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32" r:id="rId1"/>
    <p:sldMasterId id="2147483744" r:id="rId2"/>
  </p:sldMasterIdLst>
  <p:notesMasterIdLst>
    <p:notesMasterId r:id="rId69"/>
  </p:notesMasterIdLst>
  <p:handoutMasterIdLst>
    <p:handoutMasterId r:id="rId70"/>
  </p:handoutMasterIdLst>
  <p:sldIdLst>
    <p:sldId id="877" r:id="rId3"/>
    <p:sldId id="736" r:id="rId4"/>
    <p:sldId id="847" r:id="rId5"/>
    <p:sldId id="737" r:id="rId6"/>
    <p:sldId id="738" r:id="rId7"/>
    <p:sldId id="739" r:id="rId8"/>
    <p:sldId id="878" r:id="rId9"/>
    <p:sldId id="915" r:id="rId10"/>
    <p:sldId id="880" r:id="rId11"/>
    <p:sldId id="740" r:id="rId12"/>
    <p:sldId id="751" r:id="rId13"/>
    <p:sldId id="752" r:id="rId14"/>
    <p:sldId id="762" r:id="rId15"/>
    <p:sldId id="868" r:id="rId16"/>
    <p:sldId id="820" r:id="rId17"/>
    <p:sldId id="764" r:id="rId18"/>
    <p:sldId id="821" r:id="rId19"/>
    <p:sldId id="919" r:id="rId20"/>
    <p:sldId id="920" r:id="rId21"/>
    <p:sldId id="767" r:id="rId22"/>
    <p:sldId id="769" r:id="rId23"/>
    <p:sldId id="840" r:id="rId24"/>
    <p:sldId id="841" r:id="rId25"/>
    <p:sldId id="912" r:id="rId26"/>
    <p:sldId id="837" r:id="rId27"/>
    <p:sldId id="846" r:id="rId28"/>
    <p:sldId id="843" r:id="rId29"/>
    <p:sldId id="924" r:id="rId30"/>
    <p:sldId id="775" r:id="rId31"/>
    <p:sldId id="896" r:id="rId32"/>
    <p:sldId id="778" r:id="rId33"/>
    <p:sldId id="913" r:id="rId34"/>
    <p:sldId id="914" r:id="rId35"/>
    <p:sldId id="898" r:id="rId36"/>
    <p:sldId id="927" r:id="rId37"/>
    <p:sldId id="928" r:id="rId38"/>
    <p:sldId id="824" r:id="rId39"/>
    <p:sldId id="929" r:id="rId40"/>
    <p:sldId id="782" r:id="rId41"/>
    <p:sldId id="783" r:id="rId42"/>
    <p:sldId id="825" r:id="rId43"/>
    <p:sldId id="785" r:id="rId44"/>
    <p:sldId id="786" r:id="rId45"/>
    <p:sldId id="787" r:id="rId46"/>
    <p:sldId id="788" r:id="rId47"/>
    <p:sldId id="789" r:id="rId48"/>
    <p:sldId id="899" r:id="rId49"/>
    <p:sldId id="790" r:id="rId50"/>
    <p:sldId id="900" r:id="rId51"/>
    <p:sldId id="901" r:id="rId52"/>
    <p:sldId id="793" r:id="rId53"/>
    <p:sldId id="854" r:id="rId54"/>
    <p:sldId id="855" r:id="rId55"/>
    <p:sldId id="903" r:id="rId56"/>
    <p:sldId id="902" r:id="rId57"/>
    <p:sldId id="798" r:id="rId58"/>
    <p:sldId id="799" r:id="rId59"/>
    <p:sldId id="876" r:id="rId60"/>
    <p:sldId id="802" r:id="rId61"/>
    <p:sldId id="906" r:id="rId62"/>
    <p:sldId id="905" r:id="rId63"/>
    <p:sldId id="805" r:id="rId64"/>
    <p:sldId id="806" r:id="rId65"/>
    <p:sldId id="907" r:id="rId66"/>
    <p:sldId id="925" r:id="rId67"/>
    <p:sldId id="926" r:id="rId68"/>
  </p:sldIdLst>
  <p:sldSz cx="9144000" cy="6858000" type="screen4x3"/>
  <p:notesSz cx="10234613" cy="7099300"/>
  <p:defaultTextStyle>
    <a:defPPr>
      <a:defRPr lang="zh-CN"/>
    </a:defPPr>
    <a:lvl1pPr algn="l" rtl="0" fontAlgn="base">
      <a:spcBef>
        <a:spcPct val="0"/>
      </a:spcBef>
      <a:spcAft>
        <a:spcPct val="0"/>
      </a:spcAft>
      <a:defRPr kern="1200">
        <a:solidFill>
          <a:schemeClr val="tx2"/>
        </a:solidFill>
        <a:latin typeface="Arial" panose="020B0604020202020204" pitchFamily="34" charset="0"/>
        <a:ea typeface="楷体_GB2312"/>
        <a:cs typeface="楷体_GB2312"/>
      </a:defRPr>
    </a:lvl1pPr>
    <a:lvl2pPr marL="457200" algn="l" rtl="0" fontAlgn="base">
      <a:spcBef>
        <a:spcPct val="0"/>
      </a:spcBef>
      <a:spcAft>
        <a:spcPct val="0"/>
      </a:spcAft>
      <a:defRPr kern="1200">
        <a:solidFill>
          <a:schemeClr val="tx2"/>
        </a:solidFill>
        <a:latin typeface="Arial" panose="020B0604020202020204" pitchFamily="34" charset="0"/>
        <a:ea typeface="楷体_GB2312"/>
        <a:cs typeface="楷体_GB2312"/>
      </a:defRPr>
    </a:lvl2pPr>
    <a:lvl3pPr marL="914400" algn="l" rtl="0" fontAlgn="base">
      <a:spcBef>
        <a:spcPct val="0"/>
      </a:spcBef>
      <a:spcAft>
        <a:spcPct val="0"/>
      </a:spcAft>
      <a:defRPr kern="1200">
        <a:solidFill>
          <a:schemeClr val="tx2"/>
        </a:solidFill>
        <a:latin typeface="Arial" panose="020B0604020202020204" pitchFamily="34" charset="0"/>
        <a:ea typeface="楷体_GB2312"/>
        <a:cs typeface="楷体_GB2312"/>
      </a:defRPr>
    </a:lvl3pPr>
    <a:lvl4pPr marL="1371600" algn="l" rtl="0" fontAlgn="base">
      <a:spcBef>
        <a:spcPct val="0"/>
      </a:spcBef>
      <a:spcAft>
        <a:spcPct val="0"/>
      </a:spcAft>
      <a:defRPr kern="1200">
        <a:solidFill>
          <a:schemeClr val="tx2"/>
        </a:solidFill>
        <a:latin typeface="Arial" panose="020B0604020202020204" pitchFamily="34" charset="0"/>
        <a:ea typeface="楷体_GB2312"/>
        <a:cs typeface="楷体_GB2312"/>
      </a:defRPr>
    </a:lvl4pPr>
    <a:lvl5pPr marL="1828800" algn="l" rtl="0" fontAlgn="base">
      <a:spcBef>
        <a:spcPct val="0"/>
      </a:spcBef>
      <a:spcAft>
        <a:spcPct val="0"/>
      </a:spcAft>
      <a:defRPr kern="1200">
        <a:solidFill>
          <a:schemeClr val="tx2"/>
        </a:solidFill>
        <a:latin typeface="Arial" panose="020B0604020202020204" pitchFamily="34" charset="0"/>
        <a:ea typeface="楷体_GB2312"/>
        <a:cs typeface="楷体_GB2312"/>
      </a:defRPr>
    </a:lvl5pPr>
    <a:lvl6pPr marL="2286000" algn="l" defTabSz="914400" rtl="0" eaLnBrk="1" latinLnBrk="0" hangingPunct="1">
      <a:defRPr kern="1200">
        <a:solidFill>
          <a:schemeClr val="tx2"/>
        </a:solidFill>
        <a:latin typeface="Arial" panose="020B0604020202020204" pitchFamily="34" charset="0"/>
        <a:ea typeface="楷体_GB2312"/>
        <a:cs typeface="楷体_GB2312"/>
      </a:defRPr>
    </a:lvl6pPr>
    <a:lvl7pPr marL="2743200" algn="l" defTabSz="914400" rtl="0" eaLnBrk="1" latinLnBrk="0" hangingPunct="1">
      <a:defRPr kern="1200">
        <a:solidFill>
          <a:schemeClr val="tx2"/>
        </a:solidFill>
        <a:latin typeface="Arial" panose="020B0604020202020204" pitchFamily="34" charset="0"/>
        <a:ea typeface="楷体_GB2312"/>
        <a:cs typeface="楷体_GB2312"/>
      </a:defRPr>
    </a:lvl7pPr>
    <a:lvl8pPr marL="3200400" algn="l" defTabSz="914400" rtl="0" eaLnBrk="1" latinLnBrk="0" hangingPunct="1">
      <a:defRPr kern="1200">
        <a:solidFill>
          <a:schemeClr val="tx2"/>
        </a:solidFill>
        <a:latin typeface="Arial" panose="020B0604020202020204" pitchFamily="34" charset="0"/>
        <a:ea typeface="楷体_GB2312"/>
        <a:cs typeface="楷体_GB2312"/>
      </a:defRPr>
    </a:lvl8pPr>
    <a:lvl9pPr marL="3657600" algn="l" defTabSz="914400" rtl="0" eaLnBrk="1" latinLnBrk="0" hangingPunct="1">
      <a:defRPr kern="1200">
        <a:solidFill>
          <a:schemeClr val="tx2"/>
        </a:solidFill>
        <a:latin typeface="Arial" panose="020B0604020202020204" pitchFamily="34" charset="0"/>
        <a:ea typeface="楷体_GB2312"/>
        <a:cs typeface="楷体_GB2312"/>
      </a:defRPr>
    </a:lvl9pPr>
  </p:defaultTextStyle>
  <p:extLst>
    <p:ext uri="{EFAFB233-063F-42B5-8137-9DF3F51BA10A}">
      <p15:sldGuideLst xmlns:p15="http://schemas.microsoft.com/office/powerpoint/2012/main">
        <p15:guide id="1" orient="horz" pos="2130">
          <p15:clr>
            <a:srgbClr val="A4A3A4"/>
          </p15:clr>
        </p15:guide>
        <p15:guide id="2" pos="285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g Xu" initials="SX" lastIdx="1" clrIdx="0">
    <p:extLst>
      <p:ext uri="{19B8F6BF-5375-455C-9EA6-DF929625EA0E}">
        <p15:presenceInfo xmlns:p15="http://schemas.microsoft.com/office/powerpoint/2012/main" userId="563187dde11478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663300"/>
    <a:srgbClr val="006600"/>
    <a:srgbClr val="996600"/>
    <a:srgbClr val="990099"/>
    <a:srgbClr val="FFCCFF"/>
    <a:srgbClr val="660066"/>
    <a:srgbClr val="CCFFCC"/>
    <a:srgbClr val="CC66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673" autoAdjust="0"/>
    <p:restoredTop sz="57973" autoAdjust="0"/>
  </p:normalViewPr>
  <p:slideViewPr>
    <p:cSldViewPr>
      <p:cViewPr varScale="1">
        <p:scale>
          <a:sx n="37" d="100"/>
          <a:sy n="37" d="100"/>
        </p:scale>
        <p:origin x="2154" y="15"/>
      </p:cViewPr>
      <p:guideLst>
        <p:guide orient="horz" pos="2130"/>
        <p:guide pos="285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5.wmf"/><Relationship Id="rId1" Type="http://schemas.openxmlformats.org/officeDocument/2006/relationships/image" Target="../media/image35.wmf"/><Relationship Id="rId4"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36.wmf"/><Relationship Id="rId5" Type="http://schemas.openxmlformats.org/officeDocument/2006/relationships/image" Target="../media/image5.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36.wmf"/><Relationship Id="rId5" Type="http://schemas.openxmlformats.org/officeDocument/2006/relationships/image" Target="../media/image5.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44.wmf"/><Relationship Id="rId5" Type="http://schemas.openxmlformats.org/officeDocument/2006/relationships/image" Target="../media/image54.wmf"/><Relationship Id="rId4"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51.wmf"/><Relationship Id="rId4"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5.wmf"/><Relationship Id="rId4" Type="http://schemas.openxmlformats.org/officeDocument/2006/relationships/image" Target="../media/image7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4.png"/></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7618" name="Rectangle 2"/>
          <p:cNvSpPr>
            <a:spLocks noGrp="1" noChangeArrowheads="1"/>
          </p:cNvSpPr>
          <p:nvPr>
            <p:ph type="hdr" sz="quarter"/>
          </p:nvPr>
        </p:nvSpPr>
        <p:spPr bwMode="auto">
          <a:xfrm>
            <a:off x="0" y="0"/>
            <a:ext cx="4435475" cy="354013"/>
          </a:xfrm>
          <a:prstGeom prst="rect">
            <a:avLst/>
          </a:prstGeom>
          <a:noFill/>
          <a:ln w="9525">
            <a:noFill/>
            <a:miter lim="800000"/>
          </a:ln>
          <a:effectLst/>
        </p:spPr>
        <p:txBody>
          <a:bodyPr vert="horz" wrap="square" lIns="91440" tIns="45720" rIns="91440" bIns="45720" numCol="1" anchor="t" anchorCtr="0" compatLnSpc="1"/>
          <a:lstStyle>
            <a:lvl1pPr>
              <a:defRPr sz="1200">
                <a:solidFill>
                  <a:schemeClr val="tx1"/>
                </a:solidFill>
                <a:latin typeface="Arial" panose="020B0604020202020204" pitchFamily="34" charset="0"/>
                <a:ea typeface="楷体_GB2312" pitchFamily="49" charset="-122"/>
                <a:cs typeface="+mn-cs"/>
              </a:defRPr>
            </a:lvl1pPr>
          </a:lstStyle>
          <a:p>
            <a:pPr>
              <a:defRPr/>
            </a:pPr>
            <a:endParaRPr lang="en-US" altLang="zh-CN"/>
          </a:p>
        </p:txBody>
      </p:sp>
      <p:sp>
        <p:nvSpPr>
          <p:cNvPr id="367619" name="Rectangle 3"/>
          <p:cNvSpPr>
            <a:spLocks noGrp="1" noChangeArrowheads="1"/>
          </p:cNvSpPr>
          <p:nvPr>
            <p:ph type="dt" sz="quarter" idx="1"/>
          </p:nvPr>
        </p:nvSpPr>
        <p:spPr bwMode="auto">
          <a:xfrm>
            <a:off x="5797550" y="0"/>
            <a:ext cx="4435475" cy="354013"/>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1"/>
                </a:solidFill>
                <a:latin typeface="Arial" panose="020B0604020202020204" pitchFamily="34" charset="0"/>
                <a:ea typeface="楷体_GB2312" pitchFamily="49" charset="-122"/>
                <a:cs typeface="+mn-cs"/>
              </a:defRPr>
            </a:lvl1pPr>
          </a:lstStyle>
          <a:p>
            <a:pPr>
              <a:defRPr/>
            </a:pPr>
            <a:endParaRPr lang="en-US" altLang="zh-CN"/>
          </a:p>
        </p:txBody>
      </p:sp>
      <p:sp>
        <p:nvSpPr>
          <p:cNvPr id="367620" name="Rectangle 4"/>
          <p:cNvSpPr>
            <a:spLocks noGrp="1" noChangeArrowheads="1"/>
          </p:cNvSpPr>
          <p:nvPr>
            <p:ph type="ftr" sz="quarter" idx="2"/>
          </p:nvPr>
        </p:nvSpPr>
        <p:spPr bwMode="auto">
          <a:xfrm>
            <a:off x="0" y="6743700"/>
            <a:ext cx="4435475" cy="354013"/>
          </a:xfrm>
          <a:prstGeom prst="rect">
            <a:avLst/>
          </a:prstGeom>
          <a:noFill/>
          <a:ln w="9525">
            <a:noFill/>
            <a:miter lim="800000"/>
          </a:ln>
          <a:effectLst/>
        </p:spPr>
        <p:txBody>
          <a:bodyPr vert="horz" wrap="square" lIns="91440" tIns="45720" rIns="91440" bIns="45720" numCol="1" anchor="b" anchorCtr="0" compatLnSpc="1"/>
          <a:lstStyle>
            <a:lvl1pPr>
              <a:defRPr sz="1200">
                <a:solidFill>
                  <a:schemeClr val="tx1"/>
                </a:solidFill>
                <a:latin typeface="Arial" panose="020B0604020202020204" pitchFamily="34" charset="0"/>
                <a:ea typeface="楷体_GB2312" pitchFamily="49" charset="-122"/>
                <a:cs typeface="+mn-cs"/>
              </a:defRPr>
            </a:lvl1pPr>
          </a:lstStyle>
          <a:p>
            <a:pPr>
              <a:defRPr/>
            </a:pPr>
            <a:endParaRPr lang="en-US" altLang="zh-CN"/>
          </a:p>
        </p:txBody>
      </p:sp>
      <p:sp>
        <p:nvSpPr>
          <p:cNvPr id="367621" name="Rectangle 5"/>
          <p:cNvSpPr>
            <a:spLocks noGrp="1" noChangeArrowheads="1"/>
          </p:cNvSpPr>
          <p:nvPr>
            <p:ph type="sldNum" sz="quarter" idx="3"/>
          </p:nvPr>
        </p:nvSpPr>
        <p:spPr bwMode="auto">
          <a:xfrm>
            <a:off x="5797550" y="6743700"/>
            <a:ext cx="4435475" cy="354013"/>
          </a:xfrm>
          <a:prstGeom prst="rect">
            <a:avLst/>
          </a:prstGeom>
          <a:noFill/>
          <a:ln w="9525">
            <a:noFill/>
            <a:miter lim="800000"/>
          </a:ln>
          <a:effectLst/>
        </p:spPr>
        <p:txBody>
          <a:bodyPr vert="horz" wrap="square" lIns="91440" tIns="45720" rIns="91440" bIns="45720" numCol="1" anchor="b" anchorCtr="0" compatLnSpc="1"/>
          <a:lstStyle>
            <a:lvl1pPr algn="r">
              <a:defRPr sz="1200">
                <a:solidFill>
                  <a:schemeClr val="tx1"/>
                </a:solidFill>
              </a:defRPr>
            </a:lvl1pPr>
          </a:lstStyle>
          <a:p>
            <a:fld id="{B00A4084-D291-426E-811C-DEC204B17C16}" type="slidenum">
              <a:rPr lang="en-US" altLang="zh-CN"/>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4435475" cy="354013"/>
          </a:xfrm>
          <a:prstGeom prst="rect">
            <a:avLst/>
          </a:prstGeom>
          <a:noFill/>
          <a:ln w="9525">
            <a:noFill/>
            <a:miter lim="800000"/>
          </a:ln>
          <a:effectLst/>
        </p:spPr>
        <p:txBody>
          <a:bodyPr vert="horz" wrap="square" lIns="99048" tIns="49524" rIns="99048" bIns="49524" numCol="1" anchor="t" anchorCtr="0" compatLnSpc="1"/>
          <a:lstStyle>
            <a:lvl1pPr defTabSz="990600">
              <a:defRPr sz="1300">
                <a:solidFill>
                  <a:schemeClr val="tx1"/>
                </a:solidFill>
                <a:latin typeface="Arial" panose="020B0604020202020204" pitchFamily="34" charset="0"/>
                <a:ea typeface="楷体_GB2312" pitchFamily="49" charset="-122"/>
                <a:cs typeface="+mn-cs"/>
              </a:defRPr>
            </a:lvl1pPr>
          </a:lstStyle>
          <a:p>
            <a:pPr>
              <a:defRPr/>
            </a:pPr>
            <a:endParaRPr lang="en-US" altLang="zh-CN"/>
          </a:p>
        </p:txBody>
      </p:sp>
      <p:sp>
        <p:nvSpPr>
          <p:cNvPr id="68611" name="Rectangle 3"/>
          <p:cNvSpPr>
            <a:spLocks noGrp="1" noChangeArrowheads="1"/>
          </p:cNvSpPr>
          <p:nvPr>
            <p:ph type="dt" idx="1"/>
          </p:nvPr>
        </p:nvSpPr>
        <p:spPr bwMode="auto">
          <a:xfrm>
            <a:off x="5797550" y="0"/>
            <a:ext cx="4435475" cy="354013"/>
          </a:xfrm>
          <a:prstGeom prst="rect">
            <a:avLst/>
          </a:prstGeom>
          <a:noFill/>
          <a:ln w="9525">
            <a:noFill/>
            <a:miter lim="800000"/>
          </a:ln>
          <a:effectLst/>
        </p:spPr>
        <p:txBody>
          <a:bodyPr vert="horz" wrap="square" lIns="99048" tIns="49524" rIns="99048" bIns="49524" numCol="1" anchor="t" anchorCtr="0" compatLnSpc="1"/>
          <a:lstStyle>
            <a:lvl1pPr algn="r" defTabSz="990600">
              <a:defRPr sz="1300">
                <a:solidFill>
                  <a:schemeClr val="tx1"/>
                </a:solidFill>
                <a:latin typeface="Arial" panose="020B0604020202020204" pitchFamily="34" charset="0"/>
                <a:ea typeface="楷体_GB2312" pitchFamily="49" charset="-122"/>
                <a:cs typeface="+mn-cs"/>
              </a:defRPr>
            </a:lvl1pPr>
          </a:lstStyle>
          <a:p>
            <a:pPr>
              <a:defRPr/>
            </a:pPr>
            <a:endParaRPr lang="en-US" altLang="zh-CN"/>
          </a:p>
        </p:txBody>
      </p:sp>
      <p:sp>
        <p:nvSpPr>
          <p:cNvPr id="100356" name="Rectangle 4"/>
          <p:cNvSpPr>
            <a:spLocks noGrp="1" noRot="1" noChangeAspect="1" noChangeArrowheads="1" noTextEdit="1"/>
          </p:cNvSpPr>
          <p:nvPr>
            <p:ph type="sldImg" idx="2"/>
          </p:nvPr>
        </p:nvSpPr>
        <p:spPr bwMode="auto">
          <a:xfrm>
            <a:off x="3343275" y="533400"/>
            <a:ext cx="3548063" cy="26606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1022350" y="3371850"/>
            <a:ext cx="8189913" cy="3194050"/>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8614" name="Rectangle 6"/>
          <p:cNvSpPr>
            <a:spLocks noGrp="1" noChangeArrowheads="1"/>
          </p:cNvSpPr>
          <p:nvPr>
            <p:ph type="ftr" sz="quarter" idx="4"/>
          </p:nvPr>
        </p:nvSpPr>
        <p:spPr bwMode="auto">
          <a:xfrm>
            <a:off x="0" y="6743700"/>
            <a:ext cx="4435475" cy="354013"/>
          </a:xfrm>
          <a:prstGeom prst="rect">
            <a:avLst/>
          </a:prstGeom>
          <a:noFill/>
          <a:ln w="9525">
            <a:noFill/>
            <a:miter lim="800000"/>
          </a:ln>
          <a:effectLst/>
        </p:spPr>
        <p:txBody>
          <a:bodyPr vert="horz" wrap="square" lIns="99048" tIns="49524" rIns="99048" bIns="49524" numCol="1" anchor="b" anchorCtr="0" compatLnSpc="1"/>
          <a:lstStyle>
            <a:lvl1pPr defTabSz="990600">
              <a:defRPr sz="1300">
                <a:solidFill>
                  <a:schemeClr val="tx1"/>
                </a:solidFill>
                <a:latin typeface="Arial" panose="020B0604020202020204" pitchFamily="34" charset="0"/>
                <a:ea typeface="楷体_GB2312" pitchFamily="49" charset="-122"/>
                <a:cs typeface="+mn-cs"/>
              </a:defRPr>
            </a:lvl1pPr>
          </a:lstStyle>
          <a:p>
            <a:pPr>
              <a:defRPr/>
            </a:pPr>
            <a:endParaRPr lang="en-US" altLang="zh-CN"/>
          </a:p>
        </p:txBody>
      </p:sp>
      <p:sp>
        <p:nvSpPr>
          <p:cNvPr id="68615" name="Rectangle 7"/>
          <p:cNvSpPr>
            <a:spLocks noGrp="1" noChangeArrowheads="1"/>
          </p:cNvSpPr>
          <p:nvPr>
            <p:ph type="sldNum" sz="quarter" idx="5"/>
          </p:nvPr>
        </p:nvSpPr>
        <p:spPr bwMode="auto">
          <a:xfrm>
            <a:off x="5797550" y="6743700"/>
            <a:ext cx="4435475" cy="354013"/>
          </a:xfrm>
          <a:prstGeom prst="rect">
            <a:avLst/>
          </a:prstGeom>
          <a:noFill/>
          <a:ln w="9525">
            <a:noFill/>
            <a:miter lim="800000"/>
          </a:ln>
          <a:effectLst/>
        </p:spPr>
        <p:txBody>
          <a:bodyPr vert="horz" wrap="square" lIns="99048" tIns="49524" rIns="99048" bIns="49524" numCol="1" anchor="b" anchorCtr="0" compatLnSpc="1"/>
          <a:lstStyle>
            <a:lvl1pPr algn="r" defTabSz="990600">
              <a:defRPr sz="1300">
                <a:solidFill>
                  <a:schemeClr val="tx1"/>
                </a:solidFill>
              </a:defRPr>
            </a:lvl1pPr>
          </a:lstStyle>
          <a:p>
            <a:fld id="{CEAE7A7C-B697-4C13-9DE9-EF11FD63A2FE}"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baike.com/wiki/%E7%B3%BB%E7%BB%9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第二章，固体的结合</a:t>
            </a:r>
            <a:endParaRPr lang="zh-CN" altLang="en-US" b="0"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1</a:t>
            </a:fld>
            <a:endParaRPr lang="en-US" altLang="zh-CN"/>
          </a:p>
        </p:txBody>
      </p:sp>
    </p:spTree>
    <p:extLst>
      <p:ext uri="{BB962C8B-B14F-4D97-AF65-F5344CB8AC3E}">
        <p14:creationId xmlns:p14="http://schemas.microsoft.com/office/powerpoint/2010/main" val="3462087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原子相互之间发生结合的标志是原子中电子（主要是外层电子）的运动状态发生了变化。</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在量子力学中，电子的运动状态由电子的波函数（也称为态函数）</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来表示。</a:t>
            </a:r>
            <a:endParaRPr lang="zh-CN" altLang="en-US"/>
          </a:p>
        </p:txBody>
      </p:sp>
      <p:sp>
        <p:nvSpPr>
          <p:cNvPr id="4" name="灯片编号占位符 3"/>
          <p:cNvSpPr>
            <a:spLocks noGrp="1"/>
          </p:cNvSpPr>
          <p:nvPr>
            <p:ph type="sldNum" sz="quarter" idx="5"/>
          </p:nvPr>
        </p:nvSpPr>
        <p:spPr/>
        <p:txBody>
          <a:bodyPr/>
          <a:lstStyle/>
          <a:p>
            <a:fld id="{CEAE7A7C-B697-4C13-9DE9-EF11FD63A2FE}" type="slidenum">
              <a:rPr lang="en-US" altLang="zh-CN" smtClean="0"/>
              <a:t>10</a:t>
            </a:fld>
            <a:endParaRPr lang="en-US" altLang="zh-CN"/>
          </a:p>
        </p:txBody>
      </p:sp>
    </p:spTree>
    <p:extLst>
      <p:ext uri="{BB962C8B-B14F-4D97-AF65-F5344CB8AC3E}">
        <p14:creationId xmlns:p14="http://schemas.microsoft.com/office/powerpoint/2010/main" val="853485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粒子处于波函数</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𝜓</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𝑡</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oMath>
                </a14:m>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所描述的状态下，虽然在某一个时刻不是所有物理量都具有确定的值，但是它们在各自本征态上的概率分布是确定的，因而具有确定的平均值。即当电子的波函数</a:t>
                </a:r>
                <a:r>
                  <a:rPr lang="en-US" altLang="zh-CN" sz="1200" kern="120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𝜓</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𝑡</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oMath>
                </a14:m>
                <a:r>
                  <a:rPr lang="zh-CN" altLang="zh-CN" sz="1200" kern="1200">
                    <a:solidFill>
                      <a:schemeClr val="tx1"/>
                    </a:solidFill>
                    <a:effectLst/>
                    <a:latin typeface="Arial" panose="020B0604020202020204" pitchFamily="34" charset="0"/>
                    <a:ea typeface="宋体" panose="02010600030101010101" pitchFamily="2" charset="-122"/>
                    <a:cs typeface="+mn-cs"/>
                  </a:rPr>
                  <a:t>确定后，电子的任何一个物理量的平均值及其测量值概率的分布都完全确定了。因此，分析电子运动状态最核心的问题就是要确定电子的波函数及其如何随时间演化的规律。</a:t>
                </a:r>
              </a:p>
              <a:p>
                <a:endParaRPr lang="zh-CN" altLang="en-US"/>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粒子处于波函数</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𝑟,𝑡</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所描述的状态下，虽然在某一个时刻不是所有物理量都具有确定的值，但是它们在各自本征态上的概率分布是确定的，因而具有确定的平均值。即当电子的波函数</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𝑟,𝑡</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确定后，电子的任何一个物理量的平均值及其测量值概率的分布都完全确定了。因此，分析电子运动状态最核心的问题就是要确定电子的波函数及其如何随时间演化的规律。</a:t>
                </a:r>
              </a:p>
              <a:p>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11</a:t>
            </a:fld>
            <a:endParaRPr lang="en-US" altLang="zh-CN"/>
          </a:p>
        </p:txBody>
      </p:sp>
    </p:spTree>
    <p:extLst>
      <p:ext uri="{BB962C8B-B14F-4D97-AF65-F5344CB8AC3E}">
        <p14:creationId xmlns:p14="http://schemas.microsoft.com/office/powerpoint/2010/main" val="1446016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描述</a:t>
                </a:r>
                <a:r>
                  <a:rPr lang="zh-CN" altLang="en-US" sz="1200" kern="1200" dirty="0">
                    <a:solidFill>
                      <a:schemeClr val="tx1"/>
                    </a:solidFill>
                    <a:effectLst/>
                    <a:latin typeface="Arial" panose="020B0604020202020204" pitchFamily="34" charset="0"/>
                    <a:ea typeface="宋体" panose="02010600030101010101" pitchFamily="2" charset="-122"/>
                    <a:cs typeface="+mn-cs"/>
                  </a:rPr>
                  <a:t>波函数</a:t>
                </a:r>
                <a:r>
                  <a:rPr lang="zh-CN" altLang="zh-CN" sz="1200" kern="1200" dirty="0">
                    <a:solidFill>
                      <a:schemeClr val="tx1"/>
                    </a:solidFill>
                    <a:effectLst/>
                    <a:latin typeface="Arial" panose="020B0604020202020204" pitchFamily="34" charset="0"/>
                    <a:ea typeface="宋体" panose="02010600030101010101" pitchFamily="2" charset="-122"/>
                    <a:cs typeface="+mn-cs"/>
                  </a:rPr>
                  <a:t>随时间演化的波动方程即薛定谔方程</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p>
              <a:p>
                <a:pPr/>
                <a14:m>
                  <m:oMathPara xmlns:m="http://schemas.openxmlformats.org/officeDocument/2006/math">
                    <m:oMathParaPr>
                      <m:jc m:val="centerGroup"/>
                    </m:oMathParaPr>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𝑖</m:t>
                      </m:r>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𝑡</m:t>
                              </m:r>
                            </m:e>
                          </m:d>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𝑡</m:t>
                          </m:r>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d>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𝑡</m:t>
                          </m:r>
                        </m:e>
                      </m:d>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其中，</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是粒子的动能，</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𝑉</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是粒子的势能。与经典哈密顿（</a:t>
                </a:r>
                <a:r>
                  <a:rPr lang="en-US" altLang="zh-CN" sz="1200" kern="1200" dirty="0">
                    <a:solidFill>
                      <a:schemeClr val="tx1"/>
                    </a:solidFill>
                    <a:effectLst/>
                    <a:latin typeface="Arial" panose="020B0604020202020204" pitchFamily="34" charset="0"/>
                    <a:ea typeface="宋体" panose="02010600030101010101" pitchFamily="2" charset="-122"/>
                    <a:cs typeface="+mn-cs"/>
                  </a:rPr>
                  <a:t>Hamilton</a:t>
                </a:r>
                <a:r>
                  <a:rPr lang="zh-CN" altLang="zh-CN" sz="1200" kern="1200" dirty="0">
                    <a:solidFill>
                      <a:schemeClr val="tx1"/>
                    </a:solidFill>
                    <a:effectLst/>
                    <a:latin typeface="Arial" panose="020B0604020202020204" pitchFamily="34" charset="0"/>
                    <a:ea typeface="宋体" panose="02010600030101010101" pitchFamily="2" charset="-122"/>
                    <a:cs typeface="+mn-cs"/>
                  </a:rPr>
                  <a:t>）量对应的哈密顿算符表示为：</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对于某个能量为 </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𝐸</m:t>
                    </m:r>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的本征态，波函数的形式为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𝜓</m:t>
                    </m:r>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𝑡</m:t>
                        </m:r>
                      </m:e>
                    </m:d>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d>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𝑖𝐸𝑡</m:t>
                        </m:r>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sup>
                    </m:sSup>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，代入</a:t>
                </a:r>
                <a:r>
                  <a:rPr lang="zh-CN" altLang="en-US" sz="1200" kern="1200" dirty="0">
                    <a:solidFill>
                      <a:schemeClr val="tx1"/>
                    </a:solidFill>
                    <a:effectLst/>
                    <a:latin typeface="Arial" panose="020B0604020202020204" pitchFamily="34" charset="0"/>
                    <a:ea typeface="宋体" panose="02010600030101010101" pitchFamily="2" charset="-122"/>
                    <a:cs typeface="+mn-cs"/>
                  </a:rPr>
                  <a:t>上式，</a:t>
                </a:r>
                <a:r>
                  <a:rPr lang="zh-CN" altLang="zh-CN" sz="1200" kern="1200" dirty="0">
                    <a:solidFill>
                      <a:schemeClr val="tx1"/>
                    </a:solidFill>
                    <a:effectLst/>
                    <a:latin typeface="Arial" panose="020B0604020202020204" pitchFamily="34" charset="0"/>
                    <a:ea typeface="宋体" panose="02010600030101010101" pitchFamily="2" charset="-122"/>
                    <a:cs typeface="+mn-cs"/>
                  </a:rPr>
                  <a:t>则可以得到不含时薛定谔方程</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能量本征值方程：</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d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𝑑</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𝑑</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d>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d>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d>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anose="020B0604020202020204" pitchFamily="34" charset="0"/>
                    <a:ea typeface="宋体" panose="02010600030101010101" pitchFamily="2" charset="-122"/>
                    <a:cs typeface="+mn-cs"/>
                  </a:rPr>
                  <a:t>或表示成：</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其中，</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𝐸</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是</a:t>
                </a:r>
                <a14:m>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的本征值，</a:t>
                </a:r>
                <a14:m>
                  <m:oMath xmlns:m="http://schemas.openxmlformats.org/officeDocument/2006/math">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是</a:t>
                </a:r>
                <a14:m>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的本征函数</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anose="020B0604020202020204" pitchFamily="34" charset="0"/>
                    <a:ea typeface="宋体" panose="02010600030101010101" pitchFamily="2" charset="-122"/>
                    <a:cs typeface="+mn-cs"/>
                  </a:rPr>
                  <a:t>可以看出，</a:t>
                </a:r>
                <a:r>
                  <a:rPr lang="zh-CN" altLang="zh-CN" sz="1200" kern="1200" dirty="0">
                    <a:solidFill>
                      <a:schemeClr val="tx1"/>
                    </a:solidFill>
                    <a:effectLst/>
                    <a:latin typeface="Arial" panose="020B0604020202020204" pitchFamily="34" charset="0"/>
                    <a:ea typeface="宋体" panose="02010600030101010101" pitchFamily="2" charset="-122"/>
                    <a:cs typeface="+mn-cs"/>
                  </a:rPr>
                  <a:t>电子的能量本征值和本征波函数是由哈密顿算符决定的，特别是</a:t>
                </a:r>
                <a:r>
                  <a:rPr lang="zh-CN" altLang="en-US" sz="1200" kern="1200" dirty="0">
                    <a:solidFill>
                      <a:schemeClr val="tx1"/>
                    </a:solidFill>
                    <a:effectLst/>
                    <a:latin typeface="Arial" panose="020B0604020202020204" pitchFamily="34" charset="0"/>
                    <a:ea typeface="宋体" panose="02010600030101010101" pitchFamily="2" charset="-122"/>
                    <a:cs typeface="+mn-cs"/>
                  </a:rPr>
                  <a:t>其</a:t>
                </a:r>
                <a:r>
                  <a:rPr lang="zh-CN" altLang="zh-CN" sz="1200" kern="1200" dirty="0">
                    <a:solidFill>
                      <a:schemeClr val="tx1"/>
                    </a:solidFill>
                    <a:effectLst/>
                    <a:latin typeface="Arial" panose="020B0604020202020204" pitchFamily="34" charset="0"/>
                    <a:ea typeface="宋体" panose="02010600030101010101" pitchFamily="2" charset="-122"/>
                    <a:cs typeface="+mn-cs"/>
                  </a:rPr>
                  <a:t>中的势能项</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𝑉</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描述</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随时间演化的波动方程即薛定谔方程</a:t>
                </a:r>
                <a:r>
                  <a:rPr lang="en-US" altLang="zh-CN" sz="1200" kern="1200">
                    <a:solidFill>
                      <a:schemeClr val="tx1"/>
                    </a:solidFill>
                    <a:effectLst/>
                    <a:latin typeface="Arial" panose="020B0604020202020204" pitchFamily="34" charset="0"/>
                    <a:ea typeface="宋体" panose="02010600030101010101" pitchFamily="2" charset="-122"/>
                    <a:cs typeface="+mn-cs"/>
                  </a:rPr>
                  <a:t>:</a:t>
                </a:r>
              </a:p>
              <a:p>
                <a:r>
                  <a:rPr lang="en-US" altLang="zh-CN" sz="1200" i="0" kern="1200">
                    <a:solidFill>
                      <a:schemeClr val="tx1"/>
                    </a:solidFill>
                    <a:effectLst/>
                    <a:latin typeface="Arial" panose="020B0604020202020204" pitchFamily="34" charset="0"/>
                    <a:ea typeface="宋体" panose="02010600030101010101" pitchFamily="2" charset="-122"/>
                    <a:cs typeface="+mn-cs"/>
                  </a:rPr>
                  <a:t>𝑖ℏ 𝜕𝜓</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𝑟,𝑡)</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𝜕𝑡=</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2𝑚</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2+𝑉(𝑟))𝜓</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𝑟,𝑡)</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其中，</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2𝑚</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kern="1200">
                    <a:solidFill>
                      <a:schemeClr val="tx1"/>
                    </a:solidFill>
                    <a:effectLst/>
                    <a:latin typeface="Arial" panose="020B0604020202020204" pitchFamily="34" charset="0"/>
                    <a:ea typeface="宋体" panose="02010600030101010101" pitchFamily="2" charset="-122"/>
                    <a:cs typeface="+mn-cs"/>
                  </a:rPr>
                  <a:t>是粒子的动能，</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𝑉(𝑟)</a:t>
                </a:r>
                <a:r>
                  <a:rPr lang="zh-CN" altLang="zh-CN" sz="1200" kern="1200">
                    <a:solidFill>
                      <a:schemeClr val="tx1"/>
                    </a:solidFill>
                    <a:effectLst/>
                    <a:latin typeface="Arial" panose="020B0604020202020204" pitchFamily="34" charset="0"/>
                    <a:ea typeface="宋体" panose="02010600030101010101" pitchFamily="2" charset="-122"/>
                    <a:cs typeface="+mn-cs"/>
                  </a:rPr>
                  <a:t>是粒子的势能。与经典哈密顿（</a:t>
                </a:r>
                <a:r>
                  <a:rPr lang="en-US" altLang="zh-CN" sz="1200" kern="1200">
                    <a:solidFill>
                      <a:schemeClr val="tx1"/>
                    </a:solidFill>
                    <a:effectLst/>
                    <a:latin typeface="Arial" panose="020B0604020202020204" pitchFamily="34" charset="0"/>
                    <a:ea typeface="宋体" panose="02010600030101010101" pitchFamily="2" charset="-122"/>
                    <a:cs typeface="+mn-cs"/>
                  </a:rPr>
                  <a:t>Hamilton</a:t>
                </a:r>
                <a:r>
                  <a:rPr lang="zh-CN" altLang="zh-CN" sz="1200" kern="1200">
                    <a:solidFill>
                      <a:schemeClr val="tx1"/>
                    </a:solidFill>
                    <a:effectLst/>
                    <a:latin typeface="Arial" panose="020B0604020202020204" pitchFamily="34" charset="0"/>
                    <a:ea typeface="宋体" panose="02010600030101010101" pitchFamily="2" charset="-122"/>
                    <a:cs typeface="+mn-cs"/>
                  </a:rPr>
                  <a:t>）量对应的哈密顿算符表示为：</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2𝑚</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2+𝑉(𝑟)</a:t>
                </a:r>
                <a:endParaRPr lang="zh-CN" altLang="zh-CN" sz="1200" kern="1200">
                  <a:solidFill>
                    <a:schemeClr val="tx1"/>
                  </a:solidFill>
                  <a:effectLst/>
                  <a:latin typeface="Arial" panose="020B0604020202020204" pitchFamily="34" charset="0"/>
                  <a:ea typeface="宋体" panose="02010600030101010101"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12</a:t>
            </a:fld>
            <a:endParaRPr lang="en-US" altLang="zh-CN"/>
          </a:p>
        </p:txBody>
      </p:sp>
    </p:spTree>
    <p:extLst>
      <p:ext uri="{BB962C8B-B14F-4D97-AF65-F5344CB8AC3E}">
        <p14:creationId xmlns:p14="http://schemas.microsoft.com/office/powerpoint/2010/main" val="4285839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用薛定谔方程描述电子的能量和运动状态，薛定谔方程的解即是描述电子状态的波函数（态函数），称为</a:t>
                </a:r>
                <a:r>
                  <a:rPr lang="zh-CN" altLang="en-US" sz="1200" b="0" dirty="0">
                    <a:solidFill>
                      <a:srgbClr val="C00000"/>
                    </a:solidFill>
                    <a:latin typeface="Times New Roman" panose="02020603050405020304" pitchFamily="18" charset="0"/>
                    <a:ea typeface="微软雅黑" panose="020B0503020204020204" charset="-122"/>
                    <a:cs typeface="Times New Roman" panose="02020603050405020304" pitchFamily="18" charset="0"/>
                  </a:rPr>
                  <a:t>原子轨道</a:t>
                </a:r>
                <a:r>
                  <a:rPr lang="zh-CN" altLang="en-US"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，即反映能量为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𝐸</m:t>
                    </m:r>
                  </m:oMath>
                </a14:m>
                <a:r>
                  <a:rPr lang="zh-CN" altLang="en-US"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的电子在</a:t>
                </a:r>
                <a:r>
                  <a:rPr lang="zh-CN" altLang="en-US" sz="1200" b="0"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rPr>
                  <a:t>空间的分布概率波。</a:t>
                </a:r>
              </a:p>
              <a:p>
                <a:r>
                  <a:rPr lang="zh-CN" altLang="en-US" sz="1200" b="0" dirty="0">
                    <a:solidFill>
                      <a:srgbClr val="000000"/>
                    </a:solidFill>
                    <a:latin typeface="Times New Roman" panose="02020603050405020304" pitchFamily="18" charset="0"/>
                    <a:ea typeface="微软雅黑" panose="020B0503020204020204" charset="-122"/>
                    <a:cs typeface="Times New Roman" panose="02020603050405020304" pitchFamily="18" charset="0"/>
                  </a:rPr>
                  <a:t>一个原子有许多原子轨道。</a:t>
                </a:r>
                <a:endParaRPr lang="en-US" altLang="zh-CN" sz="12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电子在整个空间出现的概率为</a:t>
                </a:r>
                <a:r>
                  <a:rPr lang="en-US" altLang="zh-CN"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1</a:t>
                </a:r>
                <a:r>
                  <a:rPr lang="zh-CN" altLang="en-US"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。在单位微体积内出现的概率为</a:t>
                </a:r>
                <a:r>
                  <a:rPr lang="zh-CN" altLang="en-US" sz="1200" b="0" dirty="0">
                    <a:solidFill>
                      <a:srgbClr val="C00000"/>
                    </a:solidFill>
                    <a:latin typeface="Times New Roman" panose="02020603050405020304" pitchFamily="18" charset="0"/>
                    <a:ea typeface="微软雅黑" panose="020B0503020204020204" charset="-122"/>
                    <a:cs typeface="Times New Roman" panose="02020603050405020304" pitchFamily="18" charset="0"/>
                  </a:rPr>
                  <a:t>概率密度</a:t>
                </a:r>
                <a:r>
                  <a:rPr lang="zh-CN" altLang="en-US"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。概率密度在空间不是均匀分布的，如果用一个小点表示概率密度的分布，则可以看到有的地方比较密集，有的地方比较稀疏，象一团云雾，称为电子云。原子轨道就是电子云相对比较密集的空间范围。</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用薛定谔方程描述电子的能量和运动状态，薛定谔方程的解即是描述电子状态的波函数（态函数），称为</a:t>
                </a:r>
                <a:r>
                  <a:rPr lang="zh-CN" altLang="en-US" sz="1200" b="0" dirty="0">
                    <a:solidFill>
                      <a:srgbClr val="C00000"/>
                    </a:solidFill>
                    <a:latin typeface="Times New Roman" panose="02020603050405020304" pitchFamily="18" charset="0"/>
                    <a:ea typeface="微软雅黑" panose="020B0503020204020204" charset="-122"/>
                    <a:cs typeface="Times New Roman" panose="02020603050405020304" pitchFamily="18" charset="0"/>
                  </a:rPr>
                  <a:t>原子轨道</a:t>
                </a:r>
                <a:r>
                  <a:rPr lang="zh-CN" altLang="en-US"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，即反映能量为</a:t>
                </a:r>
                <a:r>
                  <a:rPr lang="en-US" altLang="zh-CN" sz="1200" i="0" kern="1200">
                    <a:solidFill>
                      <a:schemeClr val="tx1"/>
                    </a:solidFill>
                    <a:effectLst/>
                    <a:latin typeface="Cambria Math" panose="02040503050406030204" pitchFamily="18" charset="0"/>
                    <a:ea typeface="宋体" panose="02010600030101010101" pitchFamily="2" charset="-122"/>
                    <a:cs typeface="+mn-cs"/>
                  </a:rPr>
                  <a:t>𝐸</a:t>
                </a:r>
                <a:r>
                  <a:rPr lang="zh-CN" altLang="en-US"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的电子在</a:t>
                </a:r>
                <a:r>
                  <a:rPr lang="zh-CN" altLang="en-US" sz="1200" b="0"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rPr>
                  <a:t>空间的分布概率波。</a:t>
                </a:r>
              </a:p>
              <a:p>
                <a:r>
                  <a:rPr lang="zh-CN" altLang="en-US" sz="1200" b="0" dirty="0">
                    <a:solidFill>
                      <a:srgbClr val="000000"/>
                    </a:solidFill>
                    <a:latin typeface="Times New Roman" panose="02020603050405020304" pitchFamily="18" charset="0"/>
                    <a:ea typeface="微软雅黑" panose="020B0503020204020204" charset="-122"/>
                    <a:cs typeface="Times New Roman" panose="02020603050405020304" pitchFamily="18" charset="0"/>
                  </a:rPr>
                  <a:t>一个原子有许多原子轨道。</a:t>
                </a:r>
                <a:endParaRPr lang="en-US" altLang="zh-CN" sz="12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电子在整个空间出现的概率为</a:t>
                </a:r>
                <a:r>
                  <a:rPr lang="en-US" altLang="zh-CN"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1</a:t>
                </a:r>
                <a:r>
                  <a:rPr lang="zh-CN" altLang="en-US"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。在单位微体积内出现的概率为</a:t>
                </a:r>
                <a:r>
                  <a:rPr lang="zh-CN" altLang="en-US" sz="1200" b="0" dirty="0">
                    <a:solidFill>
                      <a:srgbClr val="C00000"/>
                    </a:solidFill>
                    <a:latin typeface="Times New Roman" panose="02020603050405020304" pitchFamily="18" charset="0"/>
                    <a:ea typeface="微软雅黑" panose="020B0503020204020204" charset="-122"/>
                    <a:cs typeface="Times New Roman" panose="02020603050405020304" pitchFamily="18" charset="0"/>
                  </a:rPr>
                  <a:t>概率密度</a:t>
                </a:r>
                <a:r>
                  <a:rPr lang="zh-CN" altLang="en-US" sz="1200" b="0" dirty="0">
                    <a:solidFill>
                      <a:srgbClr val="663300"/>
                    </a:solidFill>
                    <a:latin typeface="Times New Roman" panose="02020603050405020304" pitchFamily="18" charset="0"/>
                    <a:ea typeface="微软雅黑" panose="020B0503020204020204" charset="-122"/>
                    <a:cs typeface="Times New Roman" panose="02020603050405020304" pitchFamily="18" charset="0"/>
                  </a:rPr>
                  <a:t>。概率密度在空间不是均匀分布的，如果用一个小点表示概率密度的分布，则可以看到有的地方比较密集，有的地方比较稀疏，象一团云雾，称为电子云。原子轨道就是电子云相对比较密集的空间范围。</a:t>
                </a:r>
              </a:p>
              <a:p>
                <a:endParaRPr lang="zh-CN" altLang="en-US" dirty="0"/>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13</a:t>
            </a:fld>
            <a:endParaRPr lang="en-US" altLang="zh-CN"/>
          </a:p>
        </p:txBody>
      </p:sp>
    </p:spTree>
    <p:extLst>
      <p:ext uri="{BB962C8B-B14F-4D97-AF65-F5344CB8AC3E}">
        <p14:creationId xmlns:p14="http://schemas.microsoft.com/office/powerpoint/2010/main" val="6308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在孤立原子中，电子在原子核的库仑场中运动，是典型的中心力场问题。考虑最简单的氢原子的情况，原子核中是一个质子，它与电子的库仑吸引能为</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a14:m>
                  <m:oMathPara xmlns:m="http://schemas.openxmlformats.org/officeDocument/2006/math">
                    <m:oMathParaPr>
                      <m:jc m:val="centerGroup"/>
                    </m:oMathParaPr>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𝑉</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sSub>
                        </m:den>
                      </m:f>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其中，</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𝑟</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为电子到原子核的距离，近似认为是原子半径。这时薛定谔方程中的哈密顿算符可以写成：</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sSub>
                        </m:den>
                      </m:f>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代入薛定谔方程，就可以求解出一系列能量的本征值</a:t>
                </a:r>
                <a:r>
                  <a:rPr lang="en-US" altLang="zh-CN" sz="1200" i="1" kern="1200" dirty="0">
                    <a:solidFill>
                      <a:schemeClr val="tx1"/>
                    </a:solidFill>
                    <a:effectLst/>
                    <a:latin typeface="Arial" panose="020B0604020202020204" pitchFamily="34" charset="0"/>
                    <a:ea typeface="宋体" panose="02010600030101010101" pitchFamily="2" charset="-122"/>
                    <a:cs typeface="+mn-cs"/>
                  </a:rPr>
                  <a:t>E </a:t>
                </a:r>
                <a:r>
                  <a:rPr lang="zh-CN" altLang="zh-CN" sz="1200" kern="1200" dirty="0">
                    <a:solidFill>
                      <a:schemeClr val="tx1"/>
                    </a:solidFill>
                    <a:effectLst/>
                    <a:latin typeface="Arial" panose="020B0604020202020204" pitchFamily="34" charset="0"/>
                    <a:ea typeface="宋体" panose="02010600030101010101" pitchFamily="2" charset="-122"/>
                    <a:cs typeface="+mn-cs"/>
                  </a:rPr>
                  <a:t>和本征波函数</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𝜓</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𝑡</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anose="020B0604020202020204" pitchFamily="34" charset="0"/>
                    <a:ea typeface="宋体" panose="02010600030101010101" pitchFamily="2" charset="-122"/>
                    <a:cs typeface="+mn-cs"/>
                  </a:rPr>
                  <a:t>下边的</a:t>
                </a:r>
                <a:r>
                  <a:rPr lang="zh-CN" altLang="zh-CN" sz="1200" kern="1200" dirty="0">
                    <a:solidFill>
                      <a:schemeClr val="tx1"/>
                    </a:solidFill>
                    <a:effectLst/>
                    <a:latin typeface="Arial" panose="020B0604020202020204" pitchFamily="34" charset="0"/>
                    <a:ea typeface="宋体" panose="02010600030101010101" pitchFamily="2" charset="-122"/>
                    <a:cs typeface="+mn-cs"/>
                  </a:rPr>
                  <a:t>图给出</a:t>
                </a:r>
                <a:r>
                  <a:rPr lang="zh-CN" altLang="en-US" sz="1200" kern="1200" dirty="0">
                    <a:solidFill>
                      <a:schemeClr val="tx1"/>
                    </a:solidFill>
                    <a:effectLst/>
                    <a:latin typeface="Arial" panose="020B0604020202020204" pitchFamily="34" charset="0"/>
                    <a:ea typeface="宋体" panose="02010600030101010101" pitchFamily="2" charset="-122"/>
                    <a:cs typeface="+mn-cs"/>
                  </a:rPr>
                  <a:t>了</a:t>
                </a:r>
                <a:r>
                  <a:rPr lang="zh-CN" altLang="zh-CN" sz="1200" kern="1200" dirty="0">
                    <a:solidFill>
                      <a:schemeClr val="tx1"/>
                    </a:solidFill>
                    <a:effectLst/>
                    <a:latin typeface="Arial" panose="020B0604020202020204" pitchFamily="34" charset="0"/>
                    <a:ea typeface="宋体" panose="02010600030101010101" pitchFamily="2" charset="-122"/>
                    <a:cs typeface="+mn-cs"/>
                  </a:rPr>
                  <a:t>孤立原子中电子在原子核库仑势场作用下的原子轨道，即我们熟悉的</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𝑠</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𝑝</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𝑑</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原子轨道。</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在孤立原子中，电子在原子核的库仑场中运动，是典型的中心力场问题。考虑最简单的氢原子的情况，原子核中是一个质子，它与电子的库仑吸引能为</a:t>
                </a:r>
                <a:r>
                  <a:rPr lang="zh-CN" altLang="en-US" sz="120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i="0" kern="1200">
                    <a:solidFill>
                      <a:schemeClr val="tx1"/>
                    </a:solidFill>
                    <a:effectLst/>
                    <a:latin typeface="Arial" panose="020B0604020202020204" pitchFamily="34" charset="0"/>
                    <a:ea typeface="宋体" panose="02010600030101010101" pitchFamily="2" charset="-122"/>
                    <a:cs typeface="+mn-cs"/>
                  </a:rPr>
                  <a:t>𝑉(𝑟)=−𝑒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其中，</a:t>
                </a:r>
                <a:r>
                  <a:rPr lang="en-US" altLang="zh-CN" sz="1200" i="1" kern="1200">
                    <a:solidFill>
                      <a:schemeClr val="tx1"/>
                    </a:solidFill>
                    <a:effectLst/>
                    <a:latin typeface="Arial" panose="020B0604020202020204" pitchFamily="34" charset="0"/>
                    <a:ea typeface="宋体" panose="02010600030101010101" pitchFamily="2" charset="-122"/>
                    <a:cs typeface="+mn-cs"/>
                  </a:rPr>
                  <a:t>r</a:t>
                </a:r>
                <a:r>
                  <a:rPr lang="zh-CN" altLang="zh-CN" sz="1200" kern="1200">
                    <a:solidFill>
                      <a:schemeClr val="tx1"/>
                    </a:solidFill>
                    <a:effectLst/>
                    <a:latin typeface="Arial" panose="020B0604020202020204" pitchFamily="34" charset="0"/>
                    <a:ea typeface="宋体" panose="02010600030101010101" pitchFamily="2" charset="-122"/>
                    <a:cs typeface="+mn-cs"/>
                  </a:rPr>
                  <a:t>为电子到原子核的距离，近似认为是原子半径。这时薛定谔方程中的哈密顿算符可以写成：</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2𝑚</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代入薛定谔方程（</a:t>
                </a:r>
                <a:r>
                  <a:rPr lang="en-US" altLang="zh-CN" sz="1200" kern="1200">
                    <a:solidFill>
                      <a:schemeClr val="tx1"/>
                    </a:solidFill>
                    <a:effectLst/>
                    <a:latin typeface="Arial" panose="020B0604020202020204" pitchFamily="34" charset="0"/>
                    <a:ea typeface="宋体" panose="02010600030101010101" pitchFamily="2" charset="-122"/>
                    <a:cs typeface="+mn-cs"/>
                  </a:rPr>
                  <a:t>2-6</a:t>
                </a:r>
                <a:r>
                  <a:rPr lang="zh-CN" altLang="zh-CN" sz="1200" kern="1200">
                    <a:solidFill>
                      <a:schemeClr val="tx1"/>
                    </a:solidFill>
                    <a:effectLst/>
                    <a:latin typeface="Arial" panose="020B0604020202020204" pitchFamily="34" charset="0"/>
                    <a:ea typeface="宋体" panose="02010600030101010101" pitchFamily="2" charset="-122"/>
                    <a:cs typeface="+mn-cs"/>
                  </a:rPr>
                  <a:t>），就可以求解出一系列能量的本征值</a:t>
                </a:r>
                <a:r>
                  <a:rPr lang="en-US" altLang="zh-CN" sz="1200" i="1" kern="1200">
                    <a:solidFill>
                      <a:schemeClr val="tx1"/>
                    </a:solidFill>
                    <a:effectLst/>
                    <a:latin typeface="Arial" panose="020B0604020202020204" pitchFamily="34" charset="0"/>
                    <a:ea typeface="宋体" panose="02010600030101010101" pitchFamily="2" charset="-122"/>
                    <a:cs typeface="+mn-cs"/>
                  </a:rPr>
                  <a:t>E</a:t>
                </a:r>
                <a:r>
                  <a:rPr lang="zh-CN" altLang="zh-CN" sz="1200" kern="1200">
                    <a:solidFill>
                      <a:schemeClr val="tx1"/>
                    </a:solidFill>
                    <a:effectLst/>
                    <a:latin typeface="Arial" panose="020B0604020202020204" pitchFamily="34" charset="0"/>
                    <a:ea typeface="宋体" panose="02010600030101010101" pitchFamily="2" charset="-122"/>
                    <a:cs typeface="+mn-cs"/>
                  </a:rPr>
                  <a:t>和本征波函数</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𝑟,𝑡</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本征波函数</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𝑟,𝑡</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描述的是能量为</a:t>
                </a:r>
                <a:r>
                  <a:rPr lang="en-US" altLang="zh-CN" sz="1200" i="1" kern="1200">
                    <a:solidFill>
                      <a:schemeClr val="tx1"/>
                    </a:solidFill>
                    <a:effectLst/>
                    <a:latin typeface="Arial" panose="020B0604020202020204" pitchFamily="34" charset="0"/>
                    <a:ea typeface="宋体" panose="02010600030101010101" pitchFamily="2" charset="-122"/>
                    <a:cs typeface="+mn-cs"/>
                  </a:rPr>
                  <a:t>E</a:t>
                </a:r>
                <a:r>
                  <a:rPr lang="zh-CN" altLang="zh-CN" sz="1200" kern="1200">
                    <a:solidFill>
                      <a:schemeClr val="tx1"/>
                    </a:solidFill>
                    <a:effectLst/>
                    <a:latin typeface="Arial" panose="020B0604020202020204" pitchFamily="34" charset="0"/>
                    <a:ea typeface="宋体" panose="02010600030101010101" pitchFamily="2" charset="-122"/>
                    <a:cs typeface="+mn-cs"/>
                  </a:rPr>
                  <a:t>的电子在原子核周围空间的分布概率。我们定义在单位微体积</a:t>
                </a:r>
                <a:r>
                  <a:rPr lang="en-US" altLang="zh-CN" sz="1200" i="1" kern="1200">
                    <a:solidFill>
                      <a:schemeClr val="tx1"/>
                    </a:solidFill>
                    <a:effectLst/>
                    <a:latin typeface="Arial" panose="020B0604020202020204" pitchFamily="34" charset="0"/>
                    <a:ea typeface="宋体" panose="02010600030101010101" pitchFamily="2" charset="-122"/>
                    <a:cs typeface="+mn-cs"/>
                  </a:rPr>
                  <a:t>dv</a:t>
                </a:r>
                <a:r>
                  <a:rPr lang="zh-CN" altLang="zh-CN" sz="1200" kern="1200">
                    <a:solidFill>
                      <a:schemeClr val="tx1"/>
                    </a:solidFill>
                    <a:effectLst/>
                    <a:latin typeface="Arial" panose="020B0604020202020204" pitchFamily="34" charset="0"/>
                    <a:ea typeface="宋体" panose="02010600030101010101" pitchFamily="2" charset="-122"/>
                    <a:cs typeface="+mn-cs"/>
                  </a:rPr>
                  <a:t>内出现的概率为概率密度，电子在原子核周围的概率密度在空间不是均匀分布的。如果用点的疏密来表示概率密度的分布，点密处表示电子出现的概率密度大，点疏处概率密度小，看上去好像一片带负电的云状物笼罩在原子核周围，称为电子云。电子云相对比较密集的空间范围称为原子轨道。图</a:t>
                </a:r>
                <a:r>
                  <a:rPr lang="en-US" altLang="zh-CN" sz="1200" kern="1200">
                    <a:solidFill>
                      <a:schemeClr val="tx1"/>
                    </a:solidFill>
                    <a:effectLst/>
                    <a:latin typeface="Arial" panose="020B0604020202020204" pitchFamily="34" charset="0"/>
                    <a:ea typeface="宋体" panose="02010600030101010101" pitchFamily="2" charset="-122"/>
                    <a:cs typeface="+mn-cs"/>
                  </a:rPr>
                  <a:t>2.2</a:t>
                </a:r>
                <a:r>
                  <a:rPr lang="zh-CN" altLang="zh-CN" sz="1200" kern="1200">
                    <a:solidFill>
                      <a:schemeClr val="tx1"/>
                    </a:solidFill>
                    <a:effectLst/>
                    <a:latin typeface="Arial" panose="020B0604020202020204" pitchFamily="34" charset="0"/>
                    <a:ea typeface="宋体" panose="02010600030101010101" pitchFamily="2" charset="-122"/>
                    <a:cs typeface="+mn-cs"/>
                  </a:rPr>
                  <a:t>给出孤立原子中电子在原子核库仑势场作用下的原子轨道，每个原子轨道的能量即是</a:t>
                </a:r>
                <a:r>
                  <a:rPr lang="zh-CN" altLang="en-US" sz="1200" kern="1200">
                    <a:solidFill>
                      <a:schemeClr val="tx1"/>
                    </a:solidFill>
                    <a:effectLst/>
                    <a:latin typeface="Arial" panose="020B0604020202020204" pitchFamily="34" charset="0"/>
                    <a:ea typeface="宋体" panose="02010600030101010101" pitchFamily="2" charset="-122"/>
                    <a:cs typeface="+mn-cs"/>
                  </a:rPr>
                  <a:t>上式</a:t>
                </a:r>
                <a:r>
                  <a:rPr lang="zh-CN" altLang="zh-CN" sz="1200" kern="1200">
                    <a:solidFill>
                      <a:schemeClr val="tx1"/>
                    </a:solidFill>
                    <a:effectLst/>
                    <a:latin typeface="Arial" panose="020B0604020202020204" pitchFamily="34" charset="0"/>
                    <a:ea typeface="宋体" panose="02010600030101010101" pitchFamily="2" charset="-122"/>
                    <a:cs typeface="+mn-cs"/>
                  </a:rPr>
                  <a:t>给出的哈密顿量</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的本征值，称为原子轨道能级，而每个原子轨道所表述的电子在空间的概率分布可以用</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的本征波函数模的平方来表征，即我们熟悉的</a:t>
                </a:r>
                <a:r>
                  <a:rPr lang="en-US" altLang="zh-CN" sz="1200" i="1" kern="1200">
                    <a:solidFill>
                      <a:schemeClr val="tx1"/>
                    </a:solidFill>
                    <a:effectLst/>
                    <a:latin typeface="Arial" panose="020B0604020202020204" pitchFamily="34" charset="0"/>
                    <a:ea typeface="宋体" panose="02010600030101010101" pitchFamily="2" charset="-122"/>
                    <a:cs typeface="+mn-cs"/>
                  </a:rPr>
                  <a:t>s</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p</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d</a:t>
                </a:r>
                <a:r>
                  <a:rPr lang="zh-CN" altLang="zh-CN" sz="1200" kern="1200">
                    <a:solidFill>
                      <a:schemeClr val="tx1"/>
                    </a:solidFill>
                    <a:effectLst/>
                    <a:latin typeface="Arial" panose="020B0604020202020204" pitchFamily="34" charset="0"/>
                    <a:ea typeface="宋体" panose="02010600030101010101" pitchFamily="2" charset="-122"/>
                    <a:cs typeface="+mn-cs"/>
                  </a:rPr>
                  <a:t>原子轨道。</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a:solidFill>
                    <a:schemeClr val="tx1"/>
                  </a:solidFill>
                  <a:effectLst/>
                  <a:latin typeface="Arial" panose="020B0604020202020204" pitchFamily="34" charset="0"/>
                  <a:ea typeface="宋体" panose="02010600030101010101"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14</a:t>
            </a:fld>
            <a:endParaRPr lang="en-US" altLang="zh-CN"/>
          </a:p>
        </p:txBody>
      </p:sp>
    </p:spTree>
    <p:extLst>
      <p:ext uri="{BB962C8B-B14F-4D97-AF65-F5344CB8AC3E}">
        <p14:creationId xmlns:p14="http://schemas.microsoft.com/office/powerpoint/2010/main" val="860944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下面采用分子轨道法来分析晶体的结合规律。</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分子轨道法是在</a:t>
                </a:r>
                <a:r>
                  <a:rPr lang="en-US" altLang="zh-CN" sz="1200" kern="1200" dirty="0">
                    <a:solidFill>
                      <a:schemeClr val="tx1"/>
                    </a:solidFill>
                    <a:effectLst/>
                    <a:latin typeface="Arial" panose="020B0604020202020204" pitchFamily="34" charset="0"/>
                    <a:ea typeface="宋体" panose="02010600030101010101" pitchFamily="2" charset="-122"/>
                    <a:cs typeface="+mn-cs"/>
                  </a:rPr>
                  <a:t>1932</a:t>
                </a:r>
                <a:r>
                  <a:rPr lang="zh-CN" altLang="zh-CN" sz="1200" kern="1200" dirty="0">
                    <a:solidFill>
                      <a:schemeClr val="tx1"/>
                    </a:solidFill>
                    <a:effectLst/>
                    <a:latin typeface="Arial" panose="020B0604020202020204" pitchFamily="34" charset="0"/>
                    <a:ea typeface="宋体" panose="02010600030101010101" pitchFamily="2" charset="-122"/>
                    <a:cs typeface="+mn-cs"/>
                  </a:rPr>
                  <a:t>年提出的，它从分子的整体出发去研究分子中每一个电子的运动状态。分子轨道理论认为，两个原子形成分子时，电子就在整个分子区域内运动而不限于任一个原子。分子中价电子的运动状态可以用波函数定量地描述。与前面分析孤立原子中电子的运动状态相类似，只是这时的</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sSup>
                      <m:sSup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pPr>
                      <m:e>
                        <m:d>
                          <m:dPr>
                            <m:begChr m:val="|"/>
                            <m:end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𝑡</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e>
                        </m:d>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称为“分子轨道”。每一个分子轨道有一个相应的能量，表示在这个轨道上电子的能量。各分子轨道所对应的能量通常称为分子轨道</a:t>
                </a:r>
                <a:r>
                  <a:rPr lang="zh-CN" altLang="zh-CN" sz="1200" b="0" kern="1200" dirty="0">
                    <a:solidFill>
                      <a:schemeClr val="tx1"/>
                    </a:solidFill>
                    <a:effectLst/>
                    <a:latin typeface="Arial" panose="020B0604020202020204" pitchFamily="34" charset="0"/>
                    <a:ea typeface="宋体" panose="02010600030101010101" pitchFamily="2" charset="-122"/>
                    <a:cs typeface="+mn-cs"/>
                  </a:rPr>
                  <a:t>的能级。</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下面采用分子轨道法来分析晶体的结合规律。</a:t>
                </a:r>
              </a:p>
              <a:p>
                <a:r>
                  <a:rPr lang="zh-CN" altLang="zh-CN" sz="1200" kern="1200">
                    <a:solidFill>
                      <a:schemeClr val="tx1"/>
                    </a:solidFill>
                    <a:effectLst/>
                    <a:latin typeface="Arial" panose="020B0604020202020204" pitchFamily="34" charset="0"/>
                    <a:ea typeface="宋体" panose="02010600030101010101" pitchFamily="2" charset="-122"/>
                    <a:cs typeface="+mn-cs"/>
                  </a:rPr>
                  <a:t>分子轨道法是在</a:t>
                </a:r>
                <a:r>
                  <a:rPr lang="en-US" altLang="zh-CN" sz="1200" kern="1200">
                    <a:solidFill>
                      <a:schemeClr val="tx1"/>
                    </a:solidFill>
                    <a:effectLst/>
                    <a:latin typeface="Arial" panose="020B0604020202020204" pitchFamily="34" charset="0"/>
                    <a:ea typeface="宋体" panose="02010600030101010101" pitchFamily="2" charset="-122"/>
                    <a:cs typeface="+mn-cs"/>
                  </a:rPr>
                  <a:t>1932</a:t>
                </a:r>
                <a:r>
                  <a:rPr lang="zh-CN" altLang="zh-CN" sz="1200" kern="1200">
                    <a:solidFill>
                      <a:schemeClr val="tx1"/>
                    </a:solidFill>
                    <a:effectLst/>
                    <a:latin typeface="Arial" panose="020B0604020202020204" pitchFamily="34" charset="0"/>
                    <a:ea typeface="宋体" panose="02010600030101010101" pitchFamily="2" charset="-122"/>
                    <a:cs typeface="+mn-cs"/>
                  </a:rPr>
                  <a:t>年提出的，它从分子的整体出发去研究分子中每一个电子的运动状态。分子轨道理论认为，两个原子形成分子时，电子就在整个分子区域内运动而不限于任一个原子。分子中价电子的运动状态可以用波函数定量地描述。与前面分析孤立原子中电子的运动状态相类似，只是这时的</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𝑟,𝑡</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kern="1200">
                    <a:solidFill>
                      <a:schemeClr val="tx1"/>
                    </a:solidFill>
                    <a:effectLst/>
                    <a:latin typeface="Arial" panose="020B0604020202020204" pitchFamily="34" charset="0"/>
                    <a:ea typeface="宋体" panose="02010600030101010101" pitchFamily="2" charset="-122"/>
                    <a:cs typeface="+mn-cs"/>
                  </a:rPr>
                  <a:t>称为“分子轨道”。每一个分子轨道有一个相应的能量，表示在这个轨道上电子的能量。各分子轨道所对应的能量通常称为分子轨道的</a:t>
                </a:r>
                <a:r>
                  <a:rPr lang="zh-CN" altLang="zh-CN" sz="1200" b="1" kern="1200">
                    <a:solidFill>
                      <a:schemeClr val="tx1"/>
                    </a:solidFill>
                    <a:effectLst/>
                    <a:latin typeface="Arial" panose="020B0604020202020204" pitchFamily="34" charset="0"/>
                    <a:ea typeface="宋体" panose="02010600030101010101" pitchFamily="2" charset="-122"/>
                    <a:cs typeface="+mn-cs"/>
                  </a:rPr>
                  <a:t>能级</a:t>
                </a:r>
                <a:r>
                  <a:rPr lang="zh-CN" altLang="zh-CN" sz="1200" kern="1200">
                    <a:solidFill>
                      <a:schemeClr val="tx1"/>
                    </a:solidFill>
                    <a:effectLst/>
                    <a:latin typeface="Arial" panose="020B0604020202020204" pitchFamily="34" charset="0"/>
                    <a:ea typeface="宋体" panose="02010600030101010101" pitchFamily="2" charset="-122"/>
                    <a:cs typeface="+mn-cs"/>
                  </a:rPr>
                  <a:t>。</a:t>
                </a:r>
              </a:p>
              <a:p>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15</a:t>
            </a:fld>
            <a:endParaRPr lang="en-US" altLang="zh-CN"/>
          </a:p>
        </p:txBody>
      </p:sp>
    </p:spTree>
    <p:extLst>
      <p:ext uri="{BB962C8B-B14F-4D97-AF65-F5344CB8AC3E}">
        <p14:creationId xmlns:p14="http://schemas.microsoft.com/office/powerpoint/2010/main" val="382587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我们以最简单的例子来分析原子的结合规律。设原子</a:t>
                </a:r>
                <a:r>
                  <a:rPr lang="en-US" altLang="zh-CN" sz="1200" i="1" kern="1200" dirty="0">
                    <a:solidFill>
                      <a:schemeClr val="tx1"/>
                    </a:solidFill>
                    <a:effectLst/>
                    <a:latin typeface="Arial" panose="020B0604020202020204" pitchFamily="34" charset="0"/>
                    <a:ea typeface="宋体" panose="02010600030101010101" pitchFamily="2" charset="-122"/>
                    <a:cs typeface="+mn-cs"/>
                  </a:rPr>
                  <a:t>A </a:t>
                </a:r>
                <a:r>
                  <a:rPr lang="zh-CN" altLang="zh-CN" sz="1200" kern="1200" dirty="0">
                    <a:solidFill>
                      <a:schemeClr val="tx1"/>
                    </a:solidFill>
                    <a:effectLst/>
                    <a:latin typeface="Arial" panose="020B0604020202020204" pitchFamily="34" charset="0"/>
                    <a:ea typeface="宋体" panose="02010600030101010101" pitchFamily="2" charset="-122"/>
                    <a:cs typeface="+mn-cs"/>
                  </a:rPr>
                  <a:t>和原子</a:t>
                </a:r>
                <a:r>
                  <a:rPr lang="en-US" altLang="zh-CN" sz="1200" i="1" kern="1200" dirty="0">
                    <a:solidFill>
                      <a:schemeClr val="tx1"/>
                    </a:solidFill>
                    <a:effectLst/>
                    <a:latin typeface="Arial" panose="020B0604020202020204" pitchFamily="34" charset="0"/>
                    <a:ea typeface="宋体" panose="02010600030101010101" pitchFamily="2" charset="-122"/>
                    <a:cs typeface="+mn-cs"/>
                  </a:rPr>
                  <a:t>B </a:t>
                </a:r>
                <a:r>
                  <a:rPr lang="zh-CN" altLang="zh-CN" sz="1200" kern="1200" dirty="0">
                    <a:solidFill>
                      <a:schemeClr val="tx1"/>
                    </a:solidFill>
                    <a:effectLst/>
                    <a:latin typeface="Arial" panose="020B0604020202020204" pitchFamily="34" charset="0"/>
                    <a:ea typeface="宋体" panose="02010600030101010101" pitchFamily="2" charset="-122"/>
                    <a:cs typeface="+mn-cs"/>
                  </a:rPr>
                  <a:t>在自由状态时，最外层原子轨道上都只有一个价电子，例如氢原子，或者碱金属、卤族元素等。自由状态原子</a:t>
                </a:r>
                <a:r>
                  <a:rPr lang="en-US" altLang="zh-CN" sz="1200" i="1" kern="1200" dirty="0">
                    <a:solidFill>
                      <a:schemeClr val="tx1"/>
                    </a:solidFill>
                    <a:effectLst/>
                    <a:latin typeface="Arial" panose="020B0604020202020204" pitchFamily="34" charset="0"/>
                    <a:ea typeface="宋体" panose="02010600030101010101" pitchFamily="2" charset="-122"/>
                    <a:cs typeface="+mn-cs"/>
                  </a:rPr>
                  <a:t>A</a:t>
                </a:r>
                <a:r>
                  <a:rPr lang="zh-CN" altLang="zh-CN" sz="1200" kern="1200" dirty="0">
                    <a:solidFill>
                      <a:schemeClr val="tx1"/>
                    </a:solidFill>
                    <a:effectLst/>
                    <a:latin typeface="Arial" panose="020B0604020202020204" pitchFamily="34" charset="0"/>
                    <a:ea typeface="宋体" panose="02010600030101010101" pitchFamily="2" charset="-122"/>
                    <a:cs typeface="+mn-cs"/>
                  </a:rPr>
                  <a:t>和原子</a:t>
                </a:r>
                <a:r>
                  <a:rPr lang="en-US" altLang="zh-CN" sz="1200" i="1" kern="1200" dirty="0">
                    <a:solidFill>
                      <a:schemeClr val="tx1"/>
                    </a:solidFill>
                    <a:effectLst/>
                    <a:latin typeface="Arial" panose="020B0604020202020204" pitchFamily="34" charset="0"/>
                    <a:ea typeface="宋体" panose="02010600030101010101" pitchFamily="2" charset="-122"/>
                    <a:cs typeface="+mn-cs"/>
                  </a:rPr>
                  <a:t>B</a:t>
                </a:r>
                <a:r>
                  <a:rPr lang="zh-CN" altLang="zh-CN" sz="1200" kern="1200" dirty="0">
                    <a:solidFill>
                      <a:schemeClr val="tx1"/>
                    </a:solidFill>
                    <a:effectLst/>
                    <a:latin typeface="Arial" panose="020B0604020202020204" pitchFamily="34" charset="0"/>
                    <a:ea typeface="宋体" panose="02010600030101010101" pitchFamily="2" charset="-122"/>
                    <a:cs typeface="+mn-cs"/>
                  </a:rPr>
                  <a:t>的能量本征值方程为：</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dPr>
                        <m:e>
                          <m:eqArr>
                            <m:eqArr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eqArr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𝜑</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𝜑</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𝜑</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e>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𝜑</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𝜑</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𝜑</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r>
                                    <m:rPr>
                                      <m:nor/>
                                    </m:rPr>
                                    <a:rPr lang="en-US" altLang="zh-CN" sz="1200" kern="1200">
                                      <a:solidFill>
                                        <a:schemeClr val="tx1"/>
                                      </a:solidFill>
                                      <a:effectLst/>
                                      <a:latin typeface="Arial" panose="020B0604020202020204" pitchFamily="34" charset="0"/>
                                      <a:ea typeface="宋体" panose="02010600030101010101" pitchFamily="2" charset="-122"/>
                                      <a:cs typeface="+mn-cs"/>
                                    </a:rPr>
                                    <m:t>  </m:t>
                                  </m:r>
                                </m:sub>
                              </m:sSub>
                            </m:e>
                          </m:eqArr>
                        </m:e>
                      </m:d>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为</a:t>
                </a:r>
                <a:r>
                  <a:rPr lang="zh-CN" altLang="en-US" sz="1200" kern="1200" dirty="0">
                    <a:solidFill>
                      <a:schemeClr val="tx1"/>
                    </a:solidFill>
                    <a:effectLst/>
                    <a:latin typeface="Arial" panose="020B0604020202020204" pitchFamily="34" charset="0"/>
                    <a:ea typeface="宋体" panose="02010600030101010101" pitchFamily="2" charset="-122"/>
                    <a:cs typeface="+mn-cs"/>
                  </a:rPr>
                  <a:t>两个分离原子中，原子核</a:t>
                </a:r>
                <a:r>
                  <a:rPr lang="zh-CN" altLang="zh-CN" sz="1200" kern="1200" dirty="0">
                    <a:solidFill>
                      <a:schemeClr val="tx1"/>
                    </a:solidFill>
                    <a:effectLst/>
                    <a:latin typeface="Arial" panose="020B0604020202020204" pitchFamily="34" charset="0"/>
                    <a:ea typeface="宋体" panose="02010600030101010101" pitchFamily="2" charset="-122"/>
                    <a:cs typeface="+mn-cs"/>
                  </a:rPr>
                  <a:t>作用于电子的库仑势，</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𝜑</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𝜑</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分别为氢原子</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𝐴</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和</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𝐵</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的原子轨道波函数。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是原子轨道能量。</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我们以最简单的例子来分析原子的结合规律。设原子</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和原子</a:t>
                </a:r>
                <a:r>
                  <a:rPr lang="en-US" altLang="zh-CN" sz="1200" i="1" kern="12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在自由状态时，最外层原子轨道上都只有一个价电子，例如氢原子，或者碱金属、卤族元素等。自由状态原子</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和原子</a:t>
                </a:r>
                <a:r>
                  <a:rPr lang="en-US" altLang="zh-CN" sz="1200" i="1" kern="12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的能量本征值方程为：</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𝜑</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2𝑚</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2+𝑉</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𝐴)𝜑</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𝜑</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𝐴@𝐻</a:t>
                </a:r>
                <a:r>
                  <a:rPr lang="zh-CN" altLang="zh-CN" sz="1200" i="0" kern="1200">
                    <a:solidFill>
                      <a:schemeClr val="tx1"/>
                    </a:solidFill>
                    <a:effectLst/>
                    <a:latin typeface="Arial" panose="020B0604020202020204" pitchFamily="34" charset="0"/>
                    <a:ea typeface="宋体" panose="02010600030101010101" pitchFamily="2" charset="-122"/>
                    <a:cs typeface="+mn-cs"/>
                  </a:rPr>
                  <a:t> ̑_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𝜑</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2𝑚</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2+𝑉</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𝐵)𝜑</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𝜑</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  "  )┤</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i="1" kern="1200">
                    <a:solidFill>
                      <a:schemeClr val="tx1"/>
                    </a:solidFill>
                    <a:effectLst/>
                    <a:latin typeface="Arial" panose="020B0604020202020204" pitchFamily="34" charset="0"/>
                    <a:ea typeface="宋体" panose="02010600030101010101" pitchFamily="2" charset="-122"/>
                    <a:cs typeface="+mn-cs"/>
                  </a:rPr>
                  <a:t>V</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V</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为作用于电子的库仑势，</a:t>
                </a:r>
                <a:r>
                  <a:rPr lang="en-US" altLang="zh-CN" sz="1200" i="0" kern="1200">
                    <a:solidFill>
                      <a:schemeClr val="tx1"/>
                    </a:solidFill>
                    <a:effectLst/>
                    <a:latin typeface="Arial" panose="020B0604020202020204" pitchFamily="34" charset="0"/>
                    <a:ea typeface="宋体" panose="02010600030101010101" pitchFamily="2" charset="-122"/>
                    <a:cs typeface="+mn-cs"/>
                  </a:rPr>
                  <a:t>𝜑</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kern="1200">
                    <a:solidFill>
                      <a:schemeClr val="tx1"/>
                    </a:solidFill>
                    <a:effectLst/>
                    <a:latin typeface="Arial" panose="020B0604020202020204" pitchFamily="34" charset="0"/>
                    <a:ea typeface="宋体" panose="02010600030101010101" pitchFamily="2" charset="-122"/>
                    <a:cs typeface="+mn-cs"/>
                  </a:rPr>
                  <a:t>和</a:t>
                </a:r>
                <a:r>
                  <a:rPr lang="en-US" altLang="zh-CN" sz="1200" i="0" kern="1200">
                    <a:solidFill>
                      <a:schemeClr val="tx1"/>
                    </a:solidFill>
                    <a:effectLst/>
                    <a:latin typeface="Arial" panose="020B0604020202020204" pitchFamily="34" charset="0"/>
                    <a:ea typeface="宋体" panose="02010600030101010101" pitchFamily="2" charset="-122"/>
                    <a:cs typeface="+mn-cs"/>
                  </a:rPr>
                  <a:t>𝜑</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kern="1200">
                    <a:solidFill>
                      <a:schemeClr val="tx1"/>
                    </a:solidFill>
                    <a:effectLst/>
                    <a:latin typeface="Arial" panose="020B0604020202020204" pitchFamily="34" charset="0"/>
                    <a:ea typeface="宋体" panose="02010600030101010101" pitchFamily="2" charset="-122"/>
                    <a:cs typeface="+mn-cs"/>
                  </a:rPr>
                  <a:t>分别为氢原子</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和</a:t>
                </a:r>
                <a:r>
                  <a:rPr lang="en-US" altLang="zh-CN" sz="1200" i="1" kern="12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的原子轨道波函数。</a:t>
                </a:r>
                <a:r>
                  <a:rPr lang="en-US" altLang="zh-CN" sz="1200" i="0" kern="1200">
                    <a:solidFill>
                      <a:schemeClr val="tx1"/>
                    </a:solidFill>
                    <a:effectLst/>
                    <a:latin typeface="Arial" panose="020B0604020202020204" pitchFamily="34" charset="0"/>
                    <a:ea typeface="宋体" panose="02010600030101010101" pitchFamily="2" charset="-122"/>
                    <a:cs typeface="+mn-cs"/>
                  </a:rPr>
                  <a:t>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kern="1200">
                    <a:solidFill>
                      <a:schemeClr val="tx1"/>
                    </a:solidFill>
                    <a:effectLst/>
                    <a:latin typeface="Arial" panose="020B0604020202020204" pitchFamily="34" charset="0"/>
                    <a:ea typeface="宋体" panose="02010600030101010101" pitchFamily="2" charset="-122"/>
                    <a:cs typeface="+mn-cs"/>
                  </a:rPr>
                  <a:t>和</a:t>
                </a:r>
                <a:r>
                  <a:rPr lang="en-US" altLang="zh-CN" sz="1200" i="0" kern="1200">
                    <a:solidFill>
                      <a:schemeClr val="tx1"/>
                    </a:solidFill>
                    <a:effectLst/>
                    <a:latin typeface="Arial" panose="020B0604020202020204" pitchFamily="34" charset="0"/>
                    <a:ea typeface="宋体" panose="02010600030101010101" pitchFamily="2" charset="-122"/>
                    <a:cs typeface="+mn-cs"/>
                  </a:rPr>
                  <a:t>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kern="1200">
                    <a:solidFill>
                      <a:schemeClr val="tx1"/>
                    </a:solidFill>
                    <a:effectLst/>
                    <a:latin typeface="Arial" panose="020B0604020202020204" pitchFamily="34" charset="0"/>
                    <a:ea typeface="宋体" panose="02010600030101010101" pitchFamily="2" charset="-122"/>
                    <a:cs typeface="+mn-cs"/>
                  </a:rPr>
                  <a:t>是原子轨道能量。</a:t>
                </a:r>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16</a:t>
            </a:fld>
            <a:endParaRPr lang="en-US" altLang="zh-CN"/>
          </a:p>
        </p:txBody>
      </p:sp>
    </p:spTree>
    <p:extLst>
      <p:ext uri="{BB962C8B-B14F-4D97-AF65-F5344CB8AC3E}">
        <p14:creationId xmlns:p14="http://schemas.microsoft.com/office/powerpoint/2010/main" val="2867705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当两个原子相互靠近时，波函数交叠，每个电子与两个原子核</a:t>
                </a:r>
                <a:r>
                  <a:rPr lang="zh-CN" altLang="en-US" sz="1200" kern="1200" dirty="0">
                    <a:solidFill>
                      <a:schemeClr val="tx1"/>
                    </a:solidFill>
                    <a:effectLst/>
                    <a:latin typeface="Arial" panose="020B0604020202020204" pitchFamily="34" charset="0"/>
                    <a:ea typeface="宋体" panose="02010600030101010101" pitchFamily="2" charset="-122"/>
                    <a:cs typeface="+mn-cs"/>
                  </a:rPr>
                  <a:t>同时</a:t>
                </a:r>
                <a:r>
                  <a:rPr lang="zh-CN" altLang="zh-CN" sz="1200" kern="1200" dirty="0">
                    <a:solidFill>
                      <a:schemeClr val="tx1"/>
                    </a:solidFill>
                    <a:effectLst/>
                    <a:latin typeface="Arial" panose="020B0604020202020204" pitchFamily="34" charset="0"/>
                    <a:ea typeface="宋体" panose="02010600030101010101" pitchFamily="2" charset="-122"/>
                    <a:cs typeface="+mn-cs"/>
                  </a:rPr>
                  <a:t>都发生作用。这时的哈密顿量算符为：</a:t>
                </a:r>
              </a:p>
              <a:p>
                <a:pPr/>
                <a14:m>
                  <m:oMathPara xmlns:m="http://schemas.openxmlformats.org/officeDocument/2006/math">
                    <m:oMathParaPr>
                      <m:jc m:val="centerGroup"/>
                    </m:oMathParaPr>
                    <m:oMath xmlns:m="http://schemas.openxmlformats.org/officeDocument/2006/math">
                      <m:acc>
                        <m:accPr>
                          <m:chr m:val="̑"/>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12</m:t>
                          </m:r>
                        </m:sub>
                      </m:sSub>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14:m>
                  <m:oMath xmlns:m="http://schemas.openxmlformats.org/officeDocument/2006/math">
                    <m:f>
                      <m:f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和</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为考虑两个核作用后电子的动能，下标</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分别表示两个电子。</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表示原子核</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𝐴</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对电子</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产生的库仑势，</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r>
                      <a:rPr lang="zh-CN" altLang="en-US" sz="1200" i="1" kern="1200" smtClean="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r>
                      <a:rPr lang="zh-CN" altLang="en-US" sz="1200" i="1" kern="1200" smtClean="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按照下标类推；</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12</m:t>
                        </m:r>
                      </m:sub>
                    </m:sSub>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表示两个电子之间的相互作用，一般情况下，电子与电子之间的相互作用比起原子核与电子之间的相互作用要小很多，</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12</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可以忽略不计。</a:t>
                </a:r>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当两个原子相互靠近时，波函数交叠，每个电子与两个原子核都发生作用。这时的哈密顿量算符为：</a:t>
                </a:r>
              </a:p>
              <a:p>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2𝑚</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2𝑚</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2+𝑉</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𝐴1+𝑉</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𝐴2+𝑉</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𝐵1+𝑉</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𝐵2+𝑉</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12</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i="0" kern="1200">
                    <a:solidFill>
                      <a:schemeClr val="tx1"/>
                    </a:solidFill>
                    <a:effectLst/>
                    <a:latin typeface="Arial" panose="020B0604020202020204" pitchFamily="34" charset="0"/>
                    <a:ea typeface="宋体" panose="02010600030101010101" pitchFamily="2" charset="-122"/>
                    <a:cs typeface="+mn-cs"/>
                  </a:rPr>
                  <a:t>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2𝑚</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kern="1200">
                    <a:solidFill>
                      <a:schemeClr val="tx1"/>
                    </a:solidFill>
                    <a:effectLst/>
                    <a:latin typeface="Arial" panose="020B0604020202020204" pitchFamily="34" charset="0"/>
                    <a:ea typeface="宋体" panose="02010600030101010101" pitchFamily="2" charset="-122"/>
                    <a:cs typeface="+mn-cs"/>
                  </a:rPr>
                  <a:t>和</a:t>
                </a:r>
                <a:r>
                  <a:rPr lang="en-US" altLang="zh-CN" sz="1200" i="0" kern="1200">
                    <a:solidFill>
                      <a:schemeClr val="tx1"/>
                    </a:solidFill>
                    <a:effectLst/>
                    <a:latin typeface="Arial" panose="020B0604020202020204" pitchFamily="34" charset="0"/>
                    <a:ea typeface="宋体" panose="02010600030101010101" pitchFamily="2" charset="-122"/>
                    <a:cs typeface="+mn-cs"/>
                  </a:rPr>
                  <a:t>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2𝑚</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kern="1200">
                    <a:solidFill>
                      <a:schemeClr val="tx1"/>
                    </a:solidFill>
                    <a:effectLst/>
                    <a:latin typeface="Arial" panose="020B0604020202020204" pitchFamily="34" charset="0"/>
                    <a:ea typeface="宋体" panose="02010600030101010101" pitchFamily="2" charset="-122"/>
                    <a:cs typeface="+mn-cs"/>
                  </a:rPr>
                  <a:t>为考虑两个核作用后电子的动能，下标</a:t>
                </a:r>
                <a:r>
                  <a:rPr lang="en-US" altLang="zh-CN" sz="1200" kern="1200">
                    <a:solidFill>
                      <a:schemeClr val="tx1"/>
                    </a:solidFill>
                    <a:effectLst/>
                    <a:latin typeface="Arial" panose="020B0604020202020204" pitchFamily="34" charset="0"/>
                    <a:ea typeface="宋体" panose="02010600030101010101" pitchFamily="2" charset="-122"/>
                    <a:cs typeface="+mn-cs"/>
                  </a:rPr>
                  <a:t>1</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kern="1200">
                    <a:solidFill>
                      <a:schemeClr val="tx1"/>
                    </a:solidFill>
                    <a:effectLst/>
                    <a:latin typeface="Arial" panose="020B0604020202020204" pitchFamily="34" charset="0"/>
                    <a:ea typeface="宋体" panose="02010600030101010101" pitchFamily="2" charset="-122"/>
                    <a:cs typeface="+mn-cs"/>
                  </a:rPr>
                  <a:t>2</a:t>
                </a:r>
                <a:r>
                  <a:rPr lang="zh-CN" altLang="zh-CN" sz="1200" kern="1200">
                    <a:solidFill>
                      <a:schemeClr val="tx1"/>
                    </a:solidFill>
                    <a:effectLst/>
                    <a:latin typeface="Arial" panose="020B0604020202020204" pitchFamily="34" charset="0"/>
                    <a:ea typeface="宋体" panose="02010600030101010101" pitchFamily="2" charset="-122"/>
                    <a:cs typeface="+mn-cs"/>
                  </a:rPr>
                  <a:t>分别表示两个电子。</a:t>
                </a:r>
                <a:r>
                  <a:rPr lang="en-US" altLang="zh-CN" sz="1200" i="1" kern="1200">
                    <a:solidFill>
                      <a:schemeClr val="tx1"/>
                    </a:solidFill>
                    <a:effectLst/>
                    <a:latin typeface="Arial" panose="020B0604020202020204" pitchFamily="34" charset="0"/>
                    <a:ea typeface="宋体" panose="02010600030101010101" pitchFamily="2" charset="-122"/>
                    <a:cs typeface="+mn-cs"/>
                  </a:rPr>
                  <a:t>V</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A</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1</a:t>
                </a:r>
                <a:r>
                  <a:rPr lang="zh-CN" altLang="zh-CN" sz="1200" kern="1200">
                    <a:solidFill>
                      <a:schemeClr val="tx1"/>
                    </a:solidFill>
                    <a:effectLst/>
                    <a:latin typeface="Arial" panose="020B0604020202020204" pitchFamily="34" charset="0"/>
                    <a:ea typeface="宋体" panose="02010600030101010101" pitchFamily="2" charset="-122"/>
                    <a:cs typeface="+mn-cs"/>
                  </a:rPr>
                  <a:t>表示原子核</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对电子</a:t>
                </a:r>
                <a:r>
                  <a:rPr lang="en-US" altLang="zh-CN" sz="1200" kern="1200">
                    <a:solidFill>
                      <a:schemeClr val="tx1"/>
                    </a:solidFill>
                    <a:effectLst/>
                    <a:latin typeface="Arial" panose="020B0604020202020204" pitchFamily="34" charset="0"/>
                    <a:ea typeface="宋体" panose="02010600030101010101" pitchFamily="2" charset="-122"/>
                    <a:cs typeface="+mn-cs"/>
                  </a:rPr>
                  <a:t>1</a:t>
                </a:r>
                <a:r>
                  <a:rPr lang="zh-CN" altLang="zh-CN" sz="1200" kern="1200">
                    <a:solidFill>
                      <a:schemeClr val="tx1"/>
                    </a:solidFill>
                    <a:effectLst/>
                    <a:latin typeface="Arial" panose="020B0604020202020204" pitchFamily="34" charset="0"/>
                    <a:ea typeface="宋体" panose="02010600030101010101" pitchFamily="2" charset="-122"/>
                    <a:cs typeface="+mn-cs"/>
                  </a:rPr>
                  <a:t>产生的库仑势，</a:t>
                </a:r>
                <a:r>
                  <a:rPr lang="en-US" altLang="zh-CN" sz="1200" i="1" kern="1200">
                    <a:solidFill>
                      <a:schemeClr val="tx1"/>
                    </a:solidFill>
                    <a:effectLst/>
                    <a:latin typeface="Arial" panose="020B0604020202020204" pitchFamily="34" charset="0"/>
                    <a:ea typeface="宋体" panose="02010600030101010101" pitchFamily="2" charset="-122"/>
                    <a:cs typeface="+mn-cs"/>
                  </a:rPr>
                  <a:t>V</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A</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2</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V</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B</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1</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V</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B</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2</a:t>
                </a:r>
                <a:r>
                  <a:rPr lang="zh-CN" altLang="zh-CN" sz="1200" kern="1200">
                    <a:solidFill>
                      <a:schemeClr val="tx1"/>
                    </a:solidFill>
                    <a:effectLst/>
                    <a:latin typeface="Arial" panose="020B0604020202020204" pitchFamily="34" charset="0"/>
                    <a:ea typeface="宋体" panose="02010600030101010101" pitchFamily="2" charset="-122"/>
                    <a:cs typeface="+mn-cs"/>
                  </a:rPr>
                  <a:t>按照下标类推；</a:t>
                </a:r>
                <a:r>
                  <a:rPr lang="en-US" altLang="zh-CN" sz="1200" i="1" kern="1200">
                    <a:solidFill>
                      <a:schemeClr val="tx1"/>
                    </a:solidFill>
                    <a:effectLst/>
                    <a:latin typeface="Arial" panose="020B0604020202020204" pitchFamily="34" charset="0"/>
                    <a:ea typeface="宋体" panose="02010600030101010101" pitchFamily="2" charset="-122"/>
                    <a:cs typeface="+mn-cs"/>
                  </a:rPr>
                  <a:t>V</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12</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表示两个电子之间的相互作用，一般情况下，电子与电子之间的相互作用比起原子核与电子之间的相互作用要小很多，</a:t>
                </a:r>
                <a:r>
                  <a:rPr lang="en-US" altLang="zh-CN" sz="1200" i="1" kern="1200">
                    <a:solidFill>
                      <a:schemeClr val="tx1"/>
                    </a:solidFill>
                    <a:effectLst/>
                    <a:latin typeface="Arial" panose="020B0604020202020204" pitchFamily="34" charset="0"/>
                    <a:ea typeface="宋体" panose="02010600030101010101" pitchFamily="2" charset="-122"/>
                    <a:cs typeface="+mn-cs"/>
                  </a:rPr>
                  <a:t>V</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12</a:t>
                </a:r>
                <a:r>
                  <a:rPr lang="zh-CN" altLang="zh-CN" sz="1200" kern="1200">
                    <a:solidFill>
                      <a:schemeClr val="tx1"/>
                    </a:solidFill>
                    <a:effectLst/>
                    <a:latin typeface="Arial" panose="020B0604020202020204" pitchFamily="34" charset="0"/>
                    <a:ea typeface="宋体" panose="02010600030101010101" pitchFamily="2" charset="-122"/>
                    <a:cs typeface="+mn-cs"/>
                  </a:rPr>
                  <a:t>可以忽略不计。</a:t>
                </a:r>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17</a:t>
            </a:fld>
            <a:endParaRPr lang="en-US" altLang="zh-CN"/>
          </a:p>
        </p:txBody>
      </p:sp>
    </p:spTree>
    <p:extLst>
      <p:ext uri="{BB962C8B-B14F-4D97-AF65-F5344CB8AC3E}">
        <p14:creationId xmlns:p14="http://schemas.microsoft.com/office/powerpoint/2010/main" val="3102482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i="0" kern="1200" dirty="0">
                    <a:solidFill>
                      <a:schemeClr val="tx1"/>
                    </a:solidFill>
                    <a:effectLst/>
                    <a:latin typeface="Arial" panose="020B0604020202020204" pitchFamily="34" charset="0"/>
                    <a:ea typeface="宋体" panose="02010600030101010101" pitchFamily="2" charset="-122"/>
                    <a:cs typeface="+mn-cs"/>
                  </a:rPr>
                  <a:t>在忽略</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12</m:t>
                        </m:r>
                      </m:sub>
                    </m:sSub>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的情况下，</a:t>
                </a:r>
                <a:r>
                  <a:rPr lang="zh-CN" altLang="zh-CN" sz="1200" kern="1200" dirty="0">
                    <a:solidFill>
                      <a:schemeClr val="tx1"/>
                    </a:solidFill>
                    <a:effectLst/>
                    <a:latin typeface="Arial" panose="020B0604020202020204" pitchFamily="34" charset="0"/>
                    <a:ea typeface="宋体" panose="02010600030101010101" pitchFamily="2" charset="-122"/>
                    <a:cs typeface="+mn-cs"/>
                  </a:rPr>
                  <a:t>哈密顿量</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可以分解成两个独立的算符</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e>
                      <m:sub>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1</m:t>
                        </m:r>
                      </m:sub>
                    </m:sSub>
                  </m:oMath>
                </a14:m>
                <a:r>
                  <a:rPr lang="zh-CN" altLang="en-US" sz="1200" kern="1200" dirty="0">
                    <a:solidFill>
                      <a:schemeClr val="tx1"/>
                    </a:solidFill>
                    <a:effectLst/>
                    <a:latin typeface="Arial" panose="020B0604020202020204" pitchFamily="34" charset="0"/>
                    <a:ea typeface="宋体" panose="02010600030101010101" pitchFamily="2" charset="-122"/>
                    <a:cs typeface="+mn-cs"/>
                  </a:rPr>
                  <a:t>和</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e>
                      <m:sub>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2</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en-US" sz="1200" kern="1200" dirty="0">
                    <a:solidFill>
                      <a:schemeClr val="tx1"/>
                    </a:solidFill>
                    <a:effectLst/>
                    <a:latin typeface="Arial" panose="020B0604020202020204" pitchFamily="34" charset="0"/>
                    <a:ea typeface="宋体" panose="02010600030101010101" pitchFamily="2" charset="-122"/>
                    <a:cs typeface="+mn-cs"/>
                  </a:rPr>
                  <a:t>上式</a:t>
                </a:r>
                <a:r>
                  <a:rPr lang="zh-CN" altLang="zh-CN" sz="1200" kern="1200" dirty="0">
                    <a:solidFill>
                      <a:schemeClr val="tx1"/>
                    </a:solidFill>
                    <a:effectLst/>
                    <a:latin typeface="Arial" panose="020B0604020202020204" pitchFamily="34" charset="0"/>
                    <a:ea typeface="宋体" panose="02010600030101010101" pitchFamily="2" charset="-122"/>
                    <a:cs typeface="+mn-cs"/>
                  </a:rPr>
                  <a:t>可以分解成两个独立的式子：</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𝐴𝑖</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𝐵𝑖</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m>
                        <m:mPr>
                          <m:mcs>
                            <m:mc>
                              <m:mcPr>
                                <m:count m:val="2"/>
                                <m:mcJc m:val="center"/>
                              </m:mcPr>
                            </m:mc>
                          </m:mcs>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mPr>
                        <m:mr>
                          <m:e/>
                          <m:e/>
                        </m:mr>
                      </m:m>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r>
                        <a:rPr lang="en-US" altLang="zh-CN" sz="1200" i="1" kern="1200">
                          <a:solidFill>
                            <a:schemeClr val="tx1"/>
                          </a:solidFill>
                          <a:effectLst/>
                          <a:latin typeface="Cambria Math" panose="02040503050406030204" pitchFamily="18" charset="0"/>
                          <a:ea typeface="宋体" panose="02010600030101010101" pitchFamily="2" charset="-122"/>
                          <a:cs typeface="+mn-cs"/>
                        </a:rPr>
                        <m:t>=1,2</m:t>
                      </m:r>
                    </m:oMath>
                  </m:oMathPara>
                </a14:m>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上式中每个部分只与一个电子的坐标有关，所以波函数可以分解为两个波函数的乘积：</a:t>
                </a:r>
              </a:p>
              <a:p>
                <a:pPr/>
                <a14:m>
                  <m:oMathPara xmlns:m="http://schemas.openxmlformats.org/officeDocument/2006/math">
                    <m:oMathParaPr>
                      <m:jc m:val="centerGroup"/>
                    </m:oMathParaPr>
                    <m:oMath xmlns:m="http://schemas.openxmlformats.org/officeDocument/2006/math">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r>
                        <m:rPr>
                          <m:nor/>
                        </m:rPr>
                        <a:rPr lang="en-US" altLang="zh-CN" sz="1200" kern="1200">
                          <a:solidFill>
                            <a:schemeClr val="tx1"/>
                          </a:solidFill>
                          <a:effectLst/>
                          <a:latin typeface="Arial" panose="020B0604020202020204" pitchFamily="34" charset="0"/>
                          <a:ea typeface="宋体" panose="02010600030101010101" pitchFamily="2" charset="-122"/>
                          <a:cs typeface="+mn-cs"/>
                        </a:rPr>
                        <m:t>, </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m:rPr>
                              <m:sty m:val="p"/>
                            </m:rPr>
                            <a:rPr lang="en-US" altLang="zh-CN" sz="1200" kern="1200">
                              <a:solidFill>
                                <a:schemeClr val="tx1"/>
                              </a:solidFill>
                              <a:effectLst/>
                              <a:latin typeface="Cambria Math" panose="02040503050406030204" pitchFamily="18" charset="0"/>
                              <a:ea typeface="宋体" panose="02010600030101010101" pitchFamily="2" charset="-122"/>
                              <a:cs typeface="+mn-cs"/>
                            </a:rPr>
                            <m:t>r</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oMath>
                  </m:oMathPara>
                </a14:m>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于是哈密顿量</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可以分解成两个独立的算符</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和</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zh-CN" altLang="en-US" sz="1200" kern="1200">
                    <a:solidFill>
                      <a:schemeClr val="tx1"/>
                    </a:solidFill>
                    <a:effectLst/>
                    <a:latin typeface="Arial" panose="020B0604020202020204" pitchFamily="34" charset="0"/>
                    <a:ea typeface="宋体" panose="02010600030101010101" pitchFamily="2" charset="-122"/>
                    <a:cs typeface="+mn-cs"/>
                  </a:rPr>
                  <a:t>上式</a:t>
                </a:r>
                <a:r>
                  <a:rPr lang="zh-CN" altLang="zh-CN" sz="1200" kern="1200">
                    <a:solidFill>
                      <a:schemeClr val="tx1"/>
                    </a:solidFill>
                    <a:effectLst/>
                    <a:latin typeface="Arial" panose="020B0604020202020204" pitchFamily="34" charset="0"/>
                    <a:ea typeface="宋体" panose="02010600030101010101" pitchFamily="2" charset="-122"/>
                    <a:cs typeface="+mn-cs"/>
                  </a:rPr>
                  <a:t>可以分解成两个独立的式子：</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a:r>
                  <a:rPr lang="en-US" altLang="zh-CN" sz="1200" i="0" kern="1200">
                    <a:solidFill>
                      <a:schemeClr val="tx1"/>
                    </a:solidFill>
                    <a:effectLst/>
                    <a:latin typeface="Cambria Math" panose="02040503050406030204" pitchFamily="18" charset="0"/>
                    <a:ea typeface="宋体" panose="02010600030101010101" pitchFamily="2" charset="-122"/>
                    <a:cs typeface="+mn-cs"/>
                  </a:rPr>
                  <a:t>𝐻</a:t>
                </a:r>
                <a:r>
                  <a:rPr lang="zh-CN" altLang="zh-CN" sz="1200" i="0" kern="1200">
                    <a:solidFill>
                      <a:schemeClr val="tx1"/>
                    </a:solidFill>
                    <a:effectLst/>
                    <a:latin typeface="Cambria Math" panose="02040503050406030204" pitchFamily="18" charset="0"/>
                    <a:ea typeface="宋体" panose="02010600030101010101" pitchFamily="2" charset="-122"/>
                    <a:cs typeface="+mn-cs"/>
                  </a:rPr>
                  <a:t> ̑_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𝑖</a:t>
                </a:r>
                <a:r>
                  <a:rPr lang="zh-CN" altLang="zh-CN" sz="1200" i="0" kern="1200">
                    <a:solidFill>
                      <a:schemeClr val="tx1"/>
                    </a:solidFill>
                    <a:effectLst/>
                    <a:latin typeface="Cambria Math" panose="02040503050406030204" pitchFamily="18" charset="0"/>
                    <a:ea typeface="宋体" panose="02010600030101010101" pitchFamily="2" charset="-122"/>
                    <a:cs typeface="+mn-cs"/>
                  </a:rPr>
                  <a:t> </a:t>
                </a:r>
                <a:r>
                  <a:rPr lang="en-US" altLang="zh-CN" sz="1200" i="0" kern="1200">
                    <a:solidFill>
                      <a:schemeClr val="tx1"/>
                    </a:solidFill>
                    <a:effectLst/>
                    <a:latin typeface="Cambria Math" panose="02040503050406030204" pitchFamily="18" charset="0"/>
                    <a:ea typeface="宋体" panose="02010600030101010101" pitchFamily="2" charset="-122"/>
                    <a:cs typeface="+mn-cs"/>
                  </a:rPr>
                  <a:t>𝜓</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𝑖=(−ℏ</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2</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2𝑚</a:t>
                </a:r>
                <a:r>
                  <a:rPr lang="zh-CN" altLang="zh-CN" sz="1200" i="0" kern="1200">
                    <a:solidFill>
                      <a:schemeClr val="tx1"/>
                    </a:solidFill>
                    <a:effectLst/>
                    <a:latin typeface="Cambria Math" panose="02040503050406030204" pitchFamily="18" charset="0"/>
                    <a:ea typeface="宋体" panose="02010600030101010101" pitchFamily="2" charset="-122"/>
                    <a:cs typeface="+mn-cs"/>
                  </a:rPr>
                  <a:t> 〖</a:t>
                </a:r>
                <a:r>
                  <a:rPr lang="en-US" altLang="zh-CN" sz="1200" i="0" kern="1200">
                    <a:solidFill>
                      <a:schemeClr val="tx1"/>
                    </a:solidFill>
                    <a:effectLst/>
                    <a:latin typeface="Cambria Math" panose="02040503050406030204" pitchFamily="18" charset="0"/>
                    <a:ea typeface="宋体" panose="02010600030101010101" pitchFamily="2" charset="-122"/>
                    <a:cs typeface="+mn-cs"/>
                  </a:rPr>
                  <a:t>𝛻</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𝑖</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2+𝑉</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𝐴𝑖+𝑉</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𝐵𝑖)𝜓</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𝑖=𝐸</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𝑖</a:t>
                </a:r>
                <a:r>
                  <a:rPr lang="zh-CN" altLang="zh-CN" sz="1200" i="0" kern="1200">
                    <a:solidFill>
                      <a:schemeClr val="tx1"/>
                    </a:solidFill>
                    <a:effectLst/>
                    <a:latin typeface="Cambria Math" panose="02040503050406030204" pitchFamily="18" charset="0"/>
                    <a:ea typeface="宋体" panose="02010600030101010101" pitchFamily="2" charset="-122"/>
                    <a:cs typeface="+mn-cs"/>
                  </a:rPr>
                  <a:t> </a:t>
                </a:r>
                <a:r>
                  <a:rPr lang="en-US" altLang="zh-CN" sz="1200" i="0" kern="1200">
                    <a:solidFill>
                      <a:schemeClr val="tx1"/>
                    </a:solidFill>
                    <a:effectLst/>
                    <a:latin typeface="Cambria Math" panose="02040503050406030204" pitchFamily="18" charset="0"/>
                    <a:ea typeface="宋体" panose="02010600030101010101" pitchFamily="2" charset="-122"/>
                    <a:cs typeface="+mn-cs"/>
                  </a:rPr>
                  <a:t>𝜓</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𝑖</a:t>
                </a:r>
                <a:r>
                  <a:rPr lang="zh-CN" altLang="zh-CN" sz="1200" i="0" kern="1200">
                    <a:solidFill>
                      <a:schemeClr val="tx1"/>
                    </a:solidFill>
                    <a:effectLst/>
                    <a:latin typeface="Cambria Math" panose="02040503050406030204" pitchFamily="18" charset="0"/>
                    <a:ea typeface="宋体" panose="02010600030101010101" pitchFamily="2" charset="-122"/>
                    <a:cs typeface="+mn-cs"/>
                  </a:rPr>
                  <a:t> ■8(&amp;)</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𝑖=1,2</a:t>
                </a:r>
                <a:endParaRPr lang="zh-CN"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上式中每个部分只与一个电子的坐标有关，所以波函数可以分解为两个波函数的乘积：</a:t>
                </a:r>
              </a:p>
              <a:p>
                <a:r>
                  <a:rPr lang="en-US" altLang="zh-CN" sz="1200" i="0" kern="1200">
                    <a:solidFill>
                      <a:schemeClr val="tx1"/>
                    </a:solidFill>
                    <a:effectLst/>
                    <a:latin typeface="Arial" panose="020B0604020202020204" pitchFamily="34" charset="0"/>
                    <a:ea typeface="宋体" panose="02010600030101010101" pitchFamily="2" charset="-122"/>
                    <a:cs typeface="+mn-cs"/>
                  </a:rPr>
                  <a:t>𝜓(𝑟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 </a:t>
                </a:r>
                <a:r>
                  <a:rPr lang="en-US" altLang="zh-CN" sz="1200" i="0" kern="1200">
                    <a:solidFill>
                      <a:schemeClr val="tx1"/>
                    </a:solidFill>
                    <a:effectLst/>
                    <a:latin typeface="Cambria Math" panose="02040503050406030204" pitchFamily="18"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r</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 (𝑟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 (𝑟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18</a:t>
            </a:fld>
            <a:endParaRPr lang="en-US" altLang="zh-CN"/>
          </a:p>
        </p:txBody>
      </p:sp>
    </p:spTree>
    <p:extLst>
      <p:ext uri="{BB962C8B-B14F-4D97-AF65-F5344CB8AC3E}">
        <p14:creationId xmlns:p14="http://schemas.microsoft.com/office/powerpoint/2010/main" val="2024394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代入薛定谔方程</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得到两个单电子波动方程，就可以求出波函数</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，即分子轨道。</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注意，这时的单电子波动方程与孤立原子的不同，电子是在两个原子核</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𝐴</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𝐵</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的库仑势场中运动。</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代入薛定谔方程</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得到两个单电子波动方程，就可以求出波函数</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，即分子轨道。</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注意，这时的单电子波动方程与孤立原子的不同，电子是在两个原子核</a:t>
                </a:r>
                <a:r>
                  <a:rPr lang="en-US" altLang="zh-CN" sz="1200" i="0" kern="1200">
                    <a:solidFill>
                      <a:schemeClr val="tx1"/>
                    </a:solidFill>
                    <a:effectLst/>
                    <a:latin typeface="Cambria Math" panose="02040503050406030204" pitchFamily="18" charset="0"/>
                    <a:ea typeface="宋体" panose="02010600030101010101" pitchFamily="2" charset="-122"/>
                    <a:cs typeface="+mn-cs"/>
                  </a:rPr>
                  <a:t>𝐴</a:t>
                </a:r>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𝐵</a:t>
                </a:r>
                <a:r>
                  <a:rPr lang="zh-CN" altLang="zh-CN" sz="1200" kern="1200" dirty="0">
                    <a:solidFill>
                      <a:schemeClr val="tx1"/>
                    </a:solidFill>
                    <a:effectLst/>
                    <a:latin typeface="Arial" panose="020B0604020202020204" pitchFamily="34" charset="0"/>
                    <a:ea typeface="宋体" panose="02010600030101010101" pitchFamily="2" charset="-122"/>
                    <a:cs typeface="+mn-cs"/>
                  </a:rPr>
                  <a:t>的库仑势场中运动。</a:t>
                </a:r>
                <a:endParaRPr lang="zh-CN" altLang="en-US" dirty="0"/>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19</a:t>
            </a:fld>
            <a:endParaRPr lang="en-US" altLang="zh-CN"/>
          </a:p>
        </p:txBody>
      </p:sp>
    </p:spTree>
    <p:extLst>
      <p:ext uri="{BB962C8B-B14F-4D97-AF65-F5344CB8AC3E}">
        <p14:creationId xmlns:p14="http://schemas.microsoft.com/office/powerpoint/2010/main" val="280412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本章将阐明原子是依靠怎样的相互作用结合成为固体的。</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一般固体的结合可以概括为离子性结合、共价结合、金属性结合和范德瓦尔斯结合四种基本形式，不同的结合形式决定了固体具有不同的性质。实际的情况比较复杂，不仅一个固体材料可以兼有几种结合形式，而且，由于不同结合形式之间存在着一定的联系，固体的结合可以具有两种结合之间的过渡性质。</a:t>
            </a:r>
          </a:p>
        </p:txBody>
      </p:sp>
      <p:sp>
        <p:nvSpPr>
          <p:cNvPr id="4" name="灯片编号占位符 3"/>
          <p:cNvSpPr>
            <a:spLocks noGrp="1"/>
          </p:cNvSpPr>
          <p:nvPr>
            <p:ph type="sldNum" sz="quarter" idx="5"/>
          </p:nvPr>
        </p:nvSpPr>
        <p:spPr/>
        <p:txBody>
          <a:bodyPr/>
          <a:lstStyle/>
          <a:p>
            <a:fld id="{CEAE7A7C-B697-4C13-9DE9-EF11FD63A2FE}" type="slidenum">
              <a:rPr lang="en-US" altLang="zh-CN" smtClean="0"/>
              <a:t>2</a:t>
            </a:fld>
            <a:endParaRPr lang="en-US" altLang="zh-CN"/>
          </a:p>
        </p:txBody>
      </p:sp>
    </p:spTree>
    <p:extLst>
      <p:ext uri="{BB962C8B-B14F-4D97-AF65-F5344CB8AC3E}">
        <p14:creationId xmlns:p14="http://schemas.microsoft.com/office/powerpoint/2010/main" val="340049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如图所示，设两个原子核之间的距离为</a:t>
                </a:r>
                <a14:m>
                  <m:oMath xmlns:m="http://schemas.openxmlformats.org/officeDocument/2006/math">
                    <m:r>
                      <a:rPr lang="en-US" altLang="zh-CN" sz="1200" b="1" i="1" kern="1200" smtClean="0">
                        <a:solidFill>
                          <a:schemeClr val="tx1"/>
                        </a:solidFill>
                        <a:effectLst/>
                        <a:latin typeface="Cambria Math" panose="02040503050406030204" pitchFamily="18" charset="0"/>
                        <a:ea typeface="宋体" panose="02010600030101010101" pitchFamily="2" charset="-122"/>
                        <a:cs typeface="+mn-cs"/>
                      </a:rPr>
                      <m:t>𝑹</m:t>
                    </m:r>
                  </m:oMath>
                </a14:m>
                <a:r>
                  <a:rPr lang="en-US" altLang="zh-CN" sz="1200" b="1"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，它们到两个电子的距离分别为</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和</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𝑏</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，则哈密顿算符可以写成：</a:t>
                </a:r>
              </a:p>
              <a:p>
                <a:pPr/>
                <a14:m>
                  <m:oMathPara xmlns:m="http://schemas.openxmlformats.org/officeDocument/2006/math">
                    <m:oMathParaPr>
                      <m:jc m:val="centerGroup"/>
                    </m:oMathParaPr>
                    <m:oMath xmlns:m="http://schemas.openxmlformats.org/officeDocument/2006/math">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ℏ</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den>
                      </m:f>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m:t>
                              </m:r>
                            </m:sub>
                          </m:sSub>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后两项即为两个原子核</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𝐴</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𝐵</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作用于电子的库仑势。</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代入薛定谔方程</a:t>
                </a:r>
                <a:r>
                  <a:rPr lang="zh-CN" altLang="en-US" sz="120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得到两个单电子波动方程，就可以求出波函数</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，即分子轨道。注意，这时的单电子波动方程与孤立原子的不同，电子是在两个原子核</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的库仑势场中运动。如图所示，设两个原子核之间的距离为</a:t>
                </a:r>
                <a:r>
                  <a:rPr lang="en-US" altLang="zh-CN" sz="1200" b="1" i="1" kern="1200">
                    <a:solidFill>
                      <a:schemeClr val="tx1"/>
                    </a:solidFill>
                    <a:effectLst/>
                    <a:latin typeface="Arial" panose="020B0604020202020204" pitchFamily="34" charset="0"/>
                    <a:ea typeface="宋体" panose="02010600030101010101" pitchFamily="2" charset="-122"/>
                    <a:cs typeface="+mn-cs"/>
                  </a:rPr>
                  <a:t>R</a:t>
                </a:r>
                <a:r>
                  <a:rPr lang="zh-CN" altLang="zh-CN" sz="1200" kern="1200">
                    <a:solidFill>
                      <a:schemeClr val="tx1"/>
                    </a:solidFill>
                    <a:effectLst/>
                    <a:latin typeface="Arial" panose="020B0604020202020204" pitchFamily="34" charset="0"/>
                    <a:ea typeface="宋体" panose="02010600030101010101" pitchFamily="2" charset="-122"/>
                    <a:cs typeface="+mn-cs"/>
                  </a:rPr>
                  <a:t>，它们到两个电子的距离分别为</a:t>
                </a:r>
                <a:r>
                  <a:rPr lang="en-US" altLang="zh-CN" sz="1200" b="1" i="1" kern="1200">
                    <a:solidFill>
                      <a:schemeClr val="tx1"/>
                    </a:solidFill>
                    <a:effectLst/>
                    <a:latin typeface="Arial" panose="020B0604020202020204" pitchFamily="34" charset="0"/>
                    <a:ea typeface="宋体" panose="02010600030101010101" pitchFamily="2" charset="-122"/>
                    <a:cs typeface="+mn-cs"/>
                  </a:rPr>
                  <a:t>r</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和</a:t>
                </a:r>
                <a:r>
                  <a:rPr lang="en-US" altLang="zh-CN" sz="1200" b="1" i="1" kern="1200">
                    <a:solidFill>
                      <a:schemeClr val="tx1"/>
                    </a:solidFill>
                    <a:effectLst/>
                    <a:latin typeface="Arial" panose="020B0604020202020204" pitchFamily="34" charset="0"/>
                    <a:ea typeface="宋体" panose="02010600030101010101" pitchFamily="2" charset="-122"/>
                    <a:cs typeface="+mn-cs"/>
                  </a:rPr>
                  <a:t>r</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，则哈密顿算符可以写成：</a:t>
                </a:r>
              </a:p>
              <a:p>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2𝑚</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a:t>
                </a:r>
                <a:r>
                  <a:rPr lang="zh-CN" altLang="zh-CN" sz="1200" i="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后两项即为两个原子核</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作用于电子的库仑势。</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a:solidFill>
                    <a:schemeClr val="tx1"/>
                  </a:solidFill>
                  <a:effectLst/>
                  <a:latin typeface="Arial" panose="020B0604020202020204" pitchFamily="34" charset="0"/>
                  <a:ea typeface="宋体" panose="02010600030101010101"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20</a:t>
            </a:fld>
            <a:endParaRPr lang="en-US" altLang="zh-CN"/>
          </a:p>
        </p:txBody>
      </p:sp>
    </p:spTree>
    <p:extLst>
      <p:ext uri="{BB962C8B-B14F-4D97-AF65-F5344CB8AC3E}">
        <p14:creationId xmlns:p14="http://schemas.microsoft.com/office/powerpoint/2010/main" val="324017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求解分子轨道波函数</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比较复杂，一般采用近似解法。其中最常用的方法是把分子轨道看成是原有原子轨道的线性组合，这种近似的处理方法叫做原子轨道线性组合法，简称为</a:t>
                </a:r>
                <a:r>
                  <a:rPr lang="en-US" altLang="zh-CN" sz="1200" kern="1200" dirty="0">
                    <a:solidFill>
                      <a:schemeClr val="tx1"/>
                    </a:solidFill>
                    <a:effectLst/>
                    <a:latin typeface="Arial" panose="020B0604020202020204" pitchFamily="34" charset="0"/>
                    <a:ea typeface="宋体" panose="02010600030101010101" pitchFamily="2" charset="-122"/>
                    <a:cs typeface="+mn-cs"/>
                  </a:rPr>
                  <a:t>LCAO </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Linear Combination of Atomic Orbitals</a:t>
                </a:r>
                <a:r>
                  <a:rPr lang="zh-CN" altLang="zh-CN" sz="1200" kern="1200" dirty="0">
                    <a:solidFill>
                      <a:schemeClr val="tx1"/>
                    </a:solidFill>
                    <a:effectLst/>
                    <a:latin typeface="Arial" panose="020B0604020202020204" pitchFamily="34" charset="0"/>
                    <a:ea typeface="宋体" panose="02010600030101010101" pitchFamily="2" charset="-122"/>
                    <a:cs typeface="+mn-cs"/>
                  </a:rPr>
                  <a:t>）法 ，即：</a:t>
                </a: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nary>
                        <m:naryPr>
                          <m:chr m:val="∑"/>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sub>
                        <m:sup/>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𝑎</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sub>
                          </m:sSub>
                        </m:e>
                      </m:nary>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原子</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𝐴</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和原子</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𝐵</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结合成分子时的分子轨道波函数可以写成这两个原子自由状态时的原子轨道波函数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𝜑</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𝜑</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的线性组合：</a:t>
                </a:r>
              </a:p>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mPr>
                        <m:m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e>
                            </m:d>
                          </m:e>
                        </m:mr>
                        <m:m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e>
                            </m:d>
                          </m:e>
                        </m:mr>
                      </m:m>
                    </m:oMath>
                  </m:oMathPara>
                </a14:m>
                <a:endParaRPr lang="en-US" altLang="zh-CN" sz="1200" i="1" kern="1200" dirty="0">
                  <a:solidFill>
                    <a:schemeClr val="tx1"/>
                  </a:solidFill>
                  <a:effectLst/>
                  <a:latin typeface="Arial" panose="020B0604020202020204" pitchFamily="34" charset="0"/>
                  <a:ea typeface="宋体" panose="02010600030101010101" pitchFamily="2" charset="-122"/>
                  <a:cs typeface="+mn-cs"/>
                </a:endParaRPr>
              </a:p>
              <a:p>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表示的分子轨道即是哈密顿算符的本征态，参数</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𝜆</m:t>
                    </m:r>
                    <m:r>
                      <m:rPr>
                        <m:nor/>
                      </m:rPr>
                      <a:rPr lang="zh-CN" altLang="zh-CN" sz="1200" kern="1200" dirty="0" smtClean="0">
                        <a:solidFill>
                          <a:schemeClr val="tx1"/>
                        </a:solidFill>
                        <a:effectLst/>
                        <a:latin typeface="Arial" panose="020B0604020202020204" pitchFamily="34" charset="0"/>
                        <a:ea typeface="宋体" panose="02010600030101010101" pitchFamily="2" charset="-122"/>
                        <a:cs typeface="+mn-cs"/>
                      </a:rPr>
                      <m:t>取值在</m:t>
                    </m:r>
                    <m:r>
                      <m:rPr>
                        <m:nor/>
                      </m:rPr>
                      <a:rPr lang="en-US" altLang="zh-CN" sz="1200" kern="1200" dirty="0" smtClean="0">
                        <a:solidFill>
                          <a:schemeClr val="tx1"/>
                        </a:solidFill>
                        <a:effectLst/>
                        <a:latin typeface="Arial" panose="020B0604020202020204" pitchFamily="34" charset="0"/>
                        <a:ea typeface="宋体" panose="02010600030101010101" pitchFamily="2" charset="-122"/>
                        <a:cs typeface="+mn-cs"/>
                      </a:rPr>
                      <m:t>0−1</m:t>
                    </m:r>
                    <m:r>
                      <m:rPr>
                        <m:nor/>
                      </m:rPr>
                      <a:rPr lang="zh-CN" altLang="zh-CN" sz="1200" kern="1200" dirty="0" smtClean="0">
                        <a:solidFill>
                          <a:schemeClr val="tx1"/>
                        </a:solidFill>
                        <a:effectLst/>
                        <a:latin typeface="Arial" panose="020B0604020202020204" pitchFamily="34" charset="0"/>
                        <a:ea typeface="宋体" panose="02010600030101010101" pitchFamily="2" charset="-122"/>
                        <a:cs typeface="+mn-cs"/>
                      </a:rPr>
                      <m:t>之间</m:t>
                    </m:r>
                  </m:oMath>
                </a14:m>
                <a:r>
                  <a:rPr lang="zh-CN" altLang="en-US"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表示两个原子波函数组合成分子轨道波函数时的权重因子，即两个电子在相邻原子之间的分布概率的不均匀程度，</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是归一化系数。</a:t>
                </a:r>
              </a:p>
              <a:p>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求解分子轨道波函数</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比较复杂，一般采用近似解法。其中最常用的方法是把分子轨道看成是原有原子轨道的线性组合，这种近似的处理方法叫做原子轨道线性组合法，简称为</a:t>
                </a:r>
                <a:r>
                  <a:rPr lang="en-US" altLang="zh-CN" sz="1200" kern="1200">
                    <a:solidFill>
                      <a:schemeClr val="tx1"/>
                    </a:solidFill>
                    <a:effectLst/>
                    <a:latin typeface="Arial" panose="020B0604020202020204" pitchFamily="34" charset="0"/>
                    <a:ea typeface="宋体" panose="02010600030101010101" pitchFamily="2" charset="-122"/>
                    <a:cs typeface="+mn-cs"/>
                  </a:rPr>
                  <a:t>LCAO </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kern="1200">
                    <a:solidFill>
                      <a:schemeClr val="tx1"/>
                    </a:solidFill>
                    <a:effectLst/>
                    <a:latin typeface="Arial" panose="020B0604020202020204" pitchFamily="34" charset="0"/>
                    <a:ea typeface="宋体" panose="02010600030101010101" pitchFamily="2" charset="-122"/>
                    <a:cs typeface="+mn-cs"/>
                  </a:rPr>
                  <a:t>Linear Combination of Atomic Orbitals</a:t>
                </a:r>
                <a:r>
                  <a:rPr lang="zh-CN" altLang="zh-CN" sz="1200" kern="1200">
                    <a:solidFill>
                      <a:schemeClr val="tx1"/>
                    </a:solidFill>
                    <a:effectLst/>
                    <a:latin typeface="Arial" panose="020B0604020202020204" pitchFamily="34" charset="0"/>
                    <a:ea typeface="宋体" panose="02010600030101010101" pitchFamily="2" charset="-122"/>
                    <a:cs typeface="+mn-cs"/>
                  </a:rPr>
                  <a:t>）法 ，即：</a:t>
                </a:r>
              </a:p>
              <a:p>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𝑖=</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_𝑚▒</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𝑎</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𝑚</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𝑚 </a:t>
                </a:r>
                <a:r>
                  <a:rPr lang="zh-CN" altLang="zh-CN" sz="1200" i="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原子</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和原子</a:t>
                </a:r>
                <a:r>
                  <a:rPr lang="en-US" altLang="zh-CN" sz="1200" i="1" kern="1200">
                    <a:solidFill>
                      <a:schemeClr val="tx1"/>
                    </a:solidFill>
                    <a:effectLst/>
                    <a:latin typeface="Arial" panose="020B0604020202020204" pitchFamily="34" charset="0"/>
                    <a:ea typeface="宋体" panose="02010600030101010101" pitchFamily="2" charset="-122"/>
                    <a:cs typeface="+mn-cs"/>
                  </a:rPr>
                  <a:t>B</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结合成分子时的分子轨道波函数可以写成这两个原子自由状态时的原子轨道波函数</a:t>
                </a:r>
                <a:r>
                  <a:rPr lang="en-US" altLang="zh-CN" sz="1200" i="0" kern="1200">
                    <a:solidFill>
                      <a:schemeClr val="tx1"/>
                    </a:solidFill>
                    <a:effectLst/>
                    <a:latin typeface="Arial" panose="020B0604020202020204" pitchFamily="34" charset="0"/>
                    <a:ea typeface="宋体" panose="02010600030101010101" pitchFamily="2" charset="-122"/>
                    <a:cs typeface="+mn-cs"/>
                  </a:rPr>
                  <a:t>𝜑</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kern="1200">
                    <a:solidFill>
                      <a:schemeClr val="tx1"/>
                    </a:solidFill>
                    <a:effectLst/>
                    <a:latin typeface="Arial" panose="020B0604020202020204" pitchFamily="34" charset="0"/>
                    <a:ea typeface="宋体" panose="02010600030101010101" pitchFamily="2" charset="-122"/>
                    <a:cs typeface="+mn-cs"/>
                  </a:rPr>
                  <a:t>和</a:t>
                </a:r>
                <a:r>
                  <a:rPr lang="en-US" altLang="zh-CN" sz="1200" i="0" kern="1200">
                    <a:solidFill>
                      <a:schemeClr val="tx1"/>
                    </a:solidFill>
                    <a:effectLst/>
                    <a:latin typeface="Arial" panose="020B0604020202020204" pitchFamily="34" charset="0"/>
                    <a:ea typeface="宋体" panose="02010600030101010101" pitchFamily="2" charset="-122"/>
                    <a:cs typeface="+mn-cs"/>
                  </a:rPr>
                  <a:t>𝜑</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kern="1200">
                    <a:solidFill>
                      <a:schemeClr val="tx1"/>
                    </a:solidFill>
                    <a:effectLst/>
                    <a:latin typeface="Arial" panose="020B0604020202020204" pitchFamily="34" charset="0"/>
                    <a:ea typeface="宋体" panose="02010600030101010101" pitchFamily="2" charset="-122"/>
                    <a:cs typeface="+mn-cs"/>
                  </a:rPr>
                  <a:t>的线性组合：</a:t>
                </a:r>
              </a:p>
              <a:p>
                <a:r>
                  <a:rPr lang="zh-CN" altLang="zh-CN" sz="1200" i="0" kern="1200">
                    <a:solidFill>
                      <a:schemeClr val="tx1"/>
                    </a:solidFill>
                    <a:effectLst/>
                    <a:latin typeface="Arial" panose="020B0604020202020204" pitchFamily="34" charset="0"/>
                    <a:ea typeface="宋体" panose="02010600030101010101" pitchFamily="2" charset="-122"/>
                    <a:cs typeface="+mn-cs"/>
                  </a:rPr>
                  <a:t>■8(</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𝐴+𝜆𝜙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 )@𝜓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𝐴−𝜆𝜙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 ) )</a:t>
                </a:r>
                <a:endParaRPr lang="en-US" altLang="zh-CN" sz="1200" i="1" kern="1200">
                  <a:solidFill>
                    <a:schemeClr val="tx1"/>
                  </a:solidFill>
                  <a:effectLst/>
                  <a:latin typeface="Arial" panose="020B0604020202020204" pitchFamily="34" charset="0"/>
                  <a:ea typeface="宋体" panose="02010600030101010101" pitchFamily="2" charset="-122"/>
                  <a:cs typeface="+mn-cs"/>
                </a:endParaRPr>
              </a:p>
              <a:p>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表示的分子轨道即是哈密顿算符的本征态，参数</a:t>
                </a:r>
                <a:r>
                  <a:rPr lang="en-US" altLang="zh-CN" sz="1200" i="1" kern="1200">
                    <a:solidFill>
                      <a:schemeClr val="tx1"/>
                    </a:solidFill>
                    <a:effectLst/>
                    <a:latin typeface="Arial" panose="020B0604020202020204" pitchFamily="34" charset="0"/>
                    <a:ea typeface="宋体" panose="02010600030101010101" pitchFamily="2" charset="-122"/>
                    <a:cs typeface="+mn-cs"/>
                  </a:rPr>
                  <a:t>lamda</a:t>
                </a:r>
                <a:r>
                  <a:rPr lang="zh-CN" altLang="zh-CN" sz="1200" kern="1200">
                    <a:solidFill>
                      <a:schemeClr val="tx1"/>
                    </a:solidFill>
                    <a:effectLst/>
                    <a:latin typeface="Arial" panose="020B0604020202020204" pitchFamily="34" charset="0"/>
                    <a:ea typeface="宋体" panose="02010600030101010101" pitchFamily="2" charset="-122"/>
                    <a:cs typeface="+mn-cs"/>
                  </a:rPr>
                  <a:t>表示两个原子波函数组合成分子轨道波函数时的权重因子，即两个电子在相邻原子之间的分布概率的不均匀程度，</a:t>
                </a:r>
                <a:r>
                  <a:rPr lang="en-US" altLang="zh-CN" sz="1200" i="1" kern="1200">
                    <a:solidFill>
                      <a:schemeClr val="tx1"/>
                    </a:solidFill>
                    <a:effectLst/>
                    <a:latin typeface="Arial" panose="020B0604020202020204" pitchFamily="34" charset="0"/>
                    <a:ea typeface="宋体" panose="02010600030101010101" pitchFamily="2" charset="-122"/>
                    <a:cs typeface="+mn-cs"/>
                  </a:rPr>
                  <a:t>C</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C</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是归一化系数，使得参数</a:t>
                </a:r>
                <a:r>
                  <a:rPr lang="en-US" altLang="zh-CN" sz="1200" i="1" kern="1200">
                    <a:solidFill>
                      <a:schemeClr val="tx1"/>
                    </a:solidFill>
                    <a:effectLst/>
                    <a:latin typeface="Arial" panose="020B0604020202020204" pitchFamily="34" charset="0"/>
                    <a:ea typeface="宋体" panose="02010600030101010101" pitchFamily="2" charset="-122"/>
                    <a:cs typeface="+mn-cs"/>
                  </a:rPr>
                  <a:t>l</a:t>
                </a:r>
                <a:r>
                  <a:rPr lang="zh-CN" altLang="zh-CN" sz="1200" kern="1200">
                    <a:solidFill>
                      <a:schemeClr val="tx1"/>
                    </a:solidFill>
                    <a:effectLst/>
                    <a:latin typeface="Arial" panose="020B0604020202020204" pitchFamily="34" charset="0"/>
                    <a:ea typeface="宋体" panose="02010600030101010101" pitchFamily="2" charset="-122"/>
                    <a:cs typeface="+mn-cs"/>
                  </a:rPr>
                  <a:t>的取值在</a:t>
                </a:r>
                <a:r>
                  <a:rPr lang="en-US" altLang="zh-CN" sz="1200" kern="1200">
                    <a:solidFill>
                      <a:schemeClr val="tx1"/>
                    </a:solidFill>
                    <a:effectLst/>
                    <a:latin typeface="Arial" panose="020B0604020202020204" pitchFamily="34" charset="0"/>
                    <a:ea typeface="宋体" panose="02010600030101010101" pitchFamily="2" charset="-122"/>
                    <a:cs typeface="+mn-cs"/>
                  </a:rPr>
                  <a:t>0-1</a:t>
                </a:r>
                <a:r>
                  <a:rPr lang="zh-CN" altLang="zh-CN" sz="1200" kern="1200">
                    <a:solidFill>
                      <a:schemeClr val="tx1"/>
                    </a:solidFill>
                    <a:effectLst/>
                    <a:latin typeface="Arial" panose="020B0604020202020204" pitchFamily="34" charset="0"/>
                    <a:ea typeface="宋体" panose="02010600030101010101" pitchFamily="2" charset="-122"/>
                    <a:cs typeface="+mn-cs"/>
                  </a:rPr>
                  <a:t>之间。</a:t>
                </a:r>
              </a:p>
              <a:p>
                <a:endParaRPr lang="en-US" altLang="zh-CN" sz="1200" kern="1200">
                  <a:solidFill>
                    <a:schemeClr val="tx1"/>
                  </a:solidFill>
                  <a:effectLst/>
                  <a:latin typeface="Arial" panose="020B0604020202020204" pitchFamily="34" charset="0"/>
                  <a:ea typeface="宋体" panose="02010600030101010101"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21</a:t>
            </a:fld>
            <a:endParaRPr lang="en-US" altLang="zh-CN"/>
          </a:p>
        </p:txBody>
      </p:sp>
    </p:spTree>
    <p:extLst>
      <p:ext uri="{BB962C8B-B14F-4D97-AF65-F5344CB8AC3E}">
        <p14:creationId xmlns:p14="http://schemas.microsoft.com/office/powerpoint/2010/main" val="508063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分子轨道的能级，即由</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描述的系统的能量平均值，</a:t>
                </a:r>
                <a:r>
                  <a:rPr lang="zh-CN" altLang="en-US" sz="1200" kern="1200" dirty="0">
                    <a:solidFill>
                      <a:schemeClr val="tx1"/>
                    </a:solidFill>
                    <a:effectLst/>
                    <a:latin typeface="Arial" panose="020B0604020202020204" pitchFamily="34" charset="0"/>
                    <a:ea typeface="宋体" panose="02010600030101010101" pitchFamily="2" charset="-122"/>
                    <a:cs typeface="+mn-cs"/>
                  </a:rPr>
                  <a:t>也</a:t>
                </a:r>
                <a:r>
                  <a:rPr lang="zh-CN" altLang="zh-CN" sz="1200" kern="1200" dirty="0">
                    <a:solidFill>
                      <a:schemeClr val="tx1"/>
                    </a:solidFill>
                    <a:effectLst/>
                    <a:latin typeface="Arial" panose="020B0604020202020204" pitchFamily="34" charset="0"/>
                    <a:ea typeface="宋体" panose="02010600030101010101" pitchFamily="2" charset="-122"/>
                    <a:cs typeface="+mn-cs"/>
                  </a:rPr>
                  <a:t>就是</a:t>
                </a:r>
                <a:r>
                  <a:rPr lang="zh-CN" altLang="en-US" sz="1200" kern="1200" dirty="0">
                    <a:solidFill>
                      <a:schemeClr val="tx1"/>
                    </a:solidFill>
                    <a:effectLst/>
                    <a:latin typeface="Arial" panose="020B0604020202020204" pitchFamily="34" charset="0"/>
                    <a:ea typeface="宋体" panose="02010600030101010101" pitchFamily="2" charset="-122"/>
                    <a:cs typeface="+mn-cs"/>
                  </a:rPr>
                  <a:t>这两个状态的</a:t>
                </a:r>
                <a:r>
                  <a:rPr lang="zh-CN" altLang="zh-CN" sz="1200" kern="1200" dirty="0">
                    <a:solidFill>
                      <a:schemeClr val="tx1"/>
                    </a:solidFill>
                    <a:effectLst/>
                    <a:latin typeface="Arial" panose="020B0604020202020204" pitchFamily="34" charset="0"/>
                    <a:ea typeface="宋体" panose="02010600030101010101" pitchFamily="2" charset="-122"/>
                    <a:cs typeface="+mn-cs"/>
                  </a:rPr>
                  <a:t>能量本征值，可以表示成：</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e>
                          </m:nary>
                        </m:num>
                        <m:den>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e>
                          </m:nary>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r>
                        <a:rPr lang="zh-CN" altLang="zh-CN" sz="1200" i="1" kern="1200">
                          <a:solidFill>
                            <a:schemeClr val="tx1"/>
                          </a:solidFill>
                          <a:effectLst/>
                          <a:latin typeface="Cambria Math" panose="02040503050406030204" pitchFamily="18" charset="0"/>
                          <a:ea typeface="宋体" panose="02010600030101010101" pitchFamily="2" charset="-122"/>
                          <a:cs typeface="+mn-cs"/>
                        </a:rPr>
                        <m:t>（</m:t>
                      </m:r>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nary>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m:t>
                          </m:r>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m:t>
                          </m:r>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m:t>
                      </m:r>
                    </m:oMath>
                    <m:oMath xmlns:m="http://schemas.openxmlformats.org/officeDocument/2006/math">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e>
                          </m:nary>
                        </m:num>
                        <m:den>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e>
                          </m:nary>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r>
                        <a:rPr lang="zh-CN" altLang="zh-CN" sz="1200" i="1" kern="1200">
                          <a:solidFill>
                            <a:schemeClr val="tx1"/>
                          </a:solidFill>
                          <a:effectLst/>
                          <a:latin typeface="Cambria Math" panose="02040503050406030204" pitchFamily="18" charset="0"/>
                          <a:ea typeface="宋体" panose="02010600030101010101" pitchFamily="2" charset="-122"/>
                          <a:cs typeface="+mn-cs"/>
                        </a:rPr>
                        <m:t>（</m:t>
                      </m:r>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m:t>
                          </m:r>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m:t>
                          </m:r>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m:t>
                      </m:r>
                    </m:oMath>
                    <m:oMath xmlns:m="http://schemas.openxmlformats.org/officeDocument/2006/math">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oMath>
                  </m:oMathPara>
                </a14:m>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分子轨道的能级，即由</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描述的系统的能量平均值，就是能量的本征值，可以表示成：</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i="0" kern="1200">
                    <a:solidFill>
                      <a:schemeClr val="tx1"/>
                    </a:solidFill>
                    <a:effectLst/>
                    <a:latin typeface="Arial" panose="020B0604020202020204" pitchFamily="34" charset="0"/>
                    <a:ea typeface="宋体" panose="02010600030101010101" pitchFamily="2" charset="-122"/>
                    <a:cs typeface="+mn-cs"/>
                  </a:rPr>
                  <a:t>𝐸</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 𝑑𝑟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 𝑑𝑟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 𝑑𝑟+𝜆</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 𝑑</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𝑟+𝜆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 𝑑</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𝑟+𝜆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 𝑑𝑟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br>
                  <a:rPr lang="zh-CN" altLang="zh-CN" sz="1200" kern="1200">
                    <a:solidFill>
                      <a:schemeClr val="tx1"/>
                    </a:solidFill>
                    <a:effectLst/>
                    <a:latin typeface="Arial" panose="020B0604020202020204" pitchFamily="34" charset="0"/>
                    <a:ea typeface="宋体" panose="02010600030101010101" pitchFamily="2" charset="-122"/>
                    <a:cs typeface="+mn-cs"/>
                  </a:rPr>
                </a:b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 (𝐻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𝑎𝑎+𝜆𝐻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𝑎𝑏+𝜆𝐻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𝑏𝑎+𝜆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𝑏𝑏)</a:t>
                </a:r>
                <a:endParaRPr lang="en-US" altLang="zh-CN"/>
              </a:p>
              <a:p>
                <a:endParaRPr lang="en-US" altLang="zh-CN"/>
              </a:p>
              <a:p>
                <a:r>
                  <a:rPr lang="en-US" altLang="zh-CN" sz="1200" i="0" kern="1200">
                    <a:solidFill>
                      <a:schemeClr val="tx1"/>
                    </a:solidFill>
                    <a:effectLst/>
                    <a:latin typeface="Arial" panose="020B0604020202020204" pitchFamily="34" charset="0"/>
                    <a:ea typeface="宋体" panose="02010600030101010101" pitchFamily="2" charset="-122"/>
                    <a:cs typeface="+mn-cs"/>
                  </a:rPr>
                  <a:t>𝐸</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 𝑑𝑟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 𝑑𝑟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 𝑑𝑟−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 𝑑</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𝑟−𝜆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 𝑑</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𝑟+𝜆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 𝑑𝑟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br>
                  <a:rPr lang="zh-CN" altLang="zh-CN" sz="1200" kern="1200">
                    <a:solidFill>
                      <a:schemeClr val="tx1"/>
                    </a:solidFill>
                    <a:effectLst/>
                    <a:latin typeface="Arial" panose="020B0604020202020204" pitchFamily="34" charset="0"/>
                    <a:ea typeface="宋体" panose="02010600030101010101" pitchFamily="2" charset="-122"/>
                    <a:cs typeface="+mn-cs"/>
                  </a:rPr>
                </a:b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 (𝐻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𝑎𝑎−𝜆𝐻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𝑎𝑏−𝜆𝐻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𝑏𝑎+𝜆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𝑏𝑏)</a:t>
                </a:r>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22</a:t>
            </a:fld>
            <a:endParaRPr lang="en-US" altLang="zh-CN"/>
          </a:p>
        </p:txBody>
      </p:sp>
    </p:spTree>
    <p:extLst>
      <p:ext uri="{BB962C8B-B14F-4D97-AF65-F5344CB8AC3E}">
        <p14:creationId xmlns:p14="http://schemas.microsoft.com/office/powerpoint/2010/main" val="137599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其中：</a:t>
                </a: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m:t>
                        </m:r>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oMath>
                </a14:m>
                <a:endParaRPr lang="en-US" altLang="zh-CN" sz="1200" i="1"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ea typeface="宋体" panose="02010600030101010101"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m:t>
                        </m:r>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m:t>
                                </m:r>
                              </m:sub>
                            </m:sSub>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m:t>
                          </m:r>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oMath>
                  </m:oMathPara>
                </a14:m>
                <a:endParaRPr lang="en-US" altLang="zh-CN" sz="1200" i="1" kern="1200" dirty="0">
                  <a:solidFill>
                    <a:schemeClr val="tx1"/>
                  </a:solidFill>
                  <a:effectLst/>
                  <a:latin typeface="Arial" panose="020B0604020202020204" pitchFamily="34" charset="0"/>
                  <a:ea typeface="宋体" panose="02010600030101010101" pitchFamily="2" charset="-122"/>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p>
                          </m:sSubSup>
                          <m:acc>
                            <m:accPr>
                              <m: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acc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acc>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𝑑</m:t>
                          </m:r>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这里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和</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是原有原子轨道能级</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其中：</a:t>
                </a:r>
              </a:p>
              <a:p>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𝑎𝑎=</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 𝑑</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𝑟=𝜀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𝑑𝑟</a:t>
                </a:r>
                <a:endParaRPr lang="en-US" altLang="zh-CN" sz="1200" i="1" kern="1200">
                  <a:solidFill>
                    <a:schemeClr val="tx1"/>
                  </a:solidFill>
                  <a:effectLst/>
                  <a:latin typeface="Arial" panose="020B0604020202020204" pitchFamily="34" charset="0"/>
                  <a:ea typeface="宋体" panose="02010600030101010101" pitchFamily="2" charset="-122"/>
                  <a:cs typeface="+mn-cs"/>
                </a:endParaRPr>
              </a:p>
              <a:p>
                <a:r>
                  <a:rPr lang="en-US" altLang="zh-CN" sz="1200" kern="1200">
                    <a:solidFill>
                      <a:schemeClr val="tx1"/>
                    </a:solidFill>
                    <a:effectLst/>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 𝑑</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𝑟=𝜀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  𝑑𝑟</a:t>
                </a:r>
                <a:r>
                  <a:rPr lang="en-US" altLang="zh-CN" sz="1200" kern="1200">
                    <a:solidFill>
                      <a:schemeClr val="tx1"/>
                    </a:solidFill>
                    <a:effectLst/>
                    <a:latin typeface="Arial" panose="020B0604020202020204" pitchFamily="34" charset="0"/>
                    <a:ea typeface="宋体" panose="02010600030101010101" pitchFamily="2" charset="-122"/>
                    <a:cs typeface="+mn-cs"/>
                  </a:rPr>
                  <a:t>		</a:t>
                </a:r>
              </a:p>
              <a:p>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 𝑑</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𝑟</a:t>
                </a:r>
                <a:endParaRPr lang="en-US" altLang="zh-CN" sz="1200" i="1" kern="1200">
                  <a:solidFill>
                    <a:schemeClr val="tx1"/>
                  </a:solidFill>
                  <a:effectLst/>
                  <a:latin typeface="Arial" panose="020B0604020202020204" pitchFamily="34" charset="0"/>
                  <a:ea typeface="宋体" panose="02010600030101010101" pitchFamily="2" charset="-122"/>
                  <a:cs typeface="+mn-cs"/>
                </a:endParaRPr>
              </a:p>
              <a:p>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𝑏𝑎=</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 𝑑</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𝑟</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这里</a:t>
                </a:r>
                <a:r>
                  <a:rPr lang="en-US" altLang="zh-CN" sz="1200" i="0" kern="1200">
                    <a:solidFill>
                      <a:schemeClr val="tx1"/>
                    </a:solidFill>
                    <a:effectLst/>
                    <a:latin typeface="Arial" panose="020B0604020202020204" pitchFamily="34" charset="0"/>
                    <a:ea typeface="宋体" panose="02010600030101010101" pitchFamily="2" charset="-122"/>
                    <a:cs typeface="+mn-cs"/>
                  </a:rPr>
                  <a:t>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kern="1200">
                    <a:solidFill>
                      <a:schemeClr val="tx1"/>
                    </a:solidFill>
                    <a:effectLst/>
                    <a:latin typeface="Arial" panose="020B0604020202020204" pitchFamily="34" charset="0"/>
                    <a:ea typeface="宋体" panose="02010600030101010101" pitchFamily="2" charset="-122"/>
                    <a:cs typeface="+mn-cs"/>
                  </a:rPr>
                  <a:t>和</a:t>
                </a:r>
                <a:r>
                  <a:rPr lang="en-US" altLang="zh-CN" sz="1200" i="0" kern="1200">
                    <a:solidFill>
                      <a:schemeClr val="tx1"/>
                    </a:solidFill>
                    <a:effectLst/>
                    <a:latin typeface="Arial" panose="020B0604020202020204" pitchFamily="34" charset="0"/>
                    <a:ea typeface="宋体" panose="02010600030101010101" pitchFamily="2" charset="-122"/>
                    <a:cs typeface="+mn-cs"/>
                  </a:rPr>
                  <a:t>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kern="1200">
                    <a:solidFill>
                      <a:schemeClr val="tx1"/>
                    </a:solidFill>
                    <a:effectLst/>
                    <a:latin typeface="Arial" panose="020B0604020202020204" pitchFamily="34" charset="0"/>
                    <a:ea typeface="宋体" panose="02010600030101010101" pitchFamily="2" charset="-122"/>
                    <a:cs typeface="+mn-cs"/>
                  </a:rPr>
                  <a:t>是式（</a:t>
                </a:r>
                <a:r>
                  <a:rPr lang="en-US" altLang="zh-CN" sz="1200" kern="1200">
                    <a:solidFill>
                      <a:schemeClr val="tx1"/>
                    </a:solidFill>
                    <a:effectLst/>
                    <a:latin typeface="Arial" panose="020B0604020202020204" pitchFamily="34" charset="0"/>
                    <a:ea typeface="宋体" panose="02010600030101010101" pitchFamily="2" charset="-122"/>
                    <a:cs typeface="+mn-cs"/>
                  </a:rPr>
                  <a:t>2-6</a:t>
                </a:r>
                <a:r>
                  <a:rPr lang="zh-CN" altLang="zh-CN" sz="1200" kern="1200">
                    <a:solidFill>
                      <a:schemeClr val="tx1"/>
                    </a:solidFill>
                    <a:effectLst/>
                    <a:latin typeface="Arial" panose="020B0604020202020204" pitchFamily="34" charset="0"/>
                    <a:ea typeface="宋体" panose="02010600030101010101" pitchFamily="2" charset="-122"/>
                    <a:cs typeface="+mn-cs"/>
                  </a:rPr>
                  <a:t>）中的原有原子轨道能级，</a:t>
                </a:r>
                <a:r>
                  <a:rPr lang="en-US" altLang="zh-CN" sz="1200" i="0" kern="1200">
                    <a:solidFill>
                      <a:schemeClr val="tx1"/>
                    </a:solidFill>
                    <a:effectLst/>
                    <a:latin typeface="Arial" panose="020B0604020202020204" pitchFamily="34" charset="0"/>
                    <a:ea typeface="宋体" panose="02010600030101010101" pitchFamily="2" charset="-122"/>
                    <a:cs typeface="+mn-cs"/>
                  </a:rPr>
                  <a:t>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𝑑𝑟</a:t>
                </a:r>
                <a:r>
                  <a:rPr lang="zh-CN" altLang="zh-CN" sz="1200" kern="1200">
                    <a:solidFill>
                      <a:schemeClr val="tx1"/>
                    </a:solidFill>
                    <a:effectLst/>
                    <a:latin typeface="Arial" panose="020B0604020202020204" pitchFamily="34" charset="0"/>
                    <a:ea typeface="宋体" panose="02010600030101010101" pitchFamily="2" charset="-122"/>
                    <a:cs typeface="+mn-cs"/>
                  </a:rPr>
                  <a:t>表示的是电子占用</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核轨道时所受</a:t>
                </a:r>
                <a:r>
                  <a:rPr lang="en-US" altLang="zh-CN" sz="1200" i="1" kern="12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核的库仑吸引能，</a:t>
                </a:r>
                <a:r>
                  <a:rPr lang="en-US" altLang="zh-CN" sz="1200" i="0" kern="1200">
                    <a:solidFill>
                      <a:schemeClr val="tx1"/>
                    </a:solidFill>
                    <a:effectLst/>
                    <a:latin typeface="Arial" panose="020B0604020202020204" pitchFamily="34" charset="0"/>
                    <a:ea typeface="宋体" panose="02010600030101010101" pitchFamily="2" charset="-122"/>
                    <a:cs typeface="+mn-cs"/>
                  </a:rPr>
                  <a:t>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  𝑑𝑟</a:t>
                </a:r>
                <a:r>
                  <a:rPr lang="zh-CN" altLang="zh-CN" sz="1200" kern="1200">
                    <a:solidFill>
                      <a:schemeClr val="tx1"/>
                    </a:solidFill>
                    <a:effectLst/>
                    <a:latin typeface="Arial" panose="020B0604020202020204" pitchFamily="34" charset="0"/>
                    <a:ea typeface="宋体" panose="02010600030101010101" pitchFamily="2" charset="-122"/>
                    <a:cs typeface="+mn-cs"/>
                  </a:rPr>
                  <a:t>则是电子占用</a:t>
                </a:r>
                <a:r>
                  <a:rPr lang="en-US" altLang="zh-CN" sz="1200" i="1" kern="12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核轨道时所受</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核的库仑吸引能；</a:t>
                </a:r>
                <a:r>
                  <a:rPr lang="en-US" altLang="zh-CN" sz="1200" i="1" kern="1200">
                    <a:solidFill>
                      <a:schemeClr val="tx1"/>
                    </a:solidFill>
                    <a:effectLst/>
                    <a:latin typeface="Arial" panose="020B0604020202020204" pitchFamily="34" charset="0"/>
                    <a:ea typeface="宋体" panose="02010600030101010101" pitchFamily="2" charset="-122"/>
                    <a:cs typeface="+mn-cs"/>
                  </a:rPr>
                  <a:t>H</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ab</a:t>
                </a:r>
                <a:r>
                  <a:rPr lang="zh-CN" altLang="zh-CN" sz="1200" i="1"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H</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ba</a:t>
                </a:r>
                <a:r>
                  <a:rPr lang="zh-CN" altLang="zh-CN" sz="1200" kern="1200">
                    <a:solidFill>
                      <a:schemeClr val="tx1"/>
                    </a:solidFill>
                    <a:effectLst/>
                    <a:latin typeface="Arial" panose="020B0604020202020204" pitchFamily="34" charset="0"/>
                    <a:ea typeface="宋体" panose="02010600030101010101" pitchFamily="2" charset="-122"/>
                    <a:cs typeface="+mn-cs"/>
                  </a:rPr>
                  <a:t>是相互重叠的电子波函数与两个原子核之间的库仑吸引能</a:t>
                </a:r>
                <a:r>
                  <a:rPr lang="zh-CN" altLang="en-US" sz="1200" kern="1200">
                    <a:solidFill>
                      <a:schemeClr val="tx1"/>
                    </a:solidFill>
                    <a:effectLst/>
                    <a:latin typeface="Arial" panose="020B0604020202020204" pitchFamily="34" charset="0"/>
                    <a:ea typeface="宋体" panose="02010600030101010101" pitchFamily="2" charset="-122"/>
                    <a:cs typeface="+mn-cs"/>
                  </a:rPr>
                  <a:t>。</a:t>
                </a:r>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23</a:t>
            </a:fld>
            <a:endParaRPr lang="en-US" altLang="zh-CN"/>
          </a:p>
        </p:txBody>
      </p:sp>
    </p:spTree>
    <p:extLst>
      <p:ext uri="{BB962C8B-B14F-4D97-AF65-F5344CB8AC3E}">
        <p14:creationId xmlns:p14="http://schemas.microsoft.com/office/powerpoint/2010/main" val="675278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f>
                      <m:f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表示的是电子占用</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𝐴</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核轨道时所受</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𝐵</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核的库仑吸引能，</a:t>
                </a:r>
                <a14:m>
                  <m:oMath xmlns:m="http://schemas.openxmlformats.org/officeDocument/2006/math">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m:t>
                                </m:r>
                              </m:sub>
                            </m:sSub>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则是电子占用</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𝐵</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核轨道时所受</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𝐴</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核的库仑吸引能；</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𝐻</m:t>
                    </m:r>
                    <m:r>
                      <a:rPr lang="en-US" altLang="zh-CN" sz="1200" b="0" i="1" kern="1200" baseline="-25000" smtClean="0">
                        <a:solidFill>
                          <a:schemeClr val="tx1"/>
                        </a:solidFill>
                        <a:effectLst/>
                        <a:latin typeface="Cambria Math" panose="02040503050406030204" pitchFamily="18" charset="0"/>
                        <a:ea typeface="宋体" panose="02010600030101010101" pitchFamily="2" charset="-122"/>
                        <a:cs typeface="+mn-cs"/>
                      </a:rPr>
                      <m:t>𝑎𝑏</m:t>
                    </m:r>
                    <m:r>
                      <m:rPr>
                        <m:nor/>
                      </m:rPr>
                      <a:rPr lang="zh-CN" altLang="en-US" sz="1200" kern="1200" dirty="0" smtClean="0">
                        <a:solidFill>
                          <a:schemeClr val="tx1"/>
                        </a:solidFill>
                        <a:effectLst/>
                        <a:latin typeface="Arial" panose="020B0604020202020204" pitchFamily="34" charset="0"/>
                        <a:ea typeface="宋体" panose="02010600030101010101" pitchFamily="2" charset="-122"/>
                        <a:cs typeface="+mn-cs"/>
                      </a:rPr>
                      <m:t>、</m:t>
                    </m:r>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𝐻</m:t>
                    </m:r>
                    <m:r>
                      <a:rPr lang="en-US" altLang="zh-CN" sz="1200" b="0" i="1" kern="1200" baseline="-25000" smtClean="0">
                        <a:solidFill>
                          <a:schemeClr val="tx1"/>
                        </a:solidFill>
                        <a:effectLst/>
                        <a:latin typeface="Cambria Math" panose="02040503050406030204" pitchFamily="18" charset="0"/>
                        <a:ea typeface="宋体" panose="02010600030101010101" pitchFamily="2" charset="-122"/>
                        <a:cs typeface="+mn-cs"/>
                      </a:rPr>
                      <m:t>𝑏𝑎</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是相互重叠的电子波函数与两个原子核之间的库仑吸引能</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zh-CN" altLang="en-US" dirty="0"/>
              </a:p>
            </p:txBody>
          </p:sp>
        </mc:Choice>
        <mc:Fallback xmlns="">
          <p:sp>
            <p:nvSpPr>
              <p:cNvPr id="3" name="备注占位符 2"/>
              <p:cNvSpPr>
                <a:spLocks noGrp="1"/>
              </p:cNvSpPr>
              <p:nvPr>
                <p:ph type="body" idx="1"/>
              </p:nvPr>
            </p:nvSpPr>
            <p:spPr/>
            <p:txBody>
              <a:bodyPr/>
              <a:lstStyle/>
              <a:p>
                <a:r>
                  <a:rPr lang="en-US" altLang="zh-CN" sz="1200" i="0" kern="1200">
                    <a:solidFill>
                      <a:schemeClr val="tx1"/>
                    </a:solidFill>
                    <a:effectLst/>
                    <a:latin typeface="Cambria Math" panose="02040503050406030204" pitchFamily="18" charset="0"/>
                    <a:ea typeface="宋体" panose="02010600030101010101" pitchFamily="2" charset="-122"/>
                    <a:cs typeface="+mn-cs"/>
                  </a:rPr>
                  <a:t>𝑒</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2</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4𝜋𝜀</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0 </a:t>
                </a:r>
                <a:r>
                  <a:rPr lang="zh-CN" altLang="zh-CN" sz="1200" i="0" kern="1200">
                    <a:solidFill>
                      <a:schemeClr val="tx1"/>
                    </a:solidFill>
                    <a:effectLst/>
                    <a:latin typeface="Cambria Math" panose="02040503050406030204" pitchFamily="18" charset="0"/>
                    <a:ea typeface="宋体" panose="02010600030101010101" pitchFamily="2" charset="-122"/>
                    <a:cs typeface="+mn-cs"/>
                  </a:rPr>
                  <a:t>) ∫</a:t>
                </a:r>
                <a:r>
                  <a:rPr lang="en-US" altLang="zh-CN" sz="1200" i="0" kern="1200">
                    <a:solidFill>
                      <a:schemeClr val="tx1"/>
                    </a:solidFill>
                    <a:effectLst/>
                    <a:latin typeface="Cambria Math" panose="02040503050406030204" pitchFamily="18" charset="0"/>
                    <a:ea typeface="宋体" panose="02010600030101010101" pitchFamily="2" charset="-122"/>
                    <a:cs typeface="+mn-cs"/>
                  </a:rPr>
                  <a:t>▒</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|𝜙</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𝐴</a:t>
                </a:r>
                <a:r>
                  <a:rPr lang="zh-CN" altLang="zh-CN" sz="1200" i="0" kern="1200">
                    <a:solidFill>
                      <a:schemeClr val="tx1"/>
                    </a:solidFill>
                    <a:effectLst/>
                    <a:latin typeface="Cambria Math" panose="02040503050406030204" pitchFamily="18" charset="0"/>
                    <a:ea typeface="宋体" panose="02010600030101010101" pitchFamily="2" charset="-122"/>
                    <a:cs typeface="+mn-cs"/>
                  </a:rPr>
                  <a:t> </a:t>
                </a:r>
                <a:r>
                  <a:rPr lang="en-US" altLang="zh-CN" sz="1200" i="0" kern="1200">
                    <a:solidFill>
                      <a:schemeClr val="tx1"/>
                    </a:solidFill>
                    <a:effectLst/>
                    <a:latin typeface="Cambria Math" panose="02040503050406030204" pitchFamily="18" charset="0"/>
                    <a:ea typeface="宋体" panose="02010600030101010101" pitchFamily="2" charset="-122"/>
                    <a:cs typeface="+mn-cs"/>
                  </a:rPr>
                  <a:t>|</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2</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𝑟</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𝑏  𝑑𝑟</a:t>
                </a:r>
                <a:r>
                  <a:rPr lang="zh-CN" altLang="zh-CN" sz="1200" kern="1200" dirty="0">
                    <a:solidFill>
                      <a:schemeClr val="tx1"/>
                    </a:solidFill>
                    <a:effectLst/>
                    <a:latin typeface="Arial" panose="020B0604020202020204" pitchFamily="34" charset="0"/>
                    <a:ea typeface="宋体" panose="02010600030101010101" pitchFamily="2" charset="-122"/>
                    <a:cs typeface="+mn-cs"/>
                  </a:rPr>
                  <a:t>表示的是电子占用</a:t>
                </a:r>
                <a:r>
                  <a:rPr lang="en-US" altLang="zh-CN" sz="1200" i="1" kern="1200" dirty="0">
                    <a:solidFill>
                      <a:schemeClr val="tx1"/>
                    </a:solidFill>
                    <a:effectLst/>
                    <a:latin typeface="Arial" panose="020B0604020202020204" pitchFamily="34" charset="0"/>
                    <a:ea typeface="宋体" panose="02010600030101010101" pitchFamily="2" charset="-122"/>
                    <a:cs typeface="+mn-cs"/>
                  </a:rPr>
                  <a:t>A </a:t>
                </a:r>
                <a:r>
                  <a:rPr lang="zh-CN" altLang="zh-CN" sz="1200" kern="1200" dirty="0">
                    <a:solidFill>
                      <a:schemeClr val="tx1"/>
                    </a:solidFill>
                    <a:effectLst/>
                    <a:latin typeface="Arial" panose="020B0604020202020204" pitchFamily="34" charset="0"/>
                    <a:ea typeface="宋体" panose="02010600030101010101" pitchFamily="2" charset="-122"/>
                    <a:cs typeface="+mn-cs"/>
                  </a:rPr>
                  <a:t>核轨道时所受</a:t>
                </a:r>
                <a:r>
                  <a:rPr lang="en-US" altLang="zh-CN" sz="1200" i="1" kern="1200" dirty="0">
                    <a:solidFill>
                      <a:schemeClr val="tx1"/>
                    </a:solidFill>
                    <a:effectLst/>
                    <a:latin typeface="Arial" panose="020B0604020202020204" pitchFamily="34" charset="0"/>
                    <a:ea typeface="宋体" panose="02010600030101010101" pitchFamily="2" charset="-122"/>
                    <a:cs typeface="+mn-cs"/>
                  </a:rPr>
                  <a:t>B </a:t>
                </a:r>
                <a:r>
                  <a:rPr lang="zh-CN" altLang="zh-CN" sz="1200" kern="1200" dirty="0">
                    <a:solidFill>
                      <a:schemeClr val="tx1"/>
                    </a:solidFill>
                    <a:effectLst/>
                    <a:latin typeface="Arial" panose="020B0604020202020204" pitchFamily="34" charset="0"/>
                    <a:ea typeface="宋体" panose="02010600030101010101" pitchFamily="2" charset="-122"/>
                    <a:cs typeface="+mn-cs"/>
                  </a:rPr>
                  <a:t>核的库仑吸引能，</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𝑒</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2</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4𝜋𝜀</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0 </a:t>
                </a:r>
                <a:r>
                  <a:rPr lang="zh-CN" altLang="zh-CN" sz="1200" i="0" kern="1200">
                    <a:solidFill>
                      <a:schemeClr val="tx1"/>
                    </a:solidFill>
                    <a:effectLst/>
                    <a:latin typeface="Cambria Math" panose="02040503050406030204" pitchFamily="18" charset="0"/>
                    <a:ea typeface="宋体" panose="02010600030101010101" pitchFamily="2" charset="-122"/>
                    <a:cs typeface="+mn-cs"/>
                  </a:rPr>
                  <a:t>) ∫</a:t>
                </a:r>
                <a:r>
                  <a:rPr lang="en-US" altLang="zh-CN" sz="1200" i="0" kern="1200">
                    <a:solidFill>
                      <a:schemeClr val="tx1"/>
                    </a:solidFill>
                    <a:effectLst/>
                    <a:latin typeface="Cambria Math" panose="02040503050406030204" pitchFamily="18" charset="0"/>
                    <a:ea typeface="宋体" panose="02010600030101010101" pitchFamily="2" charset="-122"/>
                    <a:cs typeface="+mn-cs"/>
                  </a:rPr>
                  <a:t>▒</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|𝜙</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𝐵</a:t>
                </a:r>
                <a:r>
                  <a:rPr lang="zh-CN" altLang="zh-CN" sz="1200" i="0" kern="1200">
                    <a:solidFill>
                      <a:schemeClr val="tx1"/>
                    </a:solidFill>
                    <a:effectLst/>
                    <a:latin typeface="Cambria Math" panose="02040503050406030204" pitchFamily="18" charset="0"/>
                    <a:ea typeface="宋体" panose="02010600030101010101" pitchFamily="2" charset="-122"/>
                    <a:cs typeface="+mn-cs"/>
                  </a:rPr>
                  <a:t> </a:t>
                </a:r>
                <a:r>
                  <a:rPr lang="en-US" altLang="zh-CN" sz="1200" i="0" kern="1200">
                    <a:solidFill>
                      <a:schemeClr val="tx1"/>
                    </a:solidFill>
                    <a:effectLst/>
                    <a:latin typeface="Cambria Math" panose="02040503050406030204" pitchFamily="18" charset="0"/>
                    <a:ea typeface="宋体" panose="02010600030101010101" pitchFamily="2" charset="-122"/>
                    <a:cs typeface="+mn-cs"/>
                  </a:rPr>
                  <a:t>|</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2</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𝑟</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𝑎  𝑑𝑟</a:t>
                </a:r>
                <a:r>
                  <a:rPr lang="zh-CN" altLang="zh-CN" sz="1200" kern="1200" dirty="0">
                    <a:solidFill>
                      <a:schemeClr val="tx1"/>
                    </a:solidFill>
                    <a:effectLst/>
                    <a:latin typeface="Arial" panose="020B0604020202020204" pitchFamily="34" charset="0"/>
                    <a:ea typeface="宋体" panose="02010600030101010101" pitchFamily="2" charset="-122"/>
                    <a:cs typeface="+mn-cs"/>
                  </a:rPr>
                  <a:t>则是电子占用</a:t>
                </a:r>
                <a:r>
                  <a:rPr lang="en-US" altLang="zh-CN" sz="1200" i="1" kern="1200" dirty="0">
                    <a:solidFill>
                      <a:schemeClr val="tx1"/>
                    </a:solidFill>
                    <a:effectLst/>
                    <a:latin typeface="Arial" panose="020B0604020202020204" pitchFamily="34" charset="0"/>
                    <a:ea typeface="宋体" panose="02010600030101010101" pitchFamily="2" charset="-122"/>
                    <a:cs typeface="+mn-cs"/>
                  </a:rPr>
                  <a:t>B </a:t>
                </a:r>
                <a:r>
                  <a:rPr lang="zh-CN" altLang="zh-CN" sz="1200" kern="1200" dirty="0">
                    <a:solidFill>
                      <a:schemeClr val="tx1"/>
                    </a:solidFill>
                    <a:effectLst/>
                    <a:latin typeface="Arial" panose="020B0604020202020204" pitchFamily="34" charset="0"/>
                    <a:ea typeface="宋体" panose="02010600030101010101" pitchFamily="2" charset="-122"/>
                    <a:cs typeface="+mn-cs"/>
                  </a:rPr>
                  <a:t>核轨道时所受</a:t>
                </a:r>
                <a:r>
                  <a:rPr lang="en-US" altLang="zh-CN" sz="1200" i="1" kern="1200" dirty="0">
                    <a:solidFill>
                      <a:schemeClr val="tx1"/>
                    </a:solidFill>
                    <a:effectLst/>
                    <a:latin typeface="Arial" panose="020B0604020202020204" pitchFamily="34" charset="0"/>
                    <a:ea typeface="宋体" panose="02010600030101010101" pitchFamily="2" charset="-122"/>
                    <a:cs typeface="+mn-cs"/>
                  </a:rPr>
                  <a:t>A </a:t>
                </a:r>
                <a:r>
                  <a:rPr lang="zh-CN" altLang="zh-CN" sz="1200" kern="1200" dirty="0">
                    <a:solidFill>
                      <a:schemeClr val="tx1"/>
                    </a:solidFill>
                    <a:effectLst/>
                    <a:latin typeface="Arial" panose="020B0604020202020204" pitchFamily="34" charset="0"/>
                    <a:ea typeface="宋体" panose="02010600030101010101" pitchFamily="2" charset="-122"/>
                    <a:cs typeface="+mn-cs"/>
                  </a:rPr>
                  <a:t>核的库仑吸引能；</a:t>
                </a:r>
                <a:r>
                  <a:rPr lang="en-US" altLang="zh-CN" sz="1200" i="1" kern="1200" dirty="0" err="1">
                    <a:solidFill>
                      <a:schemeClr val="tx1"/>
                    </a:solidFill>
                    <a:effectLst/>
                    <a:latin typeface="Arial" panose="020B0604020202020204" pitchFamily="34" charset="0"/>
                    <a:ea typeface="宋体" panose="02010600030101010101" pitchFamily="2" charset="-122"/>
                    <a:cs typeface="+mn-cs"/>
                  </a:rPr>
                  <a:t>H</a:t>
                </a:r>
                <a:r>
                  <a:rPr lang="en-US" altLang="zh-CN" sz="1200" i="1" kern="1200" baseline="-25000" dirty="0" err="1">
                    <a:solidFill>
                      <a:schemeClr val="tx1"/>
                    </a:solidFill>
                    <a:effectLst/>
                    <a:latin typeface="Arial" panose="020B0604020202020204" pitchFamily="34" charset="0"/>
                    <a:ea typeface="宋体" panose="02010600030101010101" pitchFamily="2" charset="-122"/>
                    <a:cs typeface="+mn-cs"/>
                  </a:rPr>
                  <a:t>ab</a:t>
                </a:r>
                <a:r>
                  <a:rPr lang="zh-CN" altLang="zh-CN" sz="1200" i="1" kern="1200" dirty="0">
                    <a:solidFill>
                      <a:schemeClr val="tx1"/>
                    </a:solidFill>
                    <a:effectLst/>
                    <a:latin typeface="Arial" panose="020B0604020202020204" pitchFamily="34" charset="0"/>
                    <a:ea typeface="宋体" panose="02010600030101010101" pitchFamily="2" charset="-122"/>
                    <a:cs typeface="+mn-cs"/>
                  </a:rPr>
                  <a:t>、</a:t>
                </a:r>
                <a:r>
                  <a:rPr lang="en-US" altLang="zh-CN" sz="1200" i="1" kern="1200" dirty="0" err="1">
                    <a:solidFill>
                      <a:schemeClr val="tx1"/>
                    </a:solidFill>
                    <a:effectLst/>
                    <a:latin typeface="Arial" panose="020B0604020202020204" pitchFamily="34" charset="0"/>
                    <a:ea typeface="宋体" panose="02010600030101010101" pitchFamily="2" charset="-122"/>
                    <a:cs typeface="+mn-cs"/>
                  </a:rPr>
                  <a:t>H</a:t>
                </a:r>
                <a:r>
                  <a:rPr lang="en-US" altLang="zh-CN" sz="1200" i="1" kern="1200" baseline="-25000" dirty="0" err="1">
                    <a:solidFill>
                      <a:schemeClr val="tx1"/>
                    </a:solidFill>
                    <a:effectLst/>
                    <a:latin typeface="Arial" panose="020B0604020202020204" pitchFamily="34" charset="0"/>
                    <a:ea typeface="宋体" panose="02010600030101010101" pitchFamily="2" charset="-122"/>
                    <a:cs typeface="+mn-cs"/>
                  </a:rPr>
                  <a:t>ba</a:t>
                </a:r>
                <a:r>
                  <a:rPr lang="en-US" altLang="zh-CN" sz="1200" i="1" kern="1200" baseline="-250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是相互重叠的电子波函数与两个原子核之间的库仑吸引能</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zh-CN" altLang="en-US" dirty="0"/>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24</a:t>
            </a:fld>
            <a:endParaRPr lang="en-US" altLang="zh-CN"/>
          </a:p>
        </p:txBody>
      </p:sp>
    </p:spTree>
    <p:extLst>
      <p:ext uri="{BB962C8B-B14F-4D97-AF65-F5344CB8AC3E}">
        <p14:creationId xmlns:p14="http://schemas.microsoft.com/office/powerpoint/2010/main" val="2523119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设</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𝑃</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和</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𝑃</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oMath>
                </a14:m>
                <a:r>
                  <a:rPr lang="en-US" altLang="zh-CN" sz="1200" i="1" kern="1200" baseline="-250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分别表示电子在</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𝐴</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原子轨道和</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𝐵</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原子轨道上的概率，则有：</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𝑃</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den>
                      </m:f>
                    </m:oMath>
                  </m:oMathPara>
                </a14:m>
                <a:endParaRPr lang="en-US" altLang="zh-CN" sz="1200" i="1" kern="1200" dirty="0">
                  <a:solidFill>
                    <a:schemeClr val="tx1"/>
                  </a:solidFill>
                  <a:effectLst/>
                  <a:latin typeface="Arial" panose="020B0604020202020204" pitchFamily="34" charset="0"/>
                  <a:ea typeface="宋体" panose="02010600030101010101" pitchFamily="2" charset="-122"/>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𝑃</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den>
                      </m:f>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这里我们定义电离度</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𝑃</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𝑃</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𝑃</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𝑃</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den>
                      </m:f>
                    </m:oMath>
                  </m:oMathPara>
                </a14:m>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设</a:t>
                </a:r>
                <a:r>
                  <a:rPr lang="en-US" altLang="zh-CN" sz="1200" i="1" kern="1200">
                    <a:solidFill>
                      <a:schemeClr val="tx1"/>
                    </a:solidFill>
                    <a:effectLst/>
                    <a:latin typeface="Arial" panose="020B0604020202020204" pitchFamily="34" charset="0"/>
                    <a:ea typeface="宋体" panose="02010600030101010101" pitchFamily="2" charset="-122"/>
                    <a:cs typeface="+mn-cs"/>
                  </a:rPr>
                  <a:t>P</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和</a:t>
                </a:r>
                <a:r>
                  <a:rPr lang="en-US" altLang="zh-CN" sz="1200" i="1" kern="1200">
                    <a:solidFill>
                      <a:schemeClr val="tx1"/>
                    </a:solidFill>
                    <a:effectLst/>
                    <a:latin typeface="Arial" panose="020B0604020202020204" pitchFamily="34" charset="0"/>
                    <a:ea typeface="宋体" panose="02010600030101010101" pitchFamily="2" charset="-122"/>
                    <a:cs typeface="+mn-cs"/>
                  </a:rPr>
                  <a:t>P</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分别表示电子在</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原子轨道和</a:t>
                </a:r>
                <a:r>
                  <a:rPr lang="en-US" altLang="zh-CN" sz="1200" i="1" kern="12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原子轨道上的概率，则有：</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i="0" kern="1200">
                    <a:solidFill>
                      <a:schemeClr val="tx1"/>
                    </a:solidFill>
                    <a:effectLst/>
                    <a:latin typeface="Arial" panose="020B0604020202020204" pitchFamily="34" charset="0"/>
                    <a:ea typeface="宋体" panose="02010600030101010101" pitchFamily="2" charset="-122"/>
                    <a:cs typeface="+mn-cs"/>
                  </a:rPr>
                  <a:t>𝑃</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1+𝜆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 </a:t>
                </a:r>
                <a:r>
                  <a:rPr lang="zh-CN" altLang="zh-CN" sz="1200" i="0" kern="1200">
                    <a:solidFill>
                      <a:schemeClr val="tx1"/>
                    </a:solidFill>
                    <a:effectLst/>
                    <a:latin typeface="Arial" panose="020B0604020202020204" pitchFamily="34" charset="0"/>
                    <a:ea typeface="宋体" panose="02010600030101010101" pitchFamily="2" charset="-122"/>
                    <a:cs typeface="+mn-cs"/>
                  </a:rPr>
                  <a:t>)</a:t>
                </a:r>
                <a:endParaRPr lang="en-US" altLang="zh-CN" sz="1200" i="1" kern="1200">
                  <a:solidFill>
                    <a:schemeClr val="tx1"/>
                  </a:solidFill>
                  <a:effectLst/>
                  <a:latin typeface="Arial" panose="020B0604020202020204" pitchFamily="34" charset="0"/>
                  <a:ea typeface="宋体" panose="02010600030101010101" pitchFamily="2" charset="-122"/>
                  <a:cs typeface="+mn-cs"/>
                </a:endParaRPr>
              </a:p>
              <a:p>
                <a:r>
                  <a:rPr lang="en-US" altLang="zh-CN" sz="1200" i="0" kern="1200">
                    <a:solidFill>
                      <a:schemeClr val="tx1"/>
                    </a:solidFill>
                    <a:effectLst/>
                    <a:latin typeface="Arial" panose="020B0604020202020204" pitchFamily="34" charset="0"/>
                    <a:ea typeface="宋体" panose="02010600030101010101" pitchFamily="2" charset="-122"/>
                    <a:cs typeface="+mn-cs"/>
                  </a:rPr>
                  <a:t>𝑃</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1+𝜆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 </a:t>
                </a:r>
                <a:r>
                  <a:rPr lang="zh-CN" altLang="zh-CN" sz="1200" i="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这里我们定义电离度</a:t>
                </a:r>
                <a:r>
                  <a:rPr lang="en-US" altLang="zh-CN" sz="1200" i="1" kern="1200">
                    <a:solidFill>
                      <a:schemeClr val="tx1"/>
                    </a:solidFill>
                    <a:effectLst/>
                    <a:latin typeface="Arial" panose="020B0604020202020204" pitchFamily="34" charset="0"/>
                    <a:ea typeface="宋体" panose="02010600030101010101" pitchFamily="2" charset="-122"/>
                    <a:cs typeface="+mn-cs"/>
                  </a:rPr>
                  <a:t>f</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i</a:t>
                </a:r>
                <a:r>
                  <a:rPr lang="zh-CN" altLang="zh-CN" sz="1200" kern="1200">
                    <a:solidFill>
                      <a:schemeClr val="tx1"/>
                    </a:solidFill>
                    <a:effectLst/>
                    <a:latin typeface="Arial" panose="020B0604020202020204" pitchFamily="34" charset="0"/>
                    <a:ea typeface="宋体" panose="02010600030101010101" pitchFamily="2" charset="-122"/>
                    <a:cs typeface="+mn-cs"/>
                  </a:rPr>
                  <a:t>：</a:t>
                </a:r>
              </a:p>
              <a:p>
                <a:r>
                  <a:rPr lang="en-US" altLang="zh-CN" sz="1200" i="0" kern="1200">
                    <a:solidFill>
                      <a:schemeClr val="tx1"/>
                    </a:solidFill>
                    <a:effectLst/>
                    <a:latin typeface="Arial" panose="020B0604020202020204" pitchFamily="34" charset="0"/>
                    <a:ea typeface="宋体" panose="02010600030101010101" pitchFamily="2" charset="-122"/>
                    <a:cs typeface="+mn-cs"/>
                  </a:rPr>
                  <a:t>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𝑖=</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𝑃</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𝐴−𝑃</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𝑃</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𝐴+𝑃</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1−𝜆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1+𝜆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 </a:t>
                </a:r>
                <a:r>
                  <a:rPr lang="zh-CN" altLang="zh-CN" sz="1200" i="0" kern="1200">
                    <a:solidFill>
                      <a:schemeClr val="tx1"/>
                    </a:solidFill>
                    <a:effectLst/>
                    <a:latin typeface="Arial" panose="020B0604020202020204" pitchFamily="34" charset="0"/>
                    <a:ea typeface="宋体" panose="02010600030101010101" pitchFamily="2" charset="-122"/>
                    <a:cs typeface="+mn-cs"/>
                  </a:rPr>
                  <a:t>)</a:t>
                </a:r>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25</a:t>
            </a:fld>
            <a:endParaRPr lang="en-US" altLang="zh-CN"/>
          </a:p>
        </p:txBody>
      </p:sp>
    </p:spTree>
    <p:extLst>
      <p:ext uri="{BB962C8B-B14F-4D97-AF65-F5344CB8AC3E}">
        <p14:creationId xmlns:p14="http://schemas.microsoft.com/office/powerpoint/2010/main" val="1527428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当</a:t>
                </a:r>
                <a14:m>
                  <m:oMath xmlns:m="http://schemas.openxmlformats.org/officeDocument/2006/math">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r>
                      <m:rPr>
                        <m:nor/>
                      </m:rPr>
                      <a:rPr lang="en-US" altLang="zh-CN" sz="1200" kern="1200">
                        <a:solidFill>
                          <a:schemeClr val="tx1"/>
                        </a:solidFill>
                        <a:effectLst/>
                        <a:latin typeface="Arial" panose="020B0604020202020204" pitchFamily="34" charset="0"/>
                        <a:ea typeface="宋体" panose="02010600030101010101" pitchFamily="2" charset="-122"/>
                        <a:cs typeface="+mn-cs"/>
                      </a:rPr>
                      <m:t>  </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时，有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𝑃</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m:rPr>
                        <m:nor/>
                      </m:rPr>
                      <a:rPr lang="en-US" altLang="zh-CN" sz="1200" kern="1200">
                        <a:solidFill>
                          <a:schemeClr val="tx1"/>
                        </a:solidFill>
                        <a:effectLst/>
                        <a:latin typeface="Arial" panose="020B0604020202020204" pitchFamily="34" charset="0"/>
                        <a:ea typeface="宋体" panose="02010600030101010101" pitchFamily="2" charset="-122"/>
                        <a:cs typeface="+mn-cs"/>
                      </a:rPr>
                      <m:t>1, </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𝑃</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，这时</a:t>
                </a:r>
                <a:r>
                  <a:rPr lang="en-US" altLang="zh-CN" sz="1200" i="1" kern="1200" dirty="0">
                    <a:solidFill>
                      <a:schemeClr val="tx1"/>
                    </a:solidFill>
                    <a:effectLst/>
                    <a:latin typeface="Arial" panose="020B0604020202020204" pitchFamily="34" charset="0"/>
                    <a:ea typeface="宋体" panose="02010600030101010101" pitchFamily="2" charset="-122"/>
                    <a:cs typeface="+mn-cs"/>
                  </a:rPr>
                  <a:t>B </a:t>
                </a:r>
                <a:r>
                  <a:rPr lang="zh-CN" altLang="zh-CN" sz="1200" kern="1200" dirty="0">
                    <a:solidFill>
                      <a:schemeClr val="tx1"/>
                    </a:solidFill>
                    <a:effectLst/>
                    <a:latin typeface="Arial" panose="020B0604020202020204" pitchFamily="34" charset="0"/>
                    <a:ea typeface="宋体" panose="02010600030101010101" pitchFamily="2" charset="-122"/>
                    <a:cs typeface="+mn-cs"/>
                  </a:rPr>
                  <a:t>原子的价电子完全转移到</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𝐴</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原子轨道，我们称之为离子性结合，对应的化学键为</a:t>
                </a:r>
                <a:r>
                  <a:rPr lang="zh-CN" altLang="zh-CN" sz="1200" b="1" kern="1200" dirty="0">
                    <a:solidFill>
                      <a:schemeClr val="tx1"/>
                    </a:solidFill>
                    <a:effectLst/>
                    <a:latin typeface="Arial" panose="020B0604020202020204" pitchFamily="34" charset="0"/>
                    <a:ea typeface="宋体" panose="02010600030101010101" pitchFamily="2" charset="-122"/>
                    <a:cs typeface="+mn-cs"/>
                  </a:rPr>
                  <a:t>离子键</a:t>
                </a:r>
                <a:r>
                  <a:rPr lang="zh-CN" altLang="zh-CN" sz="1200" kern="1200" dirty="0">
                    <a:solidFill>
                      <a:schemeClr val="tx1"/>
                    </a:solidFill>
                    <a:effectLst/>
                    <a:latin typeface="Arial" panose="020B0604020202020204" pitchFamily="34" charset="0"/>
                    <a:ea typeface="宋体" panose="02010600030101010101" pitchFamily="2" charset="-122"/>
                    <a:cs typeface="+mn-cs"/>
                  </a:rPr>
                  <a:t>，例如碱金属和卤族元素的化合物就是典型的离子性结合。这</a:t>
                </a:r>
                <a:r>
                  <a:rPr lang="zh-CN" altLang="en-US" sz="1200" kern="1200" dirty="0">
                    <a:solidFill>
                      <a:schemeClr val="tx1"/>
                    </a:solidFill>
                    <a:effectLst/>
                    <a:latin typeface="Arial" panose="020B0604020202020204" pitchFamily="34" charset="0"/>
                    <a:ea typeface="宋体" panose="02010600030101010101" pitchFamily="2" charset="-122"/>
                    <a:cs typeface="+mn-cs"/>
                  </a:rPr>
                  <a:t>时前式</a:t>
                </a:r>
                <a:r>
                  <a:rPr lang="zh-CN" altLang="zh-CN" sz="1200" kern="1200" dirty="0">
                    <a:solidFill>
                      <a:schemeClr val="tx1"/>
                    </a:solidFill>
                    <a:effectLst/>
                    <a:latin typeface="Arial" panose="020B0604020202020204" pitchFamily="34" charset="0"/>
                    <a:ea typeface="宋体" panose="02010600030101010101" pitchFamily="2" charset="-122"/>
                    <a:cs typeface="+mn-cs"/>
                  </a:rPr>
                  <a:t>的分子轨道能级为： </a:t>
                </a: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𝑏𝑏</m:t>
                            </m:r>
                          </m:sub>
                        </m:sSub>
                      </m:e>
                    </m:d>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e>
                    </m:d>
                  </m:oMath>
                </a14:m>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𝑏𝑏</m:t>
                            </m:r>
                          </m:sub>
                        </m:sSub>
                      </m:e>
                    </m:d>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e>
                    </m:d>
                  </m:oMath>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取归一化系数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 </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两个分子轨道的能级为：</a:t>
                </a: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&lt;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前面提到，</a:t>
                </a:r>
                <a14:m>
                  <m:oMath xmlns:m="http://schemas.openxmlformats.org/officeDocument/2006/math">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表示的是电子占用</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𝐴</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核轨道时所受</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𝐵</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核的库仑吸引能，本质上是正负离子之间的库仑吸引作用。由于简并的分子轨道能级低于自由状态的原子轨道能级，原子结合成分子能量降低，系统更加稳定。</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当</a:t>
                </a:r>
                <a:r>
                  <a:rPr lang="en-US" altLang="zh-CN" sz="1200" i="0" kern="1200">
                    <a:solidFill>
                      <a:schemeClr val="tx1"/>
                    </a:solidFill>
                    <a:effectLst/>
                    <a:latin typeface="Arial" panose="020B0604020202020204" pitchFamily="34" charset="0"/>
                    <a:ea typeface="宋体" panose="02010600030101010101" pitchFamily="2" charset="-122"/>
                    <a:cs typeface="+mn-cs"/>
                  </a:rPr>
                  <a:t>𝜆=0</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𝑖=1</a:t>
                </a:r>
                <a:r>
                  <a:rPr lang="zh-CN" altLang="zh-CN" sz="1200" kern="1200">
                    <a:solidFill>
                      <a:schemeClr val="tx1"/>
                    </a:solidFill>
                    <a:effectLst/>
                    <a:latin typeface="Arial" panose="020B0604020202020204" pitchFamily="34" charset="0"/>
                    <a:ea typeface="宋体" panose="02010600030101010101" pitchFamily="2" charset="-122"/>
                    <a:cs typeface="+mn-cs"/>
                  </a:rPr>
                  <a:t>时，有</a:t>
                </a:r>
                <a:r>
                  <a:rPr lang="en-US" altLang="zh-CN" sz="1200" i="0" kern="1200">
                    <a:solidFill>
                      <a:schemeClr val="tx1"/>
                    </a:solidFill>
                    <a:effectLst/>
                    <a:latin typeface="Arial" panose="020B0604020202020204" pitchFamily="34" charset="0"/>
                    <a:ea typeface="宋体" panose="02010600030101010101" pitchFamily="2" charset="-122"/>
                    <a:cs typeface="+mn-cs"/>
                  </a:rPr>
                  <a:t>𝑃</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en-US" altLang="zh-CN" sz="1200" i="0" kern="1200">
                    <a:solidFill>
                      <a:schemeClr val="tx1"/>
                    </a:solidFill>
                    <a:effectLst/>
                    <a:latin typeface="Cambria Math" panose="02040503050406030204" pitchFamily="18" charset="0"/>
                    <a:ea typeface="宋体" panose="02010600030101010101" pitchFamily="2" charset="-122"/>
                    <a:cs typeface="+mn-cs"/>
                  </a:rPr>
                  <a:t>"1,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𝑃</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𝐵=0</a:t>
                </a:r>
                <a:r>
                  <a:rPr lang="zh-CN" altLang="zh-CN" sz="1200" kern="1200">
                    <a:solidFill>
                      <a:schemeClr val="tx1"/>
                    </a:solidFill>
                    <a:effectLst/>
                    <a:latin typeface="Arial" panose="020B0604020202020204" pitchFamily="34" charset="0"/>
                    <a:ea typeface="宋体" panose="02010600030101010101" pitchFamily="2" charset="-122"/>
                    <a:cs typeface="+mn-cs"/>
                  </a:rPr>
                  <a:t>，这时</a:t>
                </a:r>
                <a:r>
                  <a:rPr lang="en-US" altLang="zh-CN" sz="1200" i="1" kern="12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原子的价电子完全转移到</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原子轨道，我们称之为离子性结合，对应的化学键为</a:t>
                </a:r>
                <a:r>
                  <a:rPr lang="zh-CN" altLang="zh-CN" sz="1200" b="1" kern="1200">
                    <a:solidFill>
                      <a:schemeClr val="tx1"/>
                    </a:solidFill>
                    <a:effectLst/>
                    <a:latin typeface="Arial" panose="020B0604020202020204" pitchFamily="34" charset="0"/>
                    <a:ea typeface="宋体" panose="02010600030101010101" pitchFamily="2" charset="-122"/>
                    <a:cs typeface="+mn-cs"/>
                  </a:rPr>
                  <a:t>离子键</a:t>
                </a:r>
                <a:r>
                  <a:rPr lang="zh-CN" altLang="zh-CN" sz="1200" kern="1200">
                    <a:solidFill>
                      <a:schemeClr val="tx1"/>
                    </a:solidFill>
                    <a:effectLst/>
                    <a:latin typeface="Arial" panose="020B0604020202020204" pitchFamily="34" charset="0"/>
                    <a:ea typeface="宋体" panose="02010600030101010101" pitchFamily="2" charset="-122"/>
                    <a:cs typeface="+mn-cs"/>
                  </a:rPr>
                  <a:t>，例如碱金属和卤族元素的化合物就是典型的离子性结合。这</a:t>
                </a:r>
                <a:r>
                  <a:rPr lang="zh-CN" altLang="en-US" sz="1200" kern="1200">
                    <a:solidFill>
                      <a:schemeClr val="tx1"/>
                    </a:solidFill>
                    <a:effectLst/>
                    <a:latin typeface="Arial" panose="020B0604020202020204" pitchFamily="34" charset="0"/>
                    <a:ea typeface="宋体" panose="02010600030101010101" pitchFamily="2" charset="-122"/>
                    <a:cs typeface="+mn-cs"/>
                  </a:rPr>
                  <a:t>时前式</a:t>
                </a:r>
                <a:r>
                  <a:rPr lang="zh-CN" altLang="zh-CN" sz="1200" kern="1200">
                    <a:solidFill>
                      <a:schemeClr val="tx1"/>
                    </a:solidFill>
                    <a:effectLst/>
                    <a:latin typeface="Arial" panose="020B0604020202020204" pitchFamily="34" charset="0"/>
                    <a:ea typeface="宋体" panose="02010600030101010101" pitchFamily="2" charset="-122"/>
                    <a:cs typeface="+mn-cs"/>
                  </a:rPr>
                  <a:t>的分子轨道能级为： </a:t>
                </a:r>
              </a:p>
              <a:p>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𝐸</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𝑎𝑎+𝜆𝐻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𝑎𝑏+𝜆𝐻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𝑏𝑎+𝜆</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𝑏𝑏 )=𝐶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𝑎𝑎=𝐶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𝑑𝑟)</a:t>
                </a:r>
                <a:endParaRPr lang="zh-CN"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𝐸</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𝑎𝑎−𝜆𝐻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𝑎𝑏−𝜆𝐻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𝑏𝑎+𝜆</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𝑏𝑏 )=𝐶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𝑎𝑎=𝐶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𝑑𝑟)</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取归一化系数</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a:t>
                </a:r>
                <a:r>
                  <a:rPr lang="zh-CN" altLang="zh-CN" sz="1200" kern="1200">
                    <a:solidFill>
                      <a:schemeClr val="tx1"/>
                    </a:solidFill>
                    <a:effectLst/>
                    <a:latin typeface="Arial" panose="020B0604020202020204" pitchFamily="34" charset="0"/>
                    <a:ea typeface="宋体" panose="02010600030101010101" pitchFamily="2" charset="-122"/>
                    <a:cs typeface="+mn-cs"/>
                  </a:rPr>
                  <a:t>则</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两个分子轨道的能级为：</a:t>
                </a:r>
              </a:p>
              <a:p>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𝐸</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+=𝐸</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𝑑𝑟&lt;𝜀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en-US" altLang="zh-CN" sz="1200" kern="1200">
                    <a:solidFill>
                      <a:schemeClr val="tx1"/>
                    </a:solidFill>
                    <a:effectLst/>
                    <a:latin typeface="Arial" panose="020B0604020202020204" pitchFamily="34" charset="0"/>
                    <a:ea typeface="宋体" panose="02010600030101010101" pitchFamily="2" charset="-122"/>
                    <a:cs typeface="+mn-cs"/>
                  </a:rPr>
                  <a:t> </a:t>
                </a:r>
              </a:p>
              <a:p>
                <a:r>
                  <a:rPr lang="zh-CN" altLang="zh-CN" sz="1200" kern="1200">
                    <a:solidFill>
                      <a:schemeClr val="tx1"/>
                    </a:solidFill>
                    <a:effectLst/>
                    <a:latin typeface="Arial" panose="020B0604020202020204" pitchFamily="34" charset="0"/>
                    <a:ea typeface="宋体" panose="02010600030101010101" pitchFamily="2" charset="-122"/>
                    <a:cs typeface="+mn-cs"/>
                  </a:rPr>
                  <a:t>前面提到，</a:t>
                </a:r>
                <a:r>
                  <a:rPr lang="en-US" altLang="zh-CN" sz="1200" i="0" kern="1200">
                    <a:solidFill>
                      <a:schemeClr val="tx1"/>
                    </a:solidFill>
                    <a:effectLst/>
                    <a:latin typeface="Arial" panose="020B0604020202020204" pitchFamily="34" charset="0"/>
                    <a:ea typeface="宋体" panose="02010600030101010101" pitchFamily="2" charset="-122"/>
                    <a:cs typeface="+mn-cs"/>
                  </a:rPr>
                  <a:t>−𝑒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𝑑𝑟</a:t>
                </a:r>
                <a:r>
                  <a:rPr lang="zh-CN" altLang="zh-CN" sz="1200" kern="1200">
                    <a:solidFill>
                      <a:schemeClr val="tx1"/>
                    </a:solidFill>
                    <a:effectLst/>
                    <a:latin typeface="Arial" panose="020B0604020202020204" pitchFamily="34" charset="0"/>
                    <a:ea typeface="宋体" panose="02010600030101010101" pitchFamily="2" charset="-122"/>
                    <a:cs typeface="+mn-cs"/>
                  </a:rPr>
                  <a:t>表示的是电子占用</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核轨道时所受</a:t>
                </a:r>
                <a:r>
                  <a:rPr lang="en-US" altLang="zh-CN" sz="1200" i="1" kern="12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核的库仑吸引能，本质上是正负离子之间的库仑吸引作用。由于简并的分子轨道能级低于自由状态的原子轨道能级，原子结合成分子能量降低，系统更加稳定。</a:t>
                </a:r>
              </a:p>
              <a:p>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26</a:t>
            </a:fld>
            <a:endParaRPr lang="en-US" altLang="zh-CN"/>
          </a:p>
        </p:txBody>
      </p:sp>
    </p:spTree>
    <p:extLst>
      <p:ext uri="{BB962C8B-B14F-4D97-AF65-F5344CB8AC3E}">
        <p14:creationId xmlns:p14="http://schemas.microsoft.com/office/powerpoint/2010/main" val="1658922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当</a:t>
                </a:r>
                <a14:m>
                  <m:oMath xmlns:m="http://schemas.openxmlformats.org/officeDocument/2006/math">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r>
                      <m:rPr>
                        <m:nor/>
                      </m:rPr>
                      <a:rPr lang="en-US" altLang="zh-CN" sz="1200" kern="1200">
                        <a:solidFill>
                          <a:schemeClr val="tx1"/>
                        </a:solidFill>
                        <a:effectLst/>
                        <a:latin typeface="Arial" panose="020B0604020202020204" pitchFamily="34" charset="0"/>
                        <a:ea typeface="宋体" panose="02010600030101010101" pitchFamily="2" charset="-122"/>
                        <a:cs typeface="+mn-cs"/>
                      </a:rPr>
                      <m:t>  </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，有</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𝑃</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den>
                    </m:f>
                    <m:r>
                      <a:rPr lang="zh-CN" altLang="zh-CN" sz="1200" i="1" kern="1200">
                        <a:solidFill>
                          <a:schemeClr val="tx1"/>
                        </a:solidFill>
                        <a:effectLst/>
                        <a:latin typeface="Cambria Math" panose="02040503050406030204" pitchFamily="18" charset="0"/>
                        <a:ea typeface="宋体" panose="02010600030101010101" pitchFamily="2" charset="-122"/>
                        <a:cs typeface="+mn-cs"/>
                      </a:rPr>
                      <m:t>，</m:t>
                    </m:r>
                    <m:r>
                      <a:rPr lang="zh-CN" altLang="zh-CN" sz="1200" i="1" kern="1200">
                        <a:solidFill>
                          <a:schemeClr val="tx1"/>
                        </a:solidFill>
                        <a:effectLst/>
                        <a:latin typeface="Cambria Math" panose="02040503050406030204" pitchFamily="18" charset="0"/>
                        <a:ea typeface="宋体" panose="02010600030101010101" pitchFamily="2" charset="-122"/>
                        <a:cs typeface="+mn-cs"/>
                      </a:rPr>
                      <m:t> </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𝑃</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den>
                    </m:f>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，这时往往对应的是两个完全相同的原子，这两个原子的价电子均匀分布在两个原子之间，即两个原子共享所有价电子，我们称之为共价结合，对应的化学键是</a:t>
                </a:r>
                <a:r>
                  <a:rPr lang="zh-CN" altLang="zh-CN" sz="1200" b="0" kern="1200" dirty="0">
                    <a:solidFill>
                      <a:schemeClr val="tx1"/>
                    </a:solidFill>
                    <a:effectLst/>
                    <a:latin typeface="Arial" panose="020B0604020202020204" pitchFamily="34" charset="0"/>
                    <a:ea typeface="宋体" panose="02010600030101010101" pitchFamily="2" charset="-122"/>
                    <a:cs typeface="+mn-cs"/>
                  </a:rPr>
                  <a:t>共价键</a:t>
                </a:r>
                <a:r>
                  <a:rPr lang="zh-CN" altLang="zh-CN" sz="1200" kern="1200" dirty="0">
                    <a:solidFill>
                      <a:schemeClr val="tx1"/>
                    </a:solidFill>
                    <a:effectLst/>
                    <a:latin typeface="Arial" panose="020B0604020202020204" pitchFamily="34" charset="0"/>
                    <a:ea typeface="宋体" panose="02010600030101010101" pitchFamily="2" charset="-122"/>
                    <a:cs typeface="+mn-cs"/>
                  </a:rPr>
                  <a:t>。最简单和典型的共价键例子就是两个氢原子结合成的氢分子。这时，</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两个分子轨道的能级可以表示成；</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m:rPr>
                          <m:nor/>
                        </m:rPr>
                        <a:rPr lang="en-US" altLang="zh-CN" sz="1200" kern="1200">
                          <a:solidFill>
                            <a:schemeClr val="tx1"/>
                          </a:solidFill>
                          <a:effectLst/>
                          <a:latin typeface="Arial" panose="020B0604020202020204" pitchFamily="34" charset="0"/>
                          <a:ea typeface="宋体" panose="02010600030101010101" pitchFamily="2" charset="-122"/>
                          <a:cs typeface="+mn-cs"/>
                        </a:rPr>
                        <m:t>=2</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e>
                      </m:d>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d>
                        <m:dPr>
                          <m:ctrlPr>
                            <a:rPr lang="en-US" altLang="zh-CN" sz="1200" i="1" kern="1200">
                              <a:solidFill>
                                <a:schemeClr val="tx1"/>
                              </a:solidFill>
                              <a:effectLst/>
                              <a:latin typeface="Cambria Math" panose="02040503050406030204" pitchFamily="18" charset="0"/>
                              <a:ea typeface="宋体" panose="02010600030101010101" pitchFamily="2" charset="-122"/>
                              <a:cs typeface="+mn-cs"/>
                            </a:rPr>
                          </m:ctrlPr>
                        </m:d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𝜆</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𝑏𝑏</m:t>
                              </m:r>
                            </m:sub>
                          </m:sSub>
                        </m:e>
                      </m:d>
                      <m:r>
                        <m:rPr>
                          <m:nor/>
                        </m:rPr>
                        <a:rPr lang="en-US" altLang="zh-CN" sz="1200" kern="1200">
                          <a:solidFill>
                            <a:schemeClr val="tx1"/>
                          </a:solidFill>
                          <a:effectLst/>
                          <a:latin typeface="Arial" panose="020B0604020202020204" pitchFamily="34" charset="0"/>
                          <a:ea typeface="宋体" panose="02010600030101010101" pitchFamily="2" charset="-122"/>
                          <a:cs typeface="+mn-cs"/>
                        </a:rPr>
                        <m:t>=2</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d>
                        <m:dPr>
                          <m:ctrlPr>
                            <a:rPr lang="en-US" altLang="zh-CN" sz="1200" i="1" kern="1200">
                              <a:solidFill>
                                <a:schemeClr val="tx1"/>
                              </a:solidFill>
                              <a:effectLst/>
                              <a:latin typeface="Cambria Math" panose="02040503050406030204" pitchFamily="18" charset="0"/>
                              <a:ea typeface="宋体" panose="02010600030101010101" pitchFamily="2" charset="-122"/>
                              <a:cs typeface="+mn-cs"/>
                            </a:rPr>
                          </m:ctrlPr>
                        </m:d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e>
                      </m:d>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e>
                      </m:d>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上式中取归一化系数</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𝐶</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num>
                      <m:den>
                        <m:rad>
                          <m:radPr>
                            <m:deg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radPr>
                          <m:deg/>
                          <m:e>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e>
                        </m:rad>
                      </m:den>
                    </m:f>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，由于是两个全同的原子，用到：</a:t>
                </a: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𝑎𝑎</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𝑏𝑏</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𝑎𝑏</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𝑏𝑎</m:t>
                          </m:r>
                        </m:sub>
                      </m:sSub>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又因为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𝜆</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=1</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时，电子在两个原子之间均匀分布，表示正负离子之间库仑吸引能的项</a:t>
                </a:r>
                <a14:m>
                  <m:oMath xmlns:m="http://schemas.openxmlformats.org/officeDocument/2006/math">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很小，所以有：</a:t>
                </a: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oMath>
                  </m:oMathPara>
                </a14:m>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当</a:t>
                </a:r>
                <a:r>
                  <a:rPr lang="en-US" altLang="zh-CN" sz="1200" i="0" kern="1200">
                    <a:solidFill>
                      <a:schemeClr val="tx1"/>
                    </a:solidFill>
                    <a:effectLst/>
                    <a:latin typeface="Arial" panose="020B0604020202020204" pitchFamily="34" charset="0"/>
                    <a:ea typeface="宋体" panose="02010600030101010101" pitchFamily="2" charset="-122"/>
                    <a:cs typeface="+mn-cs"/>
                  </a:rPr>
                  <a:t>𝜆=1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Cambria Math" panose="02040503050406030204" pitchFamily="18"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𝑖=0</a:t>
                </a:r>
                <a:r>
                  <a:rPr lang="zh-CN" altLang="zh-CN" sz="1200" kern="1200">
                    <a:solidFill>
                      <a:schemeClr val="tx1"/>
                    </a:solidFill>
                    <a:effectLst/>
                    <a:latin typeface="Arial" panose="020B0604020202020204" pitchFamily="34" charset="0"/>
                    <a:ea typeface="宋体" panose="02010600030101010101" pitchFamily="2" charset="-122"/>
                    <a:cs typeface="+mn-cs"/>
                  </a:rPr>
                  <a:t>，有</a:t>
                </a:r>
                <a:r>
                  <a:rPr lang="en-US" altLang="zh-CN" sz="1200" i="0" kern="1200">
                    <a:solidFill>
                      <a:schemeClr val="tx1"/>
                    </a:solidFill>
                    <a:effectLst/>
                    <a:latin typeface="Arial" panose="020B0604020202020204" pitchFamily="34" charset="0"/>
                    <a:ea typeface="宋体" panose="02010600030101010101" pitchFamily="2" charset="-122"/>
                    <a:cs typeface="+mn-cs"/>
                  </a:rPr>
                  <a:t>𝑃</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𝑃</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kern="1200">
                    <a:solidFill>
                      <a:schemeClr val="tx1"/>
                    </a:solidFill>
                    <a:effectLst/>
                    <a:latin typeface="Arial" panose="020B0604020202020204" pitchFamily="34" charset="0"/>
                    <a:ea typeface="宋体" panose="02010600030101010101" pitchFamily="2" charset="-122"/>
                    <a:cs typeface="+mn-cs"/>
                  </a:rPr>
                  <a:t>，这时往往对应的是两个完全相同的原子，这两个原子的价电子均匀分布在两个原子之间，即两个原子共享所有价电子，我们称之为共价结合，对应的化学键是</a:t>
                </a:r>
                <a:r>
                  <a:rPr lang="zh-CN" altLang="zh-CN" sz="1200" b="1" kern="1200">
                    <a:solidFill>
                      <a:schemeClr val="tx1"/>
                    </a:solidFill>
                    <a:effectLst/>
                    <a:latin typeface="Arial" panose="020B0604020202020204" pitchFamily="34" charset="0"/>
                    <a:ea typeface="宋体" panose="02010600030101010101" pitchFamily="2" charset="-122"/>
                    <a:cs typeface="+mn-cs"/>
                  </a:rPr>
                  <a:t>共价键</a:t>
                </a:r>
                <a:r>
                  <a:rPr lang="zh-CN" altLang="zh-CN" sz="1200" kern="1200">
                    <a:solidFill>
                      <a:schemeClr val="tx1"/>
                    </a:solidFill>
                    <a:effectLst/>
                    <a:latin typeface="Arial" panose="020B0604020202020204" pitchFamily="34" charset="0"/>
                    <a:ea typeface="宋体" panose="02010600030101010101" pitchFamily="2" charset="-122"/>
                    <a:cs typeface="+mn-cs"/>
                  </a:rPr>
                  <a:t>。最简单和典型的共价键例子就是两个氢原子结合成的氢分子。这时，</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两个分子轨道的能级可以表示成；</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i="0" kern="1200">
                    <a:solidFill>
                      <a:schemeClr val="tx1"/>
                    </a:solidFill>
                    <a:effectLst/>
                    <a:latin typeface="Arial" panose="020B0604020202020204" pitchFamily="34" charset="0"/>
                    <a:ea typeface="宋体" panose="02010600030101010101" pitchFamily="2" charset="-122"/>
                    <a:cs typeface="+mn-cs"/>
                  </a:rPr>
                  <a:t>𝐸</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 (𝐻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𝑎𝑎+𝜆𝐻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𝑎𝑏+𝜆𝐻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𝑏𝑎+𝜆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𝑏𝑏)</a:t>
                </a:r>
                <a:r>
                  <a:rPr lang="en-US" altLang="zh-CN" sz="1200" i="0" kern="1200">
                    <a:solidFill>
                      <a:schemeClr val="tx1"/>
                    </a:solidFill>
                    <a:effectLst/>
                    <a:latin typeface="Cambria Math" panose="02040503050406030204" pitchFamily="18"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 (𝐻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𝑎𝑎+𝐻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𝑎𝑏)=2𝐶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𝑑𝑟+𝐻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 )=𝜀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endParaRPr lang="zh-CN"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i="0" kern="1200">
                    <a:solidFill>
                      <a:schemeClr val="tx1"/>
                    </a:solidFill>
                    <a:effectLst/>
                    <a:latin typeface="Arial" panose="020B0604020202020204" pitchFamily="34" charset="0"/>
                    <a:ea typeface="宋体" panose="02010600030101010101" pitchFamily="2" charset="-122"/>
                    <a:cs typeface="+mn-cs"/>
                  </a:rPr>
                  <a:t>𝐸</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 (𝐻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𝑎𝑎−𝜆𝐻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𝑎𝑏−𝜆𝐻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𝑏𝑎+𝜆</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𝑏𝑏 )</a:t>
                </a:r>
                <a:r>
                  <a:rPr lang="en-US" altLang="zh-CN" sz="1200" i="0" kern="1200">
                    <a:solidFill>
                      <a:schemeClr val="tx1"/>
                    </a:solidFill>
                    <a:effectLst/>
                    <a:latin typeface="Cambria Math" panose="02040503050406030204" pitchFamily="18"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 (𝐻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𝑎𝑎−𝐻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 )=2𝐶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𝑑𝑟−𝐻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 )</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上式中取归一化系数</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+=𝐶</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kern="1200">
                    <a:solidFill>
                      <a:schemeClr val="tx1"/>
                    </a:solidFill>
                    <a:effectLst/>
                    <a:latin typeface="Arial" panose="020B0604020202020204" pitchFamily="34" charset="0"/>
                    <a:ea typeface="宋体" panose="02010600030101010101" pitchFamily="2" charset="-122"/>
                    <a:cs typeface="+mn-cs"/>
                  </a:rPr>
                  <a:t>，由于是两个全同的原子，用到：</a:t>
                </a:r>
              </a:p>
              <a:p>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𝑎𝑎=𝐻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𝑏𝑏</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𝑎𝑏=𝐻</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𝑏𝑎</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又因为</a:t>
                </a:r>
                <a:r>
                  <a:rPr lang="en-US" altLang="zh-CN" sz="1200" kern="1200">
                    <a:solidFill>
                      <a:schemeClr val="tx1"/>
                    </a:solidFill>
                    <a:effectLst/>
                    <a:latin typeface="Arial" panose="020B0604020202020204" pitchFamily="34" charset="0"/>
                    <a:ea typeface="宋体" panose="02010600030101010101" pitchFamily="2" charset="-122"/>
                    <a:cs typeface="+mn-cs"/>
                  </a:rPr>
                  <a:t>lamda=1</a:t>
                </a:r>
                <a:r>
                  <a:rPr lang="zh-CN" altLang="zh-CN" sz="1200" kern="1200">
                    <a:solidFill>
                      <a:schemeClr val="tx1"/>
                    </a:solidFill>
                    <a:effectLst/>
                    <a:latin typeface="Arial" panose="020B0604020202020204" pitchFamily="34" charset="0"/>
                    <a:ea typeface="宋体" panose="02010600030101010101" pitchFamily="2" charset="-122"/>
                    <a:cs typeface="+mn-cs"/>
                  </a:rPr>
                  <a:t>时，电子在两个原子之间均匀分布，表示正负离子之间库仑吸引能的项</a:t>
                </a:r>
                <a:r>
                  <a:rPr lang="en-US" altLang="zh-CN" sz="1200" i="0" kern="1200">
                    <a:solidFill>
                      <a:schemeClr val="tx1"/>
                    </a:solidFill>
                    <a:effectLst/>
                    <a:latin typeface="Arial" panose="020B0604020202020204" pitchFamily="34" charset="0"/>
                    <a:ea typeface="宋体" panose="02010600030101010101" pitchFamily="2" charset="-122"/>
                    <a:cs typeface="+mn-cs"/>
                  </a:rPr>
                  <a:t>−𝑒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𝑑𝑟</a:t>
                </a:r>
                <a:r>
                  <a:rPr lang="zh-CN" altLang="zh-CN" sz="1200" kern="1200">
                    <a:solidFill>
                      <a:schemeClr val="tx1"/>
                    </a:solidFill>
                    <a:effectLst/>
                    <a:latin typeface="Arial" panose="020B0604020202020204" pitchFamily="34" charset="0"/>
                    <a:ea typeface="宋体" panose="02010600030101010101" pitchFamily="2" charset="-122"/>
                    <a:cs typeface="+mn-cs"/>
                  </a:rPr>
                  <a:t>很小，所以有：</a:t>
                </a:r>
              </a:p>
              <a:p>
                <a:r>
                  <a:rPr lang="en-US" altLang="zh-CN" sz="1200" i="0" kern="1200">
                    <a:solidFill>
                      <a:schemeClr val="tx1"/>
                    </a:solidFill>
                    <a:effectLst/>
                    <a:latin typeface="Arial" panose="020B0604020202020204" pitchFamily="34" charset="0"/>
                    <a:ea typeface="宋体" panose="02010600030101010101" pitchFamily="2" charset="-122"/>
                    <a:cs typeface="+mn-cs"/>
                  </a:rPr>
                  <a:t>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𝑑𝑟≈𝜀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endParaRPr lang="zh-CN" altLang="zh-CN" sz="1200" kern="1200">
                  <a:solidFill>
                    <a:schemeClr val="tx1"/>
                  </a:solidFill>
                  <a:effectLst/>
                  <a:latin typeface="Arial" panose="020B0604020202020204" pitchFamily="34" charset="0"/>
                  <a:ea typeface="宋体" panose="02010600030101010101" pitchFamily="2" charset="-122"/>
                  <a:cs typeface="+mn-cs"/>
                </a:endParaRPr>
              </a:p>
              <a:p>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27</a:t>
            </a:fld>
            <a:endParaRPr lang="en-US" altLang="zh-CN"/>
          </a:p>
        </p:txBody>
      </p:sp>
    </p:spTree>
    <p:extLst>
      <p:ext uri="{BB962C8B-B14F-4D97-AF65-F5344CB8AC3E}">
        <p14:creationId xmlns:p14="http://schemas.microsoft.com/office/powerpoint/2010/main" val="2975854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anose="020B0604020202020204" pitchFamily="34" charset="0"/>
                    <a:ea typeface="宋体" panose="02010600030101010101" pitchFamily="2" charset="-122"/>
                    <a:cs typeface="+mn-cs"/>
                  </a:rPr>
                  <a:t>这里</a:t>
                </a:r>
                <a:r>
                  <a:rPr lang="zh-CN" altLang="zh-CN" sz="1200" kern="1200" dirty="0">
                    <a:solidFill>
                      <a:schemeClr val="tx1"/>
                    </a:solidFill>
                    <a:effectLst/>
                    <a:latin typeface="Arial" panose="020B0604020202020204" pitchFamily="34" charset="0"/>
                    <a:ea typeface="宋体" panose="02010600030101010101" pitchFamily="2" charset="-122"/>
                    <a:cs typeface="+mn-cs"/>
                  </a:rPr>
                  <a:t>给出了分子轨道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的能级。其中</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𝐻</m:t>
                    </m:r>
                    <m:r>
                      <a:rPr lang="en-US" altLang="zh-CN" sz="1200" b="0" i="1" kern="1200" baseline="-25000" smtClean="0">
                        <a:solidFill>
                          <a:schemeClr val="tx1"/>
                        </a:solidFill>
                        <a:effectLst/>
                        <a:latin typeface="Cambria Math" panose="02040503050406030204" pitchFamily="18" charset="0"/>
                        <a:ea typeface="宋体" panose="02010600030101010101" pitchFamily="2" charset="-122"/>
                        <a:cs typeface="+mn-cs"/>
                      </a:rPr>
                      <m:t>𝑎𝑏</m:t>
                    </m:r>
                  </m:oMath>
                </a14:m>
                <a:r>
                  <a:rPr lang="en-US" altLang="zh-CN" sz="1200" i="1" kern="1200" baseline="-250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表示的是相互重叠（自旋相反）的负电子云与原子核之间的库仑吸引作用。前面分析过，在原子结合成分子的过程中，吸引力使得整个系统放出能量，达到内能最低的平衡位置，吸引力做负功，所以</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𝐻</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𝑏</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是负值。由此可知，</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的能量比原子轨道能级降低了，</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的能级则是升高了。</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式（</a:t>
                </a:r>
                <a:r>
                  <a:rPr lang="en-US" altLang="zh-CN" sz="1200" kern="1200">
                    <a:solidFill>
                      <a:schemeClr val="tx1"/>
                    </a:solidFill>
                    <a:effectLst/>
                    <a:latin typeface="Arial" panose="020B0604020202020204" pitchFamily="34" charset="0"/>
                    <a:ea typeface="宋体" panose="02010600030101010101" pitchFamily="2" charset="-122"/>
                    <a:cs typeface="+mn-cs"/>
                  </a:rPr>
                  <a:t>2-28</a:t>
                </a:r>
                <a:r>
                  <a:rPr lang="zh-CN" altLang="zh-CN" sz="1200" kern="1200">
                    <a:solidFill>
                      <a:schemeClr val="tx1"/>
                    </a:solidFill>
                    <a:effectLst/>
                    <a:latin typeface="Arial" panose="020B0604020202020204" pitchFamily="34" charset="0"/>
                    <a:ea typeface="宋体" panose="02010600030101010101" pitchFamily="2" charset="-122"/>
                    <a:cs typeface="+mn-cs"/>
                  </a:rPr>
                  <a:t>）和（</a:t>
                </a:r>
                <a:r>
                  <a:rPr lang="en-US" altLang="zh-CN" sz="1200" kern="1200">
                    <a:solidFill>
                      <a:schemeClr val="tx1"/>
                    </a:solidFill>
                    <a:effectLst/>
                    <a:latin typeface="Arial" panose="020B0604020202020204" pitchFamily="34" charset="0"/>
                    <a:ea typeface="宋体" panose="02010600030101010101" pitchFamily="2" charset="-122"/>
                    <a:cs typeface="+mn-cs"/>
                  </a:rPr>
                  <a:t>2-29</a:t>
                </a:r>
                <a:r>
                  <a:rPr lang="zh-CN" altLang="zh-CN" sz="1200" kern="1200">
                    <a:solidFill>
                      <a:schemeClr val="tx1"/>
                    </a:solidFill>
                    <a:effectLst/>
                    <a:latin typeface="Arial" panose="020B0604020202020204" pitchFamily="34" charset="0"/>
                    <a:ea typeface="宋体" panose="02010600030101010101" pitchFamily="2" charset="-122"/>
                    <a:cs typeface="+mn-cs"/>
                  </a:rPr>
                  <a:t>）给出了分子轨道</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的能级。其中</a:t>
                </a:r>
                <a:r>
                  <a:rPr lang="en-US" altLang="zh-CN" sz="1200" i="1" kern="1200">
                    <a:solidFill>
                      <a:schemeClr val="tx1"/>
                    </a:solidFill>
                    <a:effectLst/>
                    <a:latin typeface="Arial" panose="020B0604020202020204" pitchFamily="34" charset="0"/>
                    <a:ea typeface="宋体" panose="02010600030101010101" pitchFamily="2" charset="-122"/>
                    <a:cs typeface="+mn-cs"/>
                  </a:rPr>
                  <a:t>H</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ab</a:t>
                </a:r>
                <a:r>
                  <a:rPr lang="zh-CN" altLang="zh-CN" sz="1200" kern="1200">
                    <a:solidFill>
                      <a:schemeClr val="tx1"/>
                    </a:solidFill>
                    <a:effectLst/>
                    <a:latin typeface="Arial" panose="020B0604020202020204" pitchFamily="34" charset="0"/>
                    <a:ea typeface="宋体" panose="02010600030101010101" pitchFamily="2" charset="-122"/>
                    <a:cs typeface="+mn-cs"/>
                  </a:rPr>
                  <a:t>表示的是相互重叠（自旋相反）的负电子云与原子核之间的库仑吸引作用。前面分析过，在原子结合成分子的过程中，吸引力使得整个系统放出能量，达到内能最低的平衡位置，吸引力做负功，所以</a:t>
                </a:r>
                <a:r>
                  <a:rPr lang="en-US" altLang="zh-CN" sz="1200" i="1" kern="1200">
                    <a:solidFill>
                      <a:schemeClr val="tx1"/>
                    </a:solidFill>
                    <a:effectLst/>
                    <a:latin typeface="Arial" panose="020B0604020202020204" pitchFamily="34" charset="0"/>
                    <a:ea typeface="宋体" panose="02010600030101010101" pitchFamily="2" charset="-122"/>
                    <a:cs typeface="+mn-cs"/>
                  </a:rPr>
                  <a:t>H</a:t>
                </a:r>
                <a:r>
                  <a:rPr lang="en-US" altLang="zh-CN" sz="1200" i="1" kern="1200" baseline="-25000">
                    <a:solidFill>
                      <a:schemeClr val="tx1"/>
                    </a:solidFill>
                    <a:effectLst/>
                    <a:latin typeface="Arial" panose="020B0604020202020204" pitchFamily="34" charset="0"/>
                    <a:ea typeface="宋体" panose="02010600030101010101" pitchFamily="2" charset="-122"/>
                    <a:cs typeface="+mn-cs"/>
                  </a:rPr>
                  <a:t>ab</a:t>
                </a:r>
                <a:r>
                  <a:rPr lang="zh-CN" altLang="zh-CN" sz="1200" kern="1200">
                    <a:solidFill>
                      <a:schemeClr val="tx1"/>
                    </a:solidFill>
                    <a:effectLst/>
                    <a:latin typeface="Arial" panose="020B0604020202020204" pitchFamily="34" charset="0"/>
                    <a:ea typeface="宋体" panose="02010600030101010101" pitchFamily="2" charset="-122"/>
                    <a:cs typeface="+mn-cs"/>
                  </a:rPr>
                  <a:t>是负值。由此可知，</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的能量比原子轨道能级降低了，</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的能级则是升高了。</a:t>
                </a:r>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28</a:t>
            </a:fld>
            <a:endParaRPr lang="en-US" altLang="zh-CN"/>
          </a:p>
        </p:txBody>
      </p:sp>
    </p:spTree>
    <p:extLst>
      <p:ext uri="{BB962C8B-B14F-4D97-AF65-F5344CB8AC3E}">
        <p14:creationId xmlns:p14="http://schemas.microsoft.com/office/powerpoint/2010/main" val="666970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图给出了</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𝜆</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=1</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时，</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轨道能级状态的示意图。能量较低的</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轨道可以容纳两个自旋方向相反的电子，原先孤立原子中的两个价电子优先占据</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轨道，形成稳定的分子。</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中的“</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号表示两个原子轨道波函数波相相同，叠加的结果，两原子间电子云密度增加，即电子在两个原子核之间分布的概率增加。可以直观想象带负电的电子分布在两个带正电的原子核之间，正负电荷的库仑吸引力使得两个原子结合成分子，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称为成键态，或成键轨道。成键轨道的能级低于孤立原子中的原子轨道能级，也就是说形成分子后系统的能量降低，趋于稳定；另一个分子轨道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中的“</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”号表示两个原子轨道波函数波相相反，两原子间电子云密度减小，电子在两个原子核之间分布的概率减少，则不利于两个原子结合成分子，所以</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称为反键态，也称为反键轨道。反键轨道的能量高于孤立原子中的原子轨道能级，即如果能形成分子，系统的能量是升高的。</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图给出了</a:t>
                </a:r>
                <a:r>
                  <a:rPr lang="en-US" altLang="zh-CN" sz="1200" kern="1200">
                    <a:solidFill>
                      <a:schemeClr val="tx1"/>
                    </a:solidFill>
                    <a:effectLst/>
                    <a:latin typeface="Arial" panose="020B0604020202020204" pitchFamily="34" charset="0"/>
                    <a:ea typeface="宋体" panose="02010600030101010101" pitchFamily="2" charset="-122"/>
                    <a:cs typeface="+mn-cs"/>
                  </a:rPr>
                  <a:t>lamda=1</a:t>
                </a:r>
                <a:r>
                  <a:rPr lang="zh-CN" altLang="zh-CN" sz="1200" kern="1200">
                    <a:solidFill>
                      <a:schemeClr val="tx1"/>
                    </a:solidFill>
                    <a:effectLst/>
                    <a:latin typeface="Arial" panose="020B0604020202020204" pitchFamily="34" charset="0"/>
                    <a:ea typeface="宋体" panose="02010600030101010101" pitchFamily="2" charset="-122"/>
                    <a:cs typeface="+mn-cs"/>
                  </a:rPr>
                  <a:t>时，</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轨道能级状态的示意图。能量较低的</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轨道可以容纳两个自旋方向相反的电子，原先孤立原子中的两个价电子优先占据</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轨道，形成稳定的分子。从式（</a:t>
                </a:r>
                <a:r>
                  <a:rPr lang="en-US" altLang="zh-CN" sz="1200" kern="1200">
                    <a:solidFill>
                      <a:schemeClr val="tx1"/>
                    </a:solidFill>
                    <a:effectLst/>
                    <a:latin typeface="Arial" panose="020B0604020202020204" pitchFamily="34" charset="0"/>
                    <a:ea typeface="宋体" panose="02010600030101010101" pitchFamily="2" charset="-122"/>
                    <a:cs typeface="+mn-cs"/>
                  </a:rPr>
                  <a:t>2-17</a:t>
                </a:r>
                <a:r>
                  <a:rPr lang="zh-CN" altLang="zh-CN" sz="1200" kern="1200">
                    <a:solidFill>
                      <a:schemeClr val="tx1"/>
                    </a:solidFill>
                    <a:effectLst/>
                    <a:latin typeface="Arial" panose="020B0604020202020204" pitchFamily="34" charset="0"/>
                    <a:ea typeface="宋体" panose="02010600030101010101" pitchFamily="2" charset="-122"/>
                    <a:cs typeface="+mn-cs"/>
                  </a:rPr>
                  <a:t>）可以看出，</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中的“</a:t>
                </a:r>
                <a:r>
                  <a:rPr lang="en-US" altLang="zh-CN" sz="120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号表示两个原子轨道波函数波相相同，叠加的结果，两原子间电子云密度增加，即电子在两个原子核之间分布的概率增加。可以直观想象带负电的电子分布在两个带正电的原子核之间，正负电荷的库仑吸引力使得两个原子结合成分子，所以</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称为成键态，或成键轨道。成键轨道的能级低于孤立原子中的原子轨道能级，也就是说形成分子后系统的能量降低，趋于稳定；另一个分子轨道</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中的“</a:t>
                </a:r>
                <a:r>
                  <a:rPr lang="en-US" altLang="zh-CN" sz="120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”号表示两个原子轨道波函数波相相反，两原子间电子云密度减小，电子在两个原子核之间分布的概率减少，则不利于两个原子结合成分子，所以</a:t>
                </a:r>
                <a:r>
                  <a:rPr lang="en-US" altLang="zh-CN" sz="1200" i="0" kern="1200">
                    <a:solidFill>
                      <a:schemeClr val="tx1"/>
                    </a:solidFill>
                    <a:effectLst/>
                    <a:latin typeface="Arial" panose="020B0604020202020204" pitchFamily="34" charset="0"/>
                    <a:ea typeface="宋体" panose="02010600030101010101" pitchFamily="2" charset="-122"/>
                    <a:cs typeface="+mn-cs"/>
                  </a:rPr>
                  <a:t>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称为反键态，也称为反键轨道。反键轨道的能量高于孤立原子中的原子轨道能级，即如果能形成分子，系统的能量是升高的。</a:t>
                </a:r>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29</a:t>
            </a:fld>
            <a:endParaRPr lang="en-US" altLang="zh-CN"/>
          </a:p>
        </p:txBody>
      </p:sp>
    </p:spTree>
    <p:extLst>
      <p:ext uri="{BB962C8B-B14F-4D97-AF65-F5344CB8AC3E}">
        <p14:creationId xmlns:p14="http://schemas.microsoft.com/office/powerpoint/2010/main" val="4131933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第一小节，先讲一下固体结合的规律。</a:t>
            </a:r>
          </a:p>
        </p:txBody>
      </p:sp>
      <p:sp>
        <p:nvSpPr>
          <p:cNvPr id="4" name="灯片编号占位符 3"/>
          <p:cNvSpPr>
            <a:spLocks noGrp="1"/>
          </p:cNvSpPr>
          <p:nvPr>
            <p:ph type="sldNum" sz="quarter" idx="5"/>
          </p:nvPr>
        </p:nvSpPr>
        <p:spPr/>
        <p:txBody>
          <a:bodyPr/>
          <a:lstStyle/>
          <a:p>
            <a:fld id="{CEAE7A7C-B697-4C13-9DE9-EF11FD63A2FE}" type="slidenum">
              <a:rPr lang="en-US" altLang="zh-CN" smtClean="0"/>
              <a:t>3</a:t>
            </a:fld>
            <a:endParaRPr lang="en-US" altLang="zh-CN"/>
          </a:p>
        </p:txBody>
      </p:sp>
    </p:spTree>
    <p:extLst>
      <p:ext uri="{BB962C8B-B14F-4D97-AF65-F5344CB8AC3E}">
        <p14:creationId xmlns:p14="http://schemas.microsoft.com/office/powerpoint/2010/main" val="670177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当电离度</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 </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介于</a:t>
                </a:r>
                <a:r>
                  <a:rPr lang="en-US" altLang="zh-CN" sz="1200" kern="1200" dirty="0">
                    <a:solidFill>
                      <a:schemeClr val="tx1"/>
                    </a:solidFill>
                    <a:effectLst/>
                    <a:latin typeface="Arial" panose="020B0604020202020204" pitchFamily="34" charset="0"/>
                    <a:ea typeface="宋体" panose="02010600030101010101" pitchFamily="2" charset="-122"/>
                    <a:cs typeface="+mn-cs"/>
                  </a:rPr>
                  <a:t>0</a:t>
                </a:r>
                <a:r>
                  <a:rPr lang="zh-CN" altLang="zh-CN" sz="1200" kern="1200" dirty="0">
                    <a:solidFill>
                      <a:schemeClr val="tx1"/>
                    </a:solidFill>
                    <a:effectLst/>
                    <a:latin typeface="Arial" panose="020B0604020202020204" pitchFamily="34" charset="0"/>
                    <a:ea typeface="宋体" panose="02010600030101010101" pitchFamily="2" charset="-122"/>
                    <a:cs typeface="+mn-cs"/>
                  </a:rPr>
                  <a:t>与</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之间时，结合性质为部分离子键，部分共价键，称为混合键。</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越大，离子性成分越强。</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当电离度</a:t>
                </a:r>
                <a:r>
                  <a:rPr lang="zh-CN" altLang="zh-CN" sz="1200" i="0" kern="1200">
                    <a:solidFill>
                      <a:schemeClr val="tx1"/>
                    </a:solidFill>
                    <a:effectLst/>
                    <a:latin typeface="Cambria Math" panose="02040503050406030204" pitchFamily="18" charset="0"/>
                    <a:ea typeface="宋体" panose="02010600030101010101" pitchFamily="2" charset="-122"/>
                    <a:cs typeface="+mn-cs"/>
                  </a:rPr>
                  <a:t>〖</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 </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𝑓</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𝑖</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介于</a:t>
                </a:r>
                <a:r>
                  <a:rPr lang="en-US" altLang="zh-CN" sz="1200" kern="1200" dirty="0">
                    <a:solidFill>
                      <a:schemeClr val="tx1"/>
                    </a:solidFill>
                    <a:effectLst/>
                    <a:latin typeface="Arial" panose="020B0604020202020204" pitchFamily="34" charset="0"/>
                    <a:ea typeface="宋体" panose="02010600030101010101" pitchFamily="2" charset="-122"/>
                    <a:cs typeface="+mn-cs"/>
                  </a:rPr>
                  <a:t>0</a:t>
                </a:r>
                <a:r>
                  <a:rPr lang="zh-CN" altLang="zh-CN" sz="1200" kern="1200" dirty="0">
                    <a:solidFill>
                      <a:schemeClr val="tx1"/>
                    </a:solidFill>
                    <a:effectLst/>
                    <a:latin typeface="Arial" panose="020B0604020202020204" pitchFamily="34" charset="0"/>
                    <a:ea typeface="宋体" panose="02010600030101010101" pitchFamily="2" charset="-122"/>
                    <a:cs typeface="+mn-cs"/>
                  </a:rPr>
                  <a:t>与</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之间时，结合性质为部分离子键，部分共价键，称为混合键。</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𝑓</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𝑖</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越大，离子性成分越强。</a:t>
                </a:r>
                <a:endParaRPr lang="zh-CN" altLang="en-US" dirty="0"/>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30</a:t>
            </a:fld>
            <a:endParaRPr lang="en-US" altLang="zh-CN"/>
          </a:p>
        </p:txBody>
      </p:sp>
    </p:spTree>
    <p:extLst>
      <p:ext uri="{BB962C8B-B14F-4D97-AF65-F5344CB8AC3E}">
        <p14:creationId xmlns:p14="http://schemas.microsoft.com/office/powerpoint/2010/main" val="3504888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表</a:t>
            </a:r>
            <a:r>
              <a:rPr lang="zh-CN" altLang="en-US" sz="1200" kern="1200" dirty="0">
                <a:solidFill>
                  <a:schemeClr val="tx1"/>
                </a:solidFill>
                <a:effectLst/>
                <a:latin typeface="Arial" panose="020B0604020202020204" pitchFamily="34" charset="0"/>
                <a:ea typeface="宋体" panose="02010600030101010101" pitchFamily="2" charset="-122"/>
                <a:cs typeface="+mn-cs"/>
              </a:rPr>
              <a:t>中</a:t>
            </a:r>
            <a:r>
              <a:rPr lang="zh-CN" altLang="zh-CN" sz="1200" kern="1200" dirty="0">
                <a:solidFill>
                  <a:schemeClr val="tx1"/>
                </a:solidFill>
                <a:effectLst/>
                <a:latin typeface="Arial" panose="020B0604020202020204" pitchFamily="34" charset="0"/>
                <a:ea typeface="宋体" panose="02010600030101010101" pitchFamily="2" charset="-122"/>
                <a:cs typeface="+mn-cs"/>
              </a:rPr>
              <a:t>给出了一些材料的电离度。电离度为零的纯共价结合的晶体有</a:t>
            </a:r>
            <a:r>
              <a:rPr lang="en-US" altLang="zh-CN" sz="1200" kern="1200" dirty="0">
                <a:solidFill>
                  <a:schemeClr val="tx1"/>
                </a:solidFill>
                <a:effectLst/>
                <a:latin typeface="Arial" panose="020B0604020202020204" pitchFamily="34" charset="0"/>
                <a:ea typeface="宋体" panose="02010600030101010101" pitchFamily="2" charset="-122"/>
                <a:cs typeface="+mn-cs"/>
              </a:rPr>
              <a:t>C</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Si</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Ge</a:t>
            </a:r>
            <a:r>
              <a:rPr lang="zh-CN" altLang="zh-CN" sz="1200" kern="1200" dirty="0">
                <a:solidFill>
                  <a:schemeClr val="tx1"/>
                </a:solidFill>
                <a:effectLst/>
                <a:latin typeface="Arial" panose="020B0604020202020204" pitchFamily="34" charset="0"/>
                <a:ea typeface="宋体" panose="02010600030101010101" pitchFamily="2" charset="-122"/>
                <a:cs typeface="+mn-cs"/>
              </a:rPr>
              <a:t>等；</a:t>
            </a:r>
            <a:r>
              <a:rPr lang="en-US" altLang="zh-CN" sz="1200" kern="1200" dirty="0" err="1">
                <a:solidFill>
                  <a:schemeClr val="tx1"/>
                </a:solidFill>
                <a:effectLst/>
                <a:latin typeface="Arial" panose="020B0604020202020204" pitchFamily="34" charset="0"/>
                <a:ea typeface="宋体" panose="02010600030101010101" pitchFamily="2" charset="-122"/>
                <a:cs typeface="+mn-cs"/>
              </a:rPr>
              <a:t>SiC</a:t>
            </a:r>
            <a:r>
              <a:rPr lang="zh-CN" altLang="zh-CN" sz="1200" kern="1200" dirty="0">
                <a:solidFill>
                  <a:schemeClr val="tx1"/>
                </a:solidFill>
                <a:effectLst/>
                <a:latin typeface="Arial" panose="020B0604020202020204" pitchFamily="34" charset="0"/>
                <a:ea typeface="宋体" panose="02010600030101010101" pitchFamily="2" charset="-122"/>
                <a:cs typeface="+mn-cs"/>
              </a:rPr>
              <a:t>的电离度为</a:t>
            </a:r>
            <a:r>
              <a:rPr lang="en-US" altLang="zh-CN" sz="1200" kern="1200" dirty="0">
                <a:solidFill>
                  <a:schemeClr val="tx1"/>
                </a:solidFill>
                <a:effectLst/>
                <a:latin typeface="Arial" panose="020B0604020202020204" pitchFamily="34" charset="0"/>
                <a:ea typeface="宋体" panose="02010600030101010101" pitchFamily="2" charset="-122"/>
                <a:cs typeface="+mn-cs"/>
              </a:rPr>
              <a:t>0.177</a:t>
            </a:r>
            <a:r>
              <a:rPr lang="zh-CN" altLang="zh-CN" sz="1200" kern="1200" dirty="0">
                <a:solidFill>
                  <a:schemeClr val="tx1"/>
                </a:solidFill>
                <a:effectLst/>
                <a:latin typeface="Arial" panose="020B0604020202020204" pitchFamily="34" charset="0"/>
                <a:ea typeface="宋体" panose="02010600030101010101" pitchFamily="2" charset="-122"/>
                <a:cs typeface="+mn-cs"/>
              </a:rPr>
              <a:t>，比较接近</a:t>
            </a:r>
            <a:r>
              <a:rPr lang="en-US" altLang="zh-CN" sz="1200" kern="1200" dirty="0">
                <a:solidFill>
                  <a:schemeClr val="tx1"/>
                </a:solidFill>
                <a:effectLst/>
                <a:latin typeface="Arial" panose="020B0604020202020204" pitchFamily="34" charset="0"/>
                <a:ea typeface="宋体" panose="02010600030101010101" pitchFamily="2" charset="-122"/>
                <a:cs typeface="+mn-cs"/>
              </a:rPr>
              <a:t>0</a:t>
            </a:r>
            <a:r>
              <a:rPr lang="zh-CN" altLang="zh-CN" sz="1200" kern="1200" dirty="0">
                <a:solidFill>
                  <a:schemeClr val="tx1"/>
                </a:solidFill>
                <a:effectLst/>
                <a:latin typeface="Arial" panose="020B0604020202020204" pitchFamily="34" charset="0"/>
                <a:ea typeface="宋体" panose="02010600030101010101" pitchFamily="2" charset="-122"/>
                <a:cs typeface="+mn-cs"/>
              </a:rPr>
              <a:t>，基本上是共价结合的性质；</a:t>
            </a:r>
            <a:r>
              <a:rPr lang="en-US" altLang="zh-CN" sz="1200" kern="1200" dirty="0">
                <a:solidFill>
                  <a:schemeClr val="tx1"/>
                </a:solidFill>
                <a:effectLst/>
                <a:latin typeface="Arial" panose="020B0604020202020204" pitchFamily="34" charset="0"/>
                <a:ea typeface="宋体" panose="02010600030101010101" pitchFamily="2" charset="-122"/>
                <a:cs typeface="+mn-cs"/>
              </a:rPr>
              <a:t>GaAs</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InP</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err="1">
                <a:solidFill>
                  <a:schemeClr val="tx1"/>
                </a:solidFill>
                <a:effectLst/>
                <a:latin typeface="Arial" panose="020B0604020202020204" pitchFamily="34" charset="0"/>
                <a:ea typeface="宋体" panose="02010600030101010101" pitchFamily="2" charset="-122"/>
                <a:cs typeface="+mn-cs"/>
              </a:rPr>
              <a:t>GaN</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err="1">
                <a:solidFill>
                  <a:schemeClr val="tx1"/>
                </a:solidFill>
                <a:effectLst/>
                <a:latin typeface="Arial" panose="020B0604020202020204" pitchFamily="34" charset="0"/>
                <a:ea typeface="宋体" panose="02010600030101010101" pitchFamily="2" charset="-122"/>
                <a:cs typeface="+mn-cs"/>
              </a:rPr>
              <a:t>ZnO</a:t>
            </a:r>
            <a:r>
              <a:rPr lang="zh-CN" altLang="zh-CN" sz="1200" kern="1200" dirty="0">
                <a:solidFill>
                  <a:schemeClr val="tx1"/>
                </a:solidFill>
                <a:effectLst/>
                <a:latin typeface="Arial" panose="020B0604020202020204" pitchFamily="34" charset="0"/>
                <a:ea typeface="宋体" panose="02010600030101010101" pitchFamily="2" charset="-122"/>
                <a:cs typeface="+mn-cs"/>
              </a:rPr>
              <a:t>的电离度依次增加，离子性结合的成分越来越多，晶体的结合性质从共价键逐步转为离子键。</a:t>
            </a:r>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31</a:t>
            </a:fld>
            <a:endParaRPr lang="en-US" altLang="zh-CN"/>
          </a:p>
        </p:txBody>
      </p:sp>
    </p:spTree>
    <p:extLst>
      <p:ext uri="{BB962C8B-B14F-4D97-AF65-F5344CB8AC3E}">
        <p14:creationId xmlns:p14="http://schemas.microsoft.com/office/powerpoint/2010/main" val="19444949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综合分析，两个原子成键时系统的各种相互作用能</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𝐸</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可以写成</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a14:m>
                  <m:oMathPara xmlns:m="http://schemas.openxmlformats.org/officeDocument/2006/math">
                    <m:oMathParaPr>
                      <m:jc m:val="centerGroup"/>
                    </m:oMathParaPr>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𝐸</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𝑅</m:t>
                          </m:r>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m:t>
                                  </m:r>
                                </m:sub>
                              </m:sSub>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den>
                      </m:f>
                      <m:nary>
                        <m:naryPr>
                          <m:subHide m:val="on"/>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up/>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e>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𝑎</m:t>
                                  </m:r>
                                </m:sub>
                              </m:sSub>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nary>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𝜙</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e>
                            <m:sup/>
                          </m:sSup>
                        </m:num>
                        <m:den>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ub>
                          </m:sSub>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𝑑𝑟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zh-CN"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𝑉</m:t>
                      </m:r>
                      <m:r>
                        <a:rPr lang="zh-CN" altLang="zh-CN" sz="1200" i="1" kern="1200">
                          <a:solidFill>
                            <a:schemeClr val="tx1"/>
                          </a:solidFill>
                          <a:effectLst/>
                          <a:latin typeface="Cambria Math" panose="02040503050406030204" pitchFamily="18" charset="0"/>
                          <a:ea typeface="宋体" panose="02010600030101010101" pitchFamily="2" charset="-122"/>
                          <a:cs typeface="+mn-cs"/>
                        </a:rPr>
                        <m:t>电子排斥）</m:t>
                      </m:r>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其中，</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𝐸</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sub>
                    </m:sSub>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。从第二项起依次表示：</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库仑排斥能：来自分子中原子核之间的库仑排斥能，这一项与电子无关，所以没有出现在式中；</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库仑吸引能：由于</a:t>
                </a:r>
                <a:r>
                  <a:rPr lang="en-US" altLang="zh-CN" sz="1200" i="1" kern="1200" dirty="0">
                    <a:solidFill>
                      <a:schemeClr val="tx1"/>
                    </a:solidFill>
                    <a:effectLst/>
                    <a:latin typeface="Arial" panose="020B0604020202020204" pitchFamily="34" charset="0"/>
                    <a:ea typeface="宋体" panose="02010600030101010101" pitchFamily="2" charset="-122"/>
                    <a:cs typeface="+mn-cs"/>
                  </a:rPr>
                  <a:t>l</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不等于</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zh-CN" altLang="zh-CN" sz="1200" kern="1200" dirty="0">
                    <a:solidFill>
                      <a:schemeClr val="tx1"/>
                    </a:solidFill>
                    <a:effectLst/>
                    <a:latin typeface="Arial" panose="020B0604020202020204" pitchFamily="34" charset="0"/>
                    <a:ea typeface="宋体" panose="02010600030101010101" pitchFamily="2" charset="-122"/>
                    <a:cs typeface="+mn-cs"/>
                  </a:rPr>
                  <a:t>引起离子性所产生的正负离子间的库仑吸引能；</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交换势吸引能：由于自旋反平行的电子配对，这些电子与两个原子核之间的吸引能；</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交换势排斥能：根据泡利不相容原理，满壳电子结构的电子云交叠时产生非常强烈的排斥能。</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综合分析，两个原子成键时系统的各种相互作用能</a:t>
                </a:r>
                <a:r>
                  <a:rPr lang="en-US" altLang="zh-CN" sz="1200" i="1" kern="1200">
                    <a:solidFill>
                      <a:schemeClr val="tx1"/>
                    </a:solidFill>
                    <a:effectLst/>
                    <a:latin typeface="Arial" panose="020B0604020202020204" pitchFamily="34" charset="0"/>
                    <a:ea typeface="宋体" panose="02010600030101010101" pitchFamily="2" charset="-122"/>
                    <a:cs typeface="+mn-cs"/>
                  </a:rPr>
                  <a:t>E</a:t>
                </a:r>
                <a:r>
                  <a:rPr lang="zh-CN" altLang="zh-CN" sz="1200" kern="1200">
                    <a:solidFill>
                      <a:schemeClr val="tx1"/>
                    </a:solidFill>
                    <a:effectLst/>
                    <a:latin typeface="Arial" panose="020B0604020202020204" pitchFamily="34" charset="0"/>
                    <a:ea typeface="宋体" panose="02010600030101010101" pitchFamily="2" charset="-122"/>
                    <a:cs typeface="+mn-cs"/>
                  </a:rPr>
                  <a:t>可以写成</a:t>
                </a:r>
                <a:r>
                  <a:rPr lang="zh-CN" altLang="en-US" sz="120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i="0" kern="1200">
                    <a:solidFill>
                      <a:schemeClr val="tx1"/>
                    </a:solidFill>
                    <a:effectLst/>
                    <a:latin typeface="Arial" panose="020B0604020202020204" pitchFamily="34" charset="0"/>
                    <a:ea typeface="宋体" panose="02010600030101010101" pitchFamily="2" charset="-122"/>
                    <a:cs typeface="+mn-cs"/>
                  </a:rPr>
                  <a:t>𝐸=𝐸</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𝑅</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𝑑𝑟−𝑒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𝑎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𝜙</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𝑏 )𝑑𝑟+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𝑉</a:t>
                </a:r>
                <a:r>
                  <a:rPr lang="zh-CN" altLang="zh-CN" sz="1200" i="0" kern="1200">
                    <a:solidFill>
                      <a:schemeClr val="tx1"/>
                    </a:solidFill>
                    <a:effectLst/>
                    <a:latin typeface="Arial" panose="020B0604020202020204" pitchFamily="34" charset="0"/>
                    <a:ea typeface="宋体" panose="02010600030101010101" pitchFamily="2" charset="-122"/>
                    <a:cs typeface="+mn-cs"/>
                  </a:rPr>
                  <a:t>电子排斥）</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其中，</a:t>
                </a:r>
                <a:r>
                  <a:rPr lang="en-US" altLang="zh-CN" sz="1200" i="0" kern="1200">
                    <a:solidFill>
                      <a:schemeClr val="tx1"/>
                    </a:solidFill>
                    <a:effectLst/>
                    <a:latin typeface="Arial" panose="020B0604020202020204" pitchFamily="34" charset="0"/>
                    <a:ea typeface="宋体" panose="02010600030101010101" pitchFamily="2" charset="-122"/>
                    <a:cs typeface="+mn-cs"/>
                  </a:rPr>
                  <a:t>𝐸</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𝐴+𝜀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。从第二项起依次表示：</a:t>
                </a:r>
              </a:p>
              <a:p>
                <a:r>
                  <a:rPr lang="zh-CN" altLang="zh-CN" sz="1200" kern="1200">
                    <a:solidFill>
                      <a:schemeClr val="tx1"/>
                    </a:solidFill>
                    <a:effectLst/>
                    <a:latin typeface="Arial" panose="020B0604020202020204" pitchFamily="34" charset="0"/>
                    <a:ea typeface="宋体" panose="02010600030101010101" pitchFamily="2" charset="-122"/>
                    <a:cs typeface="+mn-cs"/>
                  </a:rPr>
                  <a:t>库仑排斥能：来自分子中原子核之间的库仑排斥能，这一项与电子无关，所以没有出现在式中；</a:t>
                </a:r>
              </a:p>
              <a:p>
                <a:r>
                  <a:rPr lang="zh-CN" altLang="zh-CN" sz="1200" kern="1200">
                    <a:solidFill>
                      <a:schemeClr val="tx1"/>
                    </a:solidFill>
                    <a:effectLst/>
                    <a:latin typeface="Arial" panose="020B0604020202020204" pitchFamily="34" charset="0"/>
                    <a:ea typeface="宋体" panose="02010600030101010101" pitchFamily="2" charset="-122"/>
                    <a:cs typeface="+mn-cs"/>
                  </a:rPr>
                  <a:t>库仑吸引能：由于</a:t>
                </a:r>
                <a:r>
                  <a:rPr lang="en-US" altLang="zh-CN" sz="1200" i="1" kern="1200">
                    <a:solidFill>
                      <a:schemeClr val="tx1"/>
                    </a:solidFill>
                    <a:effectLst/>
                    <a:latin typeface="Arial" panose="020B0604020202020204" pitchFamily="34" charset="0"/>
                    <a:ea typeface="宋体" panose="02010600030101010101" pitchFamily="2" charset="-122"/>
                    <a:cs typeface="+mn-cs"/>
                  </a:rPr>
                  <a:t>l</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不等于</a:t>
                </a:r>
                <a:r>
                  <a:rPr lang="en-US" altLang="zh-CN" sz="1200" kern="1200">
                    <a:solidFill>
                      <a:schemeClr val="tx1"/>
                    </a:solidFill>
                    <a:effectLst/>
                    <a:latin typeface="Arial" panose="020B0604020202020204" pitchFamily="34" charset="0"/>
                    <a:ea typeface="宋体" panose="02010600030101010101" pitchFamily="2" charset="-122"/>
                    <a:cs typeface="+mn-cs"/>
                  </a:rPr>
                  <a:t>1</a:t>
                </a:r>
                <a:r>
                  <a:rPr lang="zh-CN" altLang="zh-CN" sz="1200" kern="1200">
                    <a:solidFill>
                      <a:schemeClr val="tx1"/>
                    </a:solidFill>
                    <a:effectLst/>
                    <a:latin typeface="Arial" panose="020B0604020202020204" pitchFamily="34" charset="0"/>
                    <a:ea typeface="宋体" panose="02010600030101010101" pitchFamily="2" charset="-122"/>
                    <a:cs typeface="+mn-cs"/>
                  </a:rPr>
                  <a:t>引起离子性所产生的正负离子间的库仑吸引能；</a:t>
                </a:r>
              </a:p>
              <a:p>
                <a:r>
                  <a:rPr lang="zh-CN" altLang="zh-CN" sz="1200" kern="1200">
                    <a:solidFill>
                      <a:schemeClr val="tx1"/>
                    </a:solidFill>
                    <a:effectLst/>
                    <a:latin typeface="Arial" panose="020B0604020202020204" pitchFamily="34" charset="0"/>
                    <a:ea typeface="宋体" panose="02010600030101010101" pitchFamily="2" charset="-122"/>
                    <a:cs typeface="+mn-cs"/>
                  </a:rPr>
                  <a:t>交换势吸引能：由于自旋反平行的电子配对，这些电子与两个原子核之间的吸引能；</a:t>
                </a:r>
              </a:p>
              <a:p>
                <a:r>
                  <a:rPr lang="zh-CN" altLang="zh-CN" sz="1200" kern="1200">
                    <a:solidFill>
                      <a:schemeClr val="tx1"/>
                    </a:solidFill>
                    <a:effectLst/>
                    <a:latin typeface="Arial" panose="020B0604020202020204" pitchFamily="34" charset="0"/>
                    <a:ea typeface="宋体" panose="02010600030101010101" pitchFamily="2" charset="-122"/>
                    <a:cs typeface="+mn-cs"/>
                  </a:rPr>
                  <a:t>交换势排斥能：根据泡利不相容原理，满壳电子结构的电子云交叠时产生非常强烈的排斥能。</a:t>
                </a:r>
              </a:p>
              <a:p>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32</a:t>
            </a:fld>
            <a:endParaRPr lang="en-US" altLang="zh-CN"/>
          </a:p>
        </p:txBody>
      </p:sp>
    </p:spTree>
    <p:extLst>
      <p:ext uri="{BB962C8B-B14F-4D97-AF65-F5344CB8AC3E}">
        <p14:creationId xmlns:p14="http://schemas.microsoft.com/office/powerpoint/2010/main" val="4618494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0" kern="1200" dirty="0">
                <a:solidFill>
                  <a:schemeClr val="tx1"/>
                </a:solidFill>
                <a:effectLst/>
                <a:latin typeface="Arial" panose="020B0604020202020204" pitchFamily="34" charset="0"/>
                <a:ea typeface="宋体" panose="02010600030101010101" pitchFamily="2" charset="-122"/>
                <a:cs typeface="+mn-cs"/>
              </a:rPr>
              <a:t>孤立原子形成稳定分子时，内能最小，系统内部吸引力和排斥力达到平衡。表中给出了不同分子结合方式中相互作用能的分析。可以看出，离子键中，排斥力来自于带正电的原子核之间的库仑排斥和交换势排斥，吸引力则来自正负离子的库仑吸引，原子核（离子实）对电子的库仑吸引是离子键成键的基本原因；共价键中，排斥力主要来自于带正电的原子核之间，吸引力是来自交换势吸引，原子轨道</a:t>
            </a:r>
            <a:r>
              <a:rPr lang="en-US" altLang="zh-CN" sz="1200" b="0" kern="1200" dirty="0">
                <a:solidFill>
                  <a:schemeClr val="tx1"/>
                </a:solidFill>
                <a:effectLst/>
                <a:latin typeface="Arial" panose="020B0604020202020204" pitchFamily="34" charset="0"/>
                <a:ea typeface="宋体" panose="02010600030101010101" pitchFamily="2" charset="-122"/>
                <a:cs typeface="+mn-cs"/>
              </a:rPr>
              <a:t> </a:t>
            </a:r>
            <a:r>
              <a:rPr lang="zh-CN" altLang="zh-CN" sz="1200" b="0" kern="1200" dirty="0">
                <a:solidFill>
                  <a:schemeClr val="tx1"/>
                </a:solidFill>
                <a:effectLst/>
                <a:latin typeface="Arial" panose="020B0604020202020204" pitchFamily="34" charset="0"/>
                <a:ea typeface="宋体" panose="02010600030101010101" pitchFamily="2" charset="-122"/>
                <a:cs typeface="+mn-cs"/>
              </a:rPr>
              <a:t>、</a:t>
            </a:r>
            <a:r>
              <a:rPr lang="en-US" altLang="zh-CN" sz="1200" b="0" kern="1200" dirty="0">
                <a:solidFill>
                  <a:schemeClr val="tx1"/>
                </a:solidFill>
                <a:effectLst/>
                <a:latin typeface="Arial" panose="020B0604020202020204" pitchFamily="34" charset="0"/>
                <a:ea typeface="宋体" panose="02010600030101010101" pitchFamily="2" charset="-122"/>
                <a:cs typeface="+mn-cs"/>
              </a:rPr>
              <a:t> </a:t>
            </a:r>
            <a:r>
              <a:rPr lang="zh-CN" altLang="zh-CN" sz="1200" b="0" kern="1200" dirty="0">
                <a:solidFill>
                  <a:schemeClr val="tx1"/>
                </a:solidFill>
                <a:effectLst/>
                <a:latin typeface="Arial" panose="020B0604020202020204" pitchFamily="34" charset="0"/>
                <a:ea typeface="宋体" panose="02010600030101010101" pitchFamily="2" charset="-122"/>
                <a:cs typeface="+mn-cs"/>
              </a:rPr>
              <a:t>的相互重叠是共价键成键的基本原因。混合键则同时具有各种相互作用能。</a:t>
            </a:r>
            <a:endParaRPr lang="zh-CN" altLang="en-US" b="0"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33</a:t>
            </a:fld>
            <a:endParaRPr lang="en-US" altLang="zh-CN"/>
          </a:p>
        </p:txBody>
      </p:sp>
    </p:spTree>
    <p:extLst>
      <p:ext uri="{BB962C8B-B14F-4D97-AF65-F5344CB8AC3E}">
        <p14:creationId xmlns:p14="http://schemas.microsoft.com/office/powerpoint/2010/main" val="38462131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除了上一小节讲述的离子键和共价键之外，还有基于电子共有化运动的金属键。各种化学键的成因不同，特点也各不相同。本小节将给出不同结合方式形成晶体的性质</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34</a:t>
            </a:fld>
            <a:endParaRPr lang="en-US" altLang="zh-CN"/>
          </a:p>
        </p:txBody>
      </p:sp>
    </p:spTree>
    <p:extLst>
      <p:ext uri="{BB962C8B-B14F-4D97-AF65-F5344CB8AC3E}">
        <p14:creationId xmlns:p14="http://schemas.microsoft.com/office/powerpoint/2010/main" val="7594543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首先讲一下原子的负电性。原子的负电性是表征原子对价电子束缚强弱的物理量。这里先给出电离能和亲和能的概念。电离能是使一个中性原子失去一个电子成为正离子所必需的能量，等价为一个正离子得到一个电子成为中性原子所放出的能量，即：</a:t>
            </a: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中性原子</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电子</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正离子 （吸收能量）</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等价为：</a:t>
            </a: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正离子</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电子</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中性原子 （放出的能量）</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亲合能则是一个中性原子获得一个电子成为负离子所释放的能量。即：</a:t>
            </a: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中性原子</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电子</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负离子 （放出能量）</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等价为：</a:t>
            </a: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负离子</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电子</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中性原子（吸收能量）</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电离能越大，表示中性原子失去电子成为正离子所需要的能量越大，即对电子的吸引力越大；亲和能越大，则表示中性原子获得电子成为负离子时放出的能量越大，也意味着该中性原子更容易吸引电子。所以，电离能和亲和能大，都表示对电子的吸引力大；电离能一般联系正离子，亲合能联系负离子。</a:t>
            </a:r>
          </a:p>
          <a:p>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35</a:t>
            </a:fld>
            <a:endParaRPr lang="en-US" altLang="zh-CN"/>
          </a:p>
        </p:txBody>
      </p:sp>
    </p:spTree>
    <p:extLst>
      <p:ext uri="{BB962C8B-B14F-4D97-AF65-F5344CB8AC3E}">
        <p14:creationId xmlns:p14="http://schemas.microsoft.com/office/powerpoint/2010/main" val="625727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a:solidFill>
                  <a:schemeClr val="tx1"/>
                </a:solidFill>
                <a:effectLst/>
                <a:latin typeface="Arial" panose="020B0604020202020204" pitchFamily="34" charset="0"/>
                <a:ea typeface="宋体" panose="02010600030101010101" pitchFamily="2" charset="-122"/>
                <a:cs typeface="+mn-cs"/>
              </a:rPr>
              <a:t>Mulliken</a:t>
            </a:r>
            <a:r>
              <a:rPr lang="zh-CN" altLang="zh-CN" sz="1200" kern="1200">
                <a:solidFill>
                  <a:schemeClr val="tx1"/>
                </a:solidFill>
                <a:effectLst/>
                <a:latin typeface="Arial" panose="020B0604020202020204" pitchFamily="34" charset="0"/>
                <a:ea typeface="宋体" panose="02010600030101010101" pitchFamily="2" charset="-122"/>
                <a:cs typeface="+mn-cs"/>
              </a:rPr>
              <a:t>按照</a:t>
            </a:r>
            <a:r>
              <a:rPr lang="en-US" altLang="zh-CN" sz="1200" kern="1200">
                <a:solidFill>
                  <a:schemeClr val="tx1"/>
                </a:solidFill>
                <a:effectLst/>
                <a:latin typeface="Arial" panose="020B0604020202020204" pitchFamily="34" charset="0"/>
                <a:ea typeface="宋体" panose="02010600030101010101" pitchFamily="2" charset="-122"/>
                <a:cs typeface="+mn-cs"/>
              </a:rPr>
              <a:t>Li </a:t>
            </a:r>
            <a:r>
              <a:rPr lang="zh-CN" altLang="zh-CN" sz="1200" kern="1200">
                <a:solidFill>
                  <a:schemeClr val="tx1"/>
                </a:solidFill>
                <a:effectLst/>
                <a:latin typeface="Arial" panose="020B0604020202020204" pitchFamily="34" charset="0"/>
                <a:ea typeface="宋体" panose="02010600030101010101" pitchFamily="2" charset="-122"/>
                <a:cs typeface="+mn-cs"/>
              </a:rPr>
              <a:t>原子电负性</a:t>
            </a:r>
            <a:r>
              <a:rPr lang="en-US" altLang="zh-CN" sz="1200" kern="1200">
                <a:solidFill>
                  <a:schemeClr val="tx1"/>
                </a:solidFill>
                <a:effectLst/>
                <a:latin typeface="Arial" panose="020B0604020202020204" pitchFamily="34" charset="0"/>
                <a:ea typeface="宋体" panose="02010600030101010101" pitchFamily="2" charset="-122"/>
                <a:cs typeface="+mn-cs"/>
              </a:rPr>
              <a:t>=1</a:t>
            </a:r>
            <a:r>
              <a:rPr lang="zh-CN" altLang="zh-CN" sz="1200" kern="1200">
                <a:solidFill>
                  <a:schemeClr val="tx1"/>
                </a:solidFill>
                <a:effectLst/>
                <a:latin typeface="Arial" panose="020B0604020202020204" pitchFamily="34" charset="0"/>
                <a:ea typeface="宋体" panose="02010600030101010101" pitchFamily="2" charset="-122"/>
                <a:cs typeface="+mn-cs"/>
              </a:rPr>
              <a:t>为标准定义：</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负电性</a:t>
            </a:r>
            <a:r>
              <a:rPr lang="en-US" altLang="zh-CN" sz="1200" kern="1200">
                <a:solidFill>
                  <a:schemeClr val="tx1"/>
                </a:solidFill>
                <a:effectLst/>
                <a:latin typeface="Arial" panose="020B0604020202020204" pitchFamily="34" charset="0"/>
                <a:ea typeface="宋体" panose="02010600030101010101" pitchFamily="2" charset="-122"/>
                <a:cs typeface="+mn-cs"/>
              </a:rPr>
              <a:t>=0.18</a:t>
            </a:r>
            <a:r>
              <a:rPr lang="zh-CN" altLang="zh-CN" sz="1200" kern="1200">
                <a:solidFill>
                  <a:schemeClr val="tx1"/>
                </a:solidFill>
                <a:effectLst/>
                <a:latin typeface="Arial" panose="020B0604020202020204" pitchFamily="34" charset="0"/>
                <a:ea typeface="宋体" panose="02010600030101010101" pitchFamily="2" charset="-122"/>
                <a:cs typeface="+mn-cs"/>
              </a:rPr>
              <a:t>（电离能</a:t>
            </a:r>
            <a:r>
              <a:rPr lang="en-US" altLang="zh-CN" sz="120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亲合能（单位</a:t>
            </a:r>
            <a:r>
              <a:rPr lang="en-US" altLang="zh-CN" sz="1200" i="1" kern="1200">
                <a:solidFill>
                  <a:schemeClr val="tx1"/>
                </a:solidFill>
                <a:effectLst/>
                <a:latin typeface="Arial" panose="020B0604020202020204" pitchFamily="34" charset="0"/>
                <a:ea typeface="宋体" panose="02010600030101010101" pitchFamily="2" charset="-122"/>
                <a:cs typeface="+mn-cs"/>
              </a:rPr>
              <a:t>eV</a:t>
            </a:r>
            <a:r>
              <a:rPr lang="zh-CN" altLang="zh-CN" sz="120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这里，</a:t>
            </a:r>
            <a:r>
              <a:rPr lang="en-US" altLang="zh-CN" sz="1200" kern="1200">
                <a:solidFill>
                  <a:schemeClr val="tx1"/>
                </a:solidFill>
                <a:effectLst/>
                <a:latin typeface="Arial" panose="020B0604020202020204" pitchFamily="34" charset="0"/>
                <a:ea typeface="宋体" panose="02010600030101010101" pitchFamily="2" charset="-122"/>
                <a:cs typeface="+mn-cs"/>
              </a:rPr>
              <a:t>0.18</a:t>
            </a:r>
            <a:r>
              <a:rPr lang="zh-CN" altLang="zh-CN" sz="1200" kern="1200">
                <a:solidFill>
                  <a:schemeClr val="tx1"/>
                </a:solidFill>
                <a:effectLst/>
                <a:latin typeface="Arial" panose="020B0604020202020204" pitchFamily="34" charset="0"/>
                <a:ea typeface="宋体" panose="02010600030101010101" pitchFamily="2" charset="-122"/>
                <a:cs typeface="+mn-cs"/>
              </a:rPr>
              <a:t>的系数是为了使</a:t>
            </a:r>
            <a:r>
              <a:rPr lang="en-US" altLang="zh-CN" sz="1200" kern="1200">
                <a:solidFill>
                  <a:schemeClr val="tx1"/>
                </a:solidFill>
                <a:effectLst/>
                <a:latin typeface="Arial" panose="020B0604020202020204" pitchFamily="34" charset="0"/>
                <a:ea typeface="宋体" panose="02010600030101010101" pitchFamily="2" charset="-122"/>
                <a:cs typeface="+mn-cs"/>
              </a:rPr>
              <a:t>Li</a:t>
            </a:r>
            <a:r>
              <a:rPr lang="zh-CN" altLang="zh-CN" sz="1200" kern="1200">
                <a:solidFill>
                  <a:schemeClr val="tx1"/>
                </a:solidFill>
                <a:effectLst/>
                <a:latin typeface="Arial" panose="020B0604020202020204" pitchFamily="34" charset="0"/>
                <a:ea typeface="宋体" panose="02010600030101010101" pitchFamily="2" charset="-122"/>
                <a:cs typeface="+mn-cs"/>
              </a:rPr>
              <a:t>的负电性为</a:t>
            </a:r>
            <a:r>
              <a:rPr lang="en-US" altLang="zh-CN" sz="1200" kern="1200">
                <a:solidFill>
                  <a:schemeClr val="tx1"/>
                </a:solidFill>
                <a:effectLst/>
                <a:latin typeface="Arial" panose="020B0604020202020204" pitchFamily="34" charset="0"/>
                <a:ea typeface="宋体" panose="02010600030101010101" pitchFamily="2" charset="-122"/>
                <a:cs typeface="+mn-cs"/>
              </a:rPr>
              <a:t>1</a:t>
            </a:r>
            <a:r>
              <a:rPr lang="zh-CN" altLang="zh-CN" sz="1200" kern="1200">
                <a:solidFill>
                  <a:schemeClr val="tx1"/>
                </a:solidFill>
                <a:effectLst/>
                <a:latin typeface="Arial" panose="020B0604020202020204" pitchFamily="34" charset="0"/>
                <a:ea typeface="宋体" panose="02010600030101010101" pitchFamily="2" charset="-122"/>
                <a:cs typeface="+mn-cs"/>
              </a:rPr>
              <a:t>。根据上面的分析，电离能或亲和能大都导致负电性强。</a:t>
            </a:r>
          </a:p>
          <a:p>
            <a:endParaRPr lang="zh-CN" altLang="en-US"/>
          </a:p>
        </p:txBody>
      </p:sp>
      <p:sp>
        <p:nvSpPr>
          <p:cNvPr id="4" name="灯片编号占位符 3"/>
          <p:cNvSpPr>
            <a:spLocks noGrp="1"/>
          </p:cNvSpPr>
          <p:nvPr>
            <p:ph type="sldNum" sz="quarter" idx="5"/>
          </p:nvPr>
        </p:nvSpPr>
        <p:spPr/>
        <p:txBody>
          <a:bodyPr/>
          <a:lstStyle/>
          <a:p>
            <a:fld id="{CEAE7A7C-B697-4C13-9DE9-EF11FD63A2FE}" type="slidenum">
              <a:rPr lang="en-US" altLang="zh-CN" smtClean="0"/>
              <a:t>36</a:t>
            </a:fld>
            <a:endParaRPr lang="en-US" altLang="zh-CN"/>
          </a:p>
        </p:txBody>
      </p:sp>
    </p:spTree>
    <p:extLst>
      <p:ext uri="{BB962C8B-B14F-4D97-AF65-F5344CB8AC3E}">
        <p14:creationId xmlns:p14="http://schemas.microsoft.com/office/powerpoint/2010/main" val="4106421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图给出了元素周期表中各个元素电负性强弱的变化趋势。元素的电负性越大，原子在形成化学键时对成键电子的吸引力越强。</a:t>
            </a:r>
          </a:p>
          <a:p>
            <a:endParaRPr lang="zh-CN" altLang="en-US"/>
          </a:p>
        </p:txBody>
      </p:sp>
      <p:sp>
        <p:nvSpPr>
          <p:cNvPr id="4" name="灯片编号占位符 3"/>
          <p:cNvSpPr>
            <a:spLocks noGrp="1"/>
          </p:cNvSpPr>
          <p:nvPr>
            <p:ph type="sldNum" sz="quarter" idx="5"/>
          </p:nvPr>
        </p:nvSpPr>
        <p:spPr/>
        <p:txBody>
          <a:bodyPr/>
          <a:lstStyle/>
          <a:p>
            <a:fld id="{CEAE7A7C-B697-4C13-9DE9-EF11FD63A2FE}" type="slidenum">
              <a:rPr lang="en-US" altLang="zh-CN" smtClean="0"/>
              <a:t>37</a:t>
            </a:fld>
            <a:endParaRPr lang="en-US" altLang="zh-CN"/>
          </a:p>
        </p:txBody>
      </p:sp>
    </p:spTree>
    <p:extLst>
      <p:ext uri="{BB962C8B-B14F-4D97-AF65-F5344CB8AC3E}">
        <p14:creationId xmlns:p14="http://schemas.microsoft.com/office/powerpoint/2010/main" val="2704748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下面讲一下离子结合。</a:t>
            </a:r>
          </a:p>
        </p:txBody>
      </p:sp>
      <p:sp>
        <p:nvSpPr>
          <p:cNvPr id="4" name="灯片编号占位符 3"/>
          <p:cNvSpPr>
            <a:spLocks noGrp="1"/>
          </p:cNvSpPr>
          <p:nvPr>
            <p:ph type="sldNum" sz="quarter" idx="5"/>
          </p:nvPr>
        </p:nvSpPr>
        <p:spPr/>
        <p:txBody>
          <a:bodyPr/>
          <a:lstStyle/>
          <a:p>
            <a:fld id="{CEAE7A7C-B697-4C13-9DE9-EF11FD63A2FE}" type="slidenum">
              <a:rPr lang="en-US" altLang="zh-CN" smtClean="0"/>
              <a:t>38</a:t>
            </a:fld>
            <a:endParaRPr lang="en-US" altLang="zh-CN"/>
          </a:p>
        </p:txBody>
      </p:sp>
    </p:spTree>
    <p:extLst>
      <p:ext uri="{BB962C8B-B14F-4D97-AF65-F5344CB8AC3E}">
        <p14:creationId xmlns:p14="http://schemas.microsoft.com/office/powerpoint/2010/main" val="21182334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卤族元素和碱金属形成典型的离子晶体。</a:t>
            </a:r>
            <a:r>
              <a:rPr lang="zh-CN" altLang="en-US" sz="1200" kern="1200" dirty="0">
                <a:solidFill>
                  <a:schemeClr val="tx1"/>
                </a:solidFill>
                <a:effectLst/>
                <a:latin typeface="Arial" panose="020B0604020202020204" pitchFamily="34" charset="0"/>
                <a:ea typeface="宋体" panose="02010600030101010101" pitchFamily="2" charset="-122"/>
                <a:cs typeface="+mn-cs"/>
              </a:rPr>
              <a:t>比如</a:t>
            </a:r>
            <a:r>
              <a:rPr lang="en-US" altLang="zh-CN" sz="1200" kern="1200" dirty="0">
                <a:solidFill>
                  <a:schemeClr val="tx1"/>
                </a:solidFill>
                <a:effectLst/>
                <a:latin typeface="Arial" panose="020B0604020202020204" pitchFamily="34" charset="0"/>
                <a:ea typeface="宋体" panose="02010600030101010101" pitchFamily="2" charset="-122"/>
                <a:cs typeface="+mn-cs"/>
              </a:rPr>
              <a:t>NaCl</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39</a:t>
            </a:fld>
            <a:endParaRPr lang="en-US" altLang="zh-CN"/>
          </a:p>
        </p:txBody>
      </p:sp>
    </p:spTree>
    <p:extLst>
      <p:ext uri="{BB962C8B-B14F-4D97-AF65-F5344CB8AC3E}">
        <p14:creationId xmlns:p14="http://schemas.microsoft.com/office/powerpoint/2010/main" val="705047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一个一个的原子之所以能够结合在一起，组成具有很好周期性的、稳定的晶体，其根本原因在于原子结合起来之后具有更低的能量，晶体比自由原子的状态更稳定。固体结合主要归因于电子的负电荷与原子核的正电荷之间的静电吸引相互作用，磁力和万有引力可以忽略。</a:t>
                </a:r>
                <a:endParaRPr lang="zh-CN" altLang="en-US" dirty="0"/>
              </a:p>
              <a:p>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kern="1200" dirty="0">
                    <a:solidFill>
                      <a:schemeClr val="tx1"/>
                    </a:solidFill>
                    <a:effectLst/>
                    <a:latin typeface="Arial" panose="020B0604020202020204" pitchFamily="34" charset="0"/>
                    <a:ea typeface="宋体" panose="02010600030101010101" pitchFamily="2" charset="-122"/>
                    <a:cs typeface="+mn-cs"/>
                  </a:rPr>
                  <a:t>这</a:t>
                </a:r>
                <a:r>
                  <a:rPr lang="zh-CN" altLang="zh-CN" sz="1200" b="0" kern="1200" dirty="0">
                    <a:solidFill>
                      <a:schemeClr val="tx1"/>
                    </a:solidFill>
                    <a:effectLst/>
                    <a:latin typeface="Arial" panose="020B0604020202020204" pitchFamily="34" charset="0"/>
                    <a:ea typeface="宋体" panose="02010600030101010101" pitchFamily="2" charset="-122"/>
                    <a:cs typeface="+mn-cs"/>
                  </a:rPr>
                  <a:t>里给出结合能和内能两个概念。</a:t>
                </a:r>
              </a:p>
              <a:p>
                <a:r>
                  <a:rPr lang="zh-CN" altLang="zh-CN" sz="1200" b="0" kern="1200" dirty="0">
                    <a:solidFill>
                      <a:schemeClr val="tx1"/>
                    </a:solidFill>
                    <a:effectLst/>
                    <a:latin typeface="Arial" panose="020B0604020202020204" pitchFamily="34" charset="0"/>
                    <a:ea typeface="宋体" panose="02010600030101010101" pitchFamily="2" charset="-122"/>
                    <a:cs typeface="+mn-cs"/>
                  </a:rPr>
                  <a:t>分散的自由原子结合成为晶体的过程中，会有一定的能量</a:t>
                </a:r>
                <a:r>
                  <a:rPr lang="en-US" altLang="zh-CN" sz="1200" b="0" i="1" kern="1200" dirty="0">
                    <a:solidFill>
                      <a:schemeClr val="tx1"/>
                    </a:solidFill>
                    <a:effectLst/>
                    <a:latin typeface="Arial" panose="020B0604020202020204" pitchFamily="34" charset="0"/>
                    <a:ea typeface="宋体" panose="02010600030101010101" pitchFamily="2" charset="-122"/>
                    <a:cs typeface="+mn-cs"/>
                  </a:rPr>
                  <a:t>W</a:t>
                </a:r>
                <a:r>
                  <a:rPr lang="en-US" altLang="zh-CN" sz="1200" b="0" kern="1200" dirty="0">
                    <a:solidFill>
                      <a:schemeClr val="tx1"/>
                    </a:solidFill>
                    <a:effectLst/>
                    <a:latin typeface="Arial" panose="020B0604020202020204" pitchFamily="34" charset="0"/>
                    <a:ea typeface="宋体" panose="02010600030101010101" pitchFamily="2" charset="-122"/>
                    <a:cs typeface="+mn-cs"/>
                  </a:rPr>
                  <a:t> </a:t>
                </a:r>
                <a:r>
                  <a:rPr lang="zh-CN" altLang="zh-CN" sz="1200" b="0" kern="1200" dirty="0">
                    <a:solidFill>
                      <a:schemeClr val="tx1"/>
                    </a:solidFill>
                    <a:effectLst/>
                    <a:latin typeface="Arial" panose="020B0604020202020204" pitchFamily="34" charset="0"/>
                    <a:ea typeface="宋体" panose="02010600030101010101" pitchFamily="2" charset="-122"/>
                    <a:cs typeface="+mn-cs"/>
                  </a:rPr>
                  <a:t>释放出来，这个释放出来的能量，称为结合能。如果以距离无穷远的分散原子的状态为能量零点，则定义晶体结合后稳定时内能的最小值</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𝑈</m:t>
                    </m:r>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b="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𝑟</m:t>
                        </m:r>
                      </m:e>
                      <m:sub>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0</m:t>
                        </m:r>
                      </m:sub>
                    </m:sSub>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m:t>
                    </m:r>
                  </m:oMath>
                </a14:m>
                <a:r>
                  <a:rPr lang="zh-CN" altLang="zh-CN" sz="1200" b="0" kern="1200" dirty="0">
                    <a:solidFill>
                      <a:schemeClr val="tx1"/>
                    </a:solidFill>
                    <a:effectLst/>
                    <a:latin typeface="Arial" panose="020B0604020202020204" pitchFamily="34" charset="0"/>
                    <a:ea typeface="宋体" panose="02010600030101010101" pitchFamily="2" charset="-122"/>
                    <a:cs typeface="+mn-cs"/>
                  </a:rPr>
                  <a:t>为</a:t>
                </a:r>
                <a:r>
                  <a:rPr lang="en-US" altLang="zh-CN" sz="1200" b="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𝑊</m:t>
                    </m:r>
                  </m:oMath>
                </a14:m>
                <a:r>
                  <a:rPr lang="zh-CN" altLang="zh-CN" sz="1200" b="0" kern="1200" dirty="0">
                    <a:solidFill>
                      <a:schemeClr val="tx1"/>
                    </a:solidFill>
                    <a:effectLst/>
                    <a:latin typeface="Arial" panose="020B0604020202020204" pitchFamily="34" charset="0"/>
                    <a:ea typeface="宋体" panose="02010600030101010101" pitchFamily="2" charset="-122"/>
                    <a:cs typeface="+mn-cs"/>
                  </a:rPr>
                  <a:t>，即结合能</a:t>
                </a:r>
                <a:r>
                  <a:rPr lang="en-US" altLang="zh-CN" sz="1200" b="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𝑊</m:t>
                    </m:r>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m:t>
                    </m:r>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𝑈</m:t>
                    </m:r>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b="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𝑟</m:t>
                        </m:r>
                      </m:e>
                      <m:sub>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0</m:t>
                        </m:r>
                      </m:sub>
                    </m:sSub>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m:t>
                    </m:r>
                  </m:oMath>
                </a14:m>
                <a:r>
                  <a:rPr lang="zh-CN" altLang="zh-CN" sz="1200" b="0" kern="1200" dirty="0">
                    <a:solidFill>
                      <a:schemeClr val="tx1"/>
                    </a:solidFill>
                    <a:effectLst/>
                    <a:latin typeface="Arial" panose="020B0604020202020204" pitchFamily="34" charset="0"/>
                    <a:ea typeface="宋体" panose="02010600030101010101" pitchFamily="2" charset="-122"/>
                    <a:cs typeface="+mn-cs"/>
                  </a:rPr>
                  <a:t>。</a:t>
                </a:r>
              </a:p>
              <a:p>
                <a:r>
                  <a:rPr lang="zh-CN" altLang="zh-CN" sz="1200" b="0" kern="1200" dirty="0">
                    <a:solidFill>
                      <a:schemeClr val="tx1"/>
                    </a:solidFill>
                    <a:effectLst/>
                    <a:latin typeface="Arial" panose="020B0604020202020204" pitchFamily="34" charset="0"/>
                    <a:ea typeface="宋体" panose="02010600030101010101" pitchFamily="2" charset="-122"/>
                    <a:cs typeface="+mn-cs"/>
                  </a:rPr>
                  <a:t>热力学定义内能为物体或若干物体内部微观粒子的所有运动形式所具有的能量总和。在不涉及电子的激发电离、化学反应和核反应的情况下，狭义内能定义为仅考虑分子动能和势能两部分之和。在绝对零度下，忽略动能部分，则内能等于系统中微观粒子的相互作用势能。</a:t>
                </a:r>
              </a:p>
              <a:p>
                <a:endParaRPr lang="zh-CN" altLang="en-US" dirty="0"/>
              </a:p>
            </p:txBody>
          </p:sp>
        </mc:Choice>
        <mc:Fallback xmlns="">
          <p:sp>
            <p:nvSpPr>
              <p:cNvPr id="3" name="备注占位符 2"/>
              <p:cNvSpPr>
                <a:spLocks noGrp="1"/>
              </p:cNvSpPr>
              <p:nvPr>
                <p:ph type="body" idx="1"/>
              </p:nvPr>
            </p:nvSpPr>
            <p:spPr/>
            <p:txBody>
              <a:bodyPr/>
              <a:lstStyle/>
              <a:p>
                <a:r>
                  <a:rPr lang="zh-CN" altLang="en-US" sz="1200" kern="1200">
                    <a:solidFill>
                      <a:schemeClr val="tx1"/>
                    </a:solidFill>
                    <a:effectLst/>
                    <a:latin typeface="Arial" panose="020B0604020202020204" pitchFamily="34" charset="0"/>
                    <a:ea typeface="宋体" panose="02010600030101010101" pitchFamily="2" charset="-122"/>
                    <a:cs typeface="+mn-cs"/>
                  </a:rPr>
                  <a:t>这</a:t>
                </a:r>
                <a:r>
                  <a:rPr lang="zh-CN" altLang="zh-CN" sz="1200" kern="1200">
                    <a:solidFill>
                      <a:schemeClr val="tx1"/>
                    </a:solidFill>
                    <a:effectLst/>
                    <a:latin typeface="Arial" panose="020B0604020202020204" pitchFamily="34" charset="0"/>
                    <a:ea typeface="宋体" panose="02010600030101010101" pitchFamily="2" charset="-122"/>
                    <a:cs typeface="+mn-cs"/>
                  </a:rPr>
                  <a:t>里给出</a:t>
                </a:r>
                <a:r>
                  <a:rPr lang="zh-CN" altLang="zh-CN" sz="1200" b="1" kern="1200">
                    <a:solidFill>
                      <a:schemeClr val="tx1"/>
                    </a:solidFill>
                    <a:effectLst/>
                    <a:latin typeface="Arial" panose="020B0604020202020204" pitchFamily="34" charset="0"/>
                    <a:ea typeface="宋体" panose="02010600030101010101" pitchFamily="2" charset="-122"/>
                    <a:cs typeface="+mn-cs"/>
                  </a:rPr>
                  <a:t>结合能</a:t>
                </a:r>
                <a:r>
                  <a:rPr lang="zh-CN" altLang="zh-CN" sz="1200" kern="1200">
                    <a:solidFill>
                      <a:schemeClr val="tx1"/>
                    </a:solidFill>
                    <a:effectLst/>
                    <a:latin typeface="Arial" panose="020B0604020202020204" pitchFamily="34" charset="0"/>
                    <a:ea typeface="宋体" panose="02010600030101010101" pitchFamily="2" charset="-122"/>
                    <a:cs typeface="+mn-cs"/>
                  </a:rPr>
                  <a:t>和</a:t>
                </a:r>
                <a:r>
                  <a:rPr lang="zh-CN" altLang="zh-CN" sz="1200" b="1" kern="1200">
                    <a:solidFill>
                      <a:schemeClr val="tx1"/>
                    </a:solidFill>
                    <a:effectLst/>
                    <a:latin typeface="Arial" panose="020B0604020202020204" pitchFamily="34" charset="0"/>
                    <a:ea typeface="宋体" panose="02010600030101010101" pitchFamily="2" charset="-122"/>
                    <a:cs typeface="+mn-cs"/>
                  </a:rPr>
                  <a:t>内能</a:t>
                </a:r>
                <a:r>
                  <a:rPr lang="zh-CN" altLang="zh-CN" sz="1200" kern="1200">
                    <a:solidFill>
                      <a:schemeClr val="tx1"/>
                    </a:solidFill>
                    <a:effectLst/>
                    <a:latin typeface="Arial" panose="020B0604020202020204" pitchFamily="34" charset="0"/>
                    <a:ea typeface="宋体" panose="02010600030101010101" pitchFamily="2" charset="-122"/>
                    <a:cs typeface="+mn-cs"/>
                  </a:rPr>
                  <a:t>两个概念。</a:t>
                </a:r>
              </a:p>
              <a:p>
                <a:r>
                  <a:rPr lang="zh-CN" altLang="zh-CN" sz="1200" kern="1200">
                    <a:solidFill>
                      <a:schemeClr val="tx1"/>
                    </a:solidFill>
                    <a:effectLst/>
                    <a:latin typeface="Arial" panose="020B0604020202020204" pitchFamily="34" charset="0"/>
                    <a:ea typeface="宋体" panose="02010600030101010101" pitchFamily="2" charset="-122"/>
                    <a:cs typeface="+mn-cs"/>
                  </a:rPr>
                  <a:t>分散的自由原子结合成为晶体的过程中，会有一定的能量</a:t>
                </a:r>
                <a:r>
                  <a:rPr lang="en-US" altLang="zh-CN" sz="1200" i="1" kern="1200">
                    <a:solidFill>
                      <a:schemeClr val="tx1"/>
                    </a:solidFill>
                    <a:effectLst/>
                    <a:latin typeface="Arial" panose="020B0604020202020204" pitchFamily="34" charset="0"/>
                    <a:ea typeface="宋体" panose="02010600030101010101" pitchFamily="2" charset="-122"/>
                    <a:cs typeface="+mn-cs"/>
                  </a:rPr>
                  <a:t>W</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释放出来，这个释放出来的能量，称为</a:t>
                </a:r>
                <a:r>
                  <a:rPr lang="zh-CN" altLang="zh-CN" sz="1200" b="1" kern="1200">
                    <a:solidFill>
                      <a:schemeClr val="tx1"/>
                    </a:solidFill>
                    <a:effectLst/>
                    <a:latin typeface="Arial" panose="020B0604020202020204" pitchFamily="34" charset="0"/>
                    <a:ea typeface="宋体" panose="02010600030101010101" pitchFamily="2" charset="-122"/>
                    <a:cs typeface="+mn-cs"/>
                  </a:rPr>
                  <a:t>结合能</a:t>
                </a:r>
                <a:r>
                  <a:rPr lang="zh-CN" altLang="zh-CN" sz="1200" kern="1200">
                    <a:solidFill>
                      <a:schemeClr val="tx1"/>
                    </a:solidFill>
                    <a:effectLst/>
                    <a:latin typeface="Arial" panose="020B0604020202020204" pitchFamily="34" charset="0"/>
                    <a:ea typeface="宋体" panose="02010600030101010101" pitchFamily="2" charset="-122"/>
                    <a:cs typeface="+mn-cs"/>
                  </a:rPr>
                  <a:t>。如果以距离无穷远的分散原子的状态为能量零点，则定义晶体结合后稳定时</a:t>
                </a:r>
                <a:r>
                  <a:rPr lang="zh-CN" altLang="zh-CN" sz="1200" b="1" kern="1200">
                    <a:solidFill>
                      <a:schemeClr val="tx1"/>
                    </a:solidFill>
                    <a:effectLst/>
                    <a:latin typeface="Arial" panose="020B0604020202020204" pitchFamily="34" charset="0"/>
                    <a:ea typeface="宋体" panose="02010600030101010101" pitchFamily="2" charset="-122"/>
                    <a:cs typeface="+mn-cs"/>
                  </a:rPr>
                  <a:t>内能</a:t>
                </a:r>
                <a:r>
                  <a:rPr lang="zh-CN" altLang="zh-CN" sz="1200" kern="1200">
                    <a:solidFill>
                      <a:schemeClr val="tx1"/>
                    </a:solidFill>
                    <a:effectLst/>
                    <a:latin typeface="Arial" panose="020B0604020202020204" pitchFamily="34" charset="0"/>
                    <a:ea typeface="宋体" panose="02010600030101010101" pitchFamily="2" charset="-122"/>
                    <a:cs typeface="+mn-cs"/>
                  </a:rPr>
                  <a:t>的最小值</a:t>
                </a:r>
                <a:r>
                  <a:rPr lang="en-US" altLang="zh-CN" sz="1200" i="1" kern="1200">
                    <a:solidFill>
                      <a:schemeClr val="tx1"/>
                    </a:solidFill>
                    <a:effectLst/>
                    <a:latin typeface="Arial" panose="020B0604020202020204" pitchFamily="34" charset="0"/>
                    <a:ea typeface="宋体" panose="02010600030101010101" pitchFamily="2" charset="-122"/>
                    <a:cs typeface="+mn-cs"/>
                  </a:rPr>
                  <a:t>U</a:t>
                </a:r>
                <a:r>
                  <a:rPr lang="en-US"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r</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0</a:t>
                </a:r>
                <a:r>
                  <a:rPr lang="en-US" altLang="zh-CN" sz="120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为</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，即结合能</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𝑊=−𝑈(𝑟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a:t>
                </a:r>
                <a:r>
                  <a:rPr lang="zh-CN" altLang="zh-CN" sz="1200" kern="1200">
                    <a:solidFill>
                      <a:schemeClr val="tx1"/>
                    </a:solidFill>
                    <a:effectLst/>
                    <a:latin typeface="Arial" panose="020B0604020202020204" pitchFamily="34" charset="0"/>
                    <a:ea typeface="宋体" panose="02010600030101010101" pitchFamily="2" charset="-122"/>
                    <a:cs typeface="+mn-cs"/>
                  </a:rPr>
                  <a:t>。</a:t>
                </a:r>
              </a:p>
              <a:p>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热力学定义内能（</a:t>
                </a:r>
                <a:r>
                  <a:rPr lang="en-US" altLang="zh-CN" sz="1200" kern="1200">
                    <a:solidFill>
                      <a:schemeClr val="tx1"/>
                    </a:solidFill>
                    <a:effectLst/>
                    <a:latin typeface="Arial" panose="020B0604020202020204" pitchFamily="34" charset="0"/>
                    <a:ea typeface="宋体" panose="02010600030101010101" pitchFamily="2" charset="-122"/>
                    <a:cs typeface="+mn-cs"/>
                  </a:rPr>
                  <a:t>internal energy</a:t>
                </a:r>
                <a:r>
                  <a:rPr lang="zh-CN" altLang="zh-CN" sz="1200" kern="1200">
                    <a:solidFill>
                      <a:schemeClr val="tx1"/>
                    </a:solidFill>
                    <a:effectLst/>
                    <a:latin typeface="Arial" panose="020B0604020202020204" pitchFamily="34" charset="0"/>
                    <a:ea typeface="宋体" panose="02010600030101010101" pitchFamily="2" charset="-122"/>
                    <a:cs typeface="+mn-cs"/>
                  </a:rPr>
                  <a:t>）为物体或若干物体构成的</a:t>
                </a:r>
                <a:r>
                  <a:rPr lang="en-US" altLang="zh-CN" sz="1200" u="none" strike="noStrike" kern="1200">
                    <a:solidFill>
                      <a:schemeClr val="tx1"/>
                    </a:solidFill>
                    <a:effectLst/>
                    <a:latin typeface="Arial" panose="020B0604020202020204" pitchFamily="34" charset="0"/>
                    <a:ea typeface="宋体" panose="02010600030101010101" pitchFamily="2" charset="-122"/>
                    <a:cs typeface="+mn-cs"/>
                    <a:hlinkClick r:id="rId3"/>
                  </a:rPr>
                  <a:t>系统</a:t>
                </a:r>
                <a:r>
                  <a:rPr lang="zh-CN" altLang="zh-CN" sz="1200" kern="1200">
                    <a:solidFill>
                      <a:schemeClr val="tx1"/>
                    </a:solidFill>
                    <a:effectLst/>
                    <a:latin typeface="Arial" panose="020B0604020202020204" pitchFamily="34" charset="0"/>
                    <a:ea typeface="宋体" panose="02010600030101010101" pitchFamily="2" charset="-122"/>
                    <a:cs typeface="+mn-cs"/>
                  </a:rPr>
                  <a:t>（简称</a:t>
                </a:r>
                <a:r>
                  <a:rPr lang="en-US" altLang="zh-CN" sz="1200" u="none" strike="noStrike" kern="1200">
                    <a:solidFill>
                      <a:schemeClr val="tx1"/>
                    </a:solidFill>
                    <a:effectLst/>
                    <a:latin typeface="Arial" panose="020B0604020202020204" pitchFamily="34" charset="0"/>
                    <a:ea typeface="宋体" panose="02010600030101010101" pitchFamily="2" charset="-122"/>
                    <a:cs typeface="+mn-cs"/>
                    <a:hlinkClick r:id="rId3"/>
                  </a:rPr>
                  <a:t>系统</a:t>
                </a:r>
                <a:r>
                  <a:rPr lang="zh-CN" altLang="zh-CN" sz="1200" kern="1200">
                    <a:solidFill>
                      <a:schemeClr val="tx1"/>
                    </a:solidFill>
                    <a:effectLst/>
                    <a:latin typeface="Arial" panose="020B0604020202020204" pitchFamily="34" charset="0"/>
                    <a:ea typeface="宋体" panose="02010600030101010101" pitchFamily="2" charset="-122"/>
                    <a:cs typeface="+mn-cs"/>
                  </a:rPr>
                  <a:t>）内部微观粒子的所有运动形式所具有的能量总和。在不涉及电子的激发电离、化学反应和核反应的情况下，狭义内能定义为仅考虑分子动能和势能两部分之和。在绝对零度下，忽略动能部分，则内能等于系统中微观粒子的相互作用势能。</a:t>
                </a:r>
              </a:p>
              <a:p>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4</a:t>
            </a:fld>
            <a:endParaRPr lang="en-US" altLang="zh-CN"/>
          </a:p>
        </p:txBody>
      </p:sp>
    </p:spTree>
    <p:extLst>
      <p:ext uri="{BB962C8B-B14F-4D97-AF65-F5344CB8AC3E}">
        <p14:creationId xmlns:p14="http://schemas.microsoft.com/office/powerpoint/2010/main" val="2867250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Arial" panose="020B0604020202020204" pitchFamily="34" charset="0"/>
                <a:ea typeface="宋体" panose="02010600030101010101" pitchFamily="2" charset="-122"/>
                <a:cs typeface="+mn-cs"/>
              </a:rPr>
              <a:t>再比如</a:t>
            </a:r>
            <a:r>
              <a:rPr lang="en-US" altLang="zh-CN" sz="1200" kern="1200" dirty="0" err="1">
                <a:solidFill>
                  <a:schemeClr val="tx1"/>
                </a:solidFill>
                <a:effectLst/>
                <a:latin typeface="Arial" panose="020B0604020202020204" pitchFamily="34" charset="0"/>
                <a:ea typeface="宋体" panose="02010600030101010101" pitchFamily="2" charset="-122"/>
                <a:cs typeface="+mn-cs"/>
              </a:rPr>
              <a:t>CsCl</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40</a:t>
            </a:fld>
            <a:endParaRPr lang="en-US" altLang="zh-CN"/>
          </a:p>
        </p:txBody>
      </p:sp>
    </p:spTree>
    <p:extLst>
      <p:ext uri="{BB962C8B-B14F-4D97-AF65-F5344CB8AC3E}">
        <p14:creationId xmlns:p14="http://schemas.microsoft.com/office/powerpoint/2010/main" val="39407921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这里以最简单的</a:t>
                </a:r>
                <a:r>
                  <a:rPr lang="en-US" altLang="zh-CN" sz="1200" kern="1200" dirty="0">
                    <a:solidFill>
                      <a:schemeClr val="tx1"/>
                    </a:solidFill>
                    <a:effectLst/>
                    <a:latin typeface="Arial" panose="020B0604020202020204" pitchFamily="34" charset="0"/>
                    <a:ea typeface="宋体" panose="02010600030101010101" pitchFamily="2" charset="-122"/>
                    <a:cs typeface="+mn-cs"/>
                  </a:rPr>
                  <a:t>NaCl</a:t>
                </a:r>
                <a:r>
                  <a:rPr lang="zh-CN" altLang="zh-CN" sz="1200" kern="1200" dirty="0">
                    <a:solidFill>
                      <a:schemeClr val="tx1"/>
                    </a:solidFill>
                    <a:effectLst/>
                    <a:latin typeface="Arial" panose="020B0604020202020204" pitchFamily="34" charset="0"/>
                    <a:ea typeface="宋体" panose="02010600030101010101" pitchFamily="2" charset="-122"/>
                    <a:cs typeface="+mn-cs"/>
                  </a:rPr>
                  <a:t>晶体为例，给出离子晶体结合能的计算方法。</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首先计算库仑能</a:t>
                </a:r>
                <a:r>
                  <a:rPr lang="zh-CN" altLang="en-US" sz="1200" kern="1200" dirty="0">
                    <a:solidFill>
                      <a:schemeClr val="tx1"/>
                    </a:solidFill>
                    <a:effectLst/>
                    <a:latin typeface="Arial" panose="020B0604020202020204" pitchFamily="34" charset="0"/>
                    <a:ea typeface="宋体" panose="02010600030101010101" pitchFamily="2" charset="-122"/>
                    <a:cs typeface="+mn-cs"/>
                  </a:rPr>
                  <a:t>，包含</a:t>
                </a:r>
                <a:r>
                  <a:rPr lang="zh-CN" altLang="zh-CN" sz="1200" kern="1200" dirty="0">
                    <a:solidFill>
                      <a:schemeClr val="tx1"/>
                    </a:solidFill>
                    <a:effectLst/>
                    <a:latin typeface="Arial" panose="020B0604020202020204" pitchFamily="34" charset="0"/>
                    <a:ea typeface="宋体" panose="02010600030101010101" pitchFamily="2" charset="-122"/>
                    <a:cs typeface="+mn-cs"/>
                  </a:rPr>
                  <a:t>排斥能和吸引能</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kern="1200" dirty="0">
                    <a:solidFill>
                      <a:schemeClr val="tx1"/>
                    </a:solidFill>
                    <a:effectLst/>
                    <a:latin typeface="Arial" panose="020B0604020202020204" pitchFamily="34" charset="0"/>
                    <a:ea typeface="宋体" panose="02010600030101010101" pitchFamily="2" charset="-122"/>
                    <a:cs typeface="+mn-cs"/>
                  </a:rPr>
                  <a:t>这张图</a:t>
                </a:r>
                <a:r>
                  <a:rPr lang="zh-CN" altLang="zh-CN" sz="1200" kern="1200" dirty="0">
                    <a:solidFill>
                      <a:schemeClr val="tx1"/>
                    </a:solidFill>
                    <a:effectLst/>
                    <a:latin typeface="Arial" panose="020B0604020202020204" pitchFamily="34" charset="0"/>
                    <a:ea typeface="宋体" panose="02010600030101010101" pitchFamily="2" charset="-122"/>
                    <a:cs typeface="+mn-cs"/>
                  </a:rPr>
                  <a:t>给出了</a:t>
                </a:r>
                <a:r>
                  <a:rPr lang="en-US" altLang="zh-CN" sz="1200" kern="1200" dirty="0">
                    <a:solidFill>
                      <a:schemeClr val="tx1"/>
                    </a:solidFill>
                    <a:effectLst/>
                    <a:latin typeface="Arial" panose="020B0604020202020204" pitchFamily="34" charset="0"/>
                    <a:ea typeface="宋体" panose="02010600030101010101" pitchFamily="2" charset="-122"/>
                    <a:cs typeface="+mn-cs"/>
                  </a:rPr>
                  <a:t>NaCl</a:t>
                </a:r>
                <a:r>
                  <a:rPr lang="zh-CN" altLang="zh-CN" sz="1200" kern="1200" dirty="0">
                    <a:solidFill>
                      <a:schemeClr val="tx1"/>
                    </a:solidFill>
                    <a:effectLst/>
                    <a:latin typeface="Arial" panose="020B0604020202020204" pitchFamily="34" charset="0"/>
                    <a:ea typeface="宋体" panose="02010600030101010101" pitchFamily="2" charset="-122"/>
                    <a:cs typeface="+mn-cs"/>
                  </a:rPr>
                  <a:t>的晶体结构，这里把</a:t>
                </a:r>
                <a:r>
                  <a:rPr lang="en-US" altLang="zh-CN" sz="1200" kern="1200" dirty="0">
                    <a:solidFill>
                      <a:schemeClr val="tx1"/>
                    </a:solidFill>
                    <a:effectLst/>
                    <a:latin typeface="Arial" panose="020B0604020202020204" pitchFamily="34" charset="0"/>
                    <a:ea typeface="宋体" panose="02010600030101010101" pitchFamily="2" charset="-122"/>
                    <a:cs typeface="+mn-cs"/>
                  </a:rPr>
                  <a:t>Na</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和</a:t>
                </a:r>
                <a:r>
                  <a:rPr lang="en-US" altLang="zh-CN" sz="1200" kern="1200" dirty="0">
                    <a:solidFill>
                      <a:schemeClr val="tx1"/>
                    </a:solidFill>
                    <a:effectLst/>
                    <a:latin typeface="Arial" panose="020B0604020202020204" pitchFamily="34" charset="0"/>
                    <a:ea typeface="宋体" panose="02010600030101010101" pitchFamily="2" charset="-122"/>
                    <a:cs typeface="+mn-cs"/>
                  </a:rPr>
                  <a:t>Cl</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离子抽象成点电荷，设相邻离子的距离为</a:t>
                </a:r>
                <a:r>
                  <a:rPr lang="en-US" altLang="zh-CN" sz="1200" i="1" kern="1200" dirty="0">
                    <a:solidFill>
                      <a:schemeClr val="tx1"/>
                    </a:solidFill>
                    <a:effectLst/>
                    <a:latin typeface="Arial" panose="020B0604020202020204" pitchFamily="34" charset="0"/>
                    <a:ea typeface="宋体" panose="02010600030101010101" pitchFamily="2" charset="-122"/>
                    <a:cs typeface="+mn-cs"/>
                  </a:rPr>
                  <a:t>r</a:t>
                </a:r>
                <a:r>
                  <a:rPr lang="zh-CN" altLang="zh-CN" sz="1200" kern="1200" dirty="0">
                    <a:solidFill>
                      <a:schemeClr val="tx1"/>
                    </a:solidFill>
                    <a:effectLst/>
                    <a:latin typeface="Arial" panose="020B0604020202020204" pitchFamily="34" charset="0"/>
                    <a:ea typeface="宋体" panose="02010600030101010101" pitchFamily="2" charset="-122"/>
                    <a:cs typeface="+mn-cs"/>
                  </a:rPr>
                  <a:t>，则从一个正离子到空间另外任意一个离子的距离</a:t>
                </a:r>
                <a14:m>
                  <m:oMath xmlns:m="http://schemas.openxmlformats.org/officeDocument/2006/math">
                    <m:r>
                      <a:rPr lang="en-US" altLang="zh-CN" sz="1200" b="1" i="1" kern="1200" smtClean="0">
                        <a:solidFill>
                          <a:schemeClr val="tx1"/>
                        </a:solidFill>
                        <a:effectLst/>
                        <a:latin typeface="Cambria Math" panose="02040503050406030204" pitchFamily="18" charset="0"/>
                        <a:ea typeface="宋体" panose="02010600030101010101" pitchFamily="2" charset="-122"/>
                        <a:cs typeface="+mn-cs"/>
                      </a:rPr>
                      <m:t>𝑹</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满足</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a14:m>
                  <m:oMathPara xmlns:m="http://schemas.openxmlformats.org/officeDocument/2006/math">
                    <m:oMathParaPr>
                      <m:jc m:val="centerGroup"/>
                    </m:oMathParaPr>
                    <m:oMath xmlns:m="http://schemas.openxmlformats.org/officeDocument/2006/math">
                      <m:sSup>
                        <m:sSup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𝑅</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Sub>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为立方晶系坐标空间三个方向上与</a:t>
                </a:r>
                <a14:m>
                  <m:oMath xmlns:m="http://schemas.openxmlformats.org/officeDocument/2006/math">
                    <m:r>
                      <a:rPr lang="en-US" altLang="zh-CN" sz="1200" b="1" i="1" kern="1200" smtClean="0">
                        <a:solidFill>
                          <a:schemeClr val="tx1"/>
                        </a:solidFill>
                        <a:effectLst/>
                        <a:latin typeface="Cambria Math" panose="02040503050406030204" pitchFamily="18" charset="0"/>
                        <a:ea typeface="宋体" panose="02010600030101010101" pitchFamily="2" charset="-122"/>
                        <a:cs typeface="+mn-cs"/>
                      </a:rPr>
                      <m:t>𝑹</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相对应的原子数。这个正离子与任意一个格点上的离子的平均库仑作用能可以表示为</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a14:m>
                  <m:oMathPara xmlns:m="http://schemas.openxmlformats.org/officeDocument/2006/math">
                    <m:oMathParaPr>
                      <m:jc m:val="centerGroup"/>
                    </m:oMathParaPr>
                    <m:oMath xmlns:m="http://schemas.openxmlformats.org/officeDocument/2006/math">
                      <m:f>
                        <m:f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den>
                      </m:f>
                      <m:nary>
                        <m:naryPr>
                          <m:chr m:val="∑"/>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Sub>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𝑞</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Sub>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e>
                                  </m:d>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1/2</m:t>
                                  </m:r>
                                </m:sup>
                              </m:sSup>
                            </m:den>
                          </m:f>
                        </m:e>
                      </m:nary>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由于离子间的库仑作用为两个离子所共有，所以</a:t>
                </a:r>
                <a:r>
                  <a:rPr lang="zh-CN" altLang="en-US" sz="1200" kern="1200" dirty="0">
                    <a:solidFill>
                      <a:schemeClr val="tx1"/>
                    </a:solidFill>
                    <a:effectLst/>
                    <a:latin typeface="Arial" panose="020B0604020202020204" pitchFamily="34" charset="0"/>
                    <a:ea typeface="宋体" panose="02010600030101010101" pitchFamily="2" charset="-122"/>
                    <a:cs typeface="+mn-cs"/>
                  </a:rPr>
                  <a:t>这里</a:t>
                </a:r>
                <a:r>
                  <a:rPr lang="zh-CN" altLang="zh-CN" sz="1200" kern="1200" dirty="0">
                    <a:solidFill>
                      <a:schemeClr val="tx1"/>
                    </a:solidFill>
                    <a:effectLst/>
                    <a:latin typeface="Arial" panose="020B0604020202020204" pitchFamily="34" charset="0"/>
                    <a:ea typeface="宋体" panose="02010600030101010101" pitchFamily="2" charset="-122"/>
                    <a:cs typeface="+mn-cs"/>
                  </a:rPr>
                  <a:t>式中有一个</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f>
                      <m:f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den>
                    </m:f>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的系数。负离子与任意一个格点离子的平均库仑作用能也可以用</a:t>
                </a:r>
                <a:r>
                  <a:rPr lang="zh-CN" altLang="en-US" sz="1200" kern="1200" dirty="0">
                    <a:solidFill>
                      <a:schemeClr val="tx1"/>
                    </a:solidFill>
                    <a:effectLst/>
                    <a:latin typeface="Arial" panose="020B0604020202020204" pitchFamily="34" charset="0"/>
                    <a:ea typeface="宋体" panose="02010600030101010101" pitchFamily="2" charset="-122"/>
                    <a:cs typeface="+mn-cs"/>
                  </a:rPr>
                  <a:t>该</a:t>
                </a:r>
                <a:r>
                  <a:rPr lang="zh-CN" altLang="zh-CN" sz="1200" kern="1200" dirty="0">
                    <a:solidFill>
                      <a:schemeClr val="tx1"/>
                    </a:solidFill>
                    <a:effectLst/>
                    <a:latin typeface="Arial" panose="020B0604020202020204" pitchFamily="34" charset="0"/>
                    <a:ea typeface="宋体" panose="02010600030101010101" pitchFamily="2" charset="-122"/>
                    <a:cs typeface="+mn-cs"/>
                  </a:rPr>
                  <a:t>式表示，所以一对正负离子的能量为</a:t>
                </a:r>
                <a:r>
                  <a:rPr lang="zh-CN" altLang="en-US" sz="1200" kern="1200" dirty="0">
                    <a:solidFill>
                      <a:schemeClr val="tx1"/>
                    </a:solidFill>
                    <a:effectLst/>
                    <a:latin typeface="Arial" panose="020B0604020202020204" pitchFamily="34" charset="0"/>
                    <a:ea typeface="宋体" panose="02010600030101010101" pitchFamily="2" charset="-122"/>
                    <a:cs typeface="+mn-cs"/>
                  </a:rPr>
                  <a:t>该</a:t>
                </a:r>
                <a:r>
                  <a:rPr lang="zh-CN" altLang="zh-CN" sz="1200" kern="1200" dirty="0">
                    <a:solidFill>
                      <a:schemeClr val="tx1"/>
                    </a:solidFill>
                    <a:effectLst/>
                    <a:latin typeface="Arial" panose="020B0604020202020204" pitchFamily="34" charset="0"/>
                    <a:ea typeface="宋体" panose="02010600030101010101" pitchFamily="2" charset="-122"/>
                    <a:cs typeface="+mn-cs"/>
                  </a:rPr>
                  <a:t>式的</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倍。</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显然，当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偶数时，两个点电荷为同性，表现为排斥力；当</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奇数时，两个点电荷为异性，表现为吸引力，所以</a:t>
                </a:r>
                <a:r>
                  <a:rPr lang="zh-CN" altLang="en-US" sz="1200" kern="1200" dirty="0">
                    <a:solidFill>
                      <a:schemeClr val="tx1"/>
                    </a:solidFill>
                    <a:effectLst/>
                    <a:latin typeface="Arial" panose="020B0604020202020204" pitchFamily="34" charset="0"/>
                    <a:ea typeface="宋体" panose="02010600030101010101" pitchFamily="2" charset="-122"/>
                    <a:cs typeface="+mn-cs"/>
                  </a:rPr>
                  <a:t>该</a:t>
                </a:r>
                <a:r>
                  <a:rPr lang="zh-CN" altLang="zh-CN" sz="1200" kern="1200" dirty="0">
                    <a:solidFill>
                      <a:schemeClr val="tx1"/>
                    </a:solidFill>
                    <a:effectLst/>
                    <a:latin typeface="Arial" panose="020B0604020202020204" pitchFamily="34" charset="0"/>
                    <a:ea typeface="宋体" panose="02010600030101010101" pitchFamily="2" charset="-122"/>
                    <a:cs typeface="+mn-cs"/>
                  </a:rPr>
                  <a:t>式中有</a:t>
                </a:r>
                <a14:m>
                  <m:oMath xmlns:m="http://schemas.openxmlformats.org/officeDocument/2006/math">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Sub>
                      </m:sup>
                    </m:sSup>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。于是一个原胞中（含有一对正负离子）的库仑能可以写成：</a:t>
                </a:r>
              </a:p>
              <a:p>
                <a:pPr/>
                <a14:m>
                  <m:oMathPara xmlns:m="http://schemas.openxmlformats.org/officeDocument/2006/math">
                    <m:oMathParaPr>
                      <m:jc m:val="centerGroup"/>
                    </m:oMathParaPr>
                    <m:oMath xmlns:m="http://schemas.openxmlformats.org/officeDocument/2006/math">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𝑞</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den>
                      </m:f>
                      <m:nary>
                        <m:naryPr>
                          <m:chr m:val="∑"/>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Sub>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Sub>
                                </m:sup>
                              </m:sSup>
                            </m:num>
                            <m:den>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e>
                                  </m:d>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1/2</m:t>
                                  </m:r>
                                </m:sup>
                              </m:sSup>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𝛼</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𝑞</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den>
                      </m:f>
                    </m:oMath>
                  </m:oMathPara>
                </a14:m>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首先计算式（</a:t>
                </a:r>
                <a:r>
                  <a:rPr lang="en-US" altLang="zh-CN" sz="1200" kern="1200">
                    <a:solidFill>
                      <a:schemeClr val="tx1"/>
                    </a:solidFill>
                    <a:effectLst/>
                    <a:latin typeface="Arial" panose="020B0604020202020204" pitchFamily="34" charset="0"/>
                    <a:ea typeface="宋体" panose="02010600030101010101" pitchFamily="2" charset="-122"/>
                    <a:cs typeface="+mn-cs"/>
                  </a:rPr>
                  <a:t>2-32</a:t>
                </a:r>
                <a:r>
                  <a:rPr lang="zh-CN" altLang="zh-CN" sz="1200" kern="1200">
                    <a:solidFill>
                      <a:schemeClr val="tx1"/>
                    </a:solidFill>
                    <a:effectLst/>
                    <a:latin typeface="Arial" panose="020B0604020202020204" pitchFamily="34" charset="0"/>
                    <a:ea typeface="宋体" panose="02010600030101010101" pitchFamily="2" charset="-122"/>
                    <a:cs typeface="+mn-cs"/>
                  </a:rPr>
                  <a:t>）中前三项的库仑能（含排斥能和吸引能）</a:t>
                </a:r>
                <a:r>
                  <a:rPr lang="zh-CN" altLang="en-US" sz="120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给出了</a:t>
                </a:r>
                <a:r>
                  <a:rPr lang="en-US" altLang="zh-CN" sz="1200" kern="1200">
                    <a:solidFill>
                      <a:schemeClr val="tx1"/>
                    </a:solidFill>
                    <a:effectLst/>
                    <a:latin typeface="Arial" panose="020B0604020202020204" pitchFamily="34" charset="0"/>
                    <a:ea typeface="宋体" panose="02010600030101010101" pitchFamily="2" charset="-122"/>
                    <a:cs typeface="+mn-cs"/>
                  </a:rPr>
                  <a:t>NaCl</a:t>
                </a:r>
                <a:r>
                  <a:rPr lang="zh-CN" altLang="zh-CN" sz="1200" kern="1200">
                    <a:solidFill>
                      <a:schemeClr val="tx1"/>
                    </a:solidFill>
                    <a:effectLst/>
                    <a:latin typeface="Arial" panose="020B0604020202020204" pitchFamily="34" charset="0"/>
                    <a:ea typeface="宋体" panose="02010600030101010101" pitchFamily="2" charset="-122"/>
                    <a:cs typeface="+mn-cs"/>
                  </a:rPr>
                  <a:t>的晶体结构，这里把</a:t>
                </a:r>
                <a:r>
                  <a:rPr lang="en-US" altLang="zh-CN" sz="1200" kern="1200">
                    <a:solidFill>
                      <a:schemeClr val="tx1"/>
                    </a:solidFill>
                    <a:effectLst/>
                    <a:latin typeface="Arial" panose="020B0604020202020204" pitchFamily="34" charset="0"/>
                    <a:ea typeface="宋体" panose="02010600030101010101" pitchFamily="2" charset="-122"/>
                    <a:cs typeface="+mn-cs"/>
                  </a:rPr>
                  <a:t>Na</a:t>
                </a:r>
                <a:r>
                  <a:rPr lang="en-US" altLang="zh-CN" sz="1200" kern="1200" baseline="300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和</a:t>
                </a:r>
                <a:r>
                  <a:rPr lang="en-US" altLang="zh-CN" sz="1200" kern="1200">
                    <a:solidFill>
                      <a:schemeClr val="tx1"/>
                    </a:solidFill>
                    <a:effectLst/>
                    <a:latin typeface="Arial" panose="020B0604020202020204" pitchFamily="34" charset="0"/>
                    <a:ea typeface="宋体" panose="02010600030101010101" pitchFamily="2" charset="-122"/>
                    <a:cs typeface="+mn-cs"/>
                  </a:rPr>
                  <a:t>Cl</a:t>
                </a:r>
                <a:r>
                  <a:rPr lang="en-US" altLang="zh-CN" sz="1200" kern="1200" baseline="300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离子抽象成点电荷，设相邻离子的距离为</a:t>
                </a:r>
                <a:r>
                  <a:rPr lang="en-US" altLang="zh-CN" sz="1200" i="1" kern="1200">
                    <a:solidFill>
                      <a:schemeClr val="tx1"/>
                    </a:solidFill>
                    <a:effectLst/>
                    <a:latin typeface="Arial" panose="020B0604020202020204" pitchFamily="34" charset="0"/>
                    <a:ea typeface="宋体" panose="02010600030101010101" pitchFamily="2" charset="-122"/>
                    <a:cs typeface="+mn-cs"/>
                  </a:rPr>
                  <a:t>r</a:t>
                </a:r>
                <a:r>
                  <a:rPr lang="zh-CN" altLang="zh-CN" sz="1200" kern="1200">
                    <a:solidFill>
                      <a:schemeClr val="tx1"/>
                    </a:solidFill>
                    <a:effectLst/>
                    <a:latin typeface="Arial" panose="020B0604020202020204" pitchFamily="34" charset="0"/>
                    <a:ea typeface="宋体" panose="02010600030101010101" pitchFamily="2" charset="-122"/>
                    <a:cs typeface="+mn-cs"/>
                  </a:rPr>
                  <a:t>，则从一个正离子到空间另外任意一个离子的距离</a:t>
                </a:r>
                <a:r>
                  <a:rPr lang="en-US" altLang="zh-CN" sz="1200" i="1" kern="1200">
                    <a:solidFill>
                      <a:schemeClr val="tx1"/>
                    </a:solidFill>
                    <a:effectLst/>
                    <a:latin typeface="Arial" panose="020B0604020202020204" pitchFamily="34" charset="0"/>
                    <a:ea typeface="宋体" panose="02010600030101010101" pitchFamily="2" charset="-122"/>
                    <a:cs typeface="+mn-cs"/>
                  </a:rPr>
                  <a:t>R</a:t>
                </a:r>
                <a:r>
                  <a:rPr lang="zh-CN" altLang="zh-CN" sz="1200" kern="1200">
                    <a:solidFill>
                      <a:schemeClr val="tx1"/>
                    </a:solidFill>
                    <a:effectLst/>
                    <a:latin typeface="Arial" panose="020B0604020202020204" pitchFamily="34" charset="0"/>
                    <a:ea typeface="宋体" panose="02010600030101010101" pitchFamily="2" charset="-122"/>
                    <a:cs typeface="+mn-cs"/>
                  </a:rPr>
                  <a:t>满足</a:t>
                </a:r>
                <a:r>
                  <a:rPr lang="zh-CN" altLang="en-US" sz="120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i="0" kern="1200">
                    <a:solidFill>
                      <a:schemeClr val="tx1"/>
                    </a:solidFill>
                    <a:effectLst/>
                    <a:latin typeface="Arial" panose="020B0604020202020204" pitchFamily="34" charset="0"/>
                    <a:ea typeface="宋体" panose="02010600030101010101" pitchFamily="2" charset="-122"/>
                    <a:cs typeface="+mn-cs"/>
                  </a:rPr>
                  <a:t>𝑅</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i="1" kern="1200">
                    <a:solidFill>
                      <a:schemeClr val="tx1"/>
                    </a:solidFill>
                    <a:effectLst/>
                    <a:latin typeface="Arial" panose="020B0604020202020204" pitchFamily="34" charset="0"/>
                    <a:ea typeface="宋体" panose="02010600030101010101" pitchFamily="2" charset="-122"/>
                    <a:cs typeface="+mn-cs"/>
                  </a:rPr>
                  <a:t>n</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1</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n</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2</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n</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3</a:t>
                </a:r>
                <a:r>
                  <a:rPr lang="zh-CN" altLang="zh-CN" sz="1200" kern="1200">
                    <a:solidFill>
                      <a:schemeClr val="tx1"/>
                    </a:solidFill>
                    <a:effectLst/>
                    <a:latin typeface="Arial" panose="020B0604020202020204" pitchFamily="34" charset="0"/>
                    <a:ea typeface="宋体" panose="02010600030101010101" pitchFamily="2" charset="-122"/>
                    <a:cs typeface="+mn-cs"/>
                  </a:rPr>
                  <a:t>为立方晶系坐标空间三个方向上与</a:t>
                </a:r>
                <a:r>
                  <a:rPr lang="en-US" altLang="zh-CN" sz="1200" b="1" i="1" kern="1200">
                    <a:solidFill>
                      <a:schemeClr val="tx1"/>
                    </a:solidFill>
                    <a:effectLst/>
                    <a:latin typeface="Arial" panose="020B0604020202020204" pitchFamily="34" charset="0"/>
                    <a:ea typeface="宋体" panose="02010600030101010101" pitchFamily="2" charset="-122"/>
                    <a:cs typeface="+mn-cs"/>
                  </a:rPr>
                  <a:t>R</a:t>
                </a:r>
                <a:r>
                  <a:rPr lang="zh-CN" altLang="zh-CN" sz="1200" kern="1200">
                    <a:solidFill>
                      <a:schemeClr val="tx1"/>
                    </a:solidFill>
                    <a:effectLst/>
                    <a:latin typeface="Arial" panose="020B0604020202020204" pitchFamily="34" charset="0"/>
                    <a:ea typeface="宋体" panose="02010600030101010101" pitchFamily="2" charset="-122"/>
                    <a:cs typeface="+mn-cs"/>
                  </a:rPr>
                  <a:t>相对应的原子数。这个正离子与任意一个格点上的离子的平均库仑作用能可以表示为</a:t>
                </a:r>
                <a:r>
                  <a:rPr lang="zh-CN" altLang="en-US" sz="120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i="0" kern="1200">
                    <a:solidFill>
                      <a:schemeClr val="tx1"/>
                    </a:solidFill>
                    <a:effectLst/>
                    <a:latin typeface="Arial" panose="020B0604020202020204" pitchFamily="34" charset="0"/>
                    <a:ea typeface="宋体" panose="02010600030101010101" pitchFamily="2" charset="-122"/>
                    <a:cs typeface="+mn-cs"/>
                  </a:rPr>
                  <a:t>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_</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𝑞</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 (−1)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1/2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由于离子间的库仑作用为两个离子所共有，所以式（</a:t>
                </a:r>
                <a:r>
                  <a:rPr lang="en-US" altLang="zh-CN" sz="1200" kern="1200">
                    <a:solidFill>
                      <a:schemeClr val="tx1"/>
                    </a:solidFill>
                    <a:effectLst/>
                    <a:latin typeface="Arial" panose="020B0604020202020204" pitchFamily="34" charset="0"/>
                    <a:ea typeface="宋体" panose="02010600030101010101" pitchFamily="2" charset="-122"/>
                    <a:cs typeface="+mn-cs"/>
                  </a:rPr>
                  <a:t>2-34</a:t>
                </a:r>
                <a:r>
                  <a:rPr lang="zh-CN" altLang="zh-CN" sz="1200" kern="1200">
                    <a:solidFill>
                      <a:schemeClr val="tx1"/>
                    </a:solidFill>
                    <a:effectLst/>
                    <a:latin typeface="Arial" panose="020B0604020202020204" pitchFamily="34" charset="0"/>
                    <a:ea typeface="宋体" panose="02010600030101010101" pitchFamily="2" charset="-122"/>
                    <a:cs typeface="+mn-cs"/>
                  </a:rPr>
                  <a:t>）中有一个</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的系数。负离子与任意一个格点离子的平均库仑作用能也可以用式（</a:t>
                </a:r>
                <a:r>
                  <a:rPr lang="en-US" altLang="zh-CN" sz="1200" kern="1200">
                    <a:solidFill>
                      <a:schemeClr val="tx1"/>
                    </a:solidFill>
                    <a:effectLst/>
                    <a:latin typeface="Arial" panose="020B0604020202020204" pitchFamily="34" charset="0"/>
                    <a:ea typeface="宋体" panose="02010600030101010101" pitchFamily="2" charset="-122"/>
                    <a:cs typeface="+mn-cs"/>
                  </a:rPr>
                  <a:t>2-34</a:t>
                </a:r>
                <a:r>
                  <a:rPr lang="zh-CN" altLang="zh-CN" sz="1200" kern="1200">
                    <a:solidFill>
                      <a:schemeClr val="tx1"/>
                    </a:solidFill>
                    <a:effectLst/>
                    <a:latin typeface="Arial" panose="020B0604020202020204" pitchFamily="34" charset="0"/>
                    <a:ea typeface="宋体" panose="02010600030101010101" pitchFamily="2" charset="-122"/>
                    <a:cs typeface="+mn-cs"/>
                  </a:rPr>
                  <a:t>）表示，所以一对正负离子的能量为式（</a:t>
                </a:r>
                <a:r>
                  <a:rPr lang="en-US" altLang="zh-CN" sz="1200" kern="1200">
                    <a:solidFill>
                      <a:schemeClr val="tx1"/>
                    </a:solidFill>
                    <a:effectLst/>
                    <a:latin typeface="Arial" panose="020B0604020202020204" pitchFamily="34" charset="0"/>
                    <a:ea typeface="宋体" panose="02010600030101010101" pitchFamily="2" charset="-122"/>
                    <a:cs typeface="+mn-cs"/>
                  </a:rPr>
                  <a:t>2-34</a:t>
                </a:r>
                <a:r>
                  <a:rPr lang="zh-CN" altLang="zh-CN" sz="1200" kern="1200">
                    <a:solidFill>
                      <a:schemeClr val="tx1"/>
                    </a:solidFill>
                    <a:effectLst/>
                    <a:latin typeface="Arial" panose="020B0604020202020204" pitchFamily="34" charset="0"/>
                    <a:ea typeface="宋体" panose="02010600030101010101" pitchFamily="2" charset="-122"/>
                    <a:cs typeface="+mn-cs"/>
                  </a:rPr>
                  <a:t>）的</a:t>
                </a:r>
                <a:r>
                  <a:rPr lang="en-US" altLang="zh-CN" sz="1200" kern="1200">
                    <a:solidFill>
                      <a:schemeClr val="tx1"/>
                    </a:solidFill>
                    <a:effectLst/>
                    <a:latin typeface="Arial" panose="020B0604020202020204" pitchFamily="34" charset="0"/>
                    <a:ea typeface="宋体" panose="02010600030101010101" pitchFamily="2" charset="-122"/>
                    <a:cs typeface="+mn-cs"/>
                  </a:rPr>
                  <a:t>2</a:t>
                </a:r>
                <a:r>
                  <a:rPr lang="zh-CN" altLang="zh-CN" sz="1200" kern="1200">
                    <a:solidFill>
                      <a:schemeClr val="tx1"/>
                    </a:solidFill>
                    <a:effectLst/>
                    <a:latin typeface="Arial" panose="020B0604020202020204" pitchFamily="34" charset="0"/>
                    <a:ea typeface="宋体" panose="02010600030101010101" pitchFamily="2" charset="-122"/>
                    <a:cs typeface="+mn-cs"/>
                  </a:rPr>
                  <a:t>倍。</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显然，当</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a:t>
                </a:r>
                <a:r>
                  <a:rPr lang="zh-CN" altLang="zh-CN" sz="1200" kern="1200">
                    <a:solidFill>
                      <a:schemeClr val="tx1"/>
                    </a:solidFill>
                    <a:effectLst/>
                    <a:latin typeface="Arial" panose="020B0604020202020204" pitchFamily="34" charset="0"/>
                    <a:ea typeface="宋体" panose="02010600030101010101" pitchFamily="2" charset="-122"/>
                    <a:cs typeface="+mn-cs"/>
                  </a:rPr>
                  <a:t>偶数时，两个点电荷为同性，表现为排斥力；当</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a:t>
                </a:r>
                <a:r>
                  <a:rPr lang="zh-CN" altLang="zh-CN" sz="1200" kern="1200">
                    <a:solidFill>
                      <a:schemeClr val="tx1"/>
                    </a:solidFill>
                    <a:effectLst/>
                    <a:latin typeface="Arial" panose="020B0604020202020204" pitchFamily="34" charset="0"/>
                    <a:ea typeface="宋体" panose="02010600030101010101" pitchFamily="2" charset="-122"/>
                    <a:cs typeface="+mn-cs"/>
                  </a:rPr>
                  <a:t>奇数时，两个点电荷为异性，表现为吸引力，所以式（</a:t>
                </a:r>
                <a:r>
                  <a:rPr lang="en-US" altLang="zh-CN" sz="1200" kern="1200">
                    <a:solidFill>
                      <a:schemeClr val="tx1"/>
                    </a:solidFill>
                    <a:effectLst/>
                    <a:latin typeface="Arial" panose="020B0604020202020204" pitchFamily="34" charset="0"/>
                    <a:ea typeface="宋体" panose="02010600030101010101" pitchFamily="2" charset="-122"/>
                    <a:cs typeface="+mn-cs"/>
                  </a:rPr>
                  <a:t>2-34</a:t>
                </a:r>
                <a:r>
                  <a:rPr lang="zh-CN" altLang="zh-CN" sz="1200" kern="1200">
                    <a:solidFill>
                      <a:schemeClr val="tx1"/>
                    </a:solidFill>
                    <a:effectLst/>
                    <a:latin typeface="Arial" panose="020B0604020202020204" pitchFamily="34" charset="0"/>
                    <a:ea typeface="宋体" panose="02010600030101010101" pitchFamily="2" charset="-122"/>
                    <a:cs typeface="+mn-cs"/>
                  </a:rPr>
                  <a:t>）中有</a:t>
                </a:r>
                <a:r>
                  <a:rPr lang="en-US" altLang="zh-CN" sz="1200" i="0" kern="1200">
                    <a:solidFill>
                      <a:schemeClr val="tx1"/>
                    </a:solidFill>
                    <a:effectLst/>
                    <a:latin typeface="Arial" panose="020B0604020202020204" pitchFamily="34" charset="0"/>
                    <a:ea typeface="宋体" panose="02010600030101010101" pitchFamily="2" charset="-122"/>
                    <a:cs typeface="+mn-cs"/>
                  </a:rPr>
                  <a:t>(−1)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。于是一个原胞中（含有一对正负离子）的库仑能可以写成：</a:t>
                </a:r>
              </a:p>
              <a:p>
                <a:r>
                  <a:rPr lang="en-US" altLang="zh-CN" sz="1200" i="0" kern="1200">
                    <a:solidFill>
                      <a:schemeClr val="tx1"/>
                    </a:solidFill>
                    <a:effectLst/>
                    <a:latin typeface="Arial" panose="020B0604020202020204" pitchFamily="34" charset="0"/>
                    <a:ea typeface="宋体" panose="02010600030101010101" pitchFamily="2" charset="-122"/>
                    <a:cs typeface="+mn-cs"/>
                  </a:rPr>
                  <a:t>𝑞</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𝑟</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_</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3^2 )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1/2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𝛼𝑞</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41</a:t>
            </a:fld>
            <a:endParaRPr lang="en-US" altLang="zh-CN"/>
          </a:p>
        </p:txBody>
      </p:sp>
    </p:spTree>
    <p:extLst>
      <p:ext uri="{BB962C8B-B14F-4D97-AF65-F5344CB8AC3E}">
        <p14:creationId xmlns:p14="http://schemas.microsoft.com/office/powerpoint/2010/main" val="23906811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于是一个原胞中（含有一对正负离子）的库仑能可以写成：</a:t>
                </a:r>
              </a:p>
              <a:p>
                <a:pPr/>
                <a14:m>
                  <m:oMathPara xmlns:m="http://schemas.openxmlformats.org/officeDocument/2006/math">
                    <m:oMathParaPr>
                      <m:jc m:val="centerGroup"/>
                    </m:oMathParaPr>
                    <m:oMath xmlns:m="http://schemas.openxmlformats.org/officeDocument/2006/math">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𝑞</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den>
                      </m:f>
                      <m:nary>
                        <m:naryPr>
                          <m:chr m:val="∑"/>
                          <m:supHide m:val="on"/>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naryPr>
                        <m: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Sub>
                        </m:sub>
                        <m:sup/>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m:t>
                                  </m:r>
                                </m:e>
                                <m:sup>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Sub>
                                </m:sup>
                              </m:sSup>
                            </m:num>
                            <m:den>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d>
                                    <m:d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1</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Sup>
                                        <m:sSub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3</m:t>
                                          </m:r>
                                        </m:sub>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bSup>
                                    </m:e>
                                  </m:d>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1/2</m:t>
                                  </m:r>
                                </m:sup>
                              </m:sSup>
                            </m:den>
                          </m:f>
                        </m:e>
                      </m:nary>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𝛼</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𝑞</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2</m:t>
                              </m:r>
                            </m:sup>
                          </m:sSup>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4</m:t>
                          </m:r>
                          <m:r>
                            <a:rPr lang="en-US" altLang="zh-CN" sz="1200" i="1" kern="1200">
                              <a:solidFill>
                                <a:schemeClr val="tx1"/>
                              </a:solidFill>
                              <a:effectLst/>
                              <a:latin typeface="Cambria Math" panose="02040503050406030204" pitchFamily="18" charset="0"/>
                              <a:ea typeface="宋体" panose="02010600030101010101" pitchFamily="2" charset="-122"/>
                              <a:cs typeface="+mn-cs"/>
                            </a:rPr>
                            <m:t>𝜋</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𝜀</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den>
                      </m:f>
                    </m:oMath>
                  </m:oMathPara>
                </a14:m>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这里 </a:t>
                </a:r>
                <a:r>
                  <a:rPr lang="en-US" altLang="zh-CN" sz="1200" i="1" kern="1200">
                    <a:solidFill>
                      <a:schemeClr val="tx1"/>
                    </a:solidFill>
                    <a:effectLst/>
                    <a:latin typeface="Arial" panose="020B0604020202020204" pitchFamily="34" charset="0"/>
                    <a:ea typeface="宋体" panose="02010600030101010101" pitchFamily="2" charset="-122"/>
                    <a:cs typeface="+mn-cs"/>
                    <a:sym typeface="Symbol" panose="05050102010706020507" pitchFamily="18" charset="2"/>
                  </a:rPr>
                  <a:t></a:t>
                </a:r>
                <a:r>
                  <a:rPr lang="en-US" altLang="zh-CN" sz="1200" i="1"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只与晶格结构有关，称为马德隆常数。</a:t>
                </a:r>
                <a:endParaRPr lang="zh-CN" altLang="en-US"/>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于是一个原胞中（含有一对正负离子）的库仑能可以写成：</a:t>
                </a:r>
              </a:p>
              <a:p>
                <a:r>
                  <a:rPr lang="en-US" altLang="zh-CN" sz="1200" i="0" kern="1200">
                    <a:solidFill>
                      <a:schemeClr val="tx1"/>
                    </a:solidFill>
                    <a:effectLst/>
                    <a:latin typeface="Arial" panose="020B0604020202020204" pitchFamily="34" charset="0"/>
                    <a:ea typeface="宋体" panose="02010600030101010101" pitchFamily="2" charset="-122"/>
                    <a:cs typeface="+mn-cs"/>
                  </a:rPr>
                  <a:t>𝑞</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𝑟</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_</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(−1)</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1^2+𝑛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2^2+𝑛</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3^2 )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1/2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𝛼𝑞</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2</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4𝜋𝜀</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这里 </a:t>
                </a:r>
                <a:r>
                  <a:rPr lang="en-US" altLang="zh-CN" sz="1200" i="1" kern="1200">
                    <a:solidFill>
                      <a:schemeClr val="tx1"/>
                    </a:solidFill>
                    <a:effectLst/>
                    <a:latin typeface="Arial" panose="020B0604020202020204" pitchFamily="34" charset="0"/>
                    <a:ea typeface="宋体" panose="02010600030101010101" pitchFamily="2" charset="-122"/>
                    <a:cs typeface="+mn-cs"/>
                    <a:sym typeface="Symbol" panose="05050102010706020507" pitchFamily="18" charset="2"/>
                  </a:rPr>
                  <a:t></a:t>
                </a:r>
                <a:r>
                  <a:rPr lang="en-US" altLang="zh-CN" sz="1200" i="1"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只与晶格结构有关，称为马德隆常数。</a:t>
                </a:r>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42</a:t>
            </a:fld>
            <a:endParaRPr lang="en-US" altLang="zh-CN"/>
          </a:p>
        </p:txBody>
      </p:sp>
    </p:spTree>
    <p:extLst>
      <p:ext uri="{BB962C8B-B14F-4D97-AF65-F5344CB8AC3E}">
        <p14:creationId xmlns:p14="http://schemas.microsoft.com/office/powerpoint/2010/main" val="67846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图</a:t>
            </a:r>
            <a:r>
              <a:rPr lang="zh-CN" altLang="en-US" sz="1200" kern="1200" dirty="0">
                <a:solidFill>
                  <a:schemeClr val="tx1"/>
                </a:solidFill>
                <a:effectLst/>
                <a:latin typeface="Arial" panose="020B0604020202020204" pitchFamily="34" charset="0"/>
                <a:ea typeface="宋体" panose="02010600030101010101" pitchFamily="2" charset="-122"/>
                <a:cs typeface="+mn-cs"/>
              </a:rPr>
              <a:t>中</a:t>
            </a:r>
            <a:r>
              <a:rPr lang="zh-CN" altLang="zh-CN" sz="1200" kern="1200" dirty="0">
                <a:solidFill>
                  <a:schemeClr val="tx1"/>
                </a:solidFill>
                <a:effectLst/>
                <a:latin typeface="Arial" panose="020B0604020202020204" pitchFamily="34" charset="0"/>
                <a:ea typeface="宋体" panose="02010600030101010101" pitchFamily="2" charset="-122"/>
                <a:cs typeface="+mn-cs"/>
              </a:rPr>
              <a:t>所示最简单的一维晶格的马德隆常数为： </a:t>
            </a:r>
            <a:r>
              <a:rPr lang="en-US" altLang="zh-CN" sz="1200" kern="1200" dirty="0">
                <a:solidFill>
                  <a:schemeClr val="tx1"/>
                </a:solidFill>
                <a:effectLst/>
                <a:latin typeface="Arial" panose="020B0604020202020204" pitchFamily="34" charset="0"/>
                <a:ea typeface="宋体" panose="02010600030101010101" pitchFamily="2" charset="-122"/>
                <a:cs typeface="+mn-cs"/>
              </a:rPr>
              <a:t>2(1-1/2+1/3-1/4+…)</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由</a:t>
            </a:r>
            <a:r>
              <a:rPr lang="en-US" altLang="zh-CN" sz="1200" kern="1200" dirty="0">
                <a:solidFill>
                  <a:schemeClr val="tx1"/>
                </a:solidFill>
                <a:effectLst/>
                <a:latin typeface="Arial" panose="020B0604020202020204" pitchFamily="34" charset="0"/>
                <a:ea typeface="宋体" panose="02010600030101010101" pitchFamily="2" charset="-122"/>
                <a:cs typeface="+mn-cs"/>
              </a:rPr>
              <a:t>ln(1+x)=x-x^2/2+x^3/3… </a:t>
            </a:r>
            <a:r>
              <a:rPr lang="zh-CN" altLang="zh-CN" sz="1200" kern="1200" dirty="0">
                <a:solidFill>
                  <a:schemeClr val="tx1"/>
                </a:solidFill>
                <a:effectLst/>
                <a:latin typeface="Arial" panose="020B0604020202020204" pitchFamily="34" charset="0"/>
                <a:ea typeface="宋体" panose="02010600030101010101" pitchFamily="2" charset="-122"/>
                <a:cs typeface="+mn-cs"/>
              </a:rPr>
              <a:t>，可得可得</a:t>
            </a:r>
            <a:r>
              <a:rPr lang="en-US" altLang="zh-CN" sz="1200" dirty="0">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a:t>
            </a:r>
            <a:r>
              <a:rPr lang="en-US" altLang="zh-CN" sz="1200" i="1" dirty="0">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ln</a:t>
            </a:r>
            <a:r>
              <a:rPr lang="en-US" altLang="zh-CN" sz="1200" dirty="0">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 。</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碱金属和卤族元素的化合物晶体马德隆常数的典型值为：</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NaCl</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 	1.747565</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err="1">
                <a:solidFill>
                  <a:schemeClr val="tx1"/>
                </a:solidFill>
                <a:effectLst/>
                <a:latin typeface="Arial" panose="020B0604020202020204" pitchFamily="34" charset="0"/>
                <a:ea typeface="宋体" panose="02010600030101010101" pitchFamily="2" charset="-122"/>
                <a:cs typeface="+mn-cs"/>
              </a:rPr>
              <a:t>CsCl</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	1.762675</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r>
              <a:rPr lang="en-US" altLang="zh-CN" sz="1200" kern="1200" dirty="0">
                <a:solidFill>
                  <a:schemeClr val="tx1"/>
                </a:solidFill>
                <a:effectLst/>
                <a:latin typeface="Arial" panose="020B0604020202020204" pitchFamily="34" charset="0"/>
                <a:ea typeface="宋体" panose="02010600030101010101" pitchFamily="2" charset="-122"/>
                <a:cs typeface="+mn-cs"/>
              </a:rPr>
              <a:t>ZnS</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	1.6381</a:t>
            </a: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马德隆常数是由晶体的结构决定的，对于复杂的晶格结构计算起来比较困难，一般是采用测量的方法。</a:t>
            </a:r>
          </a:p>
          <a:p>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43</a:t>
            </a:fld>
            <a:endParaRPr lang="en-US" altLang="zh-CN"/>
          </a:p>
        </p:txBody>
      </p:sp>
    </p:spTree>
    <p:extLst>
      <p:ext uri="{BB962C8B-B14F-4D97-AF65-F5344CB8AC3E}">
        <p14:creationId xmlns:p14="http://schemas.microsoft.com/office/powerpoint/2010/main" val="30987035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前面分析了离子晶体的交换势吸引能非常弱，可以忽略不计</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下面给出交换势排斥能的经验公式。我们知道除了原子核之间的排斥作用，当两个离子相互接近到它们的电子云发生显著重叠时，也会产生强烈的排斥作用，实际的离子晶体便是在相邻离子间的排斥作用增强到与库仑吸引作用相抵时达到平衡的。</a:t>
                </a:r>
              </a:p>
              <a:p>
                <a:r>
                  <a:rPr lang="en-US" altLang="zh-CN" sz="1200" kern="1200" dirty="0">
                    <a:solidFill>
                      <a:schemeClr val="tx1"/>
                    </a:solidFill>
                    <a:effectLst/>
                    <a:latin typeface="Arial" panose="020B0604020202020204" pitchFamily="34" charset="0"/>
                    <a:ea typeface="宋体" panose="02010600030101010101" pitchFamily="2" charset="-122"/>
                    <a:cs typeface="+mn-cs"/>
                  </a:rPr>
                  <a:t>NaCl</a:t>
                </a:r>
                <a:r>
                  <a:rPr lang="zh-CN" altLang="zh-CN" sz="1200" kern="1200" dirty="0">
                    <a:solidFill>
                      <a:schemeClr val="tx1"/>
                    </a:solidFill>
                    <a:effectLst/>
                    <a:latin typeface="Arial" panose="020B0604020202020204" pitchFamily="34" charset="0"/>
                    <a:ea typeface="宋体" panose="02010600030101010101" pitchFamily="2" charset="-122"/>
                    <a:cs typeface="+mn-cs"/>
                  </a:rPr>
                  <a:t>晶格中一对离子的平均交换势排斥能可唯象地表示为</a:t>
                </a:r>
                <a14:m>
                  <m:oMath xmlns:m="http://schemas.openxmlformats.org/officeDocument/2006/math">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𝑒</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sup>
                    </m:sSup>
                    <m:r>
                      <m:rPr>
                        <m:nor/>
                      </m:rPr>
                      <a:rPr lang="en-US" altLang="zh-CN" sz="1200" kern="1200">
                        <a:solidFill>
                          <a:schemeClr val="tx1"/>
                        </a:solidFill>
                        <a:effectLst/>
                        <a:latin typeface="Arial" panose="020B0604020202020204" pitchFamily="34" charset="0"/>
                        <a:ea typeface="宋体" panose="02010600030101010101" pitchFamily="2" charset="-122"/>
                        <a:cs typeface="+mn-cs"/>
                      </a:rPr>
                      <m:t>   </m:t>
                    </m:r>
                    <m:r>
                      <a:rPr lang="zh-CN" altLang="zh-CN" sz="1200" kern="1200">
                        <a:solidFill>
                          <a:schemeClr val="tx1"/>
                        </a:solidFill>
                        <a:effectLst/>
                        <a:latin typeface="Cambria Math" panose="02040503050406030204" pitchFamily="18" charset="0"/>
                        <a:ea typeface="宋体" panose="02010600030101010101" pitchFamily="2" charset="-122"/>
                        <a:cs typeface="+mn-cs"/>
                      </a:rPr>
                      <m:t>或</m:t>
                    </m:r>
                    <m:r>
                      <m:rPr>
                        <m:nor/>
                      </m:rPr>
                      <a:rPr lang="en-US" altLang="zh-CN" sz="1200" kern="1200">
                        <a:solidFill>
                          <a:schemeClr val="tx1"/>
                        </a:solidFill>
                        <a:effectLst/>
                        <a:latin typeface="Arial" panose="020B0604020202020204" pitchFamily="34" charset="0"/>
                        <a:ea typeface="宋体" panose="02010600030101010101" pitchFamily="2" charset="-122"/>
                        <a:cs typeface="+mn-cs"/>
                      </a:rPr>
                      <m:t>    </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num>
                      <m:den>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sup>
                        </m:sSup>
                      </m:den>
                    </m:f>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，每个离子有</a:t>
                </a:r>
                <a:r>
                  <a:rPr lang="en-US" altLang="zh-CN" sz="1200" kern="1200" dirty="0">
                    <a:solidFill>
                      <a:schemeClr val="tx1"/>
                    </a:solidFill>
                    <a:effectLst/>
                    <a:latin typeface="Arial" panose="020B0604020202020204" pitchFamily="34" charset="0"/>
                    <a:ea typeface="宋体" panose="02010600030101010101" pitchFamily="2" charset="-122"/>
                    <a:cs typeface="+mn-cs"/>
                  </a:rPr>
                  <a:t>6</a:t>
                </a:r>
                <a:r>
                  <a:rPr lang="zh-CN" altLang="zh-CN" sz="1200" kern="1200" dirty="0">
                    <a:solidFill>
                      <a:schemeClr val="tx1"/>
                    </a:solidFill>
                    <a:effectLst/>
                    <a:latin typeface="Arial" panose="020B0604020202020204" pitchFamily="34" charset="0"/>
                    <a:ea typeface="宋体" panose="02010600030101010101" pitchFamily="2" charset="-122"/>
                    <a:cs typeface="+mn-cs"/>
                  </a:rPr>
                  <a:t>个相邻离子，则交换势排斥能为</a:t>
                </a:r>
                <a14:m>
                  <m:oMath xmlns:m="http://schemas.openxmlformats.org/officeDocument/2006/math">
                    <m:f>
                      <m:f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fPr>
                      <m:num>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6</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𝑏</m:t>
                        </m:r>
                      </m:num>
                      <m:den>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sup>
                        </m:sSup>
                      </m:den>
                    </m:f>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前面分析了离子晶体的交换势吸引能（式（</a:t>
                </a:r>
                <a:r>
                  <a:rPr lang="en-US" altLang="zh-CN" sz="1200" kern="1200">
                    <a:solidFill>
                      <a:schemeClr val="tx1"/>
                    </a:solidFill>
                    <a:effectLst/>
                    <a:latin typeface="Arial" panose="020B0604020202020204" pitchFamily="34" charset="0"/>
                    <a:ea typeface="宋体" panose="02010600030101010101" pitchFamily="2" charset="-122"/>
                    <a:cs typeface="+mn-cs"/>
                  </a:rPr>
                  <a:t>2-32</a:t>
                </a:r>
                <a:r>
                  <a:rPr lang="zh-CN" altLang="zh-CN" sz="1200" kern="1200">
                    <a:solidFill>
                      <a:schemeClr val="tx1"/>
                    </a:solidFill>
                    <a:effectLst/>
                    <a:latin typeface="Arial" panose="020B0604020202020204" pitchFamily="34" charset="0"/>
                    <a:ea typeface="宋体" panose="02010600030101010101" pitchFamily="2" charset="-122"/>
                    <a:cs typeface="+mn-cs"/>
                  </a:rPr>
                  <a:t>）中的第四项）非常弱，可以忽略不计，下面给出计算第五项的交换势排斥能的经验公式。我们知道除了原子核之间的排斥作用，当两个离子相互接近到它们的电子云发生显著重叠时，也会产生强烈的排斥作用，实际的离子晶体便是在相邻离子间的排斥作用增强到与库仑吸引作用相抵时达到平衡的。</a:t>
                </a:r>
              </a:p>
              <a:p>
                <a:r>
                  <a:rPr lang="en-US" altLang="zh-CN" sz="1200" kern="1200">
                    <a:solidFill>
                      <a:schemeClr val="tx1"/>
                    </a:solidFill>
                    <a:effectLst/>
                    <a:latin typeface="Arial" panose="020B0604020202020204" pitchFamily="34" charset="0"/>
                    <a:ea typeface="宋体" panose="02010600030101010101" pitchFamily="2" charset="-122"/>
                    <a:cs typeface="+mn-cs"/>
                  </a:rPr>
                  <a:t>NaCl</a:t>
                </a:r>
                <a:r>
                  <a:rPr lang="zh-CN" altLang="zh-CN" sz="1200" kern="1200">
                    <a:solidFill>
                      <a:schemeClr val="tx1"/>
                    </a:solidFill>
                    <a:effectLst/>
                    <a:latin typeface="Arial" panose="020B0604020202020204" pitchFamily="34" charset="0"/>
                    <a:ea typeface="宋体" panose="02010600030101010101" pitchFamily="2" charset="-122"/>
                    <a:cs typeface="+mn-cs"/>
                  </a:rPr>
                  <a:t>晶格中一对离子的平均交换势排斥能可唯象地表示为</a:t>
                </a:r>
                <a:r>
                  <a:rPr lang="en-US" altLang="zh-CN" sz="1200" i="0" kern="1200">
                    <a:solidFill>
                      <a:schemeClr val="tx1"/>
                    </a:solidFill>
                    <a:effectLst/>
                    <a:latin typeface="Arial" panose="020B0604020202020204" pitchFamily="34" charset="0"/>
                    <a:ea typeface="宋体" panose="02010600030101010101" pitchFamily="2" charset="-122"/>
                    <a:cs typeface="+mn-cs"/>
                  </a:rPr>
                  <a:t>𝑏𝑒</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Cambria Math" panose="02040503050406030204" pitchFamily="18"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 或</a:t>
                </a:r>
                <a:r>
                  <a:rPr lang="en-US" altLang="zh-CN" sz="1200" i="0" kern="1200">
                    <a:solidFill>
                      <a:schemeClr val="tx1"/>
                    </a:solidFill>
                    <a:effectLst/>
                    <a:latin typeface="Cambria Math" panose="02040503050406030204" pitchFamily="18"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 𝑏</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𝑛 </a:t>
                </a:r>
                <a:r>
                  <a:rPr lang="zh-CN" altLang="zh-CN" sz="1200" kern="1200">
                    <a:solidFill>
                      <a:schemeClr val="tx1"/>
                    </a:solidFill>
                    <a:effectLst/>
                    <a:latin typeface="Arial" panose="020B0604020202020204" pitchFamily="34" charset="0"/>
                    <a:ea typeface="宋体" panose="02010600030101010101" pitchFamily="2" charset="-122"/>
                    <a:cs typeface="+mn-cs"/>
                  </a:rPr>
                  <a:t>，每个离子有</a:t>
                </a:r>
                <a:r>
                  <a:rPr lang="en-US" altLang="zh-CN" sz="1200" kern="1200">
                    <a:solidFill>
                      <a:schemeClr val="tx1"/>
                    </a:solidFill>
                    <a:effectLst/>
                    <a:latin typeface="Arial" panose="020B0604020202020204" pitchFamily="34" charset="0"/>
                    <a:ea typeface="宋体" panose="02010600030101010101" pitchFamily="2" charset="-122"/>
                    <a:cs typeface="+mn-cs"/>
                  </a:rPr>
                  <a:t>6</a:t>
                </a:r>
                <a:r>
                  <a:rPr lang="zh-CN" altLang="zh-CN" sz="1200" kern="1200">
                    <a:solidFill>
                      <a:schemeClr val="tx1"/>
                    </a:solidFill>
                    <a:effectLst/>
                    <a:latin typeface="Arial" panose="020B0604020202020204" pitchFamily="34" charset="0"/>
                    <a:ea typeface="宋体" panose="02010600030101010101" pitchFamily="2" charset="-122"/>
                    <a:cs typeface="+mn-cs"/>
                  </a:rPr>
                  <a:t>个相邻离子，则交换势排斥能为</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algn="ctr"/>
                <a:r>
                  <a:rPr lang="en-US" altLang="zh-CN" sz="1200" kern="1200">
                    <a:solidFill>
                      <a:schemeClr val="tx1"/>
                    </a:solidFill>
                    <a:effectLst/>
                    <a:latin typeface="Arial" panose="020B0604020202020204" pitchFamily="34" charset="0"/>
                    <a:ea typeface="宋体" panose="02010600030101010101" pitchFamily="2" charset="-122"/>
                    <a:cs typeface="+mn-cs"/>
                  </a:rPr>
                  <a:t>6b/r^n</a:t>
                </a:r>
                <a:endParaRPr lang="zh-CN" altLang="zh-CN" sz="1200" kern="1200">
                  <a:solidFill>
                    <a:schemeClr val="tx1"/>
                  </a:solidFill>
                  <a:effectLst/>
                  <a:latin typeface="Arial" panose="020B0604020202020204" pitchFamily="34" charset="0"/>
                  <a:ea typeface="宋体" panose="02010600030101010101" pitchFamily="2" charset="-122"/>
                  <a:cs typeface="+mn-cs"/>
                </a:endParaRPr>
              </a:p>
              <a:p>
                <a:r>
                  <a:rPr lang="en-US" altLang="zh-CN" sz="1200" kern="1200">
                    <a:solidFill>
                      <a:schemeClr val="tx1"/>
                    </a:solidFill>
                    <a:effectLst/>
                    <a:latin typeface="Arial" panose="020B0604020202020204" pitchFamily="34" charset="0"/>
                    <a:ea typeface="宋体" panose="02010600030101010101" pitchFamily="2" charset="-122"/>
                    <a:cs typeface="+mn-cs"/>
                  </a:rPr>
                  <a:t>	 </a:t>
                </a:r>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44</a:t>
            </a:fld>
            <a:endParaRPr lang="en-US" altLang="zh-CN"/>
          </a:p>
        </p:txBody>
      </p:sp>
    </p:spTree>
    <p:extLst>
      <p:ext uri="{BB962C8B-B14F-4D97-AF65-F5344CB8AC3E}">
        <p14:creationId xmlns:p14="http://schemas.microsoft.com/office/powerpoint/2010/main" val="11801331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可以得出</a:t>
                </a:r>
                <a:r>
                  <a:rPr lang="en-US" altLang="zh-CN" sz="1200" kern="1200" dirty="0">
                    <a:solidFill>
                      <a:schemeClr val="tx1"/>
                    </a:solidFill>
                    <a:effectLst/>
                    <a:latin typeface="Arial" panose="020B0604020202020204" pitchFamily="34" charset="0"/>
                    <a:ea typeface="宋体" panose="02010600030101010101" pitchFamily="2" charset="-122"/>
                    <a:cs typeface="+mn-cs"/>
                  </a:rPr>
                  <a:t>NaCl</a:t>
                </a:r>
                <a:r>
                  <a:rPr lang="zh-CN" altLang="zh-CN" sz="1200" kern="1200" dirty="0">
                    <a:solidFill>
                      <a:schemeClr val="tx1"/>
                    </a:solidFill>
                    <a:effectLst/>
                    <a:latin typeface="Arial" panose="020B0604020202020204" pitchFamily="34" charset="0"/>
                    <a:ea typeface="宋体" panose="02010600030101010101" pitchFamily="2" charset="-122"/>
                    <a:cs typeface="+mn-cs"/>
                  </a:rPr>
                  <a:t>晶格中</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𝑁</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个原胞的系统内能</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𝑈</m:t>
                    </m:r>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m:t>
                    </m:r>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𝑟</m:t>
                    </m:r>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 </m:t>
                    </m:r>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的表达式。</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内能</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𝑈</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为最小值时的</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𝑟</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，就是构成稳定分子的相邻原子间距，即平衡距离</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𝑟</m:t>
                    </m:r>
                  </m:oMath>
                </a14:m>
                <a:r>
                  <a:rPr lang="en-US" altLang="zh-CN" sz="1200" kern="1200" baseline="-25000" dirty="0">
                    <a:solidFill>
                      <a:schemeClr val="tx1"/>
                    </a:solidFill>
                    <a:effectLst/>
                    <a:latin typeface="Arial" panose="020B0604020202020204" pitchFamily="34" charset="0"/>
                    <a:ea typeface="宋体" panose="02010600030101010101" pitchFamily="2" charset="-122"/>
                    <a:cs typeface="+mn-cs"/>
                  </a:rPr>
                  <a:t>0</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可以得出</a:t>
                </a:r>
                <a:r>
                  <a:rPr lang="en-US" altLang="zh-CN" sz="1200" kern="1200" dirty="0">
                    <a:solidFill>
                      <a:schemeClr val="tx1"/>
                    </a:solidFill>
                    <a:effectLst/>
                    <a:latin typeface="Arial" panose="020B0604020202020204" pitchFamily="34" charset="0"/>
                    <a:ea typeface="宋体" panose="02010600030101010101" pitchFamily="2" charset="-122"/>
                    <a:cs typeface="+mn-cs"/>
                  </a:rPr>
                  <a:t>NaCl</a:t>
                </a:r>
                <a:r>
                  <a:rPr lang="zh-CN" altLang="zh-CN" sz="1200" kern="1200" dirty="0">
                    <a:solidFill>
                      <a:schemeClr val="tx1"/>
                    </a:solidFill>
                    <a:effectLst/>
                    <a:latin typeface="Arial" panose="020B0604020202020204" pitchFamily="34" charset="0"/>
                    <a:ea typeface="宋体" panose="02010600030101010101" pitchFamily="2" charset="-122"/>
                    <a:cs typeface="+mn-cs"/>
                  </a:rPr>
                  <a:t>晶格中</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𝑁</a:t>
                </a:r>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个原胞的系统内能</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𝑈(𝑟) </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en-US" sz="1200" kern="1200" dirty="0">
                    <a:solidFill>
                      <a:schemeClr val="tx1"/>
                    </a:solidFill>
                    <a:effectLst/>
                    <a:latin typeface="Arial" panose="020B0604020202020204" pitchFamily="34" charset="0"/>
                    <a:ea typeface="宋体" panose="02010600030101010101" pitchFamily="2" charset="-122"/>
                    <a:cs typeface="+mn-cs"/>
                  </a:rPr>
                  <a:t>的表达式。</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内能</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𝑈</a:t>
                </a:r>
                <a:r>
                  <a:rPr lang="zh-CN" altLang="zh-CN" sz="1200" kern="1200" dirty="0">
                    <a:solidFill>
                      <a:schemeClr val="tx1"/>
                    </a:solidFill>
                    <a:effectLst/>
                    <a:latin typeface="Arial" panose="020B0604020202020204" pitchFamily="34" charset="0"/>
                    <a:ea typeface="宋体" panose="02010600030101010101" pitchFamily="2" charset="-122"/>
                    <a:cs typeface="+mn-cs"/>
                  </a:rPr>
                  <a:t>为最小值时的</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𝑟</a:t>
                </a:r>
                <a:r>
                  <a:rPr lang="zh-CN" altLang="zh-CN" sz="1200" kern="1200" dirty="0">
                    <a:solidFill>
                      <a:schemeClr val="tx1"/>
                    </a:solidFill>
                    <a:effectLst/>
                    <a:latin typeface="Arial" panose="020B0604020202020204" pitchFamily="34" charset="0"/>
                    <a:ea typeface="宋体" panose="02010600030101010101" pitchFamily="2" charset="-122"/>
                    <a:cs typeface="+mn-cs"/>
                  </a:rPr>
                  <a:t>，就是构成稳定分子的相邻原子间距，即平衡距离</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𝑟</a:t>
                </a:r>
                <a:r>
                  <a:rPr lang="en-US" altLang="zh-CN" sz="1200" kern="1200" baseline="-25000" dirty="0">
                    <a:solidFill>
                      <a:schemeClr val="tx1"/>
                    </a:solidFill>
                    <a:effectLst/>
                    <a:latin typeface="Arial" panose="020B0604020202020204" pitchFamily="34" charset="0"/>
                    <a:ea typeface="宋体" panose="02010600030101010101" pitchFamily="2" charset="-122"/>
                    <a:cs typeface="+mn-cs"/>
                  </a:rPr>
                  <a:t>0</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p>
              <a:p>
                <a:endParaRPr lang="zh-CN" altLang="en-US" dirty="0"/>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45</a:t>
            </a:fld>
            <a:endParaRPr lang="en-US" altLang="zh-CN"/>
          </a:p>
        </p:txBody>
      </p:sp>
    </p:spTree>
    <p:extLst>
      <p:ext uri="{BB962C8B-B14F-4D97-AF65-F5344CB8AC3E}">
        <p14:creationId xmlns:p14="http://schemas.microsoft.com/office/powerpoint/2010/main" val="19468152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离子晶体一般是典型金属和非金属之间的化合物，离子性结合是比较强的，一对离子的结合能，典型值可达</a:t>
            </a:r>
            <a:r>
              <a:rPr lang="en-US" altLang="zh-CN" sz="1200" kern="1200">
                <a:solidFill>
                  <a:schemeClr val="tx1"/>
                </a:solidFill>
                <a:effectLst/>
                <a:latin typeface="Arial" panose="020B0604020202020204" pitchFamily="34" charset="0"/>
                <a:ea typeface="宋体" panose="02010600030101010101" pitchFamily="2" charset="-122"/>
                <a:cs typeface="+mn-cs"/>
              </a:rPr>
              <a:t>5eV</a:t>
            </a:r>
            <a:r>
              <a:rPr lang="zh-CN" altLang="zh-CN" sz="1200" kern="1200">
                <a:solidFill>
                  <a:schemeClr val="tx1"/>
                </a:solidFill>
                <a:effectLst/>
                <a:latin typeface="Arial" panose="020B0604020202020204" pitchFamily="34" charset="0"/>
                <a:ea typeface="宋体" panose="02010600030101010101" pitchFamily="2" charset="-122"/>
                <a:cs typeface="+mn-cs"/>
              </a:rPr>
              <a:t>。在实验上表现出结合能大、熔点高，</a:t>
            </a:r>
            <a:r>
              <a:rPr lang="en-US" altLang="zh-CN" sz="1200" kern="1200">
                <a:solidFill>
                  <a:schemeClr val="tx1"/>
                </a:solidFill>
                <a:effectLst/>
                <a:latin typeface="Arial" panose="020B0604020202020204" pitchFamily="34" charset="0"/>
                <a:ea typeface="宋体" panose="02010600030101010101" pitchFamily="2" charset="-122"/>
                <a:cs typeface="+mn-cs"/>
              </a:rPr>
              <a:t>NaCl</a:t>
            </a:r>
            <a:r>
              <a:rPr lang="zh-CN" altLang="zh-CN" sz="1200" kern="1200">
                <a:solidFill>
                  <a:schemeClr val="tx1"/>
                </a:solidFill>
                <a:effectLst/>
                <a:latin typeface="Arial" panose="020B0604020202020204" pitchFamily="34" charset="0"/>
                <a:ea typeface="宋体" panose="02010600030101010101" pitchFamily="2" charset="-122"/>
                <a:cs typeface="+mn-cs"/>
              </a:rPr>
              <a:t>晶体熔点可达</a:t>
            </a:r>
            <a:r>
              <a:rPr lang="en-US" altLang="zh-CN" sz="1200" kern="1200">
                <a:solidFill>
                  <a:schemeClr val="tx1"/>
                </a:solidFill>
                <a:effectLst/>
                <a:latin typeface="Arial" panose="020B0604020202020204" pitchFamily="34" charset="0"/>
                <a:ea typeface="宋体" panose="02010600030101010101" pitchFamily="2" charset="-122"/>
                <a:cs typeface="+mn-cs"/>
              </a:rPr>
              <a:t>801</a:t>
            </a:r>
            <a:r>
              <a:rPr lang="zh-CN" altLang="zh-CN" sz="1200" kern="1200">
                <a:solidFill>
                  <a:schemeClr val="tx1"/>
                </a:solidFill>
                <a:effectLst/>
                <a:latin typeface="Arial" panose="020B0604020202020204" pitchFamily="34" charset="0"/>
                <a:ea typeface="宋体" panose="02010600030101010101" pitchFamily="2" charset="-122"/>
                <a:cs typeface="+mn-cs"/>
              </a:rPr>
              <a:t>摄氏度，而</a:t>
            </a:r>
            <a:r>
              <a:rPr lang="en-US" altLang="zh-CN" sz="1200" kern="1200">
                <a:solidFill>
                  <a:schemeClr val="tx1"/>
                </a:solidFill>
                <a:effectLst/>
                <a:latin typeface="Arial" panose="020B0604020202020204" pitchFamily="34" charset="0"/>
                <a:ea typeface="宋体" panose="02010600030101010101" pitchFamily="2" charset="-122"/>
                <a:cs typeface="+mn-cs"/>
              </a:rPr>
              <a:t>Na</a:t>
            </a:r>
            <a:r>
              <a:rPr lang="zh-CN" altLang="zh-CN" sz="1200" kern="1200">
                <a:solidFill>
                  <a:schemeClr val="tx1"/>
                </a:solidFill>
                <a:effectLst/>
                <a:latin typeface="Arial" panose="020B0604020202020204" pitchFamily="34" charset="0"/>
                <a:ea typeface="宋体" panose="02010600030101010101" pitchFamily="2" charset="-122"/>
                <a:cs typeface="+mn-cs"/>
              </a:rPr>
              <a:t>金属的熔点仅</a:t>
            </a:r>
            <a:r>
              <a:rPr lang="en-US" altLang="zh-CN" sz="1200" kern="1200">
                <a:solidFill>
                  <a:schemeClr val="tx1"/>
                </a:solidFill>
                <a:effectLst/>
                <a:latin typeface="Arial" panose="020B0604020202020204" pitchFamily="34" charset="0"/>
                <a:ea typeface="宋体" panose="02010600030101010101" pitchFamily="2" charset="-122"/>
                <a:cs typeface="+mn-cs"/>
              </a:rPr>
              <a:t>97.8</a:t>
            </a:r>
            <a:r>
              <a:rPr lang="zh-CN" altLang="zh-CN" sz="1200" kern="1200">
                <a:solidFill>
                  <a:schemeClr val="tx1"/>
                </a:solidFill>
                <a:effectLst/>
                <a:latin typeface="Arial" panose="020B0604020202020204" pitchFamily="34" charset="0"/>
                <a:ea typeface="宋体" panose="02010600030101010101" pitchFamily="2" charset="-122"/>
                <a:cs typeface="+mn-cs"/>
              </a:rPr>
              <a:t>摄氏度。离子晶体在低温（常温）下是很好的绝缘体，因为电子无法在具有饱和结构的离子间传输；但是在高温下由于带电离子点缺陷的运动可以形成电流，离子晶体是可以导电的。</a:t>
            </a:r>
          </a:p>
          <a:p>
            <a:endParaRPr lang="zh-CN" altLang="en-US"/>
          </a:p>
        </p:txBody>
      </p:sp>
      <p:sp>
        <p:nvSpPr>
          <p:cNvPr id="4" name="灯片编号占位符 3"/>
          <p:cNvSpPr>
            <a:spLocks noGrp="1"/>
          </p:cNvSpPr>
          <p:nvPr>
            <p:ph type="sldNum" sz="quarter" idx="5"/>
          </p:nvPr>
        </p:nvSpPr>
        <p:spPr/>
        <p:txBody>
          <a:bodyPr/>
          <a:lstStyle/>
          <a:p>
            <a:fld id="{CEAE7A7C-B697-4C13-9DE9-EF11FD63A2FE}" type="slidenum">
              <a:rPr lang="en-US" altLang="zh-CN" smtClean="0"/>
              <a:t>46</a:t>
            </a:fld>
            <a:endParaRPr lang="en-US" altLang="zh-CN"/>
          </a:p>
        </p:txBody>
      </p:sp>
    </p:spTree>
    <p:extLst>
      <p:ext uri="{BB962C8B-B14F-4D97-AF65-F5344CB8AC3E}">
        <p14:creationId xmlns:p14="http://schemas.microsoft.com/office/powerpoint/2010/main" val="37219709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这一小节讲下共价结合。</a:t>
            </a:r>
          </a:p>
        </p:txBody>
      </p:sp>
      <p:sp>
        <p:nvSpPr>
          <p:cNvPr id="4" name="灯片编号占位符 3"/>
          <p:cNvSpPr>
            <a:spLocks noGrp="1"/>
          </p:cNvSpPr>
          <p:nvPr>
            <p:ph type="sldNum" sz="quarter" idx="5"/>
          </p:nvPr>
        </p:nvSpPr>
        <p:spPr/>
        <p:txBody>
          <a:bodyPr/>
          <a:lstStyle/>
          <a:p>
            <a:fld id="{CEAE7A7C-B697-4C13-9DE9-EF11FD63A2FE}" type="slidenum">
              <a:rPr lang="en-US" altLang="zh-CN" smtClean="0"/>
              <a:t>47</a:t>
            </a:fld>
            <a:endParaRPr lang="en-US" altLang="zh-CN"/>
          </a:p>
        </p:txBody>
      </p:sp>
    </p:spTree>
    <p:extLst>
      <p:ext uri="{BB962C8B-B14F-4D97-AF65-F5344CB8AC3E}">
        <p14:creationId xmlns:p14="http://schemas.microsoft.com/office/powerpoint/2010/main" val="11543190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共价结合的晶体称为共价晶体或同极晶体。</a:t>
            </a:r>
            <a:endParaRPr lang="zh-CN" altLang="en-US"/>
          </a:p>
        </p:txBody>
      </p:sp>
      <p:sp>
        <p:nvSpPr>
          <p:cNvPr id="4" name="灯片编号占位符 3"/>
          <p:cNvSpPr>
            <a:spLocks noGrp="1"/>
          </p:cNvSpPr>
          <p:nvPr>
            <p:ph type="sldNum" sz="quarter" idx="5"/>
          </p:nvPr>
        </p:nvSpPr>
        <p:spPr/>
        <p:txBody>
          <a:bodyPr/>
          <a:lstStyle/>
          <a:p>
            <a:fld id="{CEAE7A7C-B697-4C13-9DE9-EF11FD63A2FE}" type="slidenum">
              <a:rPr lang="en-US" altLang="zh-CN" smtClean="0"/>
              <a:t>48</a:t>
            </a:fld>
            <a:endParaRPr lang="en-US" altLang="zh-CN"/>
          </a:p>
        </p:txBody>
      </p:sp>
    </p:spTree>
    <p:extLst>
      <p:ext uri="{BB962C8B-B14F-4D97-AF65-F5344CB8AC3E}">
        <p14:creationId xmlns:p14="http://schemas.microsoft.com/office/powerpoint/2010/main" val="31045060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共价晶体的典型代表是四族元素的</a:t>
                </a:r>
                <a:r>
                  <a:rPr lang="en-US" altLang="zh-CN" sz="1200" kern="1200" dirty="0">
                    <a:solidFill>
                      <a:schemeClr val="tx1"/>
                    </a:solidFill>
                    <a:effectLst/>
                    <a:latin typeface="Arial" panose="020B0604020202020204" pitchFamily="34" charset="0"/>
                    <a:ea typeface="宋体" panose="02010600030101010101" pitchFamily="2" charset="-122"/>
                    <a:cs typeface="+mn-cs"/>
                  </a:rPr>
                  <a:t>C</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Si</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Ge</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从表</a:t>
                </a:r>
                <a:r>
                  <a:rPr lang="en-US" altLang="zh-CN" sz="1200" kern="1200">
                    <a:solidFill>
                      <a:schemeClr val="tx1"/>
                    </a:solidFill>
                    <a:effectLst/>
                    <a:latin typeface="Arial" panose="020B0604020202020204" pitchFamily="34" charset="0"/>
                    <a:ea typeface="宋体" panose="02010600030101010101" pitchFamily="2" charset="-122"/>
                    <a:cs typeface="+mn-cs"/>
                  </a:rPr>
                  <a:t>2.1</a:t>
                </a:r>
                <a:r>
                  <a:rPr lang="zh-CN" altLang="zh-CN" sz="1200" kern="1200">
                    <a:solidFill>
                      <a:schemeClr val="tx1"/>
                    </a:solidFill>
                    <a:effectLst/>
                    <a:latin typeface="Arial" panose="020B0604020202020204" pitchFamily="34" charset="0"/>
                    <a:ea typeface="宋体" panose="02010600030101010101" pitchFamily="2" charset="-122"/>
                    <a:cs typeface="+mn-cs"/>
                  </a:rPr>
                  <a:t>中得知，</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共价晶体的典型代表是四族元素的</a:t>
                </a:r>
                <a:r>
                  <a:rPr lang="en-US" altLang="zh-CN" sz="1200" kern="1200">
                    <a:solidFill>
                      <a:schemeClr val="tx1"/>
                    </a:solidFill>
                    <a:effectLst/>
                    <a:latin typeface="Arial" panose="020B0604020202020204" pitchFamily="34" charset="0"/>
                    <a:ea typeface="宋体" panose="02010600030101010101" pitchFamily="2" charset="-122"/>
                    <a:cs typeface="+mn-cs"/>
                  </a:rPr>
                  <a:t>C</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kern="1200">
                    <a:solidFill>
                      <a:schemeClr val="tx1"/>
                    </a:solidFill>
                    <a:effectLst/>
                    <a:latin typeface="Arial" panose="020B0604020202020204" pitchFamily="34" charset="0"/>
                    <a:ea typeface="宋体" panose="02010600030101010101" pitchFamily="2" charset="-122"/>
                    <a:cs typeface="+mn-cs"/>
                  </a:rPr>
                  <a:t>Si</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kern="1200">
                    <a:solidFill>
                      <a:schemeClr val="tx1"/>
                    </a:solidFill>
                    <a:effectLst/>
                    <a:latin typeface="Arial" panose="020B0604020202020204" pitchFamily="34" charset="0"/>
                    <a:ea typeface="宋体" panose="02010600030101010101" pitchFamily="2" charset="-122"/>
                    <a:cs typeface="+mn-cs"/>
                  </a:rPr>
                  <a:t>Ge</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𝑓</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𝑖=0.177</a:t>
                </a:r>
                <a:r>
                  <a:rPr lang="zh-CN" altLang="zh-CN" sz="1200" kern="1200">
                    <a:solidFill>
                      <a:schemeClr val="tx1"/>
                    </a:solidFill>
                    <a:effectLst/>
                    <a:latin typeface="Arial" panose="020B0604020202020204" pitchFamily="34" charset="0"/>
                    <a:ea typeface="宋体" panose="02010600030101010101" pitchFamily="2" charset="-122"/>
                    <a:cs typeface="+mn-cs"/>
                  </a:rPr>
                  <a:t>的</a:t>
                </a:r>
                <a:r>
                  <a:rPr lang="en-US" altLang="zh-CN" sz="1200" kern="1200">
                    <a:solidFill>
                      <a:schemeClr val="tx1"/>
                    </a:solidFill>
                    <a:effectLst/>
                    <a:latin typeface="Arial" panose="020B0604020202020204" pitchFamily="34" charset="0"/>
                    <a:ea typeface="宋体" panose="02010600030101010101" pitchFamily="2" charset="-122"/>
                    <a:cs typeface="+mn-cs"/>
                  </a:rPr>
                  <a:t>SiC</a:t>
                </a:r>
                <a:r>
                  <a:rPr lang="zh-CN" altLang="zh-CN" sz="1200" kern="1200">
                    <a:solidFill>
                      <a:schemeClr val="tx1"/>
                    </a:solidFill>
                    <a:effectLst/>
                    <a:latin typeface="Arial" panose="020B0604020202020204" pitchFamily="34" charset="0"/>
                    <a:ea typeface="宋体" panose="02010600030101010101" pitchFamily="2" charset="-122"/>
                    <a:cs typeface="+mn-cs"/>
                  </a:rPr>
                  <a:t>也主要是共价结合。</a:t>
                </a:r>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49</a:t>
            </a:fld>
            <a:endParaRPr lang="en-US" altLang="zh-CN"/>
          </a:p>
        </p:txBody>
      </p:sp>
    </p:spTree>
    <p:extLst>
      <p:ext uri="{BB962C8B-B14F-4D97-AF65-F5344CB8AC3E}">
        <p14:creationId xmlns:p14="http://schemas.microsoft.com/office/powerpoint/2010/main" val="1424425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以最简单的两个原子的情况为例，</a:t>
                </a:r>
                <a:r>
                  <a:rPr lang="zh-CN" altLang="en-US" sz="1200" kern="1200" dirty="0">
                    <a:solidFill>
                      <a:schemeClr val="tx1"/>
                    </a:solidFill>
                    <a:effectLst/>
                    <a:latin typeface="Arial" panose="020B0604020202020204" pitchFamily="34" charset="0"/>
                    <a:ea typeface="宋体" panose="02010600030101010101" pitchFamily="2" charset="-122"/>
                    <a:cs typeface="+mn-cs"/>
                  </a:rPr>
                  <a:t>这</a:t>
                </a:r>
                <a:r>
                  <a:rPr lang="zh-CN" altLang="zh-CN" sz="1200" kern="1200" dirty="0">
                    <a:solidFill>
                      <a:schemeClr val="tx1"/>
                    </a:solidFill>
                    <a:effectLst/>
                    <a:latin typeface="Arial" panose="020B0604020202020204" pitchFamily="34" charset="0"/>
                    <a:ea typeface="宋体" panose="02010600030101010101" pitchFamily="2" charset="-122"/>
                    <a:cs typeface="+mn-cs"/>
                  </a:rPr>
                  <a:t>是两个原子相互作用势能，即系统内能与原子间距离的关系示意图。横坐标</a:t>
                </a:r>
                <a:r>
                  <a:rPr lang="en-US" altLang="zh-CN" sz="1200" kern="1200" baseline="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𝑟</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表示两个原子之间的距离，纵坐标</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𝑈</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表示系统的内能。当原子处于自由状态，相互距离很远，</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𝑟</m:t>
                    </m:r>
                  </m:oMath>
                </a14:m>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趋于无穷大时，系统内能趋于零；原子结合的过程是放出能量的过程，原子距离逐渐减小，系统内能</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𝑈</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逐渐下降；内能达到最小值</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𝑊</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时两原子间达到平衡距离</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𝑟</m:t>
                    </m:r>
                  </m:oMath>
                </a14:m>
                <a:r>
                  <a:rPr lang="en-US" altLang="zh-CN" sz="1200" kern="1200" baseline="-25000" dirty="0">
                    <a:solidFill>
                      <a:schemeClr val="tx1"/>
                    </a:solidFill>
                    <a:effectLst/>
                    <a:latin typeface="Arial" panose="020B0604020202020204" pitchFamily="34" charset="0"/>
                    <a:ea typeface="宋体" panose="02010600030101010101" pitchFamily="2" charset="-122"/>
                    <a:cs typeface="+mn-cs"/>
                  </a:rPr>
                  <a:t>0</a:t>
                </a:r>
                <a:r>
                  <a:rPr lang="zh-CN" altLang="zh-CN" sz="1200" kern="1200" dirty="0">
                    <a:solidFill>
                      <a:schemeClr val="tx1"/>
                    </a:solidFill>
                    <a:effectLst/>
                    <a:latin typeface="Arial" panose="020B0604020202020204" pitchFamily="34" charset="0"/>
                    <a:ea typeface="宋体" panose="02010600030101010101" pitchFamily="2" charset="-122"/>
                    <a:cs typeface="+mn-cs"/>
                  </a:rPr>
                  <a:t>；之后，原子距离继续减小，系统内能反而增加，而且增长速度很快。</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以最简单的两个原子的情况为例，</a:t>
                </a:r>
                <a:r>
                  <a:rPr lang="zh-CN" altLang="en-US" sz="1200" kern="1200" dirty="0">
                    <a:solidFill>
                      <a:schemeClr val="tx1"/>
                    </a:solidFill>
                    <a:effectLst/>
                    <a:latin typeface="Arial" panose="020B0604020202020204" pitchFamily="34" charset="0"/>
                    <a:ea typeface="宋体" panose="02010600030101010101" pitchFamily="2" charset="-122"/>
                    <a:cs typeface="+mn-cs"/>
                  </a:rPr>
                  <a:t>这</a:t>
                </a:r>
                <a:r>
                  <a:rPr lang="zh-CN" altLang="zh-CN" sz="1200" kern="1200" dirty="0">
                    <a:solidFill>
                      <a:schemeClr val="tx1"/>
                    </a:solidFill>
                    <a:effectLst/>
                    <a:latin typeface="Arial" panose="020B0604020202020204" pitchFamily="34" charset="0"/>
                    <a:ea typeface="宋体" panose="02010600030101010101" pitchFamily="2" charset="-122"/>
                    <a:cs typeface="+mn-cs"/>
                  </a:rPr>
                  <a:t>是两个原子相互作用势能，即系统内能与原子间距离的关系示意图。横坐标</a:t>
                </a:r>
                <a:r>
                  <a:rPr lang="en-US" altLang="zh-CN" sz="1200" kern="1200" baseline="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𝑟</a:t>
                </a:r>
                <a:r>
                  <a:rPr lang="zh-CN" altLang="zh-CN" sz="1200" kern="1200" dirty="0">
                    <a:solidFill>
                      <a:schemeClr val="tx1"/>
                    </a:solidFill>
                    <a:effectLst/>
                    <a:latin typeface="Arial" panose="020B0604020202020204" pitchFamily="34" charset="0"/>
                    <a:ea typeface="宋体" panose="02010600030101010101" pitchFamily="2" charset="-122"/>
                    <a:cs typeface="+mn-cs"/>
                  </a:rPr>
                  <a:t>表示两个原子之间的距离，纵坐标</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𝑈</a:t>
                </a:r>
                <a:r>
                  <a:rPr lang="zh-CN" altLang="zh-CN" sz="1200" kern="1200" dirty="0">
                    <a:solidFill>
                      <a:schemeClr val="tx1"/>
                    </a:solidFill>
                    <a:effectLst/>
                    <a:latin typeface="Arial" panose="020B0604020202020204" pitchFamily="34" charset="0"/>
                    <a:ea typeface="宋体" panose="02010600030101010101" pitchFamily="2" charset="-122"/>
                    <a:cs typeface="+mn-cs"/>
                  </a:rPr>
                  <a:t>表示系统的内能。当原子处于自由状态，相互距离很远，</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𝑟</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趋于无穷大时，系统内能趋于零；原子结合的过程是放出能量的过程，原子距离逐渐减小，系统内能</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𝑈</a:t>
                </a:r>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逐渐下降；内能达到最小值</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𝑊</a:t>
                </a:r>
                <a:r>
                  <a:rPr lang="zh-CN" altLang="zh-CN" sz="1200" kern="1200" dirty="0">
                    <a:solidFill>
                      <a:schemeClr val="tx1"/>
                    </a:solidFill>
                    <a:effectLst/>
                    <a:latin typeface="Arial" panose="020B0604020202020204" pitchFamily="34" charset="0"/>
                    <a:ea typeface="宋体" panose="02010600030101010101" pitchFamily="2" charset="-122"/>
                    <a:cs typeface="+mn-cs"/>
                  </a:rPr>
                  <a:t>时两原子间达到平衡距离</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𝑟</a:t>
                </a:r>
                <a:r>
                  <a:rPr lang="en-US" altLang="zh-CN" sz="1200" kern="1200" baseline="-25000" dirty="0">
                    <a:solidFill>
                      <a:schemeClr val="tx1"/>
                    </a:solidFill>
                    <a:effectLst/>
                    <a:latin typeface="Arial" panose="020B0604020202020204" pitchFamily="34" charset="0"/>
                    <a:ea typeface="宋体" panose="02010600030101010101" pitchFamily="2" charset="-122"/>
                    <a:cs typeface="+mn-cs"/>
                  </a:rPr>
                  <a:t>0</a:t>
                </a:r>
                <a:r>
                  <a:rPr lang="zh-CN" altLang="zh-CN" sz="1200" kern="1200" dirty="0">
                    <a:solidFill>
                      <a:schemeClr val="tx1"/>
                    </a:solidFill>
                    <a:effectLst/>
                    <a:latin typeface="Arial" panose="020B0604020202020204" pitchFamily="34" charset="0"/>
                    <a:ea typeface="宋体" panose="02010600030101010101" pitchFamily="2" charset="-122"/>
                    <a:cs typeface="+mn-cs"/>
                  </a:rPr>
                  <a:t>；之后，原子距离继续减小，系统内能反而增加，而且增长速度很快。</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5</a:t>
            </a:fld>
            <a:endParaRPr lang="en-US" altLang="zh-CN"/>
          </a:p>
        </p:txBody>
      </p:sp>
    </p:spTree>
    <p:extLst>
      <p:ext uri="{BB962C8B-B14F-4D97-AF65-F5344CB8AC3E}">
        <p14:creationId xmlns:p14="http://schemas.microsoft.com/office/powerpoint/2010/main" val="4699724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𝑓</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𝑖</m:t>
                        </m:r>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=0.177</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的</a:t>
                </a:r>
                <a:r>
                  <a:rPr lang="en-US" altLang="zh-CN" sz="1200" kern="1200" dirty="0" err="1">
                    <a:solidFill>
                      <a:schemeClr val="tx1"/>
                    </a:solidFill>
                    <a:effectLst/>
                    <a:latin typeface="Arial" panose="020B0604020202020204" pitchFamily="34" charset="0"/>
                    <a:ea typeface="宋体" panose="02010600030101010101" pitchFamily="2" charset="-122"/>
                    <a:cs typeface="+mn-cs"/>
                  </a:rPr>
                  <a:t>SiC</a:t>
                </a:r>
                <a:r>
                  <a:rPr lang="zh-CN" altLang="zh-CN" sz="1200" kern="1200" dirty="0">
                    <a:solidFill>
                      <a:schemeClr val="tx1"/>
                    </a:solidFill>
                    <a:effectLst/>
                    <a:latin typeface="Arial" panose="020B0604020202020204" pitchFamily="34" charset="0"/>
                    <a:ea typeface="宋体" panose="02010600030101010101" pitchFamily="2" charset="-122"/>
                    <a:cs typeface="+mn-cs"/>
                  </a:rPr>
                  <a:t>也主要是共价结合。</a:t>
                </a:r>
                <a:endParaRPr lang="zh-CN" altLang="en-US" dirty="0"/>
              </a:p>
            </p:txBody>
          </p:sp>
        </mc:Choice>
        <mc:Fallback xmlns="">
          <p:sp>
            <p:nvSpPr>
              <p:cNvPr id="3" name="备注占位符 2"/>
              <p:cNvSpPr>
                <a:spLocks noGrp="1"/>
              </p:cNvSpPr>
              <p:nvPr>
                <p:ph type="body" idx="1"/>
              </p:nvPr>
            </p:nvSpPr>
            <p:spPr/>
            <p:txBody>
              <a:bodyPr/>
              <a:lstStyle/>
              <a:p>
                <a:r>
                  <a:rPr lang="en-US" altLang="zh-CN" sz="1200" i="0" kern="1200">
                    <a:solidFill>
                      <a:schemeClr val="tx1"/>
                    </a:solidFill>
                    <a:effectLst/>
                    <a:latin typeface="Cambria Math" panose="02040503050406030204" pitchFamily="18" charset="0"/>
                    <a:ea typeface="宋体" panose="02010600030101010101" pitchFamily="2" charset="-122"/>
                    <a:cs typeface="+mn-cs"/>
                  </a:rPr>
                  <a:t>𝑓</a:t>
                </a:r>
                <a:r>
                  <a:rPr lang="zh-CN" altLang="zh-CN" sz="1200" i="0" kern="1200">
                    <a:solidFill>
                      <a:schemeClr val="tx1"/>
                    </a:solidFill>
                    <a:effectLst/>
                    <a:latin typeface="Cambria Math" panose="02040503050406030204" pitchFamily="18" charset="0"/>
                    <a:ea typeface="宋体" panose="02010600030101010101" pitchFamily="2" charset="-122"/>
                    <a:cs typeface="+mn-cs"/>
                  </a:rPr>
                  <a:t>_</a:t>
                </a:r>
                <a:r>
                  <a:rPr lang="en-US" altLang="zh-CN" sz="1200" i="0" kern="1200">
                    <a:solidFill>
                      <a:schemeClr val="tx1"/>
                    </a:solidFill>
                    <a:effectLst/>
                    <a:latin typeface="Cambria Math" panose="02040503050406030204" pitchFamily="18" charset="0"/>
                    <a:ea typeface="宋体" panose="02010600030101010101" pitchFamily="2" charset="-122"/>
                    <a:cs typeface="+mn-cs"/>
                  </a:rPr>
                  <a:t>𝑖=0.177</a:t>
                </a:r>
                <a:r>
                  <a:rPr lang="zh-CN" altLang="zh-CN" sz="1200" kern="1200" dirty="0">
                    <a:solidFill>
                      <a:schemeClr val="tx1"/>
                    </a:solidFill>
                    <a:effectLst/>
                    <a:latin typeface="Arial" panose="020B0604020202020204" pitchFamily="34" charset="0"/>
                    <a:ea typeface="宋体" panose="02010600030101010101" pitchFamily="2" charset="-122"/>
                    <a:cs typeface="+mn-cs"/>
                  </a:rPr>
                  <a:t>的</a:t>
                </a:r>
                <a:r>
                  <a:rPr lang="en-US" altLang="zh-CN" sz="1200" kern="1200" dirty="0" err="1">
                    <a:solidFill>
                      <a:schemeClr val="tx1"/>
                    </a:solidFill>
                    <a:effectLst/>
                    <a:latin typeface="Arial" panose="020B0604020202020204" pitchFamily="34" charset="0"/>
                    <a:ea typeface="宋体" panose="02010600030101010101" pitchFamily="2" charset="-122"/>
                    <a:cs typeface="+mn-cs"/>
                  </a:rPr>
                  <a:t>SiC</a:t>
                </a:r>
                <a:r>
                  <a:rPr lang="zh-CN" altLang="zh-CN" sz="1200" kern="1200" dirty="0">
                    <a:solidFill>
                      <a:schemeClr val="tx1"/>
                    </a:solidFill>
                    <a:effectLst/>
                    <a:latin typeface="Arial" panose="020B0604020202020204" pitchFamily="34" charset="0"/>
                    <a:ea typeface="宋体" panose="02010600030101010101" pitchFamily="2" charset="-122"/>
                    <a:cs typeface="+mn-cs"/>
                  </a:rPr>
                  <a:t>也主要是共价结合。</a:t>
                </a:r>
                <a:endParaRPr lang="zh-CN" altLang="en-US" dirty="0"/>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50</a:t>
            </a:fld>
            <a:endParaRPr lang="en-US" altLang="zh-CN"/>
          </a:p>
        </p:txBody>
      </p:sp>
    </p:spTree>
    <p:extLst>
      <p:ext uri="{BB962C8B-B14F-4D97-AF65-F5344CB8AC3E}">
        <p14:creationId xmlns:p14="http://schemas.microsoft.com/office/powerpoint/2010/main" val="15206451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共价结合具有饱和性和方向性。饱和性指的是一个原子具有确定数目的共价键，共价键只能由未配对的电子形成；共价结合的方向性是指原子是在特定的方向上形成共价键，共价键的强弱决定于两个电子轨道相互交叠的程度，原子在价电子波函数最大的方向上形成共价键，由于共价键具有确定的方向，难以改变，共价晶体一般硬而脆。</a:t>
            </a:r>
          </a:p>
          <a:p>
            <a:endParaRPr lang="zh-CN" altLang="en-US"/>
          </a:p>
        </p:txBody>
      </p:sp>
      <p:sp>
        <p:nvSpPr>
          <p:cNvPr id="4" name="灯片编号占位符 3"/>
          <p:cNvSpPr>
            <a:spLocks noGrp="1"/>
          </p:cNvSpPr>
          <p:nvPr>
            <p:ph type="sldNum" sz="quarter" idx="5"/>
          </p:nvPr>
        </p:nvSpPr>
        <p:spPr/>
        <p:txBody>
          <a:bodyPr/>
          <a:lstStyle/>
          <a:p>
            <a:fld id="{CEAE7A7C-B697-4C13-9DE9-EF11FD63A2FE}" type="slidenum">
              <a:rPr lang="en-US" altLang="zh-CN" smtClean="0"/>
              <a:t>51</a:t>
            </a:fld>
            <a:endParaRPr lang="en-US" altLang="zh-CN"/>
          </a:p>
        </p:txBody>
      </p:sp>
    </p:spTree>
    <p:extLst>
      <p:ext uri="{BB962C8B-B14F-4D97-AF65-F5344CB8AC3E}">
        <p14:creationId xmlns:p14="http://schemas.microsoft.com/office/powerpoint/2010/main" val="19723638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anose="020B0604020202020204" pitchFamily="34" charset="0"/>
                    <a:ea typeface="宋体" panose="02010600030101010101" pitchFamily="2" charset="-122"/>
                    <a:cs typeface="+mn-cs"/>
                  </a:rPr>
                  <a:t>这里讲一下杂化轨道的概念。</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以金刚石为例来说明。我们知道，</a:t>
                </a:r>
                <a:r>
                  <a:rPr lang="en-US" altLang="zh-CN" sz="1200" kern="1200" dirty="0">
                    <a:solidFill>
                      <a:schemeClr val="tx1"/>
                    </a:solidFill>
                    <a:effectLst/>
                    <a:latin typeface="Arial" panose="020B0604020202020204" pitchFamily="34" charset="0"/>
                    <a:ea typeface="宋体" panose="02010600030101010101" pitchFamily="2" charset="-122"/>
                    <a:cs typeface="+mn-cs"/>
                  </a:rPr>
                  <a:t>C</a:t>
                </a:r>
                <a:r>
                  <a:rPr lang="zh-CN" altLang="zh-CN" sz="1200" kern="1200" dirty="0">
                    <a:solidFill>
                      <a:schemeClr val="tx1"/>
                    </a:solidFill>
                    <a:effectLst/>
                    <a:latin typeface="Arial" panose="020B0604020202020204" pitchFamily="34" charset="0"/>
                    <a:ea typeface="宋体" panose="02010600030101010101" pitchFamily="2" charset="-122"/>
                    <a:cs typeface="+mn-cs"/>
                  </a:rPr>
                  <a:t>原子的基态为：</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𝑠</m:t>
                    </m:r>
                  </m:oMath>
                </a14:m>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2</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𝑠</m:t>
                    </m:r>
                  </m:oMath>
                </a14:m>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2</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𝑝</m:t>
                    </m:r>
                  </m:oMath>
                </a14:m>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。在形成金刚石分子时，它的分子轨道由原子的</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𝑠</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𝑝</m:t>
                    </m:r>
                    <m:r>
                      <a:rPr lang="en-US" altLang="zh-CN" sz="1200" b="0" i="1" kern="1200" baseline="-25000" smtClean="0">
                        <a:solidFill>
                          <a:schemeClr val="tx1"/>
                        </a:solidFill>
                        <a:effectLst/>
                        <a:latin typeface="Cambria Math" panose="02040503050406030204" pitchFamily="18" charset="0"/>
                        <a:ea typeface="宋体" panose="02010600030101010101" pitchFamily="2" charset="-122"/>
                        <a:cs typeface="+mn-cs"/>
                      </a:rPr>
                      <m:t>𝑥</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𝑝</m:t>
                    </m:r>
                    <m:r>
                      <a:rPr lang="en-US" altLang="zh-CN" sz="1200" b="0" i="1" kern="1200" baseline="-25000" smtClean="0">
                        <a:solidFill>
                          <a:schemeClr val="tx1"/>
                        </a:solidFill>
                        <a:effectLst/>
                        <a:latin typeface="Cambria Math" panose="02040503050406030204" pitchFamily="18" charset="0"/>
                        <a:ea typeface="宋体" panose="02010600030101010101" pitchFamily="2" charset="-122"/>
                        <a:cs typeface="+mn-cs"/>
                      </a:rPr>
                      <m:t>𝑦</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𝑝</m:t>
                    </m:r>
                    <m:r>
                      <a:rPr lang="en-US" altLang="zh-CN" sz="1200" b="0" i="1" kern="1200" baseline="-25000" smtClean="0">
                        <a:solidFill>
                          <a:schemeClr val="tx1"/>
                        </a:solidFill>
                        <a:effectLst/>
                        <a:latin typeface="Cambria Math" panose="02040503050406030204" pitchFamily="18" charset="0"/>
                        <a:ea typeface="宋体" panose="02010600030101010101" pitchFamily="2" charset="-122"/>
                        <a:cs typeface="+mn-cs"/>
                      </a:rPr>
                      <m:t>𝑧</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轨道的线性组合组成，即先形成</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个完全相同的杂化轨道，称为</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𝑠𝑝</m:t>
                    </m:r>
                  </m:oMath>
                </a14:m>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3</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杂化轨道，再与另外</a:t>
                </a:r>
                <a:r>
                  <a:rPr lang="en-US" altLang="zh-CN" sz="1200" kern="1200" dirty="0">
                    <a:solidFill>
                      <a:schemeClr val="tx1"/>
                    </a:solidFill>
                    <a:effectLst/>
                    <a:latin typeface="Arial" panose="020B0604020202020204" pitchFamily="34" charset="0"/>
                    <a:ea typeface="宋体" panose="02010600030101010101" pitchFamily="2" charset="-122"/>
                    <a:cs typeface="+mn-cs"/>
                  </a:rPr>
                  <a:t>C</a:t>
                </a:r>
                <a:r>
                  <a:rPr lang="zh-CN" altLang="zh-CN" sz="1200" kern="1200" dirty="0">
                    <a:solidFill>
                      <a:schemeClr val="tx1"/>
                    </a:solidFill>
                    <a:effectLst/>
                    <a:latin typeface="Arial" panose="020B0604020202020204" pitchFamily="34" charset="0"/>
                    <a:ea typeface="宋体" panose="02010600030101010101" pitchFamily="2" charset="-122"/>
                    <a:cs typeface="+mn-cs"/>
                  </a:rPr>
                  <a:t>原子的</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𝑠𝑝</m:t>
                    </m:r>
                  </m:oMath>
                </a14:m>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3 </a:t>
                </a:r>
                <a:r>
                  <a:rPr lang="zh-CN" altLang="zh-CN" sz="1200" kern="1200" dirty="0">
                    <a:solidFill>
                      <a:schemeClr val="tx1"/>
                    </a:solidFill>
                    <a:effectLst/>
                    <a:latin typeface="Arial" panose="020B0604020202020204" pitchFamily="34" charset="0"/>
                    <a:ea typeface="宋体" panose="02010600030101010101" pitchFamily="2" charset="-122"/>
                    <a:cs typeface="+mn-cs"/>
                  </a:rPr>
                  <a:t>杂化轨道形成</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对共价键。这是由于完全相同的</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𝑠𝑝</m:t>
                    </m:r>
                  </m:oMath>
                </a14:m>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3 </a:t>
                </a:r>
                <a:r>
                  <a:rPr lang="zh-CN" altLang="zh-CN" sz="1200" kern="1200" dirty="0">
                    <a:solidFill>
                      <a:schemeClr val="tx1"/>
                    </a:solidFill>
                    <a:effectLst/>
                    <a:latin typeface="Arial" panose="020B0604020202020204" pitchFamily="34" charset="0"/>
                    <a:ea typeface="宋体" panose="02010600030101010101" pitchFamily="2" charset="-122"/>
                    <a:cs typeface="+mn-cs"/>
                  </a:rPr>
                  <a:t>杂化轨道形成</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对共价键的能量比较低的缘故。虽然轨道杂化过程中，</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𝑠</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轨道的两个电子升到</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𝑝</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轨道要吸收</a:t>
                </a:r>
                <a:r>
                  <a:rPr lang="en-US" altLang="zh-CN" sz="1200" kern="1200" dirty="0">
                    <a:solidFill>
                      <a:schemeClr val="tx1"/>
                    </a:solidFill>
                    <a:effectLst/>
                    <a:latin typeface="Arial" panose="020B0604020202020204" pitchFamily="34" charset="0"/>
                    <a:ea typeface="宋体" panose="02010600030101010101" pitchFamily="2" charset="-122"/>
                    <a:cs typeface="+mn-cs"/>
                  </a:rPr>
                  <a:t>4eV</a:t>
                </a:r>
                <a:r>
                  <a:rPr lang="zh-CN" altLang="zh-CN" sz="1200" kern="1200" dirty="0">
                    <a:solidFill>
                      <a:schemeClr val="tx1"/>
                    </a:solidFill>
                    <a:effectLst/>
                    <a:latin typeface="Arial" panose="020B0604020202020204" pitchFamily="34" charset="0"/>
                    <a:ea typeface="宋体" panose="02010600030101010101" pitchFamily="2" charset="-122"/>
                    <a:cs typeface="+mn-cs"/>
                  </a:rPr>
                  <a:t>的能量，而不同原子间的</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𝑠𝑝</m:t>
                    </m:r>
                  </m:oMath>
                </a14:m>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3</a:t>
                </a:r>
                <a:r>
                  <a:rPr lang="zh-CN" altLang="zh-CN" sz="1200" kern="1200" dirty="0">
                    <a:solidFill>
                      <a:schemeClr val="tx1"/>
                    </a:solidFill>
                    <a:effectLst/>
                    <a:latin typeface="Arial" panose="020B0604020202020204" pitchFamily="34" charset="0"/>
                    <a:ea typeface="宋体" panose="02010600030101010101" pitchFamily="2" charset="-122"/>
                    <a:cs typeface="+mn-cs"/>
                  </a:rPr>
                  <a:t>杂化轨道在形成共价键时会放出</a:t>
                </a:r>
                <a:r>
                  <a:rPr lang="en-US" altLang="zh-CN" sz="1200" kern="1200" dirty="0">
                    <a:solidFill>
                      <a:schemeClr val="tx1"/>
                    </a:solidFill>
                    <a:effectLst/>
                    <a:latin typeface="Arial" panose="020B0604020202020204" pitchFamily="34" charset="0"/>
                    <a:ea typeface="宋体" panose="02010600030101010101" pitchFamily="2" charset="-122"/>
                    <a:cs typeface="+mn-cs"/>
                  </a:rPr>
                  <a:t>3.6eV</a:t>
                </a:r>
                <a:r>
                  <a:rPr lang="zh-CN" altLang="zh-CN" sz="1200" kern="1200" dirty="0">
                    <a:solidFill>
                      <a:schemeClr val="tx1"/>
                    </a:solidFill>
                    <a:effectLst/>
                    <a:latin typeface="Arial" panose="020B0604020202020204" pitchFamily="34" charset="0"/>
                    <a:ea typeface="宋体" panose="02010600030101010101" pitchFamily="2" charset="-122"/>
                    <a:cs typeface="+mn-cs"/>
                  </a:rPr>
                  <a:t>，多形成两个共价键所释放出的能量</a:t>
                </a:r>
                <a:r>
                  <a:rPr lang="en-US" altLang="zh-CN" sz="1200" kern="1200" dirty="0">
                    <a:solidFill>
                      <a:schemeClr val="tx1"/>
                    </a:solidFill>
                    <a:effectLst/>
                    <a:latin typeface="Arial" panose="020B0604020202020204" pitchFamily="34" charset="0"/>
                    <a:ea typeface="宋体" panose="02010600030101010101" pitchFamily="2" charset="-122"/>
                    <a:cs typeface="+mn-cs"/>
                  </a:rPr>
                  <a:t>7.2 eV</a:t>
                </a:r>
                <a:r>
                  <a:rPr lang="zh-CN" altLang="zh-CN" sz="1200" kern="1200" dirty="0">
                    <a:solidFill>
                      <a:schemeClr val="tx1"/>
                    </a:solidFill>
                    <a:effectLst/>
                    <a:latin typeface="Arial" panose="020B0604020202020204" pitchFamily="34" charset="0"/>
                    <a:ea typeface="宋体" panose="02010600030101010101" pitchFamily="2" charset="-122"/>
                    <a:cs typeface="+mn-cs"/>
                  </a:rPr>
                  <a:t>足以补偿两个电子</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𝑠</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轨道升到</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𝑝</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轨道所需要能量的增加。</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a:solidFill>
                      <a:schemeClr val="tx1"/>
                    </a:solidFill>
                    <a:effectLst/>
                    <a:latin typeface="Arial" panose="020B0604020202020204" pitchFamily="34" charset="0"/>
                    <a:ea typeface="宋体" panose="02010600030101010101" pitchFamily="2" charset="-122"/>
                    <a:cs typeface="+mn-cs"/>
                  </a:rPr>
                  <a:t>这里讲一下杂化轨道的概念。</a:t>
                </a:r>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以金刚石为例来说明。我们知道，</a:t>
                </a:r>
                <a:r>
                  <a:rPr lang="en-US" altLang="zh-CN" sz="1200" kern="1200" dirty="0">
                    <a:solidFill>
                      <a:schemeClr val="tx1"/>
                    </a:solidFill>
                    <a:effectLst/>
                    <a:latin typeface="Arial" panose="020B0604020202020204" pitchFamily="34" charset="0"/>
                    <a:ea typeface="宋体" panose="02010600030101010101" pitchFamily="2" charset="-122"/>
                    <a:cs typeface="+mn-cs"/>
                  </a:rPr>
                  <a:t>C</a:t>
                </a:r>
                <a:r>
                  <a:rPr lang="zh-CN" altLang="zh-CN" sz="1200" kern="1200" dirty="0">
                    <a:solidFill>
                      <a:schemeClr val="tx1"/>
                    </a:solidFill>
                    <a:effectLst/>
                    <a:latin typeface="Arial" panose="020B0604020202020204" pitchFamily="34" charset="0"/>
                    <a:ea typeface="宋体" panose="02010600030101010101" pitchFamily="2" charset="-122"/>
                    <a:cs typeface="+mn-cs"/>
                  </a:rPr>
                  <a:t>原子的基态为：</a:t>
                </a:r>
                <a:r>
                  <a:rPr lang="en-US" altLang="zh-CN" sz="1200" kern="1200" dirty="0">
                    <a:solidFill>
                      <a:schemeClr val="tx1"/>
                    </a:solidFill>
                    <a:effectLst/>
                    <a:latin typeface="Arial" panose="020B0604020202020204" pitchFamily="34" charset="0"/>
                    <a:ea typeface="宋体" panose="02010600030101010101" pitchFamily="2" charset="-122"/>
                    <a:cs typeface="+mn-cs"/>
                  </a:rPr>
                  <a:t>1</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𝑠</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2</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𝑠</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2</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𝑝</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2</a:t>
                </a:r>
                <a:r>
                  <a:rPr lang="zh-CN" altLang="zh-CN" sz="1200" kern="1200" dirty="0">
                    <a:solidFill>
                      <a:schemeClr val="tx1"/>
                    </a:solidFill>
                    <a:effectLst/>
                    <a:latin typeface="Arial" panose="020B0604020202020204" pitchFamily="34" charset="0"/>
                    <a:ea typeface="宋体" panose="02010600030101010101" pitchFamily="2" charset="-122"/>
                    <a:cs typeface="+mn-cs"/>
                  </a:rPr>
                  <a:t>。在形成金刚石分子时，它的分子轨道由原子的</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𝑠</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𝑝</a:t>
                </a:r>
                <a:r>
                  <a:rPr lang="en-US" altLang="zh-CN" sz="1200" b="0" i="0" kern="1200" baseline="-25000">
                    <a:solidFill>
                      <a:schemeClr val="tx1"/>
                    </a:solidFill>
                    <a:effectLst/>
                    <a:latin typeface="Cambria Math" panose="02040503050406030204" pitchFamily="18" charset="0"/>
                    <a:ea typeface="宋体" panose="02010600030101010101" pitchFamily="2" charset="-122"/>
                    <a:cs typeface="+mn-cs"/>
                  </a:rPr>
                  <a:t>𝑥</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𝑝</a:t>
                </a:r>
                <a:r>
                  <a:rPr lang="en-US" altLang="zh-CN" sz="1200" b="0" i="0" kern="1200" baseline="-25000">
                    <a:solidFill>
                      <a:schemeClr val="tx1"/>
                    </a:solidFill>
                    <a:effectLst/>
                    <a:latin typeface="Cambria Math" panose="02040503050406030204" pitchFamily="18" charset="0"/>
                    <a:ea typeface="宋体" panose="02010600030101010101" pitchFamily="2" charset="-122"/>
                    <a:cs typeface="+mn-cs"/>
                  </a:rPr>
                  <a:t>𝑦</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𝑝</a:t>
                </a:r>
                <a:r>
                  <a:rPr lang="en-US" altLang="zh-CN" sz="1200" b="0" i="0" kern="1200" baseline="-25000">
                    <a:solidFill>
                      <a:schemeClr val="tx1"/>
                    </a:solidFill>
                    <a:effectLst/>
                    <a:latin typeface="Cambria Math" panose="02040503050406030204" pitchFamily="18" charset="0"/>
                    <a:ea typeface="宋体" panose="02010600030101010101" pitchFamily="2" charset="-122"/>
                    <a:cs typeface="+mn-cs"/>
                  </a:rPr>
                  <a:t>𝑧</a:t>
                </a:r>
                <a:r>
                  <a:rPr lang="zh-CN" altLang="zh-CN" sz="1200" kern="1200" dirty="0">
                    <a:solidFill>
                      <a:schemeClr val="tx1"/>
                    </a:solidFill>
                    <a:effectLst/>
                    <a:latin typeface="Arial" panose="020B0604020202020204" pitchFamily="34" charset="0"/>
                    <a:ea typeface="宋体" panose="02010600030101010101" pitchFamily="2" charset="-122"/>
                    <a:cs typeface="+mn-cs"/>
                  </a:rPr>
                  <a:t>轨道的线性组合组成，即先形成</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个完全相同的杂化轨道，称为</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𝑠𝑝</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3</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杂化轨道，再与另外</a:t>
                </a:r>
                <a:r>
                  <a:rPr lang="en-US" altLang="zh-CN" sz="1200" kern="1200" dirty="0">
                    <a:solidFill>
                      <a:schemeClr val="tx1"/>
                    </a:solidFill>
                    <a:effectLst/>
                    <a:latin typeface="Arial" panose="020B0604020202020204" pitchFamily="34" charset="0"/>
                    <a:ea typeface="宋体" panose="02010600030101010101" pitchFamily="2" charset="-122"/>
                    <a:cs typeface="+mn-cs"/>
                  </a:rPr>
                  <a:t>C</a:t>
                </a:r>
                <a:r>
                  <a:rPr lang="zh-CN" altLang="zh-CN" sz="1200" kern="1200" dirty="0">
                    <a:solidFill>
                      <a:schemeClr val="tx1"/>
                    </a:solidFill>
                    <a:effectLst/>
                    <a:latin typeface="Arial" panose="020B0604020202020204" pitchFamily="34" charset="0"/>
                    <a:ea typeface="宋体" panose="02010600030101010101" pitchFamily="2" charset="-122"/>
                    <a:cs typeface="+mn-cs"/>
                  </a:rPr>
                  <a:t>原子的</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个</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𝑠𝑝</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3 </a:t>
                </a:r>
                <a:r>
                  <a:rPr lang="zh-CN" altLang="zh-CN" sz="1200" kern="1200" dirty="0">
                    <a:solidFill>
                      <a:schemeClr val="tx1"/>
                    </a:solidFill>
                    <a:effectLst/>
                    <a:latin typeface="Arial" panose="020B0604020202020204" pitchFamily="34" charset="0"/>
                    <a:ea typeface="宋体" panose="02010600030101010101" pitchFamily="2" charset="-122"/>
                    <a:cs typeface="+mn-cs"/>
                  </a:rPr>
                  <a:t>杂化轨道形成</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对共价键。这是由于完全相同的</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𝑠𝑝</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3 </a:t>
                </a:r>
                <a:r>
                  <a:rPr lang="zh-CN" altLang="zh-CN" sz="1200" kern="1200" dirty="0">
                    <a:solidFill>
                      <a:schemeClr val="tx1"/>
                    </a:solidFill>
                    <a:effectLst/>
                    <a:latin typeface="Arial" panose="020B0604020202020204" pitchFamily="34" charset="0"/>
                    <a:ea typeface="宋体" panose="02010600030101010101" pitchFamily="2" charset="-122"/>
                    <a:cs typeface="+mn-cs"/>
                  </a:rPr>
                  <a:t>杂化轨道形成</a:t>
                </a:r>
                <a:r>
                  <a:rPr lang="en-US" altLang="zh-CN" sz="1200" kern="1200" dirty="0">
                    <a:solidFill>
                      <a:schemeClr val="tx1"/>
                    </a:solidFill>
                    <a:effectLst/>
                    <a:latin typeface="Arial" panose="020B0604020202020204" pitchFamily="34" charset="0"/>
                    <a:ea typeface="宋体" panose="02010600030101010101" pitchFamily="2" charset="-122"/>
                    <a:cs typeface="+mn-cs"/>
                  </a:rPr>
                  <a:t>4</a:t>
                </a:r>
                <a:r>
                  <a:rPr lang="zh-CN" altLang="zh-CN" sz="1200" kern="1200" dirty="0">
                    <a:solidFill>
                      <a:schemeClr val="tx1"/>
                    </a:solidFill>
                    <a:effectLst/>
                    <a:latin typeface="Arial" panose="020B0604020202020204" pitchFamily="34" charset="0"/>
                    <a:ea typeface="宋体" panose="02010600030101010101" pitchFamily="2" charset="-122"/>
                    <a:cs typeface="+mn-cs"/>
                  </a:rPr>
                  <a:t>对共价键的能量比较低的缘故。虽然轨道杂化过程中，</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𝑠</a:t>
                </a:r>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轨道的两个电子升到</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𝑝</a:t>
                </a:r>
                <a:r>
                  <a:rPr lang="zh-CN" altLang="zh-CN" sz="1200" kern="1200" dirty="0">
                    <a:solidFill>
                      <a:schemeClr val="tx1"/>
                    </a:solidFill>
                    <a:effectLst/>
                    <a:latin typeface="Arial" panose="020B0604020202020204" pitchFamily="34" charset="0"/>
                    <a:ea typeface="宋体" panose="02010600030101010101" pitchFamily="2" charset="-122"/>
                    <a:cs typeface="+mn-cs"/>
                  </a:rPr>
                  <a:t>轨道要吸收</a:t>
                </a:r>
                <a:r>
                  <a:rPr lang="en-US" altLang="zh-CN" sz="1200" kern="1200" dirty="0">
                    <a:solidFill>
                      <a:schemeClr val="tx1"/>
                    </a:solidFill>
                    <a:effectLst/>
                    <a:latin typeface="Arial" panose="020B0604020202020204" pitchFamily="34" charset="0"/>
                    <a:ea typeface="宋体" panose="02010600030101010101" pitchFamily="2" charset="-122"/>
                    <a:cs typeface="+mn-cs"/>
                  </a:rPr>
                  <a:t>4eV</a:t>
                </a:r>
                <a:r>
                  <a:rPr lang="zh-CN" altLang="zh-CN" sz="1200" kern="1200" dirty="0">
                    <a:solidFill>
                      <a:schemeClr val="tx1"/>
                    </a:solidFill>
                    <a:effectLst/>
                    <a:latin typeface="Arial" panose="020B0604020202020204" pitchFamily="34" charset="0"/>
                    <a:ea typeface="宋体" panose="02010600030101010101" pitchFamily="2" charset="-122"/>
                    <a:cs typeface="+mn-cs"/>
                  </a:rPr>
                  <a:t>的能量，而不同原子间的</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𝑠𝑝</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3</a:t>
                </a:r>
                <a:r>
                  <a:rPr lang="zh-CN" altLang="zh-CN" sz="1200" kern="1200" dirty="0">
                    <a:solidFill>
                      <a:schemeClr val="tx1"/>
                    </a:solidFill>
                    <a:effectLst/>
                    <a:latin typeface="Arial" panose="020B0604020202020204" pitchFamily="34" charset="0"/>
                    <a:ea typeface="宋体" panose="02010600030101010101" pitchFamily="2" charset="-122"/>
                    <a:cs typeface="+mn-cs"/>
                  </a:rPr>
                  <a:t>杂化轨道在形成共价键时会放出</a:t>
                </a:r>
                <a:r>
                  <a:rPr lang="en-US" altLang="zh-CN" sz="1200" kern="1200" dirty="0">
                    <a:solidFill>
                      <a:schemeClr val="tx1"/>
                    </a:solidFill>
                    <a:effectLst/>
                    <a:latin typeface="Arial" panose="020B0604020202020204" pitchFamily="34" charset="0"/>
                    <a:ea typeface="宋体" panose="02010600030101010101" pitchFamily="2" charset="-122"/>
                    <a:cs typeface="+mn-cs"/>
                  </a:rPr>
                  <a:t>3.6eV</a:t>
                </a:r>
                <a:r>
                  <a:rPr lang="zh-CN" altLang="zh-CN" sz="1200" kern="1200" dirty="0">
                    <a:solidFill>
                      <a:schemeClr val="tx1"/>
                    </a:solidFill>
                    <a:effectLst/>
                    <a:latin typeface="Arial" panose="020B0604020202020204" pitchFamily="34" charset="0"/>
                    <a:ea typeface="宋体" panose="02010600030101010101" pitchFamily="2" charset="-122"/>
                    <a:cs typeface="+mn-cs"/>
                  </a:rPr>
                  <a:t>，多形成两个共价键所释放出的能量</a:t>
                </a:r>
                <a:r>
                  <a:rPr lang="en-US" altLang="zh-CN" sz="1200" kern="1200" dirty="0">
                    <a:solidFill>
                      <a:schemeClr val="tx1"/>
                    </a:solidFill>
                    <a:effectLst/>
                    <a:latin typeface="Arial" panose="020B0604020202020204" pitchFamily="34" charset="0"/>
                    <a:ea typeface="宋体" panose="02010600030101010101" pitchFamily="2" charset="-122"/>
                    <a:cs typeface="+mn-cs"/>
                  </a:rPr>
                  <a:t>7.2 eV</a:t>
                </a:r>
                <a:r>
                  <a:rPr lang="zh-CN" altLang="zh-CN" sz="1200" kern="1200" dirty="0">
                    <a:solidFill>
                      <a:schemeClr val="tx1"/>
                    </a:solidFill>
                    <a:effectLst/>
                    <a:latin typeface="Arial" panose="020B0604020202020204" pitchFamily="34" charset="0"/>
                    <a:ea typeface="宋体" panose="02010600030101010101" pitchFamily="2" charset="-122"/>
                    <a:cs typeface="+mn-cs"/>
                  </a:rPr>
                  <a:t>足以补偿两个电子</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𝑠</a:t>
                </a:r>
                <a:r>
                  <a:rPr lang="zh-CN" altLang="zh-CN" sz="1200" kern="1200" dirty="0">
                    <a:solidFill>
                      <a:schemeClr val="tx1"/>
                    </a:solidFill>
                    <a:effectLst/>
                    <a:latin typeface="Arial" panose="020B0604020202020204" pitchFamily="34" charset="0"/>
                    <a:ea typeface="宋体" panose="02010600030101010101" pitchFamily="2" charset="-122"/>
                    <a:cs typeface="+mn-cs"/>
                  </a:rPr>
                  <a:t>轨道升到</a:t>
                </a:r>
                <a:r>
                  <a:rPr lang="en-US" altLang="zh-CN" sz="1200" kern="1200" dirty="0">
                    <a:solidFill>
                      <a:schemeClr val="tx1"/>
                    </a:solidFill>
                    <a:effectLst/>
                    <a:latin typeface="Arial" panose="020B0604020202020204" pitchFamily="34" charset="0"/>
                    <a:ea typeface="宋体" panose="02010600030101010101" pitchFamily="2" charset="-122"/>
                    <a:cs typeface="+mn-cs"/>
                  </a:rPr>
                  <a:t>2</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𝑝</a:t>
                </a:r>
                <a:r>
                  <a:rPr lang="zh-CN" altLang="zh-CN" sz="1200" kern="1200" dirty="0">
                    <a:solidFill>
                      <a:schemeClr val="tx1"/>
                    </a:solidFill>
                    <a:effectLst/>
                    <a:latin typeface="Arial" panose="020B0604020202020204" pitchFamily="34" charset="0"/>
                    <a:ea typeface="宋体" panose="02010600030101010101" pitchFamily="2" charset="-122"/>
                    <a:cs typeface="+mn-cs"/>
                  </a:rPr>
                  <a:t>轨道所需要能量的增加。</a:t>
                </a:r>
              </a:p>
              <a:p>
                <a:endParaRPr lang="zh-CN" altLang="en-US" dirty="0"/>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52</a:t>
            </a:fld>
            <a:endParaRPr lang="en-US" altLang="zh-CN"/>
          </a:p>
        </p:txBody>
      </p:sp>
    </p:spTree>
    <p:extLst>
      <p:ext uri="{BB962C8B-B14F-4D97-AF65-F5344CB8AC3E}">
        <p14:creationId xmlns:p14="http://schemas.microsoft.com/office/powerpoint/2010/main" val="22339834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b="0" kern="1200" dirty="0">
                <a:solidFill>
                  <a:schemeClr val="tx1"/>
                </a:solidFill>
                <a:effectLst/>
                <a:latin typeface="Arial" panose="020B0604020202020204" pitchFamily="34" charset="0"/>
                <a:ea typeface="宋体" panose="02010600030101010101" pitchFamily="2" charset="-122"/>
                <a:cs typeface="+mn-cs"/>
              </a:rPr>
              <a:t>在成键的过程中，由于原子间的相互影响，同一原子中几个能量相近的不同类型的原子轨道可以进行线性组合，重新分配能量和确定空间方向，组成数目相等的新的原子轨道，这种轨道重新组合的方式称为杂化，杂化后形成的新轨道称为杂化轨道。</a:t>
            </a:r>
            <a:endParaRPr lang="en-US" altLang="zh-CN" sz="1200" b="0" kern="1200" dirty="0">
              <a:solidFill>
                <a:schemeClr val="tx1"/>
              </a:solidFill>
              <a:effectLst/>
              <a:latin typeface="Arial" panose="020B0604020202020204" pitchFamily="34" charset="0"/>
              <a:ea typeface="宋体" panose="02010600030101010101" pitchFamily="2" charset="-122"/>
              <a:cs typeface="+mn-cs"/>
            </a:endParaRPr>
          </a:p>
          <a:p>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53</a:t>
            </a:fld>
            <a:endParaRPr lang="en-US" altLang="zh-CN"/>
          </a:p>
        </p:txBody>
      </p:sp>
    </p:spTree>
    <p:extLst>
      <p:ext uri="{BB962C8B-B14F-4D97-AF65-F5344CB8AC3E}">
        <p14:creationId xmlns:p14="http://schemas.microsoft.com/office/powerpoint/2010/main" val="3664826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下面讲一下金属性结合。</a:t>
            </a:r>
          </a:p>
        </p:txBody>
      </p:sp>
      <p:sp>
        <p:nvSpPr>
          <p:cNvPr id="4" name="灯片编号占位符 3"/>
          <p:cNvSpPr>
            <a:spLocks noGrp="1"/>
          </p:cNvSpPr>
          <p:nvPr>
            <p:ph type="sldNum" sz="quarter" idx="5"/>
          </p:nvPr>
        </p:nvSpPr>
        <p:spPr/>
        <p:txBody>
          <a:bodyPr/>
          <a:lstStyle/>
          <a:p>
            <a:fld id="{CEAE7A7C-B697-4C13-9DE9-EF11FD63A2FE}" type="slidenum">
              <a:rPr lang="en-US" altLang="zh-CN" smtClean="0"/>
              <a:t>54</a:t>
            </a:fld>
            <a:endParaRPr lang="en-US" altLang="zh-CN"/>
          </a:p>
        </p:txBody>
      </p:sp>
    </p:spTree>
    <p:extLst>
      <p:ext uri="{BB962C8B-B14F-4D97-AF65-F5344CB8AC3E}">
        <p14:creationId xmlns:p14="http://schemas.microsoft.com/office/powerpoint/2010/main" val="28601590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金属性结合形成金属键。</a:t>
            </a:r>
          </a:p>
        </p:txBody>
      </p:sp>
      <p:sp>
        <p:nvSpPr>
          <p:cNvPr id="4" name="灯片编号占位符 3"/>
          <p:cNvSpPr>
            <a:spLocks noGrp="1"/>
          </p:cNvSpPr>
          <p:nvPr>
            <p:ph type="sldNum" sz="quarter" idx="5"/>
          </p:nvPr>
        </p:nvSpPr>
        <p:spPr/>
        <p:txBody>
          <a:bodyPr/>
          <a:lstStyle/>
          <a:p>
            <a:fld id="{CEAE7A7C-B697-4C13-9DE9-EF11FD63A2FE}" type="slidenum">
              <a:rPr lang="en-US" altLang="zh-CN" smtClean="0"/>
              <a:t>55</a:t>
            </a:fld>
            <a:endParaRPr lang="en-US" altLang="zh-CN"/>
          </a:p>
        </p:txBody>
      </p:sp>
    </p:spTree>
    <p:extLst>
      <p:ext uri="{BB962C8B-B14F-4D97-AF65-F5344CB8AC3E}">
        <p14:creationId xmlns:p14="http://schemas.microsoft.com/office/powerpoint/2010/main" val="42147900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与离子性结合和共价结合不同，金属在结合成晶体时，原来属于各原子的价电子完全脱离原子核的束缚，转变为在整个晶体内运动的准自由电子，其波函数遍及于整个晶体。在晶体内部，一方面是由共有化电子形成的负电子云，另一方面是浸在这个负电子云中的带正电的离子实。离子实之间的作用力基本上被电子云所屏蔽</a:t>
            </a:r>
            <a:endParaRPr lang="zh-CN" altLang="en-US"/>
          </a:p>
        </p:txBody>
      </p:sp>
      <p:sp>
        <p:nvSpPr>
          <p:cNvPr id="4" name="灯片编号占位符 3"/>
          <p:cNvSpPr>
            <a:spLocks noGrp="1"/>
          </p:cNvSpPr>
          <p:nvPr>
            <p:ph type="sldNum" sz="quarter" idx="5"/>
          </p:nvPr>
        </p:nvSpPr>
        <p:spPr/>
        <p:txBody>
          <a:bodyPr/>
          <a:lstStyle/>
          <a:p>
            <a:fld id="{CEAE7A7C-B697-4C13-9DE9-EF11FD63A2FE}" type="slidenum">
              <a:rPr lang="en-US" altLang="zh-CN" smtClean="0"/>
              <a:t>56</a:t>
            </a:fld>
            <a:endParaRPr lang="en-US" altLang="zh-CN"/>
          </a:p>
        </p:txBody>
      </p:sp>
    </p:spTree>
    <p:extLst>
      <p:ext uri="{BB962C8B-B14F-4D97-AF65-F5344CB8AC3E}">
        <p14:creationId xmlns:p14="http://schemas.microsoft.com/office/powerpoint/2010/main" val="39766786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金属离子实被电子云的“海洋”所包围。</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以钠金属为例，每个孤立的钠原子只有一个价电子，价电子与原子核间是松散的结合。形成晶体时，价电子容易摆脱束缚，成为在晶体中自由运动的准自由电子。</a:t>
            </a:r>
            <a:endParaRPr lang="zh-CN" altLang="en-US"/>
          </a:p>
        </p:txBody>
      </p:sp>
      <p:sp>
        <p:nvSpPr>
          <p:cNvPr id="4" name="灯片编号占位符 3"/>
          <p:cNvSpPr>
            <a:spLocks noGrp="1"/>
          </p:cNvSpPr>
          <p:nvPr>
            <p:ph type="sldNum" sz="quarter" idx="5"/>
          </p:nvPr>
        </p:nvSpPr>
        <p:spPr/>
        <p:txBody>
          <a:bodyPr/>
          <a:lstStyle/>
          <a:p>
            <a:fld id="{CEAE7A7C-B697-4C13-9DE9-EF11FD63A2FE}" type="slidenum">
              <a:rPr lang="en-US" altLang="zh-CN" smtClean="0"/>
              <a:t>57</a:t>
            </a:fld>
            <a:endParaRPr lang="en-US" altLang="zh-CN"/>
          </a:p>
        </p:txBody>
      </p:sp>
    </p:spTree>
    <p:extLst>
      <p:ext uri="{BB962C8B-B14F-4D97-AF65-F5344CB8AC3E}">
        <p14:creationId xmlns:p14="http://schemas.microsoft.com/office/powerpoint/2010/main" val="12718902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负电子云与离子实之间存在库仑吸引力，体积越小，电子云越密集，库仑能量越低，表现了把原子聚合起来的作用；当体积减小到一定程度，电子云密度增加，交换势排斥力增加，当吸引力和排斥力达到平衡时，即形成稳定的金属键结合。</a:t>
            </a:r>
          </a:p>
          <a:p>
            <a:endParaRPr lang="zh-CN" altLang="en-US"/>
          </a:p>
        </p:txBody>
      </p:sp>
      <p:sp>
        <p:nvSpPr>
          <p:cNvPr id="4" name="灯片编号占位符 3"/>
          <p:cNvSpPr>
            <a:spLocks noGrp="1"/>
          </p:cNvSpPr>
          <p:nvPr>
            <p:ph type="sldNum" sz="quarter" idx="5"/>
          </p:nvPr>
        </p:nvSpPr>
        <p:spPr/>
        <p:txBody>
          <a:bodyPr/>
          <a:lstStyle/>
          <a:p>
            <a:fld id="{CEAE7A7C-B697-4C13-9DE9-EF11FD63A2FE}" type="slidenum">
              <a:rPr lang="en-US" altLang="zh-CN" smtClean="0"/>
              <a:t>58</a:t>
            </a:fld>
            <a:endParaRPr lang="en-US" altLang="zh-CN"/>
          </a:p>
        </p:txBody>
      </p:sp>
    </p:spTree>
    <p:extLst>
      <p:ext uri="{BB962C8B-B14F-4D97-AF65-F5344CB8AC3E}">
        <p14:creationId xmlns:p14="http://schemas.microsoft.com/office/powerpoint/2010/main" val="24824635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a:solidFill>
                  <a:schemeClr val="tx1"/>
                </a:solidFill>
                <a:effectLst/>
                <a:latin typeface="Arial" panose="020B0604020202020204" pitchFamily="34" charset="0"/>
                <a:ea typeface="宋体" panose="02010600030101010101" pitchFamily="2" charset="-122"/>
                <a:cs typeface="+mn-cs"/>
              </a:rPr>
              <a:t>金属性结合的晶体由于其共有化电子的自由运动，所以具有高导电性、高导热性；而且金属键没有方向性，即原子排列的具体形式没有特殊的要求，多形成堆积比较大的面心立方或六角密堆晶格。外加力矩下，离子排列可改变位置、电子可自由移动，宏观表现为金属一般具有很好的延展性，可变形弯曲。</a:t>
            </a:r>
          </a:p>
          <a:p>
            <a:endParaRPr lang="zh-CN" altLang="en-US"/>
          </a:p>
        </p:txBody>
      </p:sp>
      <p:sp>
        <p:nvSpPr>
          <p:cNvPr id="4" name="灯片编号占位符 3"/>
          <p:cNvSpPr>
            <a:spLocks noGrp="1"/>
          </p:cNvSpPr>
          <p:nvPr>
            <p:ph type="sldNum" sz="quarter" idx="5"/>
          </p:nvPr>
        </p:nvSpPr>
        <p:spPr/>
        <p:txBody>
          <a:bodyPr/>
          <a:lstStyle/>
          <a:p>
            <a:fld id="{CEAE7A7C-B697-4C13-9DE9-EF11FD63A2FE}" type="slidenum">
              <a:rPr lang="en-US" altLang="zh-CN" smtClean="0"/>
              <a:t>59</a:t>
            </a:fld>
            <a:endParaRPr lang="en-US" altLang="zh-CN"/>
          </a:p>
        </p:txBody>
      </p:sp>
    </p:spTree>
    <p:extLst>
      <p:ext uri="{BB962C8B-B14F-4D97-AF65-F5344CB8AC3E}">
        <p14:creationId xmlns:p14="http://schemas.microsoft.com/office/powerpoint/2010/main" val="3417538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b="0" kern="1200" dirty="0">
                <a:solidFill>
                  <a:schemeClr val="tx1"/>
                </a:solidFill>
                <a:effectLst/>
                <a:latin typeface="Arial" panose="020B0604020202020204" pitchFamily="34" charset="0"/>
                <a:ea typeface="宋体" panose="02010600030101010101" pitchFamily="2" charset="-122"/>
                <a:cs typeface="+mn-cs"/>
              </a:rPr>
              <a:t>内能最小值的点是原子之间的相互作用力从吸引力转变为排斥力的拐点。</a:t>
            </a:r>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6</a:t>
            </a:fld>
            <a:endParaRPr lang="en-US" altLang="zh-CN"/>
          </a:p>
        </p:txBody>
      </p:sp>
    </p:spTree>
    <p:extLst>
      <p:ext uri="{BB962C8B-B14F-4D97-AF65-F5344CB8AC3E}">
        <p14:creationId xmlns:p14="http://schemas.microsoft.com/office/powerpoint/2010/main" val="39947469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a:solidFill>
                  <a:srgbClr val="3333FF"/>
                </a:solidFill>
                <a:latin typeface="Times New Roman" panose="02020603050405020304" pitchFamily="18" charset="0"/>
                <a:ea typeface="微软雅黑" panose="020B0503020204020204" charset="-122"/>
              </a:rPr>
              <a:t>总结一下，不管是那种结合方式，原子能结合成晶体的根本原因，在于原子结合起来之后具有更低的能量。</a:t>
            </a:r>
          </a:p>
          <a:p>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60</a:t>
            </a:fld>
            <a:endParaRPr lang="en-US" altLang="zh-CN"/>
          </a:p>
        </p:txBody>
      </p:sp>
    </p:spTree>
    <p:extLst>
      <p:ext uri="{BB962C8B-B14F-4D97-AF65-F5344CB8AC3E}">
        <p14:creationId xmlns:p14="http://schemas.microsoft.com/office/powerpoint/2010/main" val="31606273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最后讲一下原子和分子固体。</a:t>
            </a:r>
          </a:p>
        </p:txBody>
      </p:sp>
      <p:sp>
        <p:nvSpPr>
          <p:cNvPr id="4" name="灯片编号占位符 3"/>
          <p:cNvSpPr>
            <a:spLocks noGrp="1"/>
          </p:cNvSpPr>
          <p:nvPr>
            <p:ph type="sldNum" sz="quarter" idx="5"/>
          </p:nvPr>
        </p:nvSpPr>
        <p:spPr/>
        <p:txBody>
          <a:bodyPr/>
          <a:lstStyle/>
          <a:p>
            <a:fld id="{CEAE7A7C-B697-4C13-9DE9-EF11FD63A2FE}" type="slidenum">
              <a:rPr lang="en-US" altLang="zh-CN" smtClean="0"/>
              <a:t>61</a:t>
            </a:fld>
            <a:endParaRPr lang="en-US" altLang="zh-CN"/>
          </a:p>
        </p:txBody>
      </p:sp>
    </p:spTree>
    <p:extLst>
      <p:ext uri="{BB962C8B-B14F-4D97-AF65-F5344CB8AC3E}">
        <p14:creationId xmlns:p14="http://schemas.microsoft.com/office/powerpoint/2010/main" val="39019233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前面提到，原子相互之间发生结合的标志是原子中电子</a:t>
            </a:r>
            <a:r>
              <a:rPr lang="zh-CN" altLang="en-US"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主要是外层电子</a:t>
            </a:r>
            <a:r>
              <a:rPr lang="zh-CN" altLang="en-US" sz="1200" kern="1200" dirty="0">
                <a:solidFill>
                  <a:schemeClr val="tx1"/>
                </a:solidFill>
                <a:effectLst/>
                <a:latin typeface="Arial" panose="020B0604020202020204" pitchFamily="34" charset="0"/>
                <a:ea typeface="宋体" panose="02010600030101010101" pitchFamily="2" charset="-122"/>
                <a:cs typeface="+mn-cs"/>
              </a:rPr>
              <a:t>的</a:t>
            </a:r>
            <a:r>
              <a:rPr lang="zh-CN" altLang="zh-CN" sz="1200" kern="1200" dirty="0">
                <a:solidFill>
                  <a:schemeClr val="tx1"/>
                </a:solidFill>
                <a:effectLst/>
                <a:latin typeface="Arial" panose="020B0604020202020204" pitchFamily="34" charset="0"/>
                <a:ea typeface="宋体" panose="02010600030101010101" pitchFamily="2" charset="-122"/>
                <a:cs typeface="+mn-cs"/>
              </a:rPr>
              <a:t>运动状态发生了变化，像离子性结合、共价结合、金属性结合都是这样。还有一种电子运动状态（波函数）没有发生变化的固体结合形式，称为范德瓦尔斯结合。</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范德瓦耳斯结合往往产生于原来具有稳定电子结构的原子或分子之间，例如具有满壳结构的惰性气体元素、价电子已用于形成共价键的饱和分子等。</a:t>
            </a:r>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62</a:t>
            </a:fld>
            <a:endParaRPr lang="en-US" altLang="zh-CN"/>
          </a:p>
        </p:txBody>
      </p:sp>
    </p:spTree>
    <p:extLst>
      <p:ext uri="{BB962C8B-B14F-4D97-AF65-F5344CB8AC3E}">
        <p14:creationId xmlns:p14="http://schemas.microsoft.com/office/powerpoint/2010/main" val="13701532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我们知道，每个原子都具有一些围绕原子核运动的电子，如果电荷在核周围总是对称分布，则原子内部的正负电荷则完全抵消，对外呈现出电中性。但是电子的分布总有微小的起伏，于是原子会产生随时间变化的电偶极矩，这些瞬时出现的电偶极矩之间的相互作用形成了范德瓦尔斯结合。靠范德瓦尔斯结合形成的固体称为原子固体或分子固体。</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靠范德瓦尔斯相互作用结合的两个原子的相互作用能可以写成：</a:t>
                </a:r>
              </a:p>
              <a:p>
                <a:pPr/>
                <a14:m>
                  <m:oMathPara xmlns:m="http://schemas.openxmlformats.org/officeDocument/2006/math">
                    <m:oMathParaPr>
                      <m:jc m:val="centerGroup"/>
                    </m:oMathParaPr>
                    <m:oMath xmlns:m="http://schemas.openxmlformats.org/officeDocument/2006/math">
                      <m:r>
                        <a:rPr lang="en-US" altLang="zh-CN" sz="1200" i="1" kern="1200">
                          <a:solidFill>
                            <a:schemeClr val="tx1"/>
                          </a:solidFill>
                          <a:effectLst/>
                          <a:latin typeface="Cambria Math" panose="02040503050406030204" pitchFamily="18" charset="0"/>
                          <a:ea typeface="宋体" panose="02010600030101010101" pitchFamily="2" charset="-122"/>
                          <a:cs typeface="+mn-cs"/>
                        </a:rPr>
                        <m:t>𝑈</m:t>
                      </m:r>
                      <m:d>
                        <m:dPr>
                          <m:ctrlPr>
                            <a:rPr lang="en-US" altLang="zh-CN" sz="1200" i="1" kern="1200">
                              <a:solidFill>
                                <a:schemeClr val="tx1"/>
                              </a:solidFill>
                              <a:effectLst/>
                              <a:latin typeface="Cambria Math" panose="02040503050406030204" pitchFamily="18" charset="0"/>
                              <a:ea typeface="宋体" panose="02010600030101010101" pitchFamily="2" charset="-122"/>
                              <a:cs typeface="+mn-cs"/>
                            </a:rPr>
                          </m:ctrlPr>
                        </m:d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d>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𝐴</m:t>
                          </m:r>
                        </m:num>
                        <m:den>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6</m:t>
                              </m:r>
                            </m:sup>
                          </m:sSup>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𝐵</m:t>
                              </m:r>
                            </m:num>
                            <m:den>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12</m:t>
                                  </m:r>
                                </m:sup>
                              </m:sSup>
                            </m:den>
                          </m:f>
                        </m:e>
                        <m:sup/>
                      </m:sSup>
                    </m:oMath>
                  </m:oMathPara>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第一项是吸引能，第二项为重叠排斥作用。</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𝐴</m:t>
                    </m:r>
                  </m:oMath>
                </a14:m>
                <a:r>
                  <a:rPr lang="zh-CN" altLang="zh-CN" sz="1200"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𝐵</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都是正数，由实验经验所得。</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我们知道，每个原子都具有一些围绕原子核运动的电子，如果电荷在核周围总是对称分布，则原子内部的正负电荷则完全抵消，对外呈现出电中性。但是电子的分布总有微小的起伏，于是原子会产生随时间变化的电偶极矩，这些瞬时出现的电偶极矩之间的相互作用形成了范德瓦尔斯结合。靠范德瓦尔斯结合形成的固体称为原子固体或分子固体。</a:t>
                </a:r>
              </a:p>
              <a:p>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kern="1200">
                    <a:solidFill>
                      <a:schemeClr val="tx1"/>
                    </a:solidFill>
                    <a:effectLst/>
                    <a:latin typeface="Arial" panose="020B0604020202020204" pitchFamily="34" charset="0"/>
                    <a:ea typeface="宋体" panose="02010600030101010101" pitchFamily="2" charset="-122"/>
                    <a:cs typeface="+mn-cs"/>
                  </a:rPr>
                  <a:t>靠范德瓦尔斯相互作用结合的两个原子的相互作用能可以写成：</a:t>
                </a:r>
              </a:p>
              <a:p>
                <a:r>
                  <a:rPr lang="en-US" altLang="zh-CN" sz="1200" i="0" kern="1200">
                    <a:solidFill>
                      <a:schemeClr val="tx1"/>
                    </a:solidFill>
                    <a:effectLst/>
                    <a:latin typeface="Arial" panose="020B0604020202020204" pitchFamily="34" charset="0"/>
                    <a:ea typeface="宋体" panose="02010600030101010101" pitchFamily="2" charset="-122"/>
                    <a:cs typeface="+mn-cs"/>
                  </a:rPr>
                  <a:t>𝑈(𝑟)=−𝐴</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6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𝐵</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12 </a:t>
                </a:r>
                <a:r>
                  <a:rPr lang="zh-CN" altLang="zh-CN" sz="1200" i="0" kern="1200">
                    <a:solidFill>
                      <a:schemeClr val="tx1"/>
                    </a:solidFill>
                    <a:effectLst/>
                    <a:latin typeface="Arial" panose="020B0604020202020204" pitchFamily="34" charset="0"/>
                    <a:ea typeface="宋体" panose="02010600030101010101" pitchFamily="2" charset="-122"/>
                    <a:cs typeface="+mn-cs"/>
                  </a:rPr>
                  <a:t>〗^</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第一项是吸引能，第二项为重叠排斥作用。</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B</a:t>
                </a:r>
                <a:r>
                  <a:rPr lang="zh-CN" altLang="zh-CN" sz="1200" kern="1200">
                    <a:solidFill>
                      <a:schemeClr val="tx1"/>
                    </a:solidFill>
                    <a:effectLst/>
                    <a:latin typeface="Arial" panose="020B0604020202020204" pitchFamily="34" charset="0"/>
                    <a:ea typeface="宋体" panose="02010600030101010101" pitchFamily="2" charset="-122"/>
                    <a:cs typeface="+mn-cs"/>
                  </a:rPr>
                  <a:t>都是正数，由实验经验所得。</a:t>
                </a:r>
              </a:p>
              <a:p>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63</a:t>
            </a:fld>
            <a:endParaRPr lang="en-US" altLang="zh-CN"/>
          </a:p>
        </p:txBody>
      </p:sp>
    </p:spTree>
    <p:extLst>
      <p:ext uri="{BB962C8B-B14F-4D97-AF65-F5344CB8AC3E}">
        <p14:creationId xmlns:p14="http://schemas.microsoft.com/office/powerpoint/2010/main" val="1997933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所示的氢键是一种典型的范德瓦耳斯力。 氢原子是由原子核和一个</a:t>
            </a:r>
            <a:r>
              <a:rPr lang="en-US" altLang="zh-CN" sz="1200" kern="1200" dirty="0">
                <a:solidFill>
                  <a:schemeClr val="tx1"/>
                </a:solidFill>
                <a:effectLst/>
                <a:latin typeface="Arial" panose="020B0604020202020204" pitchFamily="34" charset="0"/>
                <a:ea typeface="宋体" panose="02010600030101010101" pitchFamily="2" charset="-122"/>
                <a:cs typeface="+mn-cs"/>
              </a:rPr>
              <a:t>1s</a:t>
            </a:r>
            <a:r>
              <a:rPr lang="zh-CN" altLang="zh-CN" sz="1200" kern="1200" dirty="0">
                <a:solidFill>
                  <a:schemeClr val="tx1"/>
                </a:solidFill>
                <a:effectLst/>
                <a:latin typeface="Arial" panose="020B0604020202020204" pitchFamily="34" charset="0"/>
                <a:ea typeface="宋体" panose="02010600030101010101" pitchFamily="2" charset="-122"/>
                <a:cs typeface="+mn-cs"/>
              </a:rPr>
              <a:t>轨道的电子组成的，</a:t>
            </a:r>
            <a:r>
              <a:rPr lang="en-US" altLang="zh-CN" sz="1200" kern="1200" dirty="0">
                <a:solidFill>
                  <a:schemeClr val="tx1"/>
                </a:solidFill>
                <a:effectLst/>
                <a:latin typeface="Arial" panose="020B0604020202020204" pitchFamily="34" charset="0"/>
                <a:ea typeface="宋体" panose="02010600030101010101" pitchFamily="2" charset="-122"/>
                <a:cs typeface="+mn-cs"/>
              </a:rPr>
              <a:t>H-O</a:t>
            </a:r>
            <a:r>
              <a:rPr lang="zh-CN" altLang="zh-CN" sz="1200" kern="1200" dirty="0">
                <a:solidFill>
                  <a:schemeClr val="tx1"/>
                </a:solidFill>
                <a:effectLst/>
                <a:latin typeface="Arial" panose="020B0604020202020204" pitchFamily="34" charset="0"/>
                <a:ea typeface="宋体" panose="02010600030101010101" pitchFamily="2" charset="-122"/>
                <a:cs typeface="+mn-cs"/>
              </a:rPr>
              <a:t>共价结合时，电子被拉向氧原子的力量较强，使水分子中形成电偶极矩 </a:t>
            </a:r>
            <a:r>
              <a:rPr lang="en-US" altLang="zh-CN" sz="1200" kern="1200" dirty="0">
                <a:solidFill>
                  <a:schemeClr val="tx1"/>
                </a:solidFill>
                <a:effectLst/>
                <a:latin typeface="Arial" panose="020B0604020202020204" pitchFamily="34" charset="0"/>
                <a:ea typeface="宋体" panose="02010600030101010101" pitchFamily="2" charset="-122"/>
                <a:cs typeface="+mn-cs"/>
              </a:rPr>
              <a:t>(H</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a:t>
            </a:r>
            <a:r>
              <a:rPr lang="en-US" altLang="zh-CN" sz="1200" kern="1200" dirty="0">
                <a:solidFill>
                  <a:schemeClr val="tx1"/>
                </a:solidFill>
                <a:effectLst/>
                <a:latin typeface="Arial" panose="020B0604020202020204" pitchFamily="34" charset="0"/>
                <a:ea typeface="宋体" panose="02010600030101010101" pitchFamily="2" charset="-122"/>
                <a:cs typeface="+mn-cs"/>
              </a:rPr>
              <a:t>-O</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2-</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a:t>
            </a:r>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64</a:t>
            </a:fld>
            <a:endParaRPr lang="en-US" altLang="zh-CN"/>
          </a:p>
        </p:txBody>
      </p:sp>
    </p:spTree>
    <p:extLst>
      <p:ext uri="{BB962C8B-B14F-4D97-AF65-F5344CB8AC3E}">
        <p14:creationId xmlns:p14="http://schemas.microsoft.com/office/powerpoint/2010/main" val="23119475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形成冰晶体时，正是这种电偶极矩产生的范德瓦耳斯力使水分子结合在一起。在有机物或生物体中，分子和高分子主要是由氢键连接在一起的。</a:t>
            </a:r>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65</a:t>
            </a:fld>
            <a:endParaRPr lang="en-US" altLang="zh-CN"/>
          </a:p>
        </p:txBody>
      </p:sp>
    </p:spTree>
    <p:extLst>
      <p:ext uri="{BB962C8B-B14F-4D97-AF65-F5344CB8AC3E}">
        <p14:creationId xmlns:p14="http://schemas.microsoft.com/office/powerpoint/2010/main" val="37279488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en-US" sz="1200" b="0" i="0" u="none" strike="noStrike" kern="1200" cap="none" spc="0" normalizeH="0" baseline="0" noProof="0" dirty="0">
                <a:ln>
                  <a:noFill/>
                </a:ln>
                <a:solidFill>
                  <a:srgbClr val="CC0000"/>
                </a:solidFill>
                <a:effectLst/>
                <a:uLnTx/>
                <a:uFillTx/>
                <a:latin typeface="Times New Roman" panose="02020603050405020304" pitchFamily="18" charset="0"/>
                <a:ea typeface="微软雅黑" panose="020B0503020204020204" charset="-122"/>
              </a:rPr>
              <a:t>在有机物或生物体中，分子和高分子主要是由氢键连接在一起的。</a:t>
            </a:r>
          </a:p>
          <a:p>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66</a:t>
            </a:fld>
            <a:endParaRPr lang="en-US" altLang="zh-CN"/>
          </a:p>
        </p:txBody>
      </p:sp>
    </p:spTree>
    <p:extLst>
      <p:ext uri="{BB962C8B-B14F-4D97-AF65-F5344CB8AC3E}">
        <p14:creationId xmlns:p14="http://schemas.microsoft.com/office/powerpoint/2010/main" val="3037381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在内能最小点的右边，原子之间相互作用的吸引力大于排斥力，如果要把它们分开，外力要克服吸引力做功；在内能最小点的左边，原子之间相互作用的排斥力大于吸引力，要进一步减小原子间距一样要有外力做功。在平衡距离</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𝑟</m:t>
                    </m:r>
                  </m:oMath>
                </a14:m>
                <a:r>
                  <a:rPr lang="en-US" altLang="zh-CN" sz="1200" kern="1200" baseline="-25000" dirty="0">
                    <a:solidFill>
                      <a:schemeClr val="tx1"/>
                    </a:solidFill>
                    <a:effectLst/>
                    <a:latin typeface="Arial" panose="020B0604020202020204" pitchFamily="34" charset="0"/>
                    <a:ea typeface="宋体" panose="02010600030101010101" pitchFamily="2" charset="-122"/>
                    <a:cs typeface="+mn-cs"/>
                  </a:rPr>
                  <a:t>0 </a:t>
                </a:r>
                <a:r>
                  <a:rPr lang="zh-CN" altLang="zh-CN" sz="1200" kern="1200" dirty="0">
                    <a:solidFill>
                      <a:schemeClr val="tx1"/>
                    </a:solidFill>
                    <a:effectLst/>
                    <a:latin typeface="Arial" panose="020B0604020202020204" pitchFamily="34" charset="0"/>
                    <a:ea typeface="宋体" panose="02010600030101010101" pitchFamily="2" charset="-122"/>
                    <a:cs typeface="+mn-cs"/>
                  </a:rPr>
                  <a:t>处内能最小，这时排斥力和吸引力达到平衡。平衡距离通常是在埃（</a:t>
                </a:r>
                <a:r>
                  <a:rPr lang="en-US" altLang="zh-CN" sz="1200" kern="1200" dirty="0">
                    <a:solidFill>
                      <a:schemeClr val="tx1"/>
                    </a:solidFill>
                    <a:effectLst/>
                    <a:latin typeface="Arial" panose="020B0604020202020204" pitchFamily="34" charset="0"/>
                    <a:ea typeface="宋体" panose="02010600030101010101" pitchFamily="2" charset="-122"/>
                    <a:cs typeface="+mn-cs"/>
                  </a:rPr>
                  <a:t>10</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-10</a:t>
                </a:r>
                <a:r>
                  <a:rPr lang="en-US" altLang="zh-CN" sz="1200" kern="1200" dirty="0">
                    <a:solidFill>
                      <a:schemeClr val="tx1"/>
                    </a:solidFill>
                    <a:effectLst/>
                    <a:latin typeface="Arial" panose="020B0604020202020204" pitchFamily="34" charset="0"/>
                    <a:ea typeface="宋体" panose="02010600030101010101" pitchFamily="2" charset="-122"/>
                    <a:cs typeface="+mn-cs"/>
                  </a:rPr>
                  <a:t>m</a:t>
                </a:r>
                <a:r>
                  <a:rPr lang="zh-CN" altLang="zh-CN" sz="1200" kern="1200" dirty="0">
                    <a:solidFill>
                      <a:schemeClr val="tx1"/>
                    </a:solidFill>
                    <a:effectLst/>
                    <a:latin typeface="Arial" panose="020B0604020202020204" pitchFamily="34" charset="0"/>
                    <a:ea typeface="宋体" panose="02010600030101010101" pitchFamily="2" charset="-122"/>
                    <a:cs typeface="+mn-cs"/>
                  </a:rPr>
                  <a:t>）的数量级。</a:t>
                </a:r>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panose="020B0604020202020204" pitchFamily="34" charset="0"/>
                    <a:ea typeface="宋体" panose="02010600030101010101" pitchFamily="2" charset="-122"/>
                    <a:cs typeface="+mn-cs"/>
                  </a:rPr>
                  <a:t>在内能最小点的右边，原子之间相互作用的吸引力大于排斥力，如果要把它们分开，外力要克服吸引力做功；在内能最小点的左边，原子之间相互作用的排斥力大于吸引力，要进一步减小原子间距一样要有外力做功。在平衡距离</a:t>
                </a:r>
                <a:r>
                  <a:rPr lang="en-US" altLang="zh-CN" sz="1200" b="0" i="0" kern="1200">
                    <a:solidFill>
                      <a:schemeClr val="tx1"/>
                    </a:solidFill>
                    <a:effectLst/>
                    <a:latin typeface="Cambria Math" panose="02040503050406030204" pitchFamily="18" charset="0"/>
                    <a:ea typeface="宋体" panose="02010600030101010101" pitchFamily="2" charset="-122"/>
                    <a:cs typeface="+mn-cs"/>
                  </a:rPr>
                  <a:t>𝑟</a:t>
                </a:r>
                <a:r>
                  <a:rPr lang="en-US" altLang="zh-CN" sz="1200" kern="1200" baseline="-25000" dirty="0">
                    <a:solidFill>
                      <a:schemeClr val="tx1"/>
                    </a:solidFill>
                    <a:effectLst/>
                    <a:latin typeface="Arial" panose="020B0604020202020204" pitchFamily="34" charset="0"/>
                    <a:ea typeface="宋体" panose="02010600030101010101" pitchFamily="2" charset="-122"/>
                    <a:cs typeface="+mn-cs"/>
                  </a:rPr>
                  <a:t>0 </a:t>
                </a:r>
                <a:r>
                  <a:rPr lang="zh-CN" altLang="zh-CN" sz="1200" kern="1200" dirty="0">
                    <a:solidFill>
                      <a:schemeClr val="tx1"/>
                    </a:solidFill>
                    <a:effectLst/>
                    <a:latin typeface="Arial" panose="020B0604020202020204" pitchFamily="34" charset="0"/>
                    <a:ea typeface="宋体" panose="02010600030101010101" pitchFamily="2" charset="-122"/>
                    <a:cs typeface="+mn-cs"/>
                  </a:rPr>
                  <a:t>处内能最小，这时排斥力和吸引力达到平衡。平衡距离通常是在埃（</a:t>
                </a:r>
                <a:r>
                  <a:rPr lang="en-US" altLang="zh-CN" sz="1200" kern="1200" dirty="0">
                    <a:solidFill>
                      <a:schemeClr val="tx1"/>
                    </a:solidFill>
                    <a:effectLst/>
                    <a:latin typeface="Arial" panose="020B0604020202020204" pitchFamily="34" charset="0"/>
                    <a:ea typeface="宋体" panose="02010600030101010101" pitchFamily="2" charset="-122"/>
                    <a:cs typeface="+mn-cs"/>
                  </a:rPr>
                  <a:t>10</a:t>
                </a:r>
                <a:r>
                  <a:rPr lang="en-US" altLang="zh-CN" sz="1200" kern="1200" baseline="30000" dirty="0">
                    <a:solidFill>
                      <a:schemeClr val="tx1"/>
                    </a:solidFill>
                    <a:effectLst/>
                    <a:latin typeface="Arial" panose="020B0604020202020204" pitchFamily="34" charset="0"/>
                    <a:ea typeface="宋体" panose="02010600030101010101" pitchFamily="2" charset="-122"/>
                    <a:cs typeface="+mn-cs"/>
                  </a:rPr>
                  <a:t>-10</a:t>
                </a:r>
                <a:r>
                  <a:rPr lang="en-US" altLang="zh-CN" sz="1200" kern="1200" dirty="0">
                    <a:solidFill>
                      <a:schemeClr val="tx1"/>
                    </a:solidFill>
                    <a:effectLst/>
                    <a:latin typeface="Arial" panose="020B0604020202020204" pitchFamily="34" charset="0"/>
                    <a:ea typeface="宋体" panose="02010600030101010101" pitchFamily="2" charset="-122"/>
                    <a:cs typeface="+mn-cs"/>
                  </a:rPr>
                  <a:t>m</a:t>
                </a:r>
                <a:r>
                  <a:rPr lang="zh-CN" altLang="zh-CN" sz="1200" kern="1200" dirty="0">
                    <a:solidFill>
                      <a:schemeClr val="tx1"/>
                    </a:solidFill>
                    <a:effectLst/>
                    <a:latin typeface="Arial" panose="020B0604020202020204" pitchFamily="34" charset="0"/>
                    <a:ea typeface="宋体" panose="02010600030101010101" pitchFamily="2" charset="-122"/>
                    <a:cs typeface="+mn-cs"/>
                  </a:rPr>
                  <a:t>）的数量级。</a:t>
                </a:r>
              </a:p>
              <a:p>
                <a:endParaRPr lang="zh-CN" altLang="en-US" dirty="0"/>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7</a:t>
            </a:fld>
            <a:endParaRPr lang="en-US" altLang="zh-CN"/>
          </a:p>
        </p:txBody>
      </p:sp>
    </p:spTree>
    <p:extLst>
      <p:ext uri="{BB962C8B-B14F-4D97-AF65-F5344CB8AC3E}">
        <p14:creationId xmlns:p14="http://schemas.microsoft.com/office/powerpoint/2010/main" val="937421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panose="020B0604020202020204" pitchFamily="34" charset="0"/>
                    <a:ea typeface="宋体" panose="02010600030101010101" pitchFamily="2" charset="-122"/>
                    <a:cs typeface="+mn-cs"/>
                  </a:rPr>
                  <a:t>一般情况下，两个原子的相互作用能（两个原子系统的内能）可以用下式来表示：</a:t>
                </a:r>
                <a14:m>
                  <m:oMath xmlns:m="http://schemas.openxmlformats.org/officeDocument/2006/math">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𝑈</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smtClean="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𝛼</m:t>
                        </m:r>
                      </m:num>
                      <m:den>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𝑚</m:t>
                            </m:r>
                          </m:sup>
                        </m:sSup>
                      </m:den>
                    </m:f>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𝛽</m:t>
                        </m:r>
                      </m:num>
                      <m:den>
                        <m:sSup>
                          <m:sSup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p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p>
                            <m:r>
                              <a:rPr lang="en-US" altLang="zh-CN" sz="1200" i="1" kern="1200">
                                <a:solidFill>
                                  <a:schemeClr val="tx1"/>
                                </a:solidFill>
                                <a:effectLst/>
                                <a:latin typeface="Cambria Math" panose="02040503050406030204" pitchFamily="18" charset="0"/>
                                <a:ea typeface="宋体" panose="02010600030101010101" pitchFamily="2" charset="-122"/>
                                <a:cs typeface="+mn-cs"/>
                              </a:rPr>
                              <m:t>𝑛</m:t>
                            </m:r>
                          </m:sup>
                        </m:sSup>
                      </m:den>
                    </m:f>
                  </m:oMath>
                </a14:m>
                <a:endParaRPr lang="en-US"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这里，</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𝑎</m:t>
                    </m:r>
                  </m:oMath>
                </a14:m>
                <a:r>
                  <a:rPr lang="zh-CN" altLang="zh-CN" sz="1200" i="1"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𝑏</m:t>
                    </m:r>
                  </m:oMath>
                </a14:m>
                <a:r>
                  <a:rPr lang="zh-CN" altLang="zh-CN" sz="1200" i="1"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𝑚</m:t>
                    </m:r>
                  </m:oMath>
                </a14:m>
                <a:r>
                  <a:rPr lang="zh-CN" altLang="zh-CN" sz="1200" i="1" kern="1200" dirty="0">
                    <a:solidFill>
                      <a:schemeClr val="tx1"/>
                    </a:solidFill>
                    <a:effectLst/>
                    <a:latin typeface="Arial" panose="020B0604020202020204" pitchFamily="34" charset="0"/>
                    <a:ea typeface="宋体" panose="02010600030101010101" pitchFamily="2" charset="-122"/>
                    <a:cs typeface="+mn-cs"/>
                  </a:rPr>
                  <a:t>、</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𝑛</m:t>
                    </m:r>
                  </m:oMath>
                </a14:m>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zh-CN" sz="1200" kern="1200" dirty="0">
                    <a:solidFill>
                      <a:schemeClr val="tx1"/>
                    </a:solidFill>
                    <a:effectLst/>
                    <a:latin typeface="Arial" panose="020B0604020202020204" pitchFamily="34" charset="0"/>
                    <a:ea typeface="宋体" panose="02010600030101010101" pitchFamily="2" charset="-122"/>
                    <a:cs typeface="+mn-cs"/>
                  </a:rPr>
                  <a:t>为大于零的参数，由实验或理论计算来确定，不同的材料参数不同。</a:t>
                </a:r>
              </a:p>
              <a:p>
                <a:r>
                  <a:rPr lang="zh-CN" altLang="zh-CN" sz="1200" kern="1200" dirty="0">
                    <a:solidFill>
                      <a:schemeClr val="tx1"/>
                    </a:solidFill>
                    <a:effectLst/>
                    <a:latin typeface="Arial" panose="020B0604020202020204" pitchFamily="34" charset="0"/>
                    <a:ea typeface="宋体" panose="02010600030101010101" pitchFamily="2" charset="-122"/>
                    <a:cs typeface="+mn-cs"/>
                  </a:rPr>
                  <a:t>处于平衡位置 </a:t>
                </a:r>
                <a14:m>
                  <m:oMath xmlns:m="http://schemas.openxmlformats.org/officeDocument/2006/math">
                    <m:r>
                      <a:rPr lang="en-US" altLang="zh-CN" sz="1200" b="0" i="1" kern="1200" smtClean="0">
                        <a:solidFill>
                          <a:schemeClr val="tx1"/>
                        </a:solidFill>
                        <a:effectLst/>
                        <a:latin typeface="Cambria Math" panose="02040503050406030204" pitchFamily="18" charset="0"/>
                        <a:ea typeface="宋体" panose="02010600030101010101" pitchFamily="2" charset="-122"/>
                        <a:cs typeface="+mn-cs"/>
                      </a:rPr>
                      <m:t>𝑟</m:t>
                    </m:r>
                  </m:oMath>
                </a14:m>
                <a:r>
                  <a:rPr lang="en-US" altLang="zh-CN" sz="1200" kern="1200" baseline="-25000" dirty="0">
                    <a:solidFill>
                      <a:schemeClr val="tx1"/>
                    </a:solidFill>
                    <a:effectLst/>
                    <a:latin typeface="Arial" panose="020B0604020202020204" pitchFamily="34" charset="0"/>
                    <a:ea typeface="宋体" panose="02010600030101010101" pitchFamily="2" charset="-122"/>
                    <a:cs typeface="+mn-cs"/>
                  </a:rPr>
                  <a:t>0</a:t>
                </a:r>
                <a:r>
                  <a:rPr lang="zh-CN" altLang="zh-CN" sz="1200" kern="1200" dirty="0">
                    <a:solidFill>
                      <a:schemeClr val="tx1"/>
                    </a:solidFill>
                    <a:effectLst/>
                    <a:latin typeface="Arial" panose="020B0604020202020204" pitchFamily="34" charset="0"/>
                    <a:ea typeface="宋体" panose="02010600030101010101" pitchFamily="2" charset="-122"/>
                    <a:cs typeface="+mn-cs"/>
                  </a:rPr>
                  <a:t>（排斥力</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zh-CN" altLang="zh-CN" sz="1200" kern="1200" dirty="0">
                    <a:solidFill>
                      <a:schemeClr val="tx1"/>
                    </a:solidFill>
                    <a:effectLst/>
                    <a:latin typeface="Arial" panose="020B0604020202020204" pitchFamily="34" charset="0"/>
                    <a:ea typeface="宋体" panose="02010600030101010101" pitchFamily="2" charset="-122"/>
                    <a:cs typeface="+mn-cs"/>
                  </a:rPr>
                  <a:t>吸引力）时内能达到极小点，有</a:t>
                </a:r>
                <a:r>
                  <a:rPr lang="en-US" altLang="zh-CN" sz="1200" kern="1200" dirty="0">
                    <a:solidFill>
                      <a:schemeClr val="tx1"/>
                    </a:solidFill>
                    <a:effectLst/>
                    <a:latin typeface="Arial" panose="020B0604020202020204" pitchFamily="34" charset="0"/>
                    <a:ea typeface="宋体" panose="02010600030101010101" pitchFamily="2" charset="-122"/>
                    <a:cs typeface="+mn-cs"/>
                  </a:rPr>
                  <a:t>: </a:t>
                </a:r>
                <a14:m>
                  <m:oMath xmlns:m="http://schemas.openxmlformats.org/officeDocument/2006/math">
                    <m:sSub>
                      <m:sSubPr>
                        <m:ctrlPr>
                          <a:rPr lang="zh-CN" altLang="zh-CN" sz="1200" i="1" kern="1200" smtClean="0">
                            <a:solidFill>
                              <a:schemeClr val="tx1"/>
                            </a:solidFill>
                            <a:effectLst/>
                            <a:latin typeface="Cambria Math" panose="02040503050406030204" pitchFamily="18" charset="0"/>
                            <a:ea typeface="宋体" panose="02010600030101010101" pitchFamily="2" charset="-122"/>
                            <a:cs typeface="+mn-cs"/>
                          </a:rPr>
                        </m:ctrlPr>
                      </m:sSubPr>
                      <m:e>
                        <m:d>
                          <m:dPr>
                            <m:begChr m:val=""/>
                            <m:endChr m:val="|"/>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dPr>
                          <m:e>
                            <m:r>
                              <a:rPr lang="en-US" altLang="zh-CN" sz="1200" i="1" kern="1200">
                                <a:solidFill>
                                  <a:schemeClr val="tx1"/>
                                </a:solidFill>
                                <a:effectLst/>
                                <a:latin typeface="Cambria Math" panose="02040503050406030204" pitchFamily="18" charset="0"/>
                                <a:ea typeface="宋体" panose="02010600030101010101" pitchFamily="2" charset="-122"/>
                                <a:cs typeface="+mn-cs"/>
                              </a:rPr>
                              <m:t>𝐹</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f>
                              <m:f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fPr>
                              <m:num>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𝑈</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r>
                                  <a:rPr lang="en-US" altLang="zh-CN" sz="1200" i="1" kern="1200">
                                    <a:solidFill>
                                      <a:schemeClr val="tx1"/>
                                    </a:solidFill>
                                    <a:effectLst/>
                                    <a:latin typeface="Cambria Math" panose="02040503050406030204" pitchFamily="18" charset="0"/>
                                    <a:ea typeface="宋体" panose="02010600030101010101" pitchFamily="2" charset="-122"/>
                                    <a:cs typeface="+mn-cs"/>
                                  </a:rPr>
                                  <m:t>)</m:t>
                                </m:r>
                              </m:num>
                              <m:den>
                                <m:r>
                                  <a:rPr lang="en-US" altLang="zh-CN" sz="1200" i="1" kern="1200">
                                    <a:solidFill>
                                      <a:schemeClr val="tx1"/>
                                    </a:solidFill>
                                    <a:effectLst/>
                                    <a:latin typeface="Cambria Math" panose="02040503050406030204" pitchFamily="18" charset="0"/>
                                    <a:ea typeface="宋体" panose="02010600030101010101" pitchFamily="2" charset="-122"/>
                                    <a:cs typeface="+mn-cs"/>
                                  </a:rPr>
                                  <m:t>𝜕</m:t>
                                </m:r>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den>
                            </m:f>
                          </m:e>
                        </m:d>
                      </m:e>
                      <m:sub>
                        <m:sSub>
                          <m:sSubPr>
                            <m:ctrlPr>
                              <a:rPr lang="zh-CN" altLang="zh-CN" sz="1200" i="1" kern="1200">
                                <a:solidFill>
                                  <a:schemeClr val="tx1"/>
                                </a:solidFill>
                                <a:effectLst/>
                                <a:latin typeface="Cambria Math" panose="02040503050406030204" pitchFamily="18" charset="0"/>
                                <a:ea typeface="宋体" panose="02010600030101010101" pitchFamily="2" charset="-122"/>
                                <a:cs typeface="+mn-cs"/>
                              </a:rPr>
                            </m:ctrlPr>
                          </m:sSubPr>
                          <m:e>
                            <m:r>
                              <a:rPr lang="en-US" altLang="zh-CN" sz="1200" i="1" kern="1200">
                                <a:solidFill>
                                  <a:schemeClr val="tx1"/>
                                </a:solidFill>
                                <a:effectLst/>
                                <a:latin typeface="Cambria Math" panose="02040503050406030204" pitchFamily="18" charset="0"/>
                                <a:ea typeface="宋体" panose="02010600030101010101" pitchFamily="2" charset="-122"/>
                                <a:cs typeface="+mn-cs"/>
                              </a:rPr>
                              <m:t>𝑟</m:t>
                            </m:r>
                          </m:e>
                          <m: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sub>
                        </m:sSub>
                      </m:sub>
                    </m:sSub>
                    <m:r>
                      <a:rPr lang="en-US" altLang="zh-CN" sz="1200" i="1" kern="1200">
                        <a:solidFill>
                          <a:schemeClr val="tx1"/>
                        </a:solidFill>
                        <a:effectLst/>
                        <a:latin typeface="Cambria Math" panose="02040503050406030204" pitchFamily="18" charset="0"/>
                        <a:ea typeface="宋体" panose="02010600030101010101" pitchFamily="2" charset="-122"/>
                        <a:cs typeface="+mn-cs"/>
                      </a:rPr>
                      <m:t>=0</m:t>
                    </m:r>
                  </m:oMath>
                </a14:m>
                <a:endParaRPr lang="zh-CN" altLang="zh-CN" sz="1200" kern="1200" dirty="0">
                  <a:solidFill>
                    <a:schemeClr val="tx1"/>
                  </a:solidFill>
                  <a:effectLst/>
                  <a:latin typeface="Arial" panose="020B0604020202020204" pitchFamily="34" charset="0"/>
                  <a:ea typeface="宋体" panose="02010600030101010101" pitchFamily="2" charset="-122"/>
                  <a:cs typeface="+mn-cs"/>
                </a:endParaRPr>
              </a:p>
              <a:p>
                <a:r>
                  <a:rPr lang="zh-CN" altLang="zh-CN" sz="1200" kern="1200" dirty="0">
                    <a:solidFill>
                      <a:schemeClr val="tx1"/>
                    </a:solidFill>
                    <a:effectLst/>
                    <a:latin typeface="Arial" panose="020B0604020202020204" pitchFamily="34" charset="0"/>
                    <a:ea typeface="宋体" panose="02010600030101010101" pitchFamily="2" charset="-122"/>
                    <a:cs typeface="+mn-cs"/>
                  </a:rPr>
                  <a:t>通过这个极值条件可以确定平衡位置</a:t>
                </a:r>
                <a:r>
                  <a:rPr lang="en-US" altLang="zh-CN" sz="1200" i="1" kern="1200" dirty="0">
                    <a:solidFill>
                      <a:schemeClr val="tx1"/>
                    </a:solidFill>
                    <a:effectLst/>
                    <a:latin typeface="Arial" panose="020B0604020202020204" pitchFamily="34" charset="0"/>
                    <a:ea typeface="宋体" panose="02010600030101010101" pitchFamily="2" charset="-122"/>
                    <a:cs typeface="+mn-cs"/>
                  </a:rPr>
                  <a:t>r</a:t>
                </a:r>
                <a:r>
                  <a:rPr lang="en-US" altLang="zh-CN" sz="1200" kern="1200" baseline="-25000" dirty="0">
                    <a:solidFill>
                      <a:schemeClr val="tx1"/>
                    </a:solidFill>
                    <a:effectLst/>
                    <a:latin typeface="Arial" panose="020B0604020202020204" pitchFamily="34" charset="0"/>
                    <a:ea typeface="宋体" panose="02010600030101010101" pitchFamily="2" charset="-122"/>
                    <a:cs typeface="+mn-cs"/>
                  </a:rPr>
                  <a:t>0</a:t>
                </a:r>
                <a:r>
                  <a:rPr lang="zh-CN" altLang="zh-CN" sz="1200" kern="1200" dirty="0">
                    <a:solidFill>
                      <a:schemeClr val="tx1"/>
                    </a:solidFill>
                    <a:effectLst/>
                    <a:latin typeface="Arial" panose="020B0604020202020204" pitchFamily="34" charset="0"/>
                    <a:ea typeface="宋体" panose="02010600030101010101" pitchFamily="2" charset="-122"/>
                    <a:cs typeface="+mn-cs"/>
                  </a:rPr>
                  <a:t>，进而确定晶格常数及晶体的体积。</a:t>
                </a:r>
              </a:p>
              <a:p>
                <a:endParaRPr lang="zh-CN" altLang="en-US" dirty="0"/>
              </a:p>
            </p:txBody>
          </p:sp>
        </mc:Choice>
        <mc:Fallback xmlns="">
          <p:sp>
            <p:nvSpPr>
              <p:cNvPr id="3" name="备注占位符 2"/>
              <p:cNvSpPr>
                <a:spLocks noGrp="1"/>
              </p:cNvSpPr>
              <p:nvPr>
                <p:ph type="body" idx="1"/>
              </p:nvPr>
            </p:nvSpPr>
            <p:spPr/>
            <p:txBody>
              <a:bodyPr/>
              <a:lstStyle/>
              <a:p>
                <a:r>
                  <a:rPr lang="zh-CN" altLang="zh-CN" sz="1200" kern="1200">
                    <a:solidFill>
                      <a:schemeClr val="tx1"/>
                    </a:solidFill>
                    <a:effectLst/>
                    <a:latin typeface="Arial" panose="020B0604020202020204" pitchFamily="34" charset="0"/>
                    <a:ea typeface="宋体" panose="02010600030101010101" pitchFamily="2" charset="-122"/>
                    <a:cs typeface="+mn-cs"/>
                  </a:rPr>
                  <a:t>一般情况下，两个原子的相互作用能（两个原子系统的内能）可以用下式来表示：</a:t>
                </a:r>
                <a:r>
                  <a:rPr lang="en-US" altLang="zh-CN" sz="1200" i="0" kern="1200">
                    <a:solidFill>
                      <a:schemeClr val="tx1"/>
                    </a:solidFill>
                    <a:effectLst/>
                    <a:latin typeface="Arial" panose="020B0604020202020204" pitchFamily="34" charset="0"/>
                    <a:ea typeface="宋体" panose="02010600030101010101" pitchFamily="2" charset="-122"/>
                    <a:cs typeface="+mn-cs"/>
                  </a:rPr>
                  <a:t>𝑈(𝑟)=−𝛼</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𝑚 +𝛽</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𝑛 </a:t>
                </a:r>
                <a:endParaRPr lang="en-US"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这里，</a:t>
                </a:r>
                <a:r>
                  <a:rPr lang="en-US" altLang="zh-CN" sz="1200" i="1" kern="1200">
                    <a:solidFill>
                      <a:schemeClr val="tx1"/>
                    </a:solidFill>
                    <a:effectLst/>
                    <a:latin typeface="Arial" panose="020B0604020202020204" pitchFamily="34" charset="0"/>
                    <a:ea typeface="宋体" panose="02010600030101010101" pitchFamily="2" charset="-122"/>
                    <a:cs typeface="+mn-cs"/>
                  </a:rPr>
                  <a:t>a</a:t>
                </a:r>
                <a:r>
                  <a:rPr lang="zh-CN" altLang="zh-CN" sz="1200" i="1"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b </a:t>
                </a:r>
                <a:r>
                  <a:rPr lang="zh-CN" altLang="zh-CN" sz="1200" i="1"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m</a:t>
                </a:r>
                <a:r>
                  <a:rPr lang="zh-CN" altLang="zh-CN" sz="1200" i="1" kern="1200">
                    <a:solidFill>
                      <a:schemeClr val="tx1"/>
                    </a:solidFill>
                    <a:effectLst/>
                    <a:latin typeface="Arial" panose="020B0604020202020204" pitchFamily="34" charset="0"/>
                    <a:ea typeface="宋体" panose="02010600030101010101" pitchFamily="2" charset="-122"/>
                    <a:cs typeface="+mn-cs"/>
                  </a:rPr>
                  <a:t>、</a:t>
                </a:r>
                <a:r>
                  <a:rPr lang="en-US" altLang="zh-CN" sz="1200" i="1" kern="1200">
                    <a:solidFill>
                      <a:schemeClr val="tx1"/>
                    </a:solidFill>
                    <a:effectLst/>
                    <a:latin typeface="Arial" panose="020B0604020202020204" pitchFamily="34" charset="0"/>
                    <a:ea typeface="宋体" panose="02010600030101010101" pitchFamily="2" charset="-122"/>
                    <a:cs typeface="+mn-cs"/>
                  </a:rPr>
                  <a:t>n</a:t>
                </a:r>
                <a:r>
                  <a:rPr lang="zh-CN" altLang="zh-CN" sz="1200" kern="1200">
                    <a:solidFill>
                      <a:schemeClr val="tx1"/>
                    </a:solidFill>
                    <a:effectLst/>
                    <a:latin typeface="Arial" panose="020B0604020202020204" pitchFamily="34" charset="0"/>
                    <a:ea typeface="宋体" panose="02010600030101010101" pitchFamily="2" charset="-122"/>
                    <a:cs typeface="+mn-cs"/>
                  </a:rPr>
                  <a:t>为大于零的参数，由实验或理论计算来确定，不同的材料参数不同。</a:t>
                </a:r>
              </a:p>
              <a:p>
                <a:r>
                  <a:rPr lang="zh-CN" altLang="zh-CN" sz="1200" kern="1200">
                    <a:solidFill>
                      <a:schemeClr val="tx1"/>
                    </a:solidFill>
                    <a:effectLst/>
                    <a:latin typeface="Arial" panose="020B0604020202020204" pitchFamily="34" charset="0"/>
                    <a:ea typeface="宋体" panose="02010600030101010101" pitchFamily="2" charset="-122"/>
                    <a:cs typeface="+mn-cs"/>
                  </a:rPr>
                  <a:t>处于平衡位置 </a:t>
                </a:r>
                <a:r>
                  <a:rPr lang="en-US" altLang="zh-CN" sz="1200" i="1" kern="1200">
                    <a:solidFill>
                      <a:schemeClr val="tx1"/>
                    </a:solidFill>
                    <a:effectLst/>
                    <a:latin typeface="Arial" panose="020B0604020202020204" pitchFamily="34" charset="0"/>
                    <a:ea typeface="宋体" panose="02010600030101010101" pitchFamily="2" charset="-122"/>
                    <a:cs typeface="+mn-cs"/>
                  </a:rPr>
                  <a:t>r</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0</a:t>
                </a:r>
                <a:r>
                  <a:rPr lang="zh-CN" altLang="zh-CN" sz="1200" kern="1200">
                    <a:solidFill>
                      <a:schemeClr val="tx1"/>
                    </a:solidFill>
                    <a:effectLst/>
                    <a:latin typeface="Arial" panose="020B0604020202020204" pitchFamily="34" charset="0"/>
                    <a:ea typeface="宋体" panose="02010600030101010101" pitchFamily="2" charset="-122"/>
                    <a:cs typeface="+mn-cs"/>
                  </a:rPr>
                  <a:t>（排斥力</a:t>
                </a:r>
                <a:r>
                  <a:rPr lang="en-US" altLang="zh-CN" sz="1200" kern="1200">
                    <a:solidFill>
                      <a:schemeClr val="tx1"/>
                    </a:solidFill>
                    <a:effectLst/>
                    <a:latin typeface="Arial" panose="020B0604020202020204" pitchFamily="34" charset="0"/>
                    <a:ea typeface="宋体" panose="02010600030101010101" pitchFamily="2" charset="-122"/>
                    <a:cs typeface="+mn-cs"/>
                  </a:rPr>
                  <a:t>=</a:t>
                </a:r>
                <a:r>
                  <a:rPr lang="zh-CN" altLang="zh-CN" sz="1200" kern="1200">
                    <a:solidFill>
                      <a:schemeClr val="tx1"/>
                    </a:solidFill>
                    <a:effectLst/>
                    <a:latin typeface="Arial" panose="020B0604020202020204" pitchFamily="34" charset="0"/>
                    <a:ea typeface="宋体" panose="02010600030101010101" pitchFamily="2" charset="-122"/>
                    <a:cs typeface="+mn-cs"/>
                  </a:rPr>
                  <a:t>吸引力）时内能达到极小点，有</a:t>
                </a:r>
                <a:r>
                  <a:rPr lang="en-US" altLang="zh-CN" sz="1200" kern="1200">
                    <a:solidFill>
                      <a:schemeClr val="tx1"/>
                    </a:solidFill>
                    <a:effectLst/>
                    <a:latin typeface="Arial" panose="020B0604020202020204" pitchFamily="34" charset="0"/>
                    <a:ea typeface="宋体" panose="02010600030101010101" pitchFamily="2" charset="-122"/>
                    <a:cs typeface="+mn-cs"/>
                  </a:rPr>
                  <a:t>: </a:t>
                </a:r>
                <a:r>
                  <a:rPr lang="zh-CN" altLang="zh-CN" sz="1200" i="0" kern="1200">
                    <a:solidFill>
                      <a:schemeClr val="tx1"/>
                    </a:solidFill>
                    <a:effectLst/>
                    <a:latin typeface="Arial" panose="020B0604020202020204" pitchFamily="34" charset="0"/>
                    <a:ea typeface="宋体" panose="02010600030101010101" pitchFamily="2" charset="-122"/>
                    <a:cs typeface="+mn-cs"/>
                  </a:rPr>
                  <a:t>├ </a:t>
                </a:r>
                <a:r>
                  <a:rPr lang="en-US" altLang="zh-CN" sz="1200" i="0" kern="1200">
                    <a:solidFill>
                      <a:schemeClr val="tx1"/>
                    </a:solidFill>
                    <a:effectLst/>
                    <a:latin typeface="Arial" panose="020B0604020202020204" pitchFamily="34" charset="0"/>
                    <a:ea typeface="宋体" panose="02010600030101010101" pitchFamily="2" charset="-122"/>
                    <a:cs typeface="+mn-cs"/>
                  </a:rPr>
                  <a:t>𝐹=</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𝜕𝑈(𝑟)</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𝑟</a:t>
                </a:r>
                <a:r>
                  <a:rPr lang="zh-CN" altLang="zh-CN" sz="1200" i="0" kern="1200">
                    <a:solidFill>
                      <a:schemeClr val="tx1"/>
                    </a:solidFill>
                    <a:effectLst/>
                    <a:latin typeface="Arial" panose="020B0604020202020204" pitchFamily="34" charset="0"/>
                    <a:ea typeface="宋体" panose="02010600030101010101" pitchFamily="2" charset="-122"/>
                    <a:cs typeface="+mn-cs"/>
                  </a:rPr>
                  <a:t>_</a:t>
                </a:r>
                <a:r>
                  <a:rPr lang="en-US" altLang="zh-CN" sz="1200" i="0" kern="1200">
                    <a:solidFill>
                      <a:schemeClr val="tx1"/>
                    </a:solidFill>
                    <a:effectLst/>
                    <a:latin typeface="Arial" panose="020B0604020202020204" pitchFamily="34" charset="0"/>
                    <a:ea typeface="宋体" panose="02010600030101010101" pitchFamily="2" charset="-122"/>
                    <a:cs typeface="+mn-cs"/>
                  </a:rPr>
                  <a:t>0 </a:t>
                </a:r>
                <a:r>
                  <a:rPr lang="zh-CN" altLang="zh-CN" sz="1200" i="0" kern="1200">
                    <a:solidFill>
                      <a:schemeClr val="tx1"/>
                    </a:solidFill>
                    <a:effectLst/>
                    <a:latin typeface="Arial" panose="020B0604020202020204" pitchFamily="34" charset="0"/>
                    <a:ea typeface="宋体" panose="02010600030101010101" pitchFamily="2" charset="-122"/>
                    <a:cs typeface="+mn-cs"/>
                  </a:rPr>
                  <a:t>)</a:t>
                </a:r>
                <a:r>
                  <a:rPr lang="en-US" altLang="zh-CN" sz="1200" i="0" kern="1200">
                    <a:solidFill>
                      <a:schemeClr val="tx1"/>
                    </a:solidFill>
                    <a:effectLst/>
                    <a:latin typeface="Arial" panose="020B0604020202020204" pitchFamily="34" charset="0"/>
                    <a:ea typeface="宋体" panose="02010600030101010101" pitchFamily="2" charset="-122"/>
                    <a:cs typeface="+mn-cs"/>
                  </a:rPr>
                  <a:t>=0</a:t>
                </a:r>
                <a:endParaRPr lang="zh-CN" altLang="zh-CN" sz="1200" kern="1200">
                  <a:solidFill>
                    <a:schemeClr val="tx1"/>
                  </a:solidFill>
                  <a:effectLst/>
                  <a:latin typeface="Arial" panose="020B0604020202020204" pitchFamily="34" charset="0"/>
                  <a:ea typeface="宋体" panose="02010600030101010101" pitchFamily="2" charset="-122"/>
                  <a:cs typeface="+mn-cs"/>
                </a:endParaRPr>
              </a:p>
              <a:p>
                <a:r>
                  <a:rPr lang="zh-CN" altLang="zh-CN" sz="1200" kern="1200">
                    <a:solidFill>
                      <a:schemeClr val="tx1"/>
                    </a:solidFill>
                    <a:effectLst/>
                    <a:latin typeface="Arial" panose="020B0604020202020204" pitchFamily="34" charset="0"/>
                    <a:ea typeface="宋体" panose="02010600030101010101" pitchFamily="2" charset="-122"/>
                    <a:cs typeface="+mn-cs"/>
                  </a:rPr>
                  <a:t>通过这个极值条件可以确定平衡位置</a:t>
                </a:r>
                <a:r>
                  <a:rPr lang="en-US" altLang="zh-CN" sz="1200" i="1" kern="1200">
                    <a:solidFill>
                      <a:schemeClr val="tx1"/>
                    </a:solidFill>
                    <a:effectLst/>
                    <a:latin typeface="Arial" panose="020B0604020202020204" pitchFamily="34" charset="0"/>
                    <a:ea typeface="宋体" panose="02010600030101010101" pitchFamily="2" charset="-122"/>
                    <a:cs typeface="+mn-cs"/>
                  </a:rPr>
                  <a:t>r</a:t>
                </a:r>
                <a:r>
                  <a:rPr lang="en-US" altLang="zh-CN" sz="1200" kern="1200" baseline="-25000">
                    <a:solidFill>
                      <a:schemeClr val="tx1"/>
                    </a:solidFill>
                    <a:effectLst/>
                    <a:latin typeface="Arial" panose="020B0604020202020204" pitchFamily="34" charset="0"/>
                    <a:ea typeface="宋体" panose="02010600030101010101" pitchFamily="2" charset="-122"/>
                    <a:cs typeface="+mn-cs"/>
                  </a:rPr>
                  <a:t>0</a:t>
                </a:r>
                <a:r>
                  <a:rPr lang="zh-CN" altLang="zh-CN" sz="1200" kern="1200">
                    <a:solidFill>
                      <a:schemeClr val="tx1"/>
                    </a:solidFill>
                    <a:effectLst/>
                    <a:latin typeface="Arial" panose="020B0604020202020204" pitchFamily="34" charset="0"/>
                    <a:ea typeface="宋体" panose="02010600030101010101" pitchFamily="2" charset="-122"/>
                    <a:cs typeface="+mn-cs"/>
                  </a:rPr>
                  <a:t>，进而确定晶格常数及晶体的体积。</a:t>
                </a:r>
              </a:p>
              <a:p>
                <a:endParaRPr lang="zh-CN" altLang="en-US"/>
              </a:p>
            </p:txBody>
          </p:sp>
        </mc:Fallback>
      </mc:AlternateContent>
      <p:sp>
        <p:nvSpPr>
          <p:cNvPr id="4" name="灯片编号占位符 3"/>
          <p:cNvSpPr>
            <a:spLocks noGrp="1"/>
          </p:cNvSpPr>
          <p:nvPr>
            <p:ph type="sldNum" sz="quarter" idx="5"/>
          </p:nvPr>
        </p:nvSpPr>
        <p:spPr/>
        <p:txBody>
          <a:bodyPr/>
          <a:lstStyle/>
          <a:p>
            <a:fld id="{CEAE7A7C-B697-4C13-9DE9-EF11FD63A2FE}" type="slidenum">
              <a:rPr lang="en-US" altLang="zh-CN" smtClean="0"/>
              <a:t>8</a:t>
            </a:fld>
            <a:endParaRPr lang="en-US" altLang="zh-CN"/>
          </a:p>
        </p:txBody>
      </p:sp>
    </p:spTree>
    <p:extLst>
      <p:ext uri="{BB962C8B-B14F-4D97-AF65-F5344CB8AC3E}">
        <p14:creationId xmlns:p14="http://schemas.microsoft.com/office/powerpoint/2010/main" val="934948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a:solidFill>
                  <a:schemeClr val="tx1"/>
                </a:solidFill>
                <a:latin typeface="Times New Roman" panose="02020603050405020304" pitchFamily="18" charset="0"/>
                <a:ea typeface="微软雅黑" panose="020B0503020204020204" charset="-122"/>
                <a:cs typeface="Times New Roman" panose="02020603050405020304" pitchFamily="18" charset="0"/>
              </a:rPr>
              <a:t>第二小节讲固体结合的量子理论</a:t>
            </a:r>
            <a:r>
              <a:rPr lang="en-US" altLang="zh-CN" sz="1200" b="0" dirty="0">
                <a:solidFill>
                  <a:schemeClr val="tx1"/>
                </a:solidFill>
                <a:latin typeface="Times New Roman" panose="02020603050405020304" pitchFamily="18" charset="0"/>
                <a:ea typeface="微软雅黑" panose="020B0503020204020204" charset="-122"/>
                <a:cs typeface="Times New Roman" panose="02020603050405020304" pitchFamily="18" charset="0"/>
              </a:rPr>
              <a:t>-</a:t>
            </a:r>
            <a:r>
              <a:rPr lang="zh-CN" altLang="en-US" sz="1200" b="0" dirty="0">
                <a:solidFill>
                  <a:schemeClr val="tx1"/>
                </a:solidFill>
                <a:latin typeface="Times New Roman" panose="02020603050405020304" pitchFamily="18" charset="0"/>
                <a:ea typeface="微软雅黑" panose="020B0503020204020204" charset="-122"/>
                <a:cs typeface="Times New Roman" panose="02020603050405020304" pitchFamily="18" charset="0"/>
              </a:rPr>
              <a:t>分子轨道法。</a:t>
            </a:r>
            <a:endParaRPr lang="en-US" altLang="zh-CN" sz="1200" b="0"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CEAE7A7C-B697-4C13-9DE9-EF11FD63A2FE}" type="slidenum">
              <a:rPr lang="en-US" altLang="zh-CN" smtClean="0"/>
              <a:t>9</a:t>
            </a:fld>
            <a:endParaRPr lang="en-US" altLang="zh-CN"/>
          </a:p>
        </p:txBody>
      </p:sp>
    </p:spTree>
    <p:extLst>
      <p:ext uri="{BB962C8B-B14F-4D97-AF65-F5344CB8AC3E}">
        <p14:creationId xmlns:p14="http://schemas.microsoft.com/office/powerpoint/2010/main" val="4263479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03C26A4-73B1-480B-BC09-7787A43113C8}"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42573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BA919F-5C6D-43A3-A0AB-597CACA05D0E}"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79910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87CFBC9-446A-4A63-B9AB-8177981E6322}"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532119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DB93E01-6447-4711-A20F-F504346C4039}"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87896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F300578-0C43-4782-A890-4B5E095D2F58}"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1233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91B41C-E061-47CE-924C-6896DDC38353}"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01774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10430D0-A625-4E4B-AFB8-09764ABB5D95}"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7" name="灯片编号占位符 6"/>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59546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BE83041-A190-4E1C-A9EB-565E7E43A460}"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9" name="灯片编号占位符 8"/>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1403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BB70F98-0806-4776-A0B5-9EB06AF41E22}"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5" name="灯片编号占位符 4"/>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98119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C8880B-125D-4C2D-87C8-417F9131F170}"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87286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E80774C-6A7E-442A-A8C6-5FF3B9B50FA4}"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7" name="灯片编号占位符 6"/>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96707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9A79A2-131B-4830-81B8-BD75F1821CA9}"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95793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18EC77-82F5-4963-BCCA-BB6E54B3FCF3}"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7" name="灯片编号占位符 6"/>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58439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AC654C8-1F98-431C-857D-8602D69418F7}"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65639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7684886-2F3F-4C86-923B-2E5186844F0E}"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8746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0FBF549-CB6C-4AAD-890C-B2DD79715479}"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6" name="灯片编号占位符 5"/>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16818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4C18A41-5270-4DAE-95FF-18F6490A7349}"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7" name="灯片编号占位符 6"/>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50830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4F58F97-C7D4-47AF-8B99-527CDD7BE83E}"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9" name="灯片编号占位符 8"/>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57360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D5CB7EF-677E-491E-9A19-D839014C3415}"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5" name="灯片编号占位符 4"/>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364065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87FBAC-64FB-4095-AF1A-5A983391AE20}"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295883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D2F8D0B-FC24-475C-8D9E-5DCC74A5810D}"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7" name="灯片编号占位符 6"/>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9555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5E5CD20-E694-4054-9076-9C2196B440B0}" type="datetime1">
              <a:rPr lang="zh-CN" altLang="en-US" smtClean="0">
                <a:solidFill>
                  <a:prstClr val="black">
                    <a:tint val="75000"/>
                  </a:prstClr>
                </a:solidFill>
              </a:rPr>
              <a:t>2023/8/15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7" name="灯片编号占位符 6"/>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a:t>
            </a:fld>
            <a:endParaRPr lang="zh-CN" altLang="en-US">
              <a:solidFill>
                <a:prstClr val="black">
                  <a:tint val="75000"/>
                </a:prstClr>
              </a:solidFill>
            </a:endParaRPr>
          </a:p>
        </p:txBody>
      </p:sp>
    </p:spTree>
    <p:extLst>
      <p:ext uri="{BB962C8B-B14F-4D97-AF65-F5344CB8AC3E}">
        <p14:creationId xmlns:p14="http://schemas.microsoft.com/office/powerpoint/2010/main" val="184183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9264754C-F9EB-4F92-A0DE-C82C3BC42919}" type="datetime1">
              <a:rPr lang="zh-CN" altLang="en-US" smtClean="0">
                <a:solidFill>
                  <a:prstClr val="black">
                    <a:tint val="75000"/>
                  </a:prstClr>
                </a:solidFill>
                <a:latin typeface="Calibri" panose="020F0502020204030204"/>
                <a:ea typeface="宋体" panose="02010600030101010101" pitchFamily="2" charset="-122"/>
              </a:rPr>
              <a:t>2023/8/15</a:t>
            </a:fld>
            <a:endParaRPr lang="zh-CN" altLang="en-US">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r>
              <a:rPr lang="zh-CN" altLang="en-US">
                <a:solidFill>
                  <a:prstClr val="black">
                    <a:tint val="75000"/>
                  </a:prstClr>
                </a:solidFill>
                <a:latin typeface="Calibri" panose="020F0502020204030204"/>
                <a:ea typeface="宋体" panose="02010600030101010101" pitchFamily="2" charset="-122"/>
              </a:rPr>
              <a:t>清华大学电子工程系</a:t>
            </a:r>
            <a:r>
              <a:rPr lang="en-US" altLang="zh-CN">
                <a:solidFill>
                  <a:prstClr val="black">
                    <a:tint val="75000"/>
                  </a:prstClr>
                </a:solidFill>
                <a:latin typeface="Calibri" panose="020F0502020204030204"/>
                <a:ea typeface="宋体" panose="02010600030101010101" pitchFamily="2" charset="-122"/>
              </a:rPr>
              <a:t>/</a:t>
            </a:r>
            <a:r>
              <a:rPr lang="zh-CN" altLang="en-US">
                <a:solidFill>
                  <a:prstClr val="black">
                    <a:tint val="75000"/>
                  </a:prstClr>
                </a:solidFill>
                <a:latin typeface="Calibri" panose="020F0502020204030204"/>
                <a:ea typeface="宋体" panose="02010600030101010101" pitchFamily="2" charset="-122"/>
              </a:rPr>
              <a:t>黄翊东</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F04F8680-455F-4FDD-AA7B-B71BD83FB6DF}" type="slidenum">
              <a:rPr lang="zh-CN" altLang="en-US" smtClean="0">
                <a:solidFill>
                  <a:prstClr val="black">
                    <a:tint val="75000"/>
                  </a:prstClr>
                </a:solidFill>
                <a:latin typeface="Calibri" panose="020F0502020204030204"/>
                <a:ea typeface="宋体" panose="02010600030101010101" pitchFamily="2" charset="-122"/>
              </a:rPr>
              <a:t>‹#›</a:t>
            </a:fld>
            <a:endParaRPr lang="zh-CN" altLang="en-US">
              <a:solidFill>
                <a:prstClr val="black">
                  <a:tint val="75000"/>
                </a:prstClr>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87565240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0461CE73-46BA-4841-99A4-535EB50E173E}" type="datetime1">
              <a:rPr lang="zh-CN" altLang="en-US" smtClean="0">
                <a:solidFill>
                  <a:prstClr val="black">
                    <a:tint val="75000"/>
                  </a:prstClr>
                </a:solidFill>
                <a:latin typeface="Calibri" panose="020F0502020204030204"/>
                <a:ea typeface="宋体" panose="02010600030101010101" pitchFamily="2" charset="-122"/>
              </a:rPr>
              <a:t>2023/8/15</a:t>
            </a:fld>
            <a:endParaRPr lang="zh-CN" altLang="en-US">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r>
              <a:rPr lang="zh-CN" altLang="en-US">
                <a:solidFill>
                  <a:prstClr val="black">
                    <a:tint val="75000"/>
                  </a:prstClr>
                </a:solidFill>
                <a:latin typeface="Calibri" panose="020F0502020204030204"/>
                <a:ea typeface="宋体" panose="02010600030101010101" pitchFamily="2" charset="-122"/>
              </a:rPr>
              <a:t>清华大学电子工程系</a:t>
            </a:r>
            <a:r>
              <a:rPr lang="en-US" altLang="zh-CN">
                <a:solidFill>
                  <a:prstClr val="black">
                    <a:tint val="75000"/>
                  </a:prstClr>
                </a:solidFill>
                <a:latin typeface="Calibri" panose="020F0502020204030204"/>
                <a:ea typeface="宋体" panose="02010600030101010101" pitchFamily="2" charset="-122"/>
              </a:rPr>
              <a:t>/</a:t>
            </a:r>
            <a:r>
              <a:rPr lang="zh-CN" altLang="en-US">
                <a:solidFill>
                  <a:prstClr val="black">
                    <a:tint val="75000"/>
                  </a:prstClr>
                </a:solidFill>
                <a:latin typeface="Calibri" panose="020F0502020204030204"/>
                <a:ea typeface="宋体" panose="02010600030101010101" pitchFamily="2" charset="-122"/>
              </a:rPr>
              <a:t>黄翊东</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F04F8680-455F-4FDD-AA7B-B71BD83FB6DF}" type="slidenum">
              <a:rPr lang="zh-CN" altLang="en-US" smtClean="0">
                <a:solidFill>
                  <a:prstClr val="black">
                    <a:tint val="75000"/>
                  </a:prstClr>
                </a:solidFill>
                <a:latin typeface="Calibri" panose="020F0502020204030204"/>
                <a:ea typeface="宋体" panose="02010600030101010101" pitchFamily="2" charset="-122"/>
              </a:rPr>
              <a:t>‹#›</a:t>
            </a:fld>
            <a:endParaRPr lang="zh-CN" altLang="en-US">
              <a:solidFill>
                <a:prstClr val="black">
                  <a:tint val="75000"/>
                </a:prstClr>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7530856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10.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10" Type="http://schemas.openxmlformats.org/officeDocument/2006/relationships/image" Target="../media/image7.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3.wmf"/><Relationship Id="rId3" Type="http://schemas.openxmlformats.org/officeDocument/2006/relationships/notesSlide" Target="../notesSlides/notesSlide12.xml"/><Relationship Id="rId7" Type="http://schemas.openxmlformats.org/officeDocument/2006/relationships/image" Target="../media/image10.wmf"/><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1.wmf"/><Relationship Id="rId1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oleObject" Target="../embeddings/oleObject14.bin"/><Relationship Id="rId3" Type="http://schemas.openxmlformats.org/officeDocument/2006/relationships/notesSlide" Target="../notesSlides/notesSlide14.xml"/><Relationship Id="rId7" Type="http://schemas.openxmlformats.org/officeDocument/2006/relationships/image" Target="../media/image20.png"/><Relationship Id="rId12" Type="http://schemas.openxmlformats.org/officeDocument/2006/relationships/image" Target="../media/image1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9.png"/><Relationship Id="rId11" Type="http://schemas.openxmlformats.org/officeDocument/2006/relationships/oleObject" Target="../embeddings/oleObject13.bin"/><Relationship Id="rId5" Type="http://schemas.openxmlformats.org/officeDocument/2006/relationships/image" Target="../media/image18.png"/><Relationship Id="rId10" Type="http://schemas.openxmlformats.org/officeDocument/2006/relationships/image" Target="../media/image14.wmf"/><Relationship Id="rId4" Type="http://schemas.openxmlformats.org/officeDocument/2006/relationships/image" Target="../media/image17.png"/><Relationship Id="rId9" Type="http://schemas.openxmlformats.org/officeDocument/2006/relationships/oleObject" Target="../embeddings/oleObject12.bin"/><Relationship Id="rId14" Type="http://schemas.openxmlformats.org/officeDocument/2006/relationships/image" Target="../media/image16.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2.w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18.xml"/><Relationship Id="rId7" Type="http://schemas.openxmlformats.org/officeDocument/2006/relationships/image" Target="../media/image25.w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6.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9.xml"/><Relationship Id="rId7" Type="http://schemas.openxmlformats.org/officeDocument/2006/relationships/image" Target="../media/image25.wmf"/><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24.wmf"/><Relationship Id="rId4" Type="http://schemas.openxmlformats.org/officeDocument/2006/relationships/oleObject" Target="../embeddings/oleObject21.bin"/><Relationship Id="rId9" Type="http://schemas.openxmlformats.org/officeDocument/2006/relationships/image" Target="../media/image2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20.xml"/><Relationship Id="rId7"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25.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1.w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9.bin"/><Relationship Id="rId5" Type="http://schemas.openxmlformats.org/officeDocument/2006/relationships/image" Target="../media/image33.w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22.xml"/><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31.bin"/><Relationship Id="rId11" Type="http://schemas.openxmlformats.org/officeDocument/2006/relationships/image" Target="../media/image37.wmf"/><Relationship Id="rId5" Type="http://schemas.openxmlformats.org/officeDocument/2006/relationships/image" Target="../media/image35.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6.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31.bin"/><Relationship Id="rId3" Type="http://schemas.openxmlformats.org/officeDocument/2006/relationships/notesSlide" Target="../notesSlides/notesSlide23.xml"/><Relationship Id="rId7" Type="http://schemas.openxmlformats.org/officeDocument/2006/relationships/image" Target="../media/image39.wmf"/><Relationship Id="rId12" Type="http://schemas.openxmlformats.org/officeDocument/2006/relationships/image" Target="../media/image97.png"/><Relationship Id="rId2" Type="http://schemas.openxmlformats.org/officeDocument/2006/relationships/slideLayout" Target="../slideLayouts/slideLayout7.xml"/><Relationship Id="rId16" Type="http://schemas.openxmlformats.org/officeDocument/2006/relationships/image" Target="../media/image36.wmf"/><Relationship Id="rId1" Type="http://schemas.openxmlformats.org/officeDocument/2006/relationships/vmlDrawing" Target="../drawings/vmlDrawing12.vml"/><Relationship Id="rId6" Type="http://schemas.openxmlformats.org/officeDocument/2006/relationships/oleObject" Target="../embeddings/oleObject35.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oleObject" Target="../embeddings/oleObject32.bin"/><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0.wmf"/><Relationship Id="rId14" Type="http://schemas.openxmlformats.org/officeDocument/2006/relationships/image" Target="../media/image5.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oleObject" Target="../embeddings/oleObject42.bin"/><Relationship Id="rId3" Type="http://schemas.openxmlformats.org/officeDocument/2006/relationships/notesSlide" Target="../notesSlides/notesSlide24.xml"/><Relationship Id="rId7" Type="http://schemas.openxmlformats.org/officeDocument/2006/relationships/image" Target="../media/image39.wmf"/><Relationship Id="rId12" Type="http://schemas.openxmlformats.org/officeDocument/2006/relationships/image" Target="../media/image970.png"/><Relationship Id="rId2" Type="http://schemas.openxmlformats.org/officeDocument/2006/relationships/slideLayout" Target="../slideLayouts/slideLayout18.xml"/><Relationship Id="rId16" Type="http://schemas.openxmlformats.org/officeDocument/2006/relationships/image" Target="../media/image36.wmf"/><Relationship Id="rId1" Type="http://schemas.openxmlformats.org/officeDocument/2006/relationships/vmlDrawing" Target="../drawings/vmlDrawing13.vml"/><Relationship Id="rId6" Type="http://schemas.openxmlformats.org/officeDocument/2006/relationships/oleObject" Target="../embeddings/oleObject39.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oleObject" Target="../embeddings/oleObject43.bin"/><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0.wmf"/><Relationship Id="rId14" Type="http://schemas.openxmlformats.org/officeDocument/2006/relationships/image" Target="../media/image5.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notesSlide" Target="../notesSlides/notesSlide25.xml"/><Relationship Id="rId7"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5.bin"/><Relationship Id="rId11" Type="http://schemas.openxmlformats.org/officeDocument/2006/relationships/image" Target="../media/image33.wmf"/><Relationship Id="rId5" Type="http://schemas.openxmlformats.org/officeDocument/2006/relationships/image" Target="../media/image42.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44.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48.wmf"/><Relationship Id="rId3" Type="http://schemas.openxmlformats.org/officeDocument/2006/relationships/notesSlide" Target="../notesSlides/notesSlide26.xml"/><Relationship Id="rId7" Type="http://schemas.openxmlformats.org/officeDocument/2006/relationships/image" Target="../media/image45.wmf"/><Relationship Id="rId12"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49.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46.wmf"/><Relationship Id="rId14" Type="http://schemas.openxmlformats.org/officeDocument/2006/relationships/oleObject" Target="../embeddings/oleObject5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54.wmf"/><Relationship Id="rId3" Type="http://schemas.openxmlformats.org/officeDocument/2006/relationships/notesSlide" Target="../notesSlides/notesSlide27.xml"/><Relationship Id="rId7" Type="http://schemas.openxmlformats.org/officeDocument/2006/relationships/image" Target="../media/image51.wmf"/><Relationship Id="rId12"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55.bin"/><Relationship Id="rId11" Type="http://schemas.openxmlformats.org/officeDocument/2006/relationships/image" Target="../media/image53.wmf"/><Relationship Id="rId5" Type="http://schemas.openxmlformats.org/officeDocument/2006/relationships/image" Target="../media/image50.wmf"/><Relationship Id="rId15" Type="http://schemas.openxmlformats.org/officeDocument/2006/relationships/image" Target="../media/image44.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2.wmf"/><Relationship Id="rId14" Type="http://schemas.openxmlformats.org/officeDocument/2006/relationships/oleObject" Target="../embeddings/oleObject48.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59.wmf"/><Relationship Id="rId3" Type="http://schemas.openxmlformats.org/officeDocument/2006/relationships/notesSlide" Target="../notesSlides/notesSlide28.xml"/><Relationship Id="rId7" Type="http://schemas.openxmlformats.org/officeDocument/2006/relationships/image" Target="../media/image56.wmf"/><Relationship Id="rId12" Type="http://schemas.openxmlformats.org/officeDocument/2006/relationships/oleObject" Target="../embeddings/oleObject63.bin"/><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oleObject" Target="../embeddings/oleObject60.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57.wmf"/></Relationships>
</file>

<file path=ppt/slides/_rels/slide29.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notesSlide" Target="../notesSlides/notesSlide29.xml"/><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0.wmf"/><Relationship Id="rId5" Type="http://schemas.openxmlformats.org/officeDocument/2006/relationships/oleObject" Target="../embeddings/oleObject64.bin"/><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51.wmf"/><Relationship Id="rId3" Type="http://schemas.openxmlformats.org/officeDocument/2006/relationships/notesSlide" Target="../notesSlides/notesSlide30.xml"/><Relationship Id="rId7" Type="http://schemas.openxmlformats.org/officeDocument/2006/relationships/image" Target="../media/image45.wmf"/><Relationship Id="rId12"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6.bin"/><Relationship Id="rId11" Type="http://schemas.openxmlformats.org/officeDocument/2006/relationships/image" Target="../media/image50.wmf"/><Relationship Id="rId5" Type="http://schemas.openxmlformats.org/officeDocument/2006/relationships/image" Target="../media/image44.wmf"/><Relationship Id="rId10" Type="http://schemas.openxmlformats.org/officeDocument/2006/relationships/oleObject" Target="../embeddings/oleObject68.bin"/><Relationship Id="rId4" Type="http://schemas.openxmlformats.org/officeDocument/2006/relationships/oleObject" Target="../embeddings/oleObject48.bin"/><Relationship Id="rId9" Type="http://schemas.openxmlformats.org/officeDocument/2006/relationships/image" Target="../media/image46.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44.wmf"/><Relationship Id="rId4" Type="http://schemas.openxmlformats.org/officeDocument/2006/relationships/oleObject" Target="../embeddings/oleObject48.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64.wmf"/><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oleObject" Target="../embeddings/oleObject71.bin"/><Relationship Id="rId5" Type="http://schemas.openxmlformats.org/officeDocument/2006/relationships/image" Target="../media/image63.wmf"/><Relationship Id="rId4" Type="http://schemas.openxmlformats.org/officeDocument/2006/relationships/oleObject" Target="../embeddings/oleObject70.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33.xml"/><Relationship Id="rId7" Type="http://schemas.openxmlformats.org/officeDocument/2006/relationships/image" Target="../media/image63.wmf"/><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oleObject" Target="../embeddings/oleObject70.bin"/><Relationship Id="rId5" Type="http://schemas.openxmlformats.org/officeDocument/2006/relationships/image" Target="../media/image65.wmf"/><Relationship Id="rId4" Type="http://schemas.openxmlformats.org/officeDocument/2006/relationships/oleObject" Target="../embeddings/oleObject72.bin"/><Relationship Id="rId9" Type="http://schemas.openxmlformats.org/officeDocument/2006/relationships/image" Target="../media/image64.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notesSlide" Target="../notesSlides/notesSlide39.xml"/><Relationship Id="rId7" Type="http://schemas.openxmlformats.org/officeDocument/2006/relationships/image" Target="../media/image46.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74.bin"/><Relationship Id="rId5" Type="http://schemas.openxmlformats.org/officeDocument/2006/relationships/image" Target="../media/image45.wmf"/><Relationship Id="rId10" Type="http://schemas.openxmlformats.org/officeDocument/2006/relationships/image" Target="../media/image69.png"/><Relationship Id="rId4" Type="http://schemas.openxmlformats.org/officeDocument/2006/relationships/oleObject" Target="../embeddings/oleObject73.bin"/><Relationship Id="rId9" Type="http://schemas.openxmlformats.org/officeDocument/2006/relationships/image" Target="../media/image6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notesSlide" Target="../notesSlides/notesSlide40.xml"/><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45.wmf"/><Relationship Id="rId5" Type="http://schemas.openxmlformats.org/officeDocument/2006/relationships/oleObject" Target="../embeddings/oleObject73.bin"/><Relationship Id="rId4" Type="http://schemas.openxmlformats.org/officeDocument/2006/relationships/image" Target="../media/image70.wmf"/></Relationships>
</file>

<file path=ppt/slides/_rels/slide41.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80.bin"/><Relationship Id="rId3" Type="http://schemas.openxmlformats.org/officeDocument/2006/relationships/notesSlide" Target="../notesSlides/notesSlide41.xml"/><Relationship Id="rId7" Type="http://schemas.openxmlformats.org/officeDocument/2006/relationships/oleObject" Target="../embeddings/oleObject77.bin"/><Relationship Id="rId12" Type="http://schemas.openxmlformats.org/officeDocument/2006/relationships/image" Target="../media/image74.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67.png"/><Relationship Id="rId11" Type="http://schemas.openxmlformats.org/officeDocument/2006/relationships/oleObject" Target="../embeddings/oleObject79.bin"/><Relationship Id="rId5" Type="http://schemas.openxmlformats.org/officeDocument/2006/relationships/image" Target="../media/image71.wmf"/><Relationship Id="rId10" Type="http://schemas.openxmlformats.org/officeDocument/2006/relationships/image" Target="../media/image73.wmf"/><Relationship Id="rId4" Type="http://schemas.openxmlformats.org/officeDocument/2006/relationships/oleObject" Target="../embeddings/oleObject76.bin"/><Relationship Id="rId9" Type="http://schemas.openxmlformats.org/officeDocument/2006/relationships/oleObject" Target="../embeddings/oleObject78.bin"/><Relationship Id="rId14" Type="http://schemas.openxmlformats.org/officeDocument/2006/relationships/image" Target="../media/image75.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76.wmf"/><Relationship Id="rId4" Type="http://schemas.openxmlformats.org/officeDocument/2006/relationships/oleObject" Target="../embeddings/oleObject81.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78.w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83.bin"/><Relationship Id="rId5" Type="http://schemas.openxmlformats.org/officeDocument/2006/relationships/image" Target="../media/image77.wmf"/><Relationship Id="rId4" Type="http://schemas.openxmlformats.org/officeDocument/2006/relationships/oleObject" Target="../embeddings/oleObject82.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image" Target="../media/image79.wmf"/><Relationship Id="rId4" Type="http://schemas.openxmlformats.org/officeDocument/2006/relationships/oleObject" Target="../embeddings/oleObject84.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86.bin"/><Relationship Id="rId5" Type="http://schemas.openxmlformats.org/officeDocument/2006/relationships/image" Target="../media/image50.wmf"/><Relationship Id="rId4" Type="http://schemas.openxmlformats.org/officeDocument/2006/relationships/oleObject" Target="../embeddings/oleObject85.bin"/></Relationships>
</file>

<file path=ppt/slides/_rels/slide4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84.png"/><Relationship Id="rId5" Type="http://schemas.openxmlformats.org/officeDocument/2006/relationships/oleObject" Target="../embeddings/oleObject87.bin"/><Relationship Id="rId4" Type="http://schemas.openxmlformats.org/officeDocument/2006/relationships/image" Target="../media/image8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87.wmf"/></Relationships>
</file>

<file path=ppt/slides/_rels/slide53.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87.w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55.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5.wmf"/><Relationship Id="rId5" Type="http://schemas.openxmlformats.org/officeDocument/2006/relationships/oleObject" Target="../embeddings/oleObject3.bin"/><Relationship Id="rId10" Type="http://schemas.openxmlformats.org/officeDocument/2006/relationships/image" Target="../media/image7.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60.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5.wmf"/><Relationship Id="rId5" Type="http://schemas.openxmlformats.org/officeDocument/2006/relationships/oleObject" Target="../embeddings/oleObject3.bin"/><Relationship Id="rId10" Type="http://schemas.openxmlformats.org/officeDocument/2006/relationships/image" Target="../media/image7.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image" Target="../media/image89.wmf"/><Relationship Id="rId4" Type="http://schemas.openxmlformats.org/officeDocument/2006/relationships/oleObject" Target="../embeddings/oleObject88.bin"/></Relationships>
</file>

<file path=ppt/slides/_rels/slide64.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92.jpeg"/><Relationship Id="rId4" Type="http://schemas.openxmlformats.org/officeDocument/2006/relationships/image" Target="../media/image91.png"/></Relationships>
</file>

<file path=ppt/slides/_rels/slide65.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notesSlide" Target="../notesSlides/notesSlide65.xml"/><Relationship Id="rId1" Type="http://schemas.openxmlformats.org/officeDocument/2006/relationships/slideLayout" Target="../slideLayouts/slideLayout18.xml"/><Relationship Id="rId6" Type="http://schemas.openxmlformats.org/officeDocument/2006/relationships/image" Target="../media/image93.png"/><Relationship Id="rId5" Type="http://schemas.openxmlformats.org/officeDocument/2006/relationships/image" Target="../media/image92.jpeg"/><Relationship Id="rId4" Type="http://schemas.openxmlformats.org/officeDocument/2006/relationships/image" Target="../media/image91.png"/></Relationships>
</file>

<file path=ppt/slides/_rels/slide66.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notesSlide" Target="../notesSlides/notesSlide66.xml"/><Relationship Id="rId1" Type="http://schemas.openxmlformats.org/officeDocument/2006/relationships/slideLayout" Target="../slideLayouts/slideLayout18.xml"/><Relationship Id="rId5" Type="http://schemas.openxmlformats.org/officeDocument/2006/relationships/image" Target="../media/image92.jpeg"/><Relationship Id="rId4" Type="http://schemas.openxmlformats.org/officeDocument/2006/relationships/image" Target="../media/image9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ctrTitle" idx="4294967295"/>
          </p:nvPr>
        </p:nvSpPr>
        <p:spPr bwMode="auto">
          <a:xfrm>
            <a:off x="1547664" y="2141984"/>
            <a:ext cx="6407150" cy="11430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p>
            <a:pPr algn="l" defTabSz="914400">
              <a:buClrTx/>
              <a:buSzTx/>
              <a:buFontTx/>
              <a:defRPr/>
            </a:pPr>
            <a:r>
              <a:rPr lang="zh-CN" altLang="en-US" sz="48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第二章    固体的结合</a:t>
            </a: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2" name="灯片编号占位符 1"/>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a:t>
            </a:fld>
            <a:endParaRPr lang="zh-CN" altLang="en-US">
              <a:solidFill>
                <a:prstClr val="black">
                  <a:tint val="75000"/>
                </a:prstClr>
              </a:solidFill>
            </a:endParaRPr>
          </a:p>
        </p:txBody>
      </p:sp>
    </p:spTree>
    <p:extLst>
      <p:ext uri="{BB962C8B-B14F-4D97-AF65-F5344CB8AC3E}">
        <p14:creationId xmlns:p14="http://schemas.microsoft.com/office/powerpoint/2010/main" val="35363132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068" y="677158"/>
            <a:ext cx="3989387" cy="391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43134" name="Group 30"/>
          <p:cNvGrpSpPr/>
          <p:nvPr/>
        </p:nvGrpSpPr>
        <p:grpSpPr bwMode="auto">
          <a:xfrm>
            <a:off x="2800672" y="4365104"/>
            <a:ext cx="6019800" cy="561975"/>
            <a:chOff x="1429" y="3258"/>
            <a:chExt cx="3792" cy="354"/>
          </a:xfrm>
        </p:grpSpPr>
        <p:sp>
          <p:nvSpPr>
            <p:cNvPr id="19469" name="Oval 31"/>
            <p:cNvSpPr>
              <a:spLocks noChangeArrowheads="1"/>
            </p:cNvSpPr>
            <p:nvPr/>
          </p:nvSpPr>
          <p:spPr bwMode="auto">
            <a:xfrm>
              <a:off x="1429" y="3258"/>
              <a:ext cx="3792" cy="354"/>
            </a:xfrm>
            <a:prstGeom prst="ellipse">
              <a:avLst/>
            </a:prstGeom>
            <a:gradFill rotWithShape="1">
              <a:gsLst>
                <a:gs pos="0">
                  <a:srgbClr val="FF99FF"/>
                </a:gs>
                <a:gs pos="50000">
                  <a:srgbClr val="FFF2FF"/>
                </a:gs>
                <a:gs pos="100000">
                  <a:srgbClr val="FF99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9470" name="Text Box 32"/>
            <p:cNvSpPr txBox="1">
              <a:spLocks noChangeArrowheads="1"/>
            </p:cNvSpPr>
            <p:nvPr/>
          </p:nvSpPr>
          <p:spPr bwMode="auto">
            <a:xfrm>
              <a:off x="1955" y="3294"/>
              <a:ext cx="30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a:solidFill>
                    <a:srgbClr val="990099"/>
                  </a:solidFill>
                  <a:latin typeface="Times New Roman" panose="02020603050405020304" pitchFamily="18" charset="0"/>
                  <a:ea typeface="微软雅黑" panose="020B0503020204020204" charset="-122"/>
                </a:rPr>
                <a:t>元素和化合物晶体结合的规律性？</a:t>
              </a:r>
            </a:p>
          </p:txBody>
        </p:sp>
      </p:grpSp>
      <p:sp>
        <p:nvSpPr>
          <p:cNvPr id="19467" name="Rectangle 33"/>
          <p:cNvSpPr>
            <a:spLocks noChangeArrowheads="1"/>
          </p:cNvSpPr>
          <p:nvPr/>
        </p:nvSpPr>
        <p:spPr bwMode="auto">
          <a:xfrm>
            <a:off x="395536" y="4076700"/>
            <a:ext cx="1547813" cy="647700"/>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943138" name="Oval 34"/>
          <p:cNvSpPr>
            <a:spLocks noChangeArrowheads="1"/>
          </p:cNvSpPr>
          <p:nvPr/>
        </p:nvSpPr>
        <p:spPr bwMode="auto">
          <a:xfrm>
            <a:off x="4147594" y="338634"/>
            <a:ext cx="2808287" cy="517525"/>
          </a:xfrm>
          <a:prstGeom prst="ellipse">
            <a:avLst/>
          </a:prstGeom>
          <a:noFill/>
          <a:ln w="38100">
            <a:solidFill>
              <a:srgbClr val="0033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63" name="Line 28"/>
          <p:cNvSpPr>
            <a:spLocks noChangeShapeType="1"/>
          </p:cNvSpPr>
          <p:nvPr/>
        </p:nvSpPr>
        <p:spPr bwMode="auto">
          <a:xfrm flipH="1">
            <a:off x="7771437" y="2680345"/>
            <a:ext cx="349" cy="5764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grpSp>
        <p:nvGrpSpPr>
          <p:cNvPr id="66" name="Group 17"/>
          <p:cNvGrpSpPr/>
          <p:nvPr/>
        </p:nvGrpSpPr>
        <p:grpSpPr bwMode="auto">
          <a:xfrm>
            <a:off x="4321799" y="2726556"/>
            <a:ext cx="2590800" cy="1206500"/>
            <a:chOff x="2427" y="1797"/>
            <a:chExt cx="1632" cy="760"/>
          </a:xfrm>
        </p:grpSpPr>
        <p:sp>
          <p:nvSpPr>
            <p:cNvPr id="67" name="Line 22"/>
            <p:cNvSpPr>
              <a:spLocks noChangeShapeType="1"/>
            </p:cNvSpPr>
            <p:nvPr/>
          </p:nvSpPr>
          <p:spPr bwMode="auto">
            <a:xfrm>
              <a:off x="3198" y="1797"/>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68" name="Line 18"/>
            <p:cNvSpPr>
              <a:spLocks noChangeShapeType="1"/>
            </p:cNvSpPr>
            <p:nvPr/>
          </p:nvSpPr>
          <p:spPr bwMode="auto">
            <a:xfrm>
              <a:off x="2790" y="1942"/>
              <a:ext cx="8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69" name="Line 19"/>
            <p:cNvSpPr>
              <a:spLocks noChangeShapeType="1"/>
            </p:cNvSpPr>
            <p:nvPr/>
          </p:nvSpPr>
          <p:spPr bwMode="auto">
            <a:xfrm>
              <a:off x="2790" y="1942"/>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70" name="Line 20"/>
            <p:cNvSpPr>
              <a:spLocks noChangeShapeType="1"/>
            </p:cNvSpPr>
            <p:nvPr/>
          </p:nvSpPr>
          <p:spPr bwMode="auto">
            <a:xfrm>
              <a:off x="3651" y="1942"/>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71" name="Text Box 21"/>
            <p:cNvSpPr txBox="1">
              <a:spLocks noChangeArrowheads="1"/>
            </p:cNvSpPr>
            <p:nvPr/>
          </p:nvSpPr>
          <p:spPr bwMode="auto">
            <a:xfrm>
              <a:off x="2517" y="2132"/>
              <a:ext cx="596" cy="407"/>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共价键</a:t>
              </a:r>
              <a:r>
                <a:rPr kumimoji="0" lang="zh-CN" altLang="en-US" sz="1800" b="1" i="0" u="none" strike="noStrike" kern="1200" cap="none" spc="0" normalizeH="0" baseline="0" noProof="0" dirty="0">
                  <a:ln>
                    <a:noFill/>
                  </a:ln>
                  <a:solidFill>
                    <a:srgbClr val="336666"/>
                  </a:solidFill>
                  <a:effectLst/>
                  <a:uLnTx/>
                  <a:uFillTx/>
                  <a:latin typeface="Times New Roman" panose="02020603050405020304" pitchFamily="18" charset="0"/>
                  <a:ea typeface="微软雅黑" panose="020B0503020204020204" charset="-122"/>
                  <a:cs typeface="Times New Roman" panose="02020603050405020304" pitchFamily="18" charset="0"/>
                </a:rPr>
                <a:t> </a:t>
              </a:r>
            </a:p>
          </p:txBody>
        </p:sp>
        <p:sp>
          <p:nvSpPr>
            <p:cNvPr id="72" name="Text Box 23"/>
            <p:cNvSpPr txBox="1">
              <a:spLocks noChangeArrowheads="1"/>
            </p:cNvSpPr>
            <p:nvPr/>
          </p:nvSpPr>
          <p:spPr bwMode="auto">
            <a:xfrm>
              <a:off x="2427" y="1900"/>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1"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f</a:t>
              </a:r>
              <a:r>
                <a:rPr kumimoji="0" lang="en-US" altLang="zh-CN" sz="1800" b="1" i="1" u="none" strike="noStrike" kern="1200" cap="none" spc="0" normalizeH="0" baseline="-2500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i </a:t>
              </a:r>
              <a:r>
                <a:rPr kumimoji="0" lang="en-US" altLang="zh-CN"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=0</a:t>
              </a:r>
              <a:r>
                <a:rPr kumimoji="0" lang="en-US" altLang="zh-CN" sz="1800" b="0" i="0" u="none" strike="noStrike" kern="1200" cap="none" spc="0" normalizeH="0" baseline="0" noProof="0" dirty="0">
                  <a:ln>
                    <a:noFill/>
                  </a:ln>
                  <a:solidFill>
                    <a:srgbClr val="336666"/>
                  </a:solidFill>
                  <a:effectLst/>
                  <a:uLnTx/>
                  <a:uFillTx/>
                  <a:latin typeface="Times New Roman" panose="02020603050405020304" pitchFamily="18" charset="0"/>
                  <a:ea typeface="微软雅黑" panose="020B0503020204020204" charset="-122"/>
                  <a:cs typeface="Times New Roman" panose="02020603050405020304" pitchFamily="18" charset="0"/>
                </a:rPr>
                <a:t> </a:t>
              </a:r>
            </a:p>
          </p:txBody>
        </p:sp>
        <p:sp>
          <p:nvSpPr>
            <p:cNvPr id="73" name="Text Box 24"/>
            <p:cNvSpPr txBox="1">
              <a:spLocks noChangeArrowheads="1"/>
            </p:cNvSpPr>
            <p:nvPr/>
          </p:nvSpPr>
          <p:spPr bwMode="auto">
            <a:xfrm>
              <a:off x="3654" y="1929"/>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1"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f</a:t>
              </a:r>
              <a:r>
                <a:rPr kumimoji="0" lang="en-US" altLang="zh-CN" sz="1800" b="1" i="1" u="none" strike="noStrike" kern="1200" cap="none" spc="0" normalizeH="0" baseline="-25000" noProof="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i </a:t>
              </a:r>
              <a:r>
                <a:rPr kumimoji="0" lang="en-US" altLang="zh-CN" sz="1800" b="1" i="0"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=1</a:t>
              </a:r>
              <a:r>
                <a:rPr kumimoji="0" lang="en-US" altLang="zh-CN" sz="1800" b="0" i="0" u="none" strike="noStrike" kern="1200" cap="none" spc="0" normalizeH="0" baseline="0" noProof="0">
                  <a:ln>
                    <a:noFill/>
                  </a:ln>
                  <a:solidFill>
                    <a:srgbClr val="336666"/>
                  </a:solidFill>
                  <a:effectLst/>
                  <a:uLnTx/>
                  <a:uFillTx/>
                  <a:latin typeface="Times New Roman" panose="02020603050405020304" pitchFamily="18" charset="0"/>
                  <a:ea typeface="微软雅黑" panose="020B0503020204020204" charset="-122"/>
                  <a:cs typeface="Times New Roman" panose="02020603050405020304" pitchFamily="18" charset="0"/>
                </a:rPr>
                <a:t> </a:t>
              </a:r>
            </a:p>
          </p:txBody>
        </p:sp>
        <p:sp>
          <p:nvSpPr>
            <p:cNvPr id="74" name="Text Box 25"/>
            <p:cNvSpPr txBox="1">
              <a:spLocks noChangeArrowheads="1"/>
            </p:cNvSpPr>
            <p:nvPr/>
          </p:nvSpPr>
          <p:spPr bwMode="auto">
            <a:xfrm>
              <a:off x="3379" y="2150"/>
              <a:ext cx="596" cy="407"/>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离子键</a:t>
              </a:r>
              <a:r>
                <a:rPr kumimoji="0" lang="zh-CN" altLang="en-US" sz="1800" b="1" i="0" u="none" strike="noStrike" kern="1200" cap="none" spc="0" normalizeH="0" baseline="0" noProof="0" dirty="0">
                  <a:ln>
                    <a:noFill/>
                  </a:ln>
                  <a:solidFill>
                    <a:srgbClr val="336666"/>
                  </a:solidFill>
                  <a:effectLst/>
                  <a:uLnTx/>
                  <a:uFillTx/>
                  <a:latin typeface="Times New Roman" panose="02020603050405020304" pitchFamily="18" charset="0"/>
                  <a:ea typeface="微软雅黑" panose="020B0503020204020204" charset="-122"/>
                  <a:cs typeface="Times New Roman" panose="02020603050405020304" pitchFamily="18" charset="0"/>
                </a:rPr>
                <a:t> </a:t>
              </a:r>
            </a:p>
          </p:txBody>
        </p:sp>
      </p:grpSp>
      <p:sp>
        <p:nvSpPr>
          <p:cNvPr id="75" name="Line 13"/>
          <p:cNvSpPr>
            <a:spLocks noChangeShapeType="1"/>
          </p:cNvSpPr>
          <p:nvPr/>
        </p:nvSpPr>
        <p:spPr bwMode="auto">
          <a:xfrm flipH="1">
            <a:off x="6483974" y="1928907"/>
            <a:ext cx="649288" cy="0"/>
          </a:xfrm>
          <a:prstGeom prst="line">
            <a:avLst/>
          </a:prstGeom>
          <a:noFill/>
          <a:ln w="952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76" name="Text Box 3"/>
          <p:cNvSpPr txBox="1">
            <a:spLocks noChangeArrowheads="1"/>
          </p:cNvSpPr>
          <p:nvPr/>
        </p:nvSpPr>
        <p:spPr bwMode="auto">
          <a:xfrm>
            <a:off x="4899798" y="418163"/>
            <a:ext cx="1408112" cy="376238"/>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电子波函数 </a:t>
            </a:r>
          </a:p>
        </p:txBody>
      </p:sp>
      <p:sp>
        <p:nvSpPr>
          <p:cNvPr id="77" name="Line 5"/>
          <p:cNvSpPr>
            <a:spLocks noChangeShapeType="1"/>
          </p:cNvSpPr>
          <p:nvPr/>
        </p:nvSpPr>
        <p:spPr bwMode="auto">
          <a:xfrm flipH="1">
            <a:off x="5547473" y="836315"/>
            <a:ext cx="2" cy="18783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grpSp>
        <p:nvGrpSpPr>
          <p:cNvPr id="78" name="Group 11"/>
          <p:cNvGrpSpPr/>
          <p:nvPr/>
        </p:nvGrpSpPr>
        <p:grpSpPr bwMode="auto">
          <a:xfrm>
            <a:off x="5547473" y="836315"/>
            <a:ext cx="2914650" cy="650875"/>
            <a:chOff x="3696" y="436"/>
            <a:chExt cx="1836" cy="410"/>
          </a:xfrm>
        </p:grpSpPr>
        <p:sp>
          <p:nvSpPr>
            <p:cNvPr id="79" name="Text Box 12"/>
            <p:cNvSpPr txBox="1">
              <a:spLocks noChangeArrowheads="1"/>
            </p:cNvSpPr>
            <p:nvPr/>
          </p:nvSpPr>
          <p:spPr bwMode="auto">
            <a:xfrm>
              <a:off x="4105" y="436"/>
              <a:ext cx="1427" cy="410"/>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rPr>
                <a:t>原子结合时，电子的</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rPr>
                <a:t>波函数发生了变化</a:t>
              </a:r>
            </a:p>
          </p:txBody>
        </p:sp>
        <p:sp>
          <p:nvSpPr>
            <p:cNvPr id="80" name="Line 13"/>
            <p:cNvSpPr>
              <a:spLocks noChangeShapeType="1"/>
            </p:cNvSpPr>
            <p:nvPr/>
          </p:nvSpPr>
          <p:spPr bwMode="auto">
            <a:xfrm flipH="1">
              <a:off x="3696" y="618"/>
              <a:ext cx="409" cy="0"/>
            </a:xfrm>
            <a:prstGeom prst="line">
              <a:avLst/>
            </a:prstGeom>
            <a:noFill/>
            <a:ln w="952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grpSp>
      <p:sp>
        <p:nvSpPr>
          <p:cNvPr id="81" name="Text Box 16"/>
          <p:cNvSpPr txBox="1">
            <a:spLocks noChangeArrowheads="1"/>
          </p:cNvSpPr>
          <p:nvPr/>
        </p:nvSpPr>
        <p:spPr bwMode="auto">
          <a:xfrm>
            <a:off x="5018579" y="2450673"/>
            <a:ext cx="1066318" cy="369332"/>
          </a:xfrm>
          <a:prstGeom prst="rect">
            <a:avLst/>
          </a:prstGeom>
          <a:solidFill>
            <a:schemeClr val="bg1"/>
          </a:solidFill>
          <a:ln w="9525">
            <a:solidFill>
              <a:srgbClr val="996633"/>
            </a:solidFill>
            <a:miter lim="800000"/>
          </a:ln>
          <a:effec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电离度 </a:t>
            </a:r>
            <a:r>
              <a:rPr kumimoji="0" lang="en-US" altLang="zh-CN" sz="1800" b="1" i="1"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f</a:t>
            </a:r>
            <a:r>
              <a:rPr kumimoji="0" lang="en-US" altLang="zh-CN" sz="1800" b="1" i="1" u="none" strike="noStrike" kern="1200" cap="none" spc="0" normalizeH="0" baseline="-2500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i</a:t>
            </a:r>
          </a:p>
        </p:txBody>
      </p:sp>
      <p:sp>
        <p:nvSpPr>
          <p:cNvPr id="82" name="Text Box 27"/>
          <p:cNvSpPr txBox="1">
            <a:spLocks noChangeArrowheads="1"/>
          </p:cNvSpPr>
          <p:nvPr/>
        </p:nvSpPr>
        <p:spPr bwMode="auto">
          <a:xfrm>
            <a:off x="6888484" y="2472903"/>
            <a:ext cx="1931988" cy="397767"/>
          </a:xfrm>
          <a:prstGeom prst="rect">
            <a:avLst/>
          </a:prstGeom>
          <a:solidFill>
            <a:schemeClr val="bg1"/>
          </a:solidFill>
          <a:ln w="9525">
            <a:solidFill>
              <a:srgbClr val="996633"/>
            </a:solidFill>
            <a:miter lim="800000"/>
          </a:ln>
          <a:effec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电子共有化运动  </a:t>
            </a:r>
          </a:p>
        </p:txBody>
      </p:sp>
      <p:sp>
        <p:nvSpPr>
          <p:cNvPr id="83" name="Text Box 29"/>
          <p:cNvSpPr txBox="1">
            <a:spLocks noChangeArrowheads="1"/>
          </p:cNvSpPr>
          <p:nvPr/>
        </p:nvSpPr>
        <p:spPr bwMode="auto">
          <a:xfrm>
            <a:off x="7329442" y="3256782"/>
            <a:ext cx="1011238" cy="376237"/>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金属键  </a:t>
            </a:r>
          </a:p>
        </p:txBody>
      </p:sp>
      <p:graphicFrame>
        <p:nvGraphicFramePr>
          <p:cNvPr id="84" name="Object 13"/>
          <p:cNvGraphicFramePr>
            <a:graphicFrameLocks noChangeAspect="1"/>
          </p:cNvGraphicFramePr>
          <p:nvPr/>
        </p:nvGraphicFramePr>
        <p:xfrm>
          <a:off x="4605964" y="1555513"/>
          <a:ext cx="1878010" cy="769762"/>
        </p:xfrm>
        <a:graphic>
          <a:graphicData uri="http://schemas.openxmlformats.org/presentationml/2006/ole">
            <mc:AlternateContent xmlns:mc="http://schemas.openxmlformats.org/markup-compatibility/2006">
              <mc:Choice xmlns:v="urn:schemas-microsoft-com:vml" Requires="v">
                <p:oleObj spid="_x0000_s130649" name="Equation" r:id="rId5" imgW="28346400" imgH="11582400" progId="Equation.DSMT4">
                  <p:embed/>
                </p:oleObj>
              </mc:Choice>
              <mc:Fallback>
                <p:oleObj name="Equation" r:id="rId5" imgW="28346400" imgH="11582400" progId="Equation.DSMT4">
                  <p:embed/>
                  <p:pic>
                    <p:nvPicPr>
                      <p:cNvPr id="0" name="Object 13"/>
                      <p:cNvPicPr>
                        <a:picLocks noChangeAspect="1" noChangeArrowheads="1"/>
                      </p:cNvPicPr>
                      <p:nvPr/>
                    </p:nvPicPr>
                    <p:blipFill>
                      <a:blip r:embed="rId6"/>
                      <a:srcRect/>
                      <a:stretch>
                        <a:fillRect/>
                      </a:stretch>
                    </p:blipFill>
                    <p:spPr bwMode="auto">
                      <a:xfrm>
                        <a:off x="4605964" y="1555513"/>
                        <a:ext cx="1878010" cy="769762"/>
                      </a:xfrm>
                      <a:prstGeom prst="rect">
                        <a:avLst/>
                      </a:prstGeom>
                      <a:solidFill>
                        <a:schemeClr val="bg1"/>
                      </a:solidFill>
                      <a:ln w="6350">
                        <a:solidFill>
                          <a:srgbClr val="C00000"/>
                        </a:solidFill>
                        <a:miter lim="800000"/>
                        <a:headEnd/>
                        <a:tailEnd/>
                      </a:ln>
                    </p:spPr>
                  </p:pic>
                </p:oleObj>
              </mc:Fallback>
            </mc:AlternateContent>
          </a:graphicData>
        </a:graphic>
      </p:graphicFrame>
      <p:sp>
        <p:nvSpPr>
          <p:cNvPr id="85" name="Text Box 12"/>
          <p:cNvSpPr txBox="1">
            <a:spLocks noChangeArrowheads="1"/>
          </p:cNvSpPr>
          <p:nvPr/>
        </p:nvSpPr>
        <p:spPr bwMode="auto">
          <a:xfrm>
            <a:off x="6618721" y="1744241"/>
            <a:ext cx="1800493" cy="369332"/>
          </a:xfrm>
          <a:prstGeom prst="rect">
            <a:avLst/>
          </a:prstGeom>
          <a:solidFill>
            <a:schemeClr val="bg1"/>
          </a:solidFill>
          <a:ln w="9525">
            <a:solidFill>
              <a:srgbClr val="996633"/>
            </a:solidFill>
            <a:miter lim="800000"/>
          </a:ln>
          <a:effec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b="1" dirty="0">
                <a:solidFill>
                  <a:srgbClr val="A50021"/>
                </a:solidFill>
                <a:latin typeface="Times New Roman" panose="02020603050405020304" pitchFamily="18" charset="0"/>
                <a:ea typeface="微软雅黑" panose="020B0503020204020204" charset="-122"/>
              </a:rPr>
              <a:t>原</a:t>
            </a:r>
            <a:r>
              <a:rPr kumimoji="0" lang="zh-CN" altLang="en-US"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rPr>
              <a:t>子轨道组合法</a:t>
            </a:r>
          </a:p>
        </p:txBody>
      </p:sp>
      <p:graphicFrame>
        <p:nvGraphicFramePr>
          <p:cNvPr id="86" name="Object 13"/>
          <p:cNvGraphicFramePr>
            <a:graphicFrameLocks noChangeAspect="1"/>
          </p:cNvGraphicFramePr>
          <p:nvPr/>
        </p:nvGraphicFramePr>
        <p:xfrm>
          <a:off x="4646443" y="3299686"/>
          <a:ext cx="463550" cy="284162"/>
        </p:xfrm>
        <a:graphic>
          <a:graphicData uri="http://schemas.openxmlformats.org/presentationml/2006/ole">
            <mc:AlternateContent xmlns:mc="http://schemas.openxmlformats.org/markup-compatibility/2006">
              <mc:Choice xmlns:v="urn:schemas-microsoft-com:vml" Requires="v">
                <p:oleObj spid="_x0000_s130650" name="Equation" r:id="rId7" imgW="7010400" imgH="4267200" progId="Equation.DSMT4">
                  <p:embed/>
                </p:oleObj>
              </mc:Choice>
              <mc:Fallback>
                <p:oleObj name="Equation" r:id="rId7" imgW="7010400" imgH="4267200" progId="Equation.DSMT4">
                  <p:embed/>
                  <p:pic>
                    <p:nvPicPr>
                      <p:cNvPr id="0" name="Object 13"/>
                      <p:cNvPicPr>
                        <a:picLocks noChangeAspect="1" noChangeArrowheads="1"/>
                      </p:cNvPicPr>
                      <p:nvPr/>
                    </p:nvPicPr>
                    <p:blipFill>
                      <a:blip r:embed="rId8"/>
                      <a:srcRect/>
                      <a:stretch>
                        <a:fillRect/>
                      </a:stretch>
                    </p:blipFill>
                    <p:spPr bwMode="auto">
                      <a:xfrm>
                        <a:off x="4646443" y="3299686"/>
                        <a:ext cx="463550" cy="284162"/>
                      </a:xfrm>
                      <a:prstGeom prst="rect">
                        <a:avLst/>
                      </a:prstGeom>
                      <a:solidFill>
                        <a:schemeClr val="bg1"/>
                      </a:solidFill>
                      <a:ln w="6350">
                        <a:noFill/>
                        <a:miter lim="800000"/>
                        <a:headEnd/>
                        <a:tailEnd/>
                      </a:ln>
                    </p:spPr>
                  </p:pic>
                </p:oleObj>
              </mc:Fallback>
            </mc:AlternateContent>
          </a:graphicData>
        </a:graphic>
      </p:graphicFrame>
      <p:graphicFrame>
        <p:nvGraphicFramePr>
          <p:cNvPr id="87" name="Object 13"/>
          <p:cNvGraphicFramePr>
            <a:graphicFrameLocks noChangeAspect="1"/>
          </p:cNvGraphicFramePr>
          <p:nvPr/>
        </p:nvGraphicFramePr>
        <p:xfrm>
          <a:off x="6050978" y="3299686"/>
          <a:ext cx="482600" cy="284162"/>
        </p:xfrm>
        <a:graphic>
          <a:graphicData uri="http://schemas.openxmlformats.org/presentationml/2006/ole">
            <mc:AlternateContent xmlns:mc="http://schemas.openxmlformats.org/markup-compatibility/2006">
              <mc:Choice xmlns:v="urn:schemas-microsoft-com:vml" Requires="v">
                <p:oleObj spid="_x0000_s130651" name="Equation" r:id="rId9" imgW="7315200" imgH="4267200" progId="Equation.DSMT4">
                  <p:embed/>
                </p:oleObj>
              </mc:Choice>
              <mc:Fallback>
                <p:oleObj name="Equation" r:id="rId9" imgW="7315200" imgH="4267200" progId="Equation.DSMT4">
                  <p:embed/>
                  <p:pic>
                    <p:nvPicPr>
                      <p:cNvPr id="0" name="Object 13"/>
                      <p:cNvPicPr>
                        <a:picLocks noChangeAspect="1" noChangeArrowheads="1"/>
                      </p:cNvPicPr>
                      <p:nvPr/>
                    </p:nvPicPr>
                    <p:blipFill>
                      <a:blip r:embed="rId10"/>
                      <a:srcRect/>
                      <a:stretch>
                        <a:fillRect/>
                      </a:stretch>
                    </p:blipFill>
                    <p:spPr bwMode="auto">
                      <a:xfrm>
                        <a:off x="6050978" y="3299686"/>
                        <a:ext cx="482600" cy="284162"/>
                      </a:xfrm>
                      <a:prstGeom prst="rect">
                        <a:avLst/>
                      </a:prstGeom>
                      <a:solidFill>
                        <a:schemeClr val="bg1"/>
                      </a:solidFill>
                      <a:ln w="6350">
                        <a:noFill/>
                        <a:miter lim="800000"/>
                        <a:headEnd/>
                        <a:tailEnd/>
                      </a:ln>
                    </p:spPr>
                  </p:pic>
                </p:oleObj>
              </mc:Fallback>
            </mc:AlternateContent>
          </a:graphicData>
        </a:graphic>
      </p:graphicFrame>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10</a:t>
            </a:fld>
            <a:endParaRPr lang="zh-CN" alt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943138"/>
                                        </p:tgtEl>
                                        <p:attrNameLst>
                                          <p:attrName>style.visibility</p:attrName>
                                        </p:attrNameLst>
                                      </p:cBhvr>
                                      <p:to>
                                        <p:strVal val="visible"/>
                                      </p:to>
                                    </p:set>
                                    <p:anim calcmode="lin" valueType="num">
                                      <p:cBhvr>
                                        <p:cTn id="7" dur="5000" fill="hold"/>
                                        <p:tgtEl>
                                          <p:spTgt spid="943138"/>
                                        </p:tgtEl>
                                        <p:attrNameLst>
                                          <p:attrName>ppt_w</p:attrName>
                                        </p:attrNameLst>
                                      </p:cBhvr>
                                      <p:tavLst>
                                        <p:tav tm="0" fmla="#ppt_w*sin(2.5*pi*$)">
                                          <p:val>
                                            <p:fltVal val="0"/>
                                          </p:val>
                                        </p:tav>
                                        <p:tav tm="100000">
                                          <p:val>
                                            <p:fltVal val="1"/>
                                          </p:val>
                                        </p:tav>
                                      </p:tavLst>
                                    </p:anim>
                                    <p:anim calcmode="lin" valueType="num">
                                      <p:cBhvr>
                                        <p:cTn id="8" dur="5000" fill="hold"/>
                                        <p:tgtEl>
                                          <p:spTgt spid="94313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Text Box 5"/>
          <p:cNvSpPr txBox="1">
            <a:spLocks noChangeArrowheads="1"/>
          </p:cNvSpPr>
          <p:nvPr/>
        </p:nvSpPr>
        <p:spPr bwMode="auto">
          <a:xfrm>
            <a:off x="2598738" y="5013176"/>
            <a:ext cx="39544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32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Schrodinger</a:t>
            </a:r>
            <a:r>
              <a:rPr lang="zh-CN" altLang="en-US" sz="32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波动方程</a:t>
            </a:r>
          </a:p>
        </p:txBody>
      </p:sp>
      <p:sp>
        <p:nvSpPr>
          <p:cNvPr id="30726" name="Text Box 6"/>
          <p:cNvSpPr txBox="1">
            <a:spLocks noChangeArrowheads="1"/>
          </p:cNvSpPr>
          <p:nvPr/>
        </p:nvSpPr>
        <p:spPr bwMode="auto">
          <a:xfrm>
            <a:off x="876886" y="4288905"/>
            <a:ext cx="78517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如果电子是用波来描述的，那么它们的波动方程是什么？ </a:t>
            </a:r>
          </a:p>
        </p:txBody>
      </p:sp>
      <p:sp>
        <p:nvSpPr>
          <p:cNvPr id="30727" name="Text Box 7"/>
          <p:cNvSpPr txBox="1">
            <a:spLocks noChangeArrowheads="1"/>
          </p:cNvSpPr>
          <p:nvPr/>
        </p:nvSpPr>
        <p:spPr bwMode="auto">
          <a:xfrm>
            <a:off x="835057" y="1229363"/>
            <a:ext cx="7829432"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just" eaLnBrk="1" hangingPunct="1"/>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一个微观粒子的量子态用波函数</a:t>
            </a:r>
            <a:r>
              <a:rPr lang="en-US" altLang="zh-CN" sz="2400" i="1" dirty="0">
                <a:solidFill>
                  <a:srgbClr val="663300"/>
                </a:solidFill>
                <a:latin typeface="Symbol" panose="05050102010706020507" pitchFamily="18" charset="2"/>
                <a:ea typeface="微软雅黑" panose="020B0503020204020204" charset="-122"/>
                <a:cs typeface="Times New Roman" panose="02020603050405020304" pitchFamily="18" charset="0"/>
              </a:rPr>
              <a:t>y</a:t>
            </a:r>
            <a:r>
              <a:rPr lang="en-US" altLang="zh-CN" sz="2400"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 </a:t>
            </a:r>
            <a:r>
              <a:rPr lang="en-US" altLang="zh-CN" sz="2400"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r</a:t>
            </a:r>
            <a:r>
              <a:rPr lang="en-US" altLang="zh-CN" sz="2400"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 t</a:t>
            </a:r>
            <a:r>
              <a:rPr lang="en-US" altLang="zh-CN" sz="2400"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来描述。当波函数</a:t>
            </a:r>
          </a:p>
          <a:p>
            <a:pPr algn="just" eaLnBrk="1" hangingPunct="1">
              <a:lnSpc>
                <a:spcPct val="120000"/>
              </a:lnSpc>
            </a:pPr>
            <a:r>
              <a:rPr lang="en-US" altLang="zh-CN" sz="2400" i="1" dirty="0">
                <a:solidFill>
                  <a:srgbClr val="663300"/>
                </a:solidFill>
                <a:latin typeface="Symbol" panose="05050102010706020507" pitchFamily="18" charset="2"/>
                <a:ea typeface="微软雅黑" panose="020B0503020204020204" charset="-122"/>
                <a:cs typeface="Times New Roman" panose="02020603050405020304" pitchFamily="18" charset="0"/>
              </a:rPr>
              <a:t>y </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r</a:t>
            </a:r>
            <a:r>
              <a:rPr lang="en-US" altLang="zh-CN" sz="2400"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 t</a:t>
            </a:r>
            <a:r>
              <a:rPr lang="en-US" altLang="zh-CN" sz="2400"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确定后，粒子的任何一个力学量的平均值及其测量值概率的分布都完全确定了。</a:t>
            </a:r>
          </a:p>
        </p:txBody>
      </p:sp>
      <p:sp>
        <p:nvSpPr>
          <p:cNvPr id="30728" name="Text Box 8"/>
          <p:cNvSpPr txBox="1">
            <a:spLocks noChangeArrowheads="1"/>
          </p:cNvSpPr>
          <p:nvPr/>
        </p:nvSpPr>
        <p:spPr bwMode="auto">
          <a:xfrm>
            <a:off x="900553" y="2724224"/>
            <a:ext cx="7849244" cy="1384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20000"/>
              </a:lnSpc>
            </a:pPr>
            <a:r>
              <a:rPr lang="zh-CN" altLang="en-US" sz="2400" b="1" dirty="0">
                <a:solidFill>
                  <a:srgbClr val="000000"/>
                </a:solidFill>
                <a:latin typeface="Times New Roman" panose="02020603050405020304" pitchFamily="18" charset="0"/>
                <a:ea typeface="微软雅黑" panose="020B0503020204020204" charset="-122"/>
              </a:rPr>
              <a:t>因此，量子力学中最核心的问题就是要解决波函数如何随时间演化以及在各种具体情况下找出描述体系状态的各种可能的波函数</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11</a:t>
            </a:fld>
            <a:endParaRPr lang="zh-CN" altLang="en-US">
              <a:solidFill>
                <a:prstClr val="black">
                  <a:tint val="75000"/>
                </a:prstClr>
              </a:solidFill>
            </a:endParaRPr>
          </a:p>
        </p:txBody>
      </p:sp>
      <p:sp>
        <p:nvSpPr>
          <p:cNvPr id="11" name="Text Box 7"/>
          <p:cNvSpPr txBox="1">
            <a:spLocks noChangeArrowheads="1"/>
          </p:cNvSpPr>
          <p:nvPr/>
        </p:nvSpPr>
        <p:spPr bwMode="auto">
          <a:xfrm>
            <a:off x="1476375" y="384175"/>
            <a:ext cx="48013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alpha val="50000"/>
                    </a:schemeClr>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cs typeface="+mn-cs"/>
              </a:rPr>
              <a:t>量子力学基本概念——</a:t>
            </a:r>
          </a:p>
        </p:txBody>
      </p:sp>
      <p:sp>
        <p:nvSpPr>
          <p:cNvPr id="12" name="Rectangle 37"/>
          <p:cNvSpPr>
            <a:spLocks noChangeArrowheads="1"/>
          </p:cNvSpPr>
          <p:nvPr/>
        </p:nvSpPr>
        <p:spPr bwMode="auto">
          <a:xfrm flipV="1">
            <a:off x="86539" y="96988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
        <p:nvSpPr>
          <p:cNvPr id="14" name="Text Box 5"/>
          <p:cNvSpPr txBox="1">
            <a:spLocks noChangeArrowheads="1"/>
          </p:cNvSpPr>
          <p:nvPr/>
        </p:nvSpPr>
        <p:spPr bwMode="auto">
          <a:xfrm>
            <a:off x="6156176" y="367342"/>
            <a:ext cx="22365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32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薛定谔方程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ChangeArrowheads="1"/>
          </p:cNvSpPr>
          <p:nvPr/>
        </p:nvSpPr>
        <p:spPr bwMode="auto">
          <a:xfrm>
            <a:off x="1258888" y="4438448"/>
            <a:ext cx="5689600" cy="10795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31750" name="Text Box 6"/>
          <p:cNvSpPr txBox="1">
            <a:spLocks noChangeArrowheads="1"/>
          </p:cNvSpPr>
          <p:nvPr/>
        </p:nvSpPr>
        <p:spPr bwMode="auto">
          <a:xfrm>
            <a:off x="2641295" y="1103142"/>
            <a:ext cx="39544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32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Schrodinger</a:t>
            </a:r>
            <a:r>
              <a:rPr lang="zh-CN" altLang="en-US" sz="32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波动方程</a:t>
            </a:r>
          </a:p>
        </p:txBody>
      </p:sp>
      <p:sp>
        <p:nvSpPr>
          <p:cNvPr id="31751" name="Text Box 7"/>
          <p:cNvSpPr txBox="1">
            <a:spLocks noChangeArrowheads="1"/>
          </p:cNvSpPr>
          <p:nvPr/>
        </p:nvSpPr>
        <p:spPr bwMode="auto">
          <a:xfrm>
            <a:off x="624681" y="1645250"/>
            <a:ext cx="8345488"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20000"/>
              </a:lnSpc>
            </a:pPr>
            <a:r>
              <a:rPr lang="zh-CN" altLang="en-US" sz="2400" b="1" dirty="0">
                <a:solidFill>
                  <a:srgbClr val="663300"/>
                </a:solidFill>
                <a:latin typeface="Times New Roman" panose="02020603050405020304" pitchFamily="18" charset="0"/>
                <a:ea typeface="微软雅黑" panose="020B0503020204020204" charset="-122"/>
              </a:rPr>
              <a:t>波函数如何随时间演化以及在各种具体情况下找出描述体系状态的各种可能的波函数</a:t>
            </a:r>
          </a:p>
        </p:txBody>
      </p:sp>
      <p:sp>
        <p:nvSpPr>
          <p:cNvPr id="31753" name="Rectangle 9"/>
          <p:cNvSpPr>
            <a:spLocks noChangeArrowheads="1"/>
          </p:cNvSpPr>
          <p:nvPr/>
        </p:nvSpPr>
        <p:spPr bwMode="auto">
          <a:xfrm>
            <a:off x="624681" y="2752725"/>
            <a:ext cx="300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 </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薛定谔波动方程：  </a:t>
            </a:r>
          </a:p>
        </p:txBody>
      </p:sp>
      <p:graphicFrame>
        <p:nvGraphicFramePr>
          <p:cNvPr id="31754" name="Object 10"/>
          <p:cNvGraphicFramePr>
            <a:graphicFrameLocks noChangeAspect="1"/>
          </p:cNvGraphicFramePr>
          <p:nvPr>
            <p:extLst>
              <p:ext uri="{D42A27DB-BD31-4B8C-83A1-F6EECF244321}">
                <p14:modId xmlns:p14="http://schemas.microsoft.com/office/powerpoint/2010/main" val="345622713"/>
              </p:ext>
            </p:extLst>
          </p:nvPr>
        </p:nvGraphicFramePr>
        <p:xfrm>
          <a:off x="3203575" y="2939677"/>
          <a:ext cx="1593850" cy="890588"/>
        </p:xfrm>
        <a:graphic>
          <a:graphicData uri="http://schemas.openxmlformats.org/presentationml/2006/ole">
            <mc:AlternateContent xmlns:mc="http://schemas.openxmlformats.org/markup-compatibility/2006">
              <mc:Choice xmlns:v="urn:schemas-microsoft-com:vml" Requires="v">
                <p:oleObj spid="_x0000_s155564" name="公式" r:id="rId4" imgW="698500" imgH="393700" progId="Equation.3">
                  <p:embed/>
                </p:oleObj>
              </mc:Choice>
              <mc:Fallback>
                <p:oleObj name="公式" r:id="rId4" imgW="698500" imgH="3937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2939677"/>
                        <a:ext cx="159385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52331" name="Group 11"/>
          <p:cNvGrpSpPr/>
          <p:nvPr/>
        </p:nvGrpSpPr>
        <p:grpSpPr bwMode="auto">
          <a:xfrm>
            <a:off x="5076826" y="2780928"/>
            <a:ext cx="2528888" cy="1538288"/>
            <a:chOff x="3198" y="1832"/>
            <a:chExt cx="1593" cy="969"/>
          </a:xfrm>
        </p:grpSpPr>
        <p:grpSp>
          <p:nvGrpSpPr>
            <p:cNvPr id="31769" name="Group 12"/>
            <p:cNvGrpSpPr/>
            <p:nvPr/>
          </p:nvGrpSpPr>
          <p:grpSpPr bwMode="auto">
            <a:xfrm>
              <a:off x="3641" y="1840"/>
              <a:ext cx="1063" cy="919"/>
              <a:chOff x="4231" y="2022"/>
              <a:chExt cx="1063" cy="919"/>
            </a:xfrm>
          </p:grpSpPr>
          <p:graphicFrame>
            <p:nvGraphicFramePr>
              <p:cNvPr id="31772" name="Object 13"/>
              <p:cNvGraphicFramePr>
                <a:graphicFrameLocks noChangeAspect="1"/>
              </p:cNvGraphicFramePr>
              <p:nvPr/>
            </p:nvGraphicFramePr>
            <p:xfrm>
              <a:off x="4231" y="2312"/>
              <a:ext cx="1063" cy="629"/>
            </p:xfrm>
            <a:graphic>
              <a:graphicData uri="http://schemas.openxmlformats.org/presentationml/2006/ole">
                <mc:AlternateContent xmlns:mc="http://schemas.openxmlformats.org/markup-compatibility/2006">
                  <mc:Choice xmlns:v="urn:schemas-microsoft-com:vml" Requires="v">
                    <p:oleObj spid="_x0000_s155565" name="Equation" r:id="rId6" imgW="15849600" imgH="9448800" progId="Equation.DSMT4">
                      <p:embed/>
                    </p:oleObj>
                  </mc:Choice>
                  <mc:Fallback>
                    <p:oleObj name="Equation" r:id="rId6" imgW="15849600" imgH="9448800" progId="Equation.DSMT4">
                      <p:embed/>
                      <p:pic>
                        <p:nvPicPr>
                          <p:cNvPr id="0" name="Object 13"/>
                          <p:cNvPicPr>
                            <a:picLocks noChangeAspect="1" noChangeArrowheads="1"/>
                          </p:cNvPicPr>
                          <p:nvPr/>
                        </p:nvPicPr>
                        <p:blipFill>
                          <a:blip r:embed="rId7"/>
                          <a:srcRect/>
                          <a:stretch>
                            <a:fillRect/>
                          </a:stretch>
                        </p:blipFill>
                        <p:spPr bwMode="auto">
                          <a:xfrm>
                            <a:off x="4231" y="2312"/>
                            <a:ext cx="1063" cy="629"/>
                          </a:xfrm>
                          <a:prstGeom prst="rect">
                            <a:avLst/>
                          </a:prstGeom>
                          <a:noFill/>
                          <a:ln>
                            <a:noFill/>
                          </a:ln>
                        </p:spPr>
                      </p:pic>
                    </p:oleObj>
                  </mc:Fallback>
                </mc:AlternateContent>
              </a:graphicData>
            </a:graphic>
          </p:graphicFrame>
          <p:graphicFrame>
            <p:nvGraphicFramePr>
              <p:cNvPr id="31773" name="Object 14"/>
              <p:cNvGraphicFramePr>
                <a:graphicFrameLocks noChangeAspect="1"/>
              </p:cNvGraphicFramePr>
              <p:nvPr/>
            </p:nvGraphicFramePr>
            <p:xfrm>
              <a:off x="4241" y="2022"/>
              <a:ext cx="1043" cy="319"/>
            </p:xfrm>
            <a:graphic>
              <a:graphicData uri="http://schemas.openxmlformats.org/presentationml/2006/ole">
                <mc:AlternateContent xmlns:mc="http://schemas.openxmlformats.org/markup-compatibility/2006">
                  <mc:Choice xmlns:v="urn:schemas-microsoft-com:vml" Requires="v">
                    <p:oleObj spid="_x0000_s155566" name="Equation" r:id="rId8" imgW="16154400" imgH="4876800" progId="Equation.DSMT4">
                      <p:embed/>
                    </p:oleObj>
                  </mc:Choice>
                  <mc:Fallback>
                    <p:oleObj name="Equation" r:id="rId8" imgW="16154400" imgH="4876800" progId="Equation.DSMT4">
                      <p:embed/>
                      <p:pic>
                        <p:nvPicPr>
                          <p:cNvPr id="0" name="Object 14"/>
                          <p:cNvPicPr>
                            <a:picLocks noChangeAspect="1" noChangeArrowheads="1"/>
                          </p:cNvPicPr>
                          <p:nvPr/>
                        </p:nvPicPr>
                        <p:blipFill>
                          <a:blip r:embed="rId9"/>
                          <a:srcRect/>
                          <a:stretch>
                            <a:fillRect/>
                          </a:stretch>
                        </p:blipFill>
                        <p:spPr bwMode="auto">
                          <a:xfrm>
                            <a:off x="4241" y="2022"/>
                            <a:ext cx="1043" cy="319"/>
                          </a:xfrm>
                          <a:prstGeom prst="rect">
                            <a:avLst/>
                          </a:prstGeom>
                          <a:noFill/>
                          <a:ln>
                            <a:noFill/>
                          </a:ln>
                        </p:spPr>
                      </p:pic>
                    </p:oleObj>
                  </mc:Fallback>
                </mc:AlternateContent>
              </a:graphicData>
            </a:graphic>
          </p:graphicFrame>
        </p:grpSp>
        <p:sp>
          <p:nvSpPr>
            <p:cNvPr id="31770" name="Rectangle 15"/>
            <p:cNvSpPr>
              <a:spLocks noChangeArrowheads="1"/>
            </p:cNvSpPr>
            <p:nvPr/>
          </p:nvSpPr>
          <p:spPr bwMode="auto">
            <a:xfrm>
              <a:off x="3560" y="1832"/>
              <a:ext cx="1231" cy="969"/>
            </a:xfrm>
            <a:prstGeom prst="rect">
              <a:avLst/>
            </a:prstGeom>
            <a:noFill/>
            <a:ln w="9525">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31771" name="Line 16"/>
            <p:cNvSpPr>
              <a:spLocks noChangeShapeType="1"/>
            </p:cNvSpPr>
            <p:nvPr/>
          </p:nvSpPr>
          <p:spPr bwMode="auto">
            <a:xfrm flipH="1">
              <a:off x="3198" y="2295"/>
              <a:ext cx="227" cy="0"/>
            </a:xfrm>
            <a:prstGeom prst="line">
              <a:avLst/>
            </a:prstGeom>
            <a:noFill/>
            <a:ln w="7620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756" name="Rectangle 17"/>
          <p:cNvSpPr>
            <a:spLocks noChangeArrowheads="1"/>
          </p:cNvSpPr>
          <p:nvPr/>
        </p:nvSpPr>
        <p:spPr bwMode="auto">
          <a:xfrm>
            <a:off x="3776663" y="3654052"/>
            <a:ext cx="212725"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r>
              <a:rPr lang="zh-CN" altLang="en-US" sz="800">
                <a:solidFill>
                  <a:srgbClr val="660066"/>
                </a:solidFill>
                <a:latin typeface="Times New Roman" panose="02020603050405020304" pitchFamily="18" charset="0"/>
                <a:ea typeface="微软雅黑" panose="020B0503020204020204" charset="-122"/>
                <a:cs typeface="Times New Roman" panose="02020603050405020304" pitchFamily="18" charset="0"/>
              </a:rPr>
              <a:t> </a:t>
            </a:r>
          </a:p>
        </p:txBody>
      </p:sp>
      <p:grpSp>
        <p:nvGrpSpPr>
          <p:cNvPr id="952338" name="Group 18"/>
          <p:cNvGrpSpPr/>
          <p:nvPr/>
        </p:nvGrpSpPr>
        <p:grpSpPr bwMode="auto">
          <a:xfrm>
            <a:off x="468313" y="5733256"/>
            <a:ext cx="5062537" cy="457200"/>
            <a:chOff x="295" y="3748"/>
            <a:chExt cx="3189" cy="288"/>
          </a:xfrm>
        </p:grpSpPr>
        <p:sp>
          <p:nvSpPr>
            <p:cNvPr id="31767" name="Text Box 19"/>
            <p:cNvSpPr txBox="1">
              <a:spLocks noChangeArrowheads="1"/>
            </p:cNvSpPr>
            <p:nvPr/>
          </p:nvSpPr>
          <p:spPr bwMode="auto">
            <a:xfrm>
              <a:off x="295" y="3748"/>
              <a:ext cx="31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660066"/>
                  </a:solidFill>
                  <a:latin typeface="Times New Roman" panose="02020603050405020304" pitchFamily="18" charset="0"/>
                  <a:ea typeface="微软雅黑" panose="020B0503020204020204" charset="-122"/>
                  <a:cs typeface="Times New Roman" panose="02020603050405020304" pitchFamily="18" charset="0"/>
                </a:rPr>
                <a:t>波函数随时间的变化是由     决定的  </a:t>
              </a:r>
            </a:p>
          </p:txBody>
        </p:sp>
        <p:graphicFrame>
          <p:nvGraphicFramePr>
            <p:cNvPr id="31768" name="Object 20"/>
            <p:cNvGraphicFramePr>
              <a:graphicFrameLocks noChangeAspect="1"/>
            </p:cNvGraphicFramePr>
            <p:nvPr>
              <p:extLst>
                <p:ext uri="{D42A27DB-BD31-4B8C-83A1-F6EECF244321}">
                  <p14:modId xmlns:p14="http://schemas.microsoft.com/office/powerpoint/2010/main" val="2126936543"/>
                </p:ext>
              </p:extLst>
            </p:nvPr>
          </p:nvGraphicFramePr>
          <p:xfrm>
            <a:off x="2472" y="3748"/>
            <a:ext cx="226" cy="257"/>
          </p:xfrm>
          <a:graphic>
            <a:graphicData uri="http://schemas.openxmlformats.org/presentationml/2006/ole">
              <mc:AlternateContent xmlns:mc="http://schemas.openxmlformats.org/markup-compatibility/2006">
                <mc:Choice xmlns:v="urn:schemas-microsoft-com:vml" Requires="v">
                  <p:oleObj spid="_x0000_s155567" name="公式" r:id="rId10" imgW="177800" imgH="203200" progId="Equation.3">
                    <p:embed/>
                  </p:oleObj>
                </mc:Choice>
                <mc:Fallback>
                  <p:oleObj name="公式" r:id="rId10" imgW="177800" imgH="203200"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72" y="3748"/>
                          <a:ext cx="22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52341" name="Group 21"/>
          <p:cNvGrpSpPr/>
          <p:nvPr/>
        </p:nvGrpSpPr>
        <p:grpSpPr bwMode="auto">
          <a:xfrm>
            <a:off x="1303338" y="4005064"/>
            <a:ext cx="5386388" cy="1512888"/>
            <a:chOff x="821" y="2613"/>
            <a:chExt cx="3393" cy="953"/>
          </a:xfrm>
        </p:grpSpPr>
        <p:sp>
          <p:nvSpPr>
            <p:cNvPr id="31765" name="Line 22"/>
            <p:cNvSpPr>
              <a:spLocks noChangeShapeType="1"/>
            </p:cNvSpPr>
            <p:nvPr/>
          </p:nvSpPr>
          <p:spPr bwMode="auto">
            <a:xfrm rot="16200000" flipH="1">
              <a:off x="2403" y="2727"/>
              <a:ext cx="227" cy="0"/>
            </a:xfrm>
            <a:prstGeom prst="line">
              <a:avLst/>
            </a:prstGeom>
            <a:noFill/>
            <a:ln w="7620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1766" name="Object 23"/>
            <p:cNvGraphicFramePr>
              <a:graphicFrameLocks noChangeAspect="1"/>
            </p:cNvGraphicFramePr>
            <p:nvPr/>
          </p:nvGraphicFramePr>
          <p:xfrm>
            <a:off x="821" y="2876"/>
            <a:ext cx="3393" cy="690"/>
          </p:xfrm>
          <a:graphic>
            <a:graphicData uri="http://schemas.openxmlformats.org/presentationml/2006/ole">
              <mc:AlternateContent xmlns:mc="http://schemas.openxmlformats.org/markup-compatibility/2006">
                <mc:Choice xmlns:v="urn:schemas-microsoft-com:vml" Requires="v">
                  <p:oleObj spid="_x0000_s155568" name="Equation" r:id="rId12" imgW="56997600" imgH="11582400" progId="Equation.DSMT4">
                    <p:embed/>
                  </p:oleObj>
                </mc:Choice>
                <mc:Fallback>
                  <p:oleObj name="Equation" r:id="rId12" imgW="56997600" imgH="11582400" progId="Equation.DSMT4">
                    <p:embed/>
                    <p:pic>
                      <p:nvPicPr>
                        <p:cNvPr id="0" name="Object 23"/>
                        <p:cNvPicPr>
                          <a:picLocks noChangeAspect="1" noChangeArrowheads="1"/>
                        </p:cNvPicPr>
                        <p:nvPr/>
                      </p:nvPicPr>
                      <p:blipFill>
                        <a:blip r:embed="rId13"/>
                        <a:srcRect/>
                        <a:stretch>
                          <a:fillRect/>
                        </a:stretch>
                      </p:blipFill>
                      <p:spPr bwMode="auto">
                        <a:xfrm>
                          <a:off x="821" y="2876"/>
                          <a:ext cx="3393" cy="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52344" name="Group 24"/>
          <p:cNvGrpSpPr/>
          <p:nvPr/>
        </p:nvGrpSpPr>
        <p:grpSpPr bwMode="auto">
          <a:xfrm>
            <a:off x="3060700" y="5517953"/>
            <a:ext cx="5022850" cy="581026"/>
            <a:chOff x="1928" y="3566"/>
            <a:chExt cx="3164" cy="366"/>
          </a:xfrm>
        </p:grpSpPr>
        <p:sp>
          <p:nvSpPr>
            <p:cNvPr id="31760" name="Line 25"/>
            <p:cNvSpPr>
              <a:spLocks noChangeShapeType="1"/>
            </p:cNvSpPr>
            <p:nvPr/>
          </p:nvSpPr>
          <p:spPr bwMode="auto">
            <a:xfrm>
              <a:off x="1928" y="3566"/>
              <a:ext cx="1723" cy="0"/>
            </a:xfrm>
            <a:prstGeom prst="line">
              <a:avLst/>
            </a:prstGeom>
            <a:noFill/>
            <a:ln w="762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761" name="Group 26"/>
            <p:cNvGrpSpPr/>
            <p:nvPr/>
          </p:nvGrpSpPr>
          <p:grpSpPr bwMode="auto">
            <a:xfrm>
              <a:off x="3606" y="3641"/>
              <a:ext cx="1486" cy="291"/>
              <a:chOff x="3923" y="3521"/>
              <a:chExt cx="1486" cy="291"/>
            </a:xfrm>
          </p:grpSpPr>
          <p:sp>
            <p:nvSpPr>
              <p:cNvPr id="31763" name="Text Box 27"/>
              <p:cNvSpPr txBox="1">
                <a:spLocks noChangeArrowheads="1"/>
              </p:cNvSpPr>
              <p:nvPr/>
            </p:nvSpPr>
            <p:spPr bwMode="auto">
              <a:xfrm>
                <a:off x="3923" y="3521"/>
                <a:ext cx="14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Hamilton</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算符    </a:t>
                </a:r>
              </a:p>
            </p:txBody>
          </p:sp>
          <p:graphicFrame>
            <p:nvGraphicFramePr>
              <p:cNvPr id="31764" name="Object 28"/>
              <p:cNvGraphicFramePr>
                <a:graphicFrameLocks noChangeAspect="1"/>
              </p:cNvGraphicFramePr>
              <p:nvPr/>
            </p:nvGraphicFramePr>
            <p:xfrm>
              <a:off x="5147" y="3521"/>
              <a:ext cx="226" cy="257"/>
            </p:xfrm>
            <a:graphic>
              <a:graphicData uri="http://schemas.openxmlformats.org/presentationml/2006/ole">
                <mc:AlternateContent xmlns:mc="http://schemas.openxmlformats.org/markup-compatibility/2006">
                  <mc:Choice xmlns:v="urn:schemas-microsoft-com:vml" Requires="v">
                    <p:oleObj spid="_x0000_s155569" name="公式" r:id="rId14" imgW="177800" imgH="203200" progId="Equation.3">
                      <p:embed/>
                    </p:oleObj>
                  </mc:Choice>
                  <mc:Fallback>
                    <p:oleObj name="公式" r:id="rId14" imgW="177800" imgH="203200" progId="Equation.3">
                      <p:embed/>
                      <p:pic>
                        <p:nvPicPr>
                          <p:cNvPr id="0" name="Object 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47" y="3521"/>
                            <a:ext cx="226"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1762" name="Line 29"/>
            <p:cNvSpPr>
              <a:spLocks noChangeShapeType="1"/>
            </p:cNvSpPr>
            <p:nvPr/>
          </p:nvSpPr>
          <p:spPr bwMode="auto">
            <a:xfrm>
              <a:off x="3288" y="3566"/>
              <a:ext cx="363" cy="272"/>
            </a:xfrm>
            <a:prstGeom prst="line">
              <a:avLst/>
            </a:prstGeom>
            <a:noFill/>
            <a:ln w="952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12</a:t>
            </a:fld>
            <a:endParaRPr lang="zh-CN" altLang="en-US">
              <a:solidFill>
                <a:prstClr val="black">
                  <a:tint val="75000"/>
                </a:prstClr>
              </a:solidFill>
            </a:endParaRPr>
          </a:p>
        </p:txBody>
      </p:sp>
      <p:sp>
        <p:nvSpPr>
          <p:cNvPr id="32" name="Text Box 7"/>
          <p:cNvSpPr txBox="1">
            <a:spLocks noChangeArrowheads="1"/>
          </p:cNvSpPr>
          <p:nvPr/>
        </p:nvSpPr>
        <p:spPr bwMode="auto">
          <a:xfrm>
            <a:off x="1476375" y="384175"/>
            <a:ext cx="48013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alpha val="50000"/>
                    </a:schemeClr>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cs typeface="+mn-cs"/>
              </a:rPr>
              <a:t>量子力学基本概念——</a:t>
            </a:r>
          </a:p>
        </p:txBody>
      </p:sp>
      <p:sp>
        <p:nvSpPr>
          <p:cNvPr id="33" name="Rectangle 37"/>
          <p:cNvSpPr>
            <a:spLocks noChangeArrowheads="1"/>
          </p:cNvSpPr>
          <p:nvPr/>
        </p:nvSpPr>
        <p:spPr bwMode="auto">
          <a:xfrm flipV="1">
            <a:off x="86539" y="96988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
        <p:nvSpPr>
          <p:cNvPr id="34" name="Text Box 5"/>
          <p:cNvSpPr txBox="1">
            <a:spLocks noChangeArrowheads="1"/>
          </p:cNvSpPr>
          <p:nvPr/>
        </p:nvSpPr>
        <p:spPr bwMode="auto">
          <a:xfrm>
            <a:off x="6156176" y="367342"/>
            <a:ext cx="22365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32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薛定谔方程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952331"/>
                                        </p:tgtEl>
                                        <p:attrNameLst>
                                          <p:attrName>style.visibility</p:attrName>
                                        </p:attrNameLst>
                                      </p:cBhvr>
                                      <p:to>
                                        <p:strVal val="visible"/>
                                      </p:to>
                                    </p:set>
                                    <p:animEffect transition="in" filter="slide(fromRight)">
                                      <p:cBhvr>
                                        <p:cTn id="7" dur="500"/>
                                        <p:tgtEl>
                                          <p:spTgt spid="95233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952341"/>
                                        </p:tgtEl>
                                        <p:attrNameLst>
                                          <p:attrName>style.visibility</p:attrName>
                                        </p:attrNameLst>
                                      </p:cBhvr>
                                      <p:to>
                                        <p:strVal val="visible"/>
                                      </p:to>
                                    </p:set>
                                    <p:animEffect transition="in" filter="slide(fromTop)">
                                      <p:cBhvr>
                                        <p:cTn id="12" dur="500"/>
                                        <p:tgtEl>
                                          <p:spTgt spid="9523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52322"/>
                                        </p:tgtEl>
                                        <p:attrNameLst>
                                          <p:attrName>style.visibility</p:attrName>
                                        </p:attrNameLst>
                                      </p:cBhvr>
                                      <p:to>
                                        <p:strVal val="visible"/>
                                      </p:to>
                                    </p:set>
                                    <p:animEffect transition="in" filter="dissolve">
                                      <p:cBhvr>
                                        <p:cTn id="17" dur="500"/>
                                        <p:tgtEl>
                                          <p:spTgt spid="9523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52344"/>
                                        </p:tgtEl>
                                        <p:attrNameLst>
                                          <p:attrName>style.visibility</p:attrName>
                                        </p:attrNameLst>
                                      </p:cBhvr>
                                      <p:to>
                                        <p:strVal val="visible"/>
                                      </p:to>
                                    </p:set>
                                    <p:animEffect transition="in" filter="dissolve">
                                      <p:cBhvr>
                                        <p:cTn id="22" dur="500"/>
                                        <p:tgtEl>
                                          <p:spTgt spid="95234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952338"/>
                                        </p:tgtEl>
                                        <p:attrNameLst>
                                          <p:attrName>style.visibility</p:attrName>
                                        </p:attrNameLst>
                                      </p:cBhvr>
                                      <p:to>
                                        <p:strVal val="visible"/>
                                      </p:to>
                                    </p:set>
                                    <p:animEffect transition="in" filter="slide(fromBottom)">
                                      <p:cBhvr>
                                        <p:cTn id="27" dur="500"/>
                                        <p:tgtEl>
                                          <p:spTgt spid="95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9"/>
          <p:cNvSpPr>
            <a:spLocks noChangeArrowheads="1"/>
          </p:cNvSpPr>
          <p:nvPr/>
        </p:nvSpPr>
        <p:spPr bwMode="auto">
          <a:xfrm>
            <a:off x="395536" y="1018752"/>
            <a:ext cx="8424862"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lnSpc>
                <a:spcPct val="110000"/>
              </a:lnSpc>
              <a:defRPr/>
            </a:pP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用薛定谔方程描述电子的能量和运动状态，薛定谔方程的解即是描述电子状态的波函数（态函数），称为</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原子轨道</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，即反映能量为 </a:t>
            </a:r>
            <a:r>
              <a:rPr lang="en-US" altLang="zh-CN"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E </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的电子在</a:t>
            </a: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anose="020B0503020204020204" charset="-122"/>
                <a:cs typeface="Times New Roman" panose="02020603050405020304" pitchFamily="18" charset="0"/>
              </a:rPr>
              <a:t>空间的分布概率波</a:t>
            </a:r>
          </a:p>
        </p:txBody>
      </p:sp>
      <p:sp>
        <p:nvSpPr>
          <p:cNvPr id="41987" name="Text Box 10"/>
          <p:cNvSpPr txBox="1">
            <a:spLocks noChangeArrowheads="1"/>
          </p:cNvSpPr>
          <p:nvPr/>
        </p:nvSpPr>
        <p:spPr bwMode="auto">
          <a:xfrm>
            <a:off x="2411760" y="190381"/>
            <a:ext cx="4339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alpha val="50000"/>
                    </a:schemeClr>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rPr>
              <a:t>原子轨道——电子云</a:t>
            </a:r>
          </a:p>
        </p:txBody>
      </p:sp>
      <p:sp>
        <p:nvSpPr>
          <p:cNvPr id="41988" name="Text Box 11"/>
          <p:cNvSpPr txBox="1">
            <a:spLocks noChangeArrowheads="1"/>
          </p:cNvSpPr>
          <p:nvPr/>
        </p:nvSpPr>
        <p:spPr bwMode="auto">
          <a:xfrm>
            <a:off x="394518" y="2422188"/>
            <a:ext cx="395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just" eaLnBrk="1" hangingPunct="1"/>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 一个原子有许多原子轨道</a:t>
            </a:r>
          </a:p>
        </p:txBody>
      </p:sp>
      <p:sp>
        <p:nvSpPr>
          <p:cNvPr id="41989" name="Rectangle 22"/>
          <p:cNvSpPr>
            <a:spLocks noChangeArrowheads="1"/>
          </p:cNvSpPr>
          <p:nvPr/>
        </p:nvSpPr>
        <p:spPr bwMode="auto">
          <a:xfrm>
            <a:off x="394518" y="3002504"/>
            <a:ext cx="842518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20000"/>
              </a:lnSpc>
            </a:pP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电子在整个空间出现的概率为</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1</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。在单位微体积内出现的概率为</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概率密度</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。概率密度在空间不是均匀分布的，如果用一个小点表示概率密度的分布，则可以看到有的地方比较密集，有的地方比较稀疏，象一团云雾，称为电子云。原子轨道就是电子云相对比较密集的空间范围</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13</a:t>
            </a:fld>
            <a:endParaRPr lang="zh-CN" altLang="en-US">
              <a:solidFill>
                <a:prstClr val="black">
                  <a:tint val="75000"/>
                </a:prstClr>
              </a:solidFill>
            </a:endParaRPr>
          </a:p>
        </p:txBody>
      </p:sp>
      <p:sp>
        <p:nvSpPr>
          <p:cNvPr id="8" name="Rectangle 37"/>
          <p:cNvSpPr>
            <a:spLocks noChangeArrowheads="1"/>
          </p:cNvSpPr>
          <p:nvPr/>
        </p:nvSpPr>
        <p:spPr bwMode="auto">
          <a:xfrm flipV="1">
            <a:off x="86539" y="76737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306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1625412"/>
            <a:ext cx="1518913" cy="217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3072" name="Group 16"/>
          <p:cNvGrpSpPr/>
          <p:nvPr/>
        </p:nvGrpSpPr>
        <p:grpSpPr bwMode="auto">
          <a:xfrm>
            <a:off x="558006" y="4193183"/>
            <a:ext cx="1581150" cy="1814513"/>
            <a:chOff x="2699" y="1661"/>
            <a:chExt cx="996" cy="1143"/>
          </a:xfrm>
        </p:grpSpPr>
        <p:pic>
          <p:nvPicPr>
            <p:cNvPr id="4302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 y="1661"/>
              <a:ext cx="996"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9" name="Text Box 12"/>
            <p:cNvSpPr txBox="1">
              <a:spLocks noChangeArrowheads="1"/>
            </p:cNvSpPr>
            <p:nvPr/>
          </p:nvSpPr>
          <p:spPr bwMode="auto">
            <a:xfrm>
              <a:off x="3107" y="2554"/>
              <a:ext cx="1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s</a:t>
              </a:r>
            </a:p>
          </p:txBody>
        </p:sp>
      </p:grpSp>
      <p:grpSp>
        <p:nvGrpSpPr>
          <p:cNvPr id="813074" name="Group 18"/>
          <p:cNvGrpSpPr/>
          <p:nvPr/>
        </p:nvGrpSpPr>
        <p:grpSpPr bwMode="auto">
          <a:xfrm>
            <a:off x="2687638" y="4193183"/>
            <a:ext cx="1524000" cy="1887538"/>
            <a:chOff x="3742" y="1690"/>
            <a:chExt cx="960" cy="1189"/>
          </a:xfrm>
        </p:grpSpPr>
        <p:pic>
          <p:nvPicPr>
            <p:cNvPr id="43026"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2" y="1690"/>
              <a:ext cx="960" cy="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7" name="Text Box 13"/>
            <p:cNvSpPr txBox="1">
              <a:spLocks noChangeArrowheads="1"/>
            </p:cNvSpPr>
            <p:nvPr/>
          </p:nvSpPr>
          <p:spPr bwMode="auto">
            <a:xfrm>
              <a:off x="4192" y="2629"/>
              <a:ext cx="2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p</a:t>
              </a:r>
              <a:r>
                <a:rPr kumimoji="0" lang="en-US" altLang="zh-CN" sz="2000" b="1" i="0" u="none" strike="noStrike" kern="1200" cap="none" spc="0" normalizeH="0" baseline="-2500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x</a:t>
              </a:r>
            </a:p>
          </p:txBody>
        </p:sp>
      </p:grpSp>
      <p:grpSp>
        <p:nvGrpSpPr>
          <p:cNvPr id="813075" name="Group 19"/>
          <p:cNvGrpSpPr/>
          <p:nvPr/>
        </p:nvGrpSpPr>
        <p:grpSpPr bwMode="auto">
          <a:xfrm>
            <a:off x="7089735" y="4284400"/>
            <a:ext cx="1028701" cy="1724025"/>
            <a:chOff x="4857" y="1753"/>
            <a:chExt cx="648" cy="1086"/>
          </a:xfrm>
        </p:grpSpPr>
        <p:pic>
          <p:nvPicPr>
            <p:cNvPr id="43024"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 y="1753"/>
              <a:ext cx="576" cy="1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5" name="Text Box 14"/>
            <p:cNvSpPr txBox="1">
              <a:spLocks noChangeArrowheads="1"/>
            </p:cNvSpPr>
            <p:nvPr/>
          </p:nvSpPr>
          <p:spPr bwMode="auto">
            <a:xfrm>
              <a:off x="5260" y="2709"/>
              <a:ext cx="245" cy="10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ts val="80"/>
                </a:lnSpc>
                <a:spcBef>
                  <a:spcPct val="0"/>
                </a:spcBef>
                <a:spcAft>
                  <a:spcPct val="0"/>
                </a:spcAft>
                <a:buClrTx/>
                <a:buSzTx/>
                <a:buFontTx/>
                <a:buNone/>
                <a:defRPr/>
              </a:pPr>
              <a:r>
                <a:rPr kumimoji="0" lang="en-US" altLang="zh-CN" sz="2000" b="1" i="1"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p</a:t>
              </a:r>
              <a:r>
                <a:rPr kumimoji="0"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z</a:t>
              </a:r>
              <a:endParaRPr kumimoji="0"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pSp>
      <p:grpSp>
        <p:nvGrpSpPr>
          <p:cNvPr id="813073" name="Group 17"/>
          <p:cNvGrpSpPr/>
          <p:nvPr/>
        </p:nvGrpSpPr>
        <p:grpSpPr bwMode="auto">
          <a:xfrm>
            <a:off x="4750570" y="4355303"/>
            <a:ext cx="1800225" cy="1663700"/>
            <a:chOff x="3062" y="2947"/>
            <a:chExt cx="1134" cy="1048"/>
          </a:xfrm>
        </p:grpSpPr>
        <p:pic>
          <p:nvPicPr>
            <p:cNvPr id="43022"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62" y="2947"/>
              <a:ext cx="1134" cy="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3" name="Text Box 15"/>
            <p:cNvSpPr txBox="1">
              <a:spLocks noChangeArrowheads="1"/>
            </p:cNvSpPr>
            <p:nvPr/>
          </p:nvSpPr>
          <p:spPr bwMode="auto">
            <a:xfrm>
              <a:off x="3612" y="3743"/>
              <a:ext cx="298" cy="2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1" u="none" strike="noStrike" kern="1200" cap="none" spc="0" normalizeH="0" baseline="0" noProof="0" dirty="0" err="1">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p</a:t>
              </a:r>
              <a:r>
                <a:rPr kumimoji="0" lang="en-US" altLang="zh-CN" sz="2000" b="1" i="0" u="none" strike="noStrike" kern="1200" cap="none" spc="0" normalizeH="0" baseline="-25000" noProof="0" dirty="0" err="1">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y</a:t>
              </a:r>
              <a:endParaRPr kumimoji="0"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pSp>
      <p:graphicFrame>
        <p:nvGraphicFramePr>
          <p:cNvPr id="813076" name="Object 6"/>
          <p:cNvGraphicFramePr>
            <a:graphicFrameLocks noChangeAspect="1"/>
          </p:cNvGraphicFramePr>
          <p:nvPr>
            <p:extLst>
              <p:ext uri="{D42A27DB-BD31-4B8C-83A1-F6EECF244321}">
                <p14:modId xmlns:p14="http://schemas.microsoft.com/office/powerpoint/2010/main" val="349319102"/>
              </p:ext>
            </p:extLst>
          </p:nvPr>
        </p:nvGraphicFramePr>
        <p:xfrm>
          <a:off x="971600" y="1891640"/>
          <a:ext cx="5701456" cy="1086953"/>
        </p:xfrm>
        <a:graphic>
          <a:graphicData uri="http://schemas.openxmlformats.org/presentationml/2006/ole">
            <mc:AlternateContent xmlns:mc="http://schemas.openxmlformats.org/markup-compatibility/2006">
              <mc:Choice xmlns:v="urn:schemas-microsoft-com:vml" Requires="v">
                <p:oleObj spid="_x0000_s125607" name="Equation" r:id="rId9" imgW="60655200" imgH="11582400" progId="Equation.DSMT4">
                  <p:embed/>
                </p:oleObj>
              </mc:Choice>
              <mc:Fallback>
                <p:oleObj name="Equation" r:id="rId9" imgW="60655200" imgH="11582400" progId="Equation.DSMT4">
                  <p:embed/>
                  <p:pic>
                    <p:nvPicPr>
                      <p:cNvPr id="0" name="Object 6"/>
                      <p:cNvPicPr>
                        <a:picLocks noChangeAspect="1" noChangeArrowheads="1"/>
                      </p:cNvPicPr>
                      <p:nvPr/>
                    </p:nvPicPr>
                    <p:blipFill>
                      <a:blip r:embed="rId10"/>
                      <a:srcRect/>
                      <a:stretch>
                        <a:fillRect/>
                      </a:stretch>
                    </p:blipFill>
                    <p:spPr bwMode="auto">
                      <a:xfrm>
                        <a:off x="971600" y="1891640"/>
                        <a:ext cx="5701456" cy="1086953"/>
                      </a:xfrm>
                      <a:prstGeom prst="rect">
                        <a:avLst/>
                      </a:prstGeom>
                      <a:noFill/>
                      <a:ln>
                        <a:noFill/>
                      </a:ln>
                      <a:extLst/>
                    </p:spPr>
                  </p:pic>
                </p:oleObj>
              </mc:Fallback>
            </mc:AlternateContent>
          </a:graphicData>
        </a:graphic>
      </p:graphicFrame>
      <p:sp>
        <p:nvSpPr>
          <p:cNvPr id="43017" name="Text Box 21"/>
          <p:cNvSpPr txBox="1">
            <a:spLocks noChangeArrowheads="1"/>
          </p:cNvSpPr>
          <p:nvPr/>
        </p:nvSpPr>
        <p:spPr bwMode="auto">
          <a:xfrm>
            <a:off x="1162260" y="937580"/>
            <a:ext cx="719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电子在原子核库仑场中的运动状态</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中心力场问题</a:t>
            </a:r>
          </a:p>
        </p:txBody>
      </p:sp>
      <p:grpSp>
        <p:nvGrpSpPr>
          <p:cNvPr id="813084" name="Group 28"/>
          <p:cNvGrpSpPr/>
          <p:nvPr/>
        </p:nvGrpSpPr>
        <p:grpSpPr bwMode="auto">
          <a:xfrm>
            <a:off x="4009207" y="2514676"/>
            <a:ext cx="2471738" cy="1443037"/>
            <a:chOff x="2662" y="1603"/>
            <a:chExt cx="1557" cy="909"/>
          </a:xfrm>
        </p:grpSpPr>
        <p:graphicFrame>
          <p:nvGraphicFramePr>
            <p:cNvPr id="43020" name="Object 23"/>
            <p:cNvGraphicFramePr>
              <a:graphicFrameLocks noChangeAspect="1"/>
            </p:cNvGraphicFramePr>
            <p:nvPr>
              <p:extLst>
                <p:ext uri="{D42A27DB-BD31-4B8C-83A1-F6EECF244321}">
                  <p14:modId xmlns:p14="http://schemas.microsoft.com/office/powerpoint/2010/main" val="3409215325"/>
                </p:ext>
              </p:extLst>
            </p:nvPr>
          </p:nvGraphicFramePr>
          <p:xfrm>
            <a:off x="3139" y="1888"/>
            <a:ext cx="1080" cy="624"/>
          </p:xfrm>
          <a:graphic>
            <a:graphicData uri="http://schemas.openxmlformats.org/presentationml/2006/ole">
              <mc:AlternateContent xmlns:mc="http://schemas.openxmlformats.org/markup-compatibility/2006">
                <mc:Choice xmlns:v="urn:schemas-microsoft-com:vml" Requires="v">
                  <p:oleObj spid="_x0000_s125608" name="公式" r:id="rId11" imgW="812165" imgH="469900" progId="Equation.3">
                    <p:embed/>
                  </p:oleObj>
                </mc:Choice>
                <mc:Fallback>
                  <p:oleObj name="公式" r:id="rId11" imgW="812165" imgH="46990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9" y="1888"/>
                          <a:ext cx="1080" cy="624"/>
                        </a:xfrm>
                        <a:prstGeom prst="rect">
                          <a:avLst/>
                        </a:prstGeom>
                        <a:noFill/>
                        <a:ln w="9525">
                          <a:solidFill>
                            <a:srgbClr val="CC0000"/>
                          </a:solidFill>
                          <a:miter lim="800000"/>
                          <a:headEnd/>
                          <a:tailEnd/>
                        </a:ln>
                        <a:effectLst/>
                        <a:extLst/>
                      </p:spPr>
                    </p:pic>
                  </p:oleObj>
                </mc:Fallback>
              </mc:AlternateContent>
            </a:graphicData>
          </a:graphic>
        </p:graphicFrame>
        <p:sp>
          <p:nvSpPr>
            <p:cNvPr id="43021" name="Line 24"/>
            <p:cNvSpPr>
              <a:spLocks noChangeShapeType="1"/>
            </p:cNvSpPr>
            <p:nvPr/>
          </p:nvSpPr>
          <p:spPr bwMode="auto">
            <a:xfrm flipH="1" flipV="1">
              <a:off x="2662" y="1603"/>
              <a:ext cx="467" cy="485"/>
            </a:xfrm>
            <a:prstGeom prst="line">
              <a:avLst/>
            </a:prstGeom>
            <a:noFill/>
            <a:ln w="9525">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grpSp>
      <p:graphicFrame>
        <p:nvGraphicFramePr>
          <p:cNvPr id="813082" name="Object 26"/>
          <p:cNvGraphicFramePr>
            <a:graphicFrameLocks noChangeAspect="1"/>
          </p:cNvGraphicFramePr>
          <p:nvPr>
            <p:extLst>
              <p:ext uri="{D42A27DB-BD31-4B8C-83A1-F6EECF244321}">
                <p14:modId xmlns:p14="http://schemas.microsoft.com/office/powerpoint/2010/main" val="328442926"/>
              </p:ext>
            </p:extLst>
          </p:nvPr>
        </p:nvGraphicFramePr>
        <p:xfrm>
          <a:off x="1475656" y="3003430"/>
          <a:ext cx="2735982" cy="1085731"/>
        </p:xfrm>
        <a:graphic>
          <a:graphicData uri="http://schemas.openxmlformats.org/presentationml/2006/ole">
            <mc:AlternateContent xmlns:mc="http://schemas.openxmlformats.org/markup-compatibility/2006">
              <mc:Choice xmlns:v="urn:schemas-microsoft-com:vml" Requires="v">
                <p:oleObj spid="_x0000_s125609" name="公式" r:id="rId13" imgW="1397000" imgH="469900" progId="Equation.3">
                  <p:embed/>
                </p:oleObj>
              </mc:Choice>
              <mc:Fallback>
                <p:oleObj name="公式" r:id="rId13" imgW="1397000" imgH="469900"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5656" y="3003430"/>
                        <a:ext cx="2735982" cy="1085731"/>
                      </a:xfrm>
                      <a:prstGeom prst="rect">
                        <a:avLst/>
                      </a:prstGeom>
                      <a:noFill/>
                      <a:ln w="38100">
                        <a:solidFill>
                          <a:srgbClr val="0000FF"/>
                        </a:solidFill>
                        <a:miter lim="800000"/>
                        <a:headEnd/>
                        <a:tailEnd/>
                      </a:ln>
                    </p:spPr>
                  </p:pic>
                </p:oleObj>
              </mc:Fallback>
            </mc:AlternateContent>
          </a:graphicData>
        </a:graphic>
      </p:graphicFrame>
      <p:sp>
        <p:nvSpPr>
          <p:cNvPr id="22" name="文本框 21"/>
          <p:cNvSpPr txBox="1"/>
          <p:nvPr/>
        </p:nvSpPr>
        <p:spPr>
          <a:xfrm>
            <a:off x="108091" y="1435367"/>
            <a:ext cx="5730860" cy="461665"/>
          </a:xfrm>
          <a:prstGeom prst="rect">
            <a:avLst/>
          </a:prstGeom>
          <a:noFill/>
          <a:ln>
            <a:no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Times New Roman" panose="02020603050405020304" pitchFamily="18" charset="0"/>
              </a:rPr>
              <a:t>  不含时薛定谔方程（能量本征值方程）：</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14</a:t>
            </a:fld>
            <a:endParaRPr lang="zh-CN" altLang="en-US">
              <a:solidFill>
                <a:prstClr val="black">
                  <a:tint val="75000"/>
                </a:prstClr>
              </a:solidFill>
            </a:endParaRPr>
          </a:p>
        </p:txBody>
      </p:sp>
      <p:sp>
        <p:nvSpPr>
          <p:cNvPr id="26" name="Rectangle 37"/>
          <p:cNvSpPr>
            <a:spLocks noChangeArrowheads="1"/>
          </p:cNvSpPr>
          <p:nvPr/>
        </p:nvSpPr>
        <p:spPr bwMode="auto">
          <a:xfrm flipV="1">
            <a:off x="86539" y="76737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
        <p:nvSpPr>
          <p:cNvPr id="27" name="Text Box 10"/>
          <p:cNvSpPr txBox="1">
            <a:spLocks noChangeArrowheads="1"/>
          </p:cNvSpPr>
          <p:nvPr/>
        </p:nvSpPr>
        <p:spPr bwMode="auto">
          <a:xfrm>
            <a:off x="2411760" y="190381"/>
            <a:ext cx="4339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2700" dir="5400000" algn="ctr" rotWithShape="0">
                    <a:schemeClr val="tx1">
                      <a:alpha val="50000"/>
                    </a:schemeClr>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rPr>
              <a:t>原子轨道——电子云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813076"/>
                                        </p:tgtEl>
                                        <p:attrNameLst>
                                          <p:attrName>style.visibility</p:attrName>
                                        </p:attrNameLst>
                                      </p:cBhvr>
                                      <p:to>
                                        <p:strVal val="visible"/>
                                      </p:to>
                                    </p:set>
                                    <p:animEffect transition="in" filter="dissolve">
                                      <p:cBhvr>
                                        <p:cTn id="7" dur="500"/>
                                        <p:tgtEl>
                                          <p:spTgt spid="8130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3084"/>
                                        </p:tgtEl>
                                        <p:attrNameLst>
                                          <p:attrName>style.visibility</p:attrName>
                                        </p:attrNameLst>
                                      </p:cBhvr>
                                      <p:to>
                                        <p:strVal val="visible"/>
                                      </p:to>
                                    </p:set>
                                    <p:animEffect transition="in" filter="dissolve">
                                      <p:cBhvr>
                                        <p:cTn id="12" dur="500"/>
                                        <p:tgtEl>
                                          <p:spTgt spid="8130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3082"/>
                                        </p:tgtEl>
                                        <p:attrNameLst>
                                          <p:attrName>style.visibility</p:attrName>
                                        </p:attrNameLst>
                                      </p:cBhvr>
                                      <p:to>
                                        <p:strVal val="visible"/>
                                      </p:to>
                                    </p:set>
                                    <p:animEffect transition="in" filter="dissolve">
                                      <p:cBhvr>
                                        <p:cTn id="17" dur="500"/>
                                        <p:tgtEl>
                                          <p:spTgt spid="8130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13072"/>
                                        </p:tgtEl>
                                        <p:attrNameLst>
                                          <p:attrName>style.visibility</p:attrName>
                                        </p:attrNameLst>
                                      </p:cBhvr>
                                      <p:to>
                                        <p:strVal val="visible"/>
                                      </p:to>
                                    </p:set>
                                    <p:animEffect transition="in" filter="dissolve">
                                      <p:cBhvr>
                                        <p:cTn id="22" dur="500"/>
                                        <p:tgtEl>
                                          <p:spTgt spid="81307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13074"/>
                                        </p:tgtEl>
                                        <p:attrNameLst>
                                          <p:attrName>style.visibility</p:attrName>
                                        </p:attrNameLst>
                                      </p:cBhvr>
                                      <p:to>
                                        <p:strVal val="visible"/>
                                      </p:to>
                                    </p:set>
                                    <p:animEffect transition="in" filter="dissolve">
                                      <p:cBhvr>
                                        <p:cTn id="27" dur="500"/>
                                        <p:tgtEl>
                                          <p:spTgt spid="813074"/>
                                        </p:tgtEl>
                                      </p:cBhvr>
                                    </p:animEffect>
                                  </p:childTnLst>
                                </p:cTn>
                              </p:par>
                              <p:par>
                                <p:cTn id="28" presetID="9" presetClass="entr" presetSubtype="0" fill="hold" nodeType="withEffect">
                                  <p:stCondLst>
                                    <p:cond delay="0"/>
                                  </p:stCondLst>
                                  <p:childTnLst>
                                    <p:set>
                                      <p:cBhvr>
                                        <p:cTn id="29" dur="1" fill="hold">
                                          <p:stCondLst>
                                            <p:cond delay="0"/>
                                          </p:stCondLst>
                                        </p:cTn>
                                        <p:tgtEl>
                                          <p:spTgt spid="813075"/>
                                        </p:tgtEl>
                                        <p:attrNameLst>
                                          <p:attrName>style.visibility</p:attrName>
                                        </p:attrNameLst>
                                      </p:cBhvr>
                                      <p:to>
                                        <p:strVal val="visible"/>
                                      </p:to>
                                    </p:set>
                                    <p:animEffect transition="in" filter="dissolve">
                                      <p:cBhvr>
                                        <p:cTn id="30" dur="500"/>
                                        <p:tgtEl>
                                          <p:spTgt spid="813075"/>
                                        </p:tgtEl>
                                      </p:cBhvr>
                                    </p:animEffect>
                                  </p:childTnLst>
                                </p:cTn>
                              </p:par>
                              <p:par>
                                <p:cTn id="31" presetID="9" presetClass="entr" presetSubtype="0" fill="hold" nodeType="withEffect">
                                  <p:stCondLst>
                                    <p:cond delay="0"/>
                                  </p:stCondLst>
                                  <p:childTnLst>
                                    <p:set>
                                      <p:cBhvr>
                                        <p:cTn id="32" dur="1" fill="hold">
                                          <p:stCondLst>
                                            <p:cond delay="0"/>
                                          </p:stCondLst>
                                        </p:cTn>
                                        <p:tgtEl>
                                          <p:spTgt spid="813073"/>
                                        </p:tgtEl>
                                        <p:attrNameLst>
                                          <p:attrName>style.visibility</p:attrName>
                                        </p:attrNameLst>
                                      </p:cBhvr>
                                      <p:to>
                                        <p:strVal val="visible"/>
                                      </p:to>
                                    </p:set>
                                    <p:animEffect transition="in" filter="dissolve">
                                      <p:cBhvr>
                                        <p:cTn id="33" dur="500"/>
                                        <p:tgtEl>
                                          <p:spTgt spid="81307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813067"/>
                                        </p:tgtEl>
                                        <p:attrNameLst>
                                          <p:attrName>style.visibility</p:attrName>
                                        </p:attrNameLst>
                                      </p:cBhvr>
                                      <p:to>
                                        <p:strVal val="visible"/>
                                      </p:to>
                                    </p:set>
                                    <p:animEffect transition="in" filter="dissolve">
                                      <p:cBhvr>
                                        <p:cTn id="38" dur="500"/>
                                        <p:tgtEl>
                                          <p:spTgt spid="813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Box 1"/>
          <p:cNvSpPr txBox="1">
            <a:spLocks noChangeArrowheads="1"/>
          </p:cNvSpPr>
          <p:nvPr/>
        </p:nvSpPr>
        <p:spPr bwMode="auto">
          <a:xfrm>
            <a:off x="489339" y="1700808"/>
            <a:ext cx="8353036"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30000"/>
              </a:lnSpc>
            </a:pPr>
            <a:r>
              <a:rPr lang="zh-CN" altLang="zh-CN"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分子轨道法是在</a:t>
            </a:r>
            <a:r>
              <a:rPr lang="en-US" altLang="zh-CN"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1932</a:t>
            </a:r>
            <a:r>
              <a:rPr lang="zh-CN" altLang="zh-CN"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年提出的，它从分子的整体出发去研究分子中每一个电子的运动状态，认为形成化学键的电子是在整个分子中运动的。通过薛定谔方程的解，可以求出描述分子中电子运动状态的波函数</a:t>
            </a:r>
            <a:r>
              <a:rPr lang="en-US" altLang="zh-CN" sz="2400" b="1" i="1" dirty="0">
                <a:solidFill>
                  <a:schemeClr val="tx1"/>
                </a:solidFill>
                <a:latin typeface="Symbol" panose="05050102010706020507" pitchFamily="18" charset="2"/>
                <a:ea typeface="微软雅黑" panose="020B0503020204020204" charset="-122"/>
                <a:cs typeface="Times New Roman" panose="02020603050405020304" pitchFamily="18" charset="0"/>
              </a:rPr>
              <a:t>y</a:t>
            </a:r>
            <a:r>
              <a:rPr lang="zh-CN" altLang="en-US"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b="1" i="1" dirty="0">
                <a:solidFill>
                  <a:schemeClr val="tx1"/>
                </a:solidFill>
                <a:latin typeface="Symbol" panose="05050102010706020507" pitchFamily="18" charset="2"/>
                <a:ea typeface="微软雅黑" panose="020B0503020204020204" charset="-122"/>
                <a:cs typeface="Times New Roman" panose="02020603050405020304" pitchFamily="18" charset="0"/>
              </a:rPr>
              <a:t>y </a:t>
            </a:r>
            <a:r>
              <a:rPr lang="zh-CN" altLang="zh-CN"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称为分子轨道。每一个分子轨道</a:t>
            </a:r>
            <a:r>
              <a:rPr lang="en-US" altLang="zh-CN" sz="2400" b="1" i="1" dirty="0">
                <a:solidFill>
                  <a:schemeClr val="tx1"/>
                </a:solidFill>
                <a:latin typeface="Symbol" panose="05050102010706020507" pitchFamily="18" charset="2"/>
                <a:ea typeface="微软雅黑" panose="020B0503020204020204" charset="-122"/>
                <a:cs typeface="Times New Roman" panose="02020603050405020304" pitchFamily="18" charset="0"/>
              </a:rPr>
              <a:t>y </a:t>
            </a:r>
            <a:r>
              <a:rPr lang="zh-CN" altLang="zh-CN"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有一个相应的能量</a:t>
            </a:r>
            <a:r>
              <a:rPr lang="en-US" altLang="zh-CN" sz="2400" b="1" i="1" dirty="0">
                <a:solidFill>
                  <a:schemeClr val="tx1"/>
                </a:solidFill>
                <a:latin typeface="Times New Roman" panose="02020603050405020304" pitchFamily="18" charset="0"/>
                <a:ea typeface="微软雅黑" panose="020B0503020204020204" charset="-122"/>
                <a:cs typeface="Times New Roman" panose="02020603050405020304" pitchFamily="18" charset="0"/>
              </a:rPr>
              <a:t>E</a:t>
            </a:r>
            <a:r>
              <a:rPr lang="zh-CN" altLang="zh-CN"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，近似地表示在这个轨道上电子的能</a:t>
            </a:r>
            <a:r>
              <a:rPr lang="zh-CN" altLang="en-US"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量</a:t>
            </a:r>
            <a:r>
              <a:rPr lang="zh-CN" altLang="zh-CN"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。各分子轨道所对应的能量通常称为分子轨道的能级。</a:t>
            </a:r>
            <a:endParaRPr lang="zh-CN" altLang="en-US"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15</a:t>
            </a:fld>
            <a:endParaRPr lang="zh-CN" altLang="en-US">
              <a:solidFill>
                <a:prstClr val="black">
                  <a:tint val="75000"/>
                </a:prstClr>
              </a:solidFill>
            </a:endParaRPr>
          </a:p>
        </p:txBody>
      </p:sp>
      <p:sp>
        <p:nvSpPr>
          <p:cNvPr id="8" name="Rectangle 2"/>
          <p:cNvSpPr txBox="1">
            <a:spLocks noRot="1" noChangeArrowheads="1"/>
          </p:cNvSpPr>
          <p:nvPr/>
        </p:nvSpPr>
        <p:spPr bwMode="auto">
          <a:xfrm>
            <a:off x="107835" y="316228"/>
            <a:ext cx="8856984" cy="890647"/>
          </a:xfrm>
          <a:prstGeom prst="rect">
            <a:avLst/>
          </a:prstGeom>
          <a:noFill/>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楷体_GB2312"/>
              </a:rPr>
              <a:t>晶体结合的量子理论—— 分子轨道法</a:t>
            </a:r>
          </a:p>
        </p:txBody>
      </p:sp>
      <p:sp>
        <p:nvSpPr>
          <p:cNvPr id="9" name="Rectangle 37"/>
          <p:cNvSpPr>
            <a:spLocks noChangeArrowheads="1"/>
          </p:cNvSpPr>
          <p:nvPr/>
        </p:nvSpPr>
        <p:spPr bwMode="auto">
          <a:xfrm flipV="1">
            <a:off x="78987" y="10527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4"/>
          <p:cNvSpPr>
            <a:spLocks noChangeArrowheads="1"/>
          </p:cNvSpPr>
          <p:nvPr/>
        </p:nvSpPr>
        <p:spPr bwMode="auto">
          <a:xfrm>
            <a:off x="792587" y="1224362"/>
            <a:ext cx="80645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nSpc>
                <a:spcPct val="110000"/>
              </a:lnSpc>
            </a:pPr>
            <a:r>
              <a:rPr lang="zh-CN" altLang="en-US" sz="2400" b="1" dirty="0">
                <a:solidFill>
                  <a:schemeClr val="tx1"/>
                </a:solidFill>
                <a:latin typeface="Times New Roman" panose="02020603050405020304" pitchFamily="18" charset="0"/>
                <a:ea typeface="微软雅黑" panose="020B0503020204020204" charset="-122"/>
              </a:rPr>
              <a:t>分子轨道理论认为：两个原子形成分子时，电子就在整个分子区域内运动而不限于一个原子，分子中价电子的运动状态就是分子轨道。可以用波函数定量地描述</a:t>
            </a:r>
          </a:p>
        </p:txBody>
      </p:sp>
      <p:sp>
        <p:nvSpPr>
          <p:cNvPr id="773125" name="Rectangle 4"/>
          <p:cNvSpPr>
            <a:spLocks noRot="1" noChangeArrowheads="1"/>
          </p:cNvSpPr>
          <p:nvPr/>
        </p:nvSpPr>
        <p:spPr bwMode="auto">
          <a:xfrm>
            <a:off x="431800" y="2586484"/>
            <a:ext cx="8712200" cy="8206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indent="0" eaLnBrk="1" hangingPunct="1">
              <a:spcBef>
                <a:spcPct val="20000"/>
              </a:spcBef>
              <a:buClr>
                <a:srgbClr val="336666"/>
              </a:buClr>
              <a:buSzPct val="70000"/>
            </a:pP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设原子</a:t>
            </a:r>
            <a:r>
              <a:rPr lang="en-US" altLang="zh-CN"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和原子</a:t>
            </a:r>
            <a:r>
              <a:rPr lang="en-US" altLang="zh-CN"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B</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在自由状态时，</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最外层</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原子轨道上都只有一个价电子，例如最简单的氢原子，或者碱金属、卤族元素等</a:t>
            </a:r>
            <a:endPar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a:p>
            <a:pPr marL="0" indent="0" eaLnBrk="1" hangingPunct="1">
              <a:spcBef>
                <a:spcPct val="20000"/>
              </a:spcBef>
              <a:buClr>
                <a:srgbClr val="336666"/>
              </a:buClr>
              <a:buSzPct val="70000"/>
            </a:pPr>
            <a:endPar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773126" name="Object 6"/>
          <p:cNvGraphicFramePr>
            <a:graphicFrameLocks noChangeAspect="1"/>
          </p:cNvGraphicFramePr>
          <p:nvPr>
            <p:extLst>
              <p:ext uri="{D42A27DB-BD31-4B8C-83A1-F6EECF244321}">
                <p14:modId xmlns:p14="http://schemas.microsoft.com/office/powerpoint/2010/main" val="3621626219"/>
              </p:ext>
            </p:extLst>
          </p:nvPr>
        </p:nvGraphicFramePr>
        <p:xfrm>
          <a:off x="1209675" y="3501008"/>
          <a:ext cx="5207000" cy="2141537"/>
        </p:xfrm>
        <a:graphic>
          <a:graphicData uri="http://schemas.openxmlformats.org/presentationml/2006/ole">
            <mc:AlternateContent xmlns:mc="http://schemas.openxmlformats.org/markup-compatibility/2006">
              <mc:Choice xmlns:v="urn:schemas-microsoft-com:vml" Requires="v">
                <p:oleObj spid="_x0000_s46422" name="Equation" r:id="rId4" imgW="2095500" imgH="863600" progId="Equation.DSMT4">
                  <p:embed/>
                </p:oleObj>
              </mc:Choice>
              <mc:Fallback>
                <p:oleObj name="Equation" r:id="rId4" imgW="2095500" imgH="863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9675" y="3501008"/>
                        <a:ext cx="520700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3127" name="Rectangle 7"/>
          <p:cNvSpPr>
            <a:spLocks noChangeArrowheads="1"/>
          </p:cNvSpPr>
          <p:nvPr/>
        </p:nvSpPr>
        <p:spPr bwMode="auto">
          <a:xfrm>
            <a:off x="3924300" y="5517232"/>
            <a:ext cx="4752975" cy="457200"/>
          </a:xfrm>
          <a:prstGeom prst="rect">
            <a:avLst/>
          </a:prstGeom>
          <a:solidFill>
            <a:schemeClr val="bg1"/>
          </a:solidFill>
          <a:ln>
            <a:noFill/>
          </a:ln>
        </p:spPr>
        <p:txBody>
          <a:bodyPr anchor="ct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V</a:t>
            </a:r>
            <a:r>
              <a:rPr lang="en-US" altLang="zh-CN" sz="2400" b="1" i="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V</a:t>
            </a:r>
            <a:r>
              <a:rPr lang="en-US" altLang="zh-CN" sz="2400" b="1" i="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B</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为作用在电子的库仑势 </a:t>
            </a:r>
          </a:p>
        </p:txBody>
      </p:sp>
      <p:grpSp>
        <p:nvGrpSpPr>
          <p:cNvPr id="773128" name="Group 8"/>
          <p:cNvGrpSpPr/>
          <p:nvPr/>
        </p:nvGrpSpPr>
        <p:grpSpPr bwMode="auto">
          <a:xfrm>
            <a:off x="5940152" y="4322247"/>
            <a:ext cx="2484438" cy="1049339"/>
            <a:chOff x="3651" y="2587"/>
            <a:chExt cx="1565" cy="661"/>
          </a:xfrm>
        </p:grpSpPr>
        <p:sp>
          <p:nvSpPr>
            <p:cNvPr id="46089" name="Text Box 9"/>
            <p:cNvSpPr txBox="1">
              <a:spLocks noChangeArrowheads="1"/>
            </p:cNvSpPr>
            <p:nvPr/>
          </p:nvSpPr>
          <p:spPr bwMode="auto">
            <a:xfrm>
              <a:off x="4422" y="2704"/>
              <a:ext cx="794" cy="333"/>
            </a:xfrm>
            <a:prstGeom prst="rect">
              <a:avLst/>
            </a:prstGeom>
            <a:noFill/>
            <a:ln w="9525">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a:solidFill>
                    <a:srgbClr val="CC0000"/>
                  </a:solidFill>
                  <a:latin typeface="Times New Roman" panose="02020603050405020304" pitchFamily="18" charset="0"/>
                  <a:ea typeface="微软雅黑" panose="020B0503020204020204" charset="-122"/>
                </a:rPr>
                <a:t>波函数</a:t>
              </a:r>
            </a:p>
          </p:txBody>
        </p:sp>
        <p:sp>
          <p:nvSpPr>
            <p:cNvPr id="46090" name="Line 10"/>
            <p:cNvSpPr>
              <a:spLocks noChangeShapeType="1"/>
            </p:cNvSpPr>
            <p:nvPr/>
          </p:nvSpPr>
          <p:spPr bwMode="auto">
            <a:xfrm>
              <a:off x="3651" y="2587"/>
              <a:ext cx="227" cy="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1" name="Line 11"/>
            <p:cNvSpPr>
              <a:spLocks noChangeShapeType="1"/>
            </p:cNvSpPr>
            <p:nvPr/>
          </p:nvSpPr>
          <p:spPr bwMode="auto">
            <a:xfrm>
              <a:off x="3651" y="3248"/>
              <a:ext cx="227" cy="0"/>
            </a:xfrm>
            <a:prstGeom prst="line">
              <a:avLst/>
            </a:prstGeom>
            <a:noFill/>
            <a:ln w="571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2" name="Line 12"/>
            <p:cNvSpPr>
              <a:spLocks noChangeShapeType="1"/>
            </p:cNvSpPr>
            <p:nvPr/>
          </p:nvSpPr>
          <p:spPr bwMode="auto">
            <a:xfrm>
              <a:off x="3787" y="2614"/>
              <a:ext cx="635" cy="226"/>
            </a:xfrm>
            <a:prstGeom prst="line">
              <a:avLst/>
            </a:prstGeom>
            <a:noFill/>
            <a:ln w="952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3" name="Line 13"/>
            <p:cNvSpPr>
              <a:spLocks noChangeShapeType="1"/>
            </p:cNvSpPr>
            <p:nvPr/>
          </p:nvSpPr>
          <p:spPr bwMode="auto">
            <a:xfrm flipV="1">
              <a:off x="3833" y="2931"/>
              <a:ext cx="589" cy="272"/>
            </a:xfrm>
            <a:prstGeom prst="line">
              <a:avLst/>
            </a:prstGeom>
            <a:noFill/>
            <a:ln w="952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16</a:t>
            </a:fld>
            <a:endParaRPr lang="zh-CN" altLang="en-US">
              <a:solidFill>
                <a:prstClr val="black">
                  <a:tint val="75000"/>
                </a:prstClr>
              </a:solidFill>
            </a:endParaRPr>
          </a:p>
        </p:txBody>
      </p:sp>
      <p:sp>
        <p:nvSpPr>
          <p:cNvPr id="18" name="Rectangle 2"/>
          <p:cNvSpPr txBox="1">
            <a:spLocks noRot="1" noChangeArrowheads="1"/>
          </p:cNvSpPr>
          <p:nvPr/>
        </p:nvSpPr>
        <p:spPr bwMode="auto">
          <a:xfrm>
            <a:off x="107835" y="316228"/>
            <a:ext cx="8856984" cy="890647"/>
          </a:xfrm>
          <a:prstGeom prst="rect">
            <a:avLst/>
          </a:prstGeom>
          <a:noFill/>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楷体_GB2312"/>
              </a:rPr>
              <a:t>晶体结合的量子理论—— 分子轨道法</a:t>
            </a:r>
          </a:p>
        </p:txBody>
      </p:sp>
      <p:sp>
        <p:nvSpPr>
          <p:cNvPr id="19" name="Rectangle 37"/>
          <p:cNvSpPr>
            <a:spLocks noChangeArrowheads="1"/>
          </p:cNvSpPr>
          <p:nvPr/>
        </p:nvSpPr>
        <p:spPr bwMode="auto">
          <a:xfrm flipV="1">
            <a:off x="78987" y="10527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3125"/>
                                        </p:tgtEl>
                                        <p:attrNameLst>
                                          <p:attrName>style.visibility</p:attrName>
                                        </p:attrNameLst>
                                      </p:cBhvr>
                                      <p:to>
                                        <p:strVal val="visible"/>
                                      </p:to>
                                    </p:set>
                                    <p:animEffect transition="in" filter="dissolve">
                                      <p:cBhvr>
                                        <p:cTn id="7" dur="500"/>
                                        <p:tgtEl>
                                          <p:spTgt spid="773125"/>
                                        </p:tgtEl>
                                      </p:cBhvr>
                                    </p:animEffect>
                                  </p:childTnLst>
                                </p:cTn>
                              </p:par>
                              <p:par>
                                <p:cTn id="8" presetID="9" presetClass="entr" presetSubtype="0" fill="hold" nodeType="withEffect">
                                  <p:stCondLst>
                                    <p:cond delay="0"/>
                                  </p:stCondLst>
                                  <p:childTnLst>
                                    <p:set>
                                      <p:cBhvr>
                                        <p:cTn id="9" dur="1" fill="hold">
                                          <p:stCondLst>
                                            <p:cond delay="0"/>
                                          </p:stCondLst>
                                        </p:cTn>
                                        <p:tgtEl>
                                          <p:spTgt spid="773126"/>
                                        </p:tgtEl>
                                        <p:attrNameLst>
                                          <p:attrName>style.visibility</p:attrName>
                                        </p:attrNameLst>
                                      </p:cBhvr>
                                      <p:to>
                                        <p:strVal val="visible"/>
                                      </p:to>
                                    </p:set>
                                    <p:animEffect transition="in" filter="dissolve">
                                      <p:cBhvr>
                                        <p:cTn id="10" dur="500"/>
                                        <p:tgtEl>
                                          <p:spTgt spid="77312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3127"/>
                                        </p:tgtEl>
                                        <p:attrNameLst>
                                          <p:attrName>style.visibility</p:attrName>
                                        </p:attrNameLst>
                                      </p:cBhvr>
                                      <p:to>
                                        <p:strVal val="visible"/>
                                      </p:to>
                                    </p:set>
                                    <p:animEffect transition="in" filter="dissolve">
                                      <p:cBhvr>
                                        <p:cTn id="13" dur="500"/>
                                        <p:tgtEl>
                                          <p:spTgt spid="773127"/>
                                        </p:tgtEl>
                                      </p:cBhvr>
                                    </p:animEffect>
                                  </p:childTnLst>
                                </p:cTn>
                              </p:par>
                              <p:par>
                                <p:cTn id="14" presetID="9" presetClass="entr" presetSubtype="0" fill="hold" nodeType="withEffect">
                                  <p:stCondLst>
                                    <p:cond delay="0"/>
                                  </p:stCondLst>
                                  <p:childTnLst>
                                    <p:set>
                                      <p:cBhvr>
                                        <p:cTn id="15" dur="1" fill="hold">
                                          <p:stCondLst>
                                            <p:cond delay="0"/>
                                          </p:stCondLst>
                                        </p:cTn>
                                        <p:tgtEl>
                                          <p:spTgt spid="773128"/>
                                        </p:tgtEl>
                                        <p:attrNameLst>
                                          <p:attrName>style.visibility</p:attrName>
                                        </p:attrNameLst>
                                      </p:cBhvr>
                                      <p:to>
                                        <p:strVal val="visible"/>
                                      </p:to>
                                    </p:set>
                                    <p:animEffect transition="in" filter="dissolve">
                                      <p:cBhvr>
                                        <p:cTn id="16" dur="500"/>
                                        <p:tgtEl>
                                          <p:spTgt spid="773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5" grpId="0" animBg="1"/>
      <p:bldP spid="7731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Rot="1" noChangeArrowheads="1"/>
          </p:cNvSpPr>
          <p:nvPr/>
        </p:nvSpPr>
        <p:spPr bwMode="auto">
          <a:xfrm>
            <a:off x="514350" y="2658932"/>
            <a:ext cx="8172450" cy="1008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20000"/>
              </a:spcBef>
              <a:buClr>
                <a:srgbClr val="336666"/>
              </a:buClr>
              <a:buSzPct val="70000"/>
              <a:buFont typeface="Wingdings" panose="05000000000000000000" pitchFamily="2" charset="2"/>
              <a:buChar char="¢"/>
            </a:pP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当原子</a:t>
            </a:r>
            <a:r>
              <a:rPr lang="en-US" altLang="zh-CN"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和原子</a:t>
            </a:r>
            <a:r>
              <a:rPr lang="en-US" altLang="zh-CN"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B</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相互靠近，波函数交叠，每个电子与两个原子核发生作用，两个电子的哈密顿量为：</a:t>
            </a:r>
            <a:endParaRPr lang="zh-CN" altLang="en-US" sz="2600" b="1"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47109" name="Object 9"/>
          <p:cNvGraphicFramePr>
            <a:graphicFrameLocks noChangeAspect="1"/>
          </p:cNvGraphicFramePr>
          <p:nvPr>
            <p:extLst>
              <p:ext uri="{D42A27DB-BD31-4B8C-83A1-F6EECF244321}">
                <p14:modId xmlns:p14="http://schemas.microsoft.com/office/powerpoint/2010/main" val="379476929"/>
              </p:ext>
            </p:extLst>
          </p:nvPr>
        </p:nvGraphicFramePr>
        <p:xfrm>
          <a:off x="624085" y="3573016"/>
          <a:ext cx="7980363" cy="1120775"/>
        </p:xfrm>
        <a:graphic>
          <a:graphicData uri="http://schemas.openxmlformats.org/presentationml/2006/ole">
            <mc:AlternateContent xmlns:mc="http://schemas.openxmlformats.org/markup-compatibility/2006">
              <mc:Choice xmlns:v="urn:schemas-microsoft-com:vml" Requires="v">
                <p:oleObj spid="_x0000_s47443" name="Equation" r:id="rId4" imgW="2984500" imgH="419100" progId="Equation.DSMT4">
                  <p:embed/>
                </p:oleObj>
              </mc:Choice>
              <mc:Fallback>
                <p:oleObj name="Equation" r:id="rId4" imgW="2984500" imgH="4191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085" y="3573016"/>
                        <a:ext cx="7980363" cy="11207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0" name="Rectangle 10"/>
          <p:cNvSpPr>
            <a:spLocks noChangeArrowheads="1"/>
          </p:cNvSpPr>
          <p:nvPr/>
        </p:nvSpPr>
        <p:spPr bwMode="auto">
          <a:xfrm>
            <a:off x="468313" y="4941168"/>
            <a:ext cx="8424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a:solidFill>
                  <a:srgbClr val="663300"/>
                </a:solidFill>
                <a:latin typeface="Times New Roman" panose="02020603050405020304" pitchFamily="18" charset="0"/>
                <a:ea typeface="微软雅黑" panose="020B0503020204020204" charset="-122"/>
                <a:cs typeface="Times New Roman" panose="02020603050405020304" pitchFamily="18" charset="0"/>
              </a:rPr>
              <a:t>下脚注</a:t>
            </a:r>
            <a:r>
              <a:rPr lang="en-US" altLang="zh-CN" sz="2400" b="1">
                <a:solidFill>
                  <a:srgbClr val="663300"/>
                </a:solidFill>
                <a:latin typeface="Times New Roman" panose="02020603050405020304" pitchFamily="18" charset="0"/>
                <a:ea typeface="微软雅黑" panose="020B0503020204020204" charset="-122"/>
                <a:cs typeface="Times New Roman" panose="02020603050405020304" pitchFamily="18" charset="0"/>
              </a:rPr>
              <a:t>1</a:t>
            </a:r>
            <a:r>
              <a:rPr lang="zh-CN" altLang="en-US" sz="2400" b="1">
                <a:solidFill>
                  <a:srgbClr val="6633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b="1">
                <a:solidFill>
                  <a:srgbClr val="663300"/>
                </a:solidFill>
                <a:latin typeface="Times New Roman" panose="02020603050405020304" pitchFamily="18" charset="0"/>
                <a:ea typeface="微软雅黑" panose="020B0503020204020204" charset="-122"/>
                <a:cs typeface="Times New Roman" panose="02020603050405020304" pitchFamily="18" charset="0"/>
              </a:rPr>
              <a:t>2</a:t>
            </a:r>
            <a:r>
              <a:rPr lang="zh-CN" altLang="en-US" sz="2400" b="1">
                <a:solidFill>
                  <a:srgbClr val="663300"/>
                </a:solidFill>
                <a:latin typeface="Times New Roman" panose="02020603050405020304" pitchFamily="18" charset="0"/>
                <a:ea typeface="微软雅黑" panose="020B0503020204020204" charset="-122"/>
                <a:cs typeface="Times New Roman" panose="02020603050405020304" pitchFamily="18" charset="0"/>
              </a:rPr>
              <a:t>分别表示两个电子，</a:t>
            </a:r>
            <a:r>
              <a:rPr lang="en-US" altLang="zh-CN" sz="2400" b="1" i="1">
                <a:solidFill>
                  <a:srgbClr val="663300"/>
                </a:solidFill>
                <a:latin typeface="Times New Roman" panose="02020603050405020304" pitchFamily="18" charset="0"/>
                <a:ea typeface="微软雅黑" panose="020B0503020204020204" charset="-122"/>
                <a:cs typeface="Times New Roman" panose="02020603050405020304" pitchFamily="18" charset="0"/>
              </a:rPr>
              <a:t>V</a:t>
            </a:r>
            <a:r>
              <a:rPr lang="en-US" altLang="zh-CN" sz="2400" b="1" i="1" baseline="-25000">
                <a:solidFill>
                  <a:srgbClr val="663300"/>
                </a:solidFill>
                <a:latin typeface="Times New Roman" panose="02020603050405020304" pitchFamily="18" charset="0"/>
                <a:ea typeface="微软雅黑" panose="020B0503020204020204" charset="-122"/>
                <a:cs typeface="Times New Roman" panose="02020603050405020304" pitchFamily="18" charset="0"/>
              </a:rPr>
              <a:t>12 </a:t>
            </a:r>
            <a:r>
              <a:rPr lang="zh-CN" altLang="en-US" sz="2400" b="1">
                <a:solidFill>
                  <a:srgbClr val="663300"/>
                </a:solidFill>
                <a:latin typeface="Times New Roman" panose="02020603050405020304" pitchFamily="18" charset="0"/>
                <a:ea typeface="微软雅黑" panose="020B0503020204020204" charset="-122"/>
                <a:cs typeface="Times New Roman" panose="02020603050405020304" pitchFamily="18" charset="0"/>
              </a:rPr>
              <a:t>表示电子之间的相互作用 </a:t>
            </a:r>
          </a:p>
        </p:txBody>
      </p:sp>
      <p:sp>
        <p:nvSpPr>
          <p:cNvPr id="47111" name="Rectangle 1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 name="TextBox 1"/>
          <p:cNvSpPr txBox="1">
            <a:spLocks noChangeArrowheads="1"/>
          </p:cNvSpPr>
          <p:nvPr/>
        </p:nvSpPr>
        <p:spPr bwMode="auto">
          <a:xfrm>
            <a:off x="559468" y="5445769"/>
            <a:ext cx="66768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a:solidFill>
                  <a:srgbClr val="0000FF"/>
                </a:solidFill>
                <a:latin typeface="Times New Roman" panose="02020603050405020304" pitchFamily="18" charset="0"/>
                <a:ea typeface="微软雅黑" panose="020B0503020204020204" charset="-122"/>
              </a:rPr>
              <a:t>前两项表示考虑两个核作用后电子的动能</a:t>
            </a:r>
          </a:p>
        </p:txBody>
      </p:sp>
      <p:cxnSp>
        <p:nvCxnSpPr>
          <p:cNvPr id="4" name="直接连接符 3"/>
          <p:cNvCxnSpPr>
            <a:cxnSpLocks noChangeShapeType="1"/>
          </p:cNvCxnSpPr>
          <p:nvPr/>
        </p:nvCxnSpPr>
        <p:spPr bwMode="auto">
          <a:xfrm>
            <a:off x="2365573" y="4436616"/>
            <a:ext cx="358775" cy="0"/>
          </a:xfrm>
          <a:prstGeom prst="line">
            <a:avLst/>
          </a:prstGeom>
          <a:noFill/>
          <a:ln w="57150" algn="ctr">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a:cxnSpLocks noChangeShapeType="1"/>
          </p:cNvCxnSpPr>
          <p:nvPr/>
        </p:nvCxnSpPr>
        <p:spPr bwMode="auto">
          <a:xfrm>
            <a:off x="3853185" y="4436913"/>
            <a:ext cx="358775" cy="0"/>
          </a:xfrm>
          <a:prstGeom prst="line">
            <a:avLst/>
          </a:prstGeom>
          <a:noFill/>
          <a:ln w="57150" algn="ctr">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5" name="灯片编号占位符 4"/>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17</a:t>
            </a:fld>
            <a:endParaRPr lang="zh-CN" altLang="en-US">
              <a:solidFill>
                <a:prstClr val="black">
                  <a:tint val="75000"/>
                </a:prstClr>
              </a:solidFill>
            </a:endParaRPr>
          </a:p>
        </p:txBody>
      </p:sp>
      <p:sp>
        <p:nvSpPr>
          <p:cNvPr id="14" name="Rectangle 2"/>
          <p:cNvSpPr txBox="1">
            <a:spLocks noRot="1" noChangeArrowheads="1"/>
          </p:cNvSpPr>
          <p:nvPr/>
        </p:nvSpPr>
        <p:spPr bwMode="auto">
          <a:xfrm>
            <a:off x="107835" y="316228"/>
            <a:ext cx="8856984" cy="890647"/>
          </a:xfrm>
          <a:prstGeom prst="rect">
            <a:avLst/>
          </a:prstGeom>
          <a:noFill/>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楷体_GB2312"/>
              </a:rPr>
              <a:t>晶体结合的量子理论—— 分子轨道法</a:t>
            </a:r>
          </a:p>
        </p:txBody>
      </p:sp>
      <p:sp>
        <p:nvSpPr>
          <p:cNvPr id="15" name="Rectangle 37"/>
          <p:cNvSpPr>
            <a:spLocks noChangeArrowheads="1"/>
          </p:cNvSpPr>
          <p:nvPr/>
        </p:nvSpPr>
        <p:spPr bwMode="auto">
          <a:xfrm flipV="1">
            <a:off x="78987" y="10527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
        <p:nvSpPr>
          <p:cNvPr id="16" name="Rectangle 4"/>
          <p:cNvSpPr>
            <a:spLocks noChangeArrowheads="1"/>
          </p:cNvSpPr>
          <p:nvPr/>
        </p:nvSpPr>
        <p:spPr bwMode="auto">
          <a:xfrm>
            <a:off x="792587" y="1224362"/>
            <a:ext cx="80645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nSpc>
                <a:spcPct val="110000"/>
              </a:lnSpc>
            </a:pPr>
            <a:r>
              <a:rPr lang="zh-CN" altLang="en-US" sz="2400" b="1" dirty="0">
                <a:solidFill>
                  <a:schemeClr val="tx1"/>
                </a:solidFill>
                <a:latin typeface="Times New Roman" panose="02020603050405020304" pitchFamily="18" charset="0"/>
                <a:ea typeface="微软雅黑" panose="020B0503020204020204" charset="-122"/>
              </a:rPr>
              <a:t>分子轨道理论认为：两个原子形成分子时，电子就在整个分子区域内运动而不限于一个原子，分子中价电子的运动状态就是分子轨道。可以用波函数定量地描述</a:t>
            </a:r>
          </a:p>
        </p:txBody>
      </p:sp>
      <p:cxnSp>
        <p:nvCxnSpPr>
          <p:cNvPr id="17" name="直接连接符 16"/>
          <p:cNvCxnSpPr>
            <a:cxnSpLocks noChangeShapeType="1"/>
          </p:cNvCxnSpPr>
          <p:nvPr/>
        </p:nvCxnSpPr>
        <p:spPr bwMode="auto">
          <a:xfrm>
            <a:off x="8100392" y="3983186"/>
            <a:ext cx="397024" cy="366887"/>
          </a:xfrm>
          <a:prstGeom prst="line">
            <a:avLst/>
          </a:prstGeom>
          <a:noFill/>
          <a:ln w="19050" algn="ctr">
            <a:solidFill>
              <a:srgbClr val="C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528" y="2607251"/>
            <a:ext cx="5696272" cy="1058487"/>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33" name="Rectangle 8"/>
          <p:cNvSpPr>
            <a:spLocks noChangeArrowheads="1"/>
          </p:cNvSpPr>
          <p:nvPr/>
        </p:nvSpPr>
        <p:spPr bwMode="auto">
          <a:xfrm>
            <a:off x="-181235" y="1165129"/>
            <a:ext cx="8280920" cy="1333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914400" marR="0" lvl="2" indent="0" algn="l" defTabSz="914400" rtl="0" eaLnBrk="1" fontAlgn="base" latinLnBrk="0" hangingPunct="1">
              <a:lnSpc>
                <a:spcPts val="3100"/>
              </a:lnSpc>
              <a:spcBef>
                <a:spcPts val="600"/>
              </a:spcBef>
              <a:spcAft>
                <a:spcPct val="0"/>
              </a:spcAft>
              <a:buClrTx/>
              <a:buSzTx/>
              <a:buFontTx/>
              <a:buNone/>
              <a:tabLst/>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charset="-122"/>
                <a:cs typeface="Times New Roman" panose="02020603050405020304" pitchFamily="18" charset="0"/>
              </a:rPr>
              <a:t>忽略电子与电子间作用</a:t>
            </a:r>
            <a:r>
              <a:rPr kumimoji="0" lang="en-US" altLang="zh-CN" sz="2400" b="1" i="1"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charset="-122"/>
                <a:cs typeface="Times New Roman" panose="02020603050405020304" pitchFamily="18" charset="0"/>
              </a:rPr>
              <a:t>V</a:t>
            </a:r>
            <a:r>
              <a:rPr kumimoji="0" lang="en-US" altLang="zh-CN" sz="2400" b="0" i="0" u="none" strike="noStrike" kern="1200" cap="none" spc="0" normalizeH="0" baseline="-25000" noProof="0" dirty="0">
                <a:ln>
                  <a:noFill/>
                </a:ln>
                <a:solidFill>
                  <a:srgbClr val="663300"/>
                </a:solidFill>
                <a:effectLst/>
                <a:uLnTx/>
                <a:uFillTx/>
                <a:latin typeface="Times New Roman" panose="02020603050405020304" pitchFamily="18" charset="0"/>
                <a:ea typeface="微软雅黑" panose="020B0503020204020204" charset="-122"/>
                <a:cs typeface="Times New Roman" panose="02020603050405020304" pitchFamily="18" charset="0"/>
              </a:rPr>
              <a:t>12 </a:t>
            </a: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charset="-122"/>
                <a:cs typeface="Times New Roman" panose="02020603050405020304" pitchFamily="18" charset="0"/>
              </a:rPr>
              <a:t>；可以将哈密顿量分解为两个部分，每个部分只跟一个电子的坐标有关。</a:t>
            </a:r>
          </a:p>
          <a:p>
            <a:pPr marL="914400" marR="0" lvl="2" indent="0" algn="l" defTabSz="914400" rtl="0" eaLnBrk="1" fontAlgn="base" latinLnBrk="0" hangingPunct="1">
              <a:lnSpc>
                <a:spcPct val="100000"/>
              </a:lnSpc>
              <a:spcBef>
                <a:spcPts val="600"/>
              </a:spcBef>
              <a:spcAft>
                <a:spcPct val="0"/>
              </a:spcAft>
              <a:buClrTx/>
              <a:buSzTx/>
              <a:buFontTx/>
              <a:buNone/>
              <a:tabLst/>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charset="-122"/>
                <a:cs typeface="Times New Roman" panose="02020603050405020304" pitchFamily="18" charset="0"/>
              </a:rPr>
              <a:t>波函数分解为两个波函数的乘积：</a:t>
            </a:r>
          </a:p>
        </p:txBody>
      </p:sp>
      <p:graphicFrame>
        <p:nvGraphicFramePr>
          <p:cNvPr id="48134" name="Object 8"/>
          <p:cNvGraphicFramePr>
            <a:graphicFrameLocks noChangeAspect="1"/>
          </p:cNvGraphicFramePr>
          <p:nvPr>
            <p:extLst/>
          </p:nvPr>
        </p:nvGraphicFramePr>
        <p:xfrm>
          <a:off x="5362575" y="1988694"/>
          <a:ext cx="3276600" cy="473075"/>
        </p:xfrm>
        <a:graphic>
          <a:graphicData uri="http://schemas.openxmlformats.org/presentationml/2006/ole">
            <mc:AlternateContent xmlns:mc="http://schemas.openxmlformats.org/markup-compatibility/2006">
              <mc:Choice xmlns:v="urn:schemas-microsoft-com:vml" Requires="v">
                <p:oleObj spid="_x0000_s164426" name="公式" r:id="rId4" imgW="1511300" imgH="215900" progId="Equation.3">
                  <p:embed/>
                </p:oleObj>
              </mc:Choice>
              <mc:Fallback>
                <p:oleObj name="公式" r:id="rId4" imgW="1511300" imgH="215900" progId="Equation.3">
                  <p:embed/>
                  <p:pic>
                    <p:nvPicPr>
                      <p:cNvPr id="4813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2575" y="1988694"/>
                        <a:ext cx="3276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6" name="Rectangle 2"/>
          <p:cNvSpPr txBox="1">
            <a:spLocks noRot="1" noChangeArrowheads="1"/>
          </p:cNvSpPr>
          <p:nvPr/>
        </p:nvSpPr>
        <p:spPr bwMode="auto">
          <a:xfrm>
            <a:off x="107835" y="316228"/>
            <a:ext cx="8856984" cy="890647"/>
          </a:xfrm>
          <a:prstGeom prst="rect">
            <a:avLst/>
          </a:prstGeom>
          <a:noFill/>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cs typeface="楷体_GB2312"/>
              </a:rPr>
              <a:t>晶体结合的量子理论—— 分子轨道法</a:t>
            </a:r>
          </a:p>
        </p:txBody>
      </p:sp>
      <p:sp>
        <p:nvSpPr>
          <p:cNvPr id="17" name="Rectangle 37"/>
          <p:cNvSpPr>
            <a:spLocks noChangeArrowheads="1"/>
          </p:cNvSpPr>
          <p:nvPr/>
        </p:nvSpPr>
        <p:spPr bwMode="auto">
          <a:xfrm flipV="1">
            <a:off x="78987" y="10527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21" name="Object 9"/>
          <p:cNvGraphicFramePr>
            <a:graphicFrameLocks noChangeAspect="1"/>
          </p:cNvGraphicFramePr>
          <p:nvPr>
            <p:extLst/>
          </p:nvPr>
        </p:nvGraphicFramePr>
        <p:xfrm>
          <a:off x="450547" y="2607251"/>
          <a:ext cx="8513677" cy="1058487"/>
        </p:xfrm>
        <a:graphic>
          <a:graphicData uri="http://schemas.openxmlformats.org/presentationml/2006/ole">
            <mc:AlternateContent xmlns:mc="http://schemas.openxmlformats.org/markup-compatibility/2006">
              <mc:Choice xmlns:v="urn:schemas-microsoft-com:vml" Requires="v">
                <p:oleObj spid="_x0000_s164427" name="Equation" r:id="rId6" imgW="3886200" imgH="482400" progId="Equation.DSMT4">
                  <p:embed/>
                </p:oleObj>
              </mc:Choice>
              <mc:Fallback>
                <p:oleObj name="Equation" r:id="rId6" imgW="3886200" imgH="482400" progId="Equation.DSMT4">
                  <p:embed/>
                  <p:pic>
                    <p:nvPicPr>
                      <p:cNvPr id="21" name="Object 9"/>
                      <p:cNvPicPr>
                        <a:picLocks noChangeAspect="1" noChangeArrowheads="1"/>
                      </p:cNvPicPr>
                      <p:nvPr/>
                    </p:nvPicPr>
                    <p:blipFill>
                      <a:blip r:embed="rId7"/>
                      <a:srcRect/>
                      <a:stretch>
                        <a:fillRect/>
                      </a:stretch>
                    </p:blipFill>
                    <p:spPr bwMode="auto">
                      <a:xfrm>
                        <a:off x="450547" y="2607251"/>
                        <a:ext cx="8513677" cy="1058487"/>
                      </a:xfrm>
                      <a:prstGeom prst="rect">
                        <a:avLst/>
                      </a:prstGeom>
                      <a:noFill/>
                      <a:ln>
                        <a:noFill/>
                      </a:ln>
                      <a:extLst/>
                    </p:spPr>
                  </p:pic>
                </p:oleObj>
              </mc:Fallback>
            </mc:AlternateContent>
          </a:graphicData>
        </a:graphic>
      </p:graphicFrame>
      <p:graphicFrame>
        <p:nvGraphicFramePr>
          <p:cNvPr id="18" name="Object 9"/>
          <p:cNvGraphicFramePr>
            <a:graphicFrameLocks noChangeAspect="1"/>
          </p:cNvGraphicFramePr>
          <p:nvPr>
            <p:extLst/>
          </p:nvPr>
        </p:nvGraphicFramePr>
        <p:xfrm>
          <a:off x="2352940" y="3747689"/>
          <a:ext cx="4229100" cy="1058862"/>
        </p:xfrm>
        <a:graphic>
          <a:graphicData uri="http://schemas.openxmlformats.org/presentationml/2006/ole">
            <mc:AlternateContent xmlns:mc="http://schemas.openxmlformats.org/markup-compatibility/2006">
              <mc:Choice xmlns:v="urn:schemas-microsoft-com:vml" Requires="v">
                <p:oleObj spid="_x0000_s164428" name="Equation" r:id="rId8" imgW="1930320" imgH="482400" progId="Equation.DSMT4">
                  <p:embed/>
                </p:oleObj>
              </mc:Choice>
              <mc:Fallback>
                <p:oleObj name="Equation" r:id="rId8" imgW="1930320" imgH="482400" progId="Equation.DSMT4">
                  <p:embed/>
                  <p:pic>
                    <p:nvPicPr>
                      <p:cNvPr id="18" name="Object 9"/>
                      <p:cNvPicPr>
                        <a:picLocks noChangeAspect="1" noChangeArrowheads="1"/>
                      </p:cNvPicPr>
                      <p:nvPr/>
                    </p:nvPicPr>
                    <p:blipFill>
                      <a:blip r:embed="rId9"/>
                      <a:srcRect/>
                      <a:stretch>
                        <a:fillRect/>
                      </a:stretch>
                    </p:blipFill>
                    <p:spPr bwMode="auto">
                      <a:xfrm>
                        <a:off x="2352940" y="3747689"/>
                        <a:ext cx="4229100" cy="1058862"/>
                      </a:xfrm>
                      <a:prstGeom prst="rect">
                        <a:avLst/>
                      </a:prstGeom>
                      <a:noFill/>
                      <a:ln>
                        <a:noFill/>
                      </a:ln>
                      <a:extLst/>
                    </p:spPr>
                  </p:pic>
                </p:oleObj>
              </mc:Fallback>
            </mc:AlternateContent>
          </a:graphicData>
        </a:graphic>
      </p:graphicFrame>
      <p:graphicFrame>
        <p:nvGraphicFramePr>
          <p:cNvPr id="22" name="Object 9"/>
          <p:cNvGraphicFramePr>
            <a:graphicFrameLocks noChangeAspect="1"/>
          </p:cNvGraphicFramePr>
          <p:nvPr>
            <p:extLst/>
          </p:nvPr>
        </p:nvGraphicFramePr>
        <p:xfrm>
          <a:off x="2323711" y="4970196"/>
          <a:ext cx="4395788" cy="1058863"/>
        </p:xfrm>
        <a:graphic>
          <a:graphicData uri="http://schemas.openxmlformats.org/presentationml/2006/ole">
            <mc:AlternateContent xmlns:mc="http://schemas.openxmlformats.org/markup-compatibility/2006">
              <mc:Choice xmlns:v="urn:schemas-microsoft-com:vml" Requires="v">
                <p:oleObj spid="_x0000_s164429" name="Equation" r:id="rId10" imgW="2006280" imgH="482400" progId="Equation.DSMT4">
                  <p:embed/>
                </p:oleObj>
              </mc:Choice>
              <mc:Fallback>
                <p:oleObj name="Equation" r:id="rId10" imgW="2006280" imgH="482400" progId="Equation.DSMT4">
                  <p:embed/>
                  <p:pic>
                    <p:nvPicPr>
                      <p:cNvPr id="22" name="Object 9"/>
                      <p:cNvPicPr>
                        <a:picLocks noChangeAspect="1" noChangeArrowheads="1"/>
                      </p:cNvPicPr>
                      <p:nvPr/>
                    </p:nvPicPr>
                    <p:blipFill>
                      <a:blip r:embed="rId11"/>
                      <a:srcRect/>
                      <a:stretch>
                        <a:fillRect/>
                      </a:stretch>
                    </p:blipFill>
                    <p:spPr bwMode="auto">
                      <a:xfrm>
                        <a:off x="2323711" y="4970196"/>
                        <a:ext cx="4395788" cy="105886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62735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23528" y="2607251"/>
            <a:ext cx="5696272" cy="1058487"/>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33" name="Rectangle 8"/>
          <p:cNvSpPr>
            <a:spLocks noChangeArrowheads="1"/>
          </p:cNvSpPr>
          <p:nvPr/>
        </p:nvSpPr>
        <p:spPr bwMode="auto">
          <a:xfrm>
            <a:off x="-181235" y="1165129"/>
            <a:ext cx="8280920" cy="1333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914400" marR="0" lvl="2" indent="0" algn="l" defTabSz="914400" rtl="0" eaLnBrk="1" fontAlgn="base" latinLnBrk="0" hangingPunct="1">
              <a:lnSpc>
                <a:spcPts val="3100"/>
              </a:lnSpc>
              <a:spcBef>
                <a:spcPts val="600"/>
              </a:spcBef>
              <a:spcAft>
                <a:spcPct val="0"/>
              </a:spcAft>
              <a:buClrTx/>
              <a:buSzTx/>
              <a:buFontTx/>
              <a:buNone/>
              <a:tabLst/>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charset="-122"/>
                <a:cs typeface="Times New Roman" panose="02020603050405020304" pitchFamily="18" charset="0"/>
              </a:rPr>
              <a:t>忽略电子与电子间作用</a:t>
            </a:r>
            <a:r>
              <a:rPr kumimoji="0" lang="en-US" altLang="zh-CN" sz="2400" b="1" i="1"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charset="-122"/>
                <a:cs typeface="Times New Roman" panose="02020603050405020304" pitchFamily="18" charset="0"/>
              </a:rPr>
              <a:t>V</a:t>
            </a:r>
            <a:r>
              <a:rPr kumimoji="0" lang="en-US" altLang="zh-CN" sz="2400" b="0" i="0" u="none" strike="noStrike" kern="1200" cap="none" spc="0" normalizeH="0" baseline="-25000" noProof="0" dirty="0">
                <a:ln>
                  <a:noFill/>
                </a:ln>
                <a:solidFill>
                  <a:srgbClr val="663300"/>
                </a:solidFill>
                <a:effectLst/>
                <a:uLnTx/>
                <a:uFillTx/>
                <a:latin typeface="Times New Roman" panose="02020603050405020304" pitchFamily="18" charset="0"/>
                <a:ea typeface="微软雅黑" panose="020B0503020204020204" charset="-122"/>
                <a:cs typeface="Times New Roman" panose="02020603050405020304" pitchFamily="18" charset="0"/>
              </a:rPr>
              <a:t>12 </a:t>
            </a: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charset="-122"/>
                <a:cs typeface="Times New Roman" panose="02020603050405020304" pitchFamily="18" charset="0"/>
              </a:rPr>
              <a:t>；可以将哈密顿量分解为两个部分，每个部分只跟一个电子的坐标有关。</a:t>
            </a:r>
          </a:p>
          <a:p>
            <a:pPr marL="914400" marR="0" lvl="2" indent="0" algn="l" defTabSz="914400" rtl="0" eaLnBrk="1" fontAlgn="base" latinLnBrk="0" hangingPunct="1">
              <a:lnSpc>
                <a:spcPct val="100000"/>
              </a:lnSpc>
              <a:spcBef>
                <a:spcPts val="600"/>
              </a:spcBef>
              <a:spcAft>
                <a:spcPct val="0"/>
              </a:spcAft>
              <a:buClrTx/>
              <a:buSzTx/>
              <a:buFontTx/>
              <a:buNone/>
              <a:tabLst/>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charset="-122"/>
                <a:cs typeface="Times New Roman" panose="02020603050405020304" pitchFamily="18" charset="0"/>
              </a:rPr>
              <a:t>波函数分解为两个波函数的乘积：</a:t>
            </a:r>
          </a:p>
        </p:txBody>
      </p:sp>
      <p:graphicFrame>
        <p:nvGraphicFramePr>
          <p:cNvPr id="48134" name="Object 8"/>
          <p:cNvGraphicFramePr>
            <a:graphicFrameLocks noChangeAspect="1"/>
          </p:cNvGraphicFramePr>
          <p:nvPr>
            <p:extLst/>
          </p:nvPr>
        </p:nvGraphicFramePr>
        <p:xfrm>
          <a:off x="5362575" y="1988694"/>
          <a:ext cx="3276600" cy="473075"/>
        </p:xfrm>
        <a:graphic>
          <a:graphicData uri="http://schemas.openxmlformats.org/presentationml/2006/ole">
            <mc:AlternateContent xmlns:mc="http://schemas.openxmlformats.org/markup-compatibility/2006">
              <mc:Choice xmlns:v="urn:schemas-microsoft-com:vml" Requires="v">
                <p:oleObj spid="_x0000_s165301" name="公式" r:id="rId4" imgW="1511300" imgH="215900" progId="Equation.3">
                  <p:embed/>
                </p:oleObj>
              </mc:Choice>
              <mc:Fallback>
                <p:oleObj name="公式" r:id="rId4" imgW="1511300" imgH="215900" progId="Equation.3">
                  <p:embed/>
                  <p:pic>
                    <p:nvPicPr>
                      <p:cNvPr id="4813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2575" y="1988694"/>
                        <a:ext cx="3276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6" name="Rectangle 2"/>
          <p:cNvSpPr txBox="1">
            <a:spLocks noRot="1" noChangeArrowheads="1"/>
          </p:cNvSpPr>
          <p:nvPr/>
        </p:nvSpPr>
        <p:spPr bwMode="auto">
          <a:xfrm>
            <a:off x="107835" y="316228"/>
            <a:ext cx="8856984" cy="890647"/>
          </a:xfrm>
          <a:prstGeom prst="rect">
            <a:avLst/>
          </a:prstGeom>
          <a:noFill/>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cs typeface="楷体_GB2312"/>
              </a:rPr>
              <a:t>晶体结合的量子理论—— 分子轨道法</a:t>
            </a:r>
          </a:p>
        </p:txBody>
      </p:sp>
      <p:sp>
        <p:nvSpPr>
          <p:cNvPr id="17" name="Rectangle 37"/>
          <p:cNvSpPr>
            <a:spLocks noChangeArrowheads="1"/>
          </p:cNvSpPr>
          <p:nvPr/>
        </p:nvSpPr>
        <p:spPr bwMode="auto">
          <a:xfrm flipV="1">
            <a:off x="78987" y="10527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21" name="Object 9"/>
          <p:cNvGraphicFramePr>
            <a:graphicFrameLocks noChangeAspect="1"/>
          </p:cNvGraphicFramePr>
          <p:nvPr>
            <p:extLst/>
          </p:nvPr>
        </p:nvGraphicFramePr>
        <p:xfrm>
          <a:off x="450547" y="2607251"/>
          <a:ext cx="8513677" cy="1058487"/>
        </p:xfrm>
        <a:graphic>
          <a:graphicData uri="http://schemas.openxmlformats.org/presentationml/2006/ole">
            <mc:AlternateContent xmlns:mc="http://schemas.openxmlformats.org/markup-compatibility/2006">
              <mc:Choice xmlns:v="urn:schemas-microsoft-com:vml" Requires="v">
                <p:oleObj spid="_x0000_s165302" name="Equation" r:id="rId6" imgW="3886200" imgH="482400" progId="Equation.DSMT4">
                  <p:embed/>
                </p:oleObj>
              </mc:Choice>
              <mc:Fallback>
                <p:oleObj name="Equation" r:id="rId6" imgW="3886200" imgH="482400" progId="Equation.DSMT4">
                  <p:embed/>
                  <p:pic>
                    <p:nvPicPr>
                      <p:cNvPr id="21" name="Object 9"/>
                      <p:cNvPicPr>
                        <a:picLocks noChangeAspect="1" noChangeArrowheads="1"/>
                      </p:cNvPicPr>
                      <p:nvPr/>
                    </p:nvPicPr>
                    <p:blipFill>
                      <a:blip r:embed="rId7"/>
                      <a:srcRect/>
                      <a:stretch>
                        <a:fillRect/>
                      </a:stretch>
                    </p:blipFill>
                    <p:spPr bwMode="auto">
                      <a:xfrm>
                        <a:off x="450547" y="2607251"/>
                        <a:ext cx="8513677" cy="1058487"/>
                      </a:xfrm>
                      <a:prstGeom prst="rect">
                        <a:avLst/>
                      </a:prstGeom>
                      <a:noFill/>
                      <a:ln>
                        <a:noFill/>
                      </a:ln>
                      <a:extLst/>
                    </p:spPr>
                  </p:pic>
                </p:oleObj>
              </mc:Fallback>
            </mc:AlternateContent>
          </a:graphicData>
        </a:graphic>
      </p:graphicFrame>
      <p:graphicFrame>
        <p:nvGraphicFramePr>
          <p:cNvPr id="11" name="Object 10"/>
          <p:cNvGraphicFramePr>
            <a:graphicFrameLocks noChangeAspect="1"/>
          </p:cNvGraphicFramePr>
          <p:nvPr>
            <p:extLst/>
          </p:nvPr>
        </p:nvGraphicFramePr>
        <p:xfrm>
          <a:off x="1475656" y="3955406"/>
          <a:ext cx="6126162" cy="1196975"/>
        </p:xfrm>
        <a:graphic>
          <a:graphicData uri="http://schemas.openxmlformats.org/presentationml/2006/ole">
            <mc:AlternateContent xmlns:mc="http://schemas.openxmlformats.org/markup-compatibility/2006">
              <mc:Choice xmlns:v="urn:schemas-microsoft-com:vml" Requires="v">
                <p:oleObj spid="_x0000_s165303" name="Equation" r:id="rId8" imgW="59740800" imgH="11582400" progId="Equation.DSMT4">
                  <p:embed/>
                </p:oleObj>
              </mc:Choice>
              <mc:Fallback>
                <p:oleObj name="Equation" r:id="rId8" imgW="59740800" imgH="11582400" progId="Equation.DSMT4">
                  <p:embed/>
                  <p:pic>
                    <p:nvPicPr>
                      <p:cNvPr id="11" name="Object 10"/>
                      <p:cNvPicPr>
                        <a:picLocks noChangeAspect="1" noChangeArrowheads="1"/>
                      </p:cNvPicPr>
                      <p:nvPr/>
                    </p:nvPicPr>
                    <p:blipFill>
                      <a:blip r:embed="rId9"/>
                      <a:srcRect/>
                      <a:stretch>
                        <a:fillRect/>
                      </a:stretch>
                    </p:blipFill>
                    <p:spPr bwMode="auto">
                      <a:xfrm>
                        <a:off x="1475656" y="3955406"/>
                        <a:ext cx="6126162"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1"/>
          <p:cNvSpPr>
            <a:spLocks noChangeArrowheads="1"/>
          </p:cNvSpPr>
          <p:nvPr/>
        </p:nvSpPr>
        <p:spPr bwMode="auto">
          <a:xfrm>
            <a:off x="3817218" y="5152381"/>
            <a:ext cx="240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99"/>
                </a:solidFill>
                <a:effectLst/>
                <a:uLnTx/>
                <a:uFillTx/>
                <a:latin typeface="Times New Roman" panose="02020603050405020304" pitchFamily="18" charset="0"/>
                <a:ea typeface="微软雅黑" panose="020B0503020204020204" charset="-122"/>
                <a:cs typeface="Times New Roman" panose="02020603050405020304" pitchFamily="18" charset="0"/>
              </a:rPr>
              <a:t>单电子波动方程 </a:t>
            </a:r>
          </a:p>
        </p:txBody>
      </p:sp>
      <p:grpSp>
        <p:nvGrpSpPr>
          <p:cNvPr id="13" name="Group 14"/>
          <p:cNvGrpSpPr/>
          <p:nvPr/>
        </p:nvGrpSpPr>
        <p:grpSpPr bwMode="auto">
          <a:xfrm>
            <a:off x="6266732" y="5126981"/>
            <a:ext cx="2138363" cy="457200"/>
            <a:chOff x="2200" y="3550"/>
            <a:chExt cx="1347" cy="288"/>
          </a:xfrm>
        </p:grpSpPr>
        <p:sp>
          <p:nvSpPr>
            <p:cNvPr id="14" name="AutoShape 12"/>
            <p:cNvSpPr>
              <a:spLocks noChangeArrowheads="1"/>
            </p:cNvSpPr>
            <p:nvPr/>
          </p:nvSpPr>
          <p:spPr bwMode="auto">
            <a:xfrm>
              <a:off x="2200" y="3612"/>
              <a:ext cx="408" cy="182"/>
            </a:xfrm>
            <a:prstGeom prst="rightArrow">
              <a:avLst>
                <a:gd name="adj1" fmla="val 50000"/>
                <a:gd name="adj2" fmla="val 5604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5" name="Text Box 13"/>
            <p:cNvSpPr txBox="1">
              <a:spLocks noChangeArrowheads="1"/>
            </p:cNvSpPr>
            <p:nvPr/>
          </p:nvSpPr>
          <p:spPr bwMode="auto">
            <a:xfrm>
              <a:off x="2663" y="355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99"/>
                  </a:solidFill>
                  <a:effectLst/>
                  <a:uLnTx/>
                  <a:uFillTx/>
                  <a:latin typeface="Times New Roman" panose="02020603050405020304" pitchFamily="18" charset="0"/>
                  <a:ea typeface="微软雅黑" panose="020B0503020204020204" charset="-122"/>
                </a:rPr>
                <a:t>分子轨道</a:t>
              </a:r>
            </a:p>
          </p:txBody>
        </p:sp>
      </p:grpSp>
      <p:sp>
        <p:nvSpPr>
          <p:cNvPr id="19" name="Line 16"/>
          <p:cNvSpPr>
            <a:spLocks noChangeShapeType="1"/>
          </p:cNvSpPr>
          <p:nvPr/>
        </p:nvSpPr>
        <p:spPr bwMode="auto">
          <a:xfrm>
            <a:off x="2269406" y="5110819"/>
            <a:ext cx="3168650" cy="0"/>
          </a:xfrm>
          <a:prstGeom prst="line">
            <a:avLst/>
          </a:prstGeom>
          <a:noFill/>
          <a:ln w="7620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F497D"/>
              </a:solidFill>
              <a:effectLst/>
              <a:uLnTx/>
              <a:uFillTx/>
              <a:latin typeface="Arial" panose="020B0604020202020204" pitchFamily="34" charset="0"/>
              <a:ea typeface="楷体_GB2312" pitchFamily="49" charset="-122"/>
              <a:cs typeface="+mn-cs"/>
            </a:endParaRPr>
          </a:p>
        </p:txBody>
      </p:sp>
      <p:sp>
        <p:nvSpPr>
          <p:cNvPr id="20" name="Oval 17"/>
          <p:cNvSpPr>
            <a:spLocks noChangeArrowheads="1"/>
          </p:cNvSpPr>
          <p:nvPr/>
        </p:nvSpPr>
        <p:spPr bwMode="auto">
          <a:xfrm>
            <a:off x="4357985" y="4144319"/>
            <a:ext cx="417513" cy="720725"/>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Tree>
    <p:extLst>
      <p:ext uri="{BB962C8B-B14F-4D97-AF65-F5344CB8AC3E}">
        <p14:creationId xmlns:p14="http://schemas.microsoft.com/office/powerpoint/2010/main" val="207514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899592" y="1484784"/>
            <a:ext cx="76482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 本章将阐明原子是依靠怎样的相互作用结合成为固体的</a:t>
            </a:r>
          </a:p>
        </p:txBody>
      </p:sp>
      <p:sp>
        <p:nvSpPr>
          <p:cNvPr id="939012" name="Text Box 4"/>
          <p:cNvSpPr txBox="1">
            <a:spLocks noChangeArrowheads="1"/>
          </p:cNvSpPr>
          <p:nvPr/>
        </p:nvSpPr>
        <p:spPr bwMode="auto">
          <a:xfrm>
            <a:off x="957727" y="2204864"/>
            <a:ext cx="777716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20000"/>
              </a:lnSpc>
            </a:pPr>
            <a:r>
              <a:rPr lang="zh-CN" altLang="en-US" sz="2400" b="1" dirty="0">
                <a:solidFill>
                  <a:srgbClr val="000000"/>
                </a:solidFill>
                <a:latin typeface="Times New Roman" panose="02020603050405020304" pitchFamily="18" charset="0"/>
                <a:ea typeface="微软雅黑" panose="020B0503020204020204" charset="-122"/>
              </a:rPr>
              <a:t>一般固体</a:t>
            </a:r>
            <a:r>
              <a:rPr lang="zh-CN" altLang="en-US" sz="2400" b="1" dirty="0">
                <a:solidFill>
                  <a:schemeClr val="tx1"/>
                </a:solidFill>
                <a:latin typeface="Times New Roman" panose="02020603050405020304" pitchFamily="18" charset="0"/>
                <a:ea typeface="微软雅黑" panose="020B0503020204020204" charset="-122"/>
              </a:rPr>
              <a:t>的结合可以概括为</a:t>
            </a:r>
            <a:r>
              <a:rPr lang="zh-CN" altLang="en-US" sz="2400" b="1" dirty="0">
                <a:solidFill>
                  <a:srgbClr val="C00000"/>
                </a:solidFill>
                <a:latin typeface="Times New Roman" panose="02020603050405020304" pitchFamily="18" charset="0"/>
                <a:ea typeface="微软雅黑" panose="020B0503020204020204" charset="-122"/>
              </a:rPr>
              <a:t>离子性结合</a:t>
            </a:r>
            <a:r>
              <a:rPr lang="zh-CN" altLang="en-US" sz="2400" b="1" dirty="0">
                <a:solidFill>
                  <a:schemeClr val="tx1"/>
                </a:solidFill>
                <a:latin typeface="Times New Roman" panose="02020603050405020304" pitchFamily="18" charset="0"/>
                <a:ea typeface="微软雅黑" panose="020B0503020204020204" charset="-122"/>
              </a:rPr>
              <a:t>、</a:t>
            </a:r>
            <a:r>
              <a:rPr lang="zh-CN" altLang="en-US" sz="2400" b="1" dirty="0">
                <a:solidFill>
                  <a:srgbClr val="C00000"/>
                </a:solidFill>
                <a:latin typeface="Times New Roman" panose="02020603050405020304" pitchFamily="18" charset="0"/>
                <a:ea typeface="微软雅黑" panose="020B0503020204020204" charset="-122"/>
              </a:rPr>
              <a:t>共价结合</a:t>
            </a:r>
            <a:r>
              <a:rPr lang="zh-CN" altLang="en-US" sz="2400" b="1" dirty="0">
                <a:solidFill>
                  <a:schemeClr val="tx1"/>
                </a:solidFill>
                <a:latin typeface="Times New Roman" panose="02020603050405020304" pitchFamily="18" charset="0"/>
                <a:ea typeface="微软雅黑" panose="020B0503020204020204" charset="-122"/>
              </a:rPr>
              <a:t>、</a:t>
            </a:r>
            <a:r>
              <a:rPr lang="zh-CN" altLang="en-US" sz="2400" b="1" dirty="0">
                <a:solidFill>
                  <a:srgbClr val="C00000"/>
                </a:solidFill>
                <a:latin typeface="Times New Roman" panose="02020603050405020304" pitchFamily="18" charset="0"/>
                <a:ea typeface="微软雅黑" panose="020B0503020204020204" charset="-122"/>
              </a:rPr>
              <a:t>金属性结合</a:t>
            </a:r>
            <a:r>
              <a:rPr lang="zh-CN" altLang="en-US" sz="2400" b="1" dirty="0">
                <a:solidFill>
                  <a:srgbClr val="000000"/>
                </a:solidFill>
                <a:latin typeface="Times New Roman" panose="02020603050405020304" pitchFamily="18" charset="0"/>
                <a:ea typeface="微软雅黑" panose="020B0503020204020204" charset="-122"/>
              </a:rPr>
              <a:t>和</a:t>
            </a:r>
            <a:r>
              <a:rPr lang="zh-CN" altLang="en-US" sz="2400" b="1" dirty="0">
                <a:solidFill>
                  <a:srgbClr val="C00000"/>
                </a:solidFill>
                <a:latin typeface="Times New Roman" panose="02020603050405020304" pitchFamily="18" charset="0"/>
                <a:ea typeface="微软雅黑" panose="020B0503020204020204" charset="-122"/>
              </a:rPr>
              <a:t>范德瓦尔斯</a:t>
            </a:r>
            <a:r>
              <a:rPr lang="zh-CN" altLang="en-US" sz="2400" b="1" dirty="0">
                <a:solidFill>
                  <a:srgbClr val="000000"/>
                </a:solidFill>
                <a:latin typeface="Times New Roman" panose="02020603050405020304" pitchFamily="18" charset="0"/>
                <a:ea typeface="微软雅黑" panose="020B0503020204020204" charset="-122"/>
              </a:rPr>
              <a:t>结合四种基本形式，可以具有复杂的性质</a:t>
            </a:r>
          </a:p>
        </p:txBody>
      </p:sp>
      <p:sp>
        <p:nvSpPr>
          <p:cNvPr id="939013" name="Text Box 5"/>
          <p:cNvSpPr txBox="1">
            <a:spLocks noChangeArrowheads="1"/>
          </p:cNvSpPr>
          <p:nvPr/>
        </p:nvSpPr>
        <p:spPr bwMode="auto">
          <a:xfrm>
            <a:off x="1017588" y="3717032"/>
            <a:ext cx="766921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20000"/>
              </a:lnSpc>
            </a:pPr>
            <a:r>
              <a:rPr lang="zh-CN" altLang="en-US" sz="2400" b="1" dirty="0">
                <a:solidFill>
                  <a:srgbClr val="000000"/>
                </a:solidFill>
                <a:latin typeface="Times New Roman" panose="02020603050405020304" pitchFamily="18" charset="0"/>
                <a:ea typeface="微软雅黑" panose="020B0503020204020204" charset="-122"/>
              </a:rPr>
              <a:t>不仅一个固体材料可以兼有几种结合形式，而且由于不同结合形式之间存在着一定的联系，实际固体的结合可以具有两种结合之间的过渡性质</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a:t>
            </a:fld>
            <a:endParaRPr lang="zh-CN" altLang="en-US">
              <a:solidFill>
                <a:prstClr val="black">
                  <a:tint val="75000"/>
                </a:prstClr>
              </a:solidFill>
            </a:endParaRPr>
          </a:p>
        </p:txBody>
      </p:sp>
      <p:sp>
        <p:nvSpPr>
          <p:cNvPr id="8" name="Rectangle 37"/>
          <p:cNvSpPr>
            <a:spLocks noChangeArrowheads="1"/>
          </p:cNvSpPr>
          <p:nvPr/>
        </p:nvSpPr>
        <p:spPr bwMode="auto">
          <a:xfrm flipV="1">
            <a:off x="106363" y="100987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cs typeface="+mn-cs"/>
            </a:endParaRPr>
          </a:p>
        </p:txBody>
      </p:sp>
      <p:sp>
        <p:nvSpPr>
          <p:cNvPr id="9" name="Text Box 2"/>
          <p:cNvSpPr txBox="1">
            <a:spLocks noChangeArrowheads="1"/>
          </p:cNvSpPr>
          <p:nvPr/>
        </p:nvSpPr>
        <p:spPr bwMode="auto">
          <a:xfrm>
            <a:off x="2987824" y="406405"/>
            <a:ext cx="34163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pitchFamily="49" charset="-122"/>
              </a:defRPr>
            </a:lvl1pPr>
            <a:lvl2pPr marL="742950" indent="-285750" eaLnBrk="0" hangingPunct="0">
              <a:defRPr>
                <a:solidFill>
                  <a:schemeClr val="tx2"/>
                </a:solidFill>
                <a:latin typeface="Arial" panose="020B0604020202020204" pitchFamily="34" charset="0"/>
                <a:ea typeface="楷体_GB2312" pitchFamily="49" charset="-122"/>
              </a:defRPr>
            </a:lvl2pPr>
            <a:lvl3pPr marL="1143000" indent="-228600" eaLnBrk="0" hangingPunct="0">
              <a:defRPr>
                <a:solidFill>
                  <a:schemeClr val="tx2"/>
                </a:solidFill>
                <a:latin typeface="Arial" panose="020B0604020202020204" pitchFamily="34" charset="0"/>
                <a:ea typeface="楷体_GB2312" pitchFamily="49" charset="-122"/>
              </a:defRPr>
            </a:lvl3pPr>
            <a:lvl4pPr marL="1600200" indent="-228600" eaLnBrk="0" hangingPunct="0">
              <a:defRPr>
                <a:solidFill>
                  <a:schemeClr val="tx2"/>
                </a:solidFill>
                <a:latin typeface="Arial" panose="020B0604020202020204" pitchFamily="34" charset="0"/>
                <a:ea typeface="楷体_GB2312" pitchFamily="49" charset="-122"/>
              </a:defRPr>
            </a:lvl4pPr>
            <a:lvl5pPr marL="2057400" indent="-228600" eaLnBrk="0" hangingPunct="0">
              <a:defRPr>
                <a:solidFill>
                  <a:schemeClr val="tx2"/>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pitchFamily="49" charset="-122"/>
              </a:defRPr>
            </a:lvl9pPr>
          </a:lstStyle>
          <a:p>
            <a:pPr eaLnBrk="1" hangingPunct="1">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晶体结合的规律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9012"/>
                                        </p:tgtEl>
                                        <p:attrNameLst>
                                          <p:attrName>style.visibility</p:attrName>
                                        </p:attrNameLst>
                                      </p:cBhvr>
                                      <p:to>
                                        <p:strVal val="visible"/>
                                      </p:to>
                                    </p:set>
                                    <p:animEffect transition="in" filter="dissolve">
                                      <p:cBhvr>
                                        <p:cTn id="7" dur="500"/>
                                        <p:tgtEl>
                                          <p:spTgt spid="9390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39013"/>
                                        </p:tgtEl>
                                        <p:attrNameLst>
                                          <p:attrName>style.visibility</p:attrName>
                                        </p:attrNameLst>
                                      </p:cBhvr>
                                      <p:to>
                                        <p:strVal val="visible"/>
                                      </p:to>
                                    </p:set>
                                    <p:animEffect transition="in" filter="slide(fromBottom)">
                                      <p:cBhvr>
                                        <p:cTn id="12" dur="500"/>
                                        <p:tgtEl>
                                          <p:spTgt spid="93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12" grpId="0"/>
      <p:bldP spid="9390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7"/>
          <p:cNvSpPr>
            <a:spLocks noChangeArrowheads="1"/>
          </p:cNvSpPr>
          <p:nvPr/>
        </p:nvSpPr>
        <p:spPr bwMode="auto">
          <a:xfrm>
            <a:off x="5235501" y="3093368"/>
            <a:ext cx="3743325" cy="26654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pSp>
        <p:nvGrpSpPr>
          <p:cNvPr id="49156" name="Group 41"/>
          <p:cNvGrpSpPr/>
          <p:nvPr/>
        </p:nvGrpSpPr>
        <p:grpSpPr bwMode="auto">
          <a:xfrm>
            <a:off x="5724128" y="2733006"/>
            <a:ext cx="2784475" cy="2817812"/>
            <a:chOff x="3810" y="1933"/>
            <a:chExt cx="1754" cy="1775"/>
          </a:xfrm>
        </p:grpSpPr>
        <p:sp>
          <p:nvSpPr>
            <p:cNvPr id="49170" name="Oval 8"/>
            <p:cNvSpPr>
              <a:spLocks noChangeArrowheads="1"/>
            </p:cNvSpPr>
            <p:nvPr/>
          </p:nvSpPr>
          <p:spPr bwMode="auto">
            <a:xfrm>
              <a:off x="3810" y="3283"/>
              <a:ext cx="302" cy="17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49171" name="Oval 9"/>
            <p:cNvSpPr>
              <a:spLocks noChangeArrowheads="1"/>
            </p:cNvSpPr>
            <p:nvPr/>
          </p:nvSpPr>
          <p:spPr bwMode="auto">
            <a:xfrm>
              <a:off x="5262" y="3283"/>
              <a:ext cx="302" cy="17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49172" name="Text Box 10"/>
            <p:cNvSpPr txBox="1">
              <a:spLocks noChangeArrowheads="1"/>
            </p:cNvSpPr>
            <p:nvPr/>
          </p:nvSpPr>
          <p:spPr bwMode="auto">
            <a:xfrm>
              <a:off x="4657" y="1979"/>
              <a:ext cx="36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en-US" altLang="zh-CN" sz="3200">
                  <a:solidFill>
                    <a:srgbClr val="000000"/>
                  </a:solidFill>
                  <a:latin typeface="Times New Roman" panose="02020603050405020304" pitchFamily="18" charset="0"/>
                  <a:ea typeface="微软雅黑" panose="020B0503020204020204" charset="-122"/>
                  <a:cs typeface="Times New Roman" panose="02020603050405020304" pitchFamily="18" charset="0"/>
                </a:rPr>
                <a:t>.</a:t>
              </a:r>
            </a:p>
          </p:txBody>
        </p:sp>
        <p:sp>
          <p:nvSpPr>
            <p:cNvPr id="49173" name="Line 11"/>
            <p:cNvSpPr>
              <a:spLocks noChangeShapeType="1"/>
            </p:cNvSpPr>
            <p:nvPr/>
          </p:nvSpPr>
          <p:spPr bwMode="auto">
            <a:xfrm flipV="1">
              <a:off x="3991" y="2262"/>
              <a:ext cx="787" cy="10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4" name="Line 12"/>
            <p:cNvSpPr>
              <a:spLocks noChangeShapeType="1"/>
            </p:cNvSpPr>
            <p:nvPr/>
          </p:nvSpPr>
          <p:spPr bwMode="auto">
            <a:xfrm>
              <a:off x="4778" y="2262"/>
              <a:ext cx="605" cy="10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5" name="Line 13"/>
            <p:cNvSpPr>
              <a:spLocks noChangeShapeType="1"/>
            </p:cNvSpPr>
            <p:nvPr/>
          </p:nvSpPr>
          <p:spPr bwMode="auto">
            <a:xfrm>
              <a:off x="4112" y="3396"/>
              <a:ext cx="115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6" name="Text Box 14"/>
            <p:cNvSpPr txBox="1">
              <a:spLocks noChangeArrowheads="1"/>
            </p:cNvSpPr>
            <p:nvPr/>
          </p:nvSpPr>
          <p:spPr bwMode="auto">
            <a:xfrm>
              <a:off x="3842" y="3226"/>
              <a:ext cx="363"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en-US" altLang="zh-CN" sz="2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p>
          </p:txBody>
        </p:sp>
        <p:sp>
          <p:nvSpPr>
            <p:cNvPr id="49177" name="Rectangle 15"/>
            <p:cNvSpPr>
              <a:spLocks noChangeArrowheads="1"/>
            </p:cNvSpPr>
            <p:nvPr/>
          </p:nvSpPr>
          <p:spPr bwMode="auto">
            <a:xfrm>
              <a:off x="5302" y="3226"/>
              <a:ext cx="231"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kumimoji="1" lang="en-US" altLang="zh-CN" sz="2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p>
          </p:txBody>
        </p:sp>
        <p:sp>
          <p:nvSpPr>
            <p:cNvPr id="49178" name="Text Box 16"/>
            <p:cNvSpPr txBox="1">
              <a:spLocks noChangeArrowheads="1"/>
            </p:cNvSpPr>
            <p:nvPr/>
          </p:nvSpPr>
          <p:spPr bwMode="auto">
            <a:xfrm>
              <a:off x="4596" y="3396"/>
              <a:ext cx="3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en-US" altLang="zh-CN" sz="2400" i="1">
                  <a:solidFill>
                    <a:srgbClr val="000000"/>
                  </a:solidFill>
                  <a:latin typeface="Times New Roman" panose="02020603050405020304" pitchFamily="18" charset="0"/>
                  <a:ea typeface="微软雅黑" panose="020B0503020204020204" charset="-122"/>
                  <a:cs typeface="Times New Roman" panose="02020603050405020304" pitchFamily="18" charset="0"/>
                </a:rPr>
                <a:t>R</a:t>
              </a:r>
            </a:p>
          </p:txBody>
        </p:sp>
        <p:sp>
          <p:nvSpPr>
            <p:cNvPr id="49179" name="Text Box 17"/>
            <p:cNvSpPr txBox="1">
              <a:spLocks noChangeArrowheads="1"/>
            </p:cNvSpPr>
            <p:nvPr/>
          </p:nvSpPr>
          <p:spPr bwMode="auto">
            <a:xfrm>
              <a:off x="3810" y="3453"/>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en-US" altLang="zh-CN" sz="2000" b="1" i="1">
                  <a:solidFill>
                    <a:srgbClr val="000000"/>
                  </a:solidFill>
                  <a:latin typeface="Times New Roman" panose="02020603050405020304" pitchFamily="18" charset="0"/>
                  <a:ea typeface="微软雅黑" panose="020B0503020204020204" charset="-122"/>
                  <a:cs typeface="Times New Roman" panose="02020603050405020304" pitchFamily="18" charset="0"/>
                </a:rPr>
                <a:t>A</a:t>
              </a:r>
            </a:p>
          </p:txBody>
        </p:sp>
        <p:sp>
          <p:nvSpPr>
            <p:cNvPr id="49180" name="Rectangle 18"/>
            <p:cNvSpPr>
              <a:spLocks noChangeArrowheads="1"/>
            </p:cNvSpPr>
            <p:nvPr/>
          </p:nvSpPr>
          <p:spPr bwMode="auto">
            <a:xfrm>
              <a:off x="5322" y="3458"/>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en-US" altLang="zh-CN" sz="2000" b="1" i="1">
                  <a:solidFill>
                    <a:srgbClr val="000000"/>
                  </a:solidFill>
                  <a:latin typeface="Times New Roman" panose="02020603050405020304" pitchFamily="18" charset="0"/>
                  <a:ea typeface="微软雅黑" panose="020B0503020204020204" charset="-122"/>
                  <a:cs typeface="Times New Roman" panose="02020603050405020304" pitchFamily="18" charset="0"/>
                </a:rPr>
                <a:t>B</a:t>
              </a:r>
            </a:p>
          </p:txBody>
        </p:sp>
        <p:sp>
          <p:nvSpPr>
            <p:cNvPr id="49181" name="Text Box 19"/>
            <p:cNvSpPr txBox="1">
              <a:spLocks noChangeArrowheads="1"/>
            </p:cNvSpPr>
            <p:nvPr/>
          </p:nvSpPr>
          <p:spPr bwMode="auto">
            <a:xfrm>
              <a:off x="4657" y="1933"/>
              <a:ext cx="4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en-US" altLang="zh-CN" sz="2800" b="1" i="1">
                  <a:solidFill>
                    <a:srgbClr val="000000"/>
                  </a:solidFill>
                  <a:latin typeface="Times New Roman" panose="02020603050405020304" pitchFamily="18" charset="0"/>
                  <a:ea typeface="微软雅黑" panose="020B0503020204020204" charset="-122"/>
                  <a:cs typeface="Times New Roman" panose="02020603050405020304" pitchFamily="18" charset="0"/>
                </a:rPr>
                <a:t>e</a:t>
              </a:r>
            </a:p>
          </p:txBody>
        </p:sp>
        <p:graphicFrame>
          <p:nvGraphicFramePr>
            <p:cNvPr id="49182" name="Object 20"/>
            <p:cNvGraphicFramePr>
              <a:graphicFrameLocks noChangeAspect="1"/>
            </p:cNvGraphicFramePr>
            <p:nvPr/>
          </p:nvGraphicFramePr>
          <p:xfrm>
            <a:off x="4016" y="2545"/>
            <a:ext cx="277" cy="426"/>
          </p:xfrm>
          <a:graphic>
            <a:graphicData uri="http://schemas.openxmlformats.org/presentationml/2006/ole">
              <mc:AlternateContent xmlns:mc="http://schemas.openxmlformats.org/markup-compatibility/2006">
                <mc:Choice xmlns:v="urn:schemas-microsoft-com:vml" Requires="v">
                  <p:oleObj spid="_x0000_s176431" name="Equation" r:id="rId4" imgW="139700" imgH="228600" progId="Equation.DSMT4">
                    <p:embed/>
                  </p:oleObj>
                </mc:Choice>
                <mc:Fallback>
                  <p:oleObj name="Equation" r:id="rId4" imgW="139700" imgH="228600" progId="Equation.DSMT4">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6" y="2545"/>
                          <a:ext cx="277"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83" name="Object 21"/>
            <p:cNvGraphicFramePr>
              <a:graphicFrameLocks noChangeAspect="1"/>
            </p:cNvGraphicFramePr>
            <p:nvPr/>
          </p:nvGraphicFramePr>
          <p:xfrm>
            <a:off x="5104" y="2489"/>
            <a:ext cx="279" cy="426"/>
          </p:xfrm>
          <a:graphic>
            <a:graphicData uri="http://schemas.openxmlformats.org/presentationml/2006/ole">
              <mc:AlternateContent xmlns:mc="http://schemas.openxmlformats.org/markup-compatibility/2006">
                <mc:Choice xmlns:v="urn:schemas-microsoft-com:vml" Requires="v">
                  <p:oleObj spid="_x0000_s176432" name="Equation" r:id="rId6" imgW="139700" imgH="228600" progId="Equation.DSMT4">
                    <p:embed/>
                  </p:oleObj>
                </mc:Choice>
                <mc:Fallback>
                  <p:oleObj name="Equation" r:id="rId6" imgW="139700" imgH="228600" progId="Equation.DSMT4">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4" y="2489"/>
                          <a:ext cx="279"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84" name="Oval 22"/>
            <p:cNvSpPr>
              <a:spLocks noChangeArrowheads="1"/>
            </p:cNvSpPr>
            <p:nvPr/>
          </p:nvSpPr>
          <p:spPr bwMode="auto">
            <a:xfrm>
              <a:off x="4729" y="2206"/>
              <a:ext cx="90" cy="91"/>
            </a:xfrm>
            <a:prstGeom prst="ellipse">
              <a:avLst/>
            </a:prstGeom>
            <a:solidFill>
              <a:srgbClr val="CC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pSp>
      <p:graphicFrame>
        <p:nvGraphicFramePr>
          <p:cNvPr id="49157" name="Object 23"/>
          <p:cNvGraphicFramePr>
            <a:graphicFrameLocks noChangeAspect="1"/>
          </p:cNvGraphicFramePr>
          <p:nvPr>
            <p:extLst>
              <p:ext uri="{D42A27DB-BD31-4B8C-83A1-F6EECF244321}">
                <p14:modId xmlns:p14="http://schemas.microsoft.com/office/powerpoint/2010/main" val="3981544030"/>
              </p:ext>
            </p:extLst>
          </p:nvPr>
        </p:nvGraphicFramePr>
        <p:xfrm>
          <a:off x="820664" y="3093368"/>
          <a:ext cx="3925887" cy="1095375"/>
        </p:xfrm>
        <a:graphic>
          <a:graphicData uri="http://schemas.openxmlformats.org/presentationml/2006/ole">
            <mc:AlternateContent xmlns:mc="http://schemas.openxmlformats.org/markup-compatibility/2006">
              <mc:Choice xmlns:v="urn:schemas-microsoft-com:vml" Requires="v">
                <p:oleObj spid="_x0000_s176433" name="Equation" r:id="rId8" imgW="1930400" imgH="457200" progId="Equation.DSMT4">
                  <p:embed/>
                </p:oleObj>
              </mc:Choice>
              <mc:Fallback>
                <p:oleObj name="Equation" r:id="rId8" imgW="1930400" imgH="457200" progId="Equation.DSMT4">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0664" y="3093368"/>
                        <a:ext cx="392588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8" name="Object 10"/>
          <p:cNvGraphicFramePr>
            <a:graphicFrameLocks noChangeAspect="1"/>
          </p:cNvGraphicFramePr>
          <p:nvPr>
            <p:extLst>
              <p:ext uri="{D42A27DB-BD31-4B8C-83A1-F6EECF244321}">
                <p14:modId xmlns:p14="http://schemas.microsoft.com/office/powerpoint/2010/main" val="1965440655"/>
              </p:ext>
            </p:extLst>
          </p:nvPr>
        </p:nvGraphicFramePr>
        <p:xfrm>
          <a:off x="755576" y="1940843"/>
          <a:ext cx="5970588" cy="1196975"/>
        </p:xfrm>
        <a:graphic>
          <a:graphicData uri="http://schemas.openxmlformats.org/presentationml/2006/ole">
            <mc:AlternateContent xmlns:mc="http://schemas.openxmlformats.org/markup-compatibility/2006">
              <mc:Choice xmlns:v="urn:schemas-microsoft-com:vml" Requires="v">
                <p:oleObj spid="_x0000_s176434" name="Equation" r:id="rId10" imgW="2425700" imgH="482600" progId="Equation.DSMT4">
                  <p:embed/>
                </p:oleObj>
              </mc:Choice>
              <mc:Fallback>
                <p:oleObj name="Equation" r:id="rId10" imgW="2425700" imgH="4826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576" y="1940843"/>
                        <a:ext cx="5970588"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9" name="Rectangle 11"/>
          <p:cNvSpPr>
            <a:spLocks noChangeArrowheads="1"/>
          </p:cNvSpPr>
          <p:nvPr/>
        </p:nvSpPr>
        <p:spPr bwMode="auto">
          <a:xfrm>
            <a:off x="769864" y="1340768"/>
            <a:ext cx="2401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单电子波动方程 </a:t>
            </a:r>
          </a:p>
        </p:txBody>
      </p:sp>
      <p:grpSp>
        <p:nvGrpSpPr>
          <p:cNvPr id="49160" name="Group 32"/>
          <p:cNvGrpSpPr/>
          <p:nvPr/>
        </p:nvGrpSpPr>
        <p:grpSpPr bwMode="auto">
          <a:xfrm>
            <a:off x="3219377" y="1340768"/>
            <a:ext cx="2122488" cy="457200"/>
            <a:chOff x="2291" y="3550"/>
            <a:chExt cx="1337" cy="288"/>
          </a:xfrm>
        </p:grpSpPr>
        <p:sp>
          <p:nvSpPr>
            <p:cNvPr id="49168" name="AutoShape 33"/>
            <p:cNvSpPr>
              <a:spLocks noChangeArrowheads="1"/>
            </p:cNvSpPr>
            <p:nvPr/>
          </p:nvSpPr>
          <p:spPr bwMode="auto">
            <a:xfrm>
              <a:off x="2291" y="3612"/>
              <a:ext cx="408" cy="182"/>
            </a:xfrm>
            <a:prstGeom prst="rightArrow">
              <a:avLst>
                <a:gd name="adj1" fmla="val 50000"/>
                <a:gd name="adj2" fmla="val 5604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49169" name="Text Box 34"/>
            <p:cNvSpPr txBox="1">
              <a:spLocks noChangeArrowheads="1"/>
            </p:cNvSpPr>
            <p:nvPr/>
          </p:nvSpPr>
          <p:spPr bwMode="auto">
            <a:xfrm>
              <a:off x="2744" y="355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chemeClr val="tx1"/>
                  </a:solidFill>
                  <a:latin typeface="Times New Roman" panose="02020603050405020304" pitchFamily="18" charset="0"/>
                  <a:ea typeface="微软雅黑" panose="020B0503020204020204" charset="-122"/>
                </a:rPr>
                <a:t>分子轨道</a:t>
              </a:r>
            </a:p>
          </p:txBody>
        </p:sp>
      </p:grpSp>
      <p:sp>
        <p:nvSpPr>
          <p:cNvPr id="881700" name="Oval 36"/>
          <p:cNvSpPr>
            <a:spLocks noChangeArrowheads="1"/>
          </p:cNvSpPr>
          <p:nvPr/>
        </p:nvSpPr>
        <p:spPr bwMode="auto">
          <a:xfrm>
            <a:off x="3652764" y="2156619"/>
            <a:ext cx="360362" cy="720725"/>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pSp>
        <p:nvGrpSpPr>
          <p:cNvPr id="49162" name="Group 38"/>
          <p:cNvGrpSpPr/>
          <p:nvPr/>
        </p:nvGrpSpPr>
        <p:grpSpPr bwMode="auto">
          <a:xfrm>
            <a:off x="2498651" y="4172868"/>
            <a:ext cx="2520950" cy="1512888"/>
            <a:chOff x="1610" y="2840"/>
            <a:chExt cx="1588" cy="953"/>
          </a:xfrm>
        </p:grpSpPr>
        <p:sp>
          <p:nvSpPr>
            <p:cNvPr id="49165" name="Line 28"/>
            <p:cNvSpPr>
              <a:spLocks noChangeShapeType="1"/>
            </p:cNvSpPr>
            <p:nvPr/>
          </p:nvSpPr>
          <p:spPr bwMode="auto">
            <a:xfrm flipH="1">
              <a:off x="2562" y="2840"/>
              <a:ext cx="123" cy="409"/>
            </a:xfrm>
            <a:prstGeom prst="line">
              <a:avLst/>
            </a:prstGeom>
            <a:noFill/>
            <a:ln w="952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66" name="Text Box 29"/>
            <p:cNvSpPr txBox="1">
              <a:spLocks noChangeArrowheads="1"/>
            </p:cNvSpPr>
            <p:nvPr/>
          </p:nvSpPr>
          <p:spPr bwMode="auto">
            <a:xfrm>
              <a:off x="1610" y="3269"/>
              <a:ext cx="1588" cy="524"/>
            </a:xfrm>
            <a:prstGeom prst="rect">
              <a:avLst/>
            </a:prstGeom>
            <a:noFill/>
            <a:ln w="9525">
              <a:solidFill>
                <a:srgbClr val="A5002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两个原子核</a:t>
              </a:r>
              <a:r>
                <a:rPr lang="en-US" altLang="zh-CN"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B</a:t>
              </a:r>
            </a:p>
            <a:p>
              <a:pPr eaLnBrk="1" hangingPunct="1"/>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对该电子的吸引</a:t>
              </a:r>
            </a:p>
          </p:txBody>
        </p:sp>
        <p:sp>
          <p:nvSpPr>
            <p:cNvPr id="49167" name="Line 37"/>
            <p:cNvSpPr>
              <a:spLocks noChangeShapeType="1"/>
            </p:cNvSpPr>
            <p:nvPr/>
          </p:nvSpPr>
          <p:spPr bwMode="auto">
            <a:xfrm>
              <a:off x="2018" y="2840"/>
              <a:ext cx="104" cy="408"/>
            </a:xfrm>
            <a:prstGeom prst="line">
              <a:avLst/>
            </a:prstGeom>
            <a:noFill/>
            <a:ln w="9525">
              <a:solidFill>
                <a:srgbClr val="A5002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163" name="Rectangle 40"/>
          <p:cNvSpPr>
            <a:spLocks noChangeArrowheads="1"/>
          </p:cNvSpPr>
          <p:nvPr/>
        </p:nvSpPr>
        <p:spPr bwMode="auto">
          <a:xfrm>
            <a:off x="2714551" y="3021931"/>
            <a:ext cx="2087563" cy="1150937"/>
          </a:xfrm>
          <a:prstGeom prst="rect">
            <a:avLst/>
          </a:prstGeom>
          <a:noFill/>
          <a:ln w="57150">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20</a:t>
            </a:fld>
            <a:endParaRPr lang="zh-CN" altLang="en-US">
              <a:solidFill>
                <a:prstClr val="black">
                  <a:tint val="75000"/>
                </a:prstClr>
              </a:solidFill>
            </a:endParaRPr>
          </a:p>
        </p:txBody>
      </p:sp>
      <p:sp>
        <p:nvSpPr>
          <p:cNvPr id="36" name="Rectangle 2"/>
          <p:cNvSpPr txBox="1">
            <a:spLocks noRot="1" noChangeArrowheads="1"/>
          </p:cNvSpPr>
          <p:nvPr/>
        </p:nvSpPr>
        <p:spPr bwMode="auto">
          <a:xfrm>
            <a:off x="107835" y="316228"/>
            <a:ext cx="8856984" cy="890647"/>
          </a:xfrm>
          <a:prstGeom prst="rect">
            <a:avLst/>
          </a:prstGeom>
          <a:noFill/>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楷体_GB2312"/>
              </a:rPr>
              <a:t>晶体结合的量子理论—— 分子轨道法</a:t>
            </a:r>
          </a:p>
        </p:txBody>
      </p:sp>
      <p:sp>
        <p:nvSpPr>
          <p:cNvPr id="37" name="Rectangle 37"/>
          <p:cNvSpPr>
            <a:spLocks noChangeArrowheads="1"/>
          </p:cNvSpPr>
          <p:nvPr/>
        </p:nvSpPr>
        <p:spPr bwMode="auto">
          <a:xfrm flipV="1">
            <a:off x="78987" y="10527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1700"/>
                                        </p:tgtEl>
                                        <p:attrNameLst>
                                          <p:attrName>style.visibility</p:attrName>
                                        </p:attrNameLst>
                                      </p:cBhvr>
                                      <p:to>
                                        <p:strVal val="visible"/>
                                      </p:to>
                                    </p:set>
                                    <p:animEffect transition="in" filter="dissolve">
                                      <p:cBhvr>
                                        <p:cTn id="7" dur="500"/>
                                        <p:tgtEl>
                                          <p:spTgt spid="881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7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Rot="1" noChangeArrowheads="1"/>
          </p:cNvSpPr>
          <p:nvPr>
            <p:ph type="body" idx="4294967295"/>
          </p:nvPr>
        </p:nvSpPr>
        <p:spPr bwMode="auto">
          <a:xfrm>
            <a:off x="465931" y="1142096"/>
            <a:ext cx="8713787" cy="1579563"/>
          </a:xfrm>
          <a:prstGeom prst="rect">
            <a:avLst/>
          </a:prstGeom>
          <a:noFill/>
          <a:extLst/>
        </p:spPr>
        <p:txBody>
          <a:bodyPr>
            <a:normAutofit/>
          </a:bodyPr>
          <a:lstStyle/>
          <a:p>
            <a:pPr eaLnBrk="1" hangingPunct="1"/>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单电子波动方程</a:t>
            </a:r>
          </a:p>
          <a:p>
            <a:pPr lvl="1" eaLnBrk="1" hangingPunct="1"/>
            <a:r>
              <a:rPr lang="zh-CN" altLang="en-US" sz="2400" b="1" dirty="0">
                <a:latin typeface="Times New Roman" panose="02020603050405020304" pitchFamily="18" charset="0"/>
                <a:ea typeface="微软雅黑" panose="020B0503020204020204" charset="-122"/>
                <a:cs typeface="Times New Roman" panose="02020603050405020304" pitchFamily="18" charset="0"/>
              </a:rPr>
              <a:t>电子为两个原子共有，波函数解称为“</a:t>
            </a:r>
            <a:r>
              <a:rPr lang="zh-CN" altLang="en-US" sz="24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分子轨道</a:t>
            </a:r>
            <a:r>
              <a:rPr lang="zh-CN" altLang="en-US" sz="2400" b="1" dirty="0">
                <a:latin typeface="Times New Roman" panose="02020603050405020304" pitchFamily="18" charset="0"/>
                <a:ea typeface="微软雅黑" panose="020B0503020204020204" charset="-122"/>
                <a:cs typeface="Times New Roman" panose="02020603050405020304" pitchFamily="18" charset="0"/>
              </a:rPr>
              <a:t>”</a:t>
            </a:r>
          </a:p>
          <a:p>
            <a:pPr lvl="1" eaLnBrk="1" hangingPunct="1"/>
            <a:r>
              <a:rPr lang="zh-CN" altLang="en-US" sz="2400" b="1" dirty="0">
                <a:latin typeface="Times New Roman" panose="02020603050405020304" pitchFamily="18" charset="0"/>
                <a:ea typeface="微软雅黑" panose="020B0503020204020204" charset="-122"/>
                <a:cs typeface="Times New Roman" panose="02020603050405020304" pitchFamily="18" charset="0"/>
              </a:rPr>
              <a:t>分子轨道波函数可选择原子波函数的线性组合</a:t>
            </a:r>
          </a:p>
        </p:txBody>
      </p:sp>
      <p:graphicFrame>
        <p:nvGraphicFramePr>
          <p:cNvPr id="51205" name="Object 13"/>
          <p:cNvGraphicFramePr>
            <a:graphicFrameLocks noChangeAspect="1"/>
          </p:cNvGraphicFramePr>
          <p:nvPr>
            <p:extLst>
              <p:ext uri="{D42A27DB-BD31-4B8C-83A1-F6EECF244321}">
                <p14:modId xmlns:p14="http://schemas.microsoft.com/office/powerpoint/2010/main" val="2104053506"/>
              </p:ext>
            </p:extLst>
          </p:nvPr>
        </p:nvGraphicFramePr>
        <p:xfrm>
          <a:off x="1585913" y="2780928"/>
          <a:ext cx="3236912" cy="1327150"/>
        </p:xfrm>
        <a:graphic>
          <a:graphicData uri="http://schemas.openxmlformats.org/presentationml/2006/ole">
            <mc:AlternateContent xmlns:mc="http://schemas.openxmlformats.org/markup-compatibility/2006">
              <mc:Choice xmlns:v="urn:schemas-microsoft-com:vml" Requires="v">
                <p:oleObj spid="_x0000_s51863" name="Equation" r:id="rId4" imgW="28346400" imgH="11582400" progId="Equation.DSMT4">
                  <p:embed/>
                </p:oleObj>
              </mc:Choice>
              <mc:Fallback>
                <p:oleObj name="Equation" r:id="rId4" imgW="28346400" imgH="11582400" progId="Equation.DSMT4">
                  <p:embed/>
                  <p:pic>
                    <p:nvPicPr>
                      <p:cNvPr id="0" name="Object 13"/>
                      <p:cNvPicPr>
                        <a:picLocks noChangeAspect="1" noChangeArrowheads="1"/>
                      </p:cNvPicPr>
                      <p:nvPr/>
                    </p:nvPicPr>
                    <p:blipFill>
                      <a:blip r:embed="rId5"/>
                      <a:srcRect/>
                      <a:stretch>
                        <a:fillRect/>
                      </a:stretch>
                    </p:blipFill>
                    <p:spPr bwMode="auto">
                      <a:xfrm>
                        <a:off x="1585913" y="2780928"/>
                        <a:ext cx="3236912"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Text Box 6"/>
          <p:cNvSpPr txBox="1">
            <a:spLocks noChangeArrowheads="1"/>
          </p:cNvSpPr>
          <p:nvPr/>
        </p:nvSpPr>
        <p:spPr bwMode="auto">
          <a:xfrm>
            <a:off x="611560" y="4245164"/>
            <a:ext cx="8138616" cy="182736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20000"/>
              </a:lnSpc>
            </a:pP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求解分子轨道</a:t>
            </a:r>
            <a:r>
              <a:rPr lang="en-US" altLang="zh-CN" sz="2400" b="1" i="1" dirty="0">
                <a:solidFill>
                  <a:srgbClr val="000000"/>
                </a:solidFill>
                <a:latin typeface="Symbol" panose="05050102010706020507" pitchFamily="18" charset="2"/>
                <a:ea typeface="微软雅黑" panose="020B0503020204020204" charset="-122"/>
                <a:cs typeface="Times New Roman" panose="02020603050405020304" pitchFamily="18" charset="0"/>
              </a:rPr>
              <a:t>y </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很困难，一般采用近似解法，其中最常用的方法是把分子轨道看成是所属原子轨道的线性组合，这种近似的处理方法叫做原子轨道线性组合法</a:t>
            </a:r>
          </a:p>
          <a:p>
            <a:pPr eaLnBrk="1" hangingPunct="1">
              <a:lnSpc>
                <a:spcPct val="120000"/>
              </a:lnSpc>
            </a:pP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简称为</a:t>
            </a:r>
            <a:r>
              <a:rPr lang="en-US" altLang="zh-CN" sz="2400" b="1" dirty="0">
                <a:solidFill>
                  <a:srgbClr val="A50021"/>
                </a:solidFill>
                <a:latin typeface="Times New Roman" panose="02020603050405020304" pitchFamily="18" charset="0"/>
                <a:ea typeface="微软雅黑" panose="020B0503020204020204" charset="-122"/>
                <a:cs typeface="Times New Roman" panose="02020603050405020304" pitchFamily="18" charset="0"/>
              </a:rPr>
              <a:t>LCAO</a:t>
            </a:r>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 </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b="1" dirty="0">
                <a:solidFill>
                  <a:srgbClr val="A50021"/>
                </a:solidFill>
                <a:latin typeface="Times New Roman" panose="02020603050405020304" pitchFamily="18" charset="0"/>
                <a:ea typeface="微软雅黑" panose="020B0503020204020204" charset="-122"/>
                <a:cs typeface="Times New Roman" panose="02020603050405020304" pitchFamily="18" charset="0"/>
              </a:rPr>
              <a:t>L</a:t>
            </a:r>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inear </a:t>
            </a:r>
            <a:r>
              <a:rPr lang="en-US" altLang="zh-CN" sz="2400" b="1" dirty="0">
                <a:solidFill>
                  <a:srgbClr val="A50021"/>
                </a:solidFill>
                <a:latin typeface="Times New Roman" panose="02020603050405020304" pitchFamily="18" charset="0"/>
                <a:ea typeface="微软雅黑" panose="020B0503020204020204" charset="-122"/>
                <a:cs typeface="Times New Roman" panose="02020603050405020304" pitchFamily="18" charset="0"/>
              </a:rPr>
              <a:t>C</a:t>
            </a:r>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ombination of </a:t>
            </a:r>
            <a:r>
              <a:rPr lang="en-US" altLang="zh-CN" sz="2400" b="1" dirty="0">
                <a:solidFill>
                  <a:srgbClr val="A50021"/>
                </a:solidFill>
                <a:latin typeface="Times New Roman" panose="02020603050405020304" pitchFamily="18" charset="0"/>
                <a:ea typeface="微软雅黑" panose="020B0503020204020204" charset="-122"/>
                <a:cs typeface="Times New Roman" panose="02020603050405020304" pitchFamily="18" charset="0"/>
              </a:rPr>
              <a:t>A</a:t>
            </a:r>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tomic </a:t>
            </a:r>
            <a:r>
              <a:rPr lang="en-US" altLang="zh-CN" sz="2400" b="1" dirty="0">
                <a:solidFill>
                  <a:srgbClr val="A50021"/>
                </a:solidFill>
                <a:latin typeface="Times New Roman" panose="02020603050405020304" pitchFamily="18" charset="0"/>
                <a:ea typeface="微软雅黑" panose="020B0503020204020204" charset="-122"/>
                <a:cs typeface="Times New Roman" panose="02020603050405020304" pitchFamily="18" charset="0"/>
              </a:rPr>
              <a:t>O</a:t>
            </a:r>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rbitals</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）法 </a:t>
            </a:r>
          </a:p>
        </p:txBody>
      </p:sp>
      <p:graphicFrame>
        <p:nvGraphicFramePr>
          <p:cNvPr id="971784" name="Object 8"/>
          <p:cNvGraphicFramePr>
            <a:graphicFrameLocks noChangeAspect="1"/>
          </p:cNvGraphicFramePr>
          <p:nvPr>
            <p:extLst>
              <p:ext uri="{D42A27DB-BD31-4B8C-83A1-F6EECF244321}">
                <p14:modId xmlns:p14="http://schemas.microsoft.com/office/powerpoint/2010/main" val="2157126691"/>
              </p:ext>
            </p:extLst>
          </p:nvPr>
        </p:nvGraphicFramePr>
        <p:xfrm>
          <a:off x="5651500" y="2960315"/>
          <a:ext cx="2771775" cy="958850"/>
        </p:xfrm>
        <a:graphic>
          <a:graphicData uri="http://schemas.openxmlformats.org/presentationml/2006/ole">
            <mc:AlternateContent xmlns:mc="http://schemas.openxmlformats.org/markup-compatibility/2006">
              <mc:Choice xmlns:v="urn:schemas-microsoft-com:vml" Requires="v">
                <p:oleObj spid="_x0000_s51864" name="公式" r:id="rId6" imgW="989965" imgH="342900" progId="Equation.3">
                  <p:embed/>
                </p:oleObj>
              </mc:Choice>
              <mc:Fallback>
                <p:oleObj name="公式" r:id="rId6" imgW="989965" imgH="3429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2960315"/>
                        <a:ext cx="2771775" cy="958850"/>
                      </a:xfrm>
                      <a:prstGeom prst="rect">
                        <a:avLst/>
                      </a:prstGeom>
                      <a:gradFill rotWithShape="1">
                        <a:gsLst>
                          <a:gs pos="0">
                            <a:srgbClr val="FFCCFF"/>
                          </a:gs>
                          <a:gs pos="50000">
                            <a:srgbClr val="FFFD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21</a:t>
            </a:fld>
            <a:endParaRPr lang="zh-CN" altLang="en-US">
              <a:solidFill>
                <a:prstClr val="black">
                  <a:tint val="75000"/>
                </a:prstClr>
              </a:solidFill>
            </a:endParaRPr>
          </a:p>
        </p:txBody>
      </p:sp>
      <p:sp>
        <p:nvSpPr>
          <p:cNvPr id="10" name="Rectangle 2"/>
          <p:cNvSpPr txBox="1">
            <a:spLocks noRot="1" noChangeArrowheads="1"/>
          </p:cNvSpPr>
          <p:nvPr/>
        </p:nvSpPr>
        <p:spPr bwMode="auto">
          <a:xfrm>
            <a:off x="107835" y="316228"/>
            <a:ext cx="8856984" cy="890647"/>
          </a:xfrm>
          <a:prstGeom prst="rect">
            <a:avLst/>
          </a:prstGeom>
          <a:noFill/>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楷体_GB2312"/>
              </a:rPr>
              <a:t>晶体结合的量子理论—— 分子轨道法</a:t>
            </a:r>
          </a:p>
        </p:txBody>
      </p:sp>
      <p:sp>
        <p:nvSpPr>
          <p:cNvPr id="11" name="Rectangle 37"/>
          <p:cNvSpPr>
            <a:spLocks noChangeArrowheads="1"/>
          </p:cNvSpPr>
          <p:nvPr/>
        </p:nvSpPr>
        <p:spPr bwMode="auto">
          <a:xfrm flipV="1">
            <a:off x="78987" y="10527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Effect transition="in" filter="fade">
                                      <p:cBhvr>
                                        <p:cTn id="7" dur="500"/>
                                        <p:tgtEl>
                                          <p:spTgt spid="512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71784"/>
                                        </p:tgtEl>
                                        <p:attrNameLst>
                                          <p:attrName>style.visibility</p:attrName>
                                        </p:attrNameLst>
                                      </p:cBhvr>
                                      <p:to>
                                        <p:strVal val="visible"/>
                                      </p:to>
                                    </p:set>
                                    <p:animEffect transition="in" filter="dissolve">
                                      <p:cBhvr>
                                        <p:cTn id="12" dur="500"/>
                                        <p:tgtEl>
                                          <p:spTgt spid="971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323528" y="5301208"/>
            <a:ext cx="3960440" cy="54541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2" name="矩形 1"/>
          <p:cNvSpPr/>
          <p:nvPr/>
        </p:nvSpPr>
        <p:spPr bwMode="auto">
          <a:xfrm>
            <a:off x="251520" y="3424193"/>
            <a:ext cx="3960440" cy="54541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54275" name="Rectangle 2"/>
          <p:cNvSpPr>
            <a:spLocks noRot="1" noChangeArrowheads="1"/>
          </p:cNvSpPr>
          <p:nvPr/>
        </p:nvSpPr>
        <p:spPr bwMode="auto">
          <a:xfrm>
            <a:off x="2892538" y="179887"/>
            <a:ext cx="4200128" cy="948755"/>
          </a:xfrm>
          <a:prstGeom prst="rect">
            <a:avLst/>
          </a:prstGeom>
          <a:noFill/>
          <a:ln>
            <a:noFill/>
          </a:ln>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rPr>
              <a:t>分 子 轨 道 能 级</a:t>
            </a:r>
          </a:p>
        </p:txBody>
      </p:sp>
      <p:graphicFrame>
        <p:nvGraphicFramePr>
          <p:cNvPr id="54276" name="Object 5"/>
          <p:cNvGraphicFramePr>
            <a:graphicFrameLocks noChangeAspect="1"/>
          </p:cNvGraphicFramePr>
          <p:nvPr>
            <p:extLst>
              <p:ext uri="{D42A27DB-BD31-4B8C-83A1-F6EECF244321}">
                <p14:modId xmlns:p14="http://schemas.microsoft.com/office/powerpoint/2010/main" val="3877960822"/>
              </p:ext>
            </p:extLst>
          </p:nvPr>
        </p:nvGraphicFramePr>
        <p:xfrm>
          <a:off x="350390" y="4339689"/>
          <a:ext cx="8606036" cy="1895430"/>
        </p:xfrm>
        <a:graphic>
          <a:graphicData uri="http://schemas.openxmlformats.org/presentationml/2006/ole">
            <mc:AlternateContent xmlns:mc="http://schemas.openxmlformats.org/markup-compatibility/2006">
              <mc:Choice xmlns:v="urn:schemas-microsoft-com:vml" Requires="v">
                <p:oleObj spid="_x0000_s177336" name="Equation" r:id="rId4" imgW="113690400" imgH="24993600" progId="Equation.DSMT4">
                  <p:embed/>
                </p:oleObj>
              </mc:Choice>
              <mc:Fallback>
                <p:oleObj name="Equation" r:id="rId4" imgW="113690400" imgH="24993600" progId="Equation.DSMT4">
                  <p:embed/>
                  <p:pic>
                    <p:nvPicPr>
                      <p:cNvPr id="0" name="图片 101777"/>
                      <p:cNvPicPr>
                        <a:picLocks noChangeAspect="1" noChangeArrowheads="1"/>
                      </p:cNvPicPr>
                      <p:nvPr/>
                    </p:nvPicPr>
                    <p:blipFill>
                      <a:blip r:embed="rId5"/>
                      <a:srcRect/>
                      <a:stretch>
                        <a:fillRect/>
                      </a:stretch>
                    </p:blipFill>
                    <p:spPr bwMode="auto">
                      <a:xfrm>
                        <a:off x="350390" y="4339689"/>
                        <a:ext cx="8606036" cy="1895430"/>
                      </a:xfrm>
                      <a:prstGeom prst="rect">
                        <a:avLst/>
                      </a:prstGeom>
                      <a:noFill/>
                      <a:ln>
                        <a:noFill/>
                      </a:ln>
                      <a:extLst/>
                    </p:spPr>
                  </p:pic>
                </p:oleObj>
              </mc:Fallback>
            </mc:AlternateContent>
          </a:graphicData>
        </a:graphic>
      </p:graphicFrame>
      <p:sp>
        <p:nvSpPr>
          <p:cNvPr id="54277" name="Text Box 20"/>
          <p:cNvSpPr txBox="1">
            <a:spLocks noChangeArrowheads="1"/>
          </p:cNvSpPr>
          <p:nvPr/>
        </p:nvSpPr>
        <p:spPr bwMode="auto">
          <a:xfrm>
            <a:off x="1666961" y="1101014"/>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00"/>
                </a:solidFill>
                <a:latin typeface="Times New Roman" panose="02020603050405020304" pitchFamily="18" charset="0"/>
                <a:ea typeface="微软雅黑" panose="020B0503020204020204" charset="-122"/>
              </a:rPr>
              <a:t>对应的能级：</a:t>
            </a:r>
          </a:p>
        </p:txBody>
      </p:sp>
      <p:graphicFrame>
        <p:nvGraphicFramePr>
          <p:cNvPr id="54279" name="Object 13"/>
          <p:cNvGraphicFramePr>
            <a:graphicFrameLocks noChangeAspect="1"/>
          </p:cNvGraphicFramePr>
          <p:nvPr>
            <p:extLst>
              <p:ext uri="{D42A27DB-BD31-4B8C-83A1-F6EECF244321}">
                <p14:modId xmlns:p14="http://schemas.microsoft.com/office/powerpoint/2010/main" val="4015035688"/>
              </p:ext>
            </p:extLst>
          </p:nvPr>
        </p:nvGraphicFramePr>
        <p:xfrm>
          <a:off x="6180734" y="1189716"/>
          <a:ext cx="2635200" cy="1080120"/>
        </p:xfrm>
        <a:graphic>
          <a:graphicData uri="http://schemas.openxmlformats.org/presentationml/2006/ole">
            <mc:AlternateContent xmlns:mc="http://schemas.openxmlformats.org/markup-compatibility/2006">
              <mc:Choice xmlns:v="urn:schemas-microsoft-com:vml" Requires="v">
                <p:oleObj spid="_x0000_s177337" name="Equation" r:id="rId6" imgW="28346400" imgH="11582400" progId="Equation.DSMT4">
                  <p:embed/>
                </p:oleObj>
              </mc:Choice>
              <mc:Fallback>
                <p:oleObj name="Equation" r:id="rId6" imgW="28346400" imgH="11582400" progId="Equation.DSMT4">
                  <p:embed/>
                  <p:pic>
                    <p:nvPicPr>
                      <p:cNvPr id="0" name="图片 101778"/>
                      <p:cNvPicPr>
                        <a:picLocks noChangeAspect="1" noChangeArrowheads="1"/>
                      </p:cNvPicPr>
                      <p:nvPr/>
                    </p:nvPicPr>
                    <p:blipFill>
                      <a:blip r:embed="rId7"/>
                      <a:srcRect/>
                      <a:stretch>
                        <a:fillRect/>
                      </a:stretch>
                    </p:blipFill>
                    <p:spPr bwMode="auto">
                      <a:xfrm>
                        <a:off x="6180734" y="1189716"/>
                        <a:ext cx="2635200" cy="1080120"/>
                      </a:xfrm>
                      <a:prstGeom prst="rect">
                        <a:avLst/>
                      </a:prstGeom>
                      <a:noFill/>
                      <a:ln w="76200">
                        <a:solidFill>
                          <a:srgbClr val="66FF33"/>
                        </a:solidFill>
                        <a:miter lim="800000"/>
                        <a:headEnd/>
                        <a:tailEnd/>
                      </a:ln>
                    </p:spPr>
                  </p:pic>
                </p:oleObj>
              </mc:Fallback>
            </mc:AlternateContent>
          </a:graphicData>
        </a:graphic>
      </p:graphicFrame>
      <p:graphicFrame>
        <p:nvGraphicFramePr>
          <p:cNvPr id="19" name="Object 13"/>
          <p:cNvGraphicFramePr>
            <a:graphicFrameLocks noChangeAspect="1"/>
          </p:cNvGraphicFramePr>
          <p:nvPr>
            <p:extLst>
              <p:ext uri="{D42A27DB-BD31-4B8C-83A1-F6EECF244321}">
                <p14:modId xmlns:p14="http://schemas.microsoft.com/office/powerpoint/2010/main" val="4228446538"/>
              </p:ext>
            </p:extLst>
          </p:nvPr>
        </p:nvGraphicFramePr>
        <p:xfrm>
          <a:off x="486629" y="1044541"/>
          <a:ext cx="1180332" cy="519924"/>
        </p:xfrm>
        <a:graphic>
          <a:graphicData uri="http://schemas.openxmlformats.org/presentationml/2006/ole">
            <mc:AlternateContent xmlns:mc="http://schemas.openxmlformats.org/markup-compatibility/2006">
              <mc:Choice xmlns:v="urn:schemas-microsoft-com:vml" Requires="v">
                <p:oleObj spid="_x0000_s177338" name="Equation" r:id="rId8" imgW="12496800" imgH="5486400" progId="Equation.DSMT4">
                  <p:embed/>
                </p:oleObj>
              </mc:Choice>
              <mc:Fallback>
                <p:oleObj name="Equation" r:id="rId8" imgW="12496800" imgH="5486400" progId="Equation.DSMT4">
                  <p:embed/>
                  <p:pic>
                    <p:nvPicPr>
                      <p:cNvPr id="0" name="图片 101779"/>
                      <p:cNvPicPr>
                        <a:picLocks noChangeAspect="1" noChangeArrowheads="1"/>
                      </p:cNvPicPr>
                      <p:nvPr/>
                    </p:nvPicPr>
                    <p:blipFill>
                      <a:blip r:embed="rId9"/>
                      <a:srcRect/>
                      <a:stretch>
                        <a:fillRect/>
                      </a:stretch>
                    </p:blipFill>
                    <p:spPr bwMode="auto">
                      <a:xfrm>
                        <a:off x="486629" y="1044541"/>
                        <a:ext cx="1180332" cy="519924"/>
                      </a:xfrm>
                      <a:prstGeom prst="rect">
                        <a:avLst/>
                      </a:prstGeom>
                      <a:noFill/>
                      <a:ln>
                        <a:noFill/>
                      </a:ln>
                    </p:spPr>
                  </p:pic>
                </p:oleObj>
              </mc:Fallback>
            </mc:AlternateContent>
          </a:graphicData>
        </a:graphic>
      </p:graphicFrame>
      <p:graphicFrame>
        <p:nvGraphicFramePr>
          <p:cNvPr id="20" name="Object 5"/>
          <p:cNvGraphicFramePr>
            <a:graphicFrameLocks noChangeAspect="1"/>
          </p:cNvGraphicFramePr>
          <p:nvPr>
            <p:extLst>
              <p:ext uri="{D42A27DB-BD31-4B8C-83A1-F6EECF244321}">
                <p14:modId xmlns:p14="http://schemas.microsoft.com/office/powerpoint/2010/main" val="736276095"/>
              </p:ext>
            </p:extLst>
          </p:nvPr>
        </p:nvGraphicFramePr>
        <p:xfrm>
          <a:off x="320924" y="2426790"/>
          <a:ext cx="8773864" cy="1915485"/>
        </p:xfrm>
        <a:graphic>
          <a:graphicData uri="http://schemas.openxmlformats.org/presentationml/2006/ole">
            <mc:AlternateContent xmlns:mc="http://schemas.openxmlformats.org/markup-compatibility/2006">
              <mc:Choice xmlns:v="urn:schemas-microsoft-com:vml" Requires="v">
                <p:oleObj spid="_x0000_s177339" name="Equation" r:id="rId10" imgW="114604800" imgH="24993600" progId="Equation.DSMT4">
                  <p:embed/>
                </p:oleObj>
              </mc:Choice>
              <mc:Fallback>
                <p:oleObj name="Equation" r:id="rId10" imgW="114604800" imgH="24993600" progId="Equation.DSMT4">
                  <p:embed/>
                  <p:pic>
                    <p:nvPicPr>
                      <p:cNvPr id="0" name="图片 101780"/>
                      <p:cNvPicPr>
                        <a:picLocks noChangeAspect="1" noChangeArrowheads="1"/>
                      </p:cNvPicPr>
                      <p:nvPr/>
                    </p:nvPicPr>
                    <p:blipFill>
                      <a:blip r:embed="rId11"/>
                      <a:srcRect/>
                      <a:stretch>
                        <a:fillRect/>
                      </a:stretch>
                    </p:blipFill>
                    <p:spPr bwMode="auto">
                      <a:xfrm>
                        <a:off x="320924" y="2426790"/>
                        <a:ext cx="8773864" cy="1915485"/>
                      </a:xfrm>
                      <a:prstGeom prst="rect">
                        <a:avLst/>
                      </a:prstGeom>
                      <a:noFill/>
                      <a:ln>
                        <a:noFill/>
                      </a:ln>
                      <a:extLst/>
                    </p:spPr>
                  </p:pic>
                </p:oleObj>
              </mc:Fallback>
            </mc:AlternateContent>
          </a:graphicData>
        </a:graphic>
      </p:graphicFrame>
      <p:sp>
        <p:nvSpPr>
          <p:cNvPr id="10" name="文本框 9"/>
          <p:cNvSpPr txBox="1"/>
          <p:nvPr/>
        </p:nvSpPr>
        <p:spPr>
          <a:xfrm>
            <a:off x="4992602" y="3495804"/>
            <a:ext cx="2100064" cy="830997"/>
          </a:xfrm>
          <a:prstGeom prst="rect">
            <a:avLst/>
          </a:prstGeom>
          <a:solidFill>
            <a:srgbClr val="C00000"/>
          </a:solidFill>
        </p:spPr>
        <p:txBody>
          <a:bodyPr wrap="square" rtlCol="0">
            <a:spAutoFit/>
          </a:bodyPr>
          <a:lstStyle/>
          <a:p>
            <a:r>
              <a:rPr lang="zh-CN" altLang="en-US" sz="2400" b="1" dirty="0">
                <a:solidFill>
                  <a:schemeClr val="bg1"/>
                </a:solidFill>
                <a:latin typeface="Times New Roman" panose="02020603050405020304" pitchFamily="18" charset="0"/>
                <a:ea typeface="微软雅黑" panose="020B0503020204020204" charset="-122"/>
              </a:rPr>
              <a:t>分子系统中的能量本征值</a:t>
            </a:r>
          </a:p>
        </p:txBody>
      </p:sp>
      <p:sp>
        <p:nvSpPr>
          <p:cNvPr id="3" name="文本框 2"/>
          <p:cNvSpPr txBox="1"/>
          <p:nvPr/>
        </p:nvSpPr>
        <p:spPr>
          <a:xfrm>
            <a:off x="1243966" y="1463411"/>
            <a:ext cx="2339102" cy="461665"/>
          </a:xfrm>
          <a:prstGeom prst="rect">
            <a:avLst/>
          </a:prstGeom>
          <a:noFill/>
        </p:spPr>
        <p:txBody>
          <a:bodyPr wrap="none" rtlCol="0">
            <a:spAutoFit/>
          </a:bodyPr>
          <a:lstStyle/>
          <a:p>
            <a:r>
              <a:rPr lang="zh-CN" altLang="en-US" sz="2400" b="1" dirty="0">
                <a:solidFill>
                  <a:srgbClr val="663300"/>
                </a:solidFill>
                <a:latin typeface="Times New Roman" panose="02020603050405020304" pitchFamily="18" charset="0"/>
                <a:ea typeface="微软雅黑" panose="020B0503020204020204" charset="-122"/>
              </a:rPr>
              <a:t>（能量平均值）</a:t>
            </a:r>
          </a:p>
        </p:txBody>
      </p:sp>
      <p:sp>
        <p:nvSpPr>
          <p:cNvPr id="4" name="页脚占位符 3"/>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5" name="灯片编号占位符 4"/>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22</a:t>
            </a:fld>
            <a:endParaRPr lang="zh-CN" altLang="en-US">
              <a:solidFill>
                <a:prstClr val="black">
                  <a:tint val="75000"/>
                </a:prstClr>
              </a:solidFill>
            </a:endParaRPr>
          </a:p>
        </p:txBody>
      </p:sp>
      <p:sp>
        <p:nvSpPr>
          <p:cNvPr id="14" name="Rectangle 37"/>
          <p:cNvSpPr>
            <a:spLocks noChangeArrowheads="1"/>
          </p:cNvSpPr>
          <p:nvPr/>
        </p:nvSpPr>
        <p:spPr bwMode="auto">
          <a:xfrm flipV="1">
            <a:off x="103981" y="93630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281911" y="2492896"/>
            <a:ext cx="3960440" cy="54541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2" name="矩形 1"/>
          <p:cNvSpPr/>
          <p:nvPr/>
        </p:nvSpPr>
        <p:spPr bwMode="auto">
          <a:xfrm>
            <a:off x="1281911" y="1916832"/>
            <a:ext cx="3960440" cy="54541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54276" name="Object 5"/>
          <p:cNvGraphicFramePr>
            <a:graphicFrameLocks noChangeAspect="1"/>
          </p:cNvGraphicFramePr>
          <p:nvPr/>
        </p:nvGraphicFramePr>
        <p:xfrm>
          <a:off x="719138" y="2562225"/>
          <a:ext cx="4462462" cy="465138"/>
        </p:xfrm>
        <a:graphic>
          <a:graphicData uri="http://schemas.openxmlformats.org/presentationml/2006/ole">
            <mc:AlternateContent xmlns:mc="http://schemas.openxmlformats.org/markup-compatibility/2006">
              <mc:Choice xmlns:v="urn:schemas-microsoft-com:vml" Requires="v">
                <p:oleObj spid="_x0000_s169757" name="Equation" r:id="rId4" imgW="55778400" imgH="5791200" progId="Equation.DSMT4">
                  <p:embed/>
                </p:oleObj>
              </mc:Choice>
              <mc:Fallback>
                <p:oleObj name="Equation" r:id="rId4" imgW="55778400" imgH="5791200" progId="Equation.DSMT4">
                  <p:embed/>
                  <p:pic>
                    <p:nvPicPr>
                      <p:cNvPr id="0" name="图片 106084"/>
                      <p:cNvPicPr>
                        <a:picLocks noChangeAspect="1" noChangeArrowheads="1"/>
                      </p:cNvPicPr>
                      <p:nvPr/>
                    </p:nvPicPr>
                    <p:blipFill>
                      <a:blip r:embed="rId5"/>
                      <a:srcRect/>
                      <a:stretch>
                        <a:fillRect/>
                      </a:stretch>
                    </p:blipFill>
                    <p:spPr bwMode="auto">
                      <a:xfrm>
                        <a:off x="719138" y="2562225"/>
                        <a:ext cx="44624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5"/>
          <p:cNvGraphicFramePr>
            <a:graphicFrameLocks noChangeAspect="1"/>
          </p:cNvGraphicFramePr>
          <p:nvPr/>
        </p:nvGraphicFramePr>
        <p:xfrm>
          <a:off x="733425" y="1951038"/>
          <a:ext cx="4462463" cy="465137"/>
        </p:xfrm>
        <a:graphic>
          <a:graphicData uri="http://schemas.openxmlformats.org/presentationml/2006/ole">
            <mc:AlternateContent xmlns:mc="http://schemas.openxmlformats.org/markup-compatibility/2006">
              <mc:Choice xmlns:v="urn:schemas-microsoft-com:vml" Requires="v">
                <p:oleObj spid="_x0000_s169758" name="Equation" r:id="rId6" imgW="55778400" imgH="5791200" progId="Equation.DSMT4">
                  <p:embed/>
                </p:oleObj>
              </mc:Choice>
              <mc:Fallback>
                <p:oleObj name="Equation" r:id="rId6" imgW="55778400" imgH="5791200" progId="Equation.DSMT4">
                  <p:embed/>
                  <p:pic>
                    <p:nvPicPr>
                      <p:cNvPr id="0" name="图片 106085"/>
                      <p:cNvPicPr>
                        <a:picLocks noChangeAspect="1" noChangeArrowheads="1"/>
                      </p:cNvPicPr>
                      <p:nvPr/>
                    </p:nvPicPr>
                    <p:blipFill>
                      <a:blip r:embed="rId7"/>
                      <a:srcRect/>
                      <a:stretch>
                        <a:fillRect/>
                      </a:stretch>
                    </p:blipFill>
                    <p:spPr bwMode="auto">
                      <a:xfrm>
                        <a:off x="733425" y="1951038"/>
                        <a:ext cx="44624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1752995675"/>
              </p:ext>
            </p:extLst>
          </p:nvPr>
        </p:nvGraphicFramePr>
        <p:xfrm>
          <a:off x="581026" y="3371850"/>
          <a:ext cx="4685418" cy="3006994"/>
        </p:xfrm>
        <a:graphic>
          <a:graphicData uri="http://schemas.openxmlformats.org/presentationml/2006/ole">
            <mc:AlternateContent xmlns:mc="http://schemas.openxmlformats.org/markup-compatibility/2006">
              <mc:Choice xmlns:v="urn:schemas-microsoft-com:vml" Requires="v">
                <p:oleObj spid="_x0000_s169759" name="Equation" r:id="rId8" imgW="56997600" imgH="36576000" progId="Equation.DSMT4">
                  <p:embed/>
                </p:oleObj>
              </mc:Choice>
              <mc:Fallback>
                <p:oleObj name="Equation" r:id="rId8" imgW="56997600" imgH="36576000" progId="Equation.DSMT4">
                  <p:embed/>
                  <p:pic>
                    <p:nvPicPr>
                      <p:cNvPr id="0" name="图片 106086"/>
                      <p:cNvPicPr>
                        <a:picLocks noChangeAspect="1" noChangeArrowheads="1"/>
                      </p:cNvPicPr>
                      <p:nvPr/>
                    </p:nvPicPr>
                    <p:blipFill>
                      <a:blip r:embed="rId9"/>
                      <a:srcRect/>
                      <a:stretch>
                        <a:fillRect/>
                      </a:stretch>
                    </p:blipFill>
                    <p:spPr bwMode="auto">
                      <a:xfrm>
                        <a:off x="581026" y="3371850"/>
                        <a:ext cx="4685418" cy="3006994"/>
                      </a:xfrm>
                      <a:prstGeom prst="rect">
                        <a:avLst/>
                      </a:prstGeom>
                      <a:solidFill>
                        <a:schemeClr val="bg1"/>
                      </a:solidFill>
                      <a:ln w="57150">
                        <a:solidFill>
                          <a:srgbClr val="00B0F0"/>
                        </a:solidFill>
                      </a:ln>
                    </p:spPr>
                  </p:pic>
                </p:oleObj>
              </mc:Fallback>
            </mc:AlternateContent>
          </a:graphicData>
        </a:graphic>
      </p:graphicFrame>
      <p:sp>
        <p:nvSpPr>
          <p:cNvPr id="23" name="Text Box 21"/>
          <p:cNvSpPr txBox="1">
            <a:spLocks noChangeArrowheads="1"/>
          </p:cNvSpPr>
          <p:nvPr/>
        </p:nvSpPr>
        <p:spPr bwMode="auto">
          <a:xfrm>
            <a:off x="743318" y="3068960"/>
            <a:ext cx="1596434" cy="457200"/>
          </a:xfrm>
          <a:prstGeom prst="rect">
            <a:avLst/>
          </a:prstGeom>
          <a:solidFill>
            <a:schemeClr val="bg1"/>
          </a:solidFill>
          <a:ln>
            <a:noFill/>
          </a:ln>
          <a:effec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00"/>
                </a:solidFill>
                <a:latin typeface="Times New Roman" panose="02020603050405020304" pitchFamily="18" charset="0"/>
                <a:ea typeface="微软雅黑" panose="020B0503020204020204" charset="-122"/>
              </a:rPr>
              <a:t>库仑积分：</a:t>
            </a:r>
          </a:p>
        </p:txBody>
      </p:sp>
      <p:graphicFrame>
        <p:nvGraphicFramePr>
          <p:cNvPr id="26" name="Object 29"/>
          <p:cNvGraphicFramePr>
            <a:graphicFrameLocks noChangeAspect="1"/>
          </p:cNvGraphicFramePr>
          <p:nvPr/>
        </p:nvGraphicFramePr>
        <p:xfrm>
          <a:off x="5365576" y="2598648"/>
          <a:ext cx="3471863" cy="955675"/>
        </p:xfrm>
        <a:graphic>
          <a:graphicData uri="http://schemas.openxmlformats.org/presentationml/2006/ole">
            <mc:AlternateContent xmlns:mc="http://schemas.openxmlformats.org/markup-compatibility/2006">
              <mc:Choice xmlns:v="urn:schemas-microsoft-com:vml" Requires="v">
                <p:oleObj spid="_x0000_s169760" name="公式" r:id="rId10" imgW="1955800" imgH="457200" progId="Equation.3">
                  <p:embed/>
                </p:oleObj>
              </mc:Choice>
              <mc:Fallback>
                <p:oleObj name="公式" r:id="rId10" imgW="1955800" imgH="457200" progId="Equation.3">
                  <p:embed/>
                  <p:pic>
                    <p:nvPicPr>
                      <p:cNvPr id="0" name="图片 10608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5576" y="2598648"/>
                        <a:ext cx="3471863" cy="955675"/>
                      </a:xfrm>
                      <a:prstGeom prst="rect">
                        <a:avLst/>
                      </a:prstGeom>
                      <a:solidFill>
                        <a:srgbClr val="FFCCFF"/>
                      </a:solidFill>
                      <a:ln w="9525">
                        <a:solidFill>
                          <a:srgbClr val="CC0000"/>
                        </a:solidFill>
                        <a:miter lim="800000"/>
                        <a:headEnd/>
                        <a:tailEnd/>
                      </a:ln>
                    </p:spPr>
                  </p:pic>
                </p:oleObj>
              </mc:Fallback>
            </mc:AlternateContent>
          </a:graphicData>
        </a:graphic>
      </p:graphicFrame>
      <p:sp>
        <p:nvSpPr>
          <p:cNvPr id="27" name="Oval 43"/>
          <p:cNvSpPr>
            <a:spLocks noChangeArrowheads="1"/>
          </p:cNvSpPr>
          <p:nvPr/>
        </p:nvSpPr>
        <p:spPr bwMode="auto">
          <a:xfrm>
            <a:off x="5799843" y="2348880"/>
            <a:ext cx="2166521" cy="1548309"/>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pSp>
        <p:nvGrpSpPr>
          <p:cNvPr id="18" name="组合 17"/>
          <p:cNvGrpSpPr/>
          <p:nvPr/>
        </p:nvGrpSpPr>
        <p:grpSpPr>
          <a:xfrm>
            <a:off x="3160798" y="3972996"/>
            <a:ext cx="5283052" cy="2196097"/>
            <a:chOff x="3500294" y="4281880"/>
            <a:chExt cx="5294828" cy="2166329"/>
          </a:xfrm>
        </p:grpSpPr>
        <mc:AlternateContent xmlns:mc="http://schemas.openxmlformats.org/markup-compatibility/2006" xmlns:a14="http://schemas.microsoft.com/office/drawing/2010/main">
          <mc:Choice Requires="a14">
            <p:sp>
              <p:nvSpPr>
                <p:cNvPr id="19" name="矩形 18"/>
                <p:cNvSpPr/>
                <p:nvPr/>
              </p:nvSpPr>
              <p:spPr>
                <a:xfrm>
                  <a:off x="6430180" y="5555657"/>
                  <a:ext cx="2364942" cy="892552"/>
                </a:xfrm>
                <a:prstGeom prst="rect">
                  <a:avLst/>
                </a:prstGeom>
                <a:solidFill>
                  <a:schemeClr val="bg1"/>
                </a:solidFill>
                <a:ln w="76200">
                  <a:solidFill>
                    <a:srgbClr val="00B0F0"/>
                  </a:solidFill>
                </a:ln>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600" i="1" smtClean="0">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𝜀</m:t>
                            </m:r>
                          </m:e>
                          <m:sub>
                            <m:r>
                              <a:rPr lang="zh-CN" altLang="en-US" sz="2600" i="1">
                                <a:solidFill>
                                  <a:srgbClr val="000000"/>
                                </a:solidFill>
                                <a:latin typeface="Cambria Math" panose="02040503050406030204" pitchFamily="18" charset="0"/>
                              </a:rPr>
                              <m:t>𝐴</m:t>
                            </m:r>
                          </m:sub>
                        </m:sSub>
                        <m:r>
                          <a:rPr lang="zh-CN" altLang="en-US" sz="2600">
                            <a:solidFill>
                              <a:srgbClr val="000000"/>
                            </a:solidFill>
                            <a:latin typeface="Cambria Math" panose="02040503050406030204" pitchFamily="18" charset="0"/>
                          </a:rPr>
                          <m:t>、</m:t>
                        </m:r>
                        <m:sSub>
                          <m:sSubPr>
                            <m:ctrlPr>
                              <a:rPr lang="zh-CN" altLang="en-US" sz="2600" i="1">
                                <a:solidFill>
                                  <a:srgbClr val="000000"/>
                                </a:solidFill>
                                <a:latin typeface="Cambria Math" panose="02040503050406030204" pitchFamily="18" charset="0"/>
                              </a:rPr>
                            </m:ctrlPr>
                          </m:sSubPr>
                          <m:e>
                            <m:r>
                              <a:rPr lang="zh-CN" altLang="en-US" sz="2600" i="1">
                                <a:solidFill>
                                  <a:srgbClr val="000000"/>
                                </a:solidFill>
                                <a:latin typeface="Cambria Math" panose="02040503050406030204" pitchFamily="18" charset="0"/>
                              </a:rPr>
                              <m:t>𝜀</m:t>
                            </m:r>
                          </m:e>
                          <m:sub>
                            <m:r>
                              <a:rPr lang="zh-CN" altLang="en-US" sz="2600" i="1">
                                <a:solidFill>
                                  <a:srgbClr val="000000"/>
                                </a:solidFill>
                                <a:latin typeface="Cambria Math" panose="02040503050406030204" pitchFamily="18" charset="0"/>
                              </a:rPr>
                              <m:t>𝐵</m:t>
                            </m:r>
                          </m:sub>
                        </m:sSub>
                        <m:r>
                          <a:rPr lang="zh-CN" altLang="en-US" sz="2600" b="1">
                            <a:solidFill>
                              <a:srgbClr val="000000"/>
                            </a:solidFill>
                            <a:latin typeface="Cambria Math" panose="02040503050406030204" pitchFamily="18" charset="0"/>
                          </a:rPr>
                          <m:t>为原有</m:t>
                        </m:r>
                      </m:oMath>
                    </m:oMathPara>
                  </a14:m>
                  <a:endParaRPr lang="en-US" altLang="zh-CN" sz="2600" b="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2600" b="1">
                            <a:solidFill>
                              <a:srgbClr val="000000"/>
                            </a:solidFill>
                            <a:latin typeface="Cambria Math" panose="02040503050406030204" pitchFamily="18" charset="0"/>
                          </a:rPr>
                          <m:t>原子轨道能级</m:t>
                        </m:r>
                      </m:oMath>
                    </m:oMathPara>
                  </a14:m>
                  <a:endParaRPr lang="zh-CN" altLang="en-US" sz="2600" b="1" dirty="0">
                    <a:solidFill>
                      <a:srgbClr val="000000"/>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6430180" y="5555657"/>
                  <a:ext cx="2364942" cy="892552"/>
                </a:xfrm>
                <a:prstGeom prst="rect">
                  <a:avLst/>
                </a:prstGeom>
                <a:blipFill>
                  <a:blip r:embed="rId12"/>
                  <a:stretch>
                    <a:fillRect/>
                  </a:stretch>
                </a:blipFill>
                <a:ln w="76200">
                  <a:solidFill>
                    <a:srgbClr val="00B0F0"/>
                  </a:solidFill>
                </a:ln>
              </p:spPr>
              <p:txBody>
                <a:bodyPr/>
                <a:lstStyle/>
                <a:p>
                  <a:r>
                    <a:rPr lang="zh-CN" altLang="en-US">
                      <a:noFill/>
                    </a:rPr>
                    <a:t> </a:t>
                  </a:r>
                </a:p>
              </p:txBody>
            </p:sp>
          </mc:Fallback>
        </mc:AlternateContent>
        <p:cxnSp>
          <p:nvCxnSpPr>
            <p:cNvPr id="21" name="直接箭头连接符 20"/>
            <p:cNvCxnSpPr>
              <a:stCxn id="19" idx="1"/>
            </p:cNvCxnSpPr>
            <p:nvPr/>
          </p:nvCxnSpPr>
          <p:spPr bwMode="auto">
            <a:xfrm flipH="1" flipV="1">
              <a:off x="3500294" y="5212925"/>
              <a:ext cx="2929886" cy="789008"/>
            </a:xfrm>
            <a:prstGeom prst="straightConnector1">
              <a:avLst/>
            </a:prstGeom>
            <a:solidFill>
              <a:schemeClr val="accent1"/>
            </a:solidFill>
            <a:ln w="2857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a:stCxn id="19" idx="1"/>
            </p:cNvCxnSpPr>
            <p:nvPr/>
          </p:nvCxnSpPr>
          <p:spPr bwMode="auto">
            <a:xfrm flipH="1" flipV="1">
              <a:off x="3543440" y="4281880"/>
              <a:ext cx="2886740" cy="1720054"/>
            </a:xfrm>
            <a:prstGeom prst="straightConnector1">
              <a:avLst/>
            </a:prstGeom>
            <a:solidFill>
              <a:schemeClr val="accent1"/>
            </a:solidFill>
            <a:ln w="2857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23</a:t>
            </a:fld>
            <a:endParaRPr lang="zh-CN" altLang="en-US">
              <a:solidFill>
                <a:prstClr val="black">
                  <a:tint val="75000"/>
                </a:prstClr>
              </a:solidFill>
            </a:endParaRPr>
          </a:p>
        </p:txBody>
      </p:sp>
      <p:sp>
        <p:nvSpPr>
          <p:cNvPr id="24" name="Rectangle 2"/>
          <p:cNvSpPr>
            <a:spLocks noRot="1" noChangeArrowheads="1"/>
          </p:cNvSpPr>
          <p:nvPr/>
        </p:nvSpPr>
        <p:spPr bwMode="auto">
          <a:xfrm>
            <a:off x="2892538" y="179887"/>
            <a:ext cx="4200128" cy="948755"/>
          </a:xfrm>
          <a:prstGeom prst="rect">
            <a:avLst/>
          </a:prstGeom>
          <a:noFill/>
          <a:ln>
            <a:noFill/>
          </a:ln>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rPr>
              <a:t>分 子 轨 道 能 级</a:t>
            </a:r>
          </a:p>
        </p:txBody>
      </p:sp>
      <p:sp>
        <p:nvSpPr>
          <p:cNvPr id="25" name="Text Box 20"/>
          <p:cNvSpPr txBox="1">
            <a:spLocks noChangeArrowheads="1"/>
          </p:cNvSpPr>
          <p:nvPr/>
        </p:nvSpPr>
        <p:spPr bwMode="auto">
          <a:xfrm>
            <a:off x="1666961" y="1101014"/>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00"/>
                </a:solidFill>
                <a:latin typeface="Times New Roman" panose="02020603050405020304" pitchFamily="18" charset="0"/>
                <a:ea typeface="微软雅黑" panose="020B0503020204020204" charset="-122"/>
              </a:rPr>
              <a:t>对应的能级：</a:t>
            </a:r>
          </a:p>
        </p:txBody>
      </p:sp>
      <p:graphicFrame>
        <p:nvGraphicFramePr>
          <p:cNvPr id="32" name="Object 13"/>
          <p:cNvGraphicFramePr>
            <a:graphicFrameLocks noChangeAspect="1"/>
          </p:cNvGraphicFramePr>
          <p:nvPr>
            <p:extLst>
              <p:ext uri="{D42A27DB-BD31-4B8C-83A1-F6EECF244321}">
                <p14:modId xmlns:p14="http://schemas.microsoft.com/office/powerpoint/2010/main" val="174432293"/>
              </p:ext>
            </p:extLst>
          </p:nvPr>
        </p:nvGraphicFramePr>
        <p:xfrm>
          <a:off x="6180734" y="1189716"/>
          <a:ext cx="2635200" cy="1080120"/>
        </p:xfrm>
        <a:graphic>
          <a:graphicData uri="http://schemas.openxmlformats.org/presentationml/2006/ole">
            <mc:AlternateContent xmlns:mc="http://schemas.openxmlformats.org/markup-compatibility/2006">
              <mc:Choice xmlns:v="urn:schemas-microsoft-com:vml" Requires="v">
                <p:oleObj spid="_x0000_s169761" name="Equation" r:id="rId13" imgW="28346400" imgH="11582400" progId="Equation.DSMT4">
                  <p:embed/>
                </p:oleObj>
              </mc:Choice>
              <mc:Fallback>
                <p:oleObj name="Equation" r:id="rId13" imgW="28346400" imgH="11582400" progId="Equation.DSMT4">
                  <p:embed/>
                  <p:pic>
                    <p:nvPicPr>
                      <p:cNvPr id="54279" name="Object 13"/>
                      <p:cNvPicPr>
                        <a:picLocks noChangeAspect="1" noChangeArrowheads="1"/>
                      </p:cNvPicPr>
                      <p:nvPr/>
                    </p:nvPicPr>
                    <p:blipFill>
                      <a:blip r:embed="rId14"/>
                      <a:srcRect/>
                      <a:stretch>
                        <a:fillRect/>
                      </a:stretch>
                    </p:blipFill>
                    <p:spPr bwMode="auto">
                      <a:xfrm>
                        <a:off x="6180734" y="1189716"/>
                        <a:ext cx="2635200" cy="1080120"/>
                      </a:xfrm>
                      <a:prstGeom prst="rect">
                        <a:avLst/>
                      </a:prstGeom>
                      <a:noFill/>
                      <a:ln w="76200">
                        <a:solidFill>
                          <a:srgbClr val="66FF33"/>
                        </a:solidFill>
                        <a:miter lim="800000"/>
                        <a:headEnd/>
                        <a:tailEnd/>
                      </a:ln>
                    </p:spPr>
                  </p:pic>
                </p:oleObj>
              </mc:Fallback>
            </mc:AlternateContent>
          </a:graphicData>
        </a:graphic>
      </p:graphicFrame>
      <p:graphicFrame>
        <p:nvGraphicFramePr>
          <p:cNvPr id="33" name="Object 13"/>
          <p:cNvGraphicFramePr>
            <a:graphicFrameLocks noChangeAspect="1"/>
          </p:cNvGraphicFramePr>
          <p:nvPr>
            <p:extLst>
              <p:ext uri="{D42A27DB-BD31-4B8C-83A1-F6EECF244321}">
                <p14:modId xmlns:p14="http://schemas.microsoft.com/office/powerpoint/2010/main" val="3312455479"/>
              </p:ext>
            </p:extLst>
          </p:nvPr>
        </p:nvGraphicFramePr>
        <p:xfrm>
          <a:off x="486629" y="1044541"/>
          <a:ext cx="1180332" cy="519924"/>
        </p:xfrm>
        <a:graphic>
          <a:graphicData uri="http://schemas.openxmlformats.org/presentationml/2006/ole">
            <mc:AlternateContent xmlns:mc="http://schemas.openxmlformats.org/markup-compatibility/2006">
              <mc:Choice xmlns:v="urn:schemas-microsoft-com:vml" Requires="v">
                <p:oleObj spid="_x0000_s169762" name="Equation" r:id="rId15" imgW="12496800" imgH="5486400" progId="Equation.DSMT4">
                  <p:embed/>
                </p:oleObj>
              </mc:Choice>
              <mc:Fallback>
                <p:oleObj name="Equation" r:id="rId15" imgW="12496800" imgH="5486400" progId="Equation.DSMT4">
                  <p:embed/>
                  <p:pic>
                    <p:nvPicPr>
                      <p:cNvPr id="19" name="Object 13"/>
                      <p:cNvPicPr>
                        <a:picLocks noChangeAspect="1" noChangeArrowheads="1"/>
                      </p:cNvPicPr>
                      <p:nvPr/>
                    </p:nvPicPr>
                    <p:blipFill>
                      <a:blip r:embed="rId16"/>
                      <a:srcRect/>
                      <a:stretch>
                        <a:fillRect/>
                      </a:stretch>
                    </p:blipFill>
                    <p:spPr bwMode="auto">
                      <a:xfrm>
                        <a:off x="486629" y="1044541"/>
                        <a:ext cx="1180332" cy="519924"/>
                      </a:xfrm>
                      <a:prstGeom prst="rect">
                        <a:avLst/>
                      </a:prstGeom>
                      <a:noFill/>
                      <a:ln>
                        <a:noFill/>
                      </a:ln>
                    </p:spPr>
                  </p:pic>
                </p:oleObj>
              </mc:Fallback>
            </mc:AlternateContent>
          </a:graphicData>
        </a:graphic>
      </p:graphicFrame>
      <p:sp>
        <p:nvSpPr>
          <p:cNvPr id="34" name="文本框 33"/>
          <p:cNvSpPr txBox="1"/>
          <p:nvPr/>
        </p:nvSpPr>
        <p:spPr>
          <a:xfrm>
            <a:off x="1243966" y="1463411"/>
            <a:ext cx="2339102" cy="461665"/>
          </a:xfrm>
          <a:prstGeom prst="rect">
            <a:avLst/>
          </a:prstGeom>
          <a:noFill/>
        </p:spPr>
        <p:txBody>
          <a:bodyPr wrap="none" rtlCol="0">
            <a:spAutoFit/>
          </a:bodyPr>
          <a:lstStyle/>
          <a:p>
            <a:r>
              <a:rPr lang="zh-CN" altLang="en-US" sz="2400" b="1" dirty="0">
                <a:solidFill>
                  <a:srgbClr val="663300"/>
                </a:solidFill>
                <a:latin typeface="Times New Roman" panose="02020603050405020304" pitchFamily="18" charset="0"/>
                <a:ea typeface="微软雅黑" panose="020B0503020204020204" charset="-122"/>
              </a:rPr>
              <a:t>（能量平均值）</a:t>
            </a:r>
          </a:p>
        </p:txBody>
      </p:sp>
      <p:sp>
        <p:nvSpPr>
          <p:cNvPr id="35" name="Rectangle 37"/>
          <p:cNvSpPr>
            <a:spLocks noChangeArrowheads="1"/>
          </p:cNvSpPr>
          <p:nvPr/>
        </p:nvSpPr>
        <p:spPr bwMode="auto">
          <a:xfrm flipV="1">
            <a:off x="103981" y="93630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281911" y="2492896"/>
            <a:ext cx="3960440" cy="54541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2" name="矩形 1"/>
          <p:cNvSpPr/>
          <p:nvPr/>
        </p:nvSpPr>
        <p:spPr bwMode="auto">
          <a:xfrm>
            <a:off x="1281911" y="1916832"/>
            <a:ext cx="3960440" cy="54541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54276" name="Object 5"/>
          <p:cNvGraphicFramePr>
            <a:graphicFrameLocks noChangeAspect="1"/>
          </p:cNvGraphicFramePr>
          <p:nvPr/>
        </p:nvGraphicFramePr>
        <p:xfrm>
          <a:off x="719138" y="2562225"/>
          <a:ext cx="4462462" cy="465138"/>
        </p:xfrm>
        <a:graphic>
          <a:graphicData uri="http://schemas.openxmlformats.org/presentationml/2006/ole">
            <mc:AlternateContent xmlns:mc="http://schemas.openxmlformats.org/markup-compatibility/2006">
              <mc:Choice xmlns:v="urn:schemas-microsoft-com:vml" Requires="v">
                <p:oleObj spid="_x0000_s156562" name="Equation" r:id="rId4" imgW="55778400" imgH="5791200" progId="Equation.DSMT4">
                  <p:embed/>
                </p:oleObj>
              </mc:Choice>
              <mc:Fallback>
                <p:oleObj name="Equation" r:id="rId4" imgW="55778400" imgH="5791200" progId="Equation.DSMT4">
                  <p:embed/>
                  <p:pic>
                    <p:nvPicPr>
                      <p:cNvPr id="54276" name="Object 5"/>
                      <p:cNvPicPr>
                        <a:picLocks noChangeAspect="1" noChangeArrowheads="1"/>
                      </p:cNvPicPr>
                      <p:nvPr/>
                    </p:nvPicPr>
                    <p:blipFill>
                      <a:blip r:embed="rId5"/>
                      <a:srcRect/>
                      <a:stretch>
                        <a:fillRect/>
                      </a:stretch>
                    </p:blipFill>
                    <p:spPr bwMode="auto">
                      <a:xfrm>
                        <a:off x="719138" y="2562225"/>
                        <a:ext cx="4462462"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5"/>
          <p:cNvGraphicFramePr>
            <a:graphicFrameLocks noChangeAspect="1"/>
          </p:cNvGraphicFramePr>
          <p:nvPr/>
        </p:nvGraphicFramePr>
        <p:xfrm>
          <a:off x="733425" y="1951038"/>
          <a:ext cx="4462463" cy="465137"/>
        </p:xfrm>
        <a:graphic>
          <a:graphicData uri="http://schemas.openxmlformats.org/presentationml/2006/ole">
            <mc:AlternateContent xmlns:mc="http://schemas.openxmlformats.org/markup-compatibility/2006">
              <mc:Choice xmlns:v="urn:schemas-microsoft-com:vml" Requires="v">
                <p:oleObj spid="_x0000_s156563" name="Equation" r:id="rId6" imgW="55778400" imgH="5791200" progId="Equation.DSMT4">
                  <p:embed/>
                </p:oleObj>
              </mc:Choice>
              <mc:Fallback>
                <p:oleObj name="Equation" r:id="rId6" imgW="55778400" imgH="5791200" progId="Equation.DSMT4">
                  <p:embed/>
                  <p:pic>
                    <p:nvPicPr>
                      <p:cNvPr id="20" name="Object 5"/>
                      <p:cNvPicPr>
                        <a:picLocks noChangeAspect="1" noChangeArrowheads="1"/>
                      </p:cNvPicPr>
                      <p:nvPr/>
                    </p:nvPicPr>
                    <p:blipFill>
                      <a:blip r:embed="rId7"/>
                      <a:srcRect/>
                      <a:stretch>
                        <a:fillRect/>
                      </a:stretch>
                    </p:blipFill>
                    <p:spPr bwMode="auto">
                      <a:xfrm>
                        <a:off x="733425" y="1951038"/>
                        <a:ext cx="446246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7"/>
          <p:cNvGraphicFramePr>
            <a:graphicFrameLocks noChangeAspect="1"/>
          </p:cNvGraphicFramePr>
          <p:nvPr/>
        </p:nvGraphicFramePr>
        <p:xfrm>
          <a:off x="581026" y="3371850"/>
          <a:ext cx="4685418" cy="3006994"/>
        </p:xfrm>
        <a:graphic>
          <a:graphicData uri="http://schemas.openxmlformats.org/presentationml/2006/ole">
            <mc:AlternateContent xmlns:mc="http://schemas.openxmlformats.org/markup-compatibility/2006">
              <mc:Choice xmlns:v="urn:schemas-microsoft-com:vml" Requires="v">
                <p:oleObj spid="_x0000_s156564" name="Equation" r:id="rId8" imgW="56997600" imgH="36576000" progId="Equation.DSMT4">
                  <p:embed/>
                </p:oleObj>
              </mc:Choice>
              <mc:Fallback>
                <p:oleObj name="Equation" r:id="rId8" imgW="56997600" imgH="36576000" progId="Equation.DSMT4">
                  <p:embed/>
                  <p:pic>
                    <p:nvPicPr>
                      <p:cNvPr id="17" name="Object 7"/>
                      <p:cNvPicPr>
                        <a:picLocks noChangeAspect="1" noChangeArrowheads="1"/>
                      </p:cNvPicPr>
                      <p:nvPr/>
                    </p:nvPicPr>
                    <p:blipFill>
                      <a:blip r:embed="rId9"/>
                      <a:srcRect/>
                      <a:stretch>
                        <a:fillRect/>
                      </a:stretch>
                    </p:blipFill>
                    <p:spPr bwMode="auto">
                      <a:xfrm>
                        <a:off x="581026" y="3371850"/>
                        <a:ext cx="4685418" cy="3006994"/>
                      </a:xfrm>
                      <a:prstGeom prst="rect">
                        <a:avLst/>
                      </a:prstGeom>
                      <a:solidFill>
                        <a:schemeClr val="bg1"/>
                      </a:solidFill>
                      <a:ln w="57150">
                        <a:solidFill>
                          <a:srgbClr val="00B0F0"/>
                        </a:solidFill>
                      </a:ln>
                    </p:spPr>
                  </p:pic>
                </p:oleObj>
              </mc:Fallback>
            </mc:AlternateContent>
          </a:graphicData>
        </a:graphic>
      </p:graphicFrame>
      <p:sp>
        <p:nvSpPr>
          <p:cNvPr id="23" name="Text Box 21"/>
          <p:cNvSpPr txBox="1">
            <a:spLocks noChangeArrowheads="1"/>
          </p:cNvSpPr>
          <p:nvPr/>
        </p:nvSpPr>
        <p:spPr bwMode="auto">
          <a:xfrm>
            <a:off x="743318" y="3068960"/>
            <a:ext cx="1596434" cy="457200"/>
          </a:xfrm>
          <a:prstGeom prst="rect">
            <a:avLst/>
          </a:prstGeom>
          <a:solidFill>
            <a:schemeClr val="bg1"/>
          </a:solidFill>
          <a:ln>
            <a:noFill/>
          </a:ln>
          <a:effec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库仑积分：</a:t>
            </a:r>
          </a:p>
        </p:txBody>
      </p:sp>
      <p:graphicFrame>
        <p:nvGraphicFramePr>
          <p:cNvPr id="26" name="Object 29"/>
          <p:cNvGraphicFramePr>
            <a:graphicFrameLocks noChangeAspect="1"/>
          </p:cNvGraphicFramePr>
          <p:nvPr/>
        </p:nvGraphicFramePr>
        <p:xfrm>
          <a:off x="5365576" y="2598648"/>
          <a:ext cx="3471863" cy="955675"/>
        </p:xfrm>
        <a:graphic>
          <a:graphicData uri="http://schemas.openxmlformats.org/presentationml/2006/ole">
            <mc:AlternateContent xmlns:mc="http://schemas.openxmlformats.org/markup-compatibility/2006">
              <mc:Choice xmlns:v="urn:schemas-microsoft-com:vml" Requires="v">
                <p:oleObj spid="_x0000_s156565" name="公式" r:id="rId10" imgW="1955800" imgH="457200" progId="Equation.3">
                  <p:embed/>
                </p:oleObj>
              </mc:Choice>
              <mc:Fallback>
                <p:oleObj name="公式" r:id="rId10" imgW="1955800" imgH="457200" progId="Equation.3">
                  <p:embed/>
                  <p:pic>
                    <p:nvPicPr>
                      <p:cNvPr id="26"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5576" y="2598648"/>
                        <a:ext cx="3471863" cy="955675"/>
                      </a:xfrm>
                      <a:prstGeom prst="rect">
                        <a:avLst/>
                      </a:prstGeom>
                      <a:solidFill>
                        <a:srgbClr val="FFCCFF"/>
                      </a:solidFill>
                      <a:ln w="9525">
                        <a:solidFill>
                          <a:srgbClr val="CC0000"/>
                        </a:solidFill>
                        <a:miter lim="800000"/>
                        <a:headEnd/>
                        <a:tailEnd/>
                      </a:ln>
                    </p:spPr>
                  </p:pic>
                </p:oleObj>
              </mc:Fallback>
            </mc:AlternateContent>
          </a:graphicData>
        </a:graphic>
      </p:graphicFrame>
      <p:sp>
        <p:nvSpPr>
          <p:cNvPr id="27" name="Oval 43"/>
          <p:cNvSpPr>
            <a:spLocks noChangeArrowheads="1"/>
          </p:cNvSpPr>
          <p:nvPr/>
        </p:nvSpPr>
        <p:spPr bwMode="auto">
          <a:xfrm>
            <a:off x="5799843" y="2348880"/>
            <a:ext cx="2166521" cy="1548309"/>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pSp>
        <p:nvGrpSpPr>
          <p:cNvPr id="18" name="组合 17"/>
          <p:cNvGrpSpPr/>
          <p:nvPr/>
        </p:nvGrpSpPr>
        <p:grpSpPr>
          <a:xfrm>
            <a:off x="3160798" y="3972996"/>
            <a:ext cx="5283052" cy="2196097"/>
            <a:chOff x="3500294" y="4281880"/>
            <a:chExt cx="5294828" cy="2166329"/>
          </a:xfrm>
        </p:grpSpPr>
        <mc:AlternateContent xmlns:mc="http://schemas.openxmlformats.org/markup-compatibility/2006" xmlns:a14="http://schemas.microsoft.com/office/drawing/2010/main">
          <mc:Choice Requires="a14">
            <p:sp>
              <p:nvSpPr>
                <p:cNvPr id="19" name="矩形 18"/>
                <p:cNvSpPr/>
                <p:nvPr/>
              </p:nvSpPr>
              <p:spPr>
                <a:xfrm>
                  <a:off x="6430180" y="5555657"/>
                  <a:ext cx="2364942" cy="892552"/>
                </a:xfrm>
                <a:prstGeom prst="rect">
                  <a:avLst/>
                </a:prstGeom>
                <a:solidFill>
                  <a:schemeClr val="bg1"/>
                </a:solidFill>
                <a:ln w="76200">
                  <a:solidFill>
                    <a:srgbClr val="00B0F0"/>
                  </a:solid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zh-CN" altLang="en-US" sz="26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𝜀</m:t>
                            </m:r>
                          </m:e>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𝐴</m:t>
                            </m:r>
                          </m:sub>
                        </m:sSub>
                        <m: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𝜀</m:t>
                            </m:r>
                          </m:e>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𝐵</m:t>
                            </m:r>
                          </m:sub>
                        </m:sSub>
                        <m:r>
                          <a:rPr kumimoji="0" lang="zh-CN" altLang="en-US" sz="2600" b="1" i="0" u="none" strike="noStrike" kern="1200" cap="none" spc="0" normalizeH="0" baseline="0" noProof="0">
                            <a:ln>
                              <a:noFill/>
                            </a:ln>
                            <a:solidFill>
                              <a:srgbClr val="000000"/>
                            </a:solidFill>
                            <a:effectLst/>
                            <a:uLnTx/>
                            <a:uFillTx/>
                            <a:latin typeface="Cambria Math" panose="02040503050406030204" pitchFamily="18" charset="0"/>
                            <a:cs typeface="+mn-cs"/>
                          </a:rPr>
                          <m:t>为原有</m:t>
                        </m:r>
                      </m:oMath>
                    </m:oMathPara>
                  </a14:m>
                  <a:endParaRPr kumimoji="0" lang="en-US" altLang="zh-CN" sz="2600" b="1" i="0" u="none" strike="noStrike" kern="1200" cap="none" spc="0" normalizeH="0" baseline="0" noProof="0" dirty="0">
                    <a:ln>
                      <a:noFill/>
                    </a:ln>
                    <a:solidFill>
                      <a:srgbClr val="000000"/>
                    </a:solidFill>
                    <a:effectLst/>
                    <a:uLnTx/>
                    <a:uFillTx/>
                    <a:latin typeface="Cambria Math" panose="02040503050406030204" pitchFamily="18" charset="0"/>
                    <a:ea typeface="楷体_GB231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600" b="1" i="0" u="none" strike="noStrike" kern="1200" cap="none" spc="0" normalizeH="0" baseline="0" noProof="0">
                            <a:ln>
                              <a:noFill/>
                            </a:ln>
                            <a:solidFill>
                              <a:srgbClr val="000000"/>
                            </a:solidFill>
                            <a:effectLst/>
                            <a:uLnTx/>
                            <a:uFillTx/>
                            <a:latin typeface="Cambria Math" panose="02040503050406030204" pitchFamily="18" charset="0"/>
                            <a:cs typeface="+mn-cs"/>
                          </a:rPr>
                          <m:t>原子轨道能级</m:t>
                        </m:r>
                      </m:oMath>
                    </m:oMathPara>
                  </a14:m>
                  <a:endParaRPr kumimoji="0" lang="zh-CN" altLang="en-US" sz="2600" b="1" i="0" u="none" strike="noStrike" kern="1200" cap="none" spc="0" normalizeH="0" baseline="0" noProof="0" dirty="0">
                    <a:ln>
                      <a:noFill/>
                    </a:ln>
                    <a:solidFill>
                      <a:srgbClr val="000000"/>
                    </a:solidFill>
                    <a:effectLst/>
                    <a:uLnTx/>
                    <a:uFillTx/>
                    <a:latin typeface="Arial" panose="020B0604020202020204" pitchFamily="34" charset="0"/>
                    <a:ea typeface="楷体_GB2312"/>
                    <a:cs typeface="+mn-cs"/>
                  </a:endParaRPr>
                </a:p>
              </p:txBody>
            </p:sp>
          </mc:Choice>
          <mc:Fallback xmlns="">
            <p:sp>
              <p:nvSpPr>
                <p:cNvPr id="19" name="矩形 18"/>
                <p:cNvSpPr>
                  <a:spLocks noRot="1" noChangeAspect="1" noMove="1" noResize="1" noEditPoints="1" noAdjustHandles="1" noChangeArrowheads="1" noChangeShapeType="1" noTextEdit="1"/>
                </p:cNvSpPr>
                <p:nvPr/>
              </p:nvSpPr>
              <p:spPr>
                <a:xfrm>
                  <a:off x="6430180" y="5555657"/>
                  <a:ext cx="2364942" cy="892552"/>
                </a:xfrm>
                <a:prstGeom prst="rect">
                  <a:avLst/>
                </a:prstGeom>
                <a:blipFill>
                  <a:blip r:embed="rId12"/>
                  <a:stretch>
                    <a:fillRect/>
                  </a:stretch>
                </a:blipFill>
                <a:ln w="76200">
                  <a:solidFill>
                    <a:srgbClr val="00B0F0"/>
                  </a:solidFill>
                </a:ln>
              </p:spPr>
              <p:txBody>
                <a:bodyPr/>
                <a:lstStyle/>
                <a:p>
                  <a:r>
                    <a:rPr lang="zh-CN" altLang="en-US">
                      <a:noFill/>
                    </a:rPr>
                    <a:t> </a:t>
                  </a:r>
                </a:p>
              </p:txBody>
            </p:sp>
          </mc:Fallback>
        </mc:AlternateContent>
        <p:cxnSp>
          <p:nvCxnSpPr>
            <p:cNvPr id="21" name="直接箭头连接符 20"/>
            <p:cNvCxnSpPr>
              <a:stCxn id="19" idx="1"/>
            </p:cNvCxnSpPr>
            <p:nvPr/>
          </p:nvCxnSpPr>
          <p:spPr bwMode="auto">
            <a:xfrm flipH="1" flipV="1">
              <a:off x="3500294" y="5212925"/>
              <a:ext cx="2929886" cy="789008"/>
            </a:xfrm>
            <a:prstGeom prst="straightConnector1">
              <a:avLst/>
            </a:prstGeom>
            <a:solidFill>
              <a:schemeClr val="accent1"/>
            </a:solidFill>
            <a:ln w="2857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p:cNvCxnSpPr>
              <a:stCxn id="19" idx="1"/>
            </p:cNvCxnSpPr>
            <p:nvPr/>
          </p:nvCxnSpPr>
          <p:spPr bwMode="auto">
            <a:xfrm flipH="1" flipV="1">
              <a:off x="3543440" y="4281880"/>
              <a:ext cx="2886740" cy="1720054"/>
            </a:xfrm>
            <a:prstGeom prst="straightConnector1">
              <a:avLst/>
            </a:prstGeom>
            <a:solidFill>
              <a:schemeClr val="accent1"/>
            </a:solidFill>
            <a:ln w="2857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黄翊东</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endParaRPr>
          </a:p>
        </p:txBody>
      </p:sp>
      <p:sp>
        <p:nvSpPr>
          <p:cNvPr id="24" name="Rectangle 2"/>
          <p:cNvSpPr>
            <a:spLocks noRot="1" noChangeArrowheads="1"/>
          </p:cNvSpPr>
          <p:nvPr/>
        </p:nvSpPr>
        <p:spPr bwMode="auto">
          <a:xfrm>
            <a:off x="2892538" y="179887"/>
            <a:ext cx="4200128" cy="948755"/>
          </a:xfrm>
          <a:prstGeom prst="rect">
            <a:avLst/>
          </a:prstGeom>
          <a:noFill/>
          <a:ln>
            <a:noFill/>
          </a:ln>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rPr>
              <a:t>分 子 轨 道 能 级</a:t>
            </a:r>
          </a:p>
        </p:txBody>
      </p:sp>
      <p:sp>
        <p:nvSpPr>
          <p:cNvPr id="25" name="Text Box 20"/>
          <p:cNvSpPr txBox="1">
            <a:spLocks noChangeArrowheads="1"/>
          </p:cNvSpPr>
          <p:nvPr/>
        </p:nvSpPr>
        <p:spPr bwMode="auto">
          <a:xfrm>
            <a:off x="1666961" y="1101014"/>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对应的能级：</a:t>
            </a:r>
          </a:p>
        </p:txBody>
      </p:sp>
      <p:graphicFrame>
        <p:nvGraphicFramePr>
          <p:cNvPr id="32" name="Object 13"/>
          <p:cNvGraphicFramePr>
            <a:graphicFrameLocks noChangeAspect="1"/>
          </p:cNvGraphicFramePr>
          <p:nvPr/>
        </p:nvGraphicFramePr>
        <p:xfrm>
          <a:off x="6180734" y="1189716"/>
          <a:ext cx="2635200" cy="1080120"/>
        </p:xfrm>
        <a:graphic>
          <a:graphicData uri="http://schemas.openxmlformats.org/presentationml/2006/ole">
            <mc:AlternateContent xmlns:mc="http://schemas.openxmlformats.org/markup-compatibility/2006">
              <mc:Choice xmlns:v="urn:schemas-microsoft-com:vml" Requires="v">
                <p:oleObj spid="_x0000_s156566" name="Equation" r:id="rId13" imgW="28346400" imgH="11582400" progId="Equation.DSMT4">
                  <p:embed/>
                </p:oleObj>
              </mc:Choice>
              <mc:Fallback>
                <p:oleObj name="Equation" r:id="rId13" imgW="28346400" imgH="11582400" progId="Equation.DSMT4">
                  <p:embed/>
                  <p:pic>
                    <p:nvPicPr>
                      <p:cNvPr id="32" name="Object 13"/>
                      <p:cNvPicPr>
                        <a:picLocks noChangeAspect="1" noChangeArrowheads="1"/>
                      </p:cNvPicPr>
                      <p:nvPr/>
                    </p:nvPicPr>
                    <p:blipFill>
                      <a:blip r:embed="rId14"/>
                      <a:srcRect/>
                      <a:stretch>
                        <a:fillRect/>
                      </a:stretch>
                    </p:blipFill>
                    <p:spPr bwMode="auto">
                      <a:xfrm>
                        <a:off x="6180734" y="1189716"/>
                        <a:ext cx="2635200" cy="1080120"/>
                      </a:xfrm>
                      <a:prstGeom prst="rect">
                        <a:avLst/>
                      </a:prstGeom>
                      <a:noFill/>
                      <a:ln w="76200">
                        <a:solidFill>
                          <a:srgbClr val="66FF33"/>
                        </a:solidFill>
                        <a:miter lim="800000"/>
                        <a:headEnd/>
                        <a:tailEnd/>
                      </a:ln>
                    </p:spPr>
                  </p:pic>
                </p:oleObj>
              </mc:Fallback>
            </mc:AlternateContent>
          </a:graphicData>
        </a:graphic>
      </p:graphicFrame>
      <p:graphicFrame>
        <p:nvGraphicFramePr>
          <p:cNvPr id="33" name="Object 13"/>
          <p:cNvGraphicFramePr>
            <a:graphicFrameLocks noChangeAspect="1"/>
          </p:cNvGraphicFramePr>
          <p:nvPr/>
        </p:nvGraphicFramePr>
        <p:xfrm>
          <a:off x="486629" y="1044541"/>
          <a:ext cx="1180332" cy="519924"/>
        </p:xfrm>
        <a:graphic>
          <a:graphicData uri="http://schemas.openxmlformats.org/presentationml/2006/ole">
            <mc:AlternateContent xmlns:mc="http://schemas.openxmlformats.org/markup-compatibility/2006">
              <mc:Choice xmlns:v="urn:schemas-microsoft-com:vml" Requires="v">
                <p:oleObj spid="_x0000_s156567" name="Equation" r:id="rId15" imgW="12496800" imgH="5486400" progId="Equation.DSMT4">
                  <p:embed/>
                </p:oleObj>
              </mc:Choice>
              <mc:Fallback>
                <p:oleObj name="Equation" r:id="rId15" imgW="12496800" imgH="5486400" progId="Equation.DSMT4">
                  <p:embed/>
                  <p:pic>
                    <p:nvPicPr>
                      <p:cNvPr id="33" name="Object 13"/>
                      <p:cNvPicPr>
                        <a:picLocks noChangeAspect="1" noChangeArrowheads="1"/>
                      </p:cNvPicPr>
                      <p:nvPr/>
                    </p:nvPicPr>
                    <p:blipFill>
                      <a:blip r:embed="rId16"/>
                      <a:srcRect/>
                      <a:stretch>
                        <a:fillRect/>
                      </a:stretch>
                    </p:blipFill>
                    <p:spPr bwMode="auto">
                      <a:xfrm>
                        <a:off x="486629" y="1044541"/>
                        <a:ext cx="1180332" cy="519924"/>
                      </a:xfrm>
                      <a:prstGeom prst="rect">
                        <a:avLst/>
                      </a:prstGeom>
                      <a:noFill/>
                      <a:ln>
                        <a:noFill/>
                      </a:ln>
                    </p:spPr>
                  </p:pic>
                </p:oleObj>
              </mc:Fallback>
            </mc:AlternateContent>
          </a:graphicData>
        </a:graphic>
      </p:graphicFrame>
      <p:sp>
        <p:nvSpPr>
          <p:cNvPr id="34" name="文本框 33"/>
          <p:cNvSpPr txBox="1"/>
          <p:nvPr/>
        </p:nvSpPr>
        <p:spPr>
          <a:xfrm>
            <a:off x="1243966" y="1463411"/>
            <a:ext cx="233910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charset="-122"/>
                <a:cs typeface="+mn-cs"/>
              </a:rPr>
              <a:t>（能量平均值）</a:t>
            </a:r>
          </a:p>
        </p:txBody>
      </p:sp>
      <p:sp>
        <p:nvSpPr>
          <p:cNvPr id="35" name="Rectangle 37"/>
          <p:cNvSpPr>
            <a:spLocks noChangeArrowheads="1"/>
          </p:cNvSpPr>
          <p:nvPr/>
        </p:nvSpPr>
        <p:spPr bwMode="auto">
          <a:xfrm flipV="1">
            <a:off x="103981" y="93630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cs typeface="+mn-cs"/>
            </a:endParaRPr>
          </a:p>
        </p:txBody>
      </p:sp>
      <p:sp>
        <p:nvSpPr>
          <p:cNvPr id="30" name="椭圆 29"/>
          <p:cNvSpPr/>
          <p:nvPr/>
        </p:nvSpPr>
        <p:spPr bwMode="auto">
          <a:xfrm>
            <a:off x="403954" y="5113060"/>
            <a:ext cx="2439854" cy="131136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31" name="矩形 30"/>
          <p:cNvSpPr/>
          <p:nvPr/>
        </p:nvSpPr>
        <p:spPr>
          <a:xfrm>
            <a:off x="2680640" y="5624210"/>
            <a:ext cx="3589444" cy="769441"/>
          </a:xfrm>
          <a:prstGeom prst="rect">
            <a:avLst/>
          </a:prstGeom>
          <a:solidFill>
            <a:schemeClr val="bg1"/>
          </a:solidFill>
          <a:ln>
            <a:solidFill>
              <a:srgbClr val="C00000"/>
            </a:solid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0033CC"/>
                </a:solidFill>
                <a:effectLst/>
                <a:uLnTx/>
                <a:uFillTx/>
                <a:latin typeface="Times New Roman" panose="02020603050405020304" pitchFamily="18" charset="0"/>
                <a:ea typeface="微软雅黑" panose="020B0503020204020204" charset="-122"/>
                <a:cs typeface="+mn-cs"/>
              </a:rPr>
              <a:t>相互重叠</a:t>
            </a:r>
            <a:r>
              <a:rPr kumimoji="1" lang="zh-CN" altLang="en-US" sz="22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rPr>
              <a:t>电子波函数与两个</a:t>
            </a:r>
            <a:endParaRPr kumimoji="1"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rPr>
              <a:t>原子核之间的库仑吸引</a:t>
            </a:r>
            <a:endParaRPr kumimoji="1"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endParaRPr>
          </a:p>
        </p:txBody>
      </p:sp>
      <p:grpSp>
        <p:nvGrpSpPr>
          <p:cNvPr id="10" name="组合 9"/>
          <p:cNvGrpSpPr/>
          <p:nvPr/>
        </p:nvGrpSpPr>
        <p:grpSpPr>
          <a:xfrm>
            <a:off x="3440162" y="3325777"/>
            <a:ext cx="5469317" cy="1726383"/>
            <a:chOff x="3440162" y="3325777"/>
            <a:chExt cx="5469317" cy="1726383"/>
          </a:xfrm>
        </p:grpSpPr>
        <p:sp>
          <p:nvSpPr>
            <p:cNvPr id="29" name="Text Box 25"/>
            <p:cNvSpPr txBox="1">
              <a:spLocks noChangeArrowheads="1"/>
            </p:cNvSpPr>
            <p:nvPr/>
          </p:nvSpPr>
          <p:spPr bwMode="auto">
            <a:xfrm>
              <a:off x="5478631" y="3944164"/>
              <a:ext cx="3430848" cy="1107996"/>
            </a:xfrm>
            <a:prstGeom prst="rect">
              <a:avLst/>
            </a:prstGeom>
            <a:solidFill>
              <a:srgbClr val="CCFF99"/>
            </a:solidFill>
            <a:ln>
              <a:noFill/>
            </a:ln>
            <a:effec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电子占用</a:t>
              </a:r>
              <a:r>
                <a:rPr kumimoji="0" lang="en-US" altLang="zh-CN" sz="22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A</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核轨道时所受</a:t>
              </a:r>
              <a:r>
                <a:rPr kumimoji="0" lang="en-US" altLang="zh-CN" sz="22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B</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核的库仑吸引能→</a:t>
              </a:r>
              <a:endPar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正负离子之间的库仑吸引</a:t>
              </a:r>
            </a:p>
          </p:txBody>
        </p:sp>
        <p:cxnSp>
          <p:nvCxnSpPr>
            <p:cNvPr id="6" name="直接箭头连接符 5"/>
            <p:cNvCxnSpPr/>
            <p:nvPr/>
          </p:nvCxnSpPr>
          <p:spPr>
            <a:xfrm flipH="1" flipV="1">
              <a:off x="5195889" y="4077073"/>
              <a:ext cx="247627" cy="238789"/>
            </a:xfrm>
            <a:prstGeom prst="straightConnector1">
              <a:avLst/>
            </a:prstGeom>
            <a:ln w="1905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36" name="椭圆 35"/>
            <p:cNvSpPr/>
            <p:nvPr/>
          </p:nvSpPr>
          <p:spPr bwMode="auto">
            <a:xfrm>
              <a:off x="3440162" y="3325777"/>
              <a:ext cx="1890300" cy="990085"/>
            </a:xfrm>
            <a:prstGeom prst="ellipse">
              <a:avLst/>
            </a:prstGeom>
            <a:noFill/>
            <a:ln w="2857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pSp>
    </p:spTree>
    <p:extLst>
      <p:ext uri="{BB962C8B-B14F-4D97-AF65-F5344CB8AC3E}">
        <p14:creationId xmlns:p14="http://schemas.microsoft.com/office/powerpoint/2010/main" val="427716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Rot="1" noChangeArrowheads="1"/>
          </p:cNvSpPr>
          <p:nvPr/>
        </p:nvSpPr>
        <p:spPr bwMode="auto">
          <a:xfrm>
            <a:off x="3419872" y="239594"/>
            <a:ext cx="3455988" cy="769925"/>
          </a:xfrm>
          <a:prstGeom prst="rect">
            <a:avLst/>
          </a:prstGeom>
          <a:noFill/>
          <a:ln>
            <a:noFill/>
          </a:ln>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lnSpc>
                <a:spcPct val="100000"/>
              </a:lnSpc>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rPr>
              <a:t>电  离  度</a:t>
            </a:r>
          </a:p>
        </p:txBody>
      </p:sp>
      <p:sp>
        <p:nvSpPr>
          <p:cNvPr id="579595" name="Text Box 11"/>
          <p:cNvSpPr txBox="1">
            <a:spLocks noChangeArrowheads="1"/>
          </p:cNvSpPr>
          <p:nvPr/>
        </p:nvSpPr>
        <p:spPr bwMode="auto">
          <a:xfrm>
            <a:off x="514923" y="2543076"/>
            <a:ext cx="60292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电子在</a:t>
            </a:r>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原子和</a:t>
            </a:r>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B</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原子轨道上的概率</a:t>
            </a:r>
            <a:r>
              <a:rPr lang="en-US" altLang="zh-CN" sz="2400"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P</a:t>
            </a:r>
            <a:r>
              <a:rPr lang="en-US" altLang="zh-CN" sz="2400" i="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和</a:t>
            </a:r>
            <a:r>
              <a:rPr lang="en-US" altLang="zh-CN" sz="2400"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P</a:t>
            </a:r>
            <a:r>
              <a:rPr lang="en-US" altLang="zh-CN" sz="2400" i="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B</a:t>
            </a:r>
            <a:endParaRPr lang="zh-CN" altLang="en-US" sz="2400" i="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579598" name="Object 5"/>
          <p:cNvGraphicFramePr>
            <a:graphicFrameLocks noChangeAspect="1"/>
          </p:cNvGraphicFramePr>
          <p:nvPr>
            <p:extLst>
              <p:ext uri="{D42A27DB-BD31-4B8C-83A1-F6EECF244321}">
                <p14:modId xmlns:p14="http://schemas.microsoft.com/office/powerpoint/2010/main" val="3120548251"/>
              </p:ext>
            </p:extLst>
          </p:nvPr>
        </p:nvGraphicFramePr>
        <p:xfrm>
          <a:off x="2627363" y="3143691"/>
          <a:ext cx="1727200" cy="955675"/>
        </p:xfrm>
        <a:graphic>
          <a:graphicData uri="http://schemas.openxmlformats.org/presentationml/2006/ole">
            <mc:AlternateContent xmlns:mc="http://schemas.openxmlformats.org/markup-compatibility/2006">
              <mc:Choice xmlns:v="urn:schemas-microsoft-com:vml" Requires="v">
                <p:oleObj spid="_x0000_s178352" name="公式" r:id="rId4" imgW="698500" imgH="393700" progId="Equation.3">
                  <p:embed/>
                </p:oleObj>
              </mc:Choice>
              <mc:Fallback>
                <p:oleObj name="公式" r:id="rId4" imgW="698500" imgH="393700" progId="Equation.3">
                  <p:embed/>
                  <p:pic>
                    <p:nvPicPr>
                      <p:cNvPr id="0" name="图片 1027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63" y="3143691"/>
                        <a:ext cx="17272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9599" name="Object 5"/>
          <p:cNvGraphicFramePr>
            <a:graphicFrameLocks noChangeAspect="1"/>
          </p:cNvGraphicFramePr>
          <p:nvPr>
            <p:extLst>
              <p:ext uri="{D42A27DB-BD31-4B8C-83A1-F6EECF244321}">
                <p14:modId xmlns:p14="http://schemas.microsoft.com/office/powerpoint/2010/main" val="1493873838"/>
              </p:ext>
            </p:extLst>
          </p:nvPr>
        </p:nvGraphicFramePr>
        <p:xfrm>
          <a:off x="4859388" y="3072254"/>
          <a:ext cx="1727200" cy="1017587"/>
        </p:xfrm>
        <a:graphic>
          <a:graphicData uri="http://schemas.openxmlformats.org/presentationml/2006/ole">
            <mc:AlternateContent xmlns:mc="http://schemas.openxmlformats.org/markup-compatibility/2006">
              <mc:Choice xmlns:v="urn:schemas-microsoft-com:vml" Requires="v">
                <p:oleObj spid="_x0000_s178353" name="公式" r:id="rId6" imgW="698500" imgH="419100" progId="Equation.3">
                  <p:embed/>
                </p:oleObj>
              </mc:Choice>
              <mc:Fallback>
                <p:oleObj name="公式" r:id="rId6" imgW="698500" imgH="419100" progId="Equation.3">
                  <p:embed/>
                  <p:pic>
                    <p:nvPicPr>
                      <p:cNvPr id="0" name="图片 1027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88" y="3072254"/>
                        <a:ext cx="1727200"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79603" name="Group 19"/>
          <p:cNvGrpSpPr/>
          <p:nvPr/>
        </p:nvGrpSpPr>
        <p:grpSpPr bwMode="auto">
          <a:xfrm>
            <a:off x="971600" y="4266326"/>
            <a:ext cx="6769100" cy="1655762"/>
            <a:chOff x="612" y="2931"/>
            <a:chExt cx="4264" cy="1043"/>
          </a:xfrm>
        </p:grpSpPr>
        <p:sp>
          <p:nvSpPr>
            <p:cNvPr id="58379" name="Text Box 16"/>
            <p:cNvSpPr txBox="1">
              <a:spLocks noChangeArrowheads="1"/>
            </p:cNvSpPr>
            <p:nvPr/>
          </p:nvSpPr>
          <p:spPr bwMode="auto">
            <a:xfrm>
              <a:off x="908" y="3067"/>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a:solidFill>
                    <a:srgbClr val="000000"/>
                  </a:solidFill>
                  <a:latin typeface="Times New Roman" panose="02020603050405020304" pitchFamily="18" charset="0"/>
                  <a:ea typeface="微软雅黑" panose="020B0503020204020204" charset="-122"/>
                </a:rPr>
                <a:t>电离度：</a:t>
              </a:r>
            </a:p>
          </p:txBody>
        </p:sp>
        <p:graphicFrame>
          <p:nvGraphicFramePr>
            <p:cNvPr id="58380" name="Object 5"/>
            <p:cNvGraphicFramePr>
              <a:graphicFrameLocks noChangeAspect="1"/>
            </p:cNvGraphicFramePr>
            <p:nvPr/>
          </p:nvGraphicFramePr>
          <p:xfrm>
            <a:off x="1701" y="3113"/>
            <a:ext cx="2268" cy="800"/>
          </p:xfrm>
          <a:graphic>
            <a:graphicData uri="http://schemas.openxmlformats.org/presentationml/2006/ole">
              <mc:AlternateContent xmlns:mc="http://schemas.openxmlformats.org/markup-compatibility/2006">
                <mc:Choice xmlns:v="urn:schemas-microsoft-com:vml" Requires="v">
                  <p:oleObj spid="_x0000_s178354" name="公式" r:id="rId8" imgW="1295400" imgH="457200" progId="Equation.3">
                    <p:embed/>
                  </p:oleObj>
                </mc:Choice>
                <mc:Fallback>
                  <p:oleObj name="公式" r:id="rId8" imgW="1295400" imgH="457200" progId="Equation.3">
                    <p:embed/>
                    <p:pic>
                      <p:nvPicPr>
                        <p:cNvPr id="0" name="图片 1027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1" y="3113"/>
                          <a:ext cx="2268" cy="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1" name="Rectangle 18"/>
            <p:cNvSpPr>
              <a:spLocks noChangeArrowheads="1"/>
            </p:cNvSpPr>
            <p:nvPr/>
          </p:nvSpPr>
          <p:spPr bwMode="auto">
            <a:xfrm>
              <a:off x="612" y="2931"/>
              <a:ext cx="4264" cy="1043"/>
            </a:xfrm>
            <a:prstGeom prst="rect">
              <a:avLst/>
            </a:prstGeom>
            <a:noFill/>
            <a:ln w="76200">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pSp>
      <p:graphicFrame>
        <p:nvGraphicFramePr>
          <p:cNvPr id="16" name="Object 13"/>
          <p:cNvGraphicFramePr>
            <a:graphicFrameLocks noChangeAspect="1"/>
          </p:cNvGraphicFramePr>
          <p:nvPr>
            <p:extLst>
              <p:ext uri="{D42A27DB-BD31-4B8C-83A1-F6EECF244321}">
                <p14:modId xmlns:p14="http://schemas.microsoft.com/office/powerpoint/2010/main" val="551934909"/>
              </p:ext>
            </p:extLst>
          </p:nvPr>
        </p:nvGraphicFramePr>
        <p:xfrm>
          <a:off x="2953544" y="1113064"/>
          <a:ext cx="3236912" cy="1327150"/>
        </p:xfrm>
        <a:graphic>
          <a:graphicData uri="http://schemas.openxmlformats.org/presentationml/2006/ole">
            <mc:AlternateContent xmlns:mc="http://schemas.openxmlformats.org/markup-compatibility/2006">
              <mc:Choice xmlns:v="urn:schemas-microsoft-com:vml" Requires="v">
                <p:oleObj spid="_x0000_s178355" name="Equation" r:id="rId10" imgW="28346400" imgH="11582400" progId="Equation.DSMT4">
                  <p:embed/>
                </p:oleObj>
              </mc:Choice>
              <mc:Fallback>
                <p:oleObj name="Equation" r:id="rId10" imgW="28346400" imgH="11582400" progId="Equation.DSMT4">
                  <p:embed/>
                  <p:pic>
                    <p:nvPicPr>
                      <p:cNvPr id="0" name="图片 102792"/>
                      <p:cNvPicPr>
                        <a:picLocks noChangeAspect="1" noChangeArrowheads="1"/>
                      </p:cNvPicPr>
                      <p:nvPr/>
                    </p:nvPicPr>
                    <p:blipFill>
                      <a:blip r:embed="rId11"/>
                      <a:srcRect/>
                      <a:stretch>
                        <a:fillRect/>
                      </a:stretch>
                    </p:blipFill>
                    <p:spPr bwMode="auto">
                      <a:xfrm>
                        <a:off x="2953544" y="1113064"/>
                        <a:ext cx="3236912"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25</a:t>
            </a:fld>
            <a:endParaRPr lang="zh-CN" altLang="en-US">
              <a:solidFill>
                <a:prstClr val="black">
                  <a:tint val="75000"/>
                </a:prstClr>
              </a:solidFill>
            </a:endParaRPr>
          </a:p>
        </p:txBody>
      </p:sp>
      <p:sp>
        <p:nvSpPr>
          <p:cNvPr id="14" name="Rectangle 37"/>
          <p:cNvSpPr>
            <a:spLocks noChangeArrowheads="1"/>
          </p:cNvSpPr>
          <p:nvPr/>
        </p:nvSpPr>
        <p:spPr bwMode="auto">
          <a:xfrm flipV="1">
            <a:off x="103981" y="93630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9595"/>
                                        </p:tgtEl>
                                        <p:attrNameLst>
                                          <p:attrName>style.visibility</p:attrName>
                                        </p:attrNameLst>
                                      </p:cBhvr>
                                      <p:to>
                                        <p:strVal val="visible"/>
                                      </p:to>
                                    </p:set>
                                    <p:animEffect transition="in" filter="dissolve">
                                      <p:cBhvr>
                                        <p:cTn id="7" dur="500"/>
                                        <p:tgtEl>
                                          <p:spTgt spid="579595"/>
                                        </p:tgtEl>
                                      </p:cBhvr>
                                    </p:animEffect>
                                  </p:childTnLst>
                                </p:cTn>
                              </p:par>
                              <p:par>
                                <p:cTn id="8" presetID="9" presetClass="entr" presetSubtype="0" fill="hold" nodeType="withEffect">
                                  <p:stCondLst>
                                    <p:cond delay="0"/>
                                  </p:stCondLst>
                                  <p:childTnLst>
                                    <p:set>
                                      <p:cBhvr>
                                        <p:cTn id="9" dur="1" fill="hold">
                                          <p:stCondLst>
                                            <p:cond delay="0"/>
                                          </p:stCondLst>
                                        </p:cTn>
                                        <p:tgtEl>
                                          <p:spTgt spid="579598"/>
                                        </p:tgtEl>
                                        <p:attrNameLst>
                                          <p:attrName>style.visibility</p:attrName>
                                        </p:attrNameLst>
                                      </p:cBhvr>
                                      <p:to>
                                        <p:strVal val="visible"/>
                                      </p:to>
                                    </p:set>
                                    <p:animEffect transition="in" filter="dissolve">
                                      <p:cBhvr>
                                        <p:cTn id="10" dur="500"/>
                                        <p:tgtEl>
                                          <p:spTgt spid="579598"/>
                                        </p:tgtEl>
                                      </p:cBhvr>
                                    </p:animEffect>
                                  </p:childTnLst>
                                </p:cTn>
                              </p:par>
                              <p:par>
                                <p:cTn id="11" presetID="9" presetClass="entr" presetSubtype="0" fill="hold" nodeType="withEffect">
                                  <p:stCondLst>
                                    <p:cond delay="0"/>
                                  </p:stCondLst>
                                  <p:childTnLst>
                                    <p:set>
                                      <p:cBhvr>
                                        <p:cTn id="12" dur="1" fill="hold">
                                          <p:stCondLst>
                                            <p:cond delay="0"/>
                                          </p:stCondLst>
                                        </p:cTn>
                                        <p:tgtEl>
                                          <p:spTgt spid="579599"/>
                                        </p:tgtEl>
                                        <p:attrNameLst>
                                          <p:attrName>style.visibility</p:attrName>
                                        </p:attrNameLst>
                                      </p:cBhvr>
                                      <p:to>
                                        <p:strVal val="visible"/>
                                      </p:to>
                                    </p:set>
                                    <p:animEffect transition="in" filter="dissolve">
                                      <p:cBhvr>
                                        <p:cTn id="13" dur="500"/>
                                        <p:tgtEl>
                                          <p:spTgt spid="57959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579603"/>
                                        </p:tgtEl>
                                        <p:attrNameLst>
                                          <p:attrName>style.visibility</p:attrName>
                                        </p:attrNameLst>
                                      </p:cBhvr>
                                      <p:to>
                                        <p:strVal val="visible"/>
                                      </p:to>
                                    </p:set>
                                    <p:animEffect transition="in" filter="slide(fromBottom)">
                                      <p:cBhvr>
                                        <p:cTn id="18" dur="500"/>
                                        <p:tgtEl>
                                          <p:spTgt spid="579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9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p:cNvSpPr>
          <p:nvPr/>
        </p:nvSpPr>
        <p:spPr bwMode="auto">
          <a:xfrm>
            <a:off x="6553200" y="5956176"/>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r" eaLnBrk="1" hangingPunct="1"/>
            <a:fld id="{8FA3F1EF-A6A5-46D1-809D-449A9CD137FA}" type="slidenum">
              <a:rPr lang="en-US" altLang="zh-CN" sz="1400" b="1">
                <a:solidFill>
                  <a:srgbClr val="336666"/>
                </a:solidFill>
                <a:latin typeface="Times New Roman" panose="02020603050405020304" pitchFamily="18" charset="0"/>
                <a:ea typeface="微软雅黑" panose="020B0503020204020204" charset="-122"/>
                <a:cs typeface="Times New Roman" panose="02020603050405020304" pitchFamily="18" charset="0"/>
              </a:rPr>
              <a:t>26</a:t>
            </a:fld>
            <a:endParaRPr lang="en-US" altLang="zh-CN" sz="1400" b="1" dirty="0">
              <a:solidFill>
                <a:srgbClr val="336666"/>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59397" name="Object 5"/>
          <p:cNvGraphicFramePr>
            <a:graphicFrameLocks noChangeAspect="1"/>
          </p:cNvGraphicFramePr>
          <p:nvPr>
            <p:extLst>
              <p:ext uri="{D42A27DB-BD31-4B8C-83A1-F6EECF244321}">
                <p14:modId xmlns:p14="http://schemas.microsoft.com/office/powerpoint/2010/main" val="1679927136"/>
              </p:ext>
            </p:extLst>
          </p:nvPr>
        </p:nvGraphicFramePr>
        <p:xfrm>
          <a:off x="5529657" y="1066956"/>
          <a:ext cx="3240088" cy="1142888"/>
        </p:xfrm>
        <a:graphic>
          <a:graphicData uri="http://schemas.openxmlformats.org/presentationml/2006/ole">
            <mc:AlternateContent xmlns:mc="http://schemas.openxmlformats.org/markup-compatibility/2006">
              <mc:Choice xmlns:v="urn:schemas-microsoft-com:vml" Requires="v">
                <p:oleObj spid="_x0000_s174794" name="公式" r:id="rId4" imgW="1295400" imgH="457200" progId="Equation.3">
                  <p:embed/>
                </p:oleObj>
              </mc:Choice>
              <mc:Fallback>
                <p:oleObj name="公式" r:id="rId4" imgW="1295400" imgH="457200" progId="Equation.3">
                  <p:embed/>
                  <p:pic>
                    <p:nvPicPr>
                      <p:cNvPr id="0" name="图片 1131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9657" y="1066956"/>
                        <a:ext cx="3240088" cy="1142888"/>
                      </a:xfrm>
                      <a:prstGeom prst="rect">
                        <a:avLst/>
                      </a:prstGeom>
                      <a:noFill/>
                      <a:ln>
                        <a:noFill/>
                      </a:ln>
                      <a:extLst/>
                    </p:spPr>
                  </p:pic>
                </p:oleObj>
              </mc:Fallback>
            </mc:AlternateContent>
          </a:graphicData>
        </a:graphic>
      </p:graphicFrame>
      <p:sp>
        <p:nvSpPr>
          <p:cNvPr id="59398" name="Rectangle 13"/>
          <p:cNvSpPr>
            <a:spLocks noChangeArrowheads="1"/>
          </p:cNvSpPr>
          <p:nvPr/>
        </p:nvSpPr>
        <p:spPr bwMode="auto">
          <a:xfrm>
            <a:off x="5530499" y="1102710"/>
            <a:ext cx="3156301" cy="1075645"/>
          </a:xfrm>
          <a:prstGeom prst="rect">
            <a:avLst/>
          </a:prstGeom>
          <a:noFill/>
          <a:ln w="76200">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pSp>
        <p:nvGrpSpPr>
          <p:cNvPr id="479254" name="Group 22"/>
          <p:cNvGrpSpPr/>
          <p:nvPr/>
        </p:nvGrpSpPr>
        <p:grpSpPr bwMode="auto">
          <a:xfrm>
            <a:off x="2643272" y="2302698"/>
            <a:ext cx="2114550" cy="519113"/>
            <a:chOff x="3107" y="1969"/>
            <a:chExt cx="1332" cy="327"/>
          </a:xfrm>
        </p:grpSpPr>
        <p:sp>
          <p:nvSpPr>
            <p:cNvPr id="59411" name="AutoShape 18"/>
            <p:cNvSpPr>
              <a:spLocks noChangeArrowheads="1"/>
            </p:cNvSpPr>
            <p:nvPr/>
          </p:nvSpPr>
          <p:spPr bwMode="auto">
            <a:xfrm>
              <a:off x="3107" y="2052"/>
              <a:ext cx="499" cy="226"/>
            </a:xfrm>
            <a:prstGeom prst="rightArrow">
              <a:avLst>
                <a:gd name="adj1" fmla="val 50000"/>
                <a:gd name="adj2" fmla="val 55199"/>
              </a:avLst>
            </a:prstGeom>
            <a:gradFill rotWithShape="1">
              <a:gsLst>
                <a:gs pos="0">
                  <a:srgbClr val="8FBCE9"/>
                </a:gs>
                <a:gs pos="100000">
                  <a:srgbClr val="0066CC"/>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59412" name="Text Box 20"/>
            <p:cNvSpPr txBox="1">
              <a:spLocks noChangeArrowheads="1"/>
            </p:cNvSpPr>
            <p:nvPr/>
          </p:nvSpPr>
          <p:spPr bwMode="auto">
            <a:xfrm>
              <a:off x="3651" y="1969"/>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dirty="0">
                  <a:solidFill>
                    <a:srgbClr val="000099"/>
                  </a:solidFill>
                  <a:latin typeface="Times New Roman" panose="02020603050405020304" pitchFamily="18" charset="0"/>
                  <a:ea typeface="微软雅黑" panose="020B0503020204020204" charset="-122"/>
                </a:rPr>
                <a:t>离子键</a:t>
              </a:r>
            </a:p>
          </p:txBody>
        </p:sp>
      </p:grpSp>
      <p:grpSp>
        <p:nvGrpSpPr>
          <p:cNvPr id="479260" name="Group 28"/>
          <p:cNvGrpSpPr/>
          <p:nvPr/>
        </p:nvGrpSpPr>
        <p:grpSpPr bwMode="auto">
          <a:xfrm>
            <a:off x="490803" y="1215260"/>
            <a:ext cx="4926013" cy="1528763"/>
            <a:chOff x="726" y="1913"/>
            <a:chExt cx="3103" cy="963"/>
          </a:xfrm>
        </p:grpSpPr>
        <p:graphicFrame>
          <p:nvGraphicFramePr>
            <p:cNvPr id="59406" name="Object 5"/>
            <p:cNvGraphicFramePr>
              <a:graphicFrameLocks noChangeAspect="1"/>
            </p:cNvGraphicFramePr>
            <p:nvPr>
              <p:extLst>
                <p:ext uri="{D42A27DB-BD31-4B8C-83A1-F6EECF244321}">
                  <p14:modId xmlns:p14="http://schemas.microsoft.com/office/powerpoint/2010/main" val="2909170663"/>
                </p:ext>
              </p:extLst>
            </p:nvPr>
          </p:nvGraphicFramePr>
          <p:xfrm>
            <a:off x="804" y="1913"/>
            <a:ext cx="1177" cy="342"/>
          </p:xfrm>
          <a:graphic>
            <a:graphicData uri="http://schemas.openxmlformats.org/presentationml/2006/ole">
              <mc:AlternateContent xmlns:mc="http://schemas.openxmlformats.org/markup-compatibility/2006">
                <mc:Choice xmlns:v="urn:schemas-microsoft-com:vml" Requires="v">
                  <p:oleObj spid="_x0000_s174795" name="公式" r:id="rId6" imgW="787400" imgH="228600" progId="Equation.3">
                    <p:embed/>
                  </p:oleObj>
                </mc:Choice>
                <mc:Fallback>
                  <p:oleObj name="公式" r:id="rId6" imgW="787400" imgH="228600" progId="Equation.3">
                    <p:embed/>
                    <p:pic>
                      <p:nvPicPr>
                        <p:cNvPr id="0" name="图片 11317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4" y="1913"/>
                          <a:ext cx="117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7" name="Text Box 16"/>
            <p:cNvSpPr txBox="1">
              <a:spLocks noChangeArrowheads="1"/>
            </p:cNvSpPr>
            <p:nvPr/>
          </p:nvSpPr>
          <p:spPr bwMode="auto">
            <a:xfrm>
              <a:off x="726" y="2304"/>
              <a:ext cx="3103"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ts val="600"/>
                </a:spcBef>
              </a:pPr>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B</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原子的价电子完全转移到</a:t>
              </a:r>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a:t>
              </a:r>
            </a:p>
            <a:p>
              <a:pPr eaLnBrk="1" hangingPunct="1">
                <a:spcBef>
                  <a:spcPts val="600"/>
                </a:spcBef>
              </a:pP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离子结合</a:t>
              </a:r>
              <a:endPar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59408" name="Object 5"/>
            <p:cNvGraphicFramePr>
              <a:graphicFrameLocks noChangeAspect="1"/>
            </p:cNvGraphicFramePr>
            <p:nvPr>
              <p:extLst>
                <p:ext uri="{D42A27DB-BD31-4B8C-83A1-F6EECF244321}">
                  <p14:modId xmlns:p14="http://schemas.microsoft.com/office/powerpoint/2010/main" val="1065027604"/>
                </p:ext>
              </p:extLst>
            </p:nvPr>
          </p:nvGraphicFramePr>
          <p:xfrm>
            <a:off x="1936" y="1924"/>
            <a:ext cx="1444" cy="330"/>
          </p:xfrm>
          <a:graphic>
            <a:graphicData uri="http://schemas.openxmlformats.org/presentationml/2006/ole">
              <mc:AlternateContent xmlns:mc="http://schemas.openxmlformats.org/markup-compatibility/2006">
                <mc:Choice xmlns:v="urn:schemas-microsoft-com:vml" Requires="v">
                  <p:oleObj spid="_x0000_s174796" name="公式" r:id="rId8" imgW="926465" imgH="215900" progId="Equation.3">
                    <p:embed/>
                  </p:oleObj>
                </mc:Choice>
                <mc:Fallback>
                  <p:oleObj name="公式" r:id="rId8" imgW="926465" imgH="215900" progId="Equation.3">
                    <p:embed/>
                    <p:pic>
                      <p:nvPicPr>
                        <p:cNvPr id="0" name="图片 1131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36" y="1924"/>
                          <a:ext cx="14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1" name="矩形 20"/>
          <p:cNvSpPr/>
          <p:nvPr/>
        </p:nvSpPr>
        <p:spPr bwMode="auto">
          <a:xfrm>
            <a:off x="948680" y="3899261"/>
            <a:ext cx="3960440" cy="54541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2" name="矩形 21"/>
          <p:cNvSpPr/>
          <p:nvPr/>
        </p:nvSpPr>
        <p:spPr bwMode="auto">
          <a:xfrm>
            <a:off x="898951" y="2932509"/>
            <a:ext cx="3960440" cy="54541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23" name="Object 5"/>
          <p:cNvGraphicFramePr>
            <a:graphicFrameLocks noChangeAspect="1"/>
          </p:cNvGraphicFramePr>
          <p:nvPr>
            <p:extLst>
              <p:ext uri="{D42A27DB-BD31-4B8C-83A1-F6EECF244321}">
                <p14:modId xmlns:p14="http://schemas.microsoft.com/office/powerpoint/2010/main" val="1647887864"/>
              </p:ext>
            </p:extLst>
          </p:nvPr>
        </p:nvGraphicFramePr>
        <p:xfrm>
          <a:off x="312489" y="3741365"/>
          <a:ext cx="8435975" cy="930275"/>
        </p:xfrm>
        <a:graphic>
          <a:graphicData uri="http://schemas.openxmlformats.org/presentationml/2006/ole">
            <mc:AlternateContent xmlns:mc="http://schemas.openxmlformats.org/markup-compatibility/2006">
              <mc:Choice xmlns:v="urn:schemas-microsoft-com:vml" Requires="v">
                <p:oleObj spid="_x0000_s174797" name="Equation" r:id="rId10" imgW="105460800" imgH="11582400" progId="Equation.DSMT4">
                  <p:embed/>
                </p:oleObj>
              </mc:Choice>
              <mc:Fallback>
                <p:oleObj name="Equation" r:id="rId10" imgW="105460800" imgH="11582400" progId="Equation.DSMT4">
                  <p:embed/>
                  <p:pic>
                    <p:nvPicPr>
                      <p:cNvPr id="0" name="图片 113172"/>
                      <p:cNvPicPr>
                        <a:picLocks noChangeAspect="1" noChangeArrowheads="1"/>
                      </p:cNvPicPr>
                      <p:nvPr/>
                    </p:nvPicPr>
                    <p:blipFill>
                      <a:blip r:embed="rId11"/>
                      <a:srcRect/>
                      <a:stretch>
                        <a:fillRect/>
                      </a:stretch>
                    </p:blipFill>
                    <p:spPr bwMode="auto">
                      <a:xfrm>
                        <a:off x="312489" y="3741365"/>
                        <a:ext cx="84359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5"/>
          <p:cNvGraphicFramePr>
            <a:graphicFrameLocks noChangeAspect="1"/>
          </p:cNvGraphicFramePr>
          <p:nvPr>
            <p:extLst>
              <p:ext uri="{D42A27DB-BD31-4B8C-83A1-F6EECF244321}">
                <p14:modId xmlns:p14="http://schemas.microsoft.com/office/powerpoint/2010/main" val="1552584109"/>
              </p:ext>
            </p:extLst>
          </p:nvPr>
        </p:nvGraphicFramePr>
        <p:xfrm>
          <a:off x="314077" y="2780928"/>
          <a:ext cx="8434387" cy="930275"/>
        </p:xfrm>
        <a:graphic>
          <a:graphicData uri="http://schemas.openxmlformats.org/presentationml/2006/ole">
            <mc:AlternateContent xmlns:mc="http://schemas.openxmlformats.org/markup-compatibility/2006">
              <mc:Choice xmlns:v="urn:schemas-microsoft-com:vml" Requires="v">
                <p:oleObj spid="_x0000_s174798" name="Equation" r:id="rId12" imgW="105460800" imgH="11582400" progId="Equation.DSMT4">
                  <p:embed/>
                </p:oleObj>
              </mc:Choice>
              <mc:Fallback>
                <p:oleObj name="Equation" r:id="rId12" imgW="105460800" imgH="11582400" progId="Equation.DSMT4">
                  <p:embed/>
                  <p:pic>
                    <p:nvPicPr>
                      <p:cNvPr id="0" name="图片 113173"/>
                      <p:cNvPicPr>
                        <a:picLocks noChangeAspect="1" noChangeArrowheads="1"/>
                      </p:cNvPicPr>
                      <p:nvPr/>
                    </p:nvPicPr>
                    <p:blipFill>
                      <a:blip r:embed="rId13"/>
                      <a:srcRect/>
                      <a:stretch>
                        <a:fillRect/>
                      </a:stretch>
                    </p:blipFill>
                    <p:spPr bwMode="auto">
                      <a:xfrm>
                        <a:off x="314077" y="2780928"/>
                        <a:ext cx="8434387"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5"/>
          <p:cNvGraphicFramePr>
            <a:graphicFrameLocks noChangeAspect="1"/>
          </p:cNvGraphicFramePr>
          <p:nvPr>
            <p:extLst>
              <p:ext uri="{D42A27DB-BD31-4B8C-83A1-F6EECF244321}">
                <p14:modId xmlns:p14="http://schemas.microsoft.com/office/powerpoint/2010/main" val="3499052263"/>
              </p:ext>
            </p:extLst>
          </p:nvPr>
        </p:nvGraphicFramePr>
        <p:xfrm>
          <a:off x="671436" y="4658575"/>
          <a:ext cx="3900564" cy="1554709"/>
        </p:xfrm>
        <a:graphic>
          <a:graphicData uri="http://schemas.openxmlformats.org/presentationml/2006/ole">
            <mc:AlternateContent xmlns:mc="http://schemas.openxmlformats.org/markup-compatibility/2006">
              <mc:Choice xmlns:v="urn:schemas-microsoft-com:vml" Requires="v">
                <p:oleObj spid="_x0000_s174799" name="Equation" r:id="rId14" imgW="42976800" imgH="17068800" progId="Equation.DSMT4">
                  <p:embed/>
                </p:oleObj>
              </mc:Choice>
              <mc:Fallback>
                <p:oleObj name="Equation" r:id="rId14" imgW="42976800" imgH="17068800" progId="Equation.DSMT4">
                  <p:embed/>
                  <p:pic>
                    <p:nvPicPr>
                      <p:cNvPr id="0" name="图片 113174"/>
                      <p:cNvPicPr>
                        <a:picLocks noChangeAspect="1" noChangeArrowheads="1"/>
                      </p:cNvPicPr>
                      <p:nvPr/>
                    </p:nvPicPr>
                    <p:blipFill>
                      <a:blip r:embed="rId15"/>
                      <a:srcRect/>
                      <a:stretch>
                        <a:fillRect/>
                      </a:stretch>
                    </p:blipFill>
                    <p:spPr bwMode="auto">
                      <a:xfrm>
                        <a:off x="671436" y="4658575"/>
                        <a:ext cx="3900564" cy="1554709"/>
                      </a:xfrm>
                      <a:prstGeom prst="rect">
                        <a:avLst/>
                      </a:prstGeom>
                      <a:solidFill>
                        <a:schemeClr val="bg1"/>
                      </a:solidFill>
                      <a:ln w="28575">
                        <a:solidFill>
                          <a:srgbClr val="FF0000"/>
                        </a:solidFill>
                      </a:ln>
                    </p:spPr>
                  </p:pic>
                </p:oleObj>
              </mc:Fallback>
            </mc:AlternateContent>
          </a:graphicData>
        </a:graphic>
      </p:graphicFrame>
      <p:sp>
        <p:nvSpPr>
          <p:cNvPr id="18" name="Text Box 25"/>
          <p:cNvSpPr txBox="1">
            <a:spLocks noChangeArrowheads="1"/>
          </p:cNvSpPr>
          <p:nvPr/>
        </p:nvSpPr>
        <p:spPr bwMode="auto">
          <a:xfrm>
            <a:off x="4905173" y="4716383"/>
            <a:ext cx="3720239" cy="1107996"/>
          </a:xfrm>
          <a:prstGeom prst="rect">
            <a:avLst/>
          </a:prstGeom>
          <a:solidFill>
            <a:srgbClr val="CCFF99"/>
          </a:solidFill>
          <a:ln>
            <a:noFill/>
          </a:ln>
          <a:effec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电子占用</a:t>
            </a:r>
            <a:r>
              <a:rPr lang="en-US" altLang="zh-CN" sz="22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核轨道时所受</a:t>
            </a:r>
            <a:r>
              <a:rPr lang="en-US" altLang="zh-CN" sz="22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B</a:t>
            </a:r>
            <a:r>
              <a:rPr lang="zh-CN" altLang="en-US" sz="2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核的库仑吸引能→</a:t>
            </a:r>
            <a:endParaRPr lang="en-US" altLang="zh-CN" sz="2200" b="1"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r>
              <a:rPr lang="zh-CN" altLang="en-US" sz="2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      正负离子之间的库仑吸引</a:t>
            </a:r>
          </a:p>
        </p:txBody>
      </p:sp>
      <p:sp>
        <p:nvSpPr>
          <p:cNvPr id="2" name="文本框 1"/>
          <p:cNvSpPr txBox="1"/>
          <p:nvPr/>
        </p:nvSpPr>
        <p:spPr>
          <a:xfrm>
            <a:off x="4905173" y="5867334"/>
            <a:ext cx="3877985" cy="461665"/>
          </a:xfrm>
          <a:prstGeom prst="rect">
            <a:avLst/>
          </a:prstGeom>
          <a:solidFill>
            <a:srgbClr val="FFCCFF"/>
          </a:solidFill>
        </p:spPr>
        <p:txBody>
          <a:bodyPr wrap="none" rtlCol="0">
            <a:spAutoFit/>
          </a:bodyPr>
          <a:lstStyle/>
          <a:p>
            <a:r>
              <a:rPr lang="zh-CN" altLang="en-US" sz="2400" b="1" dirty="0">
                <a:solidFill>
                  <a:srgbClr val="C00000"/>
                </a:solidFill>
                <a:latin typeface="Times New Roman" panose="02020603050405020304" pitchFamily="18" charset="0"/>
                <a:ea typeface="微软雅黑" panose="020B0503020204020204" charset="-122"/>
              </a:rPr>
              <a:t>碱金属和卤族元素的化合物</a:t>
            </a:r>
          </a:p>
        </p:txBody>
      </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26</a:t>
            </a:fld>
            <a:endParaRPr lang="zh-CN" altLang="en-US">
              <a:solidFill>
                <a:prstClr val="black">
                  <a:tint val="75000"/>
                </a:prstClr>
              </a:solidFill>
            </a:endParaRPr>
          </a:p>
        </p:txBody>
      </p:sp>
      <p:sp>
        <p:nvSpPr>
          <p:cNvPr id="25" name="Rectangle 2"/>
          <p:cNvSpPr>
            <a:spLocks noRot="1" noChangeArrowheads="1"/>
          </p:cNvSpPr>
          <p:nvPr/>
        </p:nvSpPr>
        <p:spPr bwMode="auto">
          <a:xfrm>
            <a:off x="3419872" y="239594"/>
            <a:ext cx="3455988" cy="769925"/>
          </a:xfrm>
          <a:prstGeom prst="rect">
            <a:avLst/>
          </a:prstGeom>
          <a:noFill/>
          <a:ln>
            <a:noFill/>
          </a:ln>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lnSpc>
                <a:spcPct val="100000"/>
              </a:lnSpc>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rPr>
              <a:t>电  离  度</a:t>
            </a:r>
          </a:p>
        </p:txBody>
      </p:sp>
      <p:sp>
        <p:nvSpPr>
          <p:cNvPr id="26" name="Rectangle 37"/>
          <p:cNvSpPr>
            <a:spLocks noChangeArrowheads="1"/>
          </p:cNvSpPr>
          <p:nvPr/>
        </p:nvSpPr>
        <p:spPr bwMode="auto">
          <a:xfrm flipV="1">
            <a:off x="103981" y="93630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79254"/>
                                        </p:tgtEl>
                                        <p:attrNameLst>
                                          <p:attrName>style.visibility</p:attrName>
                                        </p:attrNameLst>
                                      </p:cBhvr>
                                      <p:to>
                                        <p:strVal val="visible"/>
                                      </p:to>
                                    </p:set>
                                    <p:animEffect transition="in" filter="slide(fromLeft)">
                                      <p:cBhvr>
                                        <p:cTn id="7" dur="500"/>
                                        <p:tgtEl>
                                          <p:spTgt spid="4792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1+#ppt_w/2"/>
                                          </p:val>
                                        </p:tav>
                                        <p:tav tm="100000">
                                          <p:val>
                                            <p:strVal val="#ppt_x"/>
                                          </p:val>
                                        </p:tav>
                                      </p:tavLst>
                                    </p:anim>
                                    <p:anim calcmode="lin" valueType="num">
                                      <p:cBhvr additive="base">
                                        <p:cTn id="33"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500" fill="hold"/>
                                        <p:tgtEl>
                                          <p:spTgt spid="2"/>
                                        </p:tgtEl>
                                        <p:attrNameLst>
                                          <p:attrName>ppt_x</p:attrName>
                                        </p:attrNameLst>
                                      </p:cBhvr>
                                      <p:tavLst>
                                        <p:tav tm="0">
                                          <p:val>
                                            <p:strVal val="#ppt_x"/>
                                          </p:val>
                                        </p:tav>
                                        <p:tav tm="100000">
                                          <p:val>
                                            <p:strVal val="#ppt_x"/>
                                          </p:val>
                                        </p:tav>
                                      </p:tavLst>
                                    </p:anim>
                                    <p:anim calcmode="lin" valueType="num">
                                      <p:cBhvr additive="base">
                                        <p:cTn id="3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18" grpId="0" animBg="1" autoUpdateAnimBg="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3068439" y="6310139"/>
            <a:ext cx="3106118" cy="4572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59394" name="灯片编号占位符 5"/>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r" eaLnBrk="1" hangingPunct="1"/>
            <a:fld id="{8FA3F1EF-A6A5-46D1-809D-449A9CD137FA}" type="slidenum">
              <a:rPr lang="en-US" altLang="zh-CN" sz="1400" b="1">
                <a:solidFill>
                  <a:srgbClr val="336666"/>
                </a:solidFill>
                <a:latin typeface="Times New Roman" panose="02020603050405020304" pitchFamily="18" charset="0"/>
                <a:ea typeface="微软雅黑" panose="020B0503020204020204" charset="-122"/>
                <a:cs typeface="Times New Roman" panose="02020603050405020304" pitchFamily="18" charset="0"/>
              </a:rPr>
              <a:t>27</a:t>
            </a:fld>
            <a:endParaRPr lang="en-US" altLang="zh-CN" sz="1400" b="1" dirty="0">
              <a:solidFill>
                <a:srgbClr val="336666"/>
              </a:solidFill>
              <a:latin typeface="Times New Roman" panose="02020603050405020304" pitchFamily="18" charset="0"/>
              <a:ea typeface="微软雅黑" panose="020B0503020204020204" charset="-122"/>
              <a:cs typeface="Times New Roman" panose="02020603050405020304" pitchFamily="18" charset="0"/>
            </a:endParaRPr>
          </a:p>
        </p:txBody>
      </p:sp>
      <p:grpSp>
        <p:nvGrpSpPr>
          <p:cNvPr id="479262" name="Group 30"/>
          <p:cNvGrpSpPr/>
          <p:nvPr/>
        </p:nvGrpSpPr>
        <p:grpSpPr bwMode="auto">
          <a:xfrm>
            <a:off x="4438650" y="2328381"/>
            <a:ext cx="2114550" cy="519113"/>
            <a:chOff x="3090" y="2556"/>
            <a:chExt cx="1332" cy="327"/>
          </a:xfrm>
        </p:grpSpPr>
        <p:sp>
          <p:nvSpPr>
            <p:cNvPr id="59409" name="AutoShape 21"/>
            <p:cNvSpPr>
              <a:spLocks noChangeArrowheads="1"/>
            </p:cNvSpPr>
            <p:nvPr/>
          </p:nvSpPr>
          <p:spPr bwMode="auto">
            <a:xfrm>
              <a:off x="3090" y="2646"/>
              <a:ext cx="499" cy="226"/>
            </a:xfrm>
            <a:prstGeom prst="rightArrow">
              <a:avLst>
                <a:gd name="adj1" fmla="val 50000"/>
                <a:gd name="adj2" fmla="val 55199"/>
              </a:avLst>
            </a:prstGeom>
            <a:gradFill rotWithShape="1">
              <a:gsLst>
                <a:gs pos="0">
                  <a:srgbClr val="FFC2FF"/>
                </a:gs>
                <a:gs pos="100000">
                  <a:srgbClr val="FF00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59410" name="Text Box 23"/>
            <p:cNvSpPr txBox="1">
              <a:spLocks noChangeArrowheads="1"/>
            </p:cNvSpPr>
            <p:nvPr/>
          </p:nvSpPr>
          <p:spPr bwMode="auto">
            <a:xfrm>
              <a:off x="3634" y="2556"/>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dirty="0">
                  <a:solidFill>
                    <a:srgbClr val="CC0000"/>
                  </a:solidFill>
                  <a:latin typeface="Times New Roman" panose="02020603050405020304" pitchFamily="18" charset="0"/>
                  <a:ea typeface="微软雅黑" panose="020B0503020204020204" charset="-122"/>
                </a:rPr>
                <a:t>共价键</a:t>
              </a:r>
            </a:p>
          </p:txBody>
        </p:sp>
      </p:grpSp>
      <p:grpSp>
        <p:nvGrpSpPr>
          <p:cNvPr id="479263" name="Group 31"/>
          <p:cNvGrpSpPr/>
          <p:nvPr/>
        </p:nvGrpSpPr>
        <p:grpSpPr bwMode="auto">
          <a:xfrm>
            <a:off x="417768" y="1537766"/>
            <a:ext cx="4421188" cy="1366838"/>
            <a:chOff x="822" y="2601"/>
            <a:chExt cx="2785" cy="861"/>
          </a:xfrm>
        </p:grpSpPr>
        <p:graphicFrame>
          <p:nvGraphicFramePr>
            <p:cNvPr id="59403" name="Object 5"/>
            <p:cNvGraphicFramePr>
              <a:graphicFrameLocks noChangeAspect="1"/>
            </p:cNvGraphicFramePr>
            <p:nvPr/>
          </p:nvGraphicFramePr>
          <p:xfrm>
            <a:off x="822" y="2601"/>
            <a:ext cx="1179" cy="342"/>
          </p:xfrm>
          <a:graphic>
            <a:graphicData uri="http://schemas.openxmlformats.org/presentationml/2006/ole">
              <mc:AlternateContent xmlns:mc="http://schemas.openxmlformats.org/markup-compatibility/2006">
                <mc:Choice xmlns:v="urn:schemas-microsoft-com:vml" Requires="v">
                  <p:oleObj spid="_x0000_s168764" name="公式" r:id="rId4" imgW="787400" imgH="228600" progId="Equation.3">
                    <p:embed/>
                  </p:oleObj>
                </mc:Choice>
                <mc:Fallback>
                  <p:oleObj name="公式" r:id="rId4" imgW="787400" imgH="228600" progId="Equation.3">
                    <p:embed/>
                    <p:pic>
                      <p:nvPicPr>
                        <p:cNvPr id="0" name="图片 1081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 y="2601"/>
                          <a:ext cx="117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4" name="Text Box 17"/>
            <p:cNvSpPr txBox="1">
              <a:spLocks noChangeArrowheads="1"/>
            </p:cNvSpPr>
            <p:nvPr/>
          </p:nvSpPr>
          <p:spPr bwMode="auto">
            <a:xfrm>
              <a:off x="847" y="2944"/>
              <a:ext cx="25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A </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和</a:t>
              </a:r>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B </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原子的价电子均匀分布</a:t>
              </a:r>
            </a:p>
            <a:p>
              <a:pPr eaLnBrk="1" hangingPunct="1"/>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两个原子共享所有价电子</a:t>
              </a:r>
            </a:p>
          </p:txBody>
        </p:sp>
        <p:graphicFrame>
          <p:nvGraphicFramePr>
            <p:cNvPr id="59405" name="Object 29"/>
            <p:cNvGraphicFramePr>
              <a:graphicFrameLocks noChangeAspect="1"/>
            </p:cNvGraphicFramePr>
            <p:nvPr>
              <p:extLst>
                <p:ext uri="{D42A27DB-BD31-4B8C-83A1-F6EECF244321}">
                  <p14:modId xmlns:p14="http://schemas.microsoft.com/office/powerpoint/2010/main" val="2576401739"/>
                </p:ext>
              </p:extLst>
            </p:nvPr>
          </p:nvGraphicFramePr>
          <p:xfrm>
            <a:off x="2014" y="2619"/>
            <a:ext cx="1593" cy="285"/>
          </p:xfrm>
          <a:graphic>
            <a:graphicData uri="http://schemas.openxmlformats.org/presentationml/2006/ole">
              <mc:AlternateContent xmlns:mc="http://schemas.openxmlformats.org/markup-compatibility/2006">
                <mc:Choice xmlns:v="urn:schemas-microsoft-com:vml" Requires="v">
                  <p:oleObj spid="_x0000_s168765" name="公式" r:id="rId6" imgW="1205865" imgH="215900" progId="Equation.3">
                    <p:embed/>
                  </p:oleObj>
                </mc:Choice>
                <mc:Fallback>
                  <p:oleObj name="公式" r:id="rId6" imgW="1205865" imgH="215900" progId="Equation.3">
                    <p:embed/>
                    <p:pic>
                      <p:nvPicPr>
                        <p:cNvPr id="0" name="图片 1081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4" y="2619"/>
                          <a:ext cx="1593"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 name="矩形 20"/>
          <p:cNvSpPr/>
          <p:nvPr/>
        </p:nvSpPr>
        <p:spPr bwMode="auto">
          <a:xfrm>
            <a:off x="805074" y="4536374"/>
            <a:ext cx="3816424" cy="54541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2" name="矩形 21"/>
          <p:cNvSpPr/>
          <p:nvPr/>
        </p:nvSpPr>
        <p:spPr bwMode="auto">
          <a:xfrm>
            <a:off x="866210" y="3014369"/>
            <a:ext cx="3794145" cy="54541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23" name="Object 5"/>
          <p:cNvGraphicFramePr>
            <a:graphicFrameLocks noChangeAspect="1"/>
          </p:cNvGraphicFramePr>
          <p:nvPr>
            <p:extLst>
              <p:ext uri="{D42A27DB-BD31-4B8C-83A1-F6EECF244321}">
                <p14:modId xmlns:p14="http://schemas.microsoft.com/office/powerpoint/2010/main" val="3768919794"/>
              </p:ext>
            </p:extLst>
          </p:nvPr>
        </p:nvGraphicFramePr>
        <p:xfrm>
          <a:off x="186928" y="4568200"/>
          <a:ext cx="6465888" cy="1419225"/>
        </p:xfrm>
        <a:graphic>
          <a:graphicData uri="http://schemas.openxmlformats.org/presentationml/2006/ole">
            <mc:AlternateContent xmlns:mc="http://schemas.openxmlformats.org/markup-compatibility/2006">
              <mc:Choice xmlns:v="urn:schemas-microsoft-com:vml" Requires="v">
                <p:oleObj spid="_x0000_s168766" name="Equation" r:id="rId8" imgW="80772000" imgH="17678400" progId="Equation.DSMT4">
                  <p:embed/>
                </p:oleObj>
              </mc:Choice>
              <mc:Fallback>
                <p:oleObj name="Equation" r:id="rId8" imgW="80772000" imgH="17678400" progId="Equation.DSMT4">
                  <p:embed/>
                  <p:pic>
                    <p:nvPicPr>
                      <p:cNvPr id="0" name="图片 108154"/>
                      <p:cNvPicPr>
                        <a:picLocks noChangeAspect="1" noChangeArrowheads="1"/>
                      </p:cNvPicPr>
                      <p:nvPr/>
                    </p:nvPicPr>
                    <p:blipFill>
                      <a:blip r:embed="rId9"/>
                      <a:srcRect/>
                      <a:stretch>
                        <a:fillRect/>
                      </a:stretch>
                    </p:blipFill>
                    <p:spPr bwMode="auto">
                      <a:xfrm>
                        <a:off x="186928" y="4568200"/>
                        <a:ext cx="6465888"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5"/>
          <p:cNvGraphicFramePr>
            <a:graphicFrameLocks noChangeAspect="1"/>
          </p:cNvGraphicFramePr>
          <p:nvPr>
            <p:extLst>
              <p:ext uri="{D42A27DB-BD31-4B8C-83A1-F6EECF244321}">
                <p14:modId xmlns:p14="http://schemas.microsoft.com/office/powerpoint/2010/main" val="822770455"/>
              </p:ext>
            </p:extLst>
          </p:nvPr>
        </p:nvGraphicFramePr>
        <p:xfrm>
          <a:off x="237728" y="3079281"/>
          <a:ext cx="6364288" cy="1419225"/>
        </p:xfrm>
        <a:graphic>
          <a:graphicData uri="http://schemas.openxmlformats.org/presentationml/2006/ole">
            <mc:AlternateContent xmlns:mc="http://schemas.openxmlformats.org/markup-compatibility/2006">
              <mc:Choice xmlns:v="urn:schemas-microsoft-com:vml" Requires="v">
                <p:oleObj spid="_x0000_s168767" name="Equation" r:id="rId10" imgW="79552800" imgH="17678400" progId="Equation.DSMT4">
                  <p:embed/>
                </p:oleObj>
              </mc:Choice>
              <mc:Fallback>
                <p:oleObj name="Equation" r:id="rId10" imgW="79552800" imgH="17678400" progId="Equation.DSMT4">
                  <p:embed/>
                  <p:pic>
                    <p:nvPicPr>
                      <p:cNvPr id="0" name="图片 108155"/>
                      <p:cNvPicPr>
                        <a:picLocks noChangeAspect="1" noChangeArrowheads="1"/>
                      </p:cNvPicPr>
                      <p:nvPr/>
                    </p:nvPicPr>
                    <p:blipFill>
                      <a:blip r:embed="rId11"/>
                      <a:srcRect/>
                      <a:stretch>
                        <a:fillRect/>
                      </a:stretch>
                    </p:blipFill>
                    <p:spPr bwMode="auto">
                      <a:xfrm>
                        <a:off x="237728" y="3079281"/>
                        <a:ext cx="6364288"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5"/>
          <p:cNvGraphicFramePr>
            <a:graphicFrameLocks noChangeAspect="1"/>
          </p:cNvGraphicFramePr>
          <p:nvPr>
            <p:extLst>
              <p:ext uri="{D42A27DB-BD31-4B8C-83A1-F6EECF244321}">
                <p14:modId xmlns:p14="http://schemas.microsoft.com/office/powerpoint/2010/main" val="1607850046"/>
              </p:ext>
            </p:extLst>
          </p:nvPr>
        </p:nvGraphicFramePr>
        <p:xfrm>
          <a:off x="6652816" y="3019616"/>
          <a:ext cx="2325202" cy="2502207"/>
        </p:xfrm>
        <a:graphic>
          <a:graphicData uri="http://schemas.openxmlformats.org/presentationml/2006/ole">
            <mc:AlternateContent xmlns:mc="http://schemas.openxmlformats.org/markup-compatibility/2006">
              <mc:Choice xmlns:v="urn:schemas-microsoft-com:vml" Requires="v">
                <p:oleObj spid="_x0000_s168768" name="Equation" r:id="rId12" imgW="35966400" imgH="39014400" progId="Equation.DSMT4">
                  <p:embed/>
                </p:oleObj>
              </mc:Choice>
              <mc:Fallback>
                <p:oleObj name="Equation" r:id="rId12" imgW="35966400" imgH="39014400" progId="Equation.DSMT4">
                  <p:embed/>
                  <p:pic>
                    <p:nvPicPr>
                      <p:cNvPr id="0" name="图片 108156"/>
                      <p:cNvPicPr>
                        <a:picLocks noChangeAspect="1" noChangeArrowheads="1"/>
                      </p:cNvPicPr>
                      <p:nvPr/>
                    </p:nvPicPr>
                    <p:blipFill>
                      <a:blip r:embed="rId13"/>
                      <a:srcRect/>
                      <a:stretch>
                        <a:fillRect/>
                      </a:stretch>
                    </p:blipFill>
                    <p:spPr bwMode="auto">
                      <a:xfrm>
                        <a:off x="6652816" y="3019616"/>
                        <a:ext cx="2325202" cy="2502207"/>
                      </a:xfrm>
                      <a:prstGeom prst="rect">
                        <a:avLst/>
                      </a:prstGeom>
                      <a:solidFill>
                        <a:srgbClr val="CCFF99"/>
                      </a:solidFill>
                      <a:ln>
                        <a:noFill/>
                      </a:ln>
                    </p:spPr>
                  </p:pic>
                </p:oleObj>
              </mc:Fallback>
            </mc:AlternateContent>
          </a:graphicData>
        </a:graphic>
      </p:graphicFrame>
      <p:sp>
        <p:nvSpPr>
          <p:cNvPr id="5" name="文本框 4"/>
          <p:cNvSpPr txBox="1"/>
          <p:nvPr/>
        </p:nvSpPr>
        <p:spPr>
          <a:xfrm>
            <a:off x="179512" y="1094563"/>
            <a:ext cx="3345788" cy="492443"/>
          </a:xfrm>
          <a:prstGeom prst="rect">
            <a:avLst/>
          </a:prstGeom>
          <a:solidFill>
            <a:schemeClr val="bg1"/>
          </a:solidFill>
        </p:spPr>
        <p:txBody>
          <a:bodyPr wrap="none" rtlCol="0">
            <a:spAutoFit/>
          </a:bodyPr>
          <a:lstStyle/>
          <a:p>
            <a:r>
              <a:rPr lang="en-US" altLang="zh-CN" sz="2600" b="1" i="1" dirty="0">
                <a:solidFill>
                  <a:srgbClr val="C000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6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600" b="1" i="1" dirty="0">
                <a:solidFill>
                  <a:srgbClr val="C00000"/>
                </a:solidFill>
                <a:latin typeface="Times New Roman" panose="02020603050405020304" pitchFamily="18" charset="0"/>
                <a:ea typeface="微软雅黑" panose="020B0503020204020204" charset="-122"/>
                <a:cs typeface="Times New Roman" panose="02020603050405020304" pitchFamily="18" charset="0"/>
              </a:rPr>
              <a:t>B</a:t>
            </a:r>
            <a:r>
              <a:rPr lang="zh-CN" altLang="en-US" sz="26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两个全同原子：</a:t>
            </a:r>
          </a:p>
        </p:txBody>
      </p:sp>
      <p:sp>
        <p:nvSpPr>
          <p:cNvPr id="26" name="文本框 25"/>
          <p:cNvSpPr txBox="1"/>
          <p:nvPr/>
        </p:nvSpPr>
        <p:spPr>
          <a:xfrm>
            <a:off x="2322220" y="5933339"/>
            <a:ext cx="3852337" cy="430887"/>
          </a:xfrm>
          <a:prstGeom prst="rect">
            <a:avLst/>
          </a:prstGeom>
          <a:solidFill>
            <a:srgbClr val="FFCCFF"/>
          </a:solidFill>
        </p:spPr>
        <p:txBody>
          <a:bodyPr wrap="none" rtlCol="0">
            <a:spAutoFit/>
          </a:bodyPr>
          <a:lstStyle/>
          <a:p>
            <a:r>
              <a:rPr lang="zh-CN" altLang="en-US" sz="2200" b="1" dirty="0">
                <a:solidFill>
                  <a:srgbClr val="C00000"/>
                </a:solidFill>
                <a:latin typeface="Times New Roman" panose="02020603050405020304" pitchFamily="18" charset="0"/>
                <a:ea typeface="微软雅黑" panose="020B0503020204020204" charset="-122"/>
              </a:rPr>
              <a:t>例如两个氢原子结合成氢分子</a:t>
            </a:r>
          </a:p>
        </p:txBody>
      </p:sp>
      <p:grpSp>
        <p:nvGrpSpPr>
          <p:cNvPr id="6" name="组合 5"/>
          <p:cNvGrpSpPr/>
          <p:nvPr/>
        </p:nvGrpSpPr>
        <p:grpSpPr>
          <a:xfrm>
            <a:off x="6772700" y="5217408"/>
            <a:ext cx="2069675" cy="1092731"/>
            <a:chOff x="6772691" y="5744892"/>
            <a:chExt cx="2069675" cy="1092731"/>
          </a:xfrm>
        </p:grpSpPr>
        <p:cxnSp>
          <p:nvCxnSpPr>
            <p:cNvPr id="4" name="直接箭头连接符 3"/>
            <p:cNvCxnSpPr/>
            <p:nvPr/>
          </p:nvCxnSpPr>
          <p:spPr bwMode="auto">
            <a:xfrm flipV="1">
              <a:off x="8604439" y="5744892"/>
              <a:ext cx="19669" cy="371832"/>
            </a:xfrm>
            <a:prstGeom prst="straightConnector1">
              <a:avLst/>
            </a:prstGeom>
            <a:solidFill>
              <a:schemeClr val="accent1"/>
            </a:solidFill>
            <a:ln w="2857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25"/>
            <p:cNvSpPr txBox="1">
              <a:spLocks noChangeArrowheads="1"/>
            </p:cNvSpPr>
            <p:nvPr/>
          </p:nvSpPr>
          <p:spPr bwMode="auto">
            <a:xfrm>
              <a:off x="6772691" y="6129737"/>
              <a:ext cx="2069675" cy="707886"/>
            </a:xfrm>
            <a:prstGeom prst="rect">
              <a:avLst/>
            </a:prstGeom>
            <a:solidFill>
              <a:srgbClr val="99FFCC"/>
            </a:solidFill>
            <a:ln>
              <a:noFill/>
            </a:ln>
            <a:effec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000" b="1" dirty="0">
                  <a:solidFill>
                    <a:srgbClr val="000000"/>
                  </a:solidFill>
                  <a:latin typeface="Times New Roman" panose="02020603050405020304" pitchFamily="18" charset="0"/>
                  <a:ea typeface="微软雅黑" panose="020B0503020204020204" charset="-122"/>
                </a:rPr>
                <a:t>正负离子之间的</a:t>
              </a:r>
              <a:endParaRPr lang="en-US" altLang="zh-CN" sz="2000" b="1" dirty="0">
                <a:solidFill>
                  <a:srgbClr val="000000"/>
                </a:solidFill>
                <a:latin typeface="Times New Roman" panose="02020603050405020304" pitchFamily="18" charset="0"/>
                <a:ea typeface="微软雅黑" panose="020B0503020204020204" charset="-122"/>
              </a:endParaRPr>
            </a:p>
            <a:p>
              <a:pPr eaLnBrk="1" hangingPunct="1"/>
              <a:r>
                <a:rPr lang="zh-CN" altLang="en-US" sz="2000" b="1" dirty="0">
                  <a:solidFill>
                    <a:srgbClr val="000000"/>
                  </a:solidFill>
                  <a:latin typeface="Times New Roman" panose="02020603050405020304" pitchFamily="18" charset="0"/>
                  <a:ea typeface="微软雅黑" panose="020B0503020204020204" charset="-122"/>
                </a:rPr>
                <a:t>库仑吸引能很小</a:t>
              </a:r>
            </a:p>
          </p:txBody>
        </p:sp>
      </p:gr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7" name="灯片编号占位符 6"/>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27</a:t>
            </a:fld>
            <a:endParaRPr lang="zh-CN" altLang="en-US">
              <a:solidFill>
                <a:prstClr val="black">
                  <a:tint val="75000"/>
                </a:prstClr>
              </a:solidFill>
            </a:endParaRPr>
          </a:p>
        </p:txBody>
      </p:sp>
      <p:graphicFrame>
        <p:nvGraphicFramePr>
          <p:cNvPr id="28" name="Object 5"/>
          <p:cNvGraphicFramePr>
            <a:graphicFrameLocks noChangeAspect="1"/>
          </p:cNvGraphicFramePr>
          <p:nvPr>
            <p:extLst>
              <p:ext uri="{D42A27DB-BD31-4B8C-83A1-F6EECF244321}">
                <p14:modId xmlns:p14="http://schemas.microsoft.com/office/powerpoint/2010/main" val="525911230"/>
              </p:ext>
            </p:extLst>
          </p:nvPr>
        </p:nvGraphicFramePr>
        <p:xfrm>
          <a:off x="5529657" y="1066956"/>
          <a:ext cx="3240088" cy="1142888"/>
        </p:xfrm>
        <a:graphic>
          <a:graphicData uri="http://schemas.openxmlformats.org/presentationml/2006/ole">
            <mc:AlternateContent xmlns:mc="http://schemas.openxmlformats.org/markup-compatibility/2006">
              <mc:Choice xmlns:v="urn:schemas-microsoft-com:vml" Requires="v">
                <p:oleObj spid="_x0000_s168769" name="公式" r:id="rId14" imgW="1295400" imgH="457200" progId="Equation.3">
                  <p:embed/>
                </p:oleObj>
              </mc:Choice>
              <mc:Fallback>
                <p:oleObj name="公式" r:id="rId14" imgW="1295400" imgH="457200" progId="Equation.3">
                  <p:embed/>
                  <p:pic>
                    <p:nvPicPr>
                      <p:cNvPr id="59397"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29657" y="1066956"/>
                        <a:ext cx="3240088" cy="1142888"/>
                      </a:xfrm>
                      <a:prstGeom prst="rect">
                        <a:avLst/>
                      </a:prstGeom>
                      <a:noFill/>
                      <a:ln>
                        <a:noFill/>
                      </a:ln>
                      <a:extLst/>
                    </p:spPr>
                  </p:pic>
                </p:oleObj>
              </mc:Fallback>
            </mc:AlternateContent>
          </a:graphicData>
        </a:graphic>
      </p:graphicFrame>
      <p:sp>
        <p:nvSpPr>
          <p:cNvPr id="29" name="Rectangle 13"/>
          <p:cNvSpPr>
            <a:spLocks noChangeArrowheads="1"/>
          </p:cNvSpPr>
          <p:nvPr/>
        </p:nvSpPr>
        <p:spPr bwMode="auto">
          <a:xfrm>
            <a:off x="5530499" y="1102710"/>
            <a:ext cx="3156301" cy="1075645"/>
          </a:xfrm>
          <a:prstGeom prst="rect">
            <a:avLst/>
          </a:prstGeom>
          <a:noFill/>
          <a:ln w="76200">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30" name="Rectangle 2"/>
          <p:cNvSpPr>
            <a:spLocks noRot="1" noChangeArrowheads="1"/>
          </p:cNvSpPr>
          <p:nvPr/>
        </p:nvSpPr>
        <p:spPr bwMode="auto">
          <a:xfrm>
            <a:off x="3419872" y="239594"/>
            <a:ext cx="3455988" cy="769925"/>
          </a:xfrm>
          <a:prstGeom prst="rect">
            <a:avLst/>
          </a:prstGeom>
          <a:noFill/>
          <a:ln>
            <a:noFill/>
          </a:ln>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lnSpc>
                <a:spcPct val="100000"/>
              </a:lnSpc>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rPr>
              <a:t>电  离  度</a:t>
            </a:r>
          </a:p>
        </p:txBody>
      </p:sp>
      <p:sp>
        <p:nvSpPr>
          <p:cNvPr id="31" name="Rectangle 37"/>
          <p:cNvSpPr>
            <a:spLocks noChangeArrowheads="1"/>
          </p:cNvSpPr>
          <p:nvPr/>
        </p:nvSpPr>
        <p:spPr bwMode="auto">
          <a:xfrm flipV="1">
            <a:off x="103981" y="93630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479262"/>
                                        </p:tgtEl>
                                        <p:attrNameLst>
                                          <p:attrName>style.visibility</p:attrName>
                                        </p:attrNameLst>
                                      </p:cBhvr>
                                      <p:to>
                                        <p:strVal val="visible"/>
                                      </p:to>
                                    </p:set>
                                    <p:animEffect transition="in" filter="slide(fromLeft)">
                                      <p:cBhvr>
                                        <p:cTn id="7" dur="500"/>
                                        <p:tgtEl>
                                          <p:spTgt spid="4792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ppt_x"/>
                                          </p:val>
                                        </p:tav>
                                        <p:tav tm="100000">
                                          <p:val>
                                            <p:strVal val="#ppt_x"/>
                                          </p:val>
                                        </p:tav>
                                      </p:tavLst>
                                    </p:anim>
                                    <p:anim calcmode="lin" valueType="num">
                                      <p:cBhvr additive="base">
                                        <p:cTn id="43"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animBg="1"/>
      <p:bldP spid="22" grpId="0" animBg="1"/>
      <p:bldP spid="2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5"/>
          <p:cNvGraphicFramePr>
            <a:graphicFrameLocks noChangeAspect="1"/>
          </p:cNvGraphicFramePr>
          <p:nvPr>
            <p:extLst/>
          </p:nvPr>
        </p:nvGraphicFramePr>
        <p:xfrm>
          <a:off x="2887744" y="1532672"/>
          <a:ext cx="2343498" cy="2411397"/>
        </p:xfrm>
        <a:graphic>
          <a:graphicData uri="http://schemas.openxmlformats.org/presentationml/2006/ole">
            <mc:AlternateContent xmlns:mc="http://schemas.openxmlformats.org/markup-compatibility/2006">
              <mc:Choice xmlns:v="urn:schemas-microsoft-com:vml" Requires="v">
                <p:oleObj spid="_x0000_s167609" name="Equation" r:id="rId4" imgW="21336000" imgH="21945600" progId="Equation.DSMT4">
                  <p:embed/>
                </p:oleObj>
              </mc:Choice>
              <mc:Fallback>
                <p:oleObj name="Equation" r:id="rId4" imgW="21336000" imgH="21945600" progId="Equation.DSMT4">
                  <p:embed/>
                  <p:pic>
                    <p:nvPicPr>
                      <p:cNvPr id="56322" name="Object 5"/>
                      <p:cNvPicPr>
                        <a:picLocks noChangeAspect="1" noChangeArrowheads="1"/>
                      </p:cNvPicPr>
                      <p:nvPr/>
                    </p:nvPicPr>
                    <p:blipFill>
                      <a:blip r:embed="rId5"/>
                      <a:srcRect/>
                      <a:stretch>
                        <a:fillRect/>
                      </a:stretch>
                    </p:blipFill>
                    <p:spPr bwMode="auto">
                      <a:xfrm>
                        <a:off x="2887744" y="1532672"/>
                        <a:ext cx="2343498" cy="2411397"/>
                      </a:xfrm>
                      <a:prstGeom prst="rect">
                        <a:avLst/>
                      </a:prstGeom>
                      <a:noFill/>
                      <a:ln>
                        <a:noFill/>
                      </a:ln>
                    </p:spPr>
                  </p:pic>
                </p:oleObj>
              </mc:Fallback>
            </mc:AlternateContent>
          </a:graphicData>
        </a:graphic>
      </p:graphicFrame>
      <p:sp>
        <p:nvSpPr>
          <p:cNvPr id="859166" name="Line 30"/>
          <p:cNvSpPr>
            <a:spLocks noChangeShapeType="1"/>
          </p:cNvSpPr>
          <p:nvPr/>
        </p:nvSpPr>
        <p:spPr bwMode="auto">
          <a:xfrm flipV="1">
            <a:off x="2724619" y="2100852"/>
            <a:ext cx="2546022" cy="18279"/>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endParaRPr>
          </a:p>
        </p:txBody>
      </p:sp>
      <p:sp>
        <p:nvSpPr>
          <p:cNvPr id="56324" name="Rectangle 2"/>
          <p:cNvSpPr>
            <a:spLocks noRot="1" noChangeArrowheads="1"/>
          </p:cNvSpPr>
          <p:nvPr/>
        </p:nvSpPr>
        <p:spPr bwMode="auto">
          <a:xfrm>
            <a:off x="2782404" y="269207"/>
            <a:ext cx="4272136" cy="732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rPr>
              <a:t>分 子 轨 道 能 级</a:t>
            </a:r>
          </a:p>
        </p:txBody>
      </p:sp>
      <p:sp>
        <p:nvSpPr>
          <p:cNvPr id="56325" name="Text Box 33"/>
          <p:cNvSpPr txBox="1">
            <a:spLocks noChangeArrowheads="1"/>
          </p:cNvSpPr>
          <p:nvPr/>
        </p:nvSpPr>
        <p:spPr bwMode="auto">
          <a:xfrm>
            <a:off x="400049" y="995415"/>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两个原子波函数对应的能级：</a:t>
            </a:r>
          </a:p>
        </p:txBody>
      </p:sp>
      <p:graphicFrame>
        <p:nvGraphicFramePr>
          <p:cNvPr id="56326" name="Object 13"/>
          <p:cNvGraphicFramePr>
            <a:graphicFrameLocks noChangeAspect="1"/>
          </p:cNvGraphicFramePr>
          <p:nvPr>
            <p:extLst/>
          </p:nvPr>
        </p:nvGraphicFramePr>
        <p:xfrm>
          <a:off x="6325418" y="1052736"/>
          <a:ext cx="2109788" cy="935037"/>
        </p:xfrm>
        <a:graphic>
          <a:graphicData uri="http://schemas.openxmlformats.org/presentationml/2006/ole">
            <mc:AlternateContent xmlns:mc="http://schemas.openxmlformats.org/markup-compatibility/2006">
              <mc:Choice xmlns:v="urn:schemas-microsoft-com:vml" Requires="v">
                <p:oleObj spid="_x0000_s167610" name="Equation" r:id="rId6" imgW="26212800" imgH="11582400" progId="Equation.DSMT4">
                  <p:embed/>
                </p:oleObj>
              </mc:Choice>
              <mc:Fallback>
                <p:oleObj name="Equation" r:id="rId6" imgW="26212800" imgH="11582400" progId="Equation.DSMT4">
                  <p:embed/>
                  <p:pic>
                    <p:nvPicPr>
                      <p:cNvPr id="56326" name="Object 13"/>
                      <p:cNvPicPr>
                        <a:picLocks noChangeAspect="1" noChangeArrowheads="1"/>
                      </p:cNvPicPr>
                      <p:nvPr/>
                    </p:nvPicPr>
                    <p:blipFill>
                      <a:blip r:embed="rId7"/>
                      <a:srcRect/>
                      <a:stretch>
                        <a:fillRect/>
                      </a:stretch>
                    </p:blipFill>
                    <p:spPr bwMode="auto">
                      <a:xfrm>
                        <a:off x="6325418" y="1052736"/>
                        <a:ext cx="2109788" cy="935037"/>
                      </a:xfrm>
                      <a:prstGeom prst="rect">
                        <a:avLst/>
                      </a:prstGeom>
                      <a:noFill/>
                      <a:ln w="76200">
                        <a:solidFill>
                          <a:srgbClr val="66FF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 Box 39"/>
          <p:cNvSpPr txBox="1">
            <a:spLocks noChangeArrowheads="1"/>
          </p:cNvSpPr>
          <p:nvPr/>
        </p:nvSpPr>
        <p:spPr bwMode="auto">
          <a:xfrm>
            <a:off x="4459189" y="2174493"/>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能量低</a:t>
            </a:r>
          </a:p>
        </p:txBody>
      </p:sp>
      <p:sp>
        <p:nvSpPr>
          <p:cNvPr id="25" name="Text Box 39"/>
          <p:cNvSpPr txBox="1">
            <a:spLocks noChangeArrowheads="1"/>
          </p:cNvSpPr>
          <p:nvPr/>
        </p:nvSpPr>
        <p:spPr bwMode="auto">
          <a:xfrm>
            <a:off x="4459189" y="3218600"/>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能量高</a:t>
            </a:r>
          </a:p>
        </p:txBody>
      </p:sp>
      <p:grpSp>
        <p:nvGrpSpPr>
          <p:cNvPr id="3" name="组合 2"/>
          <p:cNvGrpSpPr/>
          <p:nvPr/>
        </p:nvGrpSpPr>
        <p:grpSpPr>
          <a:xfrm>
            <a:off x="5573401" y="2054115"/>
            <a:ext cx="2962277" cy="594928"/>
            <a:chOff x="5609483" y="2498421"/>
            <a:chExt cx="2962277" cy="594928"/>
          </a:xfrm>
        </p:grpSpPr>
        <p:grpSp>
          <p:nvGrpSpPr>
            <p:cNvPr id="859181" name="Group 45"/>
            <p:cNvGrpSpPr/>
            <p:nvPr/>
          </p:nvGrpSpPr>
          <p:grpSpPr bwMode="auto">
            <a:xfrm>
              <a:off x="5609483" y="2564904"/>
              <a:ext cx="2962277" cy="503238"/>
              <a:chOff x="2492" y="2024"/>
              <a:chExt cx="1866" cy="317"/>
            </a:xfrm>
          </p:grpSpPr>
          <p:sp>
            <p:nvSpPr>
              <p:cNvPr id="56332" name="AutoShape 38"/>
              <p:cNvSpPr>
                <a:spLocks noChangeArrowheads="1"/>
              </p:cNvSpPr>
              <p:nvPr/>
            </p:nvSpPr>
            <p:spPr bwMode="auto">
              <a:xfrm>
                <a:off x="2492" y="2069"/>
                <a:ext cx="635" cy="272"/>
              </a:xfrm>
              <a:prstGeom prst="rightArrow">
                <a:avLst>
                  <a:gd name="adj1" fmla="val 50000"/>
                  <a:gd name="adj2" fmla="val 5836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56333" name="Text Box 39"/>
              <p:cNvSpPr txBox="1">
                <a:spLocks noChangeArrowheads="1"/>
              </p:cNvSpPr>
              <p:nvPr/>
            </p:nvSpPr>
            <p:spPr bwMode="auto">
              <a:xfrm>
                <a:off x="3127" y="2024"/>
                <a:ext cx="123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       为成键态</a:t>
                </a:r>
              </a:p>
            </p:txBody>
          </p:sp>
        </p:grpSp>
        <p:graphicFrame>
          <p:nvGraphicFramePr>
            <p:cNvPr id="20" name="Object 13"/>
            <p:cNvGraphicFramePr>
              <a:graphicFrameLocks noChangeAspect="1"/>
            </p:cNvGraphicFramePr>
            <p:nvPr>
              <p:extLst/>
            </p:nvPr>
          </p:nvGraphicFramePr>
          <p:xfrm>
            <a:off x="6731374" y="2498421"/>
            <a:ext cx="528825" cy="594928"/>
          </p:xfrm>
          <a:graphic>
            <a:graphicData uri="http://schemas.openxmlformats.org/presentationml/2006/ole">
              <mc:AlternateContent xmlns:mc="http://schemas.openxmlformats.org/markup-compatibility/2006">
                <mc:Choice xmlns:v="urn:schemas-microsoft-com:vml" Requires="v">
                  <p:oleObj spid="_x0000_s167611" name="Equation" r:id="rId8" imgW="4876800" imgH="5486400" progId="Equation.DSMT4">
                    <p:embed/>
                  </p:oleObj>
                </mc:Choice>
                <mc:Fallback>
                  <p:oleObj name="Equation" r:id="rId8" imgW="4876800" imgH="5486400" progId="Equation.DSMT4">
                    <p:embed/>
                    <p:pic>
                      <p:nvPicPr>
                        <p:cNvPr id="20" name="Object 13"/>
                        <p:cNvPicPr>
                          <a:picLocks noChangeAspect="1" noChangeArrowheads="1"/>
                        </p:cNvPicPr>
                        <p:nvPr/>
                      </p:nvPicPr>
                      <p:blipFill>
                        <a:blip r:embed="rId9"/>
                        <a:srcRect/>
                        <a:stretch>
                          <a:fillRect/>
                        </a:stretch>
                      </p:blipFill>
                      <p:spPr bwMode="auto">
                        <a:xfrm>
                          <a:off x="6731374" y="2498421"/>
                          <a:ext cx="528825" cy="594928"/>
                        </a:xfrm>
                        <a:prstGeom prst="rect">
                          <a:avLst/>
                        </a:prstGeom>
                        <a:noFill/>
                        <a:ln w="76200">
                          <a:noFill/>
                          <a:miter lim="800000"/>
                          <a:headEnd/>
                          <a:tailEnd/>
                        </a:ln>
                      </p:spPr>
                    </p:pic>
                  </p:oleObj>
                </mc:Fallback>
              </mc:AlternateContent>
            </a:graphicData>
          </a:graphic>
        </p:graphicFrame>
      </p:grpSp>
      <p:grpSp>
        <p:nvGrpSpPr>
          <p:cNvPr id="23" name="组合 22"/>
          <p:cNvGrpSpPr/>
          <p:nvPr/>
        </p:nvGrpSpPr>
        <p:grpSpPr>
          <a:xfrm>
            <a:off x="5572608" y="3110932"/>
            <a:ext cx="2963864" cy="566750"/>
            <a:chOff x="5609484" y="2525771"/>
            <a:chExt cx="2963864" cy="566750"/>
          </a:xfrm>
        </p:grpSpPr>
        <p:grpSp>
          <p:nvGrpSpPr>
            <p:cNvPr id="26" name="Group 45"/>
            <p:cNvGrpSpPr/>
            <p:nvPr/>
          </p:nvGrpSpPr>
          <p:grpSpPr bwMode="auto">
            <a:xfrm>
              <a:off x="5609484" y="2534744"/>
              <a:ext cx="2963864" cy="533401"/>
              <a:chOff x="2492" y="2005"/>
              <a:chExt cx="1867" cy="336"/>
            </a:xfrm>
          </p:grpSpPr>
          <p:sp>
            <p:nvSpPr>
              <p:cNvPr id="28" name="AutoShape 38"/>
              <p:cNvSpPr>
                <a:spLocks noChangeArrowheads="1"/>
              </p:cNvSpPr>
              <p:nvPr/>
            </p:nvSpPr>
            <p:spPr bwMode="auto">
              <a:xfrm>
                <a:off x="2492" y="2069"/>
                <a:ext cx="635" cy="272"/>
              </a:xfrm>
              <a:prstGeom prst="rightArrow">
                <a:avLst>
                  <a:gd name="adj1" fmla="val 50000"/>
                  <a:gd name="adj2" fmla="val 5836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29" name="Text Box 39"/>
              <p:cNvSpPr txBox="1">
                <a:spLocks noChangeArrowheads="1"/>
              </p:cNvSpPr>
              <p:nvPr/>
            </p:nvSpPr>
            <p:spPr bwMode="auto">
              <a:xfrm>
                <a:off x="3071" y="2005"/>
                <a:ext cx="12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为反键态</a:t>
                </a:r>
              </a:p>
            </p:txBody>
          </p:sp>
        </p:grpSp>
        <p:graphicFrame>
          <p:nvGraphicFramePr>
            <p:cNvPr id="27" name="Object 13"/>
            <p:cNvGraphicFramePr>
              <a:graphicFrameLocks noChangeAspect="1"/>
            </p:cNvGraphicFramePr>
            <p:nvPr>
              <p:extLst/>
            </p:nvPr>
          </p:nvGraphicFramePr>
          <p:xfrm>
            <a:off x="6756475" y="2525771"/>
            <a:ext cx="503778" cy="566750"/>
          </p:xfrm>
          <a:graphic>
            <a:graphicData uri="http://schemas.openxmlformats.org/presentationml/2006/ole">
              <mc:AlternateContent xmlns:mc="http://schemas.openxmlformats.org/markup-compatibility/2006">
                <mc:Choice xmlns:v="urn:schemas-microsoft-com:vml" Requires="v">
                  <p:oleObj spid="_x0000_s167612" name="Equation" r:id="rId10" imgW="4876800" imgH="5486400" progId="Equation.DSMT4">
                    <p:embed/>
                  </p:oleObj>
                </mc:Choice>
                <mc:Fallback>
                  <p:oleObj name="Equation" r:id="rId10" imgW="4876800" imgH="5486400" progId="Equation.DSMT4">
                    <p:embed/>
                    <p:pic>
                      <p:nvPicPr>
                        <p:cNvPr id="27" name="Object 13"/>
                        <p:cNvPicPr>
                          <a:picLocks noChangeAspect="1" noChangeArrowheads="1"/>
                        </p:cNvPicPr>
                        <p:nvPr/>
                      </p:nvPicPr>
                      <p:blipFill>
                        <a:blip r:embed="rId11"/>
                        <a:srcRect/>
                        <a:stretch>
                          <a:fillRect/>
                        </a:stretch>
                      </p:blipFill>
                      <p:spPr bwMode="auto">
                        <a:xfrm>
                          <a:off x="6756475" y="2525771"/>
                          <a:ext cx="503778" cy="566750"/>
                        </a:xfrm>
                        <a:prstGeom prst="rect">
                          <a:avLst/>
                        </a:prstGeom>
                        <a:noFill/>
                        <a:ln w="76200">
                          <a:noFill/>
                          <a:miter lim="800000"/>
                          <a:headEnd/>
                          <a:tailEnd/>
                        </a:ln>
                      </p:spPr>
                    </p:pic>
                  </p:oleObj>
                </mc:Fallback>
              </mc:AlternateContent>
            </a:graphicData>
          </a:graphic>
        </p:graphicFrame>
      </p:grpSp>
      <p:grpSp>
        <p:nvGrpSpPr>
          <p:cNvPr id="6" name="组合 5"/>
          <p:cNvGrpSpPr/>
          <p:nvPr/>
        </p:nvGrpSpPr>
        <p:grpSpPr>
          <a:xfrm>
            <a:off x="784007" y="4050496"/>
            <a:ext cx="8014137" cy="1785104"/>
            <a:chOff x="784007" y="4050496"/>
            <a:chExt cx="8014137" cy="1785104"/>
          </a:xfrm>
        </p:grpSpPr>
        <p:grpSp>
          <p:nvGrpSpPr>
            <p:cNvPr id="2" name="组合 1"/>
            <p:cNvGrpSpPr/>
            <p:nvPr/>
          </p:nvGrpSpPr>
          <p:grpSpPr>
            <a:xfrm>
              <a:off x="784007" y="4050496"/>
              <a:ext cx="4134465" cy="1785104"/>
              <a:chOff x="268780" y="4667934"/>
              <a:chExt cx="4134465" cy="1785104"/>
            </a:xfrm>
          </p:grpSpPr>
          <p:sp>
            <p:nvSpPr>
              <p:cNvPr id="22" name="矩形 21"/>
              <p:cNvSpPr/>
              <p:nvPr/>
            </p:nvSpPr>
            <p:spPr>
              <a:xfrm>
                <a:off x="268780" y="4667934"/>
                <a:ext cx="4134465" cy="1785104"/>
              </a:xfrm>
              <a:prstGeom prst="rect">
                <a:avLst/>
              </a:prstGeom>
              <a:solidFill>
                <a:schemeClr val="bg1"/>
              </a:solidFill>
              <a:ln>
                <a:solidFill>
                  <a:srgbClr val="C00000"/>
                </a:solidFill>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rPr>
                  <a:t>相互重叠电子波函数与两个</a:t>
                </a:r>
                <a:endParaRPr kumimoji="1"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rPr>
                  <a:t>原子核之间的库仑吸引，所以：</a:t>
                </a:r>
                <a:endParaRPr kumimoji="1"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endParaRPr>
              </a:p>
            </p:txBody>
          </p:sp>
          <p:graphicFrame>
            <p:nvGraphicFramePr>
              <p:cNvPr id="14" name="Object 5"/>
              <p:cNvGraphicFramePr>
                <a:graphicFrameLocks noChangeAspect="1"/>
              </p:cNvGraphicFramePr>
              <p:nvPr>
                <p:extLst/>
              </p:nvPr>
            </p:nvGraphicFramePr>
            <p:xfrm>
              <a:off x="920311" y="5560486"/>
              <a:ext cx="3106026" cy="737279"/>
            </p:xfrm>
            <a:graphic>
              <a:graphicData uri="http://schemas.openxmlformats.org/presentationml/2006/ole">
                <mc:AlternateContent xmlns:mc="http://schemas.openxmlformats.org/markup-compatibility/2006">
                  <mc:Choice xmlns:v="urn:schemas-microsoft-com:vml" Requires="v">
                    <p:oleObj spid="_x0000_s167613" name="Equation" r:id="rId12" imgW="30784800" imgH="7315200" progId="Equation.DSMT4">
                      <p:embed/>
                    </p:oleObj>
                  </mc:Choice>
                  <mc:Fallback>
                    <p:oleObj name="Equation" r:id="rId12" imgW="30784800" imgH="7315200" progId="Equation.DSMT4">
                      <p:embed/>
                      <p:pic>
                        <p:nvPicPr>
                          <p:cNvPr id="14" name="Object 5"/>
                          <p:cNvPicPr>
                            <a:picLocks noChangeAspect="1" noChangeArrowheads="1"/>
                          </p:cNvPicPr>
                          <p:nvPr/>
                        </p:nvPicPr>
                        <p:blipFill>
                          <a:blip r:embed="rId13"/>
                          <a:srcRect/>
                          <a:stretch>
                            <a:fillRect/>
                          </a:stretch>
                        </p:blipFill>
                        <p:spPr bwMode="auto">
                          <a:xfrm>
                            <a:off x="920311" y="5560486"/>
                            <a:ext cx="3106026" cy="737279"/>
                          </a:xfrm>
                          <a:prstGeom prst="rect">
                            <a:avLst/>
                          </a:prstGeom>
                          <a:noFill/>
                          <a:ln>
                            <a:noFill/>
                          </a:ln>
                        </p:spPr>
                      </p:pic>
                    </p:oleObj>
                  </mc:Fallback>
                </mc:AlternateContent>
              </a:graphicData>
            </a:graphic>
          </p:graphicFrame>
        </p:grpSp>
        <p:sp>
          <p:nvSpPr>
            <p:cNvPr id="30" name="矩形 29"/>
            <p:cNvSpPr/>
            <p:nvPr/>
          </p:nvSpPr>
          <p:spPr>
            <a:xfrm>
              <a:off x="5144831" y="4099413"/>
              <a:ext cx="3653313" cy="1682768"/>
            </a:xfrm>
            <a:prstGeom prst="rect">
              <a:avLst/>
            </a:prstGeom>
            <a:solidFill>
              <a:srgbClr val="FFFF66"/>
            </a:solidFill>
          </p:spPr>
          <p:txBody>
            <a:bodyPr wrap="square">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zh-CN" sz="2200" b="1"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在原子结合成分子的过程中，吸引力使得整个系统达到内能最低的平衡位置，所以</a:t>
              </a:r>
              <a:r>
                <a:rPr kumimoji="0" lang="en-US" altLang="zh-CN" sz="2200" b="1" i="1" u="none" strike="noStrike" kern="100" cap="none" spc="0" normalizeH="0" baseline="0" noProof="0" dirty="0" err="1">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H</a:t>
              </a:r>
              <a:r>
                <a:rPr kumimoji="0" lang="en-US" altLang="zh-CN" sz="2200" b="1" i="1" u="none" strike="noStrike" kern="100" cap="none" spc="0" normalizeH="0" baseline="-25000" noProof="0" dirty="0" err="1">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ab</a:t>
              </a:r>
              <a:r>
                <a:rPr kumimoji="0" lang="zh-CN" altLang="zh-CN" sz="2200" b="1"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是负值</a:t>
              </a:r>
              <a:endPar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31" name="Rectangle 37"/>
          <p:cNvSpPr>
            <a:spLocks noChangeArrowheads="1"/>
          </p:cNvSpPr>
          <p:nvPr/>
        </p:nvSpPr>
        <p:spPr bwMode="auto">
          <a:xfrm flipV="1">
            <a:off x="103981" y="93630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2790604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859166"/>
                                        </p:tgtEl>
                                        <p:attrNameLst>
                                          <p:attrName>style.visibility</p:attrName>
                                        </p:attrNameLst>
                                      </p:cBhvr>
                                      <p:to>
                                        <p:strVal val="visible"/>
                                      </p:to>
                                    </p:set>
                                    <p:animEffect transition="in" filter="slide(fromLeft)">
                                      <p:cBhvr>
                                        <p:cTn id="13" dur="500"/>
                                        <p:tgtEl>
                                          <p:spTgt spid="85916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p:tgtEl>
                                          <p:spTgt spid="3"/>
                                        </p:tgtEl>
                                        <p:attrNameLst>
                                          <p:attrName>ppt_x</p:attrName>
                                        </p:attrNameLst>
                                      </p:cBhvr>
                                      <p:tavLst>
                                        <p:tav tm="0">
                                          <p:val>
                                            <p:strVal val="#ppt_x-#ppt_w*1.125000"/>
                                          </p:val>
                                        </p:tav>
                                        <p:tav tm="100000">
                                          <p:val>
                                            <p:strVal val="#ppt_x"/>
                                          </p:val>
                                        </p:tav>
                                      </p:tavLst>
                                    </p:anim>
                                    <p:animEffect transition="in" filter="wipe(right)">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p:tgtEl>
                                          <p:spTgt spid="23"/>
                                        </p:tgtEl>
                                        <p:attrNameLst>
                                          <p:attrName>ppt_x</p:attrName>
                                        </p:attrNameLst>
                                      </p:cBhvr>
                                      <p:tavLst>
                                        <p:tav tm="0">
                                          <p:val>
                                            <p:strVal val="#ppt_x-#ppt_w*1.125000"/>
                                          </p:val>
                                        </p:tav>
                                        <p:tav tm="100000">
                                          <p:val>
                                            <p:strVal val="#ppt_x"/>
                                          </p:val>
                                        </p:tav>
                                      </p:tavLst>
                                    </p:anim>
                                    <p:animEffect transition="in" filter="wipe(right)">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9166" grpId="0" animBg="1"/>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8276" y="2302669"/>
            <a:ext cx="7056437"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Text Box 4"/>
          <p:cNvSpPr txBox="1">
            <a:spLocks noChangeArrowheads="1"/>
          </p:cNvSpPr>
          <p:nvPr/>
        </p:nvSpPr>
        <p:spPr bwMode="auto">
          <a:xfrm>
            <a:off x="281566" y="1156797"/>
            <a:ext cx="8758668" cy="1200329"/>
          </a:xfrm>
          <a:prstGeom prst="rect">
            <a:avLst/>
          </a:prstGeom>
          <a:solidFill>
            <a:schemeClr val="bg1"/>
          </a:solidFill>
          <a:ln>
            <a:noFill/>
          </a:ln>
          <a:effec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663300"/>
                </a:solidFill>
                <a:latin typeface="Times New Roman" panose="02020603050405020304" pitchFamily="18" charset="0"/>
                <a:ea typeface="微软雅黑" panose="020B0503020204020204" charset="-122"/>
              </a:rPr>
              <a:t>两原子轨道波函数相位相同时，两原子间电子云密度增加，分子能量降低，称为成键轨道；两原子轨道波函数相位相反时，两原子间电子云密度减小，分子能量升高，称为反键轨道</a:t>
            </a:r>
          </a:p>
        </p:txBody>
      </p:sp>
      <p:sp>
        <p:nvSpPr>
          <p:cNvPr id="57350" name="Text Box 13"/>
          <p:cNvSpPr txBox="1">
            <a:spLocks noChangeArrowheads="1"/>
          </p:cNvSpPr>
          <p:nvPr/>
        </p:nvSpPr>
        <p:spPr bwMode="auto">
          <a:xfrm>
            <a:off x="6519317" y="2783040"/>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b="1" dirty="0">
                <a:solidFill>
                  <a:srgbClr val="000000"/>
                </a:solidFill>
                <a:latin typeface="Times New Roman" panose="02020603050405020304" pitchFamily="18" charset="0"/>
                <a:ea typeface="微软雅黑" panose="020B0503020204020204" charset="-122"/>
              </a:rPr>
              <a:t>反键轨道</a:t>
            </a:r>
          </a:p>
        </p:txBody>
      </p:sp>
      <p:sp>
        <p:nvSpPr>
          <p:cNvPr id="57351" name="Text Box 14"/>
          <p:cNvSpPr txBox="1">
            <a:spLocks noChangeArrowheads="1"/>
          </p:cNvSpPr>
          <p:nvPr/>
        </p:nvSpPr>
        <p:spPr bwMode="auto">
          <a:xfrm>
            <a:off x="6548453" y="4711680"/>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b="1" dirty="0">
                <a:solidFill>
                  <a:srgbClr val="000000"/>
                </a:solidFill>
                <a:latin typeface="Times New Roman" panose="02020603050405020304" pitchFamily="18" charset="0"/>
                <a:ea typeface="微软雅黑" panose="020B0503020204020204" charset="-122"/>
              </a:rPr>
              <a:t>成键轨道</a:t>
            </a:r>
          </a:p>
        </p:txBody>
      </p:sp>
      <p:graphicFrame>
        <p:nvGraphicFramePr>
          <p:cNvPr id="57352" name="Object 15"/>
          <p:cNvGraphicFramePr>
            <a:graphicFrameLocks noChangeAspect="1"/>
          </p:cNvGraphicFramePr>
          <p:nvPr>
            <p:extLst>
              <p:ext uri="{D42A27DB-BD31-4B8C-83A1-F6EECF244321}">
                <p14:modId xmlns:p14="http://schemas.microsoft.com/office/powerpoint/2010/main" val="4056657349"/>
              </p:ext>
            </p:extLst>
          </p:nvPr>
        </p:nvGraphicFramePr>
        <p:xfrm>
          <a:off x="5389563" y="5809645"/>
          <a:ext cx="2493962" cy="536575"/>
        </p:xfrm>
        <a:graphic>
          <a:graphicData uri="http://schemas.openxmlformats.org/presentationml/2006/ole">
            <mc:AlternateContent xmlns:mc="http://schemas.openxmlformats.org/markup-compatibility/2006">
              <mc:Choice xmlns:v="urn:schemas-microsoft-com:vml" Requires="v">
                <p:oleObj spid="_x0000_s58161" name="Equation" r:id="rId5" imgW="28346400" imgH="6096000" progId="Equation.DSMT4">
                  <p:embed/>
                </p:oleObj>
              </mc:Choice>
              <mc:Fallback>
                <p:oleObj name="Equation" r:id="rId5" imgW="28346400" imgH="6096000" progId="Equation.DSMT4">
                  <p:embed/>
                  <p:pic>
                    <p:nvPicPr>
                      <p:cNvPr id="0" name="Object 15"/>
                      <p:cNvPicPr>
                        <a:picLocks noChangeAspect="1" noChangeArrowheads="1"/>
                      </p:cNvPicPr>
                      <p:nvPr/>
                    </p:nvPicPr>
                    <p:blipFill>
                      <a:blip r:embed="rId6"/>
                      <a:srcRect/>
                      <a:stretch>
                        <a:fillRect/>
                      </a:stretch>
                    </p:blipFill>
                    <p:spPr bwMode="auto">
                      <a:xfrm>
                        <a:off x="5389563" y="5809645"/>
                        <a:ext cx="2493962" cy="5365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3" name="Object 16"/>
          <p:cNvGraphicFramePr>
            <a:graphicFrameLocks noChangeAspect="1"/>
          </p:cNvGraphicFramePr>
          <p:nvPr>
            <p:extLst>
              <p:ext uri="{D42A27DB-BD31-4B8C-83A1-F6EECF244321}">
                <p14:modId xmlns:p14="http://schemas.microsoft.com/office/powerpoint/2010/main" val="3280874186"/>
              </p:ext>
            </p:extLst>
          </p:nvPr>
        </p:nvGraphicFramePr>
        <p:xfrm>
          <a:off x="5468144" y="3919774"/>
          <a:ext cx="2336800" cy="503238"/>
        </p:xfrm>
        <a:graphic>
          <a:graphicData uri="http://schemas.openxmlformats.org/presentationml/2006/ole">
            <mc:AlternateContent xmlns:mc="http://schemas.openxmlformats.org/markup-compatibility/2006">
              <mc:Choice xmlns:v="urn:schemas-microsoft-com:vml" Requires="v">
                <p:oleObj spid="_x0000_s58162" name="Equation" r:id="rId7" imgW="28346400" imgH="6096000" progId="Equation.DSMT4">
                  <p:embed/>
                </p:oleObj>
              </mc:Choice>
              <mc:Fallback>
                <p:oleObj name="Equation" r:id="rId7" imgW="28346400" imgH="6096000" progId="Equation.DSMT4">
                  <p:embed/>
                  <p:pic>
                    <p:nvPicPr>
                      <p:cNvPr id="0" name="Object 16"/>
                      <p:cNvPicPr>
                        <a:picLocks noChangeAspect="1" noChangeArrowheads="1"/>
                      </p:cNvPicPr>
                      <p:nvPr/>
                    </p:nvPicPr>
                    <p:blipFill>
                      <a:blip r:embed="rId8"/>
                      <a:srcRect/>
                      <a:stretch>
                        <a:fillRect/>
                      </a:stretch>
                    </p:blipFill>
                    <p:spPr bwMode="auto">
                      <a:xfrm>
                        <a:off x="5468144" y="3919774"/>
                        <a:ext cx="2336800" cy="50323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4" name="Text Box 17"/>
          <p:cNvSpPr txBox="1">
            <a:spLocks noChangeArrowheads="1"/>
          </p:cNvSpPr>
          <p:nvPr/>
        </p:nvSpPr>
        <p:spPr bwMode="auto">
          <a:xfrm>
            <a:off x="1816100" y="5300663"/>
            <a:ext cx="387350" cy="36671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1s</a:t>
            </a:r>
          </a:p>
        </p:txBody>
      </p:sp>
      <p:sp>
        <p:nvSpPr>
          <p:cNvPr id="57355" name="Text Box 18"/>
          <p:cNvSpPr txBox="1">
            <a:spLocks noChangeArrowheads="1"/>
          </p:cNvSpPr>
          <p:nvPr/>
        </p:nvSpPr>
        <p:spPr bwMode="auto">
          <a:xfrm>
            <a:off x="2752725" y="5300663"/>
            <a:ext cx="387350" cy="36671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1s</a:t>
            </a:r>
          </a:p>
        </p:txBody>
      </p:sp>
      <p:sp>
        <p:nvSpPr>
          <p:cNvPr id="57356" name="Text Box 19"/>
          <p:cNvSpPr txBox="1">
            <a:spLocks noChangeArrowheads="1"/>
          </p:cNvSpPr>
          <p:nvPr/>
        </p:nvSpPr>
        <p:spPr bwMode="auto">
          <a:xfrm>
            <a:off x="1960563" y="4005263"/>
            <a:ext cx="1200150" cy="3968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000" b="1">
                <a:solidFill>
                  <a:srgbClr val="000000"/>
                </a:solidFill>
                <a:latin typeface="Times New Roman" panose="02020603050405020304" pitchFamily="18" charset="0"/>
                <a:ea typeface="微软雅黑" panose="020B0503020204020204" charset="-122"/>
              </a:rPr>
              <a:t>原子轨道</a:t>
            </a:r>
          </a:p>
        </p:txBody>
      </p:sp>
      <p:sp>
        <p:nvSpPr>
          <p:cNvPr id="57357" name="Text Box 20"/>
          <p:cNvSpPr txBox="1">
            <a:spLocks noChangeArrowheads="1"/>
          </p:cNvSpPr>
          <p:nvPr/>
        </p:nvSpPr>
        <p:spPr bwMode="auto">
          <a:xfrm>
            <a:off x="5796136" y="2400900"/>
            <a:ext cx="1200150" cy="3968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000" b="1" dirty="0">
                <a:solidFill>
                  <a:srgbClr val="000000"/>
                </a:solidFill>
                <a:latin typeface="Times New Roman" panose="02020603050405020304" pitchFamily="18" charset="0"/>
                <a:ea typeface="微软雅黑" panose="020B0503020204020204" charset="-122"/>
              </a:rPr>
              <a:t>分子轨道</a:t>
            </a:r>
          </a:p>
        </p:txBody>
      </p:sp>
      <p:sp>
        <p:nvSpPr>
          <p:cNvPr id="57358" name="Text Box 22"/>
          <p:cNvSpPr txBox="1">
            <a:spLocks noChangeArrowheads="1"/>
          </p:cNvSpPr>
          <p:nvPr/>
        </p:nvSpPr>
        <p:spPr bwMode="auto">
          <a:xfrm>
            <a:off x="7883525" y="4137378"/>
            <a:ext cx="488950" cy="59055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000" b="1" dirty="0">
                <a:solidFill>
                  <a:srgbClr val="000000"/>
                </a:solidFill>
                <a:latin typeface="Times New Roman" panose="02020603050405020304" pitchFamily="18" charset="0"/>
                <a:ea typeface="微软雅黑" panose="020B0503020204020204" charset="-122"/>
              </a:rPr>
              <a:t>能量</a:t>
            </a:r>
          </a:p>
        </p:txBody>
      </p:sp>
      <p:sp>
        <p:nvSpPr>
          <p:cNvPr id="578583" name="Text Box 9"/>
          <p:cNvSpPr txBox="1">
            <a:spLocks noChangeArrowheads="1"/>
          </p:cNvSpPr>
          <p:nvPr/>
        </p:nvSpPr>
        <p:spPr bwMode="auto">
          <a:xfrm>
            <a:off x="3697044" y="4711680"/>
            <a:ext cx="1296988" cy="596900"/>
          </a:xfrm>
          <a:prstGeom prst="rect">
            <a:avLst/>
          </a:prstGeom>
          <a:solidFill>
            <a:schemeClr val="bg1"/>
          </a:solidFill>
          <a:ln w="9525">
            <a:solidFill>
              <a:srgbClr val="CC0000"/>
            </a:solidFill>
            <a:miter lim="800000"/>
          </a:ln>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90000"/>
              </a:lnSpc>
            </a:pPr>
            <a:r>
              <a:rPr lang="zh-CN" altLang="en-US" b="1">
                <a:solidFill>
                  <a:srgbClr val="CC0000"/>
                </a:solidFill>
                <a:latin typeface="Times New Roman" panose="02020603050405020304" pitchFamily="18" charset="0"/>
                <a:ea typeface="微软雅黑" panose="020B0503020204020204" charset="-122"/>
              </a:rPr>
              <a:t>能量低</a:t>
            </a:r>
          </a:p>
          <a:p>
            <a:pPr eaLnBrk="1" hangingPunct="1">
              <a:lnSpc>
                <a:spcPct val="90000"/>
              </a:lnSpc>
            </a:pPr>
            <a:r>
              <a:rPr lang="zh-CN" altLang="en-US" b="1">
                <a:solidFill>
                  <a:srgbClr val="CC0000"/>
                </a:solidFill>
                <a:latin typeface="Times New Roman" panose="02020603050405020304" pitchFamily="18" charset="0"/>
                <a:ea typeface="微软雅黑" panose="020B0503020204020204" charset="-122"/>
              </a:rPr>
              <a:t>电子共享</a:t>
            </a:r>
          </a:p>
        </p:txBody>
      </p:sp>
      <p:sp>
        <p:nvSpPr>
          <p:cNvPr id="578584" name="Text Box 9"/>
          <p:cNvSpPr txBox="1">
            <a:spLocks noChangeArrowheads="1"/>
          </p:cNvSpPr>
          <p:nvPr/>
        </p:nvSpPr>
        <p:spPr bwMode="auto">
          <a:xfrm>
            <a:off x="3625607" y="3706813"/>
            <a:ext cx="1368425" cy="596900"/>
          </a:xfrm>
          <a:prstGeom prst="rect">
            <a:avLst/>
          </a:prstGeom>
          <a:solidFill>
            <a:schemeClr val="bg1"/>
          </a:solidFill>
          <a:ln w="9525">
            <a:solidFill>
              <a:srgbClr val="CC0000"/>
            </a:solidFill>
            <a:miter lim="800000"/>
          </a:ln>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90000"/>
              </a:lnSpc>
            </a:pPr>
            <a:r>
              <a:rPr lang="zh-CN" altLang="en-US" b="1" dirty="0">
                <a:solidFill>
                  <a:srgbClr val="CC0000"/>
                </a:solidFill>
                <a:latin typeface="Times New Roman" panose="02020603050405020304" pitchFamily="18" charset="0"/>
                <a:ea typeface="微软雅黑" panose="020B0503020204020204" charset="-122"/>
              </a:rPr>
              <a:t>能量高</a:t>
            </a:r>
          </a:p>
          <a:p>
            <a:pPr eaLnBrk="1" hangingPunct="1">
              <a:lnSpc>
                <a:spcPct val="90000"/>
              </a:lnSpc>
            </a:pPr>
            <a:r>
              <a:rPr lang="zh-CN" altLang="en-US" b="1" dirty="0">
                <a:solidFill>
                  <a:srgbClr val="CC0000"/>
                </a:solidFill>
                <a:latin typeface="Times New Roman" panose="02020603050405020304" pitchFamily="18" charset="0"/>
                <a:ea typeface="微软雅黑" panose="020B0503020204020204" charset="-122"/>
              </a:rPr>
              <a:t>电子云排斥</a:t>
            </a:r>
          </a:p>
        </p:txBody>
      </p:sp>
      <p:sp>
        <p:nvSpPr>
          <p:cNvPr id="578586" name="Rectangle 26"/>
          <p:cNvSpPr>
            <a:spLocks noChangeArrowheads="1"/>
          </p:cNvSpPr>
          <p:nvPr/>
        </p:nvSpPr>
        <p:spPr bwMode="auto">
          <a:xfrm>
            <a:off x="266363" y="5203111"/>
            <a:ext cx="3554169" cy="110799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200" b="1" dirty="0">
                <a:solidFill>
                  <a:srgbClr val="660066"/>
                </a:solidFill>
                <a:latin typeface="Times New Roman" panose="02020603050405020304" pitchFamily="18" charset="0"/>
                <a:ea typeface="微软雅黑" panose="020B0503020204020204" charset="-122"/>
              </a:rPr>
              <a:t>每个轨道可以容纳两个自旋方向相反的电子，电子优先占据能量低的成键轨道</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29</a:t>
            </a:fld>
            <a:endParaRPr lang="zh-CN" altLang="en-US">
              <a:solidFill>
                <a:prstClr val="black">
                  <a:tint val="75000"/>
                </a:prstClr>
              </a:solidFill>
            </a:endParaRPr>
          </a:p>
        </p:txBody>
      </p:sp>
      <p:sp>
        <p:nvSpPr>
          <p:cNvPr id="21" name="Rectangle 2"/>
          <p:cNvSpPr txBox="1">
            <a:spLocks noRot="1" noChangeArrowheads="1"/>
          </p:cNvSpPr>
          <p:nvPr/>
        </p:nvSpPr>
        <p:spPr bwMode="auto">
          <a:xfrm>
            <a:off x="107835" y="316228"/>
            <a:ext cx="8856984" cy="890647"/>
          </a:xfrm>
          <a:prstGeom prst="rect">
            <a:avLst/>
          </a:prstGeom>
          <a:noFill/>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楷体_GB2312"/>
              </a:rPr>
              <a:t>晶体结合的量子理论—— 分子轨道法</a:t>
            </a:r>
          </a:p>
        </p:txBody>
      </p:sp>
      <p:sp>
        <p:nvSpPr>
          <p:cNvPr id="22" name="Rectangle 37"/>
          <p:cNvSpPr>
            <a:spLocks noChangeArrowheads="1"/>
          </p:cNvSpPr>
          <p:nvPr/>
        </p:nvSpPr>
        <p:spPr bwMode="auto">
          <a:xfrm flipV="1">
            <a:off x="78987" y="1052736"/>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8583"/>
                                        </p:tgtEl>
                                        <p:attrNameLst>
                                          <p:attrName>style.visibility</p:attrName>
                                        </p:attrNameLst>
                                      </p:cBhvr>
                                      <p:to>
                                        <p:strVal val="visible"/>
                                      </p:to>
                                    </p:set>
                                    <p:animEffect transition="in" filter="dissolve">
                                      <p:cBhvr>
                                        <p:cTn id="7" dur="500"/>
                                        <p:tgtEl>
                                          <p:spTgt spid="5785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8584"/>
                                        </p:tgtEl>
                                        <p:attrNameLst>
                                          <p:attrName>style.visibility</p:attrName>
                                        </p:attrNameLst>
                                      </p:cBhvr>
                                      <p:to>
                                        <p:strVal val="visible"/>
                                      </p:to>
                                    </p:set>
                                    <p:animEffect transition="in" filter="dissolve">
                                      <p:cBhvr>
                                        <p:cTn id="12" dur="500"/>
                                        <p:tgtEl>
                                          <p:spTgt spid="5785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8586"/>
                                        </p:tgtEl>
                                        <p:attrNameLst>
                                          <p:attrName>style.visibility</p:attrName>
                                        </p:attrNameLst>
                                      </p:cBhvr>
                                      <p:to>
                                        <p:strVal val="visible"/>
                                      </p:to>
                                    </p:set>
                                    <p:animEffect transition="in" filter="dissolve">
                                      <p:cBhvr>
                                        <p:cTn id="17" dur="500"/>
                                        <p:tgtEl>
                                          <p:spTgt spid="578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83" grpId="0" animBg="1"/>
      <p:bldP spid="578584" grpId="0" animBg="1"/>
      <p:bldP spid="57858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411760" y="1547269"/>
            <a:ext cx="3529012" cy="431800"/>
          </a:xfrm>
          <a:prstGeom prst="rect">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3315" name="Text Box 3"/>
          <p:cNvSpPr txBox="1">
            <a:spLocks noChangeArrowheads="1"/>
          </p:cNvSpPr>
          <p:nvPr/>
        </p:nvSpPr>
        <p:spPr bwMode="auto">
          <a:xfrm>
            <a:off x="2440792" y="1418229"/>
            <a:ext cx="6336704" cy="431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40000"/>
              </a:lnSpc>
            </a:pPr>
            <a:r>
              <a:rPr lang="en-US" altLang="zh-CN" sz="28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2.1  </a:t>
            </a:r>
            <a:r>
              <a:rPr lang="zh-CN" altLang="en-US" sz="28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固体结合的规律</a:t>
            </a:r>
          </a:p>
          <a:p>
            <a:pPr eaLnBrk="1" hangingPunct="1">
              <a:lnSpc>
                <a:spcPct val="140000"/>
              </a:lnSpc>
            </a:pP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2.2  </a:t>
            </a: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固体结合的量子理论</a:t>
            </a: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a:t>
            </a: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分子轨道法</a:t>
            </a:r>
            <a:endPar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40000"/>
              </a:lnSpc>
            </a:pP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2.3  </a:t>
            </a: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固体结合的类型</a:t>
            </a:r>
            <a:endPar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40000"/>
              </a:lnSpc>
            </a:pP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     </a:t>
            </a: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2.3.1 </a:t>
            </a: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离子结合</a:t>
            </a:r>
            <a:endPar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40000"/>
              </a:lnSpc>
            </a:pP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     2.3.2 </a:t>
            </a: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共价结合</a:t>
            </a:r>
            <a:endPar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40000"/>
              </a:lnSpc>
            </a:pP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     2.3.3 </a:t>
            </a: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金属性结合</a:t>
            </a:r>
            <a:endPar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40000"/>
              </a:lnSpc>
            </a:pPr>
            <a:r>
              <a:rPr lang="en-US" altLang="zh-CN" sz="28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2.4  </a:t>
            </a:r>
            <a:r>
              <a:rPr lang="zh-CN" altLang="en-US" sz="28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原子和分子固体 </a:t>
            </a:r>
          </a:p>
        </p:txBody>
      </p:sp>
      <p:sp>
        <p:nvSpPr>
          <p:cNvPr id="13316" name="Rectangle 2"/>
          <p:cNvSpPr>
            <a:spLocks noRot="1" noChangeArrowheads="1"/>
          </p:cNvSpPr>
          <p:nvPr/>
        </p:nvSpPr>
        <p:spPr bwMode="auto">
          <a:xfrm>
            <a:off x="2411760" y="303858"/>
            <a:ext cx="468037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第二章  固体的结合</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a:t>
            </a:fld>
            <a:endParaRPr lang="zh-CN" altLang="en-US">
              <a:solidFill>
                <a:prstClr val="black">
                  <a:tint val="75000"/>
                </a:prstClr>
              </a:solidFill>
            </a:endParaRPr>
          </a:p>
        </p:txBody>
      </p:sp>
      <p:sp>
        <p:nvSpPr>
          <p:cNvPr id="8" name="Rectangle 37"/>
          <p:cNvSpPr>
            <a:spLocks noChangeArrowheads="1"/>
          </p:cNvSpPr>
          <p:nvPr/>
        </p:nvSpPr>
        <p:spPr bwMode="auto">
          <a:xfrm flipV="1">
            <a:off x="106363" y="118542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fontAlgn="auto">
              <a:spcBef>
                <a:spcPts val="0"/>
              </a:spcBef>
              <a:spcAft>
                <a:spcPts val="0"/>
              </a:spcAft>
              <a:defRPr/>
            </a:pPr>
            <a:endParaRPr lang="zh-CN" altLang="zh-CN" kern="0">
              <a:solidFill>
                <a:srgbClr val="FFFFFF"/>
              </a:solidFill>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7" name="Object 5"/>
          <p:cNvGraphicFramePr>
            <a:graphicFrameLocks noChangeAspect="1"/>
          </p:cNvGraphicFramePr>
          <p:nvPr/>
        </p:nvGraphicFramePr>
        <p:xfrm>
          <a:off x="5529657" y="1066956"/>
          <a:ext cx="3240088" cy="1142888"/>
        </p:xfrm>
        <a:graphic>
          <a:graphicData uri="http://schemas.openxmlformats.org/presentationml/2006/ole">
            <mc:AlternateContent xmlns:mc="http://schemas.openxmlformats.org/markup-compatibility/2006">
              <mc:Choice xmlns:v="urn:schemas-microsoft-com:vml" Requires="v">
                <p:oleObj spid="_x0000_s150391" name="公式" r:id="rId4" imgW="1295400" imgH="457200" progId="Equation.3">
                  <p:embed/>
                </p:oleObj>
              </mc:Choice>
              <mc:Fallback>
                <p:oleObj name="公式" r:id="rId4" imgW="1295400" imgH="457200" progId="Equation.3">
                  <p:embed/>
                  <p:pic>
                    <p:nvPicPr>
                      <p:cNvPr id="5939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9657" y="1066956"/>
                        <a:ext cx="3240088" cy="1142888"/>
                      </a:xfrm>
                      <a:prstGeom prst="rect">
                        <a:avLst/>
                      </a:prstGeom>
                      <a:noFill/>
                      <a:ln>
                        <a:noFill/>
                      </a:ln>
                      <a:extLst/>
                    </p:spPr>
                  </p:pic>
                </p:oleObj>
              </mc:Fallback>
            </mc:AlternateContent>
          </a:graphicData>
        </a:graphic>
      </p:graphicFrame>
      <p:sp>
        <p:nvSpPr>
          <p:cNvPr id="59398" name="Rectangle 13"/>
          <p:cNvSpPr>
            <a:spLocks noChangeArrowheads="1"/>
          </p:cNvSpPr>
          <p:nvPr/>
        </p:nvSpPr>
        <p:spPr bwMode="auto">
          <a:xfrm>
            <a:off x="5530499" y="1102710"/>
            <a:ext cx="3156301" cy="1075645"/>
          </a:xfrm>
          <a:prstGeom prst="rect">
            <a:avLst/>
          </a:prstGeom>
          <a:noFill/>
          <a:ln w="76200">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25" name="Rectangle 2"/>
          <p:cNvSpPr>
            <a:spLocks noRot="1" noChangeArrowheads="1"/>
          </p:cNvSpPr>
          <p:nvPr/>
        </p:nvSpPr>
        <p:spPr bwMode="auto">
          <a:xfrm>
            <a:off x="3419872" y="239594"/>
            <a:ext cx="3455988" cy="769925"/>
          </a:xfrm>
          <a:prstGeom prst="rect">
            <a:avLst/>
          </a:prstGeom>
          <a:noFill/>
          <a:ln>
            <a:noFill/>
          </a:ln>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rPr>
              <a:t>电  离  度</a:t>
            </a:r>
          </a:p>
        </p:txBody>
      </p:sp>
      <p:sp>
        <p:nvSpPr>
          <p:cNvPr id="26" name="Rectangle 37"/>
          <p:cNvSpPr>
            <a:spLocks noChangeArrowheads="1"/>
          </p:cNvSpPr>
          <p:nvPr/>
        </p:nvSpPr>
        <p:spPr bwMode="auto">
          <a:xfrm flipV="1">
            <a:off x="103981" y="93630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
        <p:nvSpPr>
          <p:cNvPr id="27" name="Rectangle 3"/>
          <p:cNvSpPr txBox="1">
            <a:spLocks noRot="1" noChangeArrowheads="1"/>
          </p:cNvSpPr>
          <p:nvPr/>
        </p:nvSpPr>
        <p:spPr bwMode="auto">
          <a:xfrm>
            <a:off x="761382" y="4906963"/>
            <a:ext cx="7597775" cy="1223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lnSpc>
                <a:spcPct val="130000"/>
              </a:lnSpc>
              <a:spcBef>
                <a:spcPts val="0"/>
              </a:spcBef>
              <a:spcAft>
                <a:spcPts val="0"/>
              </a:spcAft>
              <a:buFont typeface="Wingdings" panose="05000000000000000000" pitchFamily="2" charset="2"/>
              <a:buNone/>
            </a:pPr>
            <a:r>
              <a:rPr lang="en-US" altLang="zh-CN"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f</a:t>
            </a:r>
            <a:r>
              <a:rPr lang="en-US" altLang="zh-CN" sz="2400" b="1" baseline="-25000" dirty="0">
                <a:solidFill>
                  <a:srgbClr val="663300"/>
                </a:solidFill>
                <a:latin typeface="Times New Roman" panose="02020603050405020304" pitchFamily="18" charset="0"/>
                <a:ea typeface="微软雅黑" panose="020B0503020204020204" charset="-122"/>
                <a:cs typeface="Times New Roman" panose="02020603050405020304" pitchFamily="18" charset="0"/>
              </a:rPr>
              <a:t>i </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介于</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0</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与</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1</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之间时，结合性质为部分离子，部分共价</a:t>
            </a:r>
            <a:endPar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a:p>
            <a:pPr lvl="1" fontAlgn="auto">
              <a:lnSpc>
                <a:spcPct val="130000"/>
              </a:lnSpc>
              <a:spcBef>
                <a:spcPts val="0"/>
              </a:spcBef>
              <a:spcAft>
                <a:spcPts val="0"/>
              </a:spcAft>
              <a:buFont typeface="Wingdings" panose="05000000000000000000" pitchFamily="2" charset="2"/>
              <a:buNone/>
            </a:pPr>
            <a:r>
              <a:rPr lang="en-US" altLang="zh-CN"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f</a:t>
            </a:r>
            <a:r>
              <a:rPr lang="en-US" altLang="zh-CN" sz="2400" b="1" baseline="-25000" dirty="0">
                <a:solidFill>
                  <a:srgbClr val="663300"/>
                </a:solidFill>
                <a:latin typeface="Times New Roman" panose="02020603050405020304" pitchFamily="18" charset="0"/>
                <a:ea typeface="微软雅黑" panose="020B0503020204020204" charset="-122"/>
                <a:cs typeface="Times New Roman" panose="02020603050405020304" pitchFamily="18" charset="0"/>
              </a:rPr>
              <a:t>i </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越大，离子性成分越强</a:t>
            </a:r>
          </a:p>
        </p:txBody>
      </p:sp>
      <p:grpSp>
        <p:nvGrpSpPr>
          <p:cNvPr id="28" name="Group 22"/>
          <p:cNvGrpSpPr/>
          <p:nvPr/>
        </p:nvGrpSpPr>
        <p:grpSpPr bwMode="auto">
          <a:xfrm>
            <a:off x="6777930" y="2965971"/>
            <a:ext cx="2114550" cy="519113"/>
            <a:chOff x="3107" y="1969"/>
            <a:chExt cx="1332" cy="327"/>
          </a:xfrm>
        </p:grpSpPr>
        <p:sp>
          <p:nvSpPr>
            <p:cNvPr id="29" name="AutoShape 18"/>
            <p:cNvSpPr>
              <a:spLocks noChangeArrowheads="1"/>
            </p:cNvSpPr>
            <p:nvPr/>
          </p:nvSpPr>
          <p:spPr bwMode="auto">
            <a:xfrm>
              <a:off x="3107" y="2052"/>
              <a:ext cx="499" cy="226"/>
            </a:xfrm>
            <a:prstGeom prst="rightArrow">
              <a:avLst>
                <a:gd name="adj1" fmla="val 50000"/>
                <a:gd name="adj2" fmla="val 55199"/>
              </a:avLst>
            </a:prstGeom>
            <a:gradFill rotWithShape="1">
              <a:gsLst>
                <a:gs pos="0">
                  <a:srgbClr val="8FBCE9"/>
                </a:gs>
                <a:gs pos="100000">
                  <a:srgbClr val="0066CC"/>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30" name="Text Box 20"/>
            <p:cNvSpPr txBox="1">
              <a:spLocks noChangeArrowheads="1"/>
            </p:cNvSpPr>
            <p:nvPr/>
          </p:nvSpPr>
          <p:spPr bwMode="auto">
            <a:xfrm>
              <a:off x="3651" y="1969"/>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a:solidFill>
                    <a:srgbClr val="000099"/>
                  </a:solidFill>
                  <a:latin typeface="Times New Roman" panose="02020603050405020304" pitchFamily="18" charset="0"/>
                  <a:ea typeface="微软雅黑" panose="020B0503020204020204" charset="-122"/>
                </a:rPr>
                <a:t>离子键</a:t>
              </a:r>
            </a:p>
          </p:txBody>
        </p:sp>
      </p:grpSp>
      <p:grpSp>
        <p:nvGrpSpPr>
          <p:cNvPr id="31" name="Group 30"/>
          <p:cNvGrpSpPr/>
          <p:nvPr/>
        </p:nvGrpSpPr>
        <p:grpSpPr bwMode="auto">
          <a:xfrm>
            <a:off x="6804025" y="4369321"/>
            <a:ext cx="2114550" cy="519113"/>
            <a:chOff x="3090" y="2556"/>
            <a:chExt cx="1332" cy="327"/>
          </a:xfrm>
        </p:grpSpPr>
        <p:sp>
          <p:nvSpPr>
            <p:cNvPr id="32" name="AutoShape 21"/>
            <p:cNvSpPr>
              <a:spLocks noChangeArrowheads="1"/>
            </p:cNvSpPr>
            <p:nvPr/>
          </p:nvSpPr>
          <p:spPr bwMode="auto">
            <a:xfrm>
              <a:off x="3090" y="2646"/>
              <a:ext cx="499" cy="226"/>
            </a:xfrm>
            <a:prstGeom prst="rightArrow">
              <a:avLst>
                <a:gd name="adj1" fmla="val 50000"/>
                <a:gd name="adj2" fmla="val 55199"/>
              </a:avLst>
            </a:prstGeom>
            <a:gradFill rotWithShape="1">
              <a:gsLst>
                <a:gs pos="0">
                  <a:srgbClr val="FFC2FF"/>
                </a:gs>
                <a:gs pos="100000">
                  <a:srgbClr val="FF00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33" name="Text Box 23"/>
            <p:cNvSpPr txBox="1">
              <a:spLocks noChangeArrowheads="1"/>
            </p:cNvSpPr>
            <p:nvPr/>
          </p:nvSpPr>
          <p:spPr bwMode="auto">
            <a:xfrm>
              <a:off x="3634" y="2556"/>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a:solidFill>
                    <a:srgbClr val="CC0000"/>
                  </a:solidFill>
                  <a:latin typeface="Times New Roman" panose="02020603050405020304" pitchFamily="18" charset="0"/>
                  <a:ea typeface="微软雅黑" panose="020B0503020204020204" charset="-122"/>
                </a:rPr>
                <a:t>共价键</a:t>
              </a:r>
            </a:p>
          </p:txBody>
        </p:sp>
      </p:grpSp>
      <p:grpSp>
        <p:nvGrpSpPr>
          <p:cNvPr id="34" name="Group 28"/>
          <p:cNvGrpSpPr/>
          <p:nvPr/>
        </p:nvGrpSpPr>
        <p:grpSpPr bwMode="auto">
          <a:xfrm>
            <a:off x="1116013" y="2492896"/>
            <a:ext cx="7250112" cy="1084263"/>
            <a:chOff x="703" y="1898"/>
            <a:chExt cx="4567" cy="683"/>
          </a:xfrm>
        </p:grpSpPr>
        <p:graphicFrame>
          <p:nvGraphicFramePr>
            <p:cNvPr id="35" name="Object 5"/>
            <p:cNvGraphicFramePr>
              <a:graphicFrameLocks noChangeAspect="1"/>
            </p:cNvGraphicFramePr>
            <p:nvPr/>
          </p:nvGraphicFramePr>
          <p:xfrm>
            <a:off x="793" y="1898"/>
            <a:ext cx="1177" cy="342"/>
          </p:xfrm>
          <a:graphic>
            <a:graphicData uri="http://schemas.openxmlformats.org/presentationml/2006/ole">
              <mc:AlternateContent xmlns:mc="http://schemas.openxmlformats.org/markup-compatibility/2006">
                <mc:Choice xmlns:v="urn:schemas-microsoft-com:vml" Requires="v">
                  <p:oleObj spid="_x0000_s150392" name="公式" r:id="rId6" imgW="787400" imgH="228600" progId="Equation.3">
                    <p:embed/>
                  </p:oleObj>
                </mc:Choice>
                <mc:Fallback>
                  <p:oleObj name="公式" r:id="rId6" imgW="787400" imgH="228600" progId="Equation.3">
                    <p:embed/>
                    <p:pic>
                      <p:nvPicPr>
                        <p:cNvPr id="5940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 y="1898"/>
                          <a:ext cx="117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Text Box 16"/>
            <p:cNvSpPr txBox="1">
              <a:spLocks noChangeArrowheads="1"/>
            </p:cNvSpPr>
            <p:nvPr/>
          </p:nvSpPr>
          <p:spPr bwMode="auto">
            <a:xfrm>
              <a:off x="2210" y="1965"/>
              <a:ext cx="30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B</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原子的价电子完全转移到</a:t>
              </a:r>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a:t>
              </a:r>
            </a:p>
            <a:p>
              <a:pPr eaLnBrk="1" hangingPunct="1"/>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离子结合</a:t>
              </a:r>
              <a:endPar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37" name="Object 5"/>
            <p:cNvGraphicFramePr>
              <a:graphicFrameLocks noChangeAspect="1"/>
            </p:cNvGraphicFramePr>
            <p:nvPr/>
          </p:nvGraphicFramePr>
          <p:xfrm>
            <a:off x="703" y="2251"/>
            <a:ext cx="1444" cy="330"/>
          </p:xfrm>
          <a:graphic>
            <a:graphicData uri="http://schemas.openxmlformats.org/presentationml/2006/ole">
              <mc:AlternateContent xmlns:mc="http://schemas.openxmlformats.org/markup-compatibility/2006">
                <mc:Choice xmlns:v="urn:schemas-microsoft-com:vml" Requires="v">
                  <p:oleObj spid="_x0000_s150393" name="公式" r:id="rId8" imgW="926465" imgH="215900" progId="Equation.3">
                    <p:embed/>
                  </p:oleObj>
                </mc:Choice>
                <mc:Fallback>
                  <p:oleObj name="公式" r:id="rId8" imgW="926465" imgH="215900" progId="Equation.3">
                    <p:embed/>
                    <p:pic>
                      <p:nvPicPr>
                        <p:cNvPr id="59408"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3" y="2251"/>
                          <a:ext cx="14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8" name="Group 31"/>
          <p:cNvGrpSpPr/>
          <p:nvPr/>
        </p:nvGrpSpPr>
        <p:grpSpPr bwMode="auto">
          <a:xfrm>
            <a:off x="1042988" y="3699396"/>
            <a:ext cx="6688137" cy="1030288"/>
            <a:chOff x="657" y="2600"/>
            <a:chExt cx="4213" cy="649"/>
          </a:xfrm>
        </p:grpSpPr>
        <p:graphicFrame>
          <p:nvGraphicFramePr>
            <p:cNvPr id="39" name="Object 5"/>
            <p:cNvGraphicFramePr>
              <a:graphicFrameLocks noChangeAspect="1"/>
            </p:cNvGraphicFramePr>
            <p:nvPr/>
          </p:nvGraphicFramePr>
          <p:xfrm>
            <a:off x="822" y="2601"/>
            <a:ext cx="1179" cy="342"/>
          </p:xfrm>
          <a:graphic>
            <a:graphicData uri="http://schemas.openxmlformats.org/presentationml/2006/ole">
              <mc:AlternateContent xmlns:mc="http://schemas.openxmlformats.org/markup-compatibility/2006">
                <mc:Choice xmlns:v="urn:schemas-microsoft-com:vml" Requires="v">
                  <p:oleObj spid="_x0000_s150394" name="公式" r:id="rId10" imgW="787400" imgH="228600" progId="Equation.3">
                    <p:embed/>
                  </p:oleObj>
                </mc:Choice>
                <mc:Fallback>
                  <p:oleObj name="公式" r:id="rId10" imgW="787400" imgH="228600" progId="Equation.3">
                    <p:embed/>
                    <p:pic>
                      <p:nvPicPr>
                        <p:cNvPr id="59403"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2" y="2601"/>
                          <a:ext cx="117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Text Box 17"/>
            <p:cNvSpPr txBox="1">
              <a:spLocks noChangeArrowheads="1"/>
            </p:cNvSpPr>
            <p:nvPr/>
          </p:nvSpPr>
          <p:spPr bwMode="auto">
            <a:xfrm>
              <a:off x="2290" y="2600"/>
              <a:ext cx="25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A </a:t>
              </a:r>
              <a:r>
                <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和</a:t>
              </a:r>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B </a:t>
              </a:r>
              <a:r>
                <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原子的价电子均匀分布</a:t>
              </a:r>
            </a:p>
            <a:p>
              <a:pPr eaLnBrk="1" hangingPunct="1"/>
              <a:r>
                <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两个原子共享所有价电子</a:t>
              </a:r>
            </a:p>
          </p:txBody>
        </p:sp>
        <p:graphicFrame>
          <p:nvGraphicFramePr>
            <p:cNvPr id="41" name="Object 29"/>
            <p:cNvGraphicFramePr>
              <a:graphicFrameLocks noChangeAspect="1"/>
            </p:cNvGraphicFramePr>
            <p:nvPr/>
          </p:nvGraphicFramePr>
          <p:xfrm>
            <a:off x="657" y="2964"/>
            <a:ext cx="1593" cy="285"/>
          </p:xfrm>
          <a:graphic>
            <a:graphicData uri="http://schemas.openxmlformats.org/presentationml/2006/ole">
              <mc:AlternateContent xmlns:mc="http://schemas.openxmlformats.org/markup-compatibility/2006">
                <mc:Choice xmlns:v="urn:schemas-microsoft-com:vml" Requires="v">
                  <p:oleObj spid="_x0000_s150395" name="公式" r:id="rId12" imgW="1205865" imgH="215900" progId="Equation.3">
                    <p:embed/>
                  </p:oleObj>
                </mc:Choice>
                <mc:Fallback>
                  <p:oleObj name="公式" r:id="rId12" imgW="1205865" imgH="215900" progId="Equation.3">
                    <p:embed/>
                    <p:pic>
                      <p:nvPicPr>
                        <p:cNvPr id="59405" name="Object 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7" y="2964"/>
                          <a:ext cx="1593"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277346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lide(from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slide(from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Effect transition="in" filter="slide(fromBottom)">
                                      <p:cBhvr>
                                        <p:cTn id="27" dur="500"/>
                                        <p:tgtEl>
                                          <p:spTgt spid="2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7">
                                            <p:txEl>
                                              <p:pRg st="1" end="1"/>
                                            </p:txEl>
                                          </p:spTgt>
                                        </p:tgtEl>
                                        <p:attrNameLst>
                                          <p:attrName>style.visibility</p:attrName>
                                        </p:attrNameLst>
                                      </p:cBhvr>
                                      <p:to>
                                        <p:strVal val="visible"/>
                                      </p:to>
                                    </p:set>
                                    <p:animEffect transition="in" filter="slide(fromBottom)">
                                      <p:cBhvr>
                                        <p:cTn id="32"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7367" name="Group 135"/>
          <p:cNvGraphicFramePr>
            <a:graphicFrameLocks noGrp="1"/>
          </p:cNvGraphicFramePr>
          <p:nvPr>
            <p:extLst>
              <p:ext uri="{D42A27DB-BD31-4B8C-83A1-F6EECF244321}">
                <p14:modId xmlns:p14="http://schemas.microsoft.com/office/powerpoint/2010/main" val="1006524148"/>
              </p:ext>
            </p:extLst>
          </p:nvPr>
        </p:nvGraphicFramePr>
        <p:xfrm>
          <a:off x="590550" y="3068960"/>
          <a:ext cx="8208963" cy="1512888"/>
        </p:xfrm>
        <a:graphic>
          <a:graphicData uri="http://schemas.openxmlformats.org/drawingml/2006/table">
            <a:tbl>
              <a:tblPr/>
              <a:tblGrid>
                <a:gridCol w="1349375">
                  <a:extLst>
                    <a:ext uri="{9D8B030D-6E8A-4147-A177-3AD203B41FA5}">
                      <a16:colId xmlns:a16="http://schemas.microsoft.com/office/drawing/2014/main" val="20000"/>
                    </a:ext>
                  </a:extLst>
                </a:gridCol>
                <a:gridCol w="839788">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9787">
                  <a:extLst>
                    <a:ext uri="{9D8B030D-6E8A-4147-A177-3AD203B41FA5}">
                      <a16:colId xmlns:a16="http://schemas.microsoft.com/office/drawing/2014/main" val="20003"/>
                    </a:ext>
                  </a:extLst>
                </a:gridCol>
                <a:gridCol w="839788">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792162">
                  <a:extLst>
                    <a:ext uri="{9D8B030D-6E8A-4147-A177-3AD203B41FA5}">
                      <a16:colId xmlns:a16="http://schemas.microsoft.com/office/drawing/2014/main" val="20006"/>
                    </a:ext>
                  </a:extLst>
                </a:gridCol>
                <a:gridCol w="865188">
                  <a:extLst>
                    <a:ext uri="{9D8B030D-6E8A-4147-A177-3AD203B41FA5}">
                      <a16:colId xmlns:a16="http://schemas.microsoft.com/office/drawing/2014/main" val="20007"/>
                    </a:ext>
                  </a:extLst>
                </a:gridCol>
                <a:gridCol w="863600">
                  <a:extLst>
                    <a:ext uri="{9D8B030D-6E8A-4147-A177-3AD203B41FA5}">
                      <a16:colId xmlns:a16="http://schemas.microsoft.com/office/drawing/2014/main" val="20008"/>
                    </a:ext>
                  </a:extLst>
                </a:gridCol>
              </a:tblGrid>
              <a:tr h="792163">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0725">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0450" name="Text Box 114"/>
          <p:cNvSpPr txBox="1">
            <a:spLocks noChangeArrowheads="1"/>
          </p:cNvSpPr>
          <p:nvPr/>
        </p:nvSpPr>
        <p:spPr bwMode="auto">
          <a:xfrm>
            <a:off x="950913" y="321342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a:solidFill>
                  <a:srgbClr val="000000"/>
                </a:solidFill>
                <a:latin typeface="Times New Roman" panose="02020603050405020304" pitchFamily="18" charset="0"/>
                <a:ea typeface="微软雅黑" panose="020B0503020204020204" charset="-122"/>
              </a:rPr>
              <a:t>晶体</a:t>
            </a:r>
          </a:p>
        </p:txBody>
      </p:sp>
      <p:sp>
        <p:nvSpPr>
          <p:cNvPr id="60451" name="Text Box 115"/>
          <p:cNvSpPr txBox="1">
            <a:spLocks noChangeArrowheads="1"/>
          </p:cNvSpPr>
          <p:nvPr/>
        </p:nvSpPr>
        <p:spPr bwMode="auto">
          <a:xfrm>
            <a:off x="2174875" y="3264223"/>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C</a:t>
            </a:r>
          </a:p>
        </p:txBody>
      </p:sp>
      <p:sp>
        <p:nvSpPr>
          <p:cNvPr id="60452" name="Text Box 116"/>
          <p:cNvSpPr txBox="1">
            <a:spLocks noChangeArrowheads="1"/>
          </p:cNvSpPr>
          <p:nvPr/>
        </p:nvSpPr>
        <p:spPr bwMode="auto">
          <a:xfrm>
            <a:off x="2967038" y="3264223"/>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Si</a:t>
            </a:r>
          </a:p>
        </p:txBody>
      </p:sp>
      <p:sp>
        <p:nvSpPr>
          <p:cNvPr id="60453" name="Text Box 117"/>
          <p:cNvSpPr txBox="1">
            <a:spLocks noChangeArrowheads="1"/>
          </p:cNvSpPr>
          <p:nvPr/>
        </p:nvSpPr>
        <p:spPr bwMode="auto">
          <a:xfrm>
            <a:off x="3730625" y="3264223"/>
            <a:ext cx="55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Ge</a:t>
            </a:r>
          </a:p>
        </p:txBody>
      </p:sp>
      <p:sp>
        <p:nvSpPr>
          <p:cNvPr id="60454" name="Text Box 119"/>
          <p:cNvSpPr txBox="1">
            <a:spLocks noChangeArrowheads="1"/>
          </p:cNvSpPr>
          <p:nvPr/>
        </p:nvSpPr>
        <p:spPr bwMode="auto">
          <a:xfrm>
            <a:off x="4478338" y="3264223"/>
            <a:ext cx="658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dirty="0" err="1">
                <a:solidFill>
                  <a:srgbClr val="000000"/>
                </a:solidFill>
                <a:latin typeface="Times New Roman" panose="02020603050405020304" pitchFamily="18" charset="0"/>
                <a:ea typeface="微软雅黑" panose="020B0503020204020204" charset="-122"/>
                <a:cs typeface="Times New Roman" panose="02020603050405020304" pitchFamily="18" charset="0"/>
              </a:rPr>
              <a:t>SiC</a:t>
            </a:r>
          </a:p>
        </p:txBody>
      </p:sp>
      <p:sp>
        <p:nvSpPr>
          <p:cNvPr id="60455" name="Text Box 120"/>
          <p:cNvSpPr txBox="1">
            <a:spLocks noChangeArrowheads="1"/>
          </p:cNvSpPr>
          <p:nvPr/>
        </p:nvSpPr>
        <p:spPr bwMode="auto">
          <a:xfrm>
            <a:off x="5270500" y="3264223"/>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GaAs</a:t>
            </a:r>
          </a:p>
        </p:txBody>
      </p:sp>
      <p:sp>
        <p:nvSpPr>
          <p:cNvPr id="60456" name="Text Box 122"/>
          <p:cNvSpPr txBox="1">
            <a:spLocks noChangeArrowheads="1"/>
          </p:cNvSpPr>
          <p:nvPr/>
        </p:nvSpPr>
        <p:spPr bwMode="auto">
          <a:xfrm>
            <a:off x="6332538" y="3264223"/>
            <a:ext cx="658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InP</a:t>
            </a:r>
          </a:p>
        </p:txBody>
      </p:sp>
      <p:sp>
        <p:nvSpPr>
          <p:cNvPr id="60457" name="Text Box 124"/>
          <p:cNvSpPr txBox="1">
            <a:spLocks noChangeArrowheads="1"/>
          </p:cNvSpPr>
          <p:nvPr/>
        </p:nvSpPr>
        <p:spPr bwMode="auto">
          <a:xfrm>
            <a:off x="7070725" y="326422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GaN</a:t>
            </a:r>
          </a:p>
        </p:txBody>
      </p:sp>
      <p:sp>
        <p:nvSpPr>
          <p:cNvPr id="60458" name="Text Box 126"/>
          <p:cNvSpPr txBox="1">
            <a:spLocks noChangeArrowheads="1"/>
          </p:cNvSpPr>
          <p:nvPr/>
        </p:nvSpPr>
        <p:spPr bwMode="auto">
          <a:xfrm>
            <a:off x="7935913" y="327692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ZnO</a:t>
            </a:r>
          </a:p>
        </p:txBody>
      </p:sp>
      <p:sp>
        <p:nvSpPr>
          <p:cNvPr id="60459" name="Text Box 129"/>
          <p:cNvSpPr txBox="1">
            <a:spLocks noChangeArrowheads="1"/>
          </p:cNvSpPr>
          <p:nvPr/>
        </p:nvSpPr>
        <p:spPr bwMode="auto">
          <a:xfrm>
            <a:off x="561975" y="3980185"/>
            <a:ext cx="13446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600" b="1">
                <a:solidFill>
                  <a:srgbClr val="000000"/>
                </a:solidFill>
                <a:latin typeface="Times New Roman" panose="02020603050405020304" pitchFamily="18" charset="0"/>
                <a:ea typeface="微软雅黑" panose="020B0503020204020204" charset="-122"/>
                <a:cs typeface="Times New Roman" panose="02020603050405020304" pitchFamily="18" charset="0"/>
              </a:rPr>
              <a:t>电离度</a:t>
            </a:r>
            <a:r>
              <a:rPr lang="en-US" altLang="zh-CN" sz="2600" b="1" i="1">
                <a:solidFill>
                  <a:srgbClr val="000000"/>
                </a:solidFill>
                <a:latin typeface="Times New Roman" panose="02020603050405020304" pitchFamily="18" charset="0"/>
                <a:ea typeface="微软雅黑" panose="020B0503020204020204" charset="-122"/>
                <a:cs typeface="Times New Roman" panose="02020603050405020304" pitchFamily="18" charset="0"/>
              </a:rPr>
              <a:t>f</a:t>
            </a:r>
            <a:r>
              <a:rPr lang="en-US" altLang="zh-CN" sz="2600" b="1" baseline="-25000">
                <a:solidFill>
                  <a:srgbClr val="000000"/>
                </a:solidFill>
                <a:latin typeface="Times New Roman" panose="02020603050405020304" pitchFamily="18" charset="0"/>
                <a:ea typeface="微软雅黑" panose="020B0503020204020204" charset="-122"/>
                <a:cs typeface="Times New Roman" panose="02020603050405020304" pitchFamily="18" charset="0"/>
              </a:rPr>
              <a:t>i</a:t>
            </a:r>
          </a:p>
        </p:txBody>
      </p:sp>
      <p:sp>
        <p:nvSpPr>
          <p:cNvPr id="60460" name="Text Box 131"/>
          <p:cNvSpPr txBox="1">
            <a:spLocks noChangeArrowheads="1"/>
          </p:cNvSpPr>
          <p:nvPr/>
        </p:nvSpPr>
        <p:spPr bwMode="auto">
          <a:xfrm>
            <a:off x="2173288" y="404051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a:t>
            </a:r>
          </a:p>
        </p:txBody>
      </p:sp>
      <p:sp>
        <p:nvSpPr>
          <p:cNvPr id="60461" name="Text Box 132"/>
          <p:cNvSpPr txBox="1">
            <a:spLocks noChangeArrowheads="1"/>
          </p:cNvSpPr>
          <p:nvPr/>
        </p:nvSpPr>
        <p:spPr bwMode="auto">
          <a:xfrm>
            <a:off x="3022600" y="404209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a:t>
            </a:r>
          </a:p>
        </p:txBody>
      </p:sp>
      <p:sp>
        <p:nvSpPr>
          <p:cNvPr id="60462" name="Text Box 133"/>
          <p:cNvSpPr txBox="1">
            <a:spLocks noChangeArrowheads="1"/>
          </p:cNvSpPr>
          <p:nvPr/>
        </p:nvSpPr>
        <p:spPr bwMode="auto">
          <a:xfrm>
            <a:off x="3857625" y="404209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a:t>
            </a:r>
          </a:p>
        </p:txBody>
      </p:sp>
      <p:sp>
        <p:nvSpPr>
          <p:cNvPr id="60463" name="Text Box 134"/>
          <p:cNvSpPr txBox="1">
            <a:spLocks noChangeArrowheads="1"/>
          </p:cNvSpPr>
          <p:nvPr/>
        </p:nvSpPr>
        <p:spPr bwMode="auto">
          <a:xfrm>
            <a:off x="4422775" y="4042098"/>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0.177</a:t>
            </a:r>
          </a:p>
        </p:txBody>
      </p:sp>
      <p:sp>
        <p:nvSpPr>
          <p:cNvPr id="60464" name="Text Box 136"/>
          <p:cNvSpPr txBox="1">
            <a:spLocks noChangeArrowheads="1"/>
          </p:cNvSpPr>
          <p:nvPr/>
        </p:nvSpPr>
        <p:spPr bwMode="auto">
          <a:xfrm>
            <a:off x="5400675" y="4019873"/>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0.310</a:t>
            </a:r>
          </a:p>
        </p:txBody>
      </p:sp>
      <p:sp>
        <p:nvSpPr>
          <p:cNvPr id="60465" name="Text Box 137"/>
          <p:cNvSpPr txBox="1">
            <a:spLocks noChangeArrowheads="1"/>
          </p:cNvSpPr>
          <p:nvPr/>
        </p:nvSpPr>
        <p:spPr bwMode="auto">
          <a:xfrm>
            <a:off x="6237288" y="4019873"/>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0.421</a:t>
            </a:r>
          </a:p>
        </p:txBody>
      </p:sp>
      <p:sp>
        <p:nvSpPr>
          <p:cNvPr id="60466" name="Text Box 138"/>
          <p:cNvSpPr txBox="1">
            <a:spLocks noChangeArrowheads="1"/>
          </p:cNvSpPr>
          <p:nvPr/>
        </p:nvSpPr>
        <p:spPr bwMode="auto">
          <a:xfrm>
            <a:off x="7056438" y="4019873"/>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0.500</a:t>
            </a:r>
          </a:p>
        </p:txBody>
      </p:sp>
      <p:sp>
        <p:nvSpPr>
          <p:cNvPr id="60467" name="Text Box 139"/>
          <p:cNvSpPr txBox="1">
            <a:spLocks noChangeArrowheads="1"/>
          </p:cNvSpPr>
          <p:nvPr/>
        </p:nvSpPr>
        <p:spPr bwMode="auto">
          <a:xfrm>
            <a:off x="7950200" y="4019873"/>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0.616</a:t>
            </a:r>
          </a:p>
        </p:txBody>
      </p:sp>
      <p:sp>
        <p:nvSpPr>
          <p:cNvPr id="60471" name="Text Box 145"/>
          <p:cNvSpPr txBox="1">
            <a:spLocks noChangeArrowheads="1"/>
          </p:cNvSpPr>
          <p:nvPr/>
        </p:nvSpPr>
        <p:spPr bwMode="auto">
          <a:xfrm>
            <a:off x="1535113" y="468186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a:solidFill>
                  <a:srgbClr val="CC0000"/>
                </a:solidFill>
                <a:latin typeface="Times New Roman" panose="02020603050405020304" pitchFamily="18" charset="0"/>
                <a:ea typeface="微软雅黑" panose="020B0503020204020204" charset="-122"/>
              </a:rPr>
              <a:t>共价结合</a:t>
            </a:r>
          </a:p>
        </p:txBody>
      </p:sp>
      <p:sp>
        <p:nvSpPr>
          <p:cNvPr id="60472" name="Text Box 146"/>
          <p:cNvSpPr txBox="1">
            <a:spLocks noChangeArrowheads="1"/>
          </p:cNvSpPr>
          <p:nvPr/>
        </p:nvSpPr>
        <p:spPr bwMode="auto">
          <a:xfrm>
            <a:off x="7510463" y="4710435"/>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a:solidFill>
                  <a:srgbClr val="0000CC"/>
                </a:solidFill>
                <a:latin typeface="Times New Roman" panose="02020603050405020304" pitchFamily="18" charset="0"/>
                <a:ea typeface="微软雅黑" panose="020B0503020204020204" charset="-122"/>
              </a:rPr>
              <a:t>离子结合</a:t>
            </a:r>
          </a:p>
        </p:txBody>
      </p:sp>
      <p:sp>
        <p:nvSpPr>
          <p:cNvPr id="60473" name="Line 147"/>
          <p:cNvSpPr>
            <a:spLocks noChangeShapeType="1"/>
          </p:cNvSpPr>
          <p:nvPr/>
        </p:nvSpPr>
        <p:spPr bwMode="auto">
          <a:xfrm>
            <a:off x="3203575" y="5042223"/>
            <a:ext cx="4321175" cy="0"/>
          </a:xfrm>
          <a:prstGeom prst="line">
            <a:avLst/>
          </a:prstGeom>
          <a:noFill/>
          <a:ln w="762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31</a:t>
            </a:fld>
            <a:endParaRPr lang="zh-CN" altLang="en-US">
              <a:solidFill>
                <a:prstClr val="black">
                  <a:tint val="75000"/>
                </a:prstClr>
              </a:solidFill>
            </a:endParaRPr>
          </a:p>
        </p:txBody>
      </p:sp>
      <p:graphicFrame>
        <p:nvGraphicFramePr>
          <p:cNvPr id="29" name="Object 5"/>
          <p:cNvGraphicFramePr>
            <a:graphicFrameLocks noChangeAspect="1"/>
          </p:cNvGraphicFramePr>
          <p:nvPr/>
        </p:nvGraphicFramePr>
        <p:xfrm>
          <a:off x="5529657" y="1066956"/>
          <a:ext cx="3240088" cy="1142888"/>
        </p:xfrm>
        <a:graphic>
          <a:graphicData uri="http://schemas.openxmlformats.org/presentationml/2006/ole">
            <mc:AlternateContent xmlns:mc="http://schemas.openxmlformats.org/markup-compatibility/2006">
              <mc:Choice xmlns:v="urn:schemas-microsoft-com:vml" Requires="v">
                <p:oleObj spid="_x0000_s60797" name="公式" r:id="rId4" imgW="1295400" imgH="457200" progId="Equation.3">
                  <p:embed/>
                </p:oleObj>
              </mc:Choice>
              <mc:Fallback>
                <p:oleObj name="公式" r:id="rId4" imgW="1295400" imgH="457200" progId="Equation.3">
                  <p:embed/>
                  <p:pic>
                    <p:nvPicPr>
                      <p:cNvPr id="5939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9657" y="1066956"/>
                        <a:ext cx="3240088" cy="1142888"/>
                      </a:xfrm>
                      <a:prstGeom prst="rect">
                        <a:avLst/>
                      </a:prstGeom>
                      <a:noFill/>
                      <a:ln>
                        <a:noFill/>
                      </a:ln>
                      <a:extLst/>
                    </p:spPr>
                  </p:pic>
                </p:oleObj>
              </mc:Fallback>
            </mc:AlternateContent>
          </a:graphicData>
        </a:graphic>
      </p:graphicFrame>
      <p:sp>
        <p:nvSpPr>
          <p:cNvPr id="30" name="Rectangle 13"/>
          <p:cNvSpPr>
            <a:spLocks noChangeArrowheads="1"/>
          </p:cNvSpPr>
          <p:nvPr/>
        </p:nvSpPr>
        <p:spPr bwMode="auto">
          <a:xfrm>
            <a:off x="5530499" y="1102710"/>
            <a:ext cx="3156301" cy="1075645"/>
          </a:xfrm>
          <a:prstGeom prst="rect">
            <a:avLst/>
          </a:prstGeom>
          <a:noFill/>
          <a:ln w="76200">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31" name="Rectangle 2"/>
          <p:cNvSpPr>
            <a:spLocks noRot="1" noChangeArrowheads="1"/>
          </p:cNvSpPr>
          <p:nvPr/>
        </p:nvSpPr>
        <p:spPr bwMode="auto">
          <a:xfrm>
            <a:off x="3419872" y="239594"/>
            <a:ext cx="3455988" cy="769925"/>
          </a:xfrm>
          <a:prstGeom prst="rect">
            <a:avLst/>
          </a:prstGeom>
          <a:noFill/>
          <a:ln>
            <a:noFill/>
          </a:ln>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rPr>
              <a:t>电  离  度</a:t>
            </a:r>
          </a:p>
        </p:txBody>
      </p:sp>
      <p:sp>
        <p:nvSpPr>
          <p:cNvPr id="32" name="Rectangle 37"/>
          <p:cNvSpPr>
            <a:spLocks noChangeArrowheads="1"/>
          </p:cNvSpPr>
          <p:nvPr/>
        </p:nvSpPr>
        <p:spPr bwMode="auto">
          <a:xfrm flipV="1">
            <a:off x="103981" y="93630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bwMode="auto">
          <a:xfrm>
            <a:off x="788566" y="5085184"/>
            <a:ext cx="2094260" cy="525015"/>
          </a:xfrm>
          <a:prstGeom prst="rect">
            <a:avLst/>
          </a:prstGeom>
          <a:solidFill>
            <a:srgbClr val="FF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3" name="矩形 2"/>
          <p:cNvSpPr/>
          <p:nvPr/>
        </p:nvSpPr>
        <p:spPr bwMode="auto">
          <a:xfrm>
            <a:off x="675104" y="2920934"/>
            <a:ext cx="1974280" cy="525015"/>
          </a:xfrm>
          <a:prstGeom prst="rect">
            <a:avLst/>
          </a:prstGeom>
          <a:solidFill>
            <a:srgbClr val="FFFF6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63490" name="Rectangle 44"/>
          <p:cNvSpPr>
            <a:spLocks noChangeArrowheads="1"/>
          </p:cNvSpPr>
          <p:nvPr/>
        </p:nvSpPr>
        <p:spPr bwMode="auto">
          <a:xfrm>
            <a:off x="7345238" y="1141792"/>
            <a:ext cx="1619250" cy="10080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63491" name="Rectangle 43"/>
          <p:cNvSpPr>
            <a:spLocks noChangeArrowheads="1"/>
          </p:cNvSpPr>
          <p:nvPr/>
        </p:nvSpPr>
        <p:spPr bwMode="auto">
          <a:xfrm>
            <a:off x="1063071" y="1168071"/>
            <a:ext cx="1008062" cy="10080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63492" name="Object 6"/>
          <p:cNvGraphicFramePr>
            <a:graphicFrameLocks noChangeAspect="1"/>
          </p:cNvGraphicFramePr>
          <p:nvPr>
            <p:extLst/>
          </p:nvPr>
        </p:nvGraphicFramePr>
        <p:xfrm>
          <a:off x="257175" y="1168780"/>
          <a:ext cx="8599488" cy="836612"/>
        </p:xfrm>
        <a:graphic>
          <a:graphicData uri="http://schemas.openxmlformats.org/presentationml/2006/ole">
            <mc:AlternateContent xmlns:mc="http://schemas.openxmlformats.org/markup-compatibility/2006">
              <mc:Choice xmlns:v="urn:schemas-microsoft-com:vml" Requires="v">
                <p:oleObj spid="_x0000_s156978" name="Equation" r:id="rId4" imgW="111861600" imgH="10972800" progId="Equation.DSMT4">
                  <p:embed/>
                </p:oleObj>
              </mc:Choice>
              <mc:Fallback>
                <p:oleObj name="Equation" r:id="rId4" imgW="111861600" imgH="10972800" progId="Equation.DSMT4">
                  <p:embed/>
                  <p:pic>
                    <p:nvPicPr>
                      <p:cNvPr id="63492" name="Object 6"/>
                      <p:cNvPicPr>
                        <a:picLocks noChangeAspect="1" noChangeArrowheads="1"/>
                      </p:cNvPicPr>
                      <p:nvPr/>
                    </p:nvPicPr>
                    <p:blipFill>
                      <a:blip r:embed="rId5"/>
                      <a:srcRect/>
                      <a:stretch>
                        <a:fillRect/>
                      </a:stretch>
                    </p:blipFill>
                    <p:spPr bwMode="auto">
                      <a:xfrm>
                        <a:off x="257175" y="1168780"/>
                        <a:ext cx="8599488" cy="836612"/>
                      </a:xfrm>
                      <a:prstGeom prst="rect">
                        <a:avLst/>
                      </a:prstGeom>
                      <a:noFill/>
                      <a:ln>
                        <a:noFill/>
                      </a:ln>
                    </p:spPr>
                  </p:pic>
                </p:oleObj>
              </mc:Fallback>
            </mc:AlternateContent>
          </a:graphicData>
        </a:graphic>
      </p:graphicFrame>
      <p:sp>
        <p:nvSpPr>
          <p:cNvPr id="63493" name="Text Box 8"/>
          <p:cNvSpPr txBox="1">
            <a:spLocks noChangeArrowheads="1"/>
          </p:cNvSpPr>
          <p:nvPr/>
        </p:nvSpPr>
        <p:spPr bwMode="auto">
          <a:xfrm>
            <a:off x="1694869" y="262389"/>
            <a:ext cx="61863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rPr>
              <a:t>成键时系统的各种相互作用能</a:t>
            </a:r>
          </a:p>
        </p:txBody>
      </p:sp>
      <p:sp>
        <p:nvSpPr>
          <p:cNvPr id="63494" name="Text Box 12"/>
          <p:cNvSpPr txBox="1">
            <a:spLocks noChangeArrowheads="1"/>
          </p:cNvSpPr>
          <p:nvPr/>
        </p:nvSpPr>
        <p:spPr bwMode="auto">
          <a:xfrm>
            <a:off x="2797415" y="2385029"/>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库仑吸引</a:t>
            </a:r>
          </a:p>
        </p:txBody>
      </p:sp>
      <p:sp>
        <p:nvSpPr>
          <p:cNvPr id="63495" name="Text Box 13"/>
          <p:cNvSpPr txBox="1">
            <a:spLocks noChangeArrowheads="1"/>
          </p:cNvSpPr>
          <p:nvPr/>
        </p:nvSpPr>
        <p:spPr bwMode="auto">
          <a:xfrm>
            <a:off x="5302101" y="2370511"/>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交换势吸引</a:t>
            </a:r>
          </a:p>
        </p:txBody>
      </p:sp>
      <p:sp>
        <p:nvSpPr>
          <p:cNvPr id="63496" name="Text Box 14"/>
          <p:cNvSpPr txBox="1">
            <a:spLocks noChangeArrowheads="1"/>
          </p:cNvSpPr>
          <p:nvPr/>
        </p:nvSpPr>
        <p:spPr bwMode="auto">
          <a:xfrm>
            <a:off x="1112243" y="2385029"/>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库仑排斥</a:t>
            </a:r>
          </a:p>
        </p:txBody>
      </p:sp>
      <p:sp>
        <p:nvSpPr>
          <p:cNvPr id="63497" name="Text Box 15"/>
          <p:cNvSpPr txBox="1">
            <a:spLocks noChangeArrowheads="1"/>
          </p:cNvSpPr>
          <p:nvPr/>
        </p:nvSpPr>
        <p:spPr bwMode="auto">
          <a:xfrm>
            <a:off x="7300788" y="2331409"/>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交换势排斥</a:t>
            </a:r>
          </a:p>
        </p:txBody>
      </p:sp>
      <p:sp>
        <p:nvSpPr>
          <p:cNvPr id="63500" name="Rectangle 35"/>
          <p:cNvSpPr>
            <a:spLocks noChangeArrowheads="1"/>
          </p:cNvSpPr>
          <p:nvPr/>
        </p:nvSpPr>
        <p:spPr bwMode="auto">
          <a:xfrm>
            <a:off x="2267744" y="1052736"/>
            <a:ext cx="2376264" cy="1079500"/>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63501" name="Rectangle 36"/>
          <p:cNvSpPr>
            <a:spLocks noChangeArrowheads="1"/>
          </p:cNvSpPr>
          <p:nvPr/>
        </p:nvSpPr>
        <p:spPr bwMode="auto">
          <a:xfrm>
            <a:off x="4841358" y="1069685"/>
            <a:ext cx="2610962" cy="1079500"/>
          </a:xfrm>
          <a:prstGeom prst="rect">
            <a:avLst/>
          </a:prstGeom>
          <a:noFill/>
          <a:ln w="57150">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2" name="矩形 1"/>
          <p:cNvSpPr/>
          <p:nvPr/>
        </p:nvSpPr>
        <p:spPr>
          <a:xfrm>
            <a:off x="817685" y="2986236"/>
            <a:ext cx="8326315" cy="3023905"/>
          </a:xfrm>
          <a:prstGeom prst="rect">
            <a:avLst/>
          </a:prstGeom>
        </p:spPr>
        <p:txBody>
          <a:bodyPr wrap="square">
            <a:spAutoFit/>
          </a:bodyPr>
          <a:lstStyle/>
          <a:p>
            <a:pPr marL="0" marR="0" lvl="0" indent="0" algn="l" defTabSz="914400" rtl="0" eaLnBrk="1" fontAlgn="base" latinLnBrk="0" hangingPunct="1">
              <a:lnSpc>
                <a:spcPct val="100000"/>
              </a:lnSpc>
              <a:spcBef>
                <a:spcPts val="900"/>
              </a:spcBef>
              <a:spcAft>
                <a:spcPts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库仑排斥能：来自分子中原子核之间的库仑排斥能；</a:t>
            </a:r>
          </a:p>
          <a:p>
            <a:pPr marL="0" marR="0" lvl="0" indent="0" algn="l" defTabSz="914400" rtl="0" eaLnBrk="1" fontAlgn="base" latinLnBrk="0" hangingPunct="1">
              <a:lnSpc>
                <a:spcPct val="100000"/>
              </a:lnSpc>
              <a:spcBef>
                <a:spcPts val="900"/>
              </a:spcBef>
              <a:spcAft>
                <a:spcPts val="0"/>
              </a:spcAft>
              <a:buClrTx/>
              <a:buSzTx/>
              <a:buFontTx/>
              <a:buNone/>
              <a:tabLst/>
              <a:defRPr/>
            </a:pPr>
            <a:r>
              <a:rPr kumimoji="0" lang="zh-CN" altLang="zh-CN" sz="2400" b="1" i="0" u="none" strike="noStrike" kern="1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Times New Roman" panose="02020603050405020304" pitchFamily="18" charset="0"/>
              </a:rPr>
              <a:t>库仑吸引能：</a:t>
            </a:r>
            <a:r>
              <a:rPr kumimoji="0" lang="zh-CN"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由于</a:t>
            </a:r>
            <a:r>
              <a:rPr kumimoji="0" lang="en-US" altLang="zh-CN" sz="2400" b="1" i="1" u="none" strike="noStrike" kern="100" cap="none" spc="0" normalizeH="0" baseline="0" noProof="0" dirty="0">
                <a:ln>
                  <a:noFill/>
                </a:ln>
                <a:solidFill>
                  <a:srgbClr val="000000"/>
                </a:solidFill>
                <a:effectLst/>
                <a:uLnTx/>
                <a:uFillTx/>
                <a:latin typeface="Symbol" panose="05050102010706020507" pitchFamily="18" charset="2"/>
                <a:ea typeface="微软雅黑" panose="020B0503020204020204" charset="-122"/>
                <a:cs typeface="Times New Roman" panose="02020603050405020304" pitchFamily="18" charset="0"/>
              </a:rPr>
              <a:t>l</a:t>
            </a:r>
            <a:r>
              <a:rPr kumimoji="0" lang="en-US" altLang="zh-CN" sz="2400" b="1" i="0" u="none" strike="noStrike" kern="100" cap="none" spc="0" normalizeH="0" baseline="0" noProof="0" dirty="0">
                <a:ln>
                  <a:noFill/>
                </a:ln>
                <a:solidFill>
                  <a:srgbClr val="000000"/>
                </a:solidFill>
                <a:effectLst/>
                <a:uLnTx/>
                <a:uFillTx/>
                <a:latin typeface="Symbol" panose="05050102010706020507" pitchFamily="18" charset="2"/>
                <a:ea typeface="微软雅黑" panose="020B0503020204020204" charset="-122"/>
                <a:cs typeface="Times New Roman" panose="02020603050405020304" pitchFamily="18" charset="0"/>
              </a:rPr>
              <a:t> </a:t>
            </a:r>
            <a:r>
              <a:rPr kumimoji="0" lang="zh-CN"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不等于</a:t>
            </a:r>
            <a:r>
              <a:rPr kumimoji="0" lang="en-US"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1</a:t>
            </a:r>
            <a:r>
              <a:rPr kumimoji="0" lang="zh-CN"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引起离子性所产生的正负离子间的库仑吸引能；</a:t>
            </a:r>
          </a:p>
          <a:p>
            <a:pPr marL="0" marR="0" lvl="0" indent="0" algn="l" defTabSz="914400" rtl="0" eaLnBrk="1" fontAlgn="base" latinLnBrk="0" hangingPunct="1">
              <a:lnSpc>
                <a:spcPct val="100000"/>
              </a:lnSpc>
              <a:spcBef>
                <a:spcPts val="900"/>
              </a:spcBef>
              <a:spcAft>
                <a:spcPts val="0"/>
              </a:spcAft>
              <a:buClrTx/>
              <a:buSzTx/>
              <a:buFontTx/>
              <a:buNone/>
              <a:tabLst/>
              <a:defRPr/>
            </a:pPr>
            <a:r>
              <a:rPr kumimoji="0" lang="zh-CN" altLang="zh-CN" sz="2400" b="1" i="0" u="none" strike="noStrike" kern="100" cap="none" spc="0" normalizeH="0" baseline="0" noProof="0" dirty="0">
                <a:ln>
                  <a:noFill/>
                </a:ln>
                <a:solidFill>
                  <a:srgbClr val="006600"/>
                </a:solidFill>
                <a:effectLst/>
                <a:uLnTx/>
                <a:uFillTx/>
                <a:latin typeface="Times New Roman" panose="02020603050405020304" pitchFamily="18" charset="0"/>
                <a:ea typeface="微软雅黑" panose="020B0503020204020204" charset="-122"/>
                <a:cs typeface="Times New Roman" panose="02020603050405020304" pitchFamily="18" charset="0"/>
              </a:rPr>
              <a:t>交换势吸引能：</a:t>
            </a:r>
            <a:r>
              <a:rPr kumimoji="0" lang="zh-CN"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由于自旋反平行的电子配对，这些电子与两个原子核之间的吸引能；</a:t>
            </a:r>
          </a:p>
          <a:p>
            <a:pPr marL="0" marR="0" lvl="0" indent="0" algn="l" defTabSz="914400" rtl="0" eaLnBrk="1" fontAlgn="base" latinLnBrk="0" hangingPunct="1">
              <a:lnSpc>
                <a:spcPct val="100000"/>
              </a:lnSpc>
              <a:spcBef>
                <a:spcPts val="900"/>
              </a:spcBef>
              <a:spcAft>
                <a:spcPts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交换势排斥：</a:t>
            </a:r>
            <a:r>
              <a:rPr kumimoji="0" lang="en-US"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根据泡利不相容原理，满壳电子结构的电子云交叠时产生非常强烈的排斥能。</a:t>
            </a:r>
          </a:p>
        </p:txBody>
      </p:sp>
      <p:graphicFrame>
        <p:nvGraphicFramePr>
          <p:cNvPr id="15" name="Object 6"/>
          <p:cNvGraphicFramePr>
            <a:graphicFrameLocks noChangeAspect="1"/>
          </p:cNvGraphicFramePr>
          <p:nvPr>
            <p:extLst/>
          </p:nvPr>
        </p:nvGraphicFramePr>
        <p:xfrm>
          <a:off x="286916" y="1976803"/>
          <a:ext cx="1548780" cy="452636"/>
        </p:xfrm>
        <a:graphic>
          <a:graphicData uri="http://schemas.openxmlformats.org/presentationml/2006/ole">
            <mc:AlternateContent xmlns:mc="http://schemas.openxmlformats.org/markup-compatibility/2006">
              <mc:Choice xmlns:v="urn:schemas-microsoft-com:vml" Requires="v">
                <p:oleObj spid="_x0000_s156979" name="Equation" r:id="rId6" imgW="18592800" imgH="5486400" progId="Equation.DSMT4">
                  <p:embed/>
                </p:oleObj>
              </mc:Choice>
              <mc:Fallback>
                <p:oleObj name="Equation" r:id="rId6" imgW="18592800" imgH="5486400" progId="Equation.DSMT4">
                  <p:embed/>
                  <p:pic>
                    <p:nvPicPr>
                      <p:cNvPr id="15" name="Object 6"/>
                      <p:cNvPicPr>
                        <a:picLocks noChangeAspect="1" noChangeArrowheads="1"/>
                      </p:cNvPicPr>
                      <p:nvPr/>
                    </p:nvPicPr>
                    <p:blipFill>
                      <a:blip r:embed="rId7"/>
                      <a:srcRect/>
                      <a:stretch>
                        <a:fillRect/>
                      </a:stretch>
                    </p:blipFill>
                    <p:spPr bwMode="auto">
                      <a:xfrm>
                        <a:off x="286916" y="1976803"/>
                        <a:ext cx="1548780" cy="452636"/>
                      </a:xfrm>
                      <a:prstGeom prst="rect">
                        <a:avLst/>
                      </a:prstGeom>
                      <a:solidFill>
                        <a:srgbClr val="FFCCFF"/>
                      </a:solidFill>
                      <a:ln>
                        <a:solidFill>
                          <a:srgbClr val="C00000"/>
                        </a:solidFill>
                      </a:ln>
                    </p:spPr>
                  </p:pic>
                </p:oleObj>
              </mc:Fallback>
            </mc:AlternateContent>
          </a:graphicData>
        </a:graphic>
      </p:graphicFrame>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8" name="Rectangle 37"/>
          <p:cNvSpPr>
            <a:spLocks noChangeArrowheads="1"/>
          </p:cNvSpPr>
          <p:nvPr/>
        </p:nvSpPr>
        <p:spPr bwMode="auto">
          <a:xfrm flipV="1">
            <a:off x="103981" y="85831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67326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9"/>
          <p:cNvGrpSpPr/>
          <p:nvPr/>
        </p:nvGrpSpPr>
        <p:grpSpPr bwMode="auto">
          <a:xfrm>
            <a:off x="410914" y="5371380"/>
            <a:ext cx="8337550" cy="588963"/>
            <a:chOff x="657" y="3612"/>
            <a:chExt cx="4055" cy="401"/>
          </a:xfrm>
        </p:grpSpPr>
        <p:sp>
          <p:nvSpPr>
            <p:cNvPr id="21" name="Text Box 30"/>
            <p:cNvSpPr txBox="1">
              <a:spLocks noChangeArrowheads="1"/>
            </p:cNvSpPr>
            <p:nvPr/>
          </p:nvSpPr>
          <p:spPr bwMode="auto">
            <a:xfrm>
              <a:off x="657" y="3702"/>
              <a:ext cx="4055" cy="311"/>
            </a:xfrm>
            <a:prstGeom prst="rect">
              <a:avLst/>
            </a:prstGeom>
            <a:gradFill rotWithShape="1">
              <a:gsLst>
                <a:gs pos="0">
                  <a:srgbClr val="66FF33"/>
                </a:gs>
                <a:gs pos="50000">
                  <a:srgbClr val="FFFFFF"/>
                </a:gs>
                <a:gs pos="100000">
                  <a:srgbClr val="66FF3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                                     相互重叠是共价键成键的基本原因          </a:t>
              </a:r>
            </a:p>
          </p:txBody>
        </p:sp>
        <p:graphicFrame>
          <p:nvGraphicFramePr>
            <p:cNvPr id="22" name="Object 7"/>
            <p:cNvGraphicFramePr>
              <a:graphicFrameLocks noChangeAspect="1"/>
            </p:cNvGraphicFramePr>
            <p:nvPr/>
          </p:nvGraphicFramePr>
          <p:xfrm>
            <a:off x="1111" y="3612"/>
            <a:ext cx="680" cy="374"/>
          </p:xfrm>
          <a:graphic>
            <a:graphicData uri="http://schemas.openxmlformats.org/presentationml/2006/ole">
              <mc:AlternateContent xmlns:mc="http://schemas.openxmlformats.org/markup-compatibility/2006">
                <mc:Choice xmlns:v="urn:schemas-microsoft-com:vml" Requires="v">
                  <p:oleObj spid="_x0000_s158151" name="公式" r:id="rId4" imgW="393065" imgH="215900" progId="Equation.3">
                    <p:embed/>
                  </p:oleObj>
                </mc:Choice>
                <mc:Fallback>
                  <p:oleObj name="公式" r:id="rId4" imgW="393065" imgH="215900" progId="Equation.3">
                    <p:embed/>
                    <p:pic>
                      <p:nvPicPr>
                        <p:cNvPr id="2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 y="3612"/>
                          <a:ext cx="680"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3" name="Text Box 33"/>
          <p:cNvSpPr txBox="1">
            <a:spLocks noChangeArrowheads="1"/>
          </p:cNvSpPr>
          <p:nvPr/>
        </p:nvSpPr>
        <p:spPr bwMode="auto">
          <a:xfrm>
            <a:off x="250825" y="4941168"/>
            <a:ext cx="8713788" cy="457200"/>
          </a:xfrm>
          <a:prstGeom prst="rect">
            <a:avLst/>
          </a:prstGeom>
          <a:gradFill rotWithShape="1">
            <a:gsLst>
              <a:gs pos="0">
                <a:srgbClr val="FF66CC"/>
              </a:gs>
              <a:gs pos="50000">
                <a:srgbClr val="FFFFFF"/>
              </a:gs>
              <a:gs pos="100000">
                <a:srgbClr val="FF66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  原子核（离子实）对电子的库仑吸引是离子键成键的基本原因          </a:t>
            </a:r>
          </a:p>
        </p:txBody>
      </p:sp>
      <p:grpSp>
        <p:nvGrpSpPr>
          <p:cNvPr id="24" name="Group 47"/>
          <p:cNvGrpSpPr/>
          <p:nvPr/>
        </p:nvGrpSpPr>
        <p:grpSpPr bwMode="auto">
          <a:xfrm>
            <a:off x="250825" y="4077469"/>
            <a:ext cx="8353425" cy="574675"/>
            <a:chOff x="158" y="2659"/>
            <a:chExt cx="5262" cy="362"/>
          </a:xfrm>
        </p:grpSpPr>
        <p:sp>
          <p:nvSpPr>
            <p:cNvPr id="25" name="Text Box 18"/>
            <p:cNvSpPr txBox="1">
              <a:spLocks noChangeArrowheads="1"/>
            </p:cNvSpPr>
            <p:nvPr/>
          </p:nvSpPr>
          <p:spPr bwMode="auto">
            <a:xfrm>
              <a:off x="203" y="2659"/>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rPr>
                <a:t>共价键</a:t>
              </a:r>
            </a:p>
          </p:txBody>
        </p:sp>
        <p:sp>
          <p:nvSpPr>
            <p:cNvPr id="26" name="Oval 22"/>
            <p:cNvSpPr>
              <a:spLocks noChangeArrowheads="1"/>
            </p:cNvSpPr>
            <p:nvPr/>
          </p:nvSpPr>
          <p:spPr bwMode="auto">
            <a:xfrm>
              <a:off x="1292" y="2704"/>
              <a:ext cx="227" cy="227"/>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27" name="Oval 23"/>
            <p:cNvSpPr>
              <a:spLocks noChangeArrowheads="1"/>
            </p:cNvSpPr>
            <p:nvPr/>
          </p:nvSpPr>
          <p:spPr bwMode="auto">
            <a:xfrm>
              <a:off x="5057" y="2750"/>
              <a:ext cx="136" cy="136"/>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28" name="Oval 24"/>
            <p:cNvSpPr>
              <a:spLocks noChangeArrowheads="1"/>
            </p:cNvSpPr>
            <p:nvPr/>
          </p:nvSpPr>
          <p:spPr bwMode="auto">
            <a:xfrm>
              <a:off x="3742" y="2703"/>
              <a:ext cx="227" cy="227"/>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29" name="Line 39"/>
            <p:cNvSpPr>
              <a:spLocks noChangeShapeType="1"/>
            </p:cNvSpPr>
            <p:nvPr/>
          </p:nvSpPr>
          <p:spPr bwMode="auto">
            <a:xfrm>
              <a:off x="158" y="3021"/>
              <a:ext cx="5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grpSp>
      <p:grpSp>
        <p:nvGrpSpPr>
          <p:cNvPr id="30" name="Group 45"/>
          <p:cNvGrpSpPr/>
          <p:nvPr/>
        </p:nvGrpSpPr>
        <p:grpSpPr bwMode="auto">
          <a:xfrm>
            <a:off x="250825" y="3478405"/>
            <a:ext cx="8353425" cy="576263"/>
            <a:chOff x="158" y="2296"/>
            <a:chExt cx="5262" cy="363"/>
          </a:xfrm>
        </p:grpSpPr>
        <p:sp>
          <p:nvSpPr>
            <p:cNvPr id="31" name="Oval 25"/>
            <p:cNvSpPr>
              <a:spLocks noChangeArrowheads="1"/>
            </p:cNvSpPr>
            <p:nvPr/>
          </p:nvSpPr>
          <p:spPr bwMode="auto">
            <a:xfrm>
              <a:off x="1292" y="2341"/>
              <a:ext cx="227" cy="227"/>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32" name="Oval 26"/>
            <p:cNvSpPr>
              <a:spLocks noChangeArrowheads="1"/>
            </p:cNvSpPr>
            <p:nvPr/>
          </p:nvSpPr>
          <p:spPr bwMode="auto">
            <a:xfrm>
              <a:off x="5012" y="2341"/>
              <a:ext cx="227" cy="227"/>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33" name="Oval 27"/>
            <p:cNvSpPr>
              <a:spLocks noChangeArrowheads="1"/>
            </p:cNvSpPr>
            <p:nvPr/>
          </p:nvSpPr>
          <p:spPr bwMode="auto">
            <a:xfrm>
              <a:off x="2426" y="2356"/>
              <a:ext cx="227" cy="227"/>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34" name="Oval 28"/>
            <p:cNvSpPr>
              <a:spLocks noChangeArrowheads="1"/>
            </p:cNvSpPr>
            <p:nvPr/>
          </p:nvSpPr>
          <p:spPr bwMode="auto">
            <a:xfrm>
              <a:off x="3742" y="2341"/>
              <a:ext cx="227" cy="227"/>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35" name="Line 38"/>
            <p:cNvSpPr>
              <a:spLocks noChangeShapeType="1"/>
            </p:cNvSpPr>
            <p:nvPr/>
          </p:nvSpPr>
          <p:spPr bwMode="auto">
            <a:xfrm>
              <a:off x="158" y="2296"/>
              <a:ext cx="5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36" name="Line 40"/>
            <p:cNvSpPr>
              <a:spLocks noChangeShapeType="1"/>
            </p:cNvSpPr>
            <p:nvPr/>
          </p:nvSpPr>
          <p:spPr bwMode="auto">
            <a:xfrm>
              <a:off x="158" y="2659"/>
              <a:ext cx="5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37" name="Text Box 41"/>
            <p:cNvSpPr txBox="1">
              <a:spLocks noChangeArrowheads="1"/>
            </p:cNvSpPr>
            <p:nvPr/>
          </p:nvSpPr>
          <p:spPr bwMode="auto">
            <a:xfrm>
              <a:off x="192" y="2296"/>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混合键</a:t>
              </a:r>
            </a:p>
          </p:txBody>
        </p:sp>
      </p:grpSp>
      <p:grpSp>
        <p:nvGrpSpPr>
          <p:cNvPr id="39" name="Group 46"/>
          <p:cNvGrpSpPr/>
          <p:nvPr/>
        </p:nvGrpSpPr>
        <p:grpSpPr bwMode="auto">
          <a:xfrm>
            <a:off x="250825" y="2924944"/>
            <a:ext cx="8353425" cy="504825"/>
            <a:chOff x="158" y="1933"/>
            <a:chExt cx="5262" cy="318"/>
          </a:xfrm>
        </p:grpSpPr>
        <p:sp>
          <p:nvSpPr>
            <p:cNvPr id="40" name="Text Box 17"/>
            <p:cNvSpPr txBox="1">
              <a:spLocks noChangeArrowheads="1"/>
            </p:cNvSpPr>
            <p:nvPr/>
          </p:nvSpPr>
          <p:spPr bwMode="auto">
            <a:xfrm>
              <a:off x="192" y="1934"/>
              <a:ext cx="6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离子键</a:t>
              </a:r>
            </a:p>
          </p:txBody>
        </p:sp>
        <p:sp>
          <p:nvSpPr>
            <p:cNvPr id="41" name="Oval 19"/>
            <p:cNvSpPr>
              <a:spLocks noChangeArrowheads="1"/>
            </p:cNvSpPr>
            <p:nvPr/>
          </p:nvSpPr>
          <p:spPr bwMode="auto">
            <a:xfrm>
              <a:off x="1292" y="2024"/>
              <a:ext cx="227" cy="227"/>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42" name="Oval 20"/>
            <p:cNvSpPr>
              <a:spLocks noChangeArrowheads="1"/>
            </p:cNvSpPr>
            <p:nvPr/>
          </p:nvSpPr>
          <p:spPr bwMode="auto">
            <a:xfrm>
              <a:off x="2426" y="2024"/>
              <a:ext cx="227" cy="227"/>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43" name="Oval 21"/>
            <p:cNvSpPr>
              <a:spLocks noChangeArrowheads="1"/>
            </p:cNvSpPr>
            <p:nvPr/>
          </p:nvSpPr>
          <p:spPr bwMode="auto">
            <a:xfrm>
              <a:off x="5012" y="2024"/>
              <a:ext cx="227" cy="227"/>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44" name="Line 42"/>
            <p:cNvSpPr>
              <a:spLocks noChangeShapeType="1"/>
            </p:cNvSpPr>
            <p:nvPr/>
          </p:nvSpPr>
          <p:spPr bwMode="auto">
            <a:xfrm>
              <a:off x="158" y="1933"/>
              <a:ext cx="52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gr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64" name="Rectangle 44"/>
          <p:cNvSpPr>
            <a:spLocks noChangeArrowheads="1"/>
          </p:cNvSpPr>
          <p:nvPr/>
        </p:nvSpPr>
        <p:spPr bwMode="auto">
          <a:xfrm>
            <a:off x="7345238" y="1141792"/>
            <a:ext cx="1619250" cy="10080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65" name="Rectangle 43"/>
          <p:cNvSpPr>
            <a:spLocks noChangeArrowheads="1"/>
          </p:cNvSpPr>
          <p:nvPr/>
        </p:nvSpPr>
        <p:spPr bwMode="auto">
          <a:xfrm>
            <a:off x="1063071" y="1168071"/>
            <a:ext cx="1008062" cy="1008062"/>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66" name="Object 6"/>
          <p:cNvGraphicFramePr>
            <a:graphicFrameLocks noChangeAspect="1"/>
          </p:cNvGraphicFramePr>
          <p:nvPr>
            <p:extLst/>
          </p:nvPr>
        </p:nvGraphicFramePr>
        <p:xfrm>
          <a:off x="257175" y="1168780"/>
          <a:ext cx="8599488" cy="836612"/>
        </p:xfrm>
        <a:graphic>
          <a:graphicData uri="http://schemas.openxmlformats.org/presentationml/2006/ole">
            <mc:AlternateContent xmlns:mc="http://schemas.openxmlformats.org/markup-compatibility/2006">
              <mc:Choice xmlns:v="urn:schemas-microsoft-com:vml" Requires="v">
                <p:oleObj spid="_x0000_s158152" name="Equation" r:id="rId6" imgW="111861600" imgH="10972800" progId="Equation.DSMT4">
                  <p:embed/>
                </p:oleObj>
              </mc:Choice>
              <mc:Fallback>
                <p:oleObj name="Equation" r:id="rId6" imgW="111861600" imgH="10972800" progId="Equation.DSMT4">
                  <p:embed/>
                  <p:pic>
                    <p:nvPicPr>
                      <p:cNvPr id="66" name="Object 6"/>
                      <p:cNvPicPr>
                        <a:picLocks noChangeAspect="1" noChangeArrowheads="1"/>
                      </p:cNvPicPr>
                      <p:nvPr/>
                    </p:nvPicPr>
                    <p:blipFill>
                      <a:blip r:embed="rId7"/>
                      <a:srcRect/>
                      <a:stretch>
                        <a:fillRect/>
                      </a:stretch>
                    </p:blipFill>
                    <p:spPr bwMode="auto">
                      <a:xfrm>
                        <a:off x="257175" y="1168780"/>
                        <a:ext cx="8599488" cy="836612"/>
                      </a:xfrm>
                      <a:prstGeom prst="rect">
                        <a:avLst/>
                      </a:prstGeom>
                      <a:noFill/>
                      <a:ln>
                        <a:noFill/>
                      </a:ln>
                    </p:spPr>
                  </p:pic>
                </p:oleObj>
              </mc:Fallback>
            </mc:AlternateContent>
          </a:graphicData>
        </a:graphic>
      </p:graphicFrame>
      <p:sp>
        <p:nvSpPr>
          <p:cNvPr id="67" name="Text Box 8"/>
          <p:cNvSpPr txBox="1">
            <a:spLocks noChangeArrowheads="1"/>
          </p:cNvSpPr>
          <p:nvPr/>
        </p:nvSpPr>
        <p:spPr bwMode="auto">
          <a:xfrm>
            <a:off x="1694869" y="262389"/>
            <a:ext cx="61863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rPr>
              <a:t>成键时系统的各种相互作用能</a:t>
            </a:r>
          </a:p>
        </p:txBody>
      </p:sp>
      <p:sp>
        <p:nvSpPr>
          <p:cNvPr id="68" name="Text Box 12"/>
          <p:cNvSpPr txBox="1">
            <a:spLocks noChangeArrowheads="1"/>
          </p:cNvSpPr>
          <p:nvPr/>
        </p:nvSpPr>
        <p:spPr bwMode="auto">
          <a:xfrm>
            <a:off x="2797415" y="2385029"/>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库仑吸引</a:t>
            </a:r>
          </a:p>
        </p:txBody>
      </p:sp>
      <p:sp>
        <p:nvSpPr>
          <p:cNvPr id="69" name="Text Box 13"/>
          <p:cNvSpPr txBox="1">
            <a:spLocks noChangeArrowheads="1"/>
          </p:cNvSpPr>
          <p:nvPr/>
        </p:nvSpPr>
        <p:spPr bwMode="auto">
          <a:xfrm>
            <a:off x="5302101" y="2370511"/>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交换势吸引</a:t>
            </a:r>
          </a:p>
        </p:txBody>
      </p:sp>
      <p:sp>
        <p:nvSpPr>
          <p:cNvPr id="70" name="Text Box 14"/>
          <p:cNvSpPr txBox="1">
            <a:spLocks noChangeArrowheads="1"/>
          </p:cNvSpPr>
          <p:nvPr/>
        </p:nvSpPr>
        <p:spPr bwMode="auto">
          <a:xfrm>
            <a:off x="1112243" y="2385029"/>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库仑排斥</a:t>
            </a:r>
          </a:p>
        </p:txBody>
      </p:sp>
      <p:sp>
        <p:nvSpPr>
          <p:cNvPr id="71" name="Text Box 15"/>
          <p:cNvSpPr txBox="1">
            <a:spLocks noChangeArrowheads="1"/>
          </p:cNvSpPr>
          <p:nvPr/>
        </p:nvSpPr>
        <p:spPr bwMode="auto">
          <a:xfrm>
            <a:off x="7300788" y="2331409"/>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交换势排斥</a:t>
            </a:r>
          </a:p>
        </p:txBody>
      </p:sp>
      <p:sp>
        <p:nvSpPr>
          <p:cNvPr id="72" name="Rectangle 35"/>
          <p:cNvSpPr>
            <a:spLocks noChangeArrowheads="1"/>
          </p:cNvSpPr>
          <p:nvPr/>
        </p:nvSpPr>
        <p:spPr bwMode="auto">
          <a:xfrm>
            <a:off x="2267744" y="1052736"/>
            <a:ext cx="2376264" cy="1079500"/>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73" name="Rectangle 36"/>
          <p:cNvSpPr>
            <a:spLocks noChangeArrowheads="1"/>
          </p:cNvSpPr>
          <p:nvPr/>
        </p:nvSpPr>
        <p:spPr bwMode="auto">
          <a:xfrm>
            <a:off x="4840618" y="1069685"/>
            <a:ext cx="2611701" cy="1079500"/>
          </a:xfrm>
          <a:prstGeom prst="rect">
            <a:avLst/>
          </a:prstGeom>
          <a:noFill/>
          <a:ln w="57150">
            <a:solidFill>
              <a:srgbClr val="008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74" name="Object 6"/>
          <p:cNvGraphicFramePr>
            <a:graphicFrameLocks noChangeAspect="1"/>
          </p:cNvGraphicFramePr>
          <p:nvPr>
            <p:extLst/>
          </p:nvPr>
        </p:nvGraphicFramePr>
        <p:xfrm>
          <a:off x="286916" y="1976803"/>
          <a:ext cx="1548780" cy="452636"/>
        </p:xfrm>
        <a:graphic>
          <a:graphicData uri="http://schemas.openxmlformats.org/presentationml/2006/ole">
            <mc:AlternateContent xmlns:mc="http://schemas.openxmlformats.org/markup-compatibility/2006">
              <mc:Choice xmlns:v="urn:schemas-microsoft-com:vml" Requires="v">
                <p:oleObj spid="_x0000_s158153" name="Equation" r:id="rId8" imgW="18592800" imgH="5486400" progId="Equation.DSMT4">
                  <p:embed/>
                </p:oleObj>
              </mc:Choice>
              <mc:Fallback>
                <p:oleObj name="Equation" r:id="rId8" imgW="18592800" imgH="5486400" progId="Equation.DSMT4">
                  <p:embed/>
                  <p:pic>
                    <p:nvPicPr>
                      <p:cNvPr id="74" name="Object 6"/>
                      <p:cNvPicPr>
                        <a:picLocks noChangeAspect="1" noChangeArrowheads="1"/>
                      </p:cNvPicPr>
                      <p:nvPr/>
                    </p:nvPicPr>
                    <p:blipFill>
                      <a:blip r:embed="rId9"/>
                      <a:srcRect/>
                      <a:stretch>
                        <a:fillRect/>
                      </a:stretch>
                    </p:blipFill>
                    <p:spPr bwMode="auto">
                      <a:xfrm>
                        <a:off x="286916" y="1976803"/>
                        <a:ext cx="1548780" cy="452636"/>
                      </a:xfrm>
                      <a:prstGeom prst="rect">
                        <a:avLst/>
                      </a:prstGeom>
                      <a:solidFill>
                        <a:srgbClr val="FFCCFF"/>
                      </a:solidFill>
                      <a:ln>
                        <a:solidFill>
                          <a:srgbClr val="C00000"/>
                        </a:solidFill>
                      </a:ln>
                    </p:spPr>
                  </p:pic>
                </p:oleObj>
              </mc:Fallback>
            </mc:AlternateContent>
          </a:graphicData>
        </a:graphic>
      </p:graphicFrame>
      <p:sp>
        <p:nvSpPr>
          <p:cNvPr id="75" name="Rectangle 37"/>
          <p:cNvSpPr>
            <a:spLocks noChangeArrowheads="1"/>
          </p:cNvSpPr>
          <p:nvPr/>
        </p:nvSpPr>
        <p:spPr bwMode="auto">
          <a:xfrm flipV="1">
            <a:off x="103981" y="858312"/>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79475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dissolv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slide(fromBottom)">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411760" y="2708920"/>
            <a:ext cx="3384376" cy="504056"/>
          </a:xfrm>
          <a:prstGeom prst="rect">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3315" name="Text Box 3"/>
          <p:cNvSpPr txBox="1">
            <a:spLocks noChangeArrowheads="1"/>
          </p:cNvSpPr>
          <p:nvPr/>
        </p:nvSpPr>
        <p:spPr bwMode="auto">
          <a:xfrm>
            <a:off x="2440792" y="1418229"/>
            <a:ext cx="6336704" cy="431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2.1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固体结合的规律</a:t>
            </a: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固体结合的量子理论</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分子轨道法</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2.3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固体结合的类型</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2.3.1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离子结合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2.3.2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共价结合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2.3.3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金属性结合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2.4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原子和分子固体 </a:t>
            </a:r>
          </a:p>
        </p:txBody>
      </p:sp>
      <p:sp>
        <p:nvSpPr>
          <p:cNvPr id="13316" name="Rectangle 2"/>
          <p:cNvSpPr>
            <a:spLocks noRot="1" noChangeArrowheads="1"/>
          </p:cNvSpPr>
          <p:nvPr/>
        </p:nvSpPr>
        <p:spPr bwMode="auto">
          <a:xfrm>
            <a:off x="2411760" y="303858"/>
            <a:ext cx="468037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cs typeface="+mn-cs"/>
              </a:rPr>
              <a:t>第二章  固体的结合</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8" name="Rectangle 37"/>
          <p:cNvSpPr>
            <a:spLocks noChangeArrowheads="1"/>
          </p:cNvSpPr>
          <p:nvPr/>
        </p:nvSpPr>
        <p:spPr bwMode="auto">
          <a:xfrm flipV="1">
            <a:off x="106363" y="118542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extLst>
      <p:ext uri="{BB962C8B-B14F-4D97-AF65-F5344CB8AC3E}">
        <p14:creationId xmlns:p14="http://schemas.microsoft.com/office/powerpoint/2010/main" val="191280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355976" y="1878937"/>
            <a:ext cx="4527799" cy="1015663"/>
            <a:chOff x="4355976" y="2007896"/>
            <a:chExt cx="4527799" cy="1015663"/>
          </a:xfrm>
        </p:grpSpPr>
        <p:sp>
          <p:nvSpPr>
            <p:cNvPr id="7" name="Rectangle 3"/>
            <p:cNvSpPr txBox="1">
              <a:spLocks noRot="1" noChangeArrowheads="1"/>
            </p:cNvSpPr>
            <p:nvPr/>
          </p:nvSpPr>
          <p:spPr bwMode="auto">
            <a:xfrm>
              <a:off x="4923335" y="2070527"/>
              <a:ext cx="3960440" cy="877390"/>
            </a:xfrm>
            <a:prstGeom prst="rect">
              <a:avLst/>
            </a:prstGeom>
            <a:solidFill>
              <a:srgbClr val="CCFFCC"/>
            </a:solidFill>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a:solidFill>
                    <a:schemeClr val="tx2"/>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2"/>
                  </a:solidFill>
                  <a:latin typeface="+mn-lt"/>
                  <a:ea typeface="+mn-ea"/>
                </a:defRPr>
              </a:lvl6pPr>
              <a:lvl7pPr marL="2971800" indent="-228600" algn="l" rtl="0" fontAlgn="base">
                <a:spcBef>
                  <a:spcPct val="20000"/>
                </a:spcBef>
                <a:spcAft>
                  <a:spcPct val="0"/>
                </a:spcAft>
                <a:buChar char="•"/>
                <a:defRPr sz="2000">
                  <a:solidFill>
                    <a:schemeClr val="tx2"/>
                  </a:solidFill>
                  <a:latin typeface="+mn-lt"/>
                  <a:ea typeface="+mn-ea"/>
                </a:defRPr>
              </a:lvl7pPr>
              <a:lvl8pPr marL="3429000" indent="-228600" algn="l" rtl="0" fontAlgn="base">
                <a:spcBef>
                  <a:spcPct val="20000"/>
                </a:spcBef>
                <a:spcAft>
                  <a:spcPct val="0"/>
                </a:spcAft>
                <a:buChar char="•"/>
                <a:defRPr sz="2000">
                  <a:solidFill>
                    <a:schemeClr val="tx2"/>
                  </a:solidFill>
                  <a:latin typeface="+mn-lt"/>
                  <a:ea typeface="+mn-ea"/>
                </a:defRPr>
              </a:lvl8pPr>
              <a:lvl9pPr marL="3886200" indent="-228600" algn="l" rtl="0" fontAlgn="base">
                <a:spcBef>
                  <a:spcPct val="20000"/>
                </a:spcBef>
                <a:spcAft>
                  <a:spcPct val="0"/>
                </a:spcAft>
                <a:buChar char="•"/>
                <a:defRPr sz="2000">
                  <a:solidFill>
                    <a:schemeClr val="tx2"/>
                  </a:solidFill>
                  <a:latin typeface="+mn-lt"/>
                  <a:ea typeface="+mn-ea"/>
                </a:defRPr>
              </a:lvl9pPr>
            </a:lstStyle>
            <a:p>
              <a:pPr marL="0" marR="0" lvl="1" indent="0" algn="just" defTabSz="914400" rtl="0" eaLnBrk="1" fontAlgn="base" latinLnBrk="0" hangingPunct="1">
                <a:lnSpc>
                  <a:spcPct val="100000"/>
                </a:lnSpc>
                <a:spcBef>
                  <a:spcPts val="0"/>
                </a:spcBef>
                <a:spcAft>
                  <a:spcPct val="0"/>
                </a:spcAft>
                <a:buClr>
                  <a:srgbClr val="4F81BD"/>
                </a:buClr>
                <a:buSzPct val="75000"/>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使一个正离子获得一个电子</a:t>
              </a:r>
              <a:endParaRPr kumimoji="0" lang="en-US" altLang="zh-CN"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1" indent="0" algn="just" defTabSz="914400" rtl="0" eaLnBrk="1" fontAlgn="base" latinLnBrk="0" hangingPunct="1">
                <a:lnSpc>
                  <a:spcPct val="100000"/>
                </a:lnSpc>
                <a:spcBef>
                  <a:spcPts val="0"/>
                </a:spcBef>
                <a:spcAft>
                  <a:spcPct val="0"/>
                </a:spcAft>
                <a:buClr>
                  <a:srgbClr val="4F81BD"/>
                </a:buClr>
                <a:buSzPct val="75000"/>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成为中性原子所放出的能量</a:t>
              </a:r>
              <a:endParaRPr kumimoji="0" lang="en-US" altLang="zh-CN"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1" indent="0" algn="just" defTabSz="914400" rtl="0" eaLnBrk="1" fontAlgn="base" latinLnBrk="0" hangingPunct="1">
                <a:lnSpc>
                  <a:spcPct val="100000"/>
                </a:lnSpc>
                <a:spcBef>
                  <a:spcPts val="0"/>
                </a:spcBef>
                <a:spcAft>
                  <a:spcPct val="0"/>
                </a:spcAft>
                <a:buClr>
                  <a:srgbClr val="4F81BD"/>
                </a:buClr>
                <a:buSzPct val="75000"/>
                <a:buFont typeface="Wingdings" panose="05000000000000000000" pitchFamily="2" charset="2"/>
                <a:buNone/>
                <a:tabLst/>
                <a:defRPr/>
              </a:pPr>
              <a:r>
                <a:rPr kumimoji="0" lang="en-US" altLang="zh-CN" sz="2400" b="1" i="0" u="none" strike="noStrike" kern="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rPr>
                <a:t>                 </a:t>
              </a:r>
              <a:endParaRPr kumimoji="0" lang="zh-CN" altLang="en-US" sz="2400" b="1" i="0" u="none" strike="noStrike" kern="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3" name="文本框 2"/>
            <p:cNvSpPr txBox="1"/>
            <p:nvPr/>
          </p:nvSpPr>
          <p:spPr>
            <a:xfrm>
              <a:off x="4355976" y="2007896"/>
              <a:ext cx="633507" cy="101566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rPr>
                <a:t>=</a:t>
              </a:r>
            </a:p>
          </p:txBody>
        </p:sp>
      </p:grpSp>
      <p:sp>
        <p:nvSpPr>
          <p:cNvPr id="93187" name="Rectangle 2"/>
          <p:cNvSpPr>
            <a:spLocks noGrp="1" noRot="1" noChangeArrowheads="1"/>
          </p:cNvSpPr>
          <p:nvPr>
            <p:ph type="title" idx="4294967295"/>
          </p:nvPr>
        </p:nvSpPr>
        <p:spPr bwMode="auto">
          <a:xfrm>
            <a:off x="2971946" y="204219"/>
            <a:ext cx="7010400" cy="754062"/>
          </a:xfrm>
          <a:prstGeom prst="rect">
            <a:avLst/>
          </a:prstGeom>
          <a:noFill/>
        </p:spPr>
        <p:txBody>
          <a:bodyPr anchor="ctr">
            <a:normAutofit/>
          </a:bodyPr>
          <a:lstStyle/>
          <a:p>
            <a:pPr algn="l" eaLnBrk="0" fontAlgn="base" hangingPunct="0">
              <a:spcAft>
                <a:spcPct val="0"/>
              </a:spcAft>
              <a:buClrTx/>
              <a:buSz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rPr>
              <a:t>原子负电性规定</a:t>
            </a:r>
          </a:p>
        </p:txBody>
      </p:sp>
      <p:sp>
        <p:nvSpPr>
          <p:cNvPr id="93188" name="Rectangle 3"/>
          <p:cNvSpPr>
            <a:spLocks noGrp="1" noRot="1" noChangeArrowheads="1"/>
          </p:cNvSpPr>
          <p:nvPr>
            <p:ph type="body" idx="4294967295"/>
          </p:nvPr>
        </p:nvSpPr>
        <p:spPr bwMode="auto">
          <a:xfrm>
            <a:off x="2148116" y="947595"/>
            <a:ext cx="5971802" cy="54256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eaLnBrk="1" hangingPunct="1">
              <a:buNone/>
            </a:pP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表征原子对价电子的束缚强弱物理量                  </a:t>
            </a:r>
            <a:r>
              <a:rPr lang="en-US" altLang="zh-CN"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        </a:t>
            </a:r>
          </a:p>
        </p:txBody>
      </p:sp>
      <p:grpSp>
        <p:nvGrpSpPr>
          <p:cNvPr id="14" name="组合 13"/>
          <p:cNvGrpSpPr/>
          <p:nvPr/>
        </p:nvGrpSpPr>
        <p:grpSpPr>
          <a:xfrm>
            <a:off x="107504" y="1484784"/>
            <a:ext cx="5083117" cy="1292366"/>
            <a:chOff x="107504" y="1613743"/>
            <a:chExt cx="5083117" cy="1292366"/>
          </a:xfrm>
        </p:grpSpPr>
        <p:sp>
          <p:nvSpPr>
            <p:cNvPr id="8" name="Rectangle 3"/>
            <p:cNvSpPr txBox="1">
              <a:spLocks noRot="1" noChangeArrowheads="1"/>
            </p:cNvSpPr>
            <p:nvPr/>
          </p:nvSpPr>
          <p:spPr bwMode="auto">
            <a:xfrm>
              <a:off x="107504" y="2061084"/>
              <a:ext cx="4316436" cy="845025"/>
            </a:xfrm>
            <a:prstGeom prst="rect">
              <a:avLst/>
            </a:prstGeom>
            <a:solidFill>
              <a:srgbClr val="FFFF00"/>
            </a:solidFill>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a:solidFill>
                    <a:schemeClr val="tx2"/>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2"/>
                  </a:solidFill>
                  <a:latin typeface="+mn-lt"/>
                  <a:ea typeface="+mn-ea"/>
                </a:defRPr>
              </a:lvl6pPr>
              <a:lvl7pPr marL="2971800" indent="-228600" algn="l" rtl="0" fontAlgn="base">
                <a:spcBef>
                  <a:spcPct val="20000"/>
                </a:spcBef>
                <a:spcAft>
                  <a:spcPct val="0"/>
                </a:spcAft>
                <a:buChar char="•"/>
                <a:defRPr sz="2000">
                  <a:solidFill>
                    <a:schemeClr val="tx2"/>
                  </a:solidFill>
                  <a:latin typeface="+mn-lt"/>
                  <a:ea typeface="+mn-ea"/>
                </a:defRPr>
              </a:lvl7pPr>
              <a:lvl8pPr marL="3429000" indent="-228600" algn="l" rtl="0" fontAlgn="base">
                <a:spcBef>
                  <a:spcPct val="20000"/>
                </a:spcBef>
                <a:spcAft>
                  <a:spcPct val="0"/>
                </a:spcAft>
                <a:buChar char="•"/>
                <a:defRPr sz="2000">
                  <a:solidFill>
                    <a:schemeClr val="tx2"/>
                  </a:solidFill>
                  <a:latin typeface="+mn-lt"/>
                  <a:ea typeface="+mn-ea"/>
                </a:defRPr>
              </a:lvl8pPr>
              <a:lvl9pPr marL="3886200" indent="-228600" algn="l" rtl="0" fontAlgn="base">
                <a:spcBef>
                  <a:spcPct val="20000"/>
                </a:spcBef>
                <a:spcAft>
                  <a:spcPct val="0"/>
                </a:spcAft>
                <a:buChar char="•"/>
                <a:defRPr sz="2000">
                  <a:solidFill>
                    <a:schemeClr val="tx2"/>
                  </a:solidFill>
                  <a:latin typeface="+mn-lt"/>
                  <a:ea typeface="+mn-ea"/>
                </a:defRPr>
              </a:lvl9pPr>
            </a:lstStyle>
            <a:p>
              <a:pPr marL="0" marR="0" lvl="1" indent="0" algn="just" defTabSz="914400" rtl="0" eaLnBrk="1" fontAlgn="base" latinLnBrk="0" hangingPunct="1">
                <a:lnSpc>
                  <a:spcPct val="100000"/>
                </a:lnSpc>
                <a:spcBef>
                  <a:spcPts val="0"/>
                </a:spcBef>
                <a:spcAft>
                  <a:spcPct val="0"/>
                </a:spcAft>
                <a:buClr>
                  <a:srgbClr val="4F81BD"/>
                </a:buClr>
                <a:buSzPct val="75000"/>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使一个中性原子失去一个电子</a:t>
              </a:r>
              <a:endParaRPr kumimoji="0" lang="en-US" altLang="zh-CN"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1" indent="0" algn="just" defTabSz="914400" rtl="0" eaLnBrk="1" fontAlgn="base" latinLnBrk="0" hangingPunct="1">
                <a:lnSpc>
                  <a:spcPct val="100000"/>
                </a:lnSpc>
                <a:spcBef>
                  <a:spcPts val="0"/>
                </a:spcBef>
                <a:spcAft>
                  <a:spcPct val="0"/>
                </a:spcAft>
                <a:buClr>
                  <a:srgbClr val="4F81BD"/>
                </a:buClr>
                <a:buSzPct val="75000"/>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成为正离子所必需的能量</a:t>
              </a:r>
              <a:endParaRPr kumimoji="0" lang="en-US" altLang="zh-CN"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457200" marR="0" lvl="1" indent="0" algn="l" defTabSz="914400" rtl="0" eaLnBrk="1" fontAlgn="base" latinLnBrk="0" hangingPunct="1">
                <a:lnSpc>
                  <a:spcPct val="100000"/>
                </a:lnSpc>
                <a:spcBef>
                  <a:spcPct val="20000"/>
                </a:spcBef>
                <a:spcAft>
                  <a:spcPct val="0"/>
                </a:spcAft>
                <a:buClr>
                  <a:srgbClr val="4F81BD"/>
                </a:buClr>
                <a:buSzPct val="75000"/>
                <a:buFont typeface="Wingdings" panose="05000000000000000000" pitchFamily="2" charset="2"/>
                <a:buNone/>
                <a:tabLst/>
                <a:defRPr/>
              </a:pPr>
              <a:r>
                <a:rPr kumimoji="0" lang="zh-CN" altLang="en-US" sz="2400" b="1" i="0" u="none" strike="noStrike" kern="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en-US" altLang="zh-CN" sz="2400" b="1" i="0" u="none" strike="noStrike" kern="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400" b="1" i="0" u="none" strike="noStrike" kern="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rPr>
                <a:t>        </a:t>
              </a:r>
              <a:endParaRPr kumimoji="0" lang="zh-CN" altLang="en-US" sz="2400" b="1" i="0" u="none" strike="noStrike" kern="0" cap="none" spc="0" normalizeH="0" baseline="0" noProof="0" dirty="0">
                <a:ln>
                  <a:noFill/>
                </a:ln>
                <a:solidFill>
                  <a:srgbClr val="660066"/>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2" name="文本框 1"/>
            <p:cNvSpPr txBox="1"/>
            <p:nvPr/>
          </p:nvSpPr>
          <p:spPr>
            <a:xfrm>
              <a:off x="3923928" y="1613743"/>
              <a:ext cx="1266693" cy="523220"/>
            </a:xfrm>
            <a:prstGeom prst="rect">
              <a:avLst/>
            </a:prstGeom>
            <a:solidFill>
              <a:srgbClr val="C00000"/>
            </a:solid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mn-cs"/>
                </a:rPr>
                <a:t>电离能</a:t>
              </a:r>
            </a:p>
          </p:txBody>
        </p:sp>
      </p:grpSp>
      <p:sp>
        <p:nvSpPr>
          <p:cNvPr id="5" name="文本框 4"/>
          <p:cNvSpPr txBox="1"/>
          <p:nvPr/>
        </p:nvSpPr>
        <p:spPr>
          <a:xfrm>
            <a:off x="447968" y="2814897"/>
            <a:ext cx="3486852" cy="49244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中性原子</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电子</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正离子</a:t>
            </a:r>
          </a:p>
        </p:txBody>
      </p:sp>
      <p:sp>
        <p:nvSpPr>
          <p:cNvPr id="13" name="文本框 12"/>
          <p:cNvSpPr txBox="1"/>
          <p:nvPr/>
        </p:nvSpPr>
        <p:spPr>
          <a:xfrm>
            <a:off x="5034360" y="2818876"/>
            <a:ext cx="3567002" cy="49244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正离子</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电子</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中性原子</a:t>
            </a:r>
          </a:p>
        </p:txBody>
      </p:sp>
      <p:grpSp>
        <p:nvGrpSpPr>
          <p:cNvPr id="16" name="组合 15"/>
          <p:cNvGrpSpPr/>
          <p:nvPr/>
        </p:nvGrpSpPr>
        <p:grpSpPr>
          <a:xfrm>
            <a:off x="2004474" y="3193546"/>
            <a:ext cx="1415772" cy="955954"/>
            <a:chOff x="2076108" y="3438767"/>
            <a:chExt cx="1415772" cy="955954"/>
          </a:xfrm>
        </p:grpSpPr>
        <p:sp>
          <p:nvSpPr>
            <p:cNvPr id="9" name="上箭头 8"/>
            <p:cNvSpPr/>
            <p:nvPr/>
          </p:nvSpPr>
          <p:spPr bwMode="auto">
            <a:xfrm>
              <a:off x="2555775" y="3438767"/>
              <a:ext cx="372411" cy="475354"/>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0" name="文本框 9"/>
            <p:cNvSpPr txBox="1"/>
            <p:nvPr/>
          </p:nvSpPr>
          <p:spPr>
            <a:xfrm>
              <a:off x="2076108" y="3933056"/>
              <a:ext cx="141577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微软雅黑" panose="020B0503020204020204" charset="-122"/>
                  <a:cs typeface="+mn-cs"/>
                </a:rPr>
                <a:t>吸收能量</a:t>
              </a:r>
            </a:p>
          </p:txBody>
        </p:sp>
      </p:grpSp>
      <p:grpSp>
        <p:nvGrpSpPr>
          <p:cNvPr id="18" name="组合 17"/>
          <p:cNvGrpSpPr/>
          <p:nvPr/>
        </p:nvGrpSpPr>
        <p:grpSpPr>
          <a:xfrm>
            <a:off x="6346213" y="3197104"/>
            <a:ext cx="1415772" cy="1018794"/>
            <a:chOff x="6553200" y="3356992"/>
            <a:chExt cx="1415772" cy="1018794"/>
          </a:xfrm>
        </p:grpSpPr>
        <p:sp>
          <p:nvSpPr>
            <p:cNvPr id="17" name="文本框 16"/>
            <p:cNvSpPr txBox="1"/>
            <p:nvPr/>
          </p:nvSpPr>
          <p:spPr>
            <a:xfrm>
              <a:off x="6553200" y="3914121"/>
              <a:ext cx="141577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rPr>
                <a:t>放出能量</a:t>
              </a:r>
            </a:p>
          </p:txBody>
        </p:sp>
        <p:sp>
          <p:nvSpPr>
            <p:cNvPr id="11" name="下箭头 10"/>
            <p:cNvSpPr/>
            <p:nvPr/>
          </p:nvSpPr>
          <p:spPr bwMode="auto">
            <a:xfrm>
              <a:off x="7026575" y="3356992"/>
              <a:ext cx="353737" cy="540060"/>
            </a:xfrm>
            <a:prstGeom prst="downArrow">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pSp>
      <p:sp>
        <p:nvSpPr>
          <p:cNvPr id="19" name="文本框 18"/>
          <p:cNvSpPr txBox="1"/>
          <p:nvPr/>
        </p:nvSpPr>
        <p:spPr>
          <a:xfrm>
            <a:off x="4439796" y="3435220"/>
            <a:ext cx="633507" cy="101566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rPr>
              <a:t>=</a:t>
            </a:r>
          </a:p>
        </p:txBody>
      </p:sp>
      <p:grpSp>
        <p:nvGrpSpPr>
          <p:cNvPr id="21" name="组合 20"/>
          <p:cNvGrpSpPr/>
          <p:nvPr/>
        </p:nvGrpSpPr>
        <p:grpSpPr>
          <a:xfrm>
            <a:off x="3888853" y="4146928"/>
            <a:ext cx="5132808" cy="2251794"/>
            <a:chOff x="3875156" y="4622442"/>
            <a:chExt cx="5132808" cy="2251794"/>
          </a:xfrm>
        </p:grpSpPr>
        <p:sp>
          <p:nvSpPr>
            <p:cNvPr id="12" name="矩形 11"/>
            <p:cNvSpPr/>
            <p:nvPr/>
          </p:nvSpPr>
          <p:spPr>
            <a:xfrm>
              <a:off x="5101208" y="4765211"/>
              <a:ext cx="3906756" cy="830997"/>
            </a:xfrm>
            <a:prstGeom prst="rect">
              <a:avLst/>
            </a:prstGeom>
            <a:solidFill>
              <a:srgbClr val="CCFFCC"/>
            </a:solidFill>
          </p:spPr>
          <p:txBody>
            <a:bodyPr wrap="square">
              <a:spAutoFit/>
            </a:bodyPr>
            <a:lstStyle/>
            <a:p>
              <a:pPr marL="0" marR="0" lvl="1" indent="0" algn="just"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一个中性原子获得一个电子成为负离子所释放的能量 </a:t>
              </a:r>
            </a:p>
          </p:txBody>
        </p:sp>
        <p:sp>
          <p:nvSpPr>
            <p:cNvPr id="22" name="文本框 21"/>
            <p:cNvSpPr txBox="1"/>
            <p:nvPr/>
          </p:nvSpPr>
          <p:spPr>
            <a:xfrm>
              <a:off x="5199258" y="5607807"/>
              <a:ext cx="3567002" cy="49244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中性原子</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电子</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负离子</a:t>
              </a:r>
            </a:p>
          </p:txBody>
        </p:sp>
        <p:sp>
          <p:nvSpPr>
            <p:cNvPr id="23" name="文本框 22"/>
            <p:cNvSpPr txBox="1"/>
            <p:nvPr/>
          </p:nvSpPr>
          <p:spPr>
            <a:xfrm>
              <a:off x="6463449" y="6412571"/>
              <a:ext cx="141577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rPr>
                <a:t>放出能量</a:t>
              </a:r>
            </a:p>
          </p:txBody>
        </p:sp>
        <p:sp>
          <p:nvSpPr>
            <p:cNvPr id="24" name="下箭头 23"/>
            <p:cNvSpPr/>
            <p:nvPr/>
          </p:nvSpPr>
          <p:spPr bwMode="auto">
            <a:xfrm>
              <a:off x="6889858" y="6058422"/>
              <a:ext cx="382998" cy="399020"/>
            </a:xfrm>
            <a:prstGeom prst="downArrow">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20" name="文本框 19"/>
            <p:cNvSpPr txBox="1"/>
            <p:nvPr/>
          </p:nvSpPr>
          <p:spPr>
            <a:xfrm>
              <a:off x="3875156" y="4622442"/>
              <a:ext cx="1266693" cy="523220"/>
            </a:xfrm>
            <a:prstGeom prst="rect">
              <a:avLst/>
            </a:prstGeom>
            <a:solidFill>
              <a:srgbClr val="C00000"/>
            </a:solid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mn-cs"/>
                </a:rPr>
                <a:t>亲和能</a:t>
              </a:r>
            </a:p>
          </p:txBody>
        </p:sp>
      </p:grpSp>
      <p:sp>
        <p:nvSpPr>
          <p:cNvPr id="26" name="Rectangle 3"/>
          <p:cNvSpPr txBox="1">
            <a:spLocks noRot="1" noChangeArrowheads="1"/>
          </p:cNvSpPr>
          <p:nvPr/>
        </p:nvSpPr>
        <p:spPr bwMode="auto">
          <a:xfrm>
            <a:off x="399081" y="4941168"/>
            <a:ext cx="2898808" cy="1030237"/>
          </a:xfrm>
          <a:prstGeom prst="rect">
            <a:avLst/>
          </a:prstGeom>
          <a:solidFill>
            <a:srgbClr val="FFFFFF"/>
          </a:solidFill>
          <a:ln w="57150">
            <a:solidFill>
              <a:srgbClr val="FF3399"/>
            </a:solidFill>
            <a:miter lim="800000"/>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a:solidFill>
                  <a:schemeClr val="tx2"/>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2"/>
                </a:solidFill>
                <a:latin typeface="+mn-lt"/>
                <a:ea typeface="+mn-ea"/>
              </a:defRPr>
            </a:lvl6pPr>
            <a:lvl7pPr marL="2971800" indent="-228600" algn="l" rtl="0" fontAlgn="base">
              <a:spcBef>
                <a:spcPct val="20000"/>
              </a:spcBef>
              <a:spcAft>
                <a:spcPct val="0"/>
              </a:spcAft>
              <a:buChar char="•"/>
              <a:defRPr sz="2000">
                <a:solidFill>
                  <a:schemeClr val="tx2"/>
                </a:solidFill>
                <a:latin typeface="+mn-lt"/>
                <a:ea typeface="+mn-ea"/>
              </a:defRPr>
            </a:lvl7pPr>
            <a:lvl8pPr marL="3429000" indent="-228600" algn="l" rtl="0" fontAlgn="base">
              <a:spcBef>
                <a:spcPct val="20000"/>
              </a:spcBef>
              <a:spcAft>
                <a:spcPct val="0"/>
              </a:spcAft>
              <a:buChar char="•"/>
              <a:defRPr sz="2000">
                <a:solidFill>
                  <a:schemeClr val="tx2"/>
                </a:solidFill>
                <a:latin typeface="+mn-lt"/>
                <a:ea typeface="+mn-ea"/>
              </a:defRPr>
            </a:lvl8pPr>
            <a:lvl9pPr marL="3886200" indent="-228600" algn="l" rtl="0" fontAlgn="base">
              <a:spcBef>
                <a:spcPct val="20000"/>
              </a:spcBef>
              <a:spcAft>
                <a:spcPct val="0"/>
              </a:spcAft>
              <a:buChar char="•"/>
              <a:defRPr sz="2000">
                <a:solidFill>
                  <a:schemeClr val="tx2"/>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prstClr val="black"/>
              </a:buClr>
              <a:buSzPct val="70000"/>
              <a:buFont typeface="Wingdings" panose="05000000000000000000" pitchFamily="2" charset="2"/>
              <a:buNone/>
              <a:tabLst/>
              <a:defRPr/>
            </a:pPr>
            <a:r>
              <a:rPr kumimoji="0" lang="zh-CN" altLang="en-US" sz="2600" b="1" i="0" u="none" strike="noStrike" kern="0" cap="none" spc="0" normalizeH="0" baseline="0" noProof="0" dirty="0">
                <a:ln>
                  <a:noFill/>
                </a:ln>
                <a:solidFill>
                  <a:srgbClr val="660066"/>
                </a:solidFill>
                <a:effectLst/>
                <a:uLnTx/>
                <a:uFillTx/>
                <a:latin typeface="Times New Roman" panose="02020603050405020304" pitchFamily="18" charset="0"/>
                <a:ea typeface="微软雅黑" panose="020B0503020204020204" charset="-122"/>
                <a:cs typeface="+mn-cs"/>
              </a:rPr>
              <a:t>电离能联系正离子</a:t>
            </a:r>
            <a:endParaRPr kumimoji="0" lang="en-US" altLang="zh-CN" sz="2600" b="1" i="0" u="none" strike="noStrike" kern="0" cap="none" spc="0" normalizeH="0" baseline="0" noProof="0" dirty="0">
              <a:ln>
                <a:noFill/>
              </a:ln>
              <a:solidFill>
                <a:srgbClr val="660066"/>
              </a:solidFill>
              <a:effectLst/>
              <a:uLnTx/>
              <a:uFillTx/>
              <a:latin typeface="Times New Roman" panose="02020603050405020304" pitchFamily="18" charset="0"/>
              <a:ea typeface="微软雅黑" panose="020B0503020204020204" charset="-122"/>
              <a:cs typeface="+mn-cs"/>
            </a:endParaRPr>
          </a:p>
          <a:p>
            <a:pPr marL="0" marR="0" lvl="0" indent="0" algn="l" defTabSz="914400" rtl="0" eaLnBrk="1" fontAlgn="base" latinLnBrk="0" hangingPunct="1">
              <a:lnSpc>
                <a:spcPct val="100000"/>
              </a:lnSpc>
              <a:spcBef>
                <a:spcPct val="20000"/>
              </a:spcBef>
              <a:spcAft>
                <a:spcPct val="0"/>
              </a:spcAft>
              <a:buClr>
                <a:prstClr val="black"/>
              </a:buClr>
              <a:buSzPct val="70000"/>
              <a:buFont typeface="Wingdings" panose="05000000000000000000" pitchFamily="2" charset="2"/>
              <a:buNone/>
              <a:tabLst/>
              <a:defRPr/>
            </a:pPr>
            <a:r>
              <a:rPr kumimoji="0" lang="zh-CN" altLang="en-US" sz="2600" b="1" i="0" u="none" strike="noStrike" kern="0" cap="none" spc="0" normalizeH="0" baseline="0" noProof="0" dirty="0">
                <a:ln>
                  <a:noFill/>
                </a:ln>
                <a:solidFill>
                  <a:srgbClr val="660066"/>
                </a:solidFill>
                <a:effectLst/>
                <a:uLnTx/>
                <a:uFillTx/>
                <a:latin typeface="Times New Roman" panose="02020603050405020304" pitchFamily="18" charset="0"/>
                <a:ea typeface="微软雅黑" panose="020B0503020204020204" charset="-122"/>
                <a:cs typeface="+mn-cs"/>
              </a:rPr>
              <a:t>亲合能联系负离子</a:t>
            </a: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28" name="Rectangle 37"/>
          <p:cNvSpPr>
            <a:spLocks noChangeArrowheads="1"/>
          </p:cNvSpPr>
          <p:nvPr/>
        </p:nvSpPr>
        <p:spPr bwMode="auto">
          <a:xfrm flipV="1">
            <a:off x="107504" y="83612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70619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right)">
                                      <p:cBhvr>
                                        <p:cTn id="8" dur="500"/>
                                        <p:tgtEl>
                                          <p:spTgt spid="15"/>
                                        </p:tgtEl>
                                      </p:cBhvr>
                                    </p:animEffec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anim calcmode="lin" valueType="num">
                                      <p:cBhvr>
                                        <p:cTn id="24" dur="500" fill="hold"/>
                                        <p:tgtEl>
                                          <p:spTgt spid="16"/>
                                        </p:tgtEl>
                                        <p:attrNameLst>
                                          <p:attrName>ppt_x</p:attrName>
                                        </p:attrNameLst>
                                      </p:cBhvr>
                                      <p:tavLst>
                                        <p:tav tm="0">
                                          <p:val>
                                            <p:strVal val="#ppt_x"/>
                                          </p:val>
                                        </p:tav>
                                        <p:tav tm="100000">
                                          <p:val>
                                            <p:strVal val="#ppt_x"/>
                                          </p:val>
                                        </p:tav>
                                      </p:tavLst>
                                    </p:anim>
                                    <p:anim calcmode="lin" valueType="num">
                                      <p:cBhvr>
                                        <p:cTn id="2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p:tgtEl>
                                          <p:spTgt spid="18"/>
                                        </p:tgtEl>
                                        <p:attrNameLst>
                                          <p:attrName>ppt_y</p:attrName>
                                        </p:attrNameLst>
                                      </p:cBhvr>
                                      <p:tavLst>
                                        <p:tav tm="0">
                                          <p:val>
                                            <p:strVal val="#ppt_y-#ppt_h*1.125000"/>
                                          </p:val>
                                        </p:tav>
                                        <p:tav tm="100000">
                                          <p:val>
                                            <p:strVal val="#ppt_y"/>
                                          </p:val>
                                        </p:tav>
                                      </p:tavLst>
                                    </p:anim>
                                    <p:animEffect transition="in" filter="wipe(down)">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9" grpId="0"/>
      <p:bldP spid="2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355976" y="1878937"/>
            <a:ext cx="4527799" cy="1015663"/>
            <a:chOff x="4355976" y="2007896"/>
            <a:chExt cx="4527799" cy="1015663"/>
          </a:xfrm>
        </p:grpSpPr>
        <p:sp>
          <p:nvSpPr>
            <p:cNvPr id="7" name="Rectangle 3"/>
            <p:cNvSpPr txBox="1">
              <a:spLocks noRot="1" noChangeArrowheads="1"/>
            </p:cNvSpPr>
            <p:nvPr/>
          </p:nvSpPr>
          <p:spPr bwMode="auto">
            <a:xfrm>
              <a:off x="4923335" y="2070527"/>
              <a:ext cx="3960440" cy="877390"/>
            </a:xfrm>
            <a:prstGeom prst="rect">
              <a:avLst/>
            </a:prstGeom>
            <a:solidFill>
              <a:srgbClr val="CCFFCC"/>
            </a:solidFill>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a:solidFill>
                    <a:schemeClr val="tx2"/>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2"/>
                  </a:solidFill>
                  <a:latin typeface="+mn-lt"/>
                  <a:ea typeface="+mn-ea"/>
                </a:defRPr>
              </a:lvl6pPr>
              <a:lvl7pPr marL="2971800" indent="-228600" algn="l" rtl="0" fontAlgn="base">
                <a:spcBef>
                  <a:spcPct val="20000"/>
                </a:spcBef>
                <a:spcAft>
                  <a:spcPct val="0"/>
                </a:spcAft>
                <a:buChar char="•"/>
                <a:defRPr sz="2000">
                  <a:solidFill>
                    <a:schemeClr val="tx2"/>
                  </a:solidFill>
                  <a:latin typeface="+mn-lt"/>
                  <a:ea typeface="+mn-ea"/>
                </a:defRPr>
              </a:lvl7pPr>
              <a:lvl8pPr marL="3429000" indent="-228600" algn="l" rtl="0" fontAlgn="base">
                <a:spcBef>
                  <a:spcPct val="20000"/>
                </a:spcBef>
                <a:spcAft>
                  <a:spcPct val="0"/>
                </a:spcAft>
                <a:buChar char="•"/>
                <a:defRPr sz="2000">
                  <a:solidFill>
                    <a:schemeClr val="tx2"/>
                  </a:solidFill>
                  <a:latin typeface="+mn-lt"/>
                  <a:ea typeface="+mn-ea"/>
                </a:defRPr>
              </a:lvl8pPr>
              <a:lvl9pPr marL="3886200" indent="-228600" algn="l" rtl="0" fontAlgn="base">
                <a:spcBef>
                  <a:spcPct val="20000"/>
                </a:spcBef>
                <a:spcAft>
                  <a:spcPct val="0"/>
                </a:spcAft>
                <a:buChar char="•"/>
                <a:defRPr sz="2000">
                  <a:solidFill>
                    <a:schemeClr val="tx2"/>
                  </a:solidFill>
                  <a:latin typeface="+mn-lt"/>
                  <a:ea typeface="+mn-ea"/>
                </a:defRPr>
              </a:lvl9pPr>
            </a:lstStyle>
            <a:p>
              <a:pPr marL="0" marR="0" lvl="1" indent="0" algn="just" defTabSz="914400" rtl="0" eaLnBrk="1" fontAlgn="base" latinLnBrk="0" hangingPunct="1">
                <a:lnSpc>
                  <a:spcPct val="100000"/>
                </a:lnSpc>
                <a:spcBef>
                  <a:spcPts val="0"/>
                </a:spcBef>
                <a:spcAft>
                  <a:spcPct val="0"/>
                </a:spcAft>
                <a:buClr>
                  <a:srgbClr val="4F81BD"/>
                </a:buClr>
                <a:buSzPct val="75000"/>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使一个正离子获得一个电子</a:t>
              </a:r>
              <a:endParaRPr kumimoji="0" lang="en-US" altLang="zh-CN"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1" indent="0" algn="just" defTabSz="914400" rtl="0" eaLnBrk="1" fontAlgn="base" latinLnBrk="0" hangingPunct="1">
                <a:lnSpc>
                  <a:spcPct val="100000"/>
                </a:lnSpc>
                <a:spcBef>
                  <a:spcPts val="0"/>
                </a:spcBef>
                <a:spcAft>
                  <a:spcPct val="0"/>
                </a:spcAft>
                <a:buClr>
                  <a:srgbClr val="4F81BD"/>
                </a:buClr>
                <a:buSzPct val="75000"/>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成为中性原子所放出的能量</a:t>
              </a:r>
              <a:endParaRPr kumimoji="0" lang="en-US" altLang="zh-CN"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1" indent="0" algn="just" defTabSz="914400" rtl="0" eaLnBrk="1" fontAlgn="base" latinLnBrk="0" hangingPunct="1">
                <a:lnSpc>
                  <a:spcPct val="100000"/>
                </a:lnSpc>
                <a:spcBef>
                  <a:spcPts val="0"/>
                </a:spcBef>
                <a:spcAft>
                  <a:spcPct val="0"/>
                </a:spcAft>
                <a:buClr>
                  <a:srgbClr val="4F81BD"/>
                </a:buClr>
                <a:buSzPct val="75000"/>
                <a:buFont typeface="Wingdings" panose="05000000000000000000" pitchFamily="2" charset="2"/>
                <a:buNone/>
                <a:tabLst/>
                <a:defRPr/>
              </a:pPr>
              <a:r>
                <a:rPr kumimoji="0" lang="en-US" altLang="zh-CN" sz="2400" b="1" i="0" u="none" strike="noStrike" kern="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rPr>
                <a:t>                 </a:t>
              </a:r>
              <a:endParaRPr kumimoji="0" lang="zh-CN" altLang="en-US" sz="2400" b="1" i="0" u="none" strike="noStrike" kern="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3" name="文本框 2"/>
            <p:cNvSpPr txBox="1"/>
            <p:nvPr/>
          </p:nvSpPr>
          <p:spPr>
            <a:xfrm>
              <a:off x="4355976" y="2007896"/>
              <a:ext cx="633507" cy="101566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rPr>
                <a:t>=</a:t>
              </a:r>
            </a:p>
          </p:txBody>
        </p:sp>
      </p:grpSp>
      <p:sp>
        <p:nvSpPr>
          <p:cNvPr id="93187" name="Rectangle 2"/>
          <p:cNvSpPr>
            <a:spLocks noGrp="1" noRot="1" noChangeArrowheads="1"/>
          </p:cNvSpPr>
          <p:nvPr>
            <p:ph type="title" idx="4294967295"/>
          </p:nvPr>
        </p:nvSpPr>
        <p:spPr bwMode="auto">
          <a:xfrm>
            <a:off x="2971946" y="204219"/>
            <a:ext cx="7010400" cy="754062"/>
          </a:xfrm>
          <a:prstGeom prst="rect">
            <a:avLst/>
          </a:prstGeom>
          <a:noFill/>
        </p:spPr>
        <p:txBody>
          <a:bodyPr anchor="ctr">
            <a:normAutofit/>
          </a:bodyPr>
          <a:lstStyle/>
          <a:p>
            <a:pPr algn="l" eaLnBrk="0" fontAlgn="base" hangingPunct="0">
              <a:spcAft>
                <a:spcPct val="0"/>
              </a:spcAft>
              <a:buClrTx/>
              <a:buSz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rPr>
              <a:t>原子负电性规定</a:t>
            </a:r>
          </a:p>
        </p:txBody>
      </p:sp>
      <p:sp>
        <p:nvSpPr>
          <p:cNvPr id="93188" name="Rectangle 3"/>
          <p:cNvSpPr>
            <a:spLocks noGrp="1" noRot="1" noChangeArrowheads="1"/>
          </p:cNvSpPr>
          <p:nvPr>
            <p:ph type="body" idx="4294967295"/>
          </p:nvPr>
        </p:nvSpPr>
        <p:spPr bwMode="auto">
          <a:xfrm>
            <a:off x="2148116" y="947595"/>
            <a:ext cx="5971802" cy="54256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eaLnBrk="1" hangingPunct="1">
              <a:buNone/>
            </a:pP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表征原子对价电子的束缚强弱物理量                  </a:t>
            </a:r>
            <a:r>
              <a:rPr lang="en-US" altLang="zh-CN"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                 </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        </a:t>
            </a:r>
          </a:p>
        </p:txBody>
      </p:sp>
      <p:grpSp>
        <p:nvGrpSpPr>
          <p:cNvPr id="14" name="组合 13"/>
          <p:cNvGrpSpPr/>
          <p:nvPr/>
        </p:nvGrpSpPr>
        <p:grpSpPr>
          <a:xfrm>
            <a:off x="107504" y="1484784"/>
            <a:ext cx="5083117" cy="1292366"/>
            <a:chOff x="107504" y="1613743"/>
            <a:chExt cx="5083117" cy="1292366"/>
          </a:xfrm>
        </p:grpSpPr>
        <p:sp>
          <p:nvSpPr>
            <p:cNvPr id="8" name="Rectangle 3"/>
            <p:cNvSpPr txBox="1">
              <a:spLocks noRot="1" noChangeArrowheads="1"/>
            </p:cNvSpPr>
            <p:nvPr/>
          </p:nvSpPr>
          <p:spPr bwMode="auto">
            <a:xfrm>
              <a:off x="107504" y="2061084"/>
              <a:ext cx="4316436" cy="845025"/>
            </a:xfrm>
            <a:prstGeom prst="rect">
              <a:avLst/>
            </a:prstGeom>
            <a:solidFill>
              <a:srgbClr val="FFFF00"/>
            </a:solidFill>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a:solidFill>
                    <a:schemeClr val="tx2"/>
                  </a:solidFill>
                  <a:latin typeface="+mn-lt"/>
                  <a:ea typeface="宋体" panose="02010600030101010101" pitchFamily="2" charset="-122"/>
                </a:defRPr>
              </a:lvl2pPr>
              <a:lvl3pPr marL="1143000" indent="-228600" algn="l" rtl="0" eaLnBrk="0" fontAlgn="base" hangingPunct="0">
                <a:spcBef>
                  <a:spcPct val="20000"/>
                </a:spcBef>
                <a:spcAft>
                  <a:spcPct val="0"/>
                </a:spcAft>
                <a:buClr>
                  <a:schemeClr val="accent2"/>
                </a:buClr>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2"/>
                  </a:solidFill>
                  <a:latin typeface="+mn-lt"/>
                  <a:ea typeface="宋体" panose="02010600030101010101" pitchFamily="2" charset="-122"/>
                </a:defRPr>
              </a:lvl5pPr>
              <a:lvl6pPr marL="2514600" indent="-228600" algn="l" rtl="0" fontAlgn="base">
                <a:spcBef>
                  <a:spcPct val="20000"/>
                </a:spcBef>
                <a:spcAft>
                  <a:spcPct val="0"/>
                </a:spcAft>
                <a:buChar char="•"/>
                <a:defRPr sz="2000">
                  <a:solidFill>
                    <a:schemeClr val="tx2"/>
                  </a:solidFill>
                  <a:latin typeface="+mn-lt"/>
                  <a:ea typeface="+mn-ea"/>
                </a:defRPr>
              </a:lvl6pPr>
              <a:lvl7pPr marL="2971800" indent="-228600" algn="l" rtl="0" fontAlgn="base">
                <a:spcBef>
                  <a:spcPct val="20000"/>
                </a:spcBef>
                <a:spcAft>
                  <a:spcPct val="0"/>
                </a:spcAft>
                <a:buChar char="•"/>
                <a:defRPr sz="2000">
                  <a:solidFill>
                    <a:schemeClr val="tx2"/>
                  </a:solidFill>
                  <a:latin typeface="+mn-lt"/>
                  <a:ea typeface="+mn-ea"/>
                </a:defRPr>
              </a:lvl7pPr>
              <a:lvl8pPr marL="3429000" indent="-228600" algn="l" rtl="0" fontAlgn="base">
                <a:spcBef>
                  <a:spcPct val="20000"/>
                </a:spcBef>
                <a:spcAft>
                  <a:spcPct val="0"/>
                </a:spcAft>
                <a:buChar char="•"/>
                <a:defRPr sz="2000">
                  <a:solidFill>
                    <a:schemeClr val="tx2"/>
                  </a:solidFill>
                  <a:latin typeface="+mn-lt"/>
                  <a:ea typeface="+mn-ea"/>
                </a:defRPr>
              </a:lvl8pPr>
              <a:lvl9pPr marL="3886200" indent="-228600" algn="l" rtl="0" fontAlgn="base">
                <a:spcBef>
                  <a:spcPct val="20000"/>
                </a:spcBef>
                <a:spcAft>
                  <a:spcPct val="0"/>
                </a:spcAft>
                <a:buChar char="•"/>
                <a:defRPr sz="2000">
                  <a:solidFill>
                    <a:schemeClr val="tx2"/>
                  </a:solidFill>
                  <a:latin typeface="+mn-lt"/>
                  <a:ea typeface="+mn-ea"/>
                </a:defRPr>
              </a:lvl9pPr>
            </a:lstStyle>
            <a:p>
              <a:pPr marL="0" marR="0" lvl="1" indent="0" algn="just" defTabSz="914400" rtl="0" eaLnBrk="1" fontAlgn="base" latinLnBrk="0" hangingPunct="1">
                <a:lnSpc>
                  <a:spcPct val="100000"/>
                </a:lnSpc>
                <a:spcBef>
                  <a:spcPts val="0"/>
                </a:spcBef>
                <a:spcAft>
                  <a:spcPct val="0"/>
                </a:spcAft>
                <a:buClr>
                  <a:srgbClr val="4F81BD"/>
                </a:buClr>
                <a:buSzPct val="75000"/>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使一个中性原子失去一个电子</a:t>
              </a:r>
              <a:endParaRPr kumimoji="0" lang="en-US" altLang="zh-CN"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1" indent="0" algn="just" defTabSz="914400" rtl="0" eaLnBrk="1" fontAlgn="base" latinLnBrk="0" hangingPunct="1">
                <a:lnSpc>
                  <a:spcPct val="100000"/>
                </a:lnSpc>
                <a:spcBef>
                  <a:spcPts val="0"/>
                </a:spcBef>
                <a:spcAft>
                  <a:spcPct val="0"/>
                </a:spcAft>
                <a:buClr>
                  <a:srgbClr val="4F81BD"/>
                </a:buClr>
                <a:buSzPct val="75000"/>
                <a:buFont typeface="Wingdings" panose="05000000000000000000" pitchFamily="2" charset="2"/>
                <a:buNone/>
                <a:tabLst/>
                <a:defRPr/>
              </a:pPr>
              <a:r>
                <a:rPr kumimoji="0" lang="zh-CN" altLang="en-US"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成为正离子所必需的能量</a:t>
              </a:r>
              <a:endParaRPr kumimoji="0" lang="en-US" altLang="zh-CN" sz="2400"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457200" marR="0" lvl="1" indent="0" algn="l" defTabSz="914400" rtl="0" eaLnBrk="1" fontAlgn="base" latinLnBrk="0" hangingPunct="1">
                <a:lnSpc>
                  <a:spcPct val="100000"/>
                </a:lnSpc>
                <a:spcBef>
                  <a:spcPct val="20000"/>
                </a:spcBef>
                <a:spcAft>
                  <a:spcPct val="0"/>
                </a:spcAft>
                <a:buClr>
                  <a:srgbClr val="4F81BD"/>
                </a:buClr>
                <a:buSzPct val="75000"/>
                <a:buFont typeface="Wingdings" panose="05000000000000000000" pitchFamily="2" charset="2"/>
                <a:buNone/>
                <a:tabLst/>
                <a:defRPr/>
              </a:pPr>
              <a:r>
                <a:rPr kumimoji="0" lang="zh-CN" altLang="en-US" sz="2400" b="1" i="0" u="none" strike="noStrike" kern="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en-US" altLang="zh-CN" sz="2400" b="1" i="0" u="none" strike="noStrike" kern="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zh-CN" altLang="en-US" sz="2400" b="1" i="0" u="none" strike="noStrike" kern="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rPr>
                <a:t>        </a:t>
              </a:r>
              <a:endParaRPr kumimoji="0" lang="zh-CN" altLang="en-US" sz="2400" b="1" i="0" u="none" strike="noStrike" kern="0" cap="none" spc="0" normalizeH="0" baseline="0" noProof="0" dirty="0">
                <a:ln>
                  <a:noFill/>
                </a:ln>
                <a:solidFill>
                  <a:srgbClr val="660066"/>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2" name="文本框 1"/>
            <p:cNvSpPr txBox="1"/>
            <p:nvPr/>
          </p:nvSpPr>
          <p:spPr>
            <a:xfrm>
              <a:off x="3923928" y="1613743"/>
              <a:ext cx="1266693" cy="523220"/>
            </a:xfrm>
            <a:prstGeom prst="rect">
              <a:avLst/>
            </a:prstGeom>
            <a:solidFill>
              <a:srgbClr val="C00000"/>
            </a:solid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mn-cs"/>
                </a:rPr>
                <a:t>电离能</a:t>
              </a:r>
            </a:p>
          </p:txBody>
        </p:sp>
      </p:grpSp>
      <p:sp>
        <p:nvSpPr>
          <p:cNvPr id="5" name="文本框 4"/>
          <p:cNvSpPr txBox="1"/>
          <p:nvPr/>
        </p:nvSpPr>
        <p:spPr>
          <a:xfrm>
            <a:off x="447968" y="2814897"/>
            <a:ext cx="3486852" cy="49244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中性原子</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电子</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正离子</a:t>
            </a:r>
          </a:p>
        </p:txBody>
      </p:sp>
      <p:sp>
        <p:nvSpPr>
          <p:cNvPr id="13" name="文本框 12"/>
          <p:cNvSpPr txBox="1"/>
          <p:nvPr/>
        </p:nvSpPr>
        <p:spPr>
          <a:xfrm>
            <a:off x="5034360" y="2818876"/>
            <a:ext cx="3567002" cy="49244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正离子</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电子</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中性原子</a:t>
            </a:r>
          </a:p>
        </p:txBody>
      </p:sp>
      <p:grpSp>
        <p:nvGrpSpPr>
          <p:cNvPr id="16" name="组合 15"/>
          <p:cNvGrpSpPr/>
          <p:nvPr/>
        </p:nvGrpSpPr>
        <p:grpSpPr>
          <a:xfrm>
            <a:off x="2004474" y="3193546"/>
            <a:ext cx="1415772" cy="955954"/>
            <a:chOff x="2076108" y="3438767"/>
            <a:chExt cx="1415772" cy="955954"/>
          </a:xfrm>
        </p:grpSpPr>
        <p:sp>
          <p:nvSpPr>
            <p:cNvPr id="9" name="上箭头 8"/>
            <p:cNvSpPr/>
            <p:nvPr/>
          </p:nvSpPr>
          <p:spPr bwMode="auto">
            <a:xfrm>
              <a:off x="2555775" y="3438767"/>
              <a:ext cx="372411" cy="475354"/>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0" name="文本框 9"/>
            <p:cNvSpPr txBox="1"/>
            <p:nvPr/>
          </p:nvSpPr>
          <p:spPr>
            <a:xfrm>
              <a:off x="2076108" y="3933056"/>
              <a:ext cx="141577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70C0"/>
                  </a:solidFill>
                  <a:effectLst/>
                  <a:uLnTx/>
                  <a:uFillTx/>
                  <a:latin typeface="Times New Roman" panose="02020603050405020304" pitchFamily="18" charset="0"/>
                  <a:ea typeface="微软雅黑" panose="020B0503020204020204" charset="-122"/>
                  <a:cs typeface="+mn-cs"/>
                </a:rPr>
                <a:t>吸收能量</a:t>
              </a:r>
            </a:p>
          </p:txBody>
        </p:sp>
      </p:grpSp>
      <p:grpSp>
        <p:nvGrpSpPr>
          <p:cNvPr id="18" name="组合 17"/>
          <p:cNvGrpSpPr/>
          <p:nvPr/>
        </p:nvGrpSpPr>
        <p:grpSpPr>
          <a:xfrm>
            <a:off x="6346213" y="3197104"/>
            <a:ext cx="1415772" cy="1018794"/>
            <a:chOff x="6553200" y="3356992"/>
            <a:chExt cx="1415772" cy="1018794"/>
          </a:xfrm>
        </p:grpSpPr>
        <p:sp>
          <p:nvSpPr>
            <p:cNvPr id="17" name="文本框 16"/>
            <p:cNvSpPr txBox="1"/>
            <p:nvPr/>
          </p:nvSpPr>
          <p:spPr>
            <a:xfrm>
              <a:off x="6553200" y="3914121"/>
              <a:ext cx="141577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rPr>
                <a:t>放出能量</a:t>
              </a:r>
            </a:p>
          </p:txBody>
        </p:sp>
        <p:sp>
          <p:nvSpPr>
            <p:cNvPr id="11" name="下箭头 10"/>
            <p:cNvSpPr/>
            <p:nvPr/>
          </p:nvSpPr>
          <p:spPr bwMode="auto">
            <a:xfrm>
              <a:off x="7026575" y="3356992"/>
              <a:ext cx="353737" cy="540060"/>
            </a:xfrm>
            <a:prstGeom prst="downArrow">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pSp>
      <p:sp>
        <p:nvSpPr>
          <p:cNvPr id="19" name="文本框 18"/>
          <p:cNvSpPr txBox="1"/>
          <p:nvPr/>
        </p:nvSpPr>
        <p:spPr>
          <a:xfrm>
            <a:off x="4439796" y="3435220"/>
            <a:ext cx="633507" cy="101566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rPr>
              <a:t>=</a:t>
            </a:r>
          </a:p>
        </p:txBody>
      </p:sp>
      <p:grpSp>
        <p:nvGrpSpPr>
          <p:cNvPr id="21" name="组合 20"/>
          <p:cNvGrpSpPr/>
          <p:nvPr/>
        </p:nvGrpSpPr>
        <p:grpSpPr>
          <a:xfrm>
            <a:off x="3888853" y="4146928"/>
            <a:ext cx="5132808" cy="2251794"/>
            <a:chOff x="3875156" y="4622442"/>
            <a:chExt cx="5132808" cy="2251794"/>
          </a:xfrm>
        </p:grpSpPr>
        <p:sp>
          <p:nvSpPr>
            <p:cNvPr id="12" name="矩形 11"/>
            <p:cNvSpPr/>
            <p:nvPr/>
          </p:nvSpPr>
          <p:spPr>
            <a:xfrm>
              <a:off x="5101208" y="4765211"/>
              <a:ext cx="3906756" cy="830997"/>
            </a:xfrm>
            <a:prstGeom prst="rect">
              <a:avLst/>
            </a:prstGeom>
            <a:solidFill>
              <a:srgbClr val="CCFFCC"/>
            </a:solidFill>
          </p:spPr>
          <p:txBody>
            <a:bodyPr wrap="square">
              <a:spAutoFit/>
            </a:bodyPr>
            <a:lstStyle/>
            <a:p>
              <a:pPr marL="0" marR="0" lvl="1" indent="0" algn="just"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一个中性原子获得一个电子成为负离子所释放的能量 </a:t>
              </a:r>
            </a:p>
          </p:txBody>
        </p:sp>
        <p:sp>
          <p:nvSpPr>
            <p:cNvPr id="22" name="文本框 21"/>
            <p:cNvSpPr txBox="1"/>
            <p:nvPr/>
          </p:nvSpPr>
          <p:spPr>
            <a:xfrm>
              <a:off x="5199258" y="5607807"/>
              <a:ext cx="3567002" cy="49244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中性原子</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电子</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负离子</a:t>
              </a:r>
            </a:p>
          </p:txBody>
        </p:sp>
        <p:sp>
          <p:nvSpPr>
            <p:cNvPr id="23" name="文本框 22"/>
            <p:cNvSpPr txBox="1"/>
            <p:nvPr/>
          </p:nvSpPr>
          <p:spPr>
            <a:xfrm>
              <a:off x="6463449" y="6412571"/>
              <a:ext cx="1415772"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mn-cs"/>
                </a:rPr>
                <a:t>放出能量</a:t>
              </a:r>
            </a:p>
          </p:txBody>
        </p:sp>
        <p:sp>
          <p:nvSpPr>
            <p:cNvPr id="24" name="下箭头 23"/>
            <p:cNvSpPr/>
            <p:nvPr/>
          </p:nvSpPr>
          <p:spPr bwMode="auto">
            <a:xfrm>
              <a:off x="6889858" y="6058422"/>
              <a:ext cx="382998" cy="399020"/>
            </a:xfrm>
            <a:prstGeom prst="downArrow">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1F497D"/>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20" name="文本框 19"/>
            <p:cNvSpPr txBox="1"/>
            <p:nvPr/>
          </p:nvSpPr>
          <p:spPr>
            <a:xfrm>
              <a:off x="3875156" y="4622442"/>
              <a:ext cx="1266693" cy="523220"/>
            </a:xfrm>
            <a:prstGeom prst="rect">
              <a:avLst/>
            </a:prstGeom>
            <a:solidFill>
              <a:srgbClr val="C00000"/>
            </a:solid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mn-cs"/>
                </a:rPr>
                <a:t>亲和能</a:t>
              </a:r>
            </a:p>
          </p:txBody>
        </p:sp>
      </p:gr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黄翊东</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endParaRPr>
          </a:p>
        </p:txBody>
      </p:sp>
      <p:sp>
        <p:nvSpPr>
          <p:cNvPr id="28" name="Rectangle 37"/>
          <p:cNvSpPr>
            <a:spLocks noChangeArrowheads="1"/>
          </p:cNvSpPr>
          <p:nvPr/>
        </p:nvSpPr>
        <p:spPr bwMode="auto">
          <a:xfrm flipV="1">
            <a:off x="107504" y="83612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cs typeface="+mn-cs"/>
            </a:endParaRPr>
          </a:p>
        </p:txBody>
      </p:sp>
      <p:sp>
        <p:nvSpPr>
          <p:cNvPr id="29" name="Text Box 8"/>
          <p:cNvSpPr txBox="1">
            <a:spLocks noChangeArrowheads="1"/>
          </p:cNvSpPr>
          <p:nvPr/>
        </p:nvSpPr>
        <p:spPr bwMode="auto">
          <a:xfrm>
            <a:off x="169215" y="5157192"/>
            <a:ext cx="4834833" cy="892552"/>
          </a:xfrm>
          <a:prstGeom prst="rect">
            <a:avLst/>
          </a:prstGeom>
          <a:solidFill>
            <a:schemeClr val="bg1"/>
          </a:solidFill>
          <a:ln w="76200">
            <a:solidFill>
              <a:srgbClr val="00B0F0"/>
            </a:solidFill>
          </a:ln>
          <a:effec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cs typeface="Times New Roman" panose="02020603050405020304" pitchFamily="18" charset="0"/>
              </a:rPr>
              <a:t>负电性</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=0.18(</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电离能</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亲合能</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 eV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标准：</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Li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原子负电性</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=1</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Tree>
    <p:extLst>
      <p:ext uri="{BB962C8B-B14F-4D97-AF65-F5344CB8AC3E}">
        <p14:creationId xmlns:p14="http://schemas.microsoft.com/office/powerpoint/2010/main" val="36035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981075"/>
            <a:ext cx="7056438"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391" name="Line 7"/>
          <p:cNvSpPr>
            <a:spLocks noChangeShapeType="1"/>
          </p:cNvSpPr>
          <p:nvPr/>
        </p:nvSpPr>
        <p:spPr bwMode="auto">
          <a:xfrm>
            <a:off x="1187450" y="3933825"/>
            <a:ext cx="7056438" cy="0"/>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392" name="Line 8"/>
          <p:cNvSpPr>
            <a:spLocks noChangeShapeType="1"/>
          </p:cNvSpPr>
          <p:nvPr/>
        </p:nvSpPr>
        <p:spPr bwMode="auto">
          <a:xfrm flipV="1">
            <a:off x="971550" y="1412875"/>
            <a:ext cx="0" cy="2592388"/>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393" name="Text Box 9"/>
          <p:cNvSpPr txBox="1">
            <a:spLocks noChangeArrowheads="1"/>
          </p:cNvSpPr>
          <p:nvPr/>
        </p:nvSpPr>
        <p:spPr bwMode="auto">
          <a:xfrm>
            <a:off x="684213" y="40052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a:solidFill>
                  <a:srgbClr val="000000"/>
                </a:solidFill>
                <a:latin typeface="Times New Roman" panose="02020603050405020304" pitchFamily="18" charset="0"/>
                <a:ea typeface="微软雅黑" panose="020B0503020204020204" charset="-122"/>
              </a:rPr>
              <a:t>弱</a:t>
            </a:r>
          </a:p>
        </p:txBody>
      </p:sp>
      <p:sp>
        <p:nvSpPr>
          <p:cNvPr id="656394" name="Text Box 10"/>
          <p:cNvSpPr txBox="1">
            <a:spLocks noChangeArrowheads="1"/>
          </p:cNvSpPr>
          <p:nvPr/>
        </p:nvSpPr>
        <p:spPr bwMode="auto">
          <a:xfrm>
            <a:off x="8243888" y="37163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a:solidFill>
                  <a:srgbClr val="000000"/>
                </a:solidFill>
                <a:latin typeface="Times New Roman" panose="02020603050405020304" pitchFamily="18" charset="0"/>
                <a:ea typeface="微软雅黑" panose="020B0503020204020204" charset="-122"/>
              </a:rPr>
              <a:t>强</a:t>
            </a:r>
          </a:p>
        </p:txBody>
      </p:sp>
      <p:sp>
        <p:nvSpPr>
          <p:cNvPr id="656395" name="Text Box 11"/>
          <p:cNvSpPr txBox="1">
            <a:spLocks noChangeArrowheads="1"/>
          </p:cNvSpPr>
          <p:nvPr/>
        </p:nvSpPr>
        <p:spPr bwMode="auto">
          <a:xfrm>
            <a:off x="395288" y="11969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a:solidFill>
                  <a:srgbClr val="000000"/>
                </a:solidFill>
                <a:latin typeface="Times New Roman" panose="02020603050405020304" pitchFamily="18" charset="0"/>
                <a:ea typeface="微软雅黑" panose="020B0503020204020204" charset="-122"/>
              </a:rPr>
              <a:t>强</a:t>
            </a:r>
          </a:p>
        </p:txBody>
      </p:sp>
      <p:sp>
        <p:nvSpPr>
          <p:cNvPr id="94217" name="TextBox 8"/>
          <p:cNvSpPr txBox="1">
            <a:spLocks noChangeArrowheads="1"/>
          </p:cNvSpPr>
          <p:nvPr/>
        </p:nvSpPr>
        <p:spPr bwMode="auto">
          <a:xfrm>
            <a:off x="282253" y="5854027"/>
            <a:ext cx="8696200" cy="43088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200" b="1" dirty="0">
                <a:solidFill>
                  <a:srgbClr val="C00000"/>
                </a:solidFill>
                <a:latin typeface="Times New Roman" panose="02020603050405020304" pitchFamily="18" charset="0"/>
                <a:ea typeface="微软雅黑" panose="020B0503020204020204" charset="-122"/>
              </a:rPr>
              <a:t>元素负电性数值越大，原子在形成化学键时对成键电子的吸引力越强</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37</a:t>
            </a:fld>
            <a:endParaRPr lang="zh-CN" altLang="en-US">
              <a:solidFill>
                <a:prstClr val="black">
                  <a:tint val="75000"/>
                </a:prstClr>
              </a:solidFill>
            </a:endParaRPr>
          </a:p>
        </p:txBody>
      </p:sp>
      <p:sp>
        <p:nvSpPr>
          <p:cNvPr id="12" name="Rectangle 2"/>
          <p:cNvSpPr txBox="1">
            <a:spLocks noRot="1" noChangeArrowheads="1"/>
          </p:cNvSpPr>
          <p:nvPr/>
        </p:nvSpPr>
        <p:spPr bwMode="auto">
          <a:xfrm>
            <a:off x="2971946" y="204219"/>
            <a:ext cx="7010400" cy="754062"/>
          </a:xfrm>
          <a:prstGeom prst="rect">
            <a:avLst/>
          </a:prstGeom>
          <a:no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eaLnBrk="0" fontAlgn="base" hangingPunct="0">
              <a:spcAft>
                <a:spcPct val="0"/>
              </a:spcAft>
              <a:defRPr/>
            </a:pPr>
            <a:r>
              <a:rPr lang="zh-CN" altLang="en-US" sz="3600" b="1">
                <a:solidFill>
                  <a:srgbClr val="660066"/>
                </a:solidFill>
                <a:effectLst>
                  <a:outerShdw blurRad="38100" dist="38100" dir="2700000" algn="tl">
                    <a:srgbClr val="C0C0C0"/>
                  </a:outerShdw>
                </a:effectLst>
                <a:latin typeface="Times New Roman" pitchFamily="18" charset="0"/>
                <a:ea typeface="微软雅黑" pitchFamily="34" charset="-122"/>
              </a:rPr>
              <a:t>原子负电性规定</a:t>
            </a:r>
            <a:endPar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endParaRPr>
          </a:p>
        </p:txBody>
      </p:sp>
      <p:sp>
        <p:nvSpPr>
          <p:cNvPr id="13" name="Rectangle 37"/>
          <p:cNvSpPr>
            <a:spLocks noChangeArrowheads="1"/>
          </p:cNvSpPr>
          <p:nvPr/>
        </p:nvSpPr>
        <p:spPr bwMode="auto">
          <a:xfrm flipV="1">
            <a:off x="107504" y="836124"/>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56391"/>
                                        </p:tgtEl>
                                        <p:attrNameLst>
                                          <p:attrName>style.visibility</p:attrName>
                                        </p:attrNameLst>
                                      </p:cBhvr>
                                      <p:to>
                                        <p:strVal val="visible"/>
                                      </p:to>
                                    </p:set>
                                    <p:animEffect transition="in" filter="slide(fromLeft)">
                                      <p:cBhvr>
                                        <p:cTn id="7" dur="500"/>
                                        <p:tgtEl>
                                          <p:spTgt spid="65639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6393"/>
                                        </p:tgtEl>
                                        <p:attrNameLst>
                                          <p:attrName>style.visibility</p:attrName>
                                        </p:attrNameLst>
                                      </p:cBhvr>
                                      <p:to>
                                        <p:strVal val="visible"/>
                                      </p:to>
                                    </p:set>
                                    <p:animEffect transition="in" filter="dissolve">
                                      <p:cBhvr>
                                        <p:cTn id="12" dur="500"/>
                                        <p:tgtEl>
                                          <p:spTgt spid="65639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6394"/>
                                        </p:tgtEl>
                                        <p:attrNameLst>
                                          <p:attrName>style.visibility</p:attrName>
                                        </p:attrNameLst>
                                      </p:cBhvr>
                                      <p:to>
                                        <p:strVal val="visible"/>
                                      </p:to>
                                    </p:set>
                                    <p:animEffect transition="in" filter="dissolve">
                                      <p:cBhvr>
                                        <p:cTn id="17" dur="500"/>
                                        <p:tgtEl>
                                          <p:spTgt spid="65639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56392"/>
                                        </p:tgtEl>
                                        <p:attrNameLst>
                                          <p:attrName>style.visibility</p:attrName>
                                        </p:attrNameLst>
                                      </p:cBhvr>
                                      <p:to>
                                        <p:strVal val="visible"/>
                                      </p:to>
                                    </p:set>
                                    <p:animEffect transition="in" filter="slide(fromBottom)">
                                      <p:cBhvr>
                                        <p:cTn id="22" dur="500"/>
                                        <p:tgtEl>
                                          <p:spTgt spid="65639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56395"/>
                                        </p:tgtEl>
                                        <p:attrNameLst>
                                          <p:attrName>style.visibility</p:attrName>
                                        </p:attrNameLst>
                                      </p:cBhvr>
                                      <p:to>
                                        <p:strVal val="visible"/>
                                      </p:to>
                                    </p:set>
                                    <p:animEffect transition="in" filter="dissolve">
                                      <p:cBhvr>
                                        <p:cTn id="27" dur="500"/>
                                        <p:tgtEl>
                                          <p:spTgt spid="656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91" grpId="0" animBg="1"/>
      <p:bldP spid="656392" grpId="0" animBg="1"/>
      <p:bldP spid="656393" grpId="0"/>
      <p:bldP spid="656394" grpId="0"/>
      <p:bldP spid="65639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856483" y="3375933"/>
            <a:ext cx="2795637" cy="431800"/>
          </a:xfrm>
          <a:prstGeom prst="rect">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3315" name="Text Box 3"/>
          <p:cNvSpPr txBox="1">
            <a:spLocks noChangeArrowheads="1"/>
          </p:cNvSpPr>
          <p:nvPr/>
        </p:nvSpPr>
        <p:spPr bwMode="auto">
          <a:xfrm>
            <a:off x="2440792" y="1418229"/>
            <a:ext cx="6336704" cy="431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2.1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固体结合的规律</a:t>
            </a: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固体结合的量子理论</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分子轨道法</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2.3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固体结合的类型</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2.3.1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离子结合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2.3.2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共价结合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2.3.3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金属性结合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2.4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原子和分子固体 </a:t>
            </a:r>
          </a:p>
        </p:txBody>
      </p:sp>
      <p:sp>
        <p:nvSpPr>
          <p:cNvPr id="13316" name="Rectangle 2"/>
          <p:cNvSpPr>
            <a:spLocks noRot="1" noChangeArrowheads="1"/>
          </p:cNvSpPr>
          <p:nvPr/>
        </p:nvSpPr>
        <p:spPr bwMode="auto">
          <a:xfrm>
            <a:off x="2411760" y="303858"/>
            <a:ext cx="468037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cs typeface="+mn-cs"/>
              </a:rPr>
              <a:t>第二章  固体的结合</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8" name="Rectangle 37"/>
          <p:cNvSpPr>
            <a:spLocks noChangeArrowheads="1"/>
          </p:cNvSpPr>
          <p:nvPr/>
        </p:nvSpPr>
        <p:spPr bwMode="auto">
          <a:xfrm flipV="1">
            <a:off x="106363" y="118542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extLst>
      <p:ext uri="{BB962C8B-B14F-4D97-AF65-F5344CB8AC3E}">
        <p14:creationId xmlns:p14="http://schemas.microsoft.com/office/powerpoint/2010/main" val="174436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rrowheads="1"/>
          </p:cNvSpPr>
          <p:nvPr>
            <p:ph type="title" idx="4294967295"/>
          </p:nvPr>
        </p:nvSpPr>
        <p:spPr bwMode="auto">
          <a:xfrm>
            <a:off x="3321455" y="217928"/>
            <a:ext cx="2942456" cy="756798"/>
          </a:xfrm>
          <a:prstGeom prst="rect">
            <a:avLst/>
          </a:prstGeom>
          <a:noFill/>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离 子 晶 体</a:t>
            </a:r>
          </a:p>
        </p:txBody>
      </p:sp>
      <p:grpSp>
        <p:nvGrpSpPr>
          <p:cNvPr id="65541" name="Group 6"/>
          <p:cNvGrpSpPr/>
          <p:nvPr/>
        </p:nvGrpSpPr>
        <p:grpSpPr bwMode="auto">
          <a:xfrm>
            <a:off x="5795391" y="1614711"/>
            <a:ext cx="2114550" cy="519112"/>
            <a:chOff x="3107" y="1969"/>
            <a:chExt cx="1332" cy="327"/>
          </a:xfrm>
        </p:grpSpPr>
        <p:sp>
          <p:nvSpPr>
            <p:cNvPr id="65551" name="AutoShape 7"/>
            <p:cNvSpPr>
              <a:spLocks noChangeArrowheads="1"/>
            </p:cNvSpPr>
            <p:nvPr/>
          </p:nvSpPr>
          <p:spPr bwMode="auto">
            <a:xfrm>
              <a:off x="3107" y="2052"/>
              <a:ext cx="499" cy="226"/>
            </a:xfrm>
            <a:prstGeom prst="rightArrow">
              <a:avLst>
                <a:gd name="adj1" fmla="val 50000"/>
                <a:gd name="adj2" fmla="val 55199"/>
              </a:avLst>
            </a:prstGeom>
            <a:gradFill rotWithShape="1">
              <a:gsLst>
                <a:gs pos="0">
                  <a:srgbClr val="8FBCE9"/>
                </a:gs>
                <a:gs pos="100000">
                  <a:srgbClr val="0066CC"/>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65552" name="Text Box 8"/>
            <p:cNvSpPr txBox="1">
              <a:spLocks noChangeArrowheads="1"/>
            </p:cNvSpPr>
            <p:nvPr/>
          </p:nvSpPr>
          <p:spPr bwMode="auto">
            <a:xfrm>
              <a:off x="3651" y="1969"/>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a:solidFill>
                    <a:srgbClr val="000099"/>
                  </a:solidFill>
                  <a:latin typeface="Times New Roman" panose="02020603050405020304" pitchFamily="18" charset="0"/>
                  <a:ea typeface="微软雅黑" panose="020B0503020204020204" charset="-122"/>
                </a:rPr>
                <a:t>离子键</a:t>
              </a:r>
            </a:p>
          </p:txBody>
        </p:sp>
      </p:grpSp>
      <p:grpSp>
        <p:nvGrpSpPr>
          <p:cNvPr id="65542" name="Group 9"/>
          <p:cNvGrpSpPr/>
          <p:nvPr/>
        </p:nvGrpSpPr>
        <p:grpSpPr bwMode="auto">
          <a:xfrm>
            <a:off x="1858391" y="1052736"/>
            <a:ext cx="7250113" cy="1084262"/>
            <a:chOff x="703" y="1898"/>
            <a:chExt cx="4567" cy="683"/>
          </a:xfrm>
        </p:grpSpPr>
        <p:graphicFrame>
          <p:nvGraphicFramePr>
            <p:cNvPr id="65548" name="Object 5"/>
            <p:cNvGraphicFramePr>
              <a:graphicFrameLocks noChangeAspect="1"/>
            </p:cNvGraphicFramePr>
            <p:nvPr/>
          </p:nvGraphicFramePr>
          <p:xfrm>
            <a:off x="793" y="1898"/>
            <a:ext cx="1177" cy="342"/>
          </p:xfrm>
          <a:graphic>
            <a:graphicData uri="http://schemas.openxmlformats.org/presentationml/2006/ole">
              <mc:AlternateContent xmlns:mc="http://schemas.openxmlformats.org/markup-compatibility/2006">
                <mc:Choice xmlns:v="urn:schemas-microsoft-com:vml" Requires="v">
                  <p:oleObj spid="_x0000_s66197" name="公式" r:id="rId4" imgW="787400" imgH="228600" progId="Equation.3">
                    <p:embed/>
                  </p:oleObj>
                </mc:Choice>
                <mc:Fallback>
                  <p:oleObj name="公式" r:id="rId4" imgW="7874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 y="1898"/>
                          <a:ext cx="117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9" name="Text Box 11"/>
            <p:cNvSpPr txBox="1">
              <a:spLocks noChangeArrowheads="1"/>
            </p:cNvSpPr>
            <p:nvPr/>
          </p:nvSpPr>
          <p:spPr bwMode="auto">
            <a:xfrm>
              <a:off x="2210" y="1965"/>
              <a:ext cx="30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B</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原子的价电子完全转移到</a:t>
              </a:r>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a:t>
              </a:r>
            </a:p>
            <a:p>
              <a:pPr eaLnBrk="1" hangingPunct="1"/>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离子结合</a:t>
              </a:r>
              <a:endPar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65550" name="Object 5"/>
            <p:cNvGraphicFramePr>
              <a:graphicFrameLocks noChangeAspect="1"/>
            </p:cNvGraphicFramePr>
            <p:nvPr/>
          </p:nvGraphicFramePr>
          <p:xfrm>
            <a:off x="703" y="2251"/>
            <a:ext cx="1444" cy="330"/>
          </p:xfrm>
          <a:graphic>
            <a:graphicData uri="http://schemas.openxmlformats.org/presentationml/2006/ole">
              <mc:AlternateContent xmlns:mc="http://schemas.openxmlformats.org/markup-compatibility/2006">
                <mc:Choice xmlns:v="urn:schemas-microsoft-com:vml" Requires="v">
                  <p:oleObj spid="_x0000_s66198" name="公式" r:id="rId6" imgW="926465" imgH="215900" progId="Equation.3">
                    <p:embed/>
                  </p:oleObj>
                </mc:Choice>
                <mc:Fallback>
                  <p:oleObj name="公式" r:id="rId6" imgW="926465" imgH="2159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 y="2251"/>
                          <a:ext cx="14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65543"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5104" y="2154460"/>
            <a:ext cx="299085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9791" y="1197198"/>
            <a:ext cx="9334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5" name="Text Box 16"/>
          <p:cNvSpPr txBox="1">
            <a:spLocks noChangeArrowheads="1"/>
          </p:cNvSpPr>
          <p:nvPr/>
        </p:nvSpPr>
        <p:spPr bwMode="auto">
          <a:xfrm>
            <a:off x="1539954" y="4762722"/>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NaCl</a:t>
            </a:r>
          </a:p>
        </p:txBody>
      </p:sp>
      <p:sp>
        <p:nvSpPr>
          <p:cNvPr id="65546" name="Text Box 17"/>
          <p:cNvSpPr txBox="1">
            <a:spLocks noChangeArrowheads="1"/>
          </p:cNvSpPr>
          <p:nvPr/>
        </p:nvSpPr>
        <p:spPr bwMode="auto">
          <a:xfrm>
            <a:off x="396303" y="5216269"/>
            <a:ext cx="37353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2"/>
                </a:solidFill>
                <a:latin typeface="Arial" panose="020B0604020202020204" pitchFamily="34" charset="0"/>
                <a:ea typeface="楷体_GB2312"/>
                <a:cs typeface="楷体_GB2312"/>
              </a:defRPr>
            </a:lvl1pPr>
            <a:lvl2pPr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lvl="1" eaLnBrk="1" hangingPunct="1"/>
            <a:r>
              <a:rPr lang="zh-CN" altLang="en-US" sz="2200" b="1" dirty="0">
                <a:solidFill>
                  <a:srgbClr val="663300"/>
                </a:solidFill>
                <a:latin typeface="Times New Roman" panose="02020603050405020304" pitchFamily="18" charset="0"/>
                <a:ea typeface="微软雅黑" panose="020B0503020204020204" charset="-122"/>
              </a:rPr>
              <a:t>阳离子：碱金属离子</a:t>
            </a:r>
          </a:p>
          <a:p>
            <a:pPr lvl="1" eaLnBrk="1" hangingPunct="1"/>
            <a:r>
              <a:rPr lang="zh-CN" altLang="en-US" sz="2200" b="1" dirty="0">
                <a:solidFill>
                  <a:srgbClr val="663300"/>
                </a:solidFill>
                <a:latin typeface="Times New Roman" panose="02020603050405020304" pitchFamily="18" charset="0"/>
                <a:ea typeface="微软雅黑" panose="020B0503020204020204" charset="-122"/>
              </a:rPr>
              <a:t>阴离子：卤族元素离子</a:t>
            </a:r>
          </a:p>
        </p:txBody>
      </p:sp>
      <p:pic>
        <p:nvPicPr>
          <p:cNvPr id="730130"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9058" y="2420938"/>
            <a:ext cx="4249738"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39</a:t>
            </a:fld>
            <a:endParaRPr lang="zh-CN" altLang="en-US">
              <a:solidFill>
                <a:prstClr val="black">
                  <a:tint val="75000"/>
                </a:prstClr>
              </a:solidFill>
            </a:endParaRPr>
          </a:p>
        </p:txBody>
      </p:sp>
      <p:sp>
        <p:nvSpPr>
          <p:cNvPr id="18" name="Rectangle 37"/>
          <p:cNvSpPr>
            <a:spLocks noChangeArrowheads="1"/>
          </p:cNvSpPr>
          <p:nvPr/>
        </p:nvSpPr>
        <p:spPr bwMode="auto">
          <a:xfrm flipV="1">
            <a:off x="129381" y="90487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30130"/>
                                        </p:tgtEl>
                                        <p:attrNameLst>
                                          <p:attrName>style.visibility</p:attrName>
                                        </p:attrNameLst>
                                      </p:cBhvr>
                                      <p:to>
                                        <p:strVal val="visible"/>
                                      </p:to>
                                    </p:set>
                                    <p:animEffect transition="in" filter="dissolve">
                                      <p:cBhvr>
                                        <p:cTn id="7" dur="500"/>
                                        <p:tgtEl>
                                          <p:spTgt spid="730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035" name="Rectangle 3"/>
          <p:cNvSpPr>
            <a:spLocks noGrp="1" noRot="1" noChangeArrowheads="1"/>
          </p:cNvSpPr>
          <p:nvPr>
            <p:ph type="body" idx="4294967295"/>
          </p:nvPr>
        </p:nvSpPr>
        <p:spPr bwMode="auto">
          <a:xfrm>
            <a:off x="676661" y="2310083"/>
            <a:ext cx="7913256" cy="1655763"/>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buFont typeface="Wingdings" panose="05000000000000000000" pitchFamily="2" charset="2"/>
              <a:buNone/>
            </a:pPr>
            <a:r>
              <a:rPr lang="zh-CN" altLang="en-US" sz="28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结合能</a:t>
            </a:r>
            <a:endParaRPr lang="en-US" altLang="zh-CN" sz="2800" b="1" dirty="0">
              <a:solidFill>
                <a:srgbClr val="CC0000"/>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30000"/>
              </a:lnSpc>
              <a:buFont typeface="Wingdings" panose="05000000000000000000" pitchFamily="2" charset="2"/>
              <a:buNone/>
            </a:pPr>
            <a:r>
              <a:rPr lang="en-US" altLang="zh-CN" sz="28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    </a:t>
            </a:r>
            <a:r>
              <a:rPr lang="zh-CN" altLang="en-US" sz="26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分散的自由原子结合成为晶体的过程中，会有一定的能量</a:t>
            </a:r>
            <a:r>
              <a:rPr lang="en-US" altLang="zh-CN" sz="26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W </a:t>
            </a:r>
            <a:r>
              <a:rPr lang="zh-CN" altLang="en-US" sz="26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释放出来，即</a:t>
            </a:r>
            <a:r>
              <a:rPr lang="zh-CN" altLang="en-US" sz="26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结合能</a:t>
            </a:r>
            <a:endParaRPr lang="en-US" altLang="zh-CN" sz="26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p>
            <a:pPr marL="457200" lvl="1" indent="0" eaLnBrk="1" hangingPunct="1">
              <a:buFont typeface="Wingdings" panose="05000000000000000000" pitchFamily="2" charset="2"/>
              <a:buNone/>
            </a:pPr>
            <a:endParaRPr lang="en-US" altLang="zh-CN" b="1" dirty="0">
              <a:latin typeface="Times New Roman" panose="02020603050405020304" pitchFamily="18" charset="0"/>
              <a:ea typeface="微软雅黑" panose="020B0503020204020204" charset="-122"/>
              <a:cs typeface="Times New Roman" panose="02020603050405020304" pitchFamily="18" charset="0"/>
            </a:endParaRPr>
          </a:p>
          <a:p>
            <a:pPr marL="457200" lvl="1" indent="0" eaLnBrk="1" hangingPunct="1"/>
            <a:endParaRPr lang="en-US" altLang="zh-CN"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14340" name="Text Box 4"/>
          <p:cNvSpPr txBox="1">
            <a:spLocks noChangeArrowheads="1"/>
          </p:cNvSpPr>
          <p:nvPr/>
        </p:nvSpPr>
        <p:spPr bwMode="auto">
          <a:xfrm>
            <a:off x="557731" y="1273158"/>
            <a:ext cx="8151117"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600" b="1" dirty="0">
                <a:solidFill>
                  <a:schemeClr val="tx1"/>
                </a:solidFill>
                <a:latin typeface="Times New Roman" panose="02020603050405020304" pitchFamily="18" charset="0"/>
                <a:ea typeface="微软雅黑" panose="020B0503020204020204" charset="-122"/>
              </a:rPr>
              <a:t>原子之所以可以结合成晶体的根本原因，在于原子结合起来之后具有更低的能量，晶体比自由原子组合更稳定</a:t>
            </a:r>
          </a:p>
        </p:txBody>
      </p:sp>
      <p:sp>
        <p:nvSpPr>
          <p:cNvPr id="14341" name="Rectangle 5"/>
          <p:cNvSpPr>
            <a:spLocks noChangeArrowheads="1"/>
          </p:cNvSpPr>
          <p:nvPr/>
        </p:nvSpPr>
        <p:spPr bwMode="auto">
          <a:xfrm>
            <a:off x="3491880" y="332656"/>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结  合  能</a:t>
            </a:r>
          </a:p>
        </p:txBody>
      </p:sp>
      <p:sp>
        <p:nvSpPr>
          <p:cNvPr id="2" name="TextBox 1"/>
          <p:cNvSpPr txBox="1">
            <a:spLocks noChangeArrowheads="1"/>
          </p:cNvSpPr>
          <p:nvPr/>
        </p:nvSpPr>
        <p:spPr bwMode="auto">
          <a:xfrm>
            <a:off x="726584" y="4076243"/>
            <a:ext cx="7877133" cy="156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2"/>
                </a:solidFill>
                <a:latin typeface="Arial" panose="020B0604020202020204" pitchFamily="34" charset="0"/>
                <a:ea typeface="楷体_GB2312"/>
                <a:cs typeface="楷体_GB2312"/>
              </a:defRPr>
            </a:lvl1pPr>
            <a:lvl2pPr marL="342900" indent="-34290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lvl="1" algn="just" eaLnBrk="1" hangingPunct="1">
              <a:spcBef>
                <a:spcPts val="600"/>
              </a:spcBef>
              <a:buClr>
                <a:schemeClr val="tx1"/>
              </a:buClr>
              <a:buSzPct val="70000"/>
            </a:pPr>
            <a:r>
              <a:rPr lang="zh-CN" altLang="en-US" sz="28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内能</a:t>
            </a:r>
          </a:p>
          <a:p>
            <a:pPr marL="0" lvl="1" algn="just" eaLnBrk="1" hangingPunct="1">
              <a:lnSpc>
                <a:spcPct val="120000"/>
              </a:lnSpc>
              <a:spcBef>
                <a:spcPts val="600"/>
              </a:spcBef>
            </a:pPr>
            <a:r>
              <a:rPr lang="zh-CN" altLang="en-US" sz="26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   如果以分散原子的状态为能量零点，结合后晶体的   </a:t>
            </a:r>
            <a:endParaRPr lang="en-US" altLang="zh-CN" sz="2600" b="1"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a:p>
            <a:pPr marL="0" lvl="1" algn="just" eaLnBrk="1" hangingPunct="1">
              <a:lnSpc>
                <a:spcPct val="120000"/>
              </a:lnSpc>
              <a:spcBef>
                <a:spcPts val="0"/>
              </a:spcBef>
            </a:pPr>
            <a:r>
              <a:rPr lang="en-US" altLang="zh-CN" sz="26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   </a:t>
            </a:r>
            <a:r>
              <a:rPr lang="zh-CN" altLang="en-US" sz="26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内能</a:t>
            </a:r>
            <a:r>
              <a:rPr lang="zh-CN" altLang="en-US" sz="26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即</a:t>
            </a:r>
            <a:r>
              <a:rPr lang="en-US" altLang="zh-CN" sz="26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6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rPr>
              <a:t>W</a:t>
            </a:r>
          </a:p>
        </p:txBody>
      </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a:t>
            </a:fld>
            <a:endParaRPr lang="zh-CN" altLang="en-US">
              <a:solidFill>
                <a:prstClr val="black">
                  <a:tint val="75000"/>
                </a:prstClr>
              </a:solidFill>
            </a:endParaRPr>
          </a:p>
        </p:txBody>
      </p:sp>
      <p:sp>
        <p:nvSpPr>
          <p:cNvPr id="9" name="Rectangle 37"/>
          <p:cNvSpPr>
            <a:spLocks noChangeArrowheads="1"/>
          </p:cNvSpPr>
          <p:nvPr/>
        </p:nvSpPr>
        <p:spPr bwMode="auto">
          <a:xfrm flipV="1">
            <a:off x="106363" y="103145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fontAlgn="auto">
              <a:spcBef>
                <a:spcPts val="0"/>
              </a:spcBef>
              <a:spcAft>
                <a:spcPts val="0"/>
              </a:spcAft>
              <a:defRPr/>
            </a:pPr>
            <a:endParaRPr lang="zh-CN" altLang="zh-CN" kern="0">
              <a:solidFill>
                <a:srgbClr val="FFFFFF"/>
              </a:solidFill>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0035">
                                            <p:bg/>
                                          </p:spTgt>
                                        </p:tgtEl>
                                        <p:attrNameLst>
                                          <p:attrName>style.visibility</p:attrName>
                                        </p:attrNameLst>
                                      </p:cBhvr>
                                      <p:to>
                                        <p:strVal val="visible"/>
                                      </p:to>
                                    </p:set>
                                    <p:animEffect transition="in" filter="dissolve">
                                      <p:cBhvr>
                                        <p:cTn id="7" dur="500"/>
                                        <p:tgtEl>
                                          <p:spTgt spid="940035">
                                            <p:bg/>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0035">
                                            <p:txEl>
                                              <p:pRg st="0" end="0"/>
                                            </p:txEl>
                                          </p:spTgt>
                                        </p:tgtEl>
                                        <p:attrNameLst>
                                          <p:attrName>style.visibility</p:attrName>
                                        </p:attrNameLst>
                                      </p:cBhvr>
                                      <p:to>
                                        <p:strVal val="visible"/>
                                      </p:to>
                                    </p:set>
                                    <p:animEffect transition="in" filter="dissolve">
                                      <p:cBhvr>
                                        <p:cTn id="12" dur="500"/>
                                        <p:tgtEl>
                                          <p:spTgt spid="94003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0035">
                                            <p:txEl>
                                              <p:pRg st="1" end="1"/>
                                            </p:txEl>
                                          </p:spTgt>
                                        </p:tgtEl>
                                        <p:attrNameLst>
                                          <p:attrName>style.visibility</p:attrName>
                                        </p:attrNameLst>
                                      </p:cBhvr>
                                      <p:to>
                                        <p:strVal val="visible"/>
                                      </p:to>
                                    </p:set>
                                    <p:animEffect transition="in" filter="dissolve">
                                      <p:cBhvr>
                                        <p:cTn id="17" dur="500"/>
                                        <p:tgtEl>
                                          <p:spTgt spid="94003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35" grpId="0" build="p" animBg="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6"/>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en-US" altLang="zh-CN">
              <a:solidFill>
                <a:srgbClr val="336666"/>
              </a:solidFill>
              <a:latin typeface="Times New Roman" panose="02020603050405020304" pitchFamily="18" charset="0"/>
              <a:ea typeface="微软雅黑" panose="020B0503020204020204" charset="-122"/>
              <a:cs typeface="Times New Roman" panose="02020603050405020304" pitchFamily="18" charset="0"/>
            </a:endParaRPr>
          </a:p>
        </p:txBody>
      </p:sp>
      <p:pic>
        <p:nvPicPr>
          <p:cNvPr id="6656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492375"/>
            <a:ext cx="4324350" cy="349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8" name="Text Box 18"/>
          <p:cNvSpPr txBox="1">
            <a:spLocks noChangeArrowheads="1"/>
          </p:cNvSpPr>
          <p:nvPr/>
        </p:nvSpPr>
        <p:spPr bwMode="auto">
          <a:xfrm>
            <a:off x="5076825" y="5445125"/>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CsCl</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40</a:t>
            </a:fld>
            <a:endParaRPr lang="zh-CN" altLang="en-US">
              <a:solidFill>
                <a:prstClr val="black">
                  <a:tint val="75000"/>
                </a:prstClr>
              </a:solidFill>
            </a:endParaRPr>
          </a:p>
        </p:txBody>
      </p:sp>
      <p:sp>
        <p:nvSpPr>
          <p:cNvPr id="16" name="Rectangle 2"/>
          <p:cNvSpPr txBox="1">
            <a:spLocks noRot="1" noChangeArrowheads="1"/>
          </p:cNvSpPr>
          <p:nvPr/>
        </p:nvSpPr>
        <p:spPr bwMode="auto">
          <a:xfrm>
            <a:off x="3321455" y="217928"/>
            <a:ext cx="2942456" cy="756798"/>
          </a:xfrm>
          <a:prstGeom prst="rect">
            <a:avLst/>
          </a:prstGeom>
          <a:noFill/>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3600" b="1">
                <a:solidFill>
                  <a:srgbClr val="660066"/>
                </a:solidFill>
                <a:effectLst>
                  <a:outerShdw blurRad="38100" dist="38100" dir="2700000" algn="tl">
                    <a:srgbClr val="C0C0C0"/>
                  </a:outerShdw>
                </a:effectLst>
                <a:latin typeface="Times New Roman" pitchFamily="18" charset="0"/>
                <a:ea typeface="微软雅黑" pitchFamily="34" charset="-122"/>
                <a:cs typeface="+mn-cs"/>
              </a:rPr>
              <a:t>离 子 晶 体</a:t>
            </a:r>
            <a:endPar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endParaRPr>
          </a:p>
        </p:txBody>
      </p:sp>
      <p:grpSp>
        <p:nvGrpSpPr>
          <p:cNvPr id="17" name="Group 6"/>
          <p:cNvGrpSpPr/>
          <p:nvPr/>
        </p:nvGrpSpPr>
        <p:grpSpPr bwMode="auto">
          <a:xfrm>
            <a:off x="5795391" y="1614711"/>
            <a:ext cx="2114550" cy="519112"/>
            <a:chOff x="3107" y="1969"/>
            <a:chExt cx="1332" cy="327"/>
          </a:xfrm>
        </p:grpSpPr>
        <p:sp>
          <p:nvSpPr>
            <p:cNvPr id="18" name="AutoShape 7"/>
            <p:cNvSpPr>
              <a:spLocks noChangeArrowheads="1"/>
            </p:cNvSpPr>
            <p:nvPr/>
          </p:nvSpPr>
          <p:spPr bwMode="auto">
            <a:xfrm>
              <a:off x="3107" y="2052"/>
              <a:ext cx="499" cy="226"/>
            </a:xfrm>
            <a:prstGeom prst="rightArrow">
              <a:avLst>
                <a:gd name="adj1" fmla="val 50000"/>
                <a:gd name="adj2" fmla="val 55199"/>
              </a:avLst>
            </a:prstGeom>
            <a:gradFill rotWithShape="1">
              <a:gsLst>
                <a:gs pos="0">
                  <a:srgbClr val="8FBCE9"/>
                </a:gs>
                <a:gs pos="100000">
                  <a:srgbClr val="0066CC"/>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9" name="Text Box 8"/>
            <p:cNvSpPr txBox="1">
              <a:spLocks noChangeArrowheads="1"/>
            </p:cNvSpPr>
            <p:nvPr/>
          </p:nvSpPr>
          <p:spPr bwMode="auto">
            <a:xfrm>
              <a:off x="3651" y="1969"/>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a:solidFill>
                    <a:srgbClr val="000099"/>
                  </a:solidFill>
                  <a:latin typeface="Times New Roman" panose="02020603050405020304" pitchFamily="18" charset="0"/>
                  <a:ea typeface="微软雅黑" panose="020B0503020204020204" charset="-122"/>
                </a:rPr>
                <a:t>离子键</a:t>
              </a:r>
            </a:p>
          </p:txBody>
        </p:sp>
      </p:grpSp>
      <p:grpSp>
        <p:nvGrpSpPr>
          <p:cNvPr id="20" name="Group 9"/>
          <p:cNvGrpSpPr/>
          <p:nvPr/>
        </p:nvGrpSpPr>
        <p:grpSpPr bwMode="auto">
          <a:xfrm>
            <a:off x="1858391" y="1052736"/>
            <a:ext cx="7250113" cy="1084262"/>
            <a:chOff x="703" y="1898"/>
            <a:chExt cx="4567" cy="683"/>
          </a:xfrm>
        </p:grpSpPr>
        <p:graphicFrame>
          <p:nvGraphicFramePr>
            <p:cNvPr id="21" name="Object 5"/>
            <p:cNvGraphicFramePr>
              <a:graphicFrameLocks noChangeAspect="1"/>
            </p:cNvGraphicFramePr>
            <p:nvPr/>
          </p:nvGraphicFramePr>
          <p:xfrm>
            <a:off x="793" y="1898"/>
            <a:ext cx="1177" cy="342"/>
          </p:xfrm>
          <a:graphic>
            <a:graphicData uri="http://schemas.openxmlformats.org/presentationml/2006/ole">
              <mc:AlternateContent xmlns:mc="http://schemas.openxmlformats.org/markup-compatibility/2006">
                <mc:Choice xmlns:v="urn:schemas-microsoft-com:vml" Requires="v">
                  <p:oleObj spid="_x0000_s67218" name="公式" r:id="rId5" imgW="787400" imgH="228600" progId="Equation.3">
                    <p:embed/>
                  </p:oleObj>
                </mc:Choice>
                <mc:Fallback>
                  <p:oleObj name="公式" r:id="rId5" imgW="787400" imgH="228600" progId="Equation.3">
                    <p:embed/>
                    <p:pic>
                      <p:nvPicPr>
                        <p:cNvPr id="6554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1898"/>
                          <a:ext cx="117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 Box 11"/>
            <p:cNvSpPr txBox="1">
              <a:spLocks noChangeArrowheads="1"/>
            </p:cNvSpPr>
            <p:nvPr/>
          </p:nvSpPr>
          <p:spPr bwMode="auto">
            <a:xfrm>
              <a:off x="2210" y="1965"/>
              <a:ext cx="306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B</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原子的价电子完全转移到</a:t>
              </a:r>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a:t>
              </a:r>
            </a:p>
            <a:p>
              <a:pPr eaLnBrk="1" hangingPunct="1"/>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离子结合</a:t>
              </a:r>
              <a:endPar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23" name="Object 5"/>
            <p:cNvGraphicFramePr>
              <a:graphicFrameLocks noChangeAspect="1"/>
            </p:cNvGraphicFramePr>
            <p:nvPr/>
          </p:nvGraphicFramePr>
          <p:xfrm>
            <a:off x="703" y="2251"/>
            <a:ext cx="1444" cy="330"/>
          </p:xfrm>
          <a:graphic>
            <a:graphicData uri="http://schemas.openxmlformats.org/presentationml/2006/ole">
              <mc:AlternateContent xmlns:mc="http://schemas.openxmlformats.org/markup-compatibility/2006">
                <mc:Choice xmlns:v="urn:schemas-microsoft-com:vml" Requires="v">
                  <p:oleObj spid="_x0000_s67219" name="公式" r:id="rId7" imgW="926465" imgH="215900" progId="Equation.3">
                    <p:embed/>
                  </p:oleObj>
                </mc:Choice>
                <mc:Fallback>
                  <p:oleObj name="公式" r:id="rId7" imgW="926465" imgH="215900" progId="Equation.3">
                    <p:embed/>
                    <p:pic>
                      <p:nvPicPr>
                        <p:cNvPr id="6555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 y="2251"/>
                          <a:ext cx="14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5" name="Rectangle 37"/>
          <p:cNvSpPr>
            <a:spLocks noChangeArrowheads="1"/>
          </p:cNvSpPr>
          <p:nvPr/>
        </p:nvSpPr>
        <p:spPr bwMode="auto">
          <a:xfrm flipV="1">
            <a:off x="129381" y="90487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grpSp>
        <p:nvGrpSpPr>
          <p:cNvPr id="26" name="组合 25"/>
          <p:cNvGrpSpPr/>
          <p:nvPr/>
        </p:nvGrpSpPr>
        <p:grpSpPr>
          <a:xfrm>
            <a:off x="525499" y="1200254"/>
            <a:ext cx="952157" cy="928583"/>
            <a:chOff x="6372200" y="3300220"/>
            <a:chExt cx="952157" cy="928583"/>
          </a:xfrm>
        </p:grpSpPr>
        <p:sp>
          <p:nvSpPr>
            <p:cNvPr id="27" name="椭圆 26"/>
            <p:cNvSpPr/>
            <p:nvPr/>
          </p:nvSpPr>
          <p:spPr>
            <a:xfrm>
              <a:off x="6372200" y="3429000"/>
              <a:ext cx="215354" cy="21602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412681" y="3933056"/>
              <a:ext cx="134391" cy="13563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 Box 18"/>
            <p:cNvSpPr txBox="1">
              <a:spLocks noChangeArrowheads="1"/>
            </p:cNvSpPr>
            <p:nvPr/>
          </p:nvSpPr>
          <p:spPr bwMode="auto">
            <a:xfrm>
              <a:off x="6679629" y="3300220"/>
              <a:ext cx="6447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Cs</a:t>
              </a:r>
              <a:r>
                <a:rPr lang="en-US" altLang="zh-CN" sz="2400" b="1" baseline="30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p>
          </p:txBody>
        </p:sp>
        <p:sp>
          <p:nvSpPr>
            <p:cNvPr id="30" name="Text Box 18"/>
            <p:cNvSpPr txBox="1">
              <a:spLocks noChangeArrowheads="1"/>
            </p:cNvSpPr>
            <p:nvPr/>
          </p:nvSpPr>
          <p:spPr bwMode="auto">
            <a:xfrm>
              <a:off x="6679629" y="3767138"/>
              <a:ext cx="5613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Cl</a:t>
              </a:r>
              <a:r>
                <a:rPr lang="en-US" altLang="zh-CN" sz="2400" b="1" baseline="30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Rot="1" noChangeArrowheads="1"/>
          </p:cNvSpPr>
          <p:nvPr>
            <p:ph type="body" sz="half" idx="4294967295"/>
          </p:nvPr>
        </p:nvSpPr>
        <p:spPr bwMode="auto">
          <a:xfrm>
            <a:off x="263155" y="1086247"/>
            <a:ext cx="5219550" cy="9739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zh-CN" altLang="en-US" sz="2600" b="1" dirty="0">
                <a:latin typeface="Times New Roman" panose="02020603050405020304" pitchFamily="18" charset="0"/>
                <a:ea typeface="微软雅黑" panose="020B0503020204020204" charset="-122"/>
                <a:cs typeface="Times New Roman" panose="02020603050405020304" pitchFamily="18" charset="0"/>
              </a:rPr>
              <a:t>以</a:t>
            </a:r>
            <a:r>
              <a:rPr lang="en-US" altLang="zh-CN" sz="2600" b="1" dirty="0" err="1">
                <a:latin typeface="Times New Roman" panose="02020603050405020304" pitchFamily="18" charset="0"/>
                <a:ea typeface="微软雅黑" panose="020B0503020204020204" charset="-122"/>
                <a:cs typeface="Times New Roman" panose="02020603050405020304" pitchFamily="18" charset="0"/>
              </a:rPr>
              <a:t>NaCl</a:t>
            </a:r>
            <a:r>
              <a:rPr lang="zh-CN" altLang="en-US" sz="2600" b="1" dirty="0">
                <a:latin typeface="Times New Roman" panose="02020603050405020304" pitchFamily="18" charset="0"/>
                <a:ea typeface="微软雅黑" panose="020B0503020204020204" charset="-122"/>
                <a:cs typeface="Times New Roman" panose="02020603050405020304" pitchFamily="18" charset="0"/>
              </a:rPr>
              <a:t>晶体为例</a:t>
            </a:r>
          </a:p>
          <a:p>
            <a:pPr marL="457200" lvl="1" indent="0">
              <a:buNone/>
            </a:pPr>
            <a:r>
              <a:rPr lang="en-US" altLang="zh-CN"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Na</a:t>
            </a:r>
            <a:r>
              <a:rPr lang="en-US" altLang="zh-CN" sz="2400" b="1" baseline="30000"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离子和</a:t>
            </a:r>
            <a:r>
              <a:rPr lang="en-US" altLang="zh-CN"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Cl</a:t>
            </a:r>
            <a:r>
              <a:rPr lang="en-US" altLang="zh-CN" sz="2400" b="1" baseline="30000"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离子抽象为点电荷</a:t>
            </a:r>
            <a:endParaRPr lang="zh-CN" altLang="en-US" sz="20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p>
            <a:pPr lvl="2" eaLnBrk="1" hangingPunct="1"/>
            <a:endParaRPr lang="zh-CN" altLang="en-US" sz="2000" b="1" dirty="0">
              <a:latin typeface="Times New Roman" panose="02020603050405020304" pitchFamily="18" charset="0"/>
              <a:ea typeface="微软雅黑" panose="020B0503020204020204" charset="-122"/>
              <a:cs typeface="Times New Roman" panose="02020603050405020304" pitchFamily="18" charset="0"/>
            </a:endParaRPr>
          </a:p>
          <a:p>
            <a:pPr lvl="1" eaLnBrk="1" hangingPunct="1"/>
            <a:endParaRPr lang="zh-CN" altLang="en-US" sz="2400" b="1" dirty="0">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67589" name="Object 5"/>
          <p:cNvGraphicFramePr>
            <a:graphicFrameLocks noGrp="1" noChangeAspect="1"/>
          </p:cNvGraphicFramePr>
          <p:nvPr>
            <p:ph sz="quarter" idx="4294967295"/>
            <p:extLst>
              <p:ext uri="{D42A27DB-BD31-4B8C-83A1-F6EECF244321}">
                <p14:modId xmlns:p14="http://schemas.microsoft.com/office/powerpoint/2010/main" val="3785362755"/>
              </p:ext>
            </p:extLst>
          </p:nvPr>
        </p:nvGraphicFramePr>
        <p:xfrm>
          <a:off x="632966" y="2922134"/>
          <a:ext cx="4427984" cy="1031561"/>
        </p:xfrm>
        <a:graphic>
          <a:graphicData uri="http://schemas.openxmlformats.org/presentationml/2006/ole">
            <mc:AlternateContent xmlns:mc="http://schemas.openxmlformats.org/markup-compatibility/2006">
              <mc:Choice xmlns:v="urn:schemas-microsoft-com:vml" Requires="v">
                <p:oleObj spid="_x0000_s172644" name="公式" r:id="rId4" imgW="2070100" imgH="482600" progId="Equation.3">
                  <p:embed/>
                </p:oleObj>
              </mc:Choice>
              <mc:Fallback>
                <p:oleObj name="公式" r:id="rId4" imgW="2070100" imgH="482600" progId="Equation.3">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966" y="2922134"/>
                        <a:ext cx="4427984" cy="1031561"/>
                      </a:xfrm>
                      <a:prstGeom prst="rect">
                        <a:avLst/>
                      </a:prstGeom>
                      <a:noFill/>
                      <a:ln>
                        <a:noFill/>
                      </a:ln>
                      <a:effectLst/>
                      <a:extLst/>
                    </p:spPr>
                  </p:pic>
                </p:oleObj>
              </mc:Fallback>
            </mc:AlternateContent>
          </a:graphicData>
        </a:graphic>
      </p:graphicFrame>
      <p:grpSp>
        <p:nvGrpSpPr>
          <p:cNvPr id="4" name="组合 3"/>
          <p:cNvGrpSpPr/>
          <p:nvPr/>
        </p:nvGrpSpPr>
        <p:grpSpPr>
          <a:xfrm>
            <a:off x="5580112" y="1033379"/>
            <a:ext cx="2868226" cy="2885283"/>
            <a:chOff x="5436096" y="1335805"/>
            <a:chExt cx="2868226" cy="2885283"/>
          </a:xfrm>
        </p:grpSpPr>
        <p:pic>
          <p:nvPicPr>
            <p:cNvPr id="67586"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6096" y="1581000"/>
              <a:ext cx="2868226" cy="26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Line 13"/>
            <p:cNvSpPr>
              <a:spLocks noChangeShapeType="1"/>
            </p:cNvSpPr>
            <p:nvPr/>
          </p:nvSpPr>
          <p:spPr bwMode="auto">
            <a:xfrm flipV="1">
              <a:off x="5581131" y="1866030"/>
              <a:ext cx="1511300" cy="2219326"/>
            </a:xfrm>
            <a:prstGeom prst="line">
              <a:avLst/>
            </a:prstGeom>
            <a:noFill/>
            <a:ln w="5715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592" name="Text Box 14"/>
            <p:cNvSpPr txBox="1">
              <a:spLocks noChangeArrowheads="1"/>
            </p:cNvSpPr>
            <p:nvPr/>
          </p:nvSpPr>
          <p:spPr bwMode="auto">
            <a:xfrm>
              <a:off x="6915408" y="133580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R</a:t>
              </a:r>
            </a:p>
          </p:txBody>
        </p:sp>
      </p:grpSp>
      <p:graphicFrame>
        <p:nvGraphicFramePr>
          <p:cNvPr id="67593" name="Object 5"/>
          <p:cNvGraphicFramePr>
            <a:graphicFrameLocks noChangeAspect="1"/>
          </p:cNvGraphicFramePr>
          <p:nvPr>
            <p:extLst>
              <p:ext uri="{D42A27DB-BD31-4B8C-83A1-F6EECF244321}">
                <p14:modId xmlns:p14="http://schemas.microsoft.com/office/powerpoint/2010/main" val="570689421"/>
              </p:ext>
            </p:extLst>
          </p:nvPr>
        </p:nvGraphicFramePr>
        <p:xfrm>
          <a:off x="5350821" y="3952581"/>
          <a:ext cx="3126709" cy="556158"/>
        </p:xfrm>
        <a:graphic>
          <a:graphicData uri="http://schemas.openxmlformats.org/presentationml/2006/ole">
            <mc:AlternateContent xmlns:mc="http://schemas.openxmlformats.org/markup-compatibility/2006">
              <mc:Choice xmlns:v="urn:schemas-microsoft-com:vml" Requires="v">
                <p:oleObj spid="_x0000_s172645" name="公式" r:id="rId7" imgW="1447800" imgH="241300" progId="Equation.3">
                  <p:embed/>
                </p:oleObj>
              </mc:Choice>
              <mc:Fallback>
                <p:oleObj name="公式" r:id="rId7" imgW="14478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0821" y="3952581"/>
                        <a:ext cx="3126709" cy="556158"/>
                      </a:xfrm>
                      <a:prstGeom prst="rect">
                        <a:avLst/>
                      </a:prstGeom>
                      <a:solidFill>
                        <a:srgbClr val="FFFF99"/>
                      </a:solidFill>
                      <a:ln>
                        <a:noFill/>
                      </a:ln>
                      <a:effectLst/>
                      <a:extLst/>
                    </p:spPr>
                  </p:pic>
                </p:oleObj>
              </mc:Fallback>
            </mc:AlternateContent>
          </a:graphicData>
        </a:graphic>
      </p:graphicFrame>
      <p:sp>
        <p:nvSpPr>
          <p:cNvPr id="67594" name="Rectangle 16"/>
          <p:cNvSpPr>
            <a:spLocks noChangeArrowheads="1"/>
          </p:cNvSpPr>
          <p:nvPr/>
        </p:nvSpPr>
        <p:spPr bwMode="auto">
          <a:xfrm>
            <a:off x="323528" y="2201982"/>
            <a:ext cx="3779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2"/>
                </a:solidFill>
                <a:latin typeface="Arial" panose="020B0604020202020204" pitchFamily="34" charset="0"/>
                <a:ea typeface="楷体_GB2312"/>
                <a:cs typeface="楷体_GB2312"/>
              </a:defRPr>
            </a:lvl1pPr>
            <a:lvl2pPr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lvl="1" eaLnBrk="1" hangingPunct="1">
              <a:spcBef>
                <a:spcPct val="50000"/>
              </a:spcBef>
              <a:buClr>
                <a:srgbClr val="99CCCC"/>
              </a:buClr>
              <a:buSzPct val="75000"/>
              <a:buFont typeface="Wingdings" panose="05000000000000000000" pitchFamily="2" charset="2"/>
              <a:buNone/>
            </a:pPr>
            <a:r>
              <a:rPr lang="zh-CN" altLang="en-US" sz="2400" b="1" dirty="0">
                <a:solidFill>
                  <a:srgbClr val="663300"/>
                </a:solidFill>
                <a:latin typeface="Times New Roman" panose="02020603050405020304" pitchFamily="18" charset="0"/>
                <a:ea typeface="微软雅黑" panose="020B0503020204020204" charset="-122"/>
              </a:rPr>
              <a:t>单个离子的平均库仑能：</a:t>
            </a:r>
          </a:p>
        </p:txBody>
      </p:sp>
      <p:graphicFrame>
        <p:nvGraphicFramePr>
          <p:cNvPr id="67595" name="Object 5"/>
          <p:cNvGraphicFramePr>
            <a:graphicFrameLocks noChangeAspect="1"/>
          </p:cNvGraphicFramePr>
          <p:nvPr/>
        </p:nvGraphicFramePr>
        <p:xfrm>
          <a:off x="4783138" y="5064125"/>
          <a:ext cx="277812" cy="525463"/>
        </p:xfrm>
        <a:graphic>
          <a:graphicData uri="http://schemas.openxmlformats.org/presentationml/2006/ole">
            <mc:AlternateContent xmlns:mc="http://schemas.openxmlformats.org/markup-compatibility/2006">
              <mc:Choice xmlns:v="urn:schemas-microsoft-com:vml" Requires="v">
                <p:oleObj spid="_x0000_s172646" name="公式" r:id="rId9" imgW="114300" imgH="215900" progId="Equation.3">
                  <p:embed/>
                </p:oleObj>
              </mc:Choice>
              <mc:Fallback>
                <p:oleObj name="公式" r:id="rId9" imgW="114300" imgH="2159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3138" y="5064125"/>
                        <a:ext cx="277812"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6" name="Rectangle 1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67597" name="Object 18"/>
          <p:cNvGraphicFramePr>
            <a:graphicFrameLocks noChangeAspect="1"/>
          </p:cNvGraphicFramePr>
          <p:nvPr>
            <p:extLst>
              <p:ext uri="{D42A27DB-BD31-4B8C-83A1-F6EECF244321}">
                <p14:modId xmlns:p14="http://schemas.microsoft.com/office/powerpoint/2010/main" val="3489245134"/>
              </p:ext>
            </p:extLst>
          </p:nvPr>
        </p:nvGraphicFramePr>
        <p:xfrm>
          <a:off x="3519752" y="5359519"/>
          <a:ext cx="2879725" cy="561975"/>
        </p:xfrm>
        <a:graphic>
          <a:graphicData uri="http://schemas.openxmlformats.org/presentationml/2006/ole">
            <mc:AlternateContent xmlns:mc="http://schemas.openxmlformats.org/markup-compatibility/2006">
              <mc:Choice xmlns:v="urn:schemas-microsoft-com:vml" Requires="v">
                <p:oleObj spid="_x0000_s172647" name="公式" r:id="rId11" imgW="1168400" imgH="228600" progId="Equation.3">
                  <p:embed/>
                </p:oleObj>
              </mc:Choice>
              <mc:Fallback>
                <p:oleObj name="公式" r:id="rId11" imgW="1168400" imgH="2286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9752" y="5359519"/>
                        <a:ext cx="28797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8" name="Object 20"/>
          <p:cNvGraphicFramePr>
            <a:graphicFrameLocks noChangeAspect="1"/>
          </p:cNvGraphicFramePr>
          <p:nvPr>
            <p:extLst>
              <p:ext uri="{D42A27DB-BD31-4B8C-83A1-F6EECF244321}">
                <p14:modId xmlns:p14="http://schemas.microsoft.com/office/powerpoint/2010/main" val="3445474931"/>
              </p:ext>
            </p:extLst>
          </p:nvPr>
        </p:nvGraphicFramePr>
        <p:xfrm>
          <a:off x="3498056" y="4761544"/>
          <a:ext cx="2847975" cy="561975"/>
        </p:xfrm>
        <a:graphic>
          <a:graphicData uri="http://schemas.openxmlformats.org/presentationml/2006/ole">
            <mc:AlternateContent xmlns:mc="http://schemas.openxmlformats.org/markup-compatibility/2006">
              <mc:Choice xmlns:v="urn:schemas-microsoft-com:vml" Requires="v">
                <p:oleObj spid="_x0000_s172648" name="公式" r:id="rId13" imgW="1155700" imgH="228600" progId="Equation.3">
                  <p:embed/>
                </p:oleObj>
              </mc:Choice>
              <mc:Fallback>
                <p:oleObj name="公式" r:id="rId13" imgW="1155700" imgH="22860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8056" y="4761544"/>
                        <a:ext cx="28479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9" name="Text Box 21"/>
          <p:cNvSpPr txBox="1">
            <a:spLocks noChangeArrowheads="1"/>
          </p:cNvSpPr>
          <p:nvPr/>
        </p:nvSpPr>
        <p:spPr bwMode="auto">
          <a:xfrm>
            <a:off x="2496837" y="4797544"/>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00"/>
                </a:solidFill>
                <a:latin typeface="Times New Roman" panose="02020603050405020304" pitchFamily="18" charset="0"/>
                <a:ea typeface="微软雅黑" panose="020B0503020204020204" charset="-122"/>
              </a:rPr>
              <a:t>同性：</a:t>
            </a:r>
          </a:p>
        </p:txBody>
      </p:sp>
      <p:sp>
        <p:nvSpPr>
          <p:cNvPr id="67600" name="Text Box 22"/>
          <p:cNvSpPr txBox="1">
            <a:spLocks noChangeArrowheads="1"/>
          </p:cNvSpPr>
          <p:nvPr/>
        </p:nvSpPr>
        <p:spPr bwMode="auto">
          <a:xfrm>
            <a:off x="2499680" y="5401682"/>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00"/>
                </a:solidFill>
                <a:latin typeface="Times New Roman" panose="02020603050405020304" pitchFamily="18" charset="0"/>
                <a:ea typeface="微软雅黑" panose="020B0503020204020204" charset="-122"/>
              </a:rPr>
              <a:t>异性：</a:t>
            </a:r>
          </a:p>
        </p:txBody>
      </p:sp>
      <p:sp>
        <p:nvSpPr>
          <p:cNvPr id="67601" name="TextBox 1"/>
          <p:cNvSpPr txBox="1">
            <a:spLocks noChangeArrowheads="1"/>
          </p:cNvSpPr>
          <p:nvPr/>
        </p:nvSpPr>
        <p:spPr bwMode="auto">
          <a:xfrm>
            <a:off x="381996" y="4138549"/>
            <a:ext cx="2031325" cy="1200329"/>
          </a:xfrm>
          <a:prstGeom prst="rect">
            <a:avLst/>
          </a:prstGeom>
          <a:noFill/>
          <a:ln w="9525">
            <a:solidFill>
              <a:srgbClr val="00B0F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FF"/>
                </a:solidFill>
                <a:latin typeface="Times New Roman" panose="02020603050405020304" pitchFamily="18" charset="0"/>
                <a:ea typeface="微软雅黑" panose="020B0503020204020204" charset="-122"/>
              </a:rPr>
              <a:t>由于离子间的</a:t>
            </a:r>
            <a:endParaRPr lang="en-US" altLang="zh-CN" sz="2400" b="1" dirty="0">
              <a:solidFill>
                <a:srgbClr val="0000FF"/>
              </a:solidFill>
              <a:latin typeface="Times New Roman" panose="02020603050405020304" pitchFamily="18" charset="0"/>
              <a:ea typeface="微软雅黑" panose="020B0503020204020204" charset="-122"/>
            </a:endParaRPr>
          </a:p>
          <a:p>
            <a:pPr eaLnBrk="1" hangingPunct="1"/>
            <a:r>
              <a:rPr lang="zh-CN" altLang="en-US" sz="2400" b="1" dirty="0">
                <a:solidFill>
                  <a:srgbClr val="0000FF"/>
                </a:solidFill>
                <a:latin typeface="Times New Roman" panose="02020603050405020304" pitchFamily="18" charset="0"/>
                <a:ea typeface="微软雅黑" panose="020B0503020204020204" charset="-122"/>
              </a:rPr>
              <a:t>库仑作用为两</a:t>
            </a:r>
            <a:endParaRPr lang="en-US" altLang="zh-CN" sz="2400" b="1" dirty="0">
              <a:solidFill>
                <a:srgbClr val="0000FF"/>
              </a:solidFill>
              <a:latin typeface="Times New Roman" panose="02020603050405020304" pitchFamily="18" charset="0"/>
              <a:ea typeface="微软雅黑" panose="020B0503020204020204" charset="-122"/>
            </a:endParaRPr>
          </a:p>
          <a:p>
            <a:pPr eaLnBrk="1" hangingPunct="1"/>
            <a:r>
              <a:rPr lang="zh-CN" altLang="en-US" sz="2400" b="1" dirty="0">
                <a:solidFill>
                  <a:srgbClr val="0000FF"/>
                </a:solidFill>
                <a:latin typeface="Times New Roman" panose="02020603050405020304" pitchFamily="18" charset="0"/>
                <a:ea typeface="微软雅黑" panose="020B0503020204020204" charset="-122"/>
              </a:rPr>
              <a:t>个离子所共有</a:t>
            </a:r>
          </a:p>
        </p:txBody>
      </p:sp>
      <p:cxnSp>
        <p:nvCxnSpPr>
          <p:cNvPr id="67602" name="直接箭头连接符 3"/>
          <p:cNvCxnSpPr>
            <a:cxnSpLocks noChangeShapeType="1"/>
          </p:cNvCxnSpPr>
          <p:nvPr/>
        </p:nvCxnSpPr>
        <p:spPr bwMode="auto">
          <a:xfrm flipV="1">
            <a:off x="755576" y="3804322"/>
            <a:ext cx="0" cy="327140"/>
          </a:xfrm>
          <a:prstGeom prst="straightConnector1">
            <a:avLst/>
          </a:prstGeom>
          <a:noFill/>
          <a:ln w="28575" algn="ctr">
            <a:solidFill>
              <a:schemeClr val="tx1"/>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41</a:t>
            </a:fld>
            <a:endParaRPr lang="zh-CN" altLang="en-US">
              <a:solidFill>
                <a:prstClr val="black">
                  <a:tint val="75000"/>
                </a:prstClr>
              </a:solidFill>
            </a:endParaRPr>
          </a:p>
        </p:txBody>
      </p:sp>
      <p:sp>
        <p:nvSpPr>
          <p:cNvPr id="21" name="Rectangle 2"/>
          <p:cNvSpPr txBox="1">
            <a:spLocks noRot="1" noChangeArrowheads="1"/>
          </p:cNvSpPr>
          <p:nvPr/>
        </p:nvSpPr>
        <p:spPr bwMode="auto">
          <a:xfrm>
            <a:off x="2451813" y="223930"/>
            <a:ext cx="4850945" cy="756798"/>
          </a:xfrm>
          <a:prstGeom prst="rect">
            <a:avLst/>
          </a:prstGeom>
          <a:noFill/>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离 子 晶 体 的 结 合 能</a:t>
            </a:r>
          </a:p>
        </p:txBody>
      </p:sp>
      <p:sp>
        <p:nvSpPr>
          <p:cNvPr id="30" name="Rectangle 37"/>
          <p:cNvSpPr>
            <a:spLocks noChangeArrowheads="1"/>
          </p:cNvSpPr>
          <p:nvPr/>
        </p:nvSpPr>
        <p:spPr bwMode="auto">
          <a:xfrm flipV="1">
            <a:off x="129381" y="90487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8"/>
          <p:cNvSpPr>
            <a:spLocks noChangeArrowheads="1"/>
          </p:cNvSpPr>
          <p:nvPr/>
        </p:nvSpPr>
        <p:spPr bwMode="auto">
          <a:xfrm>
            <a:off x="827584" y="2431452"/>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663300"/>
                </a:solidFill>
                <a:latin typeface="Times New Roman" panose="02020603050405020304" pitchFamily="18" charset="0"/>
                <a:ea typeface="微软雅黑" panose="020B0503020204020204" charset="-122"/>
              </a:rPr>
              <a:t>原胞的平均库仑能：</a:t>
            </a:r>
          </a:p>
        </p:txBody>
      </p:sp>
      <p:graphicFrame>
        <p:nvGraphicFramePr>
          <p:cNvPr id="68614" name="Object 7"/>
          <p:cNvGraphicFramePr>
            <a:graphicFrameLocks noChangeAspect="1"/>
          </p:cNvGraphicFramePr>
          <p:nvPr/>
        </p:nvGraphicFramePr>
        <p:xfrm>
          <a:off x="2411413" y="3068638"/>
          <a:ext cx="5616575" cy="1181100"/>
        </p:xfrm>
        <a:graphic>
          <a:graphicData uri="http://schemas.openxmlformats.org/presentationml/2006/ole">
            <mc:AlternateContent xmlns:mc="http://schemas.openxmlformats.org/markup-compatibility/2006">
              <mc:Choice xmlns:v="urn:schemas-microsoft-com:vml" Requires="v">
                <p:oleObj spid="_x0000_s68941" name="公式" r:id="rId4" imgW="2298700" imgH="482600" progId="Equation.3">
                  <p:embed/>
                </p:oleObj>
              </mc:Choice>
              <mc:Fallback>
                <p:oleObj name="公式" r:id="rId4" imgW="2298700" imgH="482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3068638"/>
                        <a:ext cx="5616575"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5" name="Text Box 10"/>
          <p:cNvSpPr txBox="1">
            <a:spLocks noChangeArrowheads="1"/>
          </p:cNvSpPr>
          <p:nvPr/>
        </p:nvSpPr>
        <p:spPr bwMode="auto">
          <a:xfrm>
            <a:off x="1166813" y="524827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8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68616" name="Rectangle 8"/>
          <p:cNvSpPr>
            <a:spLocks noChangeArrowheads="1"/>
          </p:cNvSpPr>
          <p:nvPr/>
        </p:nvSpPr>
        <p:spPr bwMode="auto">
          <a:xfrm>
            <a:off x="1922759" y="4883842"/>
            <a:ext cx="5379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a:t>
            </a:r>
            <a:r>
              <a:rPr lang="zh-CN" altLang="en-US" sz="2400" b="1" i="1" dirty="0">
                <a:solidFill>
                  <a:srgbClr val="6633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 </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只跟晶格形式有关，称为马德隆常数</a:t>
            </a:r>
          </a:p>
        </p:txBody>
      </p:sp>
      <p:sp>
        <p:nvSpPr>
          <p:cNvPr id="604172" name="Rectangle 12"/>
          <p:cNvSpPr>
            <a:spLocks noChangeArrowheads="1"/>
          </p:cNvSpPr>
          <p:nvPr/>
        </p:nvSpPr>
        <p:spPr bwMode="auto">
          <a:xfrm>
            <a:off x="3419475" y="2997200"/>
            <a:ext cx="3024188" cy="1368425"/>
          </a:xfrm>
          <a:prstGeom prst="rect">
            <a:avLst/>
          </a:prstGeom>
          <a:noFill/>
          <a:ln w="76200">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ctr" eaLnBrk="1" hangingPunct="1"/>
            <a:endParaRPr lang="zh-CN" altLang="en-US" sz="2800" b="1">
              <a:solidFill>
                <a:srgbClr val="CC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42</a:t>
            </a:fld>
            <a:endParaRPr lang="zh-CN" altLang="en-US">
              <a:solidFill>
                <a:prstClr val="black">
                  <a:tint val="75000"/>
                </a:prstClr>
              </a:solidFill>
            </a:endParaRPr>
          </a:p>
        </p:txBody>
      </p:sp>
      <p:sp>
        <p:nvSpPr>
          <p:cNvPr id="12" name="Rectangle 2"/>
          <p:cNvSpPr txBox="1">
            <a:spLocks noRot="1" noChangeArrowheads="1"/>
          </p:cNvSpPr>
          <p:nvPr/>
        </p:nvSpPr>
        <p:spPr bwMode="auto">
          <a:xfrm>
            <a:off x="2451813" y="223930"/>
            <a:ext cx="4850945" cy="756798"/>
          </a:xfrm>
          <a:prstGeom prst="rect">
            <a:avLst/>
          </a:prstGeom>
          <a:noFill/>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离 子 晶 体 的 结 合 能</a:t>
            </a:r>
          </a:p>
        </p:txBody>
      </p:sp>
      <p:sp>
        <p:nvSpPr>
          <p:cNvPr id="13" name="Rectangle 37"/>
          <p:cNvSpPr>
            <a:spLocks noChangeArrowheads="1"/>
          </p:cNvSpPr>
          <p:nvPr/>
        </p:nvSpPr>
        <p:spPr bwMode="auto">
          <a:xfrm flipV="1">
            <a:off x="129381" y="90487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
        <p:nvSpPr>
          <p:cNvPr id="14" name="Rectangle 4"/>
          <p:cNvSpPr txBox="1">
            <a:spLocks noRot="1" noChangeArrowheads="1"/>
          </p:cNvSpPr>
          <p:nvPr/>
        </p:nvSpPr>
        <p:spPr bwMode="auto">
          <a:xfrm>
            <a:off x="263155" y="1086247"/>
            <a:ext cx="3156320" cy="5381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zh-CN" altLang="en-US" sz="2600" b="1" dirty="0">
                <a:latin typeface="Times New Roman" panose="02020603050405020304" pitchFamily="18" charset="0"/>
                <a:ea typeface="微软雅黑" panose="020B0503020204020204" charset="-122"/>
                <a:cs typeface="Times New Roman" panose="02020603050405020304" pitchFamily="18" charset="0"/>
              </a:rPr>
              <a:t>以</a:t>
            </a:r>
            <a:r>
              <a:rPr lang="en-US" altLang="zh-CN" sz="2600" b="1" dirty="0" err="1">
                <a:latin typeface="Times New Roman" panose="02020603050405020304" pitchFamily="18" charset="0"/>
                <a:ea typeface="微软雅黑" panose="020B0503020204020204" charset="-122"/>
                <a:cs typeface="Times New Roman" panose="02020603050405020304" pitchFamily="18" charset="0"/>
              </a:rPr>
              <a:t>NaCl</a:t>
            </a:r>
            <a:r>
              <a:rPr lang="zh-CN" altLang="en-US" sz="2600" b="1" dirty="0">
                <a:latin typeface="Times New Roman" panose="02020603050405020304" pitchFamily="18" charset="0"/>
                <a:ea typeface="微软雅黑" panose="020B0503020204020204" charset="-122"/>
                <a:cs typeface="Times New Roman" panose="02020603050405020304" pitchFamily="18" charset="0"/>
              </a:rPr>
              <a:t>晶体为例</a:t>
            </a:r>
          </a:p>
          <a:p>
            <a:pPr lvl="2" fontAlgn="auto">
              <a:spcAft>
                <a:spcPts val="0"/>
              </a:spcAft>
            </a:pPr>
            <a:endParaRPr lang="zh-CN" altLang="en-US" sz="2600" b="1" dirty="0">
              <a:latin typeface="Times New Roman" panose="02020603050405020304" pitchFamily="18" charset="0"/>
              <a:ea typeface="微软雅黑" panose="020B0503020204020204" charset="-122"/>
              <a:cs typeface="Times New Roman" panose="02020603050405020304" pitchFamily="18" charset="0"/>
            </a:endParaRPr>
          </a:p>
          <a:p>
            <a:pPr marL="457200" lvl="1" indent="0" fontAlgn="auto">
              <a:spcAft>
                <a:spcPts val="0"/>
              </a:spcAft>
              <a:buNone/>
            </a:pPr>
            <a:endParaRPr lang="zh-CN" altLang="en-US" sz="26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15" name="Rectangle 4"/>
          <p:cNvSpPr txBox="1">
            <a:spLocks noRot="1" noChangeArrowheads="1"/>
          </p:cNvSpPr>
          <p:nvPr/>
        </p:nvSpPr>
        <p:spPr bwMode="auto">
          <a:xfrm>
            <a:off x="1012678" y="1566863"/>
            <a:ext cx="6685109" cy="5865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nSpc>
                <a:spcPct val="130000"/>
              </a:lnSpc>
              <a:buNone/>
            </a:pPr>
            <a:r>
              <a:rPr lang="zh-CN" altLang="en-US" sz="2400" b="1" kern="0" dirty="0">
                <a:solidFill>
                  <a:srgbClr val="C00000"/>
                </a:solidFill>
                <a:latin typeface="Times New Roman" panose="02020603050405020304" pitchFamily="18" charset="0"/>
                <a:ea typeface="微软雅黑" panose="020B0503020204020204" charset="-122"/>
                <a:cs typeface="Times New Roman" panose="02020603050405020304" pitchFamily="18" charset="0"/>
              </a:rPr>
              <a:t>一个原胞中含有</a:t>
            </a:r>
            <a:r>
              <a:rPr lang="en-US" altLang="zh-CN" sz="2400" b="1" kern="0" dirty="0">
                <a:solidFill>
                  <a:srgbClr val="C00000"/>
                </a:solidFill>
                <a:latin typeface="Times New Roman" panose="02020603050405020304" pitchFamily="18" charset="0"/>
                <a:ea typeface="微软雅黑" panose="020B0503020204020204" charset="-122"/>
                <a:cs typeface="Times New Roman" panose="02020603050405020304" pitchFamily="18" charset="0"/>
              </a:rPr>
              <a:t>1</a:t>
            </a:r>
            <a:r>
              <a:rPr lang="zh-CN" altLang="en-US" sz="2400" b="1" kern="0" dirty="0">
                <a:solidFill>
                  <a:srgbClr val="C00000"/>
                </a:solidFill>
                <a:latin typeface="Times New Roman" panose="02020603050405020304" pitchFamily="18" charset="0"/>
                <a:ea typeface="微软雅黑" panose="020B0503020204020204" charset="-122"/>
                <a:cs typeface="Times New Roman" panose="02020603050405020304" pitchFamily="18" charset="0"/>
              </a:rPr>
              <a:t>个</a:t>
            </a:r>
            <a:r>
              <a:rPr lang="en-US" altLang="zh-CN" sz="2400" b="1" kern="0" dirty="0">
                <a:solidFill>
                  <a:srgbClr val="C00000"/>
                </a:solidFill>
                <a:latin typeface="Times New Roman" panose="02020603050405020304" pitchFamily="18" charset="0"/>
                <a:ea typeface="微软雅黑" panose="020B0503020204020204" charset="-122"/>
                <a:cs typeface="Times New Roman" panose="02020603050405020304" pitchFamily="18" charset="0"/>
              </a:rPr>
              <a:t>Na</a:t>
            </a:r>
            <a:r>
              <a:rPr lang="en-US" altLang="zh-CN" sz="2400" b="1" kern="0" baseline="30000"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r>
              <a:rPr lang="zh-CN" altLang="en-US" sz="2400" b="1" kern="0" dirty="0">
                <a:solidFill>
                  <a:srgbClr val="C00000"/>
                </a:solidFill>
                <a:latin typeface="Times New Roman" panose="02020603050405020304" pitchFamily="18" charset="0"/>
                <a:ea typeface="微软雅黑" panose="020B0503020204020204" charset="-122"/>
                <a:cs typeface="Times New Roman" panose="02020603050405020304" pitchFamily="18" charset="0"/>
              </a:rPr>
              <a:t>离子和</a:t>
            </a:r>
            <a:r>
              <a:rPr lang="en-US" altLang="zh-CN" sz="2400" b="1" kern="0" dirty="0">
                <a:solidFill>
                  <a:srgbClr val="C00000"/>
                </a:solidFill>
                <a:latin typeface="Times New Roman" panose="02020603050405020304" pitchFamily="18" charset="0"/>
                <a:ea typeface="微软雅黑" panose="020B0503020204020204" charset="-122"/>
                <a:cs typeface="Times New Roman" panose="02020603050405020304" pitchFamily="18" charset="0"/>
              </a:rPr>
              <a:t>1</a:t>
            </a:r>
            <a:r>
              <a:rPr lang="zh-CN" altLang="en-US" sz="2400" b="1" kern="0" dirty="0">
                <a:solidFill>
                  <a:srgbClr val="C00000"/>
                </a:solidFill>
                <a:latin typeface="Times New Roman" panose="02020603050405020304" pitchFamily="18" charset="0"/>
                <a:ea typeface="微软雅黑" panose="020B0503020204020204" charset="-122"/>
                <a:cs typeface="Times New Roman" panose="02020603050405020304" pitchFamily="18" charset="0"/>
              </a:rPr>
              <a:t>个</a:t>
            </a:r>
            <a:r>
              <a:rPr lang="en-US" altLang="zh-CN" sz="2400" b="1" kern="0" dirty="0">
                <a:solidFill>
                  <a:srgbClr val="C00000"/>
                </a:solidFill>
                <a:latin typeface="Times New Roman" panose="02020603050405020304" pitchFamily="18" charset="0"/>
                <a:ea typeface="微软雅黑" panose="020B0503020204020204" charset="-122"/>
                <a:cs typeface="Times New Roman" panose="02020603050405020304" pitchFamily="18" charset="0"/>
              </a:rPr>
              <a:t>Cl</a:t>
            </a:r>
            <a:r>
              <a:rPr lang="en-US" altLang="zh-CN" sz="2400" b="1" kern="0" baseline="30000"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r>
              <a:rPr lang="zh-CN" altLang="en-US" sz="2400" b="1" kern="0" dirty="0">
                <a:solidFill>
                  <a:srgbClr val="C00000"/>
                </a:solidFill>
                <a:latin typeface="Times New Roman" panose="02020603050405020304" pitchFamily="18" charset="0"/>
                <a:ea typeface="微软雅黑" panose="020B0503020204020204" charset="-122"/>
                <a:cs typeface="Times New Roman" panose="02020603050405020304" pitchFamily="18" charset="0"/>
              </a:rPr>
              <a:t>离子</a:t>
            </a:r>
          </a:p>
          <a:p>
            <a:pPr lvl="2" fontAlgn="auto">
              <a:spcAft>
                <a:spcPts val="0"/>
              </a:spcAft>
            </a:pPr>
            <a:endParaRPr lang="zh-CN" altLang="en-US" b="1" dirty="0">
              <a:latin typeface="Times New Roman" panose="02020603050405020304" pitchFamily="18" charset="0"/>
              <a:ea typeface="微软雅黑" panose="020B0503020204020204" charset="-122"/>
              <a:cs typeface="Times New Roman" panose="02020603050405020304" pitchFamily="18" charset="0"/>
            </a:endParaRPr>
          </a:p>
          <a:p>
            <a:pPr marL="457200" lvl="1" indent="0" fontAlgn="auto">
              <a:spcAft>
                <a:spcPts val="0"/>
              </a:spcAft>
              <a:buNone/>
            </a:pPr>
            <a:endParaRPr lang="zh-CN" altLang="en-US" sz="2400" b="1" dirty="0">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172"/>
                                        </p:tgtEl>
                                        <p:attrNameLst>
                                          <p:attrName>style.visibility</p:attrName>
                                        </p:attrNameLst>
                                      </p:cBhvr>
                                      <p:to>
                                        <p:strVal val="visible"/>
                                      </p:to>
                                    </p:set>
                                    <p:animEffect transition="in" filter="dissolve">
                                      <p:cBhvr>
                                        <p:cTn id="7" dur="500"/>
                                        <p:tgtEl>
                                          <p:spTgt spid="604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7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txBox="1">
            <a:spLocks noGrp="1"/>
          </p:cNvSpPr>
          <p:nvPr/>
        </p:nvSpPr>
        <p:spPr bwMode="auto">
          <a:xfrm>
            <a:off x="6553200" y="63373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r" eaLnBrk="1" hangingPunct="1"/>
            <a:fld id="{525D36A5-80D0-4439-B7A7-25D4D82094B8}" type="slidenum">
              <a:rPr lang="en-US" altLang="zh-CN" sz="1400" b="1">
                <a:solidFill>
                  <a:srgbClr val="336666"/>
                </a:solidFill>
                <a:latin typeface="Times New Roman" panose="02020603050405020304" pitchFamily="18" charset="0"/>
                <a:ea typeface="微软雅黑" panose="020B0503020204020204" charset="-122"/>
                <a:cs typeface="Times New Roman" panose="02020603050405020304" pitchFamily="18" charset="0"/>
              </a:rPr>
              <a:t>43</a:t>
            </a:fld>
            <a:endParaRPr lang="en-US" altLang="zh-CN" sz="1400" b="1">
              <a:solidFill>
                <a:srgbClr val="336666"/>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69635" name="Rectangle 2"/>
          <p:cNvSpPr>
            <a:spLocks noGrp="1" noRot="1" noChangeArrowheads="1"/>
          </p:cNvSpPr>
          <p:nvPr>
            <p:ph type="title" idx="4294967295"/>
          </p:nvPr>
        </p:nvSpPr>
        <p:spPr bwMode="auto">
          <a:xfrm>
            <a:off x="1741589" y="188640"/>
            <a:ext cx="6432376" cy="834438"/>
          </a:xfrm>
          <a:prstGeom prst="rect">
            <a:avLst/>
          </a:prstGeom>
          <a:noFill/>
          <a:extLst/>
        </p:spPr>
        <p:txBody>
          <a:bodyPr anchor="ctr">
            <a:normAutofit/>
          </a:bodyPr>
          <a:lstStyle/>
          <a:p>
            <a:pPr algn="l">
              <a:buClrTx/>
              <a:buSz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马德隆常数与晶格形式的关系</a:t>
            </a:r>
          </a:p>
        </p:txBody>
      </p:sp>
      <p:sp>
        <p:nvSpPr>
          <p:cNvPr id="69636" name="Rectangle 3"/>
          <p:cNvSpPr>
            <a:spLocks noGrp="1" noRot="1" noChangeArrowheads="1"/>
          </p:cNvSpPr>
          <p:nvPr>
            <p:ph type="body" idx="4294967295"/>
          </p:nvPr>
        </p:nvSpPr>
        <p:spPr bwMode="auto">
          <a:xfrm>
            <a:off x="976312" y="1158081"/>
            <a:ext cx="6721475" cy="496887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26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一维晶格马德隆常数</a:t>
            </a:r>
          </a:p>
          <a:p>
            <a:pPr eaLnBrk="1" hangingPunct="1">
              <a:lnSpc>
                <a:spcPct val="90000"/>
              </a:lnSpc>
              <a:buFont typeface="Wingdings" panose="05000000000000000000" pitchFamily="2" charset="2"/>
              <a:buNone/>
            </a:pPr>
            <a:r>
              <a:rPr lang="en-US" altLang="zh-CN" sz="2600" dirty="0">
                <a:latin typeface="Times New Roman" panose="02020603050405020304" pitchFamily="18" charset="0"/>
                <a:ea typeface="微软雅黑" panose="020B0503020204020204" charset="-122"/>
                <a:cs typeface="Times New Roman" panose="02020603050405020304" pitchFamily="18" charset="0"/>
              </a:rPr>
              <a:t>        </a:t>
            </a:r>
          </a:p>
          <a:p>
            <a:pPr eaLnBrk="1" hangingPunct="1">
              <a:lnSpc>
                <a:spcPct val="90000"/>
              </a:lnSpc>
              <a:buFont typeface="Wingdings" panose="05000000000000000000" pitchFamily="2" charset="2"/>
              <a:buNone/>
            </a:pPr>
            <a:r>
              <a:rPr lang="en-US" altLang="zh-CN" sz="2600" dirty="0">
                <a:latin typeface="Times New Roman" panose="02020603050405020304" pitchFamily="18" charset="0"/>
                <a:ea typeface="微软雅黑" panose="020B0503020204020204" charset="-122"/>
                <a:cs typeface="Times New Roman" panose="02020603050405020304" pitchFamily="18" charset="0"/>
              </a:rPr>
              <a:t>        </a:t>
            </a:r>
          </a:p>
          <a:p>
            <a:pPr eaLnBrk="1" hangingPunct="1">
              <a:lnSpc>
                <a:spcPct val="90000"/>
              </a:lnSpc>
              <a:buFont typeface="Wingdings" panose="05000000000000000000" pitchFamily="2" charset="2"/>
              <a:buNone/>
            </a:pPr>
            <a:r>
              <a:rPr lang="en-US" altLang="zh-CN" sz="2600" dirty="0">
                <a:latin typeface="Times New Roman" panose="02020603050405020304" pitchFamily="18" charset="0"/>
                <a:ea typeface="微软雅黑" panose="020B0503020204020204" charset="-122"/>
                <a:cs typeface="Times New Roman" panose="02020603050405020304" pitchFamily="18" charset="0"/>
              </a:rPr>
              <a:t> 2[1-1/2+1/3-1/4+…]=?</a:t>
            </a:r>
          </a:p>
          <a:p>
            <a:pPr lvl="2" eaLnBrk="1" hangingPunct="1">
              <a:lnSpc>
                <a:spcPct val="90000"/>
              </a:lnSpc>
            </a:pPr>
            <a:r>
              <a:rPr lang="en-US" altLang="zh-CN" i="1" dirty="0" err="1">
                <a:latin typeface="Times New Roman" panose="02020603050405020304" pitchFamily="18" charset="0"/>
                <a:ea typeface="微软雅黑" panose="020B0503020204020204" charset="-122"/>
                <a:cs typeface="Times New Roman" panose="02020603050405020304" pitchFamily="18" charset="0"/>
              </a:rPr>
              <a:t>ln</a:t>
            </a:r>
            <a:r>
              <a:rPr lang="en-US" altLang="zh-CN" dirty="0">
                <a:latin typeface="Times New Roman" panose="02020603050405020304" pitchFamily="18" charset="0"/>
                <a:ea typeface="微软雅黑" panose="020B0503020204020204" charset="-122"/>
                <a:cs typeface="Times New Roman" panose="02020603050405020304" pitchFamily="18" charset="0"/>
              </a:rPr>
              <a:t>(1+</a:t>
            </a:r>
            <a:r>
              <a:rPr lang="en-US" altLang="zh-CN" i="1" dirty="0">
                <a:latin typeface="Times New Roman" panose="02020603050405020304" pitchFamily="18" charset="0"/>
                <a:ea typeface="微软雅黑" panose="020B0503020204020204" charset="-122"/>
                <a:cs typeface="Times New Roman" panose="02020603050405020304" pitchFamily="18" charset="0"/>
              </a:rPr>
              <a:t>x</a:t>
            </a:r>
            <a:r>
              <a:rPr lang="en-US" altLang="zh-CN" dirty="0">
                <a:latin typeface="Times New Roman" panose="02020603050405020304" pitchFamily="18" charset="0"/>
                <a:ea typeface="微软雅黑" panose="020B0503020204020204" charset="-122"/>
                <a:cs typeface="Times New Roman" panose="02020603050405020304" pitchFamily="18" charset="0"/>
              </a:rPr>
              <a:t>)=</a:t>
            </a:r>
            <a:r>
              <a:rPr lang="en-US" altLang="zh-CN" i="1" dirty="0">
                <a:latin typeface="Times New Roman" panose="02020603050405020304" pitchFamily="18" charset="0"/>
                <a:ea typeface="微软雅黑" panose="020B0503020204020204" charset="-122"/>
                <a:cs typeface="Times New Roman" panose="02020603050405020304" pitchFamily="18" charset="0"/>
              </a:rPr>
              <a:t>x</a:t>
            </a:r>
            <a:r>
              <a:rPr lang="en-US" altLang="zh-CN" dirty="0">
                <a:latin typeface="Times New Roman" panose="02020603050405020304" pitchFamily="18" charset="0"/>
                <a:ea typeface="微软雅黑" panose="020B0503020204020204" charset="-122"/>
                <a:cs typeface="Times New Roman" panose="02020603050405020304" pitchFamily="18" charset="0"/>
              </a:rPr>
              <a:t>-</a:t>
            </a:r>
            <a:r>
              <a:rPr lang="en-US" altLang="zh-CN" i="1" dirty="0">
                <a:latin typeface="Times New Roman" panose="02020603050405020304" pitchFamily="18" charset="0"/>
                <a:ea typeface="微软雅黑" panose="020B0503020204020204" charset="-122"/>
                <a:cs typeface="Times New Roman" panose="02020603050405020304" pitchFamily="18" charset="0"/>
              </a:rPr>
              <a:t>x</a:t>
            </a:r>
            <a:r>
              <a:rPr lang="en-US" altLang="zh-CN" baseline="30000" dirty="0">
                <a:latin typeface="Times New Roman" panose="02020603050405020304" pitchFamily="18" charset="0"/>
                <a:ea typeface="微软雅黑" panose="020B0503020204020204" charset="-122"/>
                <a:cs typeface="Times New Roman" panose="02020603050405020304" pitchFamily="18" charset="0"/>
              </a:rPr>
              <a:t>2</a:t>
            </a:r>
            <a:r>
              <a:rPr lang="en-US" altLang="zh-CN" dirty="0">
                <a:latin typeface="Times New Roman" panose="02020603050405020304" pitchFamily="18" charset="0"/>
                <a:ea typeface="微软雅黑" panose="020B0503020204020204" charset="-122"/>
                <a:cs typeface="Times New Roman" panose="02020603050405020304" pitchFamily="18" charset="0"/>
              </a:rPr>
              <a:t>/2+</a:t>
            </a:r>
            <a:r>
              <a:rPr lang="en-US" altLang="zh-CN" i="1" dirty="0">
                <a:latin typeface="Times New Roman" panose="02020603050405020304" pitchFamily="18" charset="0"/>
                <a:ea typeface="微软雅黑" panose="020B0503020204020204" charset="-122"/>
                <a:cs typeface="Times New Roman" panose="02020603050405020304" pitchFamily="18" charset="0"/>
              </a:rPr>
              <a:t>x</a:t>
            </a:r>
            <a:r>
              <a:rPr lang="en-US" altLang="zh-CN" baseline="30000" dirty="0">
                <a:latin typeface="Times New Roman" panose="02020603050405020304" pitchFamily="18" charset="0"/>
                <a:ea typeface="微软雅黑" panose="020B0503020204020204" charset="-122"/>
                <a:cs typeface="Times New Roman" panose="02020603050405020304" pitchFamily="18" charset="0"/>
              </a:rPr>
              <a:t>3</a:t>
            </a:r>
            <a:r>
              <a:rPr lang="en-US" altLang="zh-CN" dirty="0">
                <a:latin typeface="Times New Roman" panose="02020603050405020304" pitchFamily="18" charset="0"/>
                <a:ea typeface="微软雅黑" panose="020B0503020204020204" charset="-122"/>
                <a:cs typeface="Times New Roman" panose="02020603050405020304" pitchFamily="18" charset="0"/>
              </a:rPr>
              <a:t>/3…</a:t>
            </a:r>
          </a:p>
          <a:p>
            <a:pPr lvl="1" eaLnBrk="1" hangingPunct="1">
              <a:lnSpc>
                <a:spcPct val="90000"/>
              </a:lnSpc>
            </a:pPr>
            <a:r>
              <a:rPr lang="en-US" altLang="zh-CN" sz="2400" dirty="0">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a:t>
            </a:r>
            <a:r>
              <a:rPr lang="en-US" altLang="zh-CN" sz="2400" i="1" dirty="0">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ln</a:t>
            </a:r>
            <a:r>
              <a:rPr lang="en-US" altLang="zh-CN" sz="2400" dirty="0">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a:t>
            </a:r>
          </a:p>
          <a:p>
            <a:pPr lvl="1" eaLnBrk="1" hangingPunct="1">
              <a:lnSpc>
                <a:spcPct val="90000"/>
              </a:lnSpc>
              <a:buFont typeface="Wingdings" panose="05000000000000000000" pitchFamily="2" charset="2"/>
              <a:buNone/>
            </a:pPr>
            <a:endParaRPr lang="en-US" altLang="zh-CN" sz="2400" dirty="0">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endParaRPr>
          </a:p>
          <a:p>
            <a:pPr eaLnBrk="1" hangingPunct="1">
              <a:lnSpc>
                <a:spcPct val="90000"/>
              </a:lnSpc>
            </a:pPr>
            <a:r>
              <a:rPr lang="zh-CN" altLang="en-US" sz="2600" b="1" dirty="0">
                <a:solidFill>
                  <a:srgbClr val="6633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典型数值</a:t>
            </a:r>
          </a:p>
          <a:p>
            <a:pPr lvl="1" eaLnBrk="1" hangingPunct="1">
              <a:lnSpc>
                <a:spcPct val="90000"/>
              </a:lnSpc>
            </a:pPr>
            <a:r>
              <a:rPr lang="en-US" altLang="zh-CN" sz="2400" dirty="0" err="1">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NaCl</a:t>
            </a:r>
            <a:r>
              <a:rPr lang="en-US" altLang="zh-CN" sz="2400" dirty="0">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	1.747565</a:t>
            </a:r>
          </a:p>
          <a:p>
            <a:pPr lvl="1" eaLnBrk="1" hangingPunct="1">
              <a:lnSpc>
                <a:spcPct val="90000"/>
              </a:lnSpc>
            </a:pPr>
            <a:r>
              <a:rPr lang="en-US" altLang="zh-CN" sz="2400" dirty="0" err="1">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CsCl</a:t>
            </a:r>
            <a:r>
              <a:rPr lang="en-US" altLang="zh-CN" sz="2400" dirty="0">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	1.762675</a:t>
            </a:r>
          </a:p>
          <a:p>
            <a:pPr lvl="1" eaLnBrk="1" hangingPunct="1">
              <a:lnSpc>
                <a:spcPct val="90000"/>
              </a:lnSpc>
            </a:pPr>
            <a:r>
              <a:rPr lang="en-US" altLang="zh-CN" sz="2400" dirty="0" err="1">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ZnS</a:t>
            </a:r>
            <a:r>
              <a:rPr lang="en-US" altLang="zh-CN" sz="2400" dirty="0">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	1.6381</a:t>
            </a:r>
          </a:p>
        </p:txBody>
      </p:sp>
      <p:grpSp>
        <p:nvGrpSpPr>
          <p:cNvPr id="69637" name="Group 4"/>
          <p:cNvGrpSpPr/>
          <p:nvPr/>
        </p:nvGrpSpPr>
        <p:grpSpPr bwMode="auto">
          <a:xfrm>
            <a:off x="1331913" y="1844675"/>
            <a:ext cx="6481762" cy="431800"/>
            <a:chOff x="203" y="3657"/>
            <a:chExt cx="2677" cy="181"/>
          </a:xfrm>
        </p:grpSpPr>
        <p:sp>
          <p:nvSpPr>
            <p:cNvPr id="69638" name="Oval 5"/>
            <p:cNvSpPr>
              <a:spLocks noChangeArrowheads="1"/>
            </p:cNvSpPr>
            <p:nvPr/>
          </p:nvSpPr>
          <p:spPr bwMode="auto">
            <a:xfrm>
              <a:off x="1973" y="3657"/>
              <a:ext cx="181" cy="181"/>
            </a:xfrm>
            <a:prstGeom prst="ellipse">
              <a:avLst/>
            </a:prstGeom>
            <a:solidFill>
              <a:schemeClr val="accent1"/>
            </a:solidFill>
            <a:ln>
              <a:noFill/>
            </a:ln>
            <a:extLst>
              <a:ext uri="{91240B29-F687-4F45-9708-019B960494DF}">
                <a14:hiddenLine xmlns:a14="http://schemas.microsoft.com/office/drawing/2010/main" w="9525">
                  <a:solidFill>
                    <a:schemeClr val="tx1"/>
                  </a:solidFill>
                  <a:round/>
                </a14:hiddenLine>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ctr" eaLnBrk="1" hangingPunct="1"/>
              <a:r>
                <a:rPr lang="en-US" altLang="zh-CN">
                  <a:solidFill>
                    <a:srgbClr val="336666"/>
                  </a:solidFill>
                  <a:latin typeface="Times New Roman" panose="02020603050405020304" pitchFamily="18" charset="0"/>
                  <a:ea typeface="微软雅黑" panose="020B0503020204020204" charset="-122"/>
                  <a:cs typeface="Times New Roman" panose="02020603050405020304" pitchFamily="18" charset="0"/>
                </a:rPr>
                <a:t>+</a:t>
              </a:r>
            </a:p>
          </p:txBody>
        </p:sp>
        <p:sp>
          <p:nvSpPr>
            <p:cNvPr id="69639" name="Oval 6"/>
            <p:cNvSpPr>
              <a:spLocks noChangeArrowheads="1"/>
            </p:cNvSpPr>
            <p:nvPr/>
          </p:nvSpPr>
          <p:spPr bwMode="auto">
            <a:xfrm>
              <a:off x="1610" y="3657"/>
              <a:ext cx="181" cy="181"/>
            </a:xfrm>
            <a:prstGeom prst="ellipse">
              <a:avLst/>
            </a:prstGeom>
            <a:solidFill>
              <a:schemeClr val="accent1"/>
            </a:solidFill>
            <a:ln>
              <a:noFill/>
            </a:ln>
            <a:extLst>
              <a:ext uri="{91240B29-F687-4F45-9708-019B960494DF}">
                <a14:hiddenLine xmlns:a14="http://schemas.microsoft.com/office/drawing/2010/main" w="9525">
                  <a:solidFill>
                    <a:schemeClr val="tx1"/>
                  </a:solidFill>
                  <a:round/>
                </a14:hiddenLine>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ctr" eaLnBrk="1" hangingPunct="1"/>
              <a:r>
                <a:rPr lang="en-US" altLang="zh-CN">
                  <a:solidFill>
                    <a:srgbClr val="336666"/>
                  </a:solidFill>
                  <a:latin typeface="Times New Roman" panose="02020603050405020304" pitchFamily="18" charset="0"/>
                  <a:ea typeface="微软雅黑" panose="020B0503020204020204" charset="-122"/>
                  <a:cs typeface="Times New Roman" panose="02020603050405020304" pitchFamily="18" charset="0"/>
                </a:rPr>
                <a:t>-</a:t>
              </a:r>
            </a:p>
          </p:txBody>
        </p:sp>
        <p:sp>
          <p:nvSpPr>
            <p:cNvPr id="69640" name="Oval 7"/>
            <p:cNvSpPr>
              <a:spLocks noChangeArrowheads="1"/>
            </p:cNvSpPr>
            <p:nvPr/>
          </p:nvSpPr>
          <p:spPr bwMode="auto">
            <a:xfrm>
              <a:off x="2699" y="3657"/>
              <a:ext cx="181" cy="181"/>
            </a:xfrm>
            <a:prstGeom prst="ellipse">
              <a:avLst/>
            </a:prstGeom>
            <a:solidFill>
              <a:schemeClr val="accent1"/>
            </a:solidFill>
            <a:ln>
              <a:noFill/>
            </a:ln>
            <a:extLst>
              <a:ext uri="{91240B29-F687-4F45-9708-019B960494DF}">
                <a14:hiddenLine xmlns:a14="http://schemas.microsoft.com/office/drawing/2010/main" w="9525">
                  <a:solidFill>
                    <a:schemeClr val="tx1"/>
                  </a:solidFill>
                  <a:round/>
                </a14:hiddenLine>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ctr" eaLnBrk="1" hangingPunct="1"/>
              <a:r>
                <a:rPr lang="en-US" altLang="zh-CN">
                  <a:solidFill>
                    <a:srgbClr val="336666"/>
                  </a:solidFill>
                  <a:latin typeface="Times New Roman" panose="02020603050405020304" pitchFamily="18" charset="0"/>
                  <a:ea typeface="微软雅黑" panose="020B0503020204020204" charset="-122"/>
                  <a:cs typeface="Times New Roman" panose="02020603050405020304" pitchFamily="18" charset="0"/>
                </a:rPr>
                <a:t>+</a:t>
              </a:r>
            </a:p>
          </p:txBody>
        </p:sp>
        <p:sp>
          <p:nvSpPr>
            <p:cNvPr id="69641" name="Oval 8"/>
            <p:cNvSpPr>
              <a:spLocks noChangeArrowheads="1"/>
            </p:cNvSpPr>
            <p:nvPr/>
          </p:nvSpPr>
          <p:spPr bwMode="auto">
            <a:xfrm>
              <a:off x="2336" y="3657"/>
              <a:ext cx="181" cy="181"/>
            </a:xfrm>
            <a:prstGeom prst="ellipse">
              <a:avLst/>
            </a:prstGeom>
            <a:solidFill>
              <a:schemeClr val="accent1"/>
            </a:solidFill>
            <a:ln>
              <a:noFill/>
            </a:ln>
            <a:extLst>
              <a:ext uri="{91240B29-F687-4F45-9708-019B960494DF}">
                <a14:hiddenLine xmlns:a14="http://schemas.microsoft.com/office/drawing/2010/main" w="9525">
                  <a:solidFill>
                    <a:schemeClr val="tx1"/>
                  </a:solidFill>
                  <a:round/>
                </a14:hiddenLine>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ctr" eaLnBrk="1" hangingPunct="1"/>
              <a:r>
                <a:rPr lang="en-US" altLang="zh-CN">
                  <a:solidFill>
                    <a:srgbClr val="336666"/>
                  </a:solidFill>
                  <a:latin typeface="Times New Roman" panose="02020603050405020304" pitchFamily="18" charset="0"/>
                  <a:ea typeface="微软雅黑" panose="020B0503020204020204" charset="-122"/>
                  <a:cs typeface="Times New Roman" panose="02020603050405020304" pitchFamily="18" charset="0"/>
                </a:rPr>
                <a:t>-</a:t>
              </a:r>
            </a:p>
          </p:txBody>
        </p:sp>
        <p:sp>
          <p:nvSpPr>
            <p:cNvPr id="69642" name="Oval 9"/>
            <p:cNvSpPr>
              <a:spLocks noChangeArrowheads="1"/>
            </p:cNvSpPr>
            <p:nvPr/>
          </p:nvSpPr>
          <p:spPr bwMode="auto">
            <a:xfrm>
              <a:off x="566" y="3657"/>
              <a:ext cx="181" cy="181"/>
            </a:xfrm>
            <a:prstGeom prst="ellipse">
              <a:avLst/>
            </a:prstGeom>
            <a:solidFill>
              <a:schemeClr val="accent1"/>
            </a:solidFill>
            <a:ln>
              <a:noFill/>
            </a:ln>
            <a:extLst>
              <a:ext uri="{91240B29-F687-4F45-9708-019B960494DF}">
                <a14:hiddenLine xmlns:a14="http://schemas.microsoft.com/office/drawing/2010/main" w="9525">
                  <a:solidFill>
                    <a:schemeClr val="tx1"/>
                  </a:solidFill>
                  <a:round/>
                </a14:hiddenLine>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ctr" eaLnBrk="1" hangingPunct="1"/>
              <a:r>
                <a:rPr lang="en-US" altLang="zh-CN">
                  <a:solidFill>
                    <a:srgbClr val="336666"/>
                  </a:solidFill>
                  <a:latin typeface="Times New Roman" panose="02020603050405020304" pitchFamily="18" charset="0"/>
                  <a:ea typeface="微软雅黑" panose="020B0503020204020204" charset="-122"/>
                  <a:cs typeface="Times New Roman" panose="02020603050405020304" pitchFamily="18" charset="0"/>
                </a:rPr>
                <a:t>+</a:t>
              </a:r>
            </a:p>
          </p:txBody>
        </p:sp>
        <p:sp>
          <p:nvSpPr>
            <p:cNvPr id="69643" name="Oval 10"/>
            <p:cNvSpPr>
              <a:spLocks noChangeArrowheads="1"/>
            </p:cNvSpPr>
            <p:nvPr/>
          </p:nvSpPr>
          <p:spPr bwMode="auto">
            <a:xfrm>
              <a:off x="203" y="3657"/>
              <a:ext cx="181" cy="181"/>
            </a:xfrm>
            <a:prstGeom prst="ellipse">
              <a:avLst/>
            </a:prstGeom>
            <a:solidFill>
              <a:schemeClr val="accent1"/>
            </a:solidFill>
            <a:ln>
              <a:noFill/>
            </a:ln>
            <a:extLst>
              <a:ext uri="{91240B29-F687-4F45-9708-019B960494DF}">
                <a14:hiddenLine xmlns:a14="http://schemas.microsoft.com/office/drawing/2010/main" w="9525">
                  <a:solidFill>
                    <a:schemeClr val="tx1"/>
                  </a:solidFill>
                  <a:round/>
                </a14:hiddenLine>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ctr" eaLnBrk="1" hangingPunct="1"/>
              <a:r>
                <a:rPr lang="en-US" altLang="zh-CN">
                  <a:solidFill>
                    <a:srgbClr val="336666"/>
                  </a:solidFill>
                  <a:latin typeface="Times New Roman" panose="02020603050405020304" pitchFamily="18" charset="0"/>
                  <a:ea typeface="微软雅黑" panose="020B0503020204020204" charset="-122"/>
                  <a:cs typeface="Times New Roman" panose="02020603050405020304" pitchFamily="18" charset="0"/>
                </a:rPr>
                <a:t>-</a:t>
              </a:r>
            </a:p>
          </p:txBody>
        </p:sp>
        <p:sp>
          <p:nvSpPr>
            <p:cNvPr id="69644" name="Oval 11"/>
            <p:cNvSpPr>
              <a:spLocks noChangeArrowheads="1"/>
            </p:cNvSpPr>
            <p:nvPr/>
          </p:nvSpPr>
          <p:spPr bwMode="auto">
            <a:xfrm>
              <a:off x="1292" y="3657"/>
              <a:ext cx="181" cy="181"/>
            </a:xfrm>
            <a:prstGeom prst="ellipse">
              <a:avLst/>
            </a:prstGeom>
            <a:solidFill>
              <a:schemeClr val="accent1"/>
            </a:solidFill>
            <a:ln>
              <a:noFill/>
            </a:ln>
            <a:extLst>
              <a:ext uri="{91240B29-F687-4F45-9708-019B960494DF}">
                <a14:hiddenLine xmlns:a14="http://schemas.microsoft.com/office/drawing/2010/main" w="9525">
                  <a:solidFill>
                    <a:schemeClr val="tx1"/>
                  </a:solidFill>
                  <a:round/>
                </a14:hiddenLine>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ctr" eaLnBrk="1" hangingPunct="1"/>
              <a:r>
                <a:rPr lang="en-US" altLang="zh-CN">
                  <a:solidFill>
                    <a:srgbClr val="336666"/>
                  </a:solidFill>
                  <a:latin typeface="Times New Roman" panose="02020603050405020304" pitchFamily="18" charset="0"/>
                  <a:ea typeface="微软雅黑" panose="020B0503020204020204" charset="-122"/>
                  <a:cs typeface="Times New Roman" panose="02020603050405020304" pitchFamily="18" charset="0"/>
                </a:rPr>
                <a:t>+</a:t>
              </a:r>
            </a:p>
          </p:txBody>
        </p:sp>
        <p:sp>
          <p:nvSpPr>
            <p:cNvPr id="69645" name="Oval 12"/>
            <p:cNvSpPr>
              <a:spLocks noChangeArrowheads="1"/>
            </p:cNvSpPr>
            <p:nvPr/>
          </p:nvSpPr>
          <p:spPr bwMode="auto">
            <a:xfrm>
              <a:off x="929" y="3657"/>
              <a:ext cx="181" cy="181"/>
            </a:xfrm>
            <a:prstGeom prst="ellipse">
              <a:avLst/>
            </a:prstGeom>
            <a:solidFill>
              <a:schemeClr val="accent1"/>
            </a:solidFill>
            <a:ln>
              <a:noFill/>
            </a:ln>
            <a:extLst>
              <a:ext uri="{91240B29-F687-4F45-9708-019B960494DF}">
                <a14:hiddenLine xmlns:a14="http://schemas.microsoft.com/office/drawing/2010/main" w="9525">
                  <a:solidFill>
                    <a:schemeClr val="tx1"/>
                  </a:solidFill>
                  <a:round/>
                </a14:hiddenLine>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ctr" eaLnBrk="1" hangingPunct="1"/>
              <a:r>
                <a:rPr lang="en-US" altLang="zh-CN">
                  <a:solidFill>
                    <a:srgbClr val="336666"/>
                  </a:solidFill>
                  <a:latin typeface="Times New Roman" panose="02020603050405020304" pitchFamily="18" charset="0"/>
                  <a:ea typeface="微软雅黑" panose="020B0503020204020204" charset="-122"/>
                  <a:cs typeface="Times New Roman" panose="02020603050405020304" pitchFamily="18" charset="0"/>
                </a:rPr>
                <a:t>-</a:t>
              </a:r>
            </a:p>
          </p:txBody>
        </p:sp>
      </p:gr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43</a:t>
            </a:fld>
            <a:endParaRPr lang="zh-CN" altLang="en-US">
              <a:solidFill>
                <a:prstClr val="black">
                  <a:tint val="75000"/>
                </a:prstClr>
              </a:solidFill>
            </a:endParaRPr>
          </a:p>
        </p:txBody>
      </p:sp>
      <p:sp>
        <p:nvSpPr>
          <p:cNvPr id="17" name="Rectangle 37"/>
          <p:cNvSpPr>
            <a:spLocks noChangeArrowheads="1"/>
          </p:cNvSpPr>
          <p:nvPr/>
        </p:nvSpPr>
        <p:spPr bwMode="auto">
          <a:xfrm flipV="1">
            <a:off x="129381" y="90487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90" name="Rectangle 3"/>
          <p:cNvSpPr>
            <a:spLocks noGrp="1" noRot="1" noChangeArrowheads="1"/>
          </p:cNvSpPr>
          <p:nvPr>
            <p:ph type="body" idx="4294967295"/>
          </p:nvPr>
        </p:nvSpPr>
        <p:spPr bwMode="auto">
          <a:xfrm>
            <a:off x="1023326" y="4443287"/>
            <a:ext cx="5069424" cy="936625"/>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buFont typeface="Wingdings" panose="05000000000000000000" pitchFamily="2" charset="2"/>
              <a:buNone/>
            </a:pPr>
            <a:r>
              <a:rPr lang="en-US" altLang="zh-CN" sz="2400" b="1" dirty="0" err="1">
                <a:latin typeface="Times New Roman" panose="02020603050405020304" pitchFamily="18" charset="0"/>
                <a:ea typeface="微软雅黑" panose="020B0503020204020204" charset="-122"/>
                <a:cs typeface="Times New Roman" panose="02020603050405020304" pitchFamily="18" charset="0"/>
              </a:rPr>
              <a:t>NaCl</a:t>
            </a:r>
            <a:r>
              <a:rPr lang="zh-CN" altLang="en-US" sz="2400" b="1" dirty="0">
                <a:latin typeface="Times New Roman" panose="02020603050405020304" pitchFamily="18" charset="0"/>
                <a:ea typeface="微软雅黑" panose="020B0503020204020204" charset="-122"/>
                <a:cs typeface="Times New Roman" panose="02020603050405020304" pitchFamily="18" charset="0"/>
              </a:rPr>
              <a:t>晶格中一对离子的平均排斥能：</a:t>
            </a:r>
          </a:p>
          <a:p>
            <a:pPr lvl="1" eaLnBrk="1" hangingPunct="1">
              <a:buFont typeface="Wingdings" panose="05000000000000000000" pitchFamily="2" charset="2"/>
              <a:buNone/>
            </a:pPr>
            <a:r>
              <a:rPr lang="zh-CN" altLang="en-US" sz="2400" b="1" dirty="0">
                <a:latin typeface="Times New Roman" panose="02020603050405020304" pitchFamily="18" charset="0"/>
                <a:ea typeface="微软雅黑" panose="020B0503020204020204" charset="-122"/>
                <a:cs typeface="Times New Roman" panose="02020603050405020304" pitchFamily="18" charset="0"/>
              </a:rPr>
              <a:t>（每个离子有</a:t>
            </a:r>
            <a:r>
              <a:rPr lang="en-US" altLang="zh-CN" sz="2400" b="1" dirty="0">
                <a:latin typeface="Times New Roman" panose="02020603050405020304" pitchFamily="18" charset="0"/>
                <a:ea typeface="微软雅黑" panose="020B0503020204020204" charset="-122"/>
                <a:cs typeface="Times New Roman" panose="02020603050405020304" pitchFamily="18" charset="0"/>
              </a:rPr>
              <a:t>6</a:t>
            </a:r>
            <a:r>
              <a:rPr lang="zh-CN" altLang="en-US" sz="2400" b="1" dirty="0">
                <a:latin typeface="Times New Roman" panose="02020603050405020304" pitchFamily="18" charset="0"/>
                <a:ea typeface="微软雅黑" panose="020B0503020204020204" charset="-122"/>
                <a:cs typeface="Times New Roman" panose="02020603050405020304" pitchFamily="18" charset="0"/>
              </a:rPr>
              <a:t>个相邻离子）</a:t>
            </a:r>
          </a:p>
        </p:txBody>
      </p:sp>
      <p:graphicFrame>
        <p:nvGraphicFramePr>
          <p:cNvPr id="605191" name="Object 4"/>
          <p:cNvGraphicFramePr>
            <a:graphicFrameLocks noGrp="1" noChangeAspect="1"/>
          </p:cNvGraphicFramePr>
          <p:nvPr>
            <p:ph sz="half" idx="4294967295"/>
            <p:extLst>
              <p:ext uri="{D42A27DB-BD31-4B8C-83A1-F6EECF244321}">
                <p14:modId xmlns:p14="http://schemas.microsoft.com/office/powerpoint/2010/main" val="3000363427"/>
              </p:ext>
            </p:extLst>
          </p:nvPr>
        </p:nvGraphicFramePr>
        <p:xfrm>
          <a:off x="3874591" y="2992645"/>
          <a:ext cx="2376487" cy="957263"/>
        </p:xfrm>
        <a:graphic>
          <a:graphicData uri="http://schemas.openxmlformats.org/presentationml/2006/ole">
            <mc:AlternateContent xmlns:mc="http://schemas.openxmlformats.org/markup-compatibility/2006">
              <mc:Choice xmlns:v="urn:schemas-microsoft-com:vml" Requires="v">
                <p:oleObj spid="_x0000_s71312" name="公式" r:id="rId4" imgW="977265" imgH="393700" progId="Equation.3">
                  <p:embed/>
                </p:oleObj>
              </mc:Choice>
              <mc:Fallback>
                <p:oleObj name="公式" r:id="rId4" imgW="977265" imgH="393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4591" y="2992645"/>
                        <a:ext cx="2376487"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2" name="Text Box 10"/>
          <p:cNvSpPr txBox="1">
            <a:spLocks noChangeArrowheads="1"/>
          </p:cNvSpPr>
          <p:nvPr/>
        </p:nvSpPr>
        <p:spPr bwMode="auto">
          <a:xfrm>
            <a:off x="1044998" y="1041827"/>
            <a:ext cx="76770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当两个离子相互接近到它们的电子云发生显著重叠时，会产生强烈的排斥作用</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重叠排斥能</a:t>
            </a:r>
          </a:p>
        </p:txBody>
      </p:sp>
      <p:sp>
        <p:nvSpPr>
          <p:cNvPr id="70663" name="Text Box 11"/>
          <p:cNvSpPr txBox="1">
            <a:spLocks noChangeArrowheads="1"/>
          </p:cNvSpPr>
          <p:nvPr/>
        </p:nvSpPr>
        <p:spPr bwMode="auto">
          <a:xfrm>
            <a:off x="1044998" y="2045409"/>
            <a:ext cx="73648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663300"/>
                </a:solidFill>
                <a:latin typeface="Times New Roman" panose="02020603050405020304" pitchFamily="18" charset="0"/>
                <a:ea typeface="微软雅黑" panose="020B0503020204020204" charset="-122"/>
              </a:rPr>
              <a:t>实际的离子晶体便是在邻近离子间的排斥作用增强到和库仑吸引作用相抵时达到平衡</a:t>
            </a:r>
          </a:p>
        </p:txBody>
      </p:sp>
      <p:sp>
        <p:nvSpPr>
          <p:cNvPr id="605196" name="Text Box 12"/>
          <p:cNvSpPr txBox="1">
            <a:spLocks noChangeArrowheads="1"/>
          </p:cNvSpPr>
          <p:nvPr/>
        </p:nvSpPr>
        <p:spPr bwMode="auto">
          <a:xfrm>
            <a:off x="1044998" y="3276570"/>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CC0000"/>
                </a:solidFill>
                <a:latin typeface="Times New Roman" panose="02020603050405020304" pitchFamily="18" charset="0"/>
                <a:ea typeface="微软雅黑" panose="020B0503020204020204" charset="-122"/>
              </a:rPr>
              <a:t>电子重叠排斥能：</a:t>
            </a:r>
          </a:p>
        </p:txBody>
      </p:sp>
      <p:sp>
        <p:nvSpPr>
          <p:cNvPr id="10" name="Rectangle 2"/>
          <p:cNvSpPr>
            <a:spLocks noRot="1" noChangeArrowheads="1"/>
          </p:cNvSpPr>
          <p:nvPr/>
        </p:nvSpPr>
        <p:spPr bwMode="auto">
          <a:xfrm>
            <a:off x="1403648" y="-130968"/>
            <a:ext cx="7318375" cy="1527175"/>
          </a:xfrm>
          <a:prstGeom prst="rect">
            <a:avLst/>
          </a:prstGeom>
          <a:noFill/>
          <a:ln>
            <a:noFill/>
          </a:ln>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考虑重叠排斥能的离子晶体内能</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44</a:t>
            </a:fld>
            <a:endParaRPr lang="zh-CN" altLang="en-US">
              <a:solidFill>
                <a:prstClr val="black">
                  <a:tint val="75000"/>
                </a:prstClr>
              </a:solidFill>
            </a:endParaRPr>
          </a:p>
        </p:txBody>
      </p:sp>
      <p:sp>
        <p:nvSpPr>
          <p:cNvPr id="12" name="Rectangle 37"/>
          <p:cNvSpPr>
            <a:spLocks noChangeArrowheads="1"/>
          </p:cNvSpPr>
          <p:nvPr/>
        </p:nvSpPr>
        <p:spPr bwMode="auto">
          <a:xfrm flipV="1">
            <a:off x="129381" y="90487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graphicFrame>
        <p:nvGraphicFramePr>
          <p:cNvPr id="13" name="Object 5"/>
          <p:cNvGraphicFramePr>
            <a:graphicFrameLocks noChangeAspect="1"/>
          </p:cNvGraphicFramePr>
          <p:nvPr>
            <p:extLst>
              <p:ext uri="{D42A27DB-BD31-4B8C-83A1-F6EECF244321}">
                <p14:modId xmlns:p14="http://schemas.microsoft.com/office/powerpoint/2010/main" val="2631130391"/>
              </p:ext>
            </p:extLst>
          </p:nvPr>
        </p:nvGraphicFramePr>
        <p:xfrm>
          <a:off x="6179530" y="4185240"/>
          <a:ext cx="747340" cy="949322"/>
        </p:xfrm>
        <a:graphic>
          <a:graphicData uri="http://schemas.openxmlformats.org/presentationml/2006/ole">
            <mc:AlternateContent xmlns:mc="http://schemas.openxmlformats.org/markup-compatibility/2006">
              <mc:Choice xmlns:v="urn:schemas-microsoft-com:vml" Requires="v">
                <p:oleObj spid="_x0000_s71313" name="Equation" r:id="rId6" imgW="304560" imgH="393480" progId="Equation.DSMT4">
                  <p:embed/>
                </p:oleObj>
              </mc:Choice>
              <mc:Fallback>
                <p:oleObj name="Equation" r:id="rId6" imgW="304560" imgH="393480" progId="Equation.DSMT4">
                  <p:embed/>
                  <p:pic>
                    <p:nvPicPr>
                      <p:cNvPr id="25" name="Object 5"/>
                      <p:cNvPicPr>
                        <a:picLocks noChangeAspect="1" noChangeArrowheads="1"/>
                      </p:cNvPicPr>
                      <p:nvPr/>
                    </p:nvPicPr>
                    <p:blipFill>
                      <a:blip r:embed="rId7"/>
                      <a:srcRect/>
                      <a:stretch>
                        <a:fillRect/>
                      </a:stretch>
                    </p:blipFill>
                    <p:spPr bwMode="auto">
                      <a:xfrm>
                        <a:off x="6179530" y="4185240"/>
                        <a:ext cx="747340" cy="949322"/>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5191"/>
                                        </p:tgtEl>
                                        <p:attrNameLst>
                                          <p:attrName>style.visibility</p:attrName>
                                        </p:attrNameLst>
                                      </p:cBhvr>
                                      <p:to>
                                        <p:strVal val="visible"/>
                                      </p:to>
                                    </p:set>
                                    <p:animEffect transition="in" filter="dissolve">
                                      <p:cBhvr>
                                        <p:cTn id="7" dur="500"/>
                                        <p:tgtEl>
                                          <p:spTgt spid="6051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05196"/>
                                        </p:tgtEl>
                                        <p:attrNameLst>
                                          <p:attrName>style.visibility</p:attrName>
                                        </p:attrNameLst>
                                      </p:cBhvr>
                                      <p:to>
                                        <p:strVal val="visible"/>
                                      </p:to>
                                    </p:set>
                                    <p:animEffect transition="in" filter="dissolve">
                                      <p:cBhvr>
                                        <p:cTn id="10" dur="500"/>
                                        <p:tgtEl>
                                          <p:spTgt spid="605196"/>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605190">
                                            <p:bg/>
                                          </p:spTgt>
                                        </p:tgtEl>
                                        <p:attrNameLst>
                                          <p:attrName>style.visibility</p:attrName>
                                        </p:attrNameLst>
                                      </p:cBhvr>
                                      <p:to>
                                        <p:strVal val="visible"/>
                                      </p:to>
                                    </p:set>
                                    <p:animEffect transition="in" filter="slide(fromBottom)">
                                      <p:cBhvr>
                                        <p:cTn id="15" dur="500"/>
                                        <p:tgtEl>
                                          <p:spTgt spid="605190">
                                            <p:bg/>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605190">
                                            <p:txEl>
                                              <p:pRg st="0" end="0"/>
                                            </p:txEl>
                                          </p:spTgt>
                                        </p:tgtEl>
                                        <p:attrNameLst>
                                          <p:attrName>style.visibility</p:attrName>
                                        </p:attrNameLst>
                                      </p:cBhvr>
                                      <p:to>
                                        <p:strVal val="visible"/>
                                      </p:to>
                                    </p:set>
                                    <p:animEffect transition="in" filter="slide(fromBottom)">
                                      <p:cBhvr>
                                        <p:cTn id="20" dur="500"/>
                                        <p:tgtEl>
                                          <p:spTgt spid="605190">
                                            <p:txEl>
                                              <p:pRg st="0" end="0"/>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605190">
                                            <p:txEl>
                                              <p:pRg st="1" end="1"/>
                                            </p:txEl>
                                          </p:spTgt>
                                        </p:tgtEl>
                                        <p:attrNameLst>
                                          <p:attrName>style.visibility</p:attrName>
                                        </p:attrNameLst>
                                      </p:cBhvr>
                                      <p:to>
                                        <p:strVal val="visible"/>
                                      </p:to>
                                    </p:set>
                                    <p:animEffect transition="in" filter="slide(fromBottom)">
                                      <p:cBhvr>
                                        <p:cTn id="23" dur="500"/>
                                        <p:tgtEl>
                                          <p:spTgt spid="60519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90" grpId="0" build="p" animBg="1"/>
      <p:bldP spid="60519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10"/>
          <p:cNvSpPr>
            <a:spLocks noChangeArrowheads="1"/>
          </p:cNvSpPr>
          <p:nvPr/>
        </p:nvSpPr>
        <p:spPr bwMode="auto">
          <a:xfrm>
            <a:off x="1004838" y="3078323"/>
            <a:ext cx="47852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dirty="0" err="1">
                <a:solidFill>
                  <a:srgbClr val="000000"/>
                </a:solidFill>
                <a:latin typeface="Times New Roman" panose="02020603050405020304" pitchFamily="18" charset="0"/>
                <a:ea typeface="微软雅黑" panose="020B0503020204020204" charset="-122"/>
                <a:cs typeface="Times New Roman" panose="02020603050405020304" pitchFamily="18" charset="0"/>
              </a:rPr>
              <a:t>NaCl</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晶格中</a:t>
            </a:r>
            <a:r>
              <a:rPr lang="en-US" altLang="zh-CN" sz="2400"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N</a:t>
            </a:r>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个原胞的系统内能：</a:t>
            </a:r>
          </a:p>
        </p:txBody>
      </p:sp>
      <p:sp>
        <p:nvSpPr>
          <p:cNvPr id="2" name="文本框 1"/>
          <p:cNvSpPr txBox="1"/>
          <p:nvPr/>
        </p:nvSpPr>
        <p:spPr>
          <a:xfrm>
            <a:off x="3397480" y="5144058"/>
            <a:ext cx="4307589" cy="461665"/>
          </a:xfrm>
          <a:prstGeom prst="rect">
            <a:avLst/>
          </a:prstGeom>
          <a:noFill/>
        </p:spPr>
        <p:txBody>
          <a:bodyPr wrap="none" rtlCol="0">
            <a:spAutoFit/>
          </a:bodyPr>
          <a:lstStyle/>
          <a:p>
            <a:r>
              <a:rPr lang="en-US" altLang="zh-CN" sz="2400" b="1" i="1" dirty="0">
                <a:solidFill>
                  <a:srgbClr val="C00000"/>
                </a:solidFill>
                <a:latin typeface="Times New Roman" panose="02020603050405020304" pitchFamily="18" charset="0"/>
                <a:ea typeface="微软雅黑" panose="020B0503020204020204" charset="-122"/>
                <a:cs typeface="Times New Roman" panose="02020603050405020304" pitchFamily="18" charset="0"/>
              </a:rPr>
              <a:t>A</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和</a:t>
            </a:r>
            <a:r>
              <a:rPr lang="en-US" altLang="zh-CN" sz="2400" b="1" i="1" dirty="0">
                <a:solidFill>
                  <a:srgbClr val="006600"/>
                </a:solidFill>
                <a:latin typeface="Times New Roman" panose="02020603050405020304" pitchFamily="18" charset="0"/>
                <a:ea typeface="微软雅黑" panose="020B0503020204020204" charset="-122"/>
                <a:cs typeface="Times New Roman" panose="02020603050405020304" pitchFamily="18" charset="0"/>
              </a:rPr>
              <a:t>B</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为实验中获得的经验数据</a:t>
            </a:r>
          </a:p>
        </p:txBody>
      </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45</a:t>
            </a:fld>
            <a:endParaRPr lang="zh-CN" altLang="en-US">
              <a:solidFill>
                <a:prstClr val="black">
                  <a:tint val="75000"/>
                </a:prstClr>
              </a:solidFill>
            </a:endParaRPr>
          </a:p>
        </p:txBody>
      </p:sp>
      <p:sp>
        <p:nvSpPr>
          <p:cNvPr id="13" name="Text Box 10"/>
          <p:cNvSpPr txBox="1">
            <a:spLocks noChangeArrowheads="1"/>
          </p:cNvSpPr>
          <p:nvPr/>
        </p:nvSpPr>
        <p:spPr bwMode="auto">
          <a:xfrm>
            <a:off x="1044998" y="1041827"/>
            <a:ext cx="76770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当两个离子相互接近到它们的电子云发生显著重叠时，会产生强烈的排斥作用</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重叠排斥能</a:t>
            </a:r>
          </a:p>
        </p:txBody>
      </p:sp>
      <p:sp>
        <p:nvSpPr>
          <p:cNvPr id="14" name="Text Box 11"/>
          <p:cNvSpPr txBox="1">
            <a:spLocks noChangeArrowheads="1"/>
          </p:cNvSpPr>
          <p:nvPr/>
        </p:nvSpPr>
        <p:spPr bwMode="auto">
          <a:xfrm>
            <a:off x="1044998" y="2045409"/>
            <a:ext cx="73648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663300"/>
                </a:solidFill>
                <a:latin typeface="Times New Roman" panose="02020603050405020304" pitchFamily="18" charset="0"/>
                <a:ea typeface="微软雅黑" panose="020B0503020204020204" charset="-122"/>
              </a:rPr>
              <a:t>实际的离子晶体便是在邻近离子间的排斥作用增强到和库仑吸引作用相抵时达到平衡</a:t>
            </a:r>
          </a:p>
        </p:txBody>
      </p:sp>
      <p:sp>
        <p:nvSpPr>
          <p:cNvPr id="15" name="Rectangle 2"/>
          <p:cNvSpPr>
            <a:spLocks noRot="1" noChangeArrowheads="1"/>
          </p:cNvSpPr>
          <p:nvPr/>
        </p:nvSpPr>
        <p:spPr bwMode="auto">
          <a:xfrm>
            <a:off x="1403648" y="-130968"/>
            <a:ext cx="7318375" cy="1527175"/>
          </a:xfrm>
          <a:prstGeom prst="rect">
            <a:avLst/>
          </a:prstGeom>
          <a:noFill/>
          <a:ln>
            <a:noFill/>
          </a:ln>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考虑重叠排斥能的离子晶体内能</a:t>
            </a:r>
          </a:p>
        </p:txBody>
      </p:sp>
      <p:sp>
        <p:nvSpPr>
          <p:cNvPr id="16" name="Rectangle 37"/>
          <p:cNvSpPr>
            <a:spLocks noChangeArrowheads="1"/>
          </p:cNvSpPr>
          <p:nvPr/>
        </p:nvSpPr>
        <p:spPr bwMode="auto">
          <a:xfrm flipV="1">
            <a:off x="129381" y="904875"/>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graphicFrame>
        <p:nvGraphicFramePr>
          <p:cNvPr id="17" name="Object 5"/>
          <p:cNvGraphicFramePr>
            <a:graphicFrameLocks noChangeAspect="1"/>
          </p:cNvGraphicFramePr>
          <p:nvPr>
            <p:extLst>
              <p:ext uri="{D42A27DB-BD31-4B8C-83A1-F6EECF244321}">
                <p14:modId xmlns:p14="http://schemas.microsoft.com/office/powerpoint/2010/main" val="3163227968"/>
              </p:ext>
            </p:extLst>
          </p:nvPr>
        </p:nvGraphicFramePr>
        <p:xfrm>
          <a:off x="1565589" y="3733134"/>
          <a:ext cx="5700018" cy="1038556"/>
        </p:xfrm>
        <a:graphic>
          <a:graphicData uri="http://schemas.openxmlformats.org/presentationml/2006/ole">
            <mc:AlternateContent xmlns:mc="http://schemas.openxmlformats.org/markup-compatibility/2006">
              <mc:Choice xmlns:v="urn:schemas-microsoft-com:vml" Requires="v">
                <p:oleObj spid="_x0000_s72013" name="Equation" r:id="rId4" imgW="2603160" imgH="482400" progId="Equation.DSMT4">
                  <p:embed/>
                </p:oleObj>
              </mc:Choice>
              <mc:Fallback>
                <p:oleObj name="Equation" r:id="rId4" imgW="2603160" imgH="482400" progId="Equation.DSMT4">
                  <p:embed/>
                  <p:pic>
                    <p:nvPicPr>
                      <p:cNvPr id="13" name="Object 5"/>
                      <p:cNvPicPr>
                        <a:picLocks noChangeAspect="1" noChangeArrowheads="1"/>
                      </p:cNvPicPr>
                      <p:nvPr/>
                    </p:nvPicPr>
                    <p:blipFill>
                      <a:blip r:embed="rId5"/>
                      <a:srcRect/>
                      <a:stretch>
                        <a:fillRect/>
                      </a:stretch>
                    </p:blipFill>
                    <p:spPr bwMode="auto">
                      <a:xfrm>
                        <a:off x="1565589" y="3733134"/>
                        <a:ext cx="5700018" cy="1038556"/>
                      </a:xfrm>
                      <a:prstGeom prst="rect">
                        <a:avLst/>
                      </a:prstGeom>
                      <a:noFill/>
                      <a:ln>
                        <a:noFill/>
                      </a:ln>
                    </p:spPr>
                  </p:pic>
                </p:oleObj>
              </mc:Fallback>
            </mc:AlternateContent>
          </a:graphicData>
        </a:graphic>
      </p:graphicFrame>
      <p:grpSp>
        <p:nvGrpSpPr>
          <p:cNvPr id="9" name="组合 8"/>
          <p:cNvGrpSpPr/>
          <p:nvPr/>
        </p:nvGrpSpPr>
        <p:grpSpPr>
          <a:xfrm>
            <a:off x="3275856" y="3554274"/>
            <a:ext cx="648072" cy="1692840"/>
            <a:chOff x="3275856" y="3554274"/>
            <a:chExt cx="648072" cy="1692840"/>
          </a:xfrm>
        </p:grpSpPr>
        <p:sp>
          <p:nvSpPr>
            <p:cNvPr id="12" name="Oval 12"/>
            <p:cNvSpPr>
              <a:spLocks noChangeArrowheads="1"/>
            </p:cNvSpPr>
            <p:nvPr/>
          </p:nvSpPr>
          <p:spPr bwMode="auto">
            <a:xfrm>
              <a:off x="3275856" y="3554274"/>
              <a:ext cx="648072" cy="1453455"/>
            </a:xfrm>
            <a:prstGeom prst="ellipse">
              <a:avLst/>
            </a:prstGeom>
            <a:noFill/>
            <a:ln w="28575">
              <a:solidFill>
                <a:srgbClr val="CC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cxnSp>
          <p:nvCxnSpPr>
            <p:cNvPr id="6" name="直接箭头连接符 5"/>
            <p:cNvCxnSpPr>
              <a:endCxn id="12" idx="4"/>
            </p:cNvCxnSpPr>
            <p:nvPr/>
          </p:nvCxnSpPr>
          <p:spPr>
            <a:xfrm flipH="1" flipV="1">
              <a:off x="3599892" y="5007729"/>
              <a:ext cx="36004" cy="23938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4139952" y="3789040"/>
            <a:ext cx="849324" cy="1441982"/>
            <a:chOff x="4139952" y="3789040"/>
            <a:chExt cx="849324" cy="1441982"/>
          </a:xfrm>
        </p:grpSpPr>
        <p:sp>
          <p:nvSpPr>
            <p:cNvPr id="606221" name="Oval 13"/>
            <p:cNvSpPr>
              <a:spLocks noChangeArrowheads="1"/>
            </p:cNvSpPr>
            <p:nvPr/>
          </p:nvSpPr>
          <p:spPr bwMode="auto">
            <a:xfrm>
              <a:off x="4341576" y="3789040"/>
              <a:ext cx="647700" cy="691355"/>
            </a:xfrm>
            <a:prstGeom prst="ellipse">
              <a:avLst/>
            </a:prstGeom>
            <a:noFill/>
            <a:ln w="28575">
              <a:solidFill>
                <a:srgbClr val="00B05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cxnSp>
          <p:nvCxnSpPr>
            <p:cNvPr id="20" name="直接箭头连接符 19"/>
            <p:cNvCxnSpPr/>
            <p:nvPr/>
          </p:nvCxnSpPr>
          <p:spPr>
            <a:xfrm flipV="1">
              <a:off x="4139952" y="4480395"/>
              <a:ext cx="432048" cy="750627"/>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Rot="1" noChangeArrowheads="1"/>
          </p:cNvSpPr>
          <p:nvPr>
            <p:ph type="body" idx="4294967295"/>
          </p:nvPr>
        </p:nvSpPr>
        <p:spPr bwMode="auto">
          <a:xfrm>
            <a:off x="1187624" y="1608634"/>
            <a:ext cx="7620595" cy="4262239"/>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fontScale="92500"/>
          </a:bodyPr>
          <a:lstStyle/>
          <a:p>
            <a:pPr eaLnBrk="1" hangingPunct="1">
              <a:lnSpc>
                <a:spcPct val="120000"/>
              </a:lnSpc>
            </a:pP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离子性结合是比较强的</a:t>
            </a:r>
          </a:p>
          <a:p>
            <a:pPr lvl="1" eaLnBrk="1" hangingPunct="1">
              <a:lnSpc>
                <a:spcPct val="120000"/>
              </a:lnSpc>
            </a:pPr>
            <a:r>
              <a:rPr lang="zh-CN" altLang="en-US" sz="2400" b="1" dirty="0">
                <a:latin typeface="Times New Roman" panose="02020603050405020304" pitchFamily="18" charset="0"/>
                <a:ea typeface="微软雅黑" panose="020B0503020204020204" charset="-122"/>
                <a:cs typeface="Times New Roman" panose="02020603050405020304" pitchFamily="18" charset="0"/>
              </a:rPr>
              <a:t>一对离子的结合能，典型值可达</a:t>
            </a:r>
            <a:r>
              <a:rPr lang="en-US" altLang="zh-CN" sz="2400" b="1" dirty="0">
                <a:latin typeface="Times New Roman" panose="02020603050405020304" pitchFamily="18" charset="0"/>
                <a:ea typeface="微软雅黑" panose="020B0503020204020204" charset="-122"/>
                <a:cs typeface="Times New Roman" panose="02020603050405020304" pitchFamily="18" charset="0"/>
              </a:rPr>
              <a:t>5eV</a:t>
            </a:r>
          </a:p>
          <a:p>
            <a:pPr lvl="1" eaLnBrk="1" hangingPunct="1">
              <a:lnSpc>
                <a:spcPct val="120000"/>
              </a:lnSpc>
            </a:pPr>
            <a:r>
              <a:rPr lang="zh-CN" altLang="en-US" sz="2400" b="1" dirty="0">
                <a:latin typeface="Times New Roman" panose="02020603050405020304" pitchFamily="18" charset="0"/>
                <a:ea typeface="微软雅黑" panose="020B0503020204020204" charset="-122"/>
                <a:cs typeface="Times New Roman" panose="02020603050405020304" pitchFamily="18" charset="0"/>
              </a:rPr>
              <a:t>实验上表现出，结合能大，熔点高</a:t>
            </a:r>
          </a:p>
          <a:p>
            <a:pPr lvl="2" eaLnBrk="1" hangingPunct="1">
              <a:lnSpc>
                <a:spcPct val="120000"/>
              </a:lnSpc>
            </a:pPr>
            <a:r>
              <a:rPr lang="en-US" altLang="zh-CN" b="1" dirty="0" err="1">
                <a:solidFill>
                  <a:srgbClr val="663300"/>
                </a:solidFill>
                <a:latin typeface="Times New Roman" panose="02020603050405020304" pitchFamily="18" charset="0"/>
                <a:ea typeface="微软雅黑" panose="020B0503020204020204" charset="-122"/>
                <a:cs typeface="Times New Roman" panose="02020603050405020304" pitchFamily="18" charset="0"/>
              </a:rPr>
              <a:t>NaCl</a:t>
            </a:r>
            <a:r>
              <a:rPr lang="zh-CN" altLang="en-US"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晶体熔点可达</a:t>
            </a:r>
            <a:r>
              <a:rPr lang="en-US" altLang="zh-CN"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801</a:t>
            </a:r>
            <a:r>
              <a:rPr lang="zh-CN" altLang="en-US"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摄氏度</a:t>
            </a:r>
          </a:p>
          <a:p>
            <a:pPr lvl="2" eaLnBrk="1" hangingPunct="1">
              <a:lnSpc>
                <a:spcPct val="120000"/>
              </a:lnSpc>
            </a:pPr>
            <a:r>
              <a:rPr lang="zh-CN" altLang="en-US"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而</a:t>
            </a:r>
            <a:r>
              <a:rPr lang="en-US" altLang="zh-CN"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Na</a:t>
            </a:r>
            <a:r>
              <a:rPr lang="zh-CN" altLang="en-US"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金属的熔点仅</a:t>
            </a:r>
            <a:r>
              <a:rPr lang="en-US" altLang="zh-CN"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97.8</a:t>
            </a:r>
            <a:r>
              <a:rPr lang="zh-CN" altLang="en-US"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摄氏度</a:t>
            </a:r>
            <a:endParaRPr lang="zh-CN" altLang="en-US" sz="2000" b="1"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a:p>
            <a:pPr lvl="1" eaLnBrk="1" hangingPunct="1">
              <a:lnSpc>
                <a:spcPct val="120000"/>
              </a:lnSpc>
            </a:pPr>
            <a:r>
              <a:rPr lang="zh-CN" altLang="en-US" sz="2400" b="1" dirty="0">
                <a:latin typeface="Times New Roman" panose="02020603050405020304" pitchFamily="18" charset="0"/>
                <a:ea typeface="微软雅黑" panose="020B0503020204020204" charset="-122"/>
                <a:cs typeface="Times New Roman" panose="02020603050405020304" pitchFamily="18" charset="0"/>
              </a:rPr>
              <a:t>低温下是很好的绝缘体</a:t>
            </a:r>
          </a:p>
          <a:p>
            <a:pPr lvl="2" eaLnBrk="1" hangingPunct="1">
              <a:lnSpc>
                <a:spcPct val="120000"/>
              </a:lnSpc>
              <a:buFontTx/>
              <a:buNone/>
            </a:pPr>
            <a:r>
              <a:rPr lang="zh-CN" altLang="en-US"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电子无法在具有饱和结构的离子间传输</a:t>
            </a:r>
          </a:p>
          <a:p>
            <a:pPr lvl="2" eaLnBrk="1" hangingPunct="1">
              <a:lnSpc>
                <a:spcPct val="120000"/>
              </a:lnSpc>
              <a:buFontTx/>
              <a:buNone/>
            </a:pPr>
            <a:r>
              <a:rPr lang="zh-CN" altLang="en-US"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在高温下离子晶体是可以导电的，因为</a:t>
            </a:r>
          </a:p>
          <a:p>
            <a:pPr lvl="2" eaLnBrk="1" hangingPunct="1">
              <a:lnSpc>
                <a:spcPct val="120000"/>
              </a:lnSpc>
              <a:buFontTx/>
              <a:buNone/>
            </a:pPr>
            <a:r>
              <a:rPr lang="zh-CN" altLang="en-US"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带电离子点缺陷的运动可以形成电流</a:t>
            </a:r>
          </a:p>
          <a:p>
            <a:pPr lvl="2" eaLnBrk="1" hangingPunct="1">
              <a:lnSpc>
                <a:spcPct val="120000"/>
              </a:lnSpc>
            </a:pPr>
            <a:endParaRPr lang="zh-CN" altLang="en-US" b="1"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72708" name="Rectangle 3"/>
          <p:cNvSpPr>
            <a:spLocks noGrp="1" noRot="1" noChangeArrowheads="1"/>
          </p:cNvSpPr>
          <p:nvPr>
            <p:ph type="title" idx="4294967295"/>
          </p:nvPr>
        </p:nvSpPr>
        <p:spPr bwMode="auto">
          <a:xfrm>
            <a:off x="1331640" y="-114300"/>
            <a:ext cx="7010400" cy="1527175"/>
          </a:xfrm>
          <a:prstGeom prst="rect">
            <a:avLst/>
          </a:prstGeom>
          <a:noFill/>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离子性结合的特点</a:t>
            </a:r>
          </a:p>
        </p:txBody>
      </p:sp>
      <p:sp>
        <p:nvSpPr>
          <p:cNvPr id="72709" name="Text Box 9"/>
          <p:cNvSpPr txBox="1">
            <a:spLocks noChangeArrowheads="1"/>
          </p:cNvSpPr>
          <p:nvPr/>
        </p:nvSpPr>
        <p:spPr bwMode="auto">
          <a:xfrm>
            <a:off x="1506265" y="1047403"/>
            <a:ext cx="6930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离子晶体一般是典型金属和非金属之间的化合物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46</a:t>
            </a:fld>
            <a:endParaRPr lang="zh-CN" altLang="en-US" dirty="0">
              <a:solidFill>
                <a:prstClr val="black">
                  <a:tint val="75000"/>
                </a:prstClr>
              </a:solidFill>
            </a:endParaRPr>
          </a:p>
        </p:txBody>
      </p:sp>
      <p:sp>
        <p:nvSpPr>
          <p:cNvPr id="8" name="Rectangle 37"/>
          <p:cNvSpPr>
            <a:spLocks noChangeArrowheads="1"/>
          </p:cNvSpPr>
          <p:nvPr/>
        </p:nvSpPr>
        <p:spPr bwMode="auto">
          <a:xfrm flipV="1">
            <a:off x="129381" y="980728"/>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856483" y="3947704"/>
            <a:ext cx="2795637" cy="431800"/>
          </a:xfrm>
          <a:prstGeom prst="rect">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3315" name="Text Box 3"/>
          <p:cNvSpPr txBox="1">
            <a:spLocks noChangeArrowheads="1"/>
          </p:cNvSpPr>
          <p:nvPr/>
        </p:nvSpPr>
        <p:spPr bwMode="auto">
          <a:xfrm>
            <a:off x="2440792" y="1418229"/>
            <a:ext cx="6336704" cy="431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2.1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固体结合的规律</a:t>
            </a: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固体结合的量子理论</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分子轨道法</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2.3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固体结合的类型</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2.3.1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离子结合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2.3.2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共价结合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2.3.3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金属性结合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2.4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原子和分子固体 </a:t>
            </a:r>
          </a:p>
        </p:txBody>
      </p:sp>
      <p:sp>
        <p:nvSpPr>
          <p:cNvPr id="13316" name="Rectangle 2"/>
          <p:cNvSpPr>
            <a:spLocks noRot="1" noChangeArrowheads="1"/>
          </p:cNvSpPr>
          <p:nvPr/>
        </p:nvSpPr>
        <p:spPr bwMode="auto">
          <a:xfrm>
            <a:off x="2411760" y="303858"/>
            <a:ext cx="468037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cs typeface="+mn-cs"/>
              </a:rPr>
              <a:t>第二章  固体的结合</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8" name="Rectangle 37"/>
          <p:cNvSpPr>
            <a:spLocks noChangeArrowheads="1"/>
          </p:cNvSpPr>
          <p:nvPr/>
        </p:nvSpPr>
        <p:spPr bwMode="auto">
          <a:xfrm flipV="1">
            <a:off x="106363" y="118542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extLst>
      <p:ext uri="{BB962C8B-B14F-4D97-AF65-F5344CB8AC3E}">
        <p14:creationId xmlns:p14="http://schemas.microsoft.com/office/powerpoint/2010/main" val="384308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Rot="1" noChangeArrowheads="1"/>
          </p:cNvSpPr>
          <p:nvPr>
            <p:ph type="title" idx="4294967295"/>
          </p:nvPr>
        </p:nvSpPr>
        <p:spPr bwMode="auto">
          <a:xfrm>
            <a:off x="3405520" y="-150812"/>
            <a:ext cx="2955925" cy="1527175"/>
          </a:xfrm>
          <a:prstGeom prst="rect">
            <a:avLst/>
          </a:prstGeom>
          <a:noFill/>
          <a:extLst/>
        </p:spPr>
        <p:txBody>
          <a:bodyPr anchor="ctr">
            <a:normAutofit/>
          </a:body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共 价 结 合</a:t>
            </a:r>
          </a:p>
        </p:txBody>
      </p:sp>
      <p:grpSp>
        <p:nvGrpSpPr>
          <p:cNvPr id="73732" name="Group 8"/>
          <p:cNvGrpSpPr/>
          <p:nvPr/>
        </p:nvGrpSpPr>
        <p:grpSpPr bwMode="auto">
          <a:xfrm>
            <a:off x="6559031" y="2216696"/>
            <a:ext cx="2114550" cy="519112"/>
            <a:chOff x="3090" y="2556"/>
            <a:chExt cx="1332" cy="327"/>
          </a:xfrm>
        </p:grpSpPr>
        <p:sp>
          <p:nvSpPr>
            <p:cNvPr id="73791" name="AutoShape 9"/>
            <p:cNvSpPr>
              <a:spLocks noChangeArrowheads="1"/>
            </p:cNvSpPr>
            <p:nvPr/>
          </p:nvSpPr>
          <p:spPr bwMode="auto">
            <a:xfrm>
              <a:off x="3090" y="2646"/>
              <a:ext cx="499" cy="226"/>
            </a:xfrm>
            <a:prstGeom prst="rightArrow">
              <a:avLst>
                <a:gd name="adj1" fmla="val 50000"/>
                <a:gd name="adj2" fmla="val 55199"/>
              </a:avLst>
            </a:prstGeom>
            <a:gradFill rotWithShape="1">
              <a:gsLst>
                <a:gs pos="0">
                  <a:srgbClr val="FFC2FF"/>
                </a:gs>
                <a:gs pos="100000">
                  <a:srgbClr val="FF00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73792" name="Text Box 10"/>
            <p:cNvSpPr txBox="1">
              <a:spLocks noChangeArrowheads="1"/>
            </p:cNvSpPr>
            <p:nvPr/>
          </p:nvSpPr>
          <p:spPr bwMode="auto">
            <a:xfrm>
              <a:off x="3634" y="2556"/>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a:solidFill>
                    <a:srgbClr val="CC0000"/>
                  </a:solidFill>
                  <a:latin typeface="Times New Roman" panose="02020603050405020304" pitchFamily="18" charset="0"/>
                  <a:ea typeface="微软雅黑" panose="020B0503020204020204" charset="-122"/>
                </a:rPr>
                <a:t>共价键</a:t>
              </a:r>
            </a:p>
          </p:txBody>
        </p:sp>
      </p:grpSp>
      <p:grpSp>
        <p:nvGrpSpPr>
          <p:cNvPr id="73733" name="Group 11"/>
          <p:cNvGrpSpPr/>
          <p:nvPr/>
        </p:nvGrpSpPr>
        <p:grpSpPr bwMode="auto">
          <a:xfrm>
            <a:off x="942456" y="1495971"/>
            <a:ext cx="6688137" cy="1030287"/>
            <a:chOff x="657" y="2600"/>
            <a:chExt cx="4213" cy="649"/>
          </a:xfrm>
        </p:grpSpPr>
        <p:graphicFrame>
          <p:nvGraphicFramePr>
            <p:cNvPr id="73788" name="Object 5"/>
            <p:cNvGraphicFramePr>
              <a:graphicFrameLocks noChangeAspect="1"/>
            </p:cNvGraphicFramePr>
            <p:nvPr/>
          </p:nvGraphicFramePr>
          <p:xfrm>
            <a:off x="822" y="2601"/>
            <a:ext cx="1179" cy="342"/>
          </p:xfrm>
          <a:graphic>
            <a:graphicData uri="http://schemas.openxmlformats.org/presentationml/2006/ole">
              <mc:AlternateContent xmlns:mc="http://schemas.openxmlformats.org/markup-compatibility/2006">
                <mc:Choice xmlns:v="urn:schemas-microsoft-com:vml" Requires="v">
                  <p:oleObj spid="_x0000_s74437" name="公式" r:id="rId4" imgW="787400" imgH="228600" progId="Equation.3">
                    <p:embed/>
                  </p:oleObj>
                </mc:Choice>
                <mc:Fallback>
                  <p:oleObj name="公式" r:id="rId4" imgW="7874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 y="2601"/>
                          <a:ext cx="117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89" name="Text Box 13"/>
            <p:cNvSpPr txBox="1">
              <a:spLocks noChangeArrowheads="1"/>
            </p:cNvSpPr>
            <p:nvPr/>
          </p:nvSpPr>
          <p:spPr bwMode="auto">
            <a:xfrm>
              <a:off x="2290" y="2600"/>
              <a:ext cx="25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i="1">
                  <a:solidFill>
                    <a:srgbClr val="000000"/>
                  </a:solidFill>
                  <a:latin typeface="Times New Roman" panose="02020603050405020304" pitchFamily="18" charset="0"/>
                  <a:ea typeface="微软雅黑" panose="020B0503020204020204" charset="-122"/>
                  <a:cs typeface="Times New Roman" panose="02020603050405020304" pitchFamily="18" charset="0"/>
                </a:rPr>
                <a:t>A </a:t>
              </a:r>
              <a:r>
                <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和</a:t>
              </a:r>
              <a:r>
                <a:rPr lang="en-US" altLang="zh-CN" sz="2400" b="1" i="1">
                  <a:solidFill>
                    <a:srgbClr val="000000"/>
                  </a:solidFill>
                  <a:latin typeface="Times New Roman" panose="02020603050405020304" pitchFamily="18" charset="0"/>
                  <a:ea typeface="微软雅黑" panose="020B0503020204020204" charset="-122"/>
                  <a:cs typeface="Times New Roman" panose="02020603050405020304" pitchFamily="18" charset="0"/>
                </a:rPr>
                <a:t>B </a:t>
              </a:r>
              <a:r>
                <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原子的价电子均匀分布</a:t>
              </a:r>
            </a:p>
            <a:p>
              <a:pPr eaLnBrk="1" hangingPunct="1"/>
              <a:r>
                <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两个原子共享所有价电子</a:t>
              </a:r>
            </a:p>
          </p:txBody>
        </p:sp>
        <p:graphicFrame>
          <p:nvGraphicFramePr>
            <p:cNvPr id="73790" name="Object 14"/>
            <p:cNvGraphicFramePr>
              <a:graphicFrameLocks noChangeAspect="1"/>
            </p:cNvGraphicFramePr>
            <p:nvPr/>
          </p:nvGraphicFramePr>
          <p:xfrm>
            <a:off x="657" y="2964"/>
            <a:ext cx="1593" cy="285"/>
          </p:xfrm>
          <a:graphic>
            <a:graphicData uri="http://schemas.openxmlformats.org/presentationml/2006/ole">
              <mc:AlternateContent xmlns:mc="http://schemas.openxmlformats.org/markup-compatibility/2006">
                <mc:Choice xmlns:v="urn:schemas-microsoft-com:vml" Requires="v">
                  <p:oleObj spid="_x0000_s74438" name="公式" r:id="rId6" imgW="1205865" imgH="215900" progId="Equation.3">
                    <p:embed/>
                  </p:oleObj>
                </mc:Choice>
                <mc:Fallback>
                  <p:oleObj name="公式" r:id="rId6" imgW="1205865" imgH="2159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 y="2964"/>
                          <a:ext cx="1593"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3734" name="Text Box 15"/>
          <p:cNvSpPr txBox="1">
            <a:spLocks noChangeArrowheads="1"/>
          </p:cNvSpPr>
          <p:nvPr/>
        </p:nvSpPr>
        <p:spPr bwMode="auto">
          <a:xfrm>
            <a:off x="1689100" y="3181166"/>
            <a:ext cx="567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C00000"/>
                </a:solidFill>
                <a:latin typeface="Times New Roman" panose="02020603050405020304" pitchFamily="18" charset="0"/>
                <a:ea typeface="微软雅黑" panose="020B0503020204020204" charset="-122"/>
              </a:rPr>
              <a:t>共价结合的晶体称为共价晶体或同极晶体</a:t>
            </a:r>
          </a:p>
        </p:txBody>
      </p:sp>
      <p:graphicFrame>
        <p:nvGraphicFramePr>
          <p:cNvPr id="651289" name="Group 25"/>
          <p:cNvGraphicFramePr>
            <a:graphicFrameLocks noGrp="1"/>
          </p:cNvGraphicFramePr>
          <p:nvPr>
            <p:extLst>
              <p:ext uri="{D42A27DB-BD31-4B8C-83A1-F6EECF244321}">
                <p14:modId xmlns:p14="http://schemas.microsoft.com/office/powerpoint/2010/main" val="3899603181"/>
              </p:ext>
            </p:extLst>
          </p:nvPr>
        </p:nvGraphicFramePr>
        <p:xfrm>
          <a:off x="336883" y="4265480"/>
          <a:ext cx="8208963" cy="1512887"/>
        </p:xfrm>
        <a:graphic>
          <a:graphicData uri="http://schemas.openxmlformats.org/drawingml/2006/table">
            <a:tbl>
              <a:tblPr/>
              <a:tblGrid>
                <a:gridCol w="1349375">
                  <a:extLst>
                    <a:ext uri="{9D8B030D-6E8A-4147-A177-3AD203B41FA5}">
                      <a16:colId xmlns:a16="http://schemas.microsoft.com/office/drawing/2014/main" val="20000"/>
                    </a:ext>
                  </a:extLst>
                </a:gridCol>
                <a:gridCol w="839788">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9787">
                  <a:extLst>
                    <a:ext uri="{9D8B030D-6E8A-4147-A177-3AD203B41FA5}">
                      <a16:colId xmlns:a16="http://schemas.microsoft.com/office/drawing/2014/main" val="20003"/>
                    </a:ext>
                  </a:extLst>
                </a:gridCol>
                <a:gridCol w="839788">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792162">
                  <a:extLst>
                    <a:ext uri="{9D8B030D-6E8A-4147-A177-3AD203B41FA5}">
                      <a16:colId xmlns:a16="http://schemas.microsoft.com/office/drawing/2014/main" val="20006"/>
                    </a:ext>
                  </a:extLst>
                </a:gridCol>
                <a:gridCol w="865188">
                  <a:extLst>
                    <a:ext uri="{9D8B030D-6E8A-4147-A177-3AD203B41FA5}">
                      <a16:colId xmlns:a16="http://schemas.microsoft.com/office/drawing/2014/main" val="20007"/>
                    </a:ext>
                  </a:extLst>
                </a:gridCol>
                <a:gridCol w="863600">
                  <a:extLst>
                    <a:ext uri="{9D8B030D-6E8A-4147-A177-3AD203B41FA5}">
                      <a16:colId xmlns:a16="http://schemas.microsoft.com/office/drawing/2014/main" val="20008"/>
                    </a:ext>
                  </a:extLst>
                </a:gridCol>
              </a:tblGrid>
              <a:tr h="792162">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0725">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51321" name="Text Box 57"/>
          <p:cNvSpPr txBox="1">
            <a:spLocks noChangeArrowheads="1"/>
          </p:cNvSpPr>
          <p:nvPr/>
        </p:nvSpPr>
        <p:spPr bwMode="auto">
          <a:xfrm>
            <a:off x="697246" y="4409942"/>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00"/>
                </a:solidFill>
                <a:latin typeface="Times New Roman" panose="02020603050405020304" pitchFamily="18" charset="0"/>
                <a:ea typeface="微软雅黑" panose="020B0503020204020204" charset="-122"/>
              </a:rPr>
              <a:t>晶体</a:t>
            </a:r>
          </a:p>
        </p:txBody>
      </p:sp>
      <p:sp>
        <p:nvSpPr>
          <p:cNvPr id="651322" name="Text Box 58"/>
          <p:cNvSpPr txBox="1">
            <a:spLocks noChangeArrowheads="1"/>
          </p:cNvSpPr>
          <p:nvPr/>
        </p:nvSpPr>
        <p:spPr bwMode="auto">
          <a:xfrm>
            <a:off x="1921208" y="4460742"/>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C</a:t>
            </a:r>
          </a:p>
        </p:txBody>
      </p:sp>
      <p:sp>
        <p:nvSpPr>
          <p:cNvPr id="651323" name="Text Box 59"/>
          <p:cNvSpPr txBox="1">
            <a:spLocks noChangeArrowheads="1"/>
          </p:cNvSpPr>
          <p:nvPr/>
        </p:nvSpPr>
        <p:spPr bwMode="auto">
          <a:xfrm>
            <a:off x="2713371" y="4460742"/>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Si</a:t>
            </a:r>
          </a:p>
        </p:txBody>
      </p:sp>
      <p:sp>
        <p:nvSpPr>
          <p:cNvPr id="651324" name="Text Box 60"/>
          <p:cNvSpPr txBox="1">
            <a:spLocks noChangeArrowheads="1"/>
          </p:cNvSpPr>
          <p:nvPr/>
        </p:nvSpPr>
        <p:spPr bwMode="auto">
          <a:xfrm>
            <a:off x="3476958" y="4460742"/>
            <a:ext cx="55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Ge</a:t>
            </a:r>
          </a:p>
        </p:txBody>
      </p:sp>
      <p:sp>
        <p:nvSpPr>
          <p:cNvPr id="651325" name="Text Box 61"/>
          <p:cNvSpPr txBox="1">
            <a:spLocks noChangeArrowheads="1"/>
          </p:cNvSpPr>
          <p:nvPr/>
        </p:nvSpPr>
        <p:spPr bwMode="auto">
          <a:xfrm>
            <a:off x="4224671" y="4460742"/>
            <a:ext cx="658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SiC</a:t>
            </a:r>
          </a:p>
        </p:txBody>
      </p:sp>
      <p:sp>
        <p:nvSpPr>
          <p:cNvPr id="651326" name="Text Box 62"/>
          <p:cNvSpPr txBox="1">
            <a:spLocks noChangeArrowheads="1"/>
          </p:cNvSpPr>
          <p:nvPr/>
        </p:nvSpPr>
        <p:spPr bwMode="auto">
          <a:xfrm>
            <a:off x="5016833" y="4460742"/>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GaAs</a:t>
            </a:r>
          </a:p>
        </p:txBody>
      </p:sp>
      <p:sp>
        <p:nvSpPr>
          <p:cNvPr id="651327" name="Text Box 63"/>
          <p:cNvSpPr txBox="1">
            <a:spLocks noChangeArrowheads="1"/>
          </p:cNvSpPr>
          <p:nvPr/>
        </p:nvSpPr>
        <p:spPr bwMode="auto">
          <a:xfrm>
            <a:off x="6078871" y="4460742"/>
            <a:ext cx="658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InP</a:t>
            </a:r>
          </a:p>
        </p:txBody>
      </p:sp>
      <p:sp>
        <p:nvSpPr>
          <p:cNvPr id="651328" name="Text Box 64"/>
          <p:cNvSpPr txBox="1">
            <a:spLocks noChangeArrowheads="1"/>
          </p:cNvSpPr>
          <p:nvPr/>
        </p:nvSpPr>
        <p:spPr bwMode="auto">
          <a:xfrm>
            <a:off x="6817058" y="4460742"/>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GaN</a:t>
            </a:r>
          </a:p>
        </p:txBody>
      </p:sp>
      <p:sp>
        <p:nvSpPr>
          <p:cNvPr id="651329" name="Text Box 65"/>
          <p:cNvSpPr txBox="1">
            <a:spLocks noChangeArrowheads="1"/>
          </p:cNvSpPr>
          <p:nvPr/>
        </p:nvSpPr>
        <p:spPr bwMode="auto">
          <a:xfrm>
            <a:off x="7682246" y="4473442"/>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ZnO</a:t>
            </a:r>
          </a:p>
        </p:txBody>
      </p:sp>
      <p:sp>
        <p:nvSpPr>
          <p:cNvPr id="651330" name="Text Box 66"/>
          <p:cNvSpPr txBox="1">
            <a:spLocks noChangeArrowheads="1"/>
          </p:cNvSpPr>
          <p:nvPr/>
        </p:nvSpPr>
        <p:spPr bwMode="auto">
          <a:xfrm>
            <a:off x="308308" y="5176705"/>
            <a:ext cx="12682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电离度</a:t>
            </a:r>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f</a:t>
            </a:r>
            <a:r>
              <a:rPr lang="en-US" altLang="zh-CN" sz="2400" b="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i</a:t>
            </a:r>
          </a:p>
        </p:txBody>
      </p:sp>
      <p:sp>
        <p:nvSpPr>
          <p:cNvPr id="651331" name="Text Box 67"/>
          <p:cNvSpPr txBox="1">
            <a:spLocks noChangeArrowheads="1"/>
          </p:cNvSpPr>
          <p:nvPr/>
        </p:nvSpPr>
        <p:spPr bwMode="auto">
          <a:xfrm>
            <a:off x="1919621" y="523703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a:t>
            </a:r>
          </a:p>
        </p:txBody>
      </p:sp>
      <p:sp>
        <p:nvSpPr>
          <p:cNvPr id="651332" name="Text Box 68"/>
          <p:cNvSpPr txBox="1">
            <a:spLocks noChangeArrowheads="1"/>
          </p:cNvSpPr>
          <p:nvPr/>
        </p:nvSpPr>
        <p:spPr bwMode="auto">
          <a:xfrm>
            <a:off x="2768933" y="523861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a:t>
            </a:r>
          </a:p>
        </p:txBody>
      </p:sp>
      <p:sp>
        <p:nvSpPr>
          <p:cNvPr id="651333" name="Text Box 69"/>
          <p:cNvSpPr txBox="1">
            <a:spLocks noChangeArrowheads="1"/>
          </p:cNvSpPr>
          <p:nvPr/>
        </p:nvSpPr>
        <p:spPr bwMode="auto">
          <a:xfrm>
            <a:off x="3603958" y="523861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a:t>
            </a:r>
          </a:p>
        </p:txBody>
      </p:sp>
      <p:sp>
        <p:nvSpPr>
          <p:cNvPr id="651334" name="Text Box 70"/>
          <p:cNvSpPr txBox="1">
            <a:spLocks noChangeArrowheads="1"/>
          </p:cNvSpPr>
          <p:nvPr/>
        </p:nvSpPr>
        <p:spPr bwMode="auto">
          <a:xfrm>
            <a:off x="4169108" y="5238617"/>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0.177</a:t>
            </a:r>
          </a:p>
        </p:txBody>
      </p:sp>
      <p:sp>
        <p:nvSpPr>
          <p:cNvPr id="651335" name="Text Box 71"/>
          <p:cNvSpPr txBox="1">
            <a:spLocks noChangeArrowheads="1"/>
          </p:cNvSpPr>
          <p:nvPr/>
        </p:nvSpPr>
        <p:spPr bwMode="auto">
          <a:xfrm>
            <a:off x="5147008" y="5216392"/>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0.310</a:t>
            </a:r>
          </a:p>
        </p:txBody>
      </p:sp>
      <p:sp>
        <p:nvSpPr>
          <p:cNvPr id="651336" name="Text Box 72"/>
          <p:cNvSpPr txBox="1">
            <a:spLocks noChangeArrowheads="1"/>
          </p:cNvSpPr>
          <p:nvPr/>
        </p:nvSpPr>
        <p:spPr bwMode="auto">
          <a:xfrm>
            <a:off x="5983621" y="5216392"/>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0.421</a:t>
            </a:r>
          </a:p>
        </p:txBody>
      </p:sp>
      <p:sp>
        <p:nvSpPr>
          <p:cNvPr id="651337" name="Text Box 73"/>
          <p:cNvSpPr txBox="1">
            <a:spLocks noChangeArrowheads="1"/>
          </p:cNvSpPr>
          <p:nvPr/>
        </p:nvSpPr>
        <p:spPr bwMode="auto">
          <a:xfrm>
            <a:off x="6802771" y="5216392"/>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0.500</a:t>
            </a:r>
          </a:p>
        </p:txBody>
      </p:sp>
      <p:sp>
        <p:nvSpPr>
          <p:cNvPr id="651338" name="Text Box 74"/>
          <p:cNvSpPr txBox="1">
            <a:spLocks noChangeArrowheads="1"/>
          </p:cNvSpPr>
          <p:nvPr/>
        </p:nvSpPr>
        <p:spPr bwMode="auto">
          <a:xfrm>
            <a:off x="7696533" y="5216392"/>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0.616</a:t>
            </a:r>
          </a:p>
        </p:txBody>
      </p:sp>
      <p:sp>
        <p:nvSpPr>
          <p:cNvPr id="651339" name="Text Box 75"/>
          <p:cNvSpPr txBox="1">
            <a:spLocks noChangeArrowheads="1"/>
          </p:cNvSpPr>
          <p:nvPr/>
        </p:nvSpPr>
        <p:spPr bwMode="auto">
          <a:xfrm>
            <a:off x="1281446" y="587838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CC0000"/>
                </a:solidFill>
                <a:latin typeface="Times New Roman" panose="02020603050405020304" pitchFamily="18" charset="0"/>
                <a:ea typeface="微软雅黑" panose="020B0503020204020204" charset="-122"/>
              </a:rPr>
              <a:t>共价结合</a:t>
            </a:r>
          </a:p>
        </p:txBody>
      </p:sp>
      <p:sp>
        <p:nvSpPr>
          <p:cNvPr id="651340" name="Text Box 76"/>
          <p:cNvSpPr txBox="1">
            <a:spLocks noChangeArrowheads="1"/>
          </p:cNvSpPr>
          <p:nvPr/>
        </p:nvSpPr>
        <p:spPr bwMode="auto">
          <a:xfrm>
            <a:off x="7256796" y="5906955"/>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CC"/>
                </a:solidFill>
                <a:latin typeface="Times New Roman" panose="02020603050405020304" pitchFamily="18" charset="0"/>
                <a:ea typeface="微软雅黑" panose="020B0503020204020204" charset="-122"/>
              </a:rPr>
              <a:t>离子结合</a:t>
            </a:r>
          </a:p>
        </p:txBody>
      </p:sp>
      <p:sp>
        <p:nvSpPr>
          <p:cNvPr id="651341" name="Line 77"/>
          <p:cNvSpPr>
            <a:spLocks noChangeShapeType="1"/>
          </p:cNvSpPr>
          <p:nvPr/>
        </p:nvSpPr>
        <p:spPr bwMode="auto">
          <a:xfrm>
            <a:off x="2769383" y="6209696"/>
            <a:ext cx="4321175" cy="0"/>
          </a:xfrm>
          <a:prstGeom prst="line">
            <a:avLst/>
          </a:prstGeom>
          <a:noFill/>
          <a:ln w="762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48</a:t>
            </a:fld>
            <a:endParaRPr lang="zh-CN" altLang="en-US">
              <a:solidFill>
                <a:prstClr val="black">
                  <a:tint val="75000"/>
                </a:prstClr>
              </a:solidFill>
            </a:endParaRPr>
          </a:p>
        </p:txBody>
      </p:sp>
      <p:sp>
        <p:nvSpPr>
          <p:cNvPr id="36"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51289"/>
                                        </p:tgtEl>
                                        <p:attrNameLst>
                                          <p:attrName>style.visibility</p:attrName>
                                        </p:attrNameLst>
                                      </p:cBhvr>
                                      <p:to>
                                        <p:strVal val="visible"/>
                                      </p:to>
                                    </p:set>
                                    <p:animEffect transition="in" filter="dissolve">
                                      <p:cBhvr>
                                        <p:cTn id="7" dur="500"/>
                                        <p:tgtEl>
                                          <p:spTgt spid="6512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51321"/>
                                        </p:tgtEl>
                                        <p:attrNameLst>
                                          <p:attrName>style.visibility</p:attrName>
                                        </p:attrNameLst>
                                      </p:cBhvr>
                                      <p:to>
                                        <p:strVal val="visible"/>
                                      </p:to>
                                    </p:set>
                                    <p:animEffect transition="in" filter="dissolve">
                                      <p:cBhvr>
                                        <p:cTn id="10" dur="500"/>
                                        <p:tgtEl>
                                          <p:spTgt spid="65132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51322"/>
                                        </p:tgtEl>
                                        <p:attrNameLst>
                                          <p:attrName>style.visibility</p:attrName>
                                        </p:attrNameLst>
                                      </p:cBhvr>
                                      <p:to>
                                        <p:strVal val="visible"/>
                                      </p:to>
                                    </p:set>
                                    <p:animEffect transition="in" filter="dissolve">
                                      <p:cBhvr>
                                        <p:cTn id="13" dur="500"/>
                                        <p:tgtEl>
                                          <p:spTgt spid="65132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51323"/>
                                        </p:tgtEl>
                                        <p:attrNameLst>
                                          <p:attrName>style.visibility</p:attrName>
                                        </p:attrNameLst>
                                      </p:cBhvr>
                                      <p:to>
                                        <p:strVal val="visible"/>
                                      </p:to>
                                    </p:set>
                                    <p:animEffect transition="in" filter="dissolve">
                                      <p:cBhvr>
                                        <p:cTn id="16" dur="500"/>
                                        <p:tgtEl>
                                          <p:spTgt spid="65132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51324"/>
                                        </p:tgtEl>
                                        <p:attrNameLst>
                                          <p:attrName>style.visibility</p:attrName>
                                        </p:attrNameLst>
                                      </p:cBhvr>
                                      <p:to>
                                        <p:strVal val="visible"/>
                                      </p:to>
                                    </p:set>
                                    <p:animEffect transition="in" filter="dissolve">
                                      <p:cBhvr>
                                        <p:cTn id="19" dur="500"/>
                                        <p:tgtEl>
                                          <p:spTgt spid="65132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51325"/>
                                        </p:tgtEl>
                                        <p:attrNameLst>
                                          <p:attrName>style.visibility</p:attrName>
                                        </p:attrNameLst>
                                      </p:cBhvr>
                                      <p:to>
                                        <p:strVal val="visible"/>
                                      </p:to>
                                    </p:set>
                                    <p:animEffect transition="in" filter="dissolve">
                                      <p:cBhvr>
                                        <p:cTn id="22" dur="500"/>
                                        <p:tgtEl>
                                          <p:spTgt spid="65132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51326"/>
                                        </p:tgtEl>
                                        <p:attrNameLst>
                                          <p:attrName>style.visibility</p:attrName>
                                        </p:attrNameLst>
                                      </p:cBhvr>
                                      <p:to>
                                        <p:strVal val="visible"/>
                                      </p:to>
                                    </p:set>
                                    <p:animEffect transition="in" filter="dissolve">
                                      <p:cBhvr>
                                        <p:cTn id="25" dur="500"/>
                                        <p:tgtEl>
                                          <p:spTgt spid="65132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51327"/>
                                        </p:tgtEl>
                                        <p:attrNameLst>
                                          <p:attrName>style.visibility</p:attrName>
                                        </p:attrNameLst>
                                      </p:cBhvr>
                                      <p:to>
                                        <p:strVal val="visible"/>
                                      </p:to>
                                    </p:set>
                                    <p:animEffect transition="in" filter="dissolve">
                                      <p:cBhvr>
                                        <p:cTn id="28" dur="500"/>
                                        <p:tgtEl>
                                          <p:spTgt spid="65132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51328"/>
                                        </p:tgtEl>
                                        <p:attrNameLst>
                                          <p:attrName>style.visibility</p:attrName>
                                        </p:attrNameLst>
                                      </p:cBhvr>
                                      <p:to>
                                        <p:strVal val="visible"/>
                                      </p:to>
                                    </p:set>
                                    <p:animEffect transition="in" filter="dissolve">
                                      <p:cBhvr>
                                        <p:cTn id="31" dur="500"/>
                                        <p:tgtEl>
                                          <p:spTgt spid="65132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51329"/>
                                        </p:tgtEl>
                                        <p:attrNameLst>
                                          <p:attrName>style.visibility</p:attrName>
                                        </p:attrNameLst>
                                      </p:cBhvr>
                                      <p:to>
                                        <p:strVal val="visible"/>
                                      </p:to>
                                    </p:set>
                                    <p:animEffect transition="in" filter="dissolve">
                                      <p:cBhvr>
                                        <p:cTn id="34" dur="500"/>
                                        <p:tgtEl>
                                          <p:spTgt spid="65132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51330"/>
                                        </p:tgtEl>
                                        <p:attrNameLst>
                                          <p:attrName>style.visibility</p:attrName>
                                        </p:attrNameLst>
                                      </p:cBhvr>
                                      <p:to>
                                        <p:strVal val="visible"/>
                                      </p:to>
                                    </p:set>
                                    <p:animEffect transition="in" filter="dissolve">
                                      <p:cBhvr>
                                        <p:cTn id="37" dur="500"/>
                                        <p:tgtEl>
                                          <p:spTgt spid="65133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51331"/>
                                        </p:tgtEl>
                                        <p:attrNameLst>
                                          <p:attrName>style.visibility</p:attrName>
                                        </p:attrNameLst>
                                      </p:cBhvr>
                                      <p:to>
                                        <p:strVal val="visible"/>
                                      </p:to>
                                    </p:set>
                                    <p:animEffect transition="in" filter="dissolve">
                                      <p:cBhvr>
                                        <p:cTn id="40" dur="500"/>
                                        <p:tgtEl>
                                          <p:spTgt spid="65133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51332"/>
                                        </p:tgtEl>
                                        <p:attrNameLst>
                                          <p:attrName>style.visibility</p:attrName>
                                        </p:attrNameLst>
                                      </p:cBhvr>
                                      <p:to>
                                        <p:strVal val="visible"/>
                                      </p:to>
                                    </p:set>
                                    <p:animEffect transition="in" filter="dissolve">
                                      <p:cBhvr>
                                        <p:cTn id="43" dur="500"/>
                                        <p:tgtEl>
                                          <p:spTgt spid="6513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1333"/>
                                        </p:tgtEl>
                                        <p:attrNameLst>
                                          <p:attrName>style.visibility</p:attrName>
                                        </p:attrNameLst>
                                      </p:cBhvr>
                                      <p:to>
                                        <p:strVal val="visible"/>
                                      </p:to>
                                    </p:set>
                                    <p:animEffect transition="in" filter="dissolve">
                                      <p:cBhvr>
                                        <p:cTn id="46" dur="500"/>
                                        <p:tgtEl>
                                          <p:spTgt spid="65133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51334"/>
                                        </p:tgtEl>
                                        <p:attrNameLst>
                                          <p:attrName>style.visibility</p:attrName>
                                        </p:attrNameLst>
                                      </p:cBhvr>
                                      <p:to>
                                        <p:strVal val="visible"/>
                                      </p:to>
                                    </p:set>
                                    <p:animEffect transition="in" filter="dissolve">
                                      <p:cBhvr>
                                        <p:cTn id="49" dur="500"/>
                                        <p:tgtEl>
                                          <p:spTgt spid="6513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1335"/>
                                        </p:tgtEl>
                                        <p:attrNameLst>
                                          <p:attrName>style.visibility</p:attrName>
                                        </p:attrNameLst>
                                      </p:cBhvr>
                                      <p:to>
                                        <p:strVal val="visible"/>
                                      </p:to>
                                    </p:set>
                                    <p:animEffect transition="in" filter="dissolve">
                                      <p:cBhvr>
                                        <p:cTn id="52" dur="500"/>
                                        <p:tgtEl>
                                          <p:spTgt spid="65133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51336"/>
                                        </p:tgtEl>
                                        <p:attrNameLst>
                                          <p:attrName>style.visibility</p:attrName>
                                        </p:attrNameLst>
                                      </p:cBhvr>
                                      <p:to>
                                        <p:strVal val="visible"/>
                                      </p:to>
                                    </p:set>
                                    <p:animEffect transition="in" filter="dissolve">
                                      <p:cBhvr>
                                        <p:cTn id="55" dur="500"/>
                                        <p:tgtEl>
                                          <p:spTgt spid="65133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51337"/>
                                        </p:tgtEl>
                                        <p:attrNameLst>
                                          <p:attrName>style.visibility</p:attrName>
                                        </p:attrNameLst>
                                      </p:cBhvr>
                                      <p:to>
                                        <p:strVal val="visible"/>
                                      </p:to>
                                    </p:set>
                                    <p:animEffect transition="in" filter="dissolve">
                                      <p:cBhvr>
                                        <p:cTn id="58" dur="500"/>
                                        <p:tgtEl>
                                          <p:spTgt spid="6513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51338"/>
                                        </p:tgtEl>
                                        <p:attrNameLst>
                                          <p:attrName>style.visibility</p:attrName>
                                        </p:attrNameLst>
                                      </p:cBhvr>
                                      <p:to>
                                        <p:strVal val="visible"/>
                                      </p:to>
                                    </p:set>
                                    <p:animEffect transition="in" filter="dissolve">
                                      <p:cBhvr>
                                        <p:cTn id="61" dur="500"/>
                                        <p:tgtEl>
                                          <p:spTgt spid="6513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51339"/>
                                        </p:tgtEl>
                                        <p:attrNameLst>
                                          <p:attrName>style.visibility</p:attrName>
                                        </p:attrNameLst>
                                      </p:cBhvr>
                                      <p:to>
                                        <p:strVal val="visible"/>
                                      </p:to>
                                    </p:set>
                                    <p:animEffect transition="in" filter="dissolve">
                                      <p:cBhvr>
                                        <p:cTn id="64" dur="500"/>
                                        <p:tgtEl>
                                          <p:spTgt spid="6513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51340"/>
                                        </p:tgtEl>
                                        <p:attrNameLst>
                                          <p:attrName>style.visibility</p:attrName>
                                        </p:attrNameLst>
                                      </p:cBhvr>
                                      <p:to>
                                        <p:strVal val="visible"/>
                                      </p:to>
                                    </p:set>
                                    <p:animEffect transition="in" filter="dissolve">
                                      <p:cBhvr>
                                        <p:cTn id="67" dur="500"/>
                                        <p:tgtEl>
                                          <p:spTgt spid="65134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51341"/>
                                        </p:tgtEl>
                                        <p:attrNameLst>
                                          <p:attrName>style.visibility</p:attrName>
                                        </p:attrNameLst>
                                      </p:cBhvr>
                                      <p:to>
                                        <p:strVal val="visible"/>
                                      </p:to>
                                    </p:set>
                                    <p:animEffect transition="in" filter="dissolve">
                                      <p:cBhvr>
                                        <p:cTn id="70" dur="500"/>
                                        <p:tgtEl>
                                          <p:spTgt spid="651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321" grpId="0"/>
      <p:bldP spid="651322" grpId="0"/>
      <p:bldP spid="651323" grpId="0"/>
      <p:bldP spid="651324" grpId="0"/>
      <p:bldP spid="651325" grpId="0"/>
      <p:bldP spid="651326" grpId="0"/>
      <p:bldP spid="651327" grpId="0"/>
      <p:bldP spid="651328" grpId="0"/>
      <p:bldP spid="651329" grpId="0"/>
      <p:bldP spid="651330" grpId="0"/>
      <p:bldP spid="651331" grpId="0"/>
      <p:bldP spid="651332" grpId="0"/>
      <p:bldP spid="651333" grpId="0"/>
      <p:bldP spid="651334" grpId="0"/>
      <p:bldP spid="651335" grpId="0"/>
      <p:bldP spid="651336" grpId="0"/>
      <p:bldP spid="651337" grpId="0"/>
      <p:bldP spid="651338" grpId="0"/>
      <p:bldP spid="651339" grpId="0"/>
      <p:bldP spid="651340" grpId="0"/>
      <p:bldP spid="65134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Rot="1" noChangeArrowheads="1"/>
          </p:cNvSpPr>
          <p:nvPr>
            <p:ph type="title" idx="4294967295"/>
          </p:nvPr>
        </p:nvSpPr>
        <p:spPr bwMode="auto">
          <a:xfrm>
            <a:off x="3405520" y="-150812"/>
            <a:ext cx="2955925" cy="1527175"/>
          </a:xfrm>
          <a:prstGeom prst="rect">
            <a:avLst/>
          </a:prstGeom>
          <a:noFill/>
          <a:extLst/>
        </p:spPr>
        <p:txBody>
          <a:bodyPr anchor="ctr">
            <a:normAutofit/>
          </a:body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共 价 结 合</a:t>
            </a:r>
          </a:p>
        </p:txBody>
      </p:sp>
      <p:graphicFrame>
        <p:nvGraphicFramePr>
          <p:cNvPr id="651289" name="Group 25"/>
          <p:cNvGraphicFramePr>
            <a:graphicFrameLocks noGrp="1"/>
          </p:cNvGraphicFramePr>
          <p:nvPr/>
        </p:nvGraphicFramePr>
        <p:xfrm>
          <a:off x="336883" y="4265480"/>
          <a:ext cx="8208963" cy="1512887"/>
        </p:xfrm>
        <a:graphic>
          <a:graphicData uri="http://schemas.openxmlformats.org/drawingml/2006/table">
            <a:tbl>
              <a:tblPr/>
              <a:tblGrid>
                <a:gridCol w="1349375">
                  <a:extLst>
                    <a:ext uri="{9D8B030D-6E8A-4147-A177-3AD203B41FA5}">
                      <a16:colId xmlns:a16="http://schemas.microsoft.com/office/drawing/2014/main" val="20000"/>
                    </a:ext>
                  </a:extLst>
                </a:gridCol>
                <a:gridCol w="839788">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9787">
                  <a:extLst>
                    <a:ext uri="{9D8B030D-6E8A-4147-A177-3AD203B41FA5}">
                      <a16:colId xmlns:a16="http://schemas.microsoft.com/office/drawing/2014/main" val="20003"/>
                    </a:ext>
                  </a:extLst>
                </a:gridCol>
                <a:gridCol w="839788">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792162">
                  <a:extLst>
                    <a:ext uri="{9D8B030D-6E8A-4147-A177-3AD203B41FA5}">
                      <a16:colId xmlns:a16="http://schemas.microsoft.com/office/drawing/2014/main" val="20006"/>
                    </a:ext>
                  </a:extLst>
                </a:gridCol>
                <a:gridCol w="865188">
                  <a:extLst>
                    <a:ext uri="{9D8B030D-6E8A-4147-A177-3AD203B41FA5}">
                      <a16:colId xmlns:a16="http://schemas.microsoft.com/office/drawing/2014/main" val="20007"/>
                    </a:ext>
                  </a:extLst>
                </a:gridCol>
                <a:gridCol w="863600">
                  <a:extLst>
                    <a:ext uri="{9D8B030D-6E8A-4147-A177-3AD203B41FA5}">
                      <a16:colId xmlns:a16="http://schemas.microsoft.com/office/drawing/2014/main" val="20008"/>
                    </a:ext>
                  </a:extLst>
                </a:gridCol>
              </a:tblGrid>
              <a:tr h="792162">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0725">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51321" name="Text Box 57"/>
          <p:cNvSpPr txBox="1">
            <a:spLocks noChangeArrowheads="1"/>
          </p:cNvSpPr>
          <p:nvPr/>
        </p:nvSpPr>
        <p:spPr bwMode="auto">
          <a:xfrm>
            <a:off x="697246" y="4409942"/>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晶体</a:t>
            </a:r>
          </a:p>
        </p:txBody>
      </p:sp>
      <p:sp>
        <p:nvSpPr>
          <p:cNvPr id="651322" name="Text Box 58"/>
          <p:cNvSpPr txBox="1">
            <a:spLocks noChangeArrowheads="1"/>
          </p:cNvSpPr>
          <p:nvPr/>
        </p:nvSpPr>
        <p:spPr bwMode="auto">
          <a:xfrm>
            <a:off x="1921208" y="4460742"/>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C</a:t>
            </a:r>
          </a:p>
        </p:txBody>
      </p:sp>
      <p:sp>
        <p:nvSpPr>
          <p:cNvPr id="651323" name="Text Box 59"/>
          <p:cNvSpPr txBox="1">
            <a:spLocks noChangeArrowheads="1"/>
          </p:cNvSpPr>
          <p:nvPr/>
        </p:nvSpPr>
        <p:spPr bwMode="auto">
          <a:xfrm>
            <a:off x="2713371" y="4460742"/>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Si</a:t>
            </a:r>
          </a:p>
        </p:txBody>
      </p:sp>
      <p:sp>
        <p:nvSpPr>
          <p:cNvPr id="651324" name="Text Box 60"/>
          <p:cNvSpPr txBox="1">
            <a:spLocks noChangeArrowheads="1"/>
          </p:cNvSpPr>
          <p:nvPr/>
        </p:nvSpPr>
        <p:spPr bwMode="auto">
          <a:xfrm>
            <a:off x="3476958" y="4460742"/>
            <a:ext cx="55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Ge</a:t>
            </a:r>
          </a:p>
        </p:txBody>
      </p:sp>
      <p:sp>
        <p:nvSpPr>
          <p:cNvPr id="651325" name="Text Box 61"/>
          <p:cNvSpPr txBox="1">
            <a:spLocks noChangeArrowheads="1"/>
          </p:cNvSpPr>
          <p:nvPr/>
        </p:nvSpPr>
        <p:spPr bwMode="auto">
          <a:xfrm>
            <a:off x="4224671" y="4460742"/>
            <a:ext cx="658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SiC</a:t>
            </a:r>
          </a:p>
        </p:txBody>
      </p:sp>
      <p:sp>
        <p:nvSpPr>
          <p:cNvPr id="651326" name="Text Box 62"/>
          <p:cNvSpPr txBox="1">
            <a:spLocks noChangeArrowheads="1"/>
          </p:cNvSpPr>
          <p:nvPr/>
        </p:nvSpPr>
        <p:spPr bwMode="auto">
          <a:xfrm>
            <a:off x="5016833" y="4460742"/>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GaAs</a:t>
            </a:r>
          </a:p>
        </p:txBody>
      </p:sp>
      <p:sp>
        <p:nvSpPr>
          <p:cNvPr id="651327" name="Text Box 63"/>
          <p:cNvSpPr txBox="1">
            <a:spLocks noChangeArrowheads="1"/>
          </p:cNvSpPr>
          <p:nvPr/>
        </p:nvSpPr>
        <p:spPr bwMode="auto">
          <a:xfrm>
            <a:off x="6078871" y="4460742"/>
            <a:ext cx="658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InP</a:t>
            </a:r>
          </a:p>
        </p:txBody>
      </p:sp>
      <p:sp>
        <p:nvSpPr>
          <p:cNvPr id="651328" name="Text Box 64"/>
          <p:cNvSpPr txBox="1">
            <a:spLocks noChangeArrowheads="1"/>
          </p:cNvSpPr>
          <p:nvPr/>
        </p:nvSpPr>
        <p:spPr bwMode="auto">
          <a:xfrm>
            <a:off x="6817058" y="4460742"/>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GaN</a:t>
            </a:r>
          </a:p>
        </p:txBody>
      </p:sp>
      <p:sp>
        <p:nvSpPr>
          <p:cNvPr id="651329" name="Text Box 65"/>
          <p:cNvSpPr txBox="1">
            <a:spLocks noChangeArrowheads="1"/>
          </p:cNvSpPr>
          <p:nvPr/>
        </p:nvSpPr>
        <p:spPr bwMode="auto">
          <a:xfrm>
            <a:off x="7682246" y="4473442"/>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ZnO</a:t>
            </a:r>
          </a:p>
        </p:txBody>
      </p:sp>
      <p:sp>
        <p:nvSpPr>
          <p:cNvPr id="651330" name="Text Box 66"/>
          <p:cNvSpPr txBox="1">
            <a:spLocks noChangeArrowheads="1"/>
          </p:cNvSpPr>
          <p:nvPr/>
        </p:nvSpPr>
        <p:spPr bwMode="auto">
          <a:xfrm>
            <a:off x="308308" y="5176705"/>
            <a:ext cx="12682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电离度</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f</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i</a:t>
            </a:r>
          </a:p>
        </p:txBody>
      </p:sp>
      <p:sp>
        <p:nvSpPr>
          <p:cNvPr id="651331" name="Text Box 67"/>
          <p:cNvSpPr txBox="1">
            <a:spLocks noChangeArrowheads="1"/>
          </p:cNvSpPr>
          <p:nvPr/>
        </p:nvSpPr>
        <p:spPr bwMode="auto">
          <a:xfrm>
            <a:off x="1919621" y="523703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a:t>
            </a:r>
          </a:p>
        </p:txBody>
      </p:sp>
      <p:sp>
        <p:nvSpPr>
          <p:cNvPr id="651332" name="Text Box 68"/>
          <p:cNvSpPr txBox="1">
            <a:spLocks noChangeArrowheads="1"/>
          </p:cNvSpPr>
          <p:nvPr/>
        </p:nvSpPr>
        <p:spPr bwMode="auto">
          <a:xfrm>
            <a:off x="2768933" y="523861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a:t>
            </a:r>
          </a:p>
        </p:txBody>
      </p:sp>
      <p:sp>
        <p:nvSpPr>
          <p:cNvPr id="651333" name="Text Box 69"/>
          <p:cNvSpPr txBox="1">
            <a:spLocks noChangeArrowheads="1"/>
          </p:cNvSpPr>
          <p:nvPr/>
        </p:nvSpPr>
        <p:spPr bwMode="auto">
          <a:xfrm>
            <a:off x="3603958" y="523861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a:t>
            </a:r>
          </a:p>
        </p:txBody>
      </p:sp>
      <p:sp>
        <p:nvSpPr>
          <p:cNvPr id="651334" name="Text Box 70"/>
          <p:cNvSpPr txBox="1">
            <a:spLocks noChangeArrowheads="1"/>
          </p:cNvSpPr>
          <p:nvPr/>
        </p:nvSpPr>
        <p:spPr bwMode="auto">
          <a:xfrm>
            <a:off x="4169108" y="5238617"/>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0.177</a:t>
            </a:r>
          </a:p>
        </p:txBody>
      </p:sp>
      <p:sp>
        <p:nvSpPr>
          <p:cNvPr id="651335" name="Text Box 71"/>
          <p:cNvSpPr txBox="1">
            <a:spLocks noChangeArrowheads="1"/>
          </p:cNvSpPr>
          <p:nvPr/>
        </p:nvSpPr>
        <p:spPr bwMode="auto">
          <a:xfrm>
            <a:off x="5147008" y="5216392"/>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0.310</a:t>
            </a:r>
          </a:p>
        </p:txBody>
      </p:sp>
      <p:sp>
        <p:nvSpPr>
          <p:cNvPr id="651336" name="Text Box 72"/>
          <p:cNvSpPr txBox="1">
            <a:spLocks noChangeArrowheads="1"/>
          </p:cNvSpPr>
          <p:nvPr/>
        </p:nvSpPr>
        <p:spPr bwMode="auto">
          <a:xfrm>
            <a:off x="5983621" y="5216392"/>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0.421</a:t>
            </a:r>
          </a:p>
        </p:txBody>
      </p:sp>
      <p:sp>
        <p:nvSpPr>
          <p:cNvPr id="651337" name="Text Box 73"/>
          <p:cNvSpPr txBox="1">
            <a:spLocks noChangeArrowheads="1"/>
          </p:cNvSpPr>
          <p:nvPr/>
        </p:nvSpPr>
        <p:spPr bwMode="auto">
          <a:xfrm>
            <a:off x="6802771" y="5216392"/>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0.500</a:t>
            </a:r>
          </a:p>
        </p:txBody>
      </p:sp>
      <p:sp>
        <p:nvSpPr>
          <p:cNvPr id="651338" name="Text Box 74"/>
          <p:cNvSpPr txBox="1">
            <a:spLocks noChangeArrowheads="1"/>
          </p:cNvSpPr>
          <p:nvPr/>
        </p:nvSpPr>
        <p:spPr bwMode="auto">
          <a:xfrm>
            <a:off x="7696533" y="5216392"/>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0.616</a:t>
            </a:r>
          </a:p>
        </p:txBody>
      </p:sp>
      <p:sp>
        <p:nvSpPr>
          <p:cNvPr id="651339" name="Text Box 75"/>
          <p:cNvSpPr txBox="1">
            <a:spLocks noChangeArrowheads="1"/>
          </p:cNvSpPr>
          <p:nvPr/>
        </p:nvSpPr>
        <p:spPr bwMode="auto">
          <a:xfrm>
            <a:off x="1281446" y="587838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Times New Roman" panose="02020603050405020304" pitchFamily="18" charset="0"/>
                <a:ea typeface="微软雅黑" panose="020B0503020204020204" charset="-122"/>
              </a:rPr>
              <a:t>共价结合</a:t>
            </a:r>
          </a:p>
        </p:txBody>
      </p:sp>
      <p:sp>
        <p:nvSpPr>
          <p:cNvPr id="651340" name="Text Box 76"/>
          <p:cNvSpPr txBox="1">
            <a:spLocks noChangeArrowheads="1"/>
          </p:cNvSpPr>
          <p:nvPr/>
        </p:nvSpPr>
        <p:spPr bwMode="auto">
          <a:xfrm>
            <a:off x="7256796" y="5906955"/>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charset="-122"/>
              </a:rPr>
              <a:t>离子结合</a:t>
            </a:r>
          </a:p>
        </p:txBody>
      </p:sp>
      <p:sp>
        <p:nvSpPr>
          <p:cNvPr id="651341" name="Line 77"/>
          <p:cNvSpPr>
            <a:spLocks noChangeShapeType="1"/>
          </p:cNvSpPr>
          <p:nvPr/>
        </p:nvSpPr>
        <p:spPr bwMode="auto">
          <a:xfrm>
            <a:off x="2769383" y="6209696"/>
            <a:ext cx="4321175" cy="0"/>
          </a:xfrm>
          <a:prstGeom prst="line">
            <a:avLst/>
          </a:prstGeom>
          <a:noFill/>
          <a:ln w="762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F497D"/>
              </a:solidFill>
              <a:effectLst/>
              <a:uLnTx/>
              <a:uFillTx/>
              <a:latin typeface="Arial" panose="020B0604020202020204" pitchFamily="34" charset="0"/>
              <a:ea typeface="楷体_GB2312"/>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36"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grpSp>
        <p:nvGrpSpPr>
          <p:cNvPr id="37" name="Group 66"/>
          <p:cNvGrpSpPr/>
          <p:nvPr/>
        </p:nvGrpSpPr>
        <p:grpSpPr bwMode="auto">
          <a:xfrm>
            <a:off x="100647" y="969338"/>
            <a:ext cx="1800225" cy="1909763"/>
            <a:chOff x="2835" y="28"/>
            <a:chExt cx="1134" cy="1203"/>
          </a:xfrm>
        </p:grpSpPr>
        <p:pic>
          <p:nvPicPr>
            <p:cNvPr id="38" name="Picture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 y="28"/>
              <a:ext cx="1134"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 Box 68"/>
            <p:cNvSpPr txBox="1">
              <a:spLocks noChangeArrowheads="1"/>
            </p:cNvSpPr>
            <p:nvPr/>
          </p:nvSpPr>
          <p:spPr bwMode="auto">
            <a:xfrm>
              <a:off x="3016" y="981"/>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000" b="1">
                  <a:solidFill>
                    <a:srgbClr val="660066"/>
                  </a:solidFill>
                  <a:latin typeface="Times New Roman" panose="02020603050405020304" pitchFamily="18" charset="0"/>
                  <a:ea typeface="微软雅黑" panose="020B0503020204020204" charset="-122"/>
                </a:rPr>
                <a:t>金刚石</a:t>
              </a:r>
            </a:p>
          </p:txBody>
        </p:sp>
      </p:grpSp>
      <p:grpSp>
        <p:nvGrpSpPr>
          <p:cNvPr id="40" name="Group 69"/>
          <p:cNvGrpSpPr/>
          <p:nvPr/>
        </p:nvGrpSpPr>
        <p:grpSpPr bwMode="auto">
          <a:xfrm>
            <a:off x="2021039" y="1173163"/>
            <a:ext cx="2159000" cy="2349500"/>
            <a:chOff x="4332" y="0"/>
            <a:chExt cx="1360" cy="1480"/>
          </a:xfrm>
        </p:grpSpPr>
        <p:pic>
          <p:nvPicPr>
            <p:cNvPr id="41"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0"/>
              <a:ext cx="1156" cy="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 Box 71"/>
            <p:cNvSpPr txBox="1">
              <a:spLocks noChangeArrowheads="1"/>
            </p:cNvSpPr>
            <p:nvPr/>
          </p:nvSpPr>
          <p:spPr bwMode="auto">
            <a:xfrm>
              <a:off x="5256" y="1230"/>
              <a:ext cx="43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000" b="1">
                  <a:solidFill>
                    <a:srgbClr val="660066"/>
                  </a:solidFill>
                  <a:latin typeface="Times New Roman" panose="02020603050405020304" pitchFamily="18" charset="0"/>
                  <a:ea typeface="微软雅黑" panose="020B0503020204020204" charset="-122"/>
                </a:rPr>
                <a:t>石墨</a:t>
              </a:r>
            </a:p>
          </p:txBody>
        </p:sp>
      </p:grpSp>
      <p:grpSp>
        <p:nvGrpSpPr>
          <p:cNvPr id="43" name="Group 72"/>
          <p:cNvGrpSpPr/>
          <p:nvPr/>
        </p:nvGrpSpPr>
        <p:grpSpPr bwMode="auto">
          <a:xfrm>
            <a:off x="6156695" y="1095319"/>
            <a:ext cx="2159722" cy="1695077"/>
            <a:chOff x="2843" y="1344"/>
            <a:chExt cx="1398" cy="1148"/>
          </a:xfrm>
        </p:grpSpPr>
        <p:pic>
          <p:nvPicPr>
            <p:cNvPr id="44"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7" y="1344"/>
              <a:ext cx="1134" cy="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74"/>
            <p:cNvSpPr txBox="1">
              <a:spLocks noChangeArrowheads="1"/>
            </p:cNvSpPr>
            <p:nvPr/>
          </p:nvSpPr>
          <p:spPr bwMode="auto">
            <a:xfrm>
              <a:off x="2843" y="2242"/>
              <a:ext cx="39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000" b="1">
                  <a:solidFill>
                    <a:srgbClr val="660066"/>
                  </a:solidFill>
                  <a:latin typeface="Times New Roman" panose="02020603050405020304" pitchFamily="18" charset="0"/>
                  <a:ea typeface="微软雅黑" panose="020B0503020204020204" charset="-122"/>
                  <a:cs typeface="Times New Roman" panose="02020603050405020304" pitchFamily="18" charset="0"/>
                </a:rPr>
                <a:t>C60</a:t>
              </a:r>
            </a:p>
          </p:txBody>
        </p:sp>
      </p:grpSp>
      <p:grpSp>
        <p:nvGrpSpPr>
          <p:cNvPr id="46" name="Group 75"/>
          <p:cNvGrpSpPr/>
          <p:nvPr/>
        </p:nvGrpSpPr>
        <p:grpSpPr bwMode="auto">
          <a:xfrm>
            <a:off x="4103226" y="1089818"/>
            <a:ext cx="1871663" cy="1763713"/>
            <a:chOff x="4332" y="1480"/>
            <a:chExt cx="1179" cy="1111"/>
          </a:xfrm>
        </p:grpSpPr>
        <p:pic>
          <p:nvPicPr>
            <p:cNvPr id="47" name="Picture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480"/>
              <a:ext cx="1179" cy="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77"/>
            <p:cNvSpPr txBox="1">
              <a:spLocks noChangeArrowheads="1"/>
            </p:cNvSpPr>
            <p:nvPr/>
          </p:nvSpPr>
          <p:spPr bwMode="auto">
            <a:xfrm>
              <a:off x="4876" y="2341"/>
              <a:ext cx="596"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000" b="1">
                  <a:solidFill>
                    <a:srgbClr val="660066"/>
                  </a:solidFill>
                  <a:latin typeface="Times New Roman" panose="02020603050405020304" pitchFamily="18" charset="0"/>
                  <a:ea typeface="微软雅黑" panose="020B0503020204020204" charset="-122"/>
                </a:rPr>
                <a:t>石墨烯</a:t>
              </a:r>
            </a:p>
          </p:txBody>
        </p:sp>
      </p:grpSp>
      <p:sp>
        <p:nvSpPr>
          <p:cNvPr id="49" name="Text Box 80"/>
          <p:cNvSpPr txBox="1">
            <a:spLocks noChangeArrowheads="1"/>
          </p:cNvSpPr>
          <p:nvPr/>
        </p:nvSpPr>
        <p:spPr bwMode="auto">
          <a:xfrm>
            <a:off x="4405461" y="3099122"/>
            <a:ext cx="4609157" cy="10156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0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C60</a:t>
            </a:r>
            <a:r>
              <a:rPr lang="zh-CN" altLang="en-US" sz="20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具有金属光泽，有许多优异性能，如超导、强磁性、耐高压、抗化学腐蚀、在光、电、磁等领域有潜在的应用前景 </a:t>
            </a:r>
          </a:p>
        </p:txBody>
      </p:sp>
      <p:sp>
        <p:nvSpPr>
          <p:cNvPr id="50" name="Text Box 79"/>
          <p:cNvSpPr txBox="1">
            <a:spLocks noChangeArrowheads="1"/>
          </p:cNvSpPr>
          <p:nvPr/>
        </p:nvSpPr>
        <p:spPr bwMode="auto">
          <a:xfrm>
            <a:off x="6193246" y="2690944"/>
            <a:ext cx="235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000" b="1" dirty="0">
                <a:solidFill>
                  <a:srgbClr val="663300"/>
                </a:solidFill>
                <a:latin typeface="Times New Roman" panose="02020603050405020304" pitchFamily="18" charset="0"/>
                <a:ea typeface="微软雅黑" panose="020B0503020204020204" charset="-122"/>
              </a:rPr>
              <a:t>（足球烯、富勒烯）</a:t>
            </a:r>
          </a:p>
        </p:txBody>
      </p:sp>
    </p:spTree>
    <p:extLst>
      <p:ext uri="{BB962C8B-B14F-4D97-AF65-F5344CB8AC3E}">
        <p14:creationId xmlns:p14="http://schemas.microsoft.com/office/powerpoint/2010/main" val="83078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dissolv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dissolv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dissolve">
                                      <p:cBhvr>
                                        <p:cTn id="3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7"/>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r" eaLnBrk="1" hangingPunct="1"/>
            <a:fld id="{2CC3B7AF-8CAE-4E72-8D33-F0D14625CB6A}" type="slidenum">
              <a:rPr lang="en-US" altLang="zh-CN" sz="1400" b="1">
                <a:solidFill>
                  <a:srgbClr val="336666"/>
                </a:solidFill>
                <a:latin typeface="Times New Roman" panose="02020603050405020304" pitchFamily="18" charset="0"/>
                <a:ea typeface="微软雅黑" panose="020B0503020204020204" charset="-122"/>
                <a:cs typeface="Times New Roman" panose="02020603050405020304" pitchFamily="18" charset="0"/>
              </a:rPr>
              <a:t>5</a:t>
            </a:fld>
            <a:endParaRPr lang="en-US" altLang="zh-CN" sz="1400" b="1" dirty="0">
              <a:solidFill>
                <a:srgbClr val="336666"/>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5365" name="Rectangle 2"/>
          <p:cNvSpPr>
            <a:spLocks noRot="1" noChangeArrowheads="1"/>
          </p:cNvSpPr>
          <p:nvPr/>
        </p:nvSpPr>
        <p:spPr bwMode="auto">
          <a:xfrm>
            <a:off x="2684140" y="188640"/>
            <a:ext cx="4495800" cy="86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系统内能与原子间距</a:t>
            </a:r>
          </a:p>
        </p:txBody>
      </p:sp>
      <p:sp>
        <p:nvSpPr>
          <p:cNvPr id="2" name="Rectangle 2"/>
          <p:cNvSpPr>
            <a:spLocks noChangeArrowheads="1"/>
          </p:cNvSpPr>
          <p:nvPr/>
        </p:nvSpPr>
        <p:spPr bwMode="auto">
          <a:xfrm>
            <a:off x="467544" y="18448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latin typeface="Times New Roman" panose="02020603050405020304" pitchFamily="18" charset="0"/>
              <a:ea typeface="微软雅黑" panose="020B0503020204020204" charset="-122"/>
              <a:cs typeface="Times New Roman" panose="02020603050405020304" pitchFamily="18" charset="0"/>
            </a:endParaRPr>
          </a:p>
        </p:txBody>
      </p:sp>
      <p:pic>
        <p:nvPicPr>
          <p:cNvPr id="9113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267" y="1050183"/>
            <a:ext cx="4730822" cy="345995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5363" name="Rectangle 3"/>
          <p:cNvSpPr>
            <a:spLocks noGrp="1" noRot="1" noChangeArrowheads="1"/>
          </p:cNvSpPr>
          <p:nvPr>
            <p:ph type="body" sz="half" idx="4294967295"/>
          </p:nvPr>
        </p:nvSpPr>
        <p:spPr bwMode="auto">
          <a:xfrm>
            <a:off x="5808951" y="1484784"/>
            <a:ext cx="3048000" cy="1400175"/>
          </a:xfrm>
          <a:prstGeom prst="rect">
            <a:avLst/>
          </a:prstGeom>
          <a:gradFill>
            <a:gsLst>
              <a:gs pos="0">
                <a:schemeClr val="accent1">
                  <a:lumMod val="5000"/>
                  <a:lumOff val="95000"/>
                </a:schemeClr>
              </a:gs>
              <a:gs pos="100000">
                <a:schemeClr val="accent1">
                  <a:lumMod val="45000"/>
                  <a:lumOff val="55000"/>
                </a:schemeClr>
              </a:gs>
              <a:gs pos="98000">
                <a:srgbClr val="CCFFCC"/>
              </a:gs>
              <a:gs pos="100000">
                <a:schemeClr val="accent1">
                  <a:lumMod val="30000"/>
                  <a:lumOff val="70000"/>
                </a:schemeClr>
              </a:gs>
            </a:gsLst>
            <a:lin ang="5400000" scaled="1"/>
          </a:gradFill>
          <a:ln w="9525">
            <a:solidFill>
              <a:srgbClr val="00B050"/>
            </a:solidFill>
            <a:miter lim="800000"/>
          </a:ln>
        </p:spPr>
        <p:txBody>
          <a:bodyPr/>
          <a:lstStyle/>
          <a:p>
            <a:pPr marL="0" indent="0" eaLnBrk="1" hangingPunct="1">
              <a:buNone/>
            </a:pPr>
            <a:r>
              <a:rPr lang="zh-CN" altLang="en-US" sz="2600" b="1" dirty="0">
                <a:latin typeface="Times New Roman" panose="02020603050405020304" pitchFamily="18" charset="0"/>
                <a:ea typeface="微软雅黑" panose="020B0503020204020204" charset="-122"/>
              </a:rPr>
              <a:t>分散原子：</a:t>
            </a:r>
          </a:p>
          <a:p>
            <a:pPr marL="457200" lvl="1" indent="0" eaLnBrk="1" hangingPunct="1">
              <a:buNone/>
            </a:pPr>
            <a:r>
              <a:rPr lang="zh-CN" altLang="en-US" sz="2400" b="1" dirty="0">
                <a:latin typeface="Times New Roman" panose="02020603050405020304" pitchFamily="18" charset="0"/>
                <a:ea typeface="微软雅黑" panose="020B0503020204020204" charset="-122"/>
              </a:rPr>
              <a:t>原子间距很大</a:t>
            </a:r>
            <a:endParaRPr lang="en-US" altLang="zh-CN" sz="2400" b="1" dirty="0">
              <a:latin typeface="Times New Roman" panose="02020603050405020304" pitchFamily="18" charset="0"/>
              <a:ea typeface="微软雅黑" panose="020B0503020204020204" charset="-122"/>
            </a:endParaRPr>
          </a:p>
          <a:p>
            <a:pPr marL="457200" lvl="1" indent="0" eaLnBrk="1" hangingPunct="1">
              <a:spcAft>
                <a:spcPts val="600"/>
              </a:spcAft>
              <a:buNone/>
            </a:pPr>
            <a:r>
              <a:rPr lang="zh-CN" altLang="en-US" sz="2400" b="1" dirty="0">
                <a:latin typeface="Times New Roman" panose="02020603050405020304" pitchFamily="18" charset="0"/>
                <a:ea typeface="微软雅黑" panose="020B0503020204020204" charset="-122"/>
              </a:rPr>
              <a:t>系统内能趋于零</a:t>
            </a:r>
          </a:p>
        </p:txBody>
      </p:sp>
      <p:sp>
        <p:nvSpPr>
          <p:cNvPr id="3" name="文本框 2"/>
          <p:cNvSpPr txBox="1"/>
          <p:nvPr/>
        </p:nvSpPr>
        <p:spPr>
          <a:xfrm>
            <a:off x="6156176" y="4509120"/>
            <a:ext cx="144016" cy="369332"/>
          </a:xfrm>
          <a:prstGeom prst="rect">
            <a:avLst/>
          </a:prstGeom>
          <a:noFill/>
        </p:spPr>
        <p:txBody>
          <a:bodyPr wrap="square" rtlCol="0">
            <a:spAutoFit/>
          </a:bodyPr>
          <a:lstStyle/>
          <a:p>
            <a:endParaRPr lang="zh-CN" altLang="en-US" dirty="0">
              <a:latin typeface="Times New Roman" panose="02020603050405020304" pitchFamily="18" charset="0"/>
              <a:ea typeface="微软雅黑" panose="020B0503020204020204" charset="-122"/>
              <a:cs typeface="Times New Roman" panose="02020603050405020304" pitchFamily="18" charset="0"/>
            </a:endParaRPr>
          </a:p>
        </p:txBody>
      </p:sp>
      <p:sp>
        <p:nvSpPr>
          <p:cNvPr id="4" name="文本框 3"/>
          <p:cNvSpPr txBox="1"/>
          <p:nvPr/>
        </p:nvSpPr>
        <p:spPr>
          <a:xfrm>
            <a:off x="336175" y="4342305"/>
            <a:ext cx="8648521" cy="1864293"/>
          </a:xfrm>
          <a:prstGeom prst="rect">
            <a:avLst/>
          </a:prstGeom>
          <a:solidFill>
            <a:schemeClr val="bg1"/>
          </a:solidFill>
        </p:spPr>
        <p:txBody>
          <a:bodyPr wrap="none" rtlCol="0">
            <a:spAutoFit/>
          </a:bodyPr>
          <a:lstStyle/>
          <a:p>
            <a:pPr eaLnBrk="1" hangingPunct="1">
              <a:lnSpc>
                <a:spcPct val="120000"/>
              </a:lnSpc>
            </a:pPr>
            <a:r>
              <a:rPr lang="zh-CN" altLang="en-US" sz="2600" b="1" dirty="0">
                <a:solidFill>
                  <a:srgbClr val="FF0000"/>
                </a:solidFill>
                <a:latin typeface="Times New Roman" panose="02020603050405020304" pitchFamily="18" charset="0"/>
                <a:ea typeface="微软雅黑" panose="020B0503020204020204" charset="-122"/>
                <a:cs typeface="Times New Roman" panose="02020603050405020304" pitchFamily="18" charset="0"/>
              </a:rPr>
              <a:t>凝聚过程：</a:t>
            </a:r>
          </a:p>
          <a:p>
            <a:pPr lvl="1" eaLnBrk="1" hangingPunct="1">
              <a:lnSpc>
                <a:spcPct val="120000"/>
              </a:lnSpc>
            </a:pPr>
            <a:r>
              <a:rPr lang="zh-CN" altLang="en-US"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原子间距减小，系统体积减小，系统内能开始逐渐下降</a:t>
            </a:r>
          </a:p>
          <a:p>
            <a:pPr lvl="1" eaLnBrk="1" hangingPunct="1">
              <a:lnSpc>
                <a:spcPct val="120000"/>
              </a:lnSpc>
            </a:pPr>
            <a:r>
              <a:rPr lang="zh-CN" altLang="en-US"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原子间距</a:t>
            </a:r>
            <a:r>
              <a:rPr lang="en-US" altLang="zh-CN" sz="2400" b="1" i="1" dirty="0">
                <a:solidFill>
                  <a:schemeClr val="tx1"/>
                </a:solidFill>
                <a:latin typeface="Times New Roman" panose="02020603050405020304" pitchFamily="18" charset="0"/>
                <a:ea typeface="微软雅黑" panose="020B0503020204020204" charset="-122"/>
                <a:cs typeface="Times New Roman" panose="02020603050405020304" pitchFamily="18" charset="0"/>
              </a:rPr>
              <a:t>r</a:t>
            </a:r>
            <a:r>
              <a:rPr lang="en-US" altLang="zh-CN" sz="2400" b="1" baseline="-25000" dirty="0">
                <a:solidFill>
                  <a:schemeClr val="tx1"/>
                </a:solidFill>
                <a:latin typeface="Times New Roman" panose="02020603050405020304" pitchFamily="18" charset="0"/>
                <a:ea typeface="微软雅黑" panose="020B0503020204020204" charset="-122"/>
                <a:cs typeface="Times New Roman" panose="02020603050405020304" pitchFamily="18" charset="0"/>
              </a:rPr>
              <a:t>0</a:t>
            </a:r>
            <a:r>
              <a:rPr lang="zh-CN" altLang="en-US"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时，内能达到最小值</a:t>
            </a:r>
            <a:r>
              <a:rPr lang="en-US" altLang="zh-CN" sz="2400" b="1" i="1" dirty="0">
                <a:solidFill>
                  <a:schemeClr val="tx1"/>
                </a:solidFill>
                <a:latin typeface="Times New Roman" panose="02020603050405020304" pitchFamily="18" charset="0"/>
                <a:ea typeface="微软雅黑" panose="020B0503020204020204" charset="-122"/>
                <a:cs typeface="Times New Roman" panose="02020603050405020304" pitchFamily="18" charset="0"/>
              </a:rPr>
              <a:t>-W</a:t>
            </a:r>
          </a:p>
          <a:p>
            <a:pPr lvl="1" eaLnBrk="1" hangingPunct="1">
              <a:lnSpc>
                <a:spcPct val="120000"/>
              </a:lnSpc>
            </a:pPr>
            <a:r>
              <a:rPr lang="zh-CN" altLang="en-US" sz="24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原子间距继续减小，系统内能反而增加，而且增长速度很快</a:t>
            </a:r>
          </a:p>
        </p:txBody>
      </p:sp>
      <p:cxnSp>
        <p:nvCxnSpPr>
          <p:cNvPr id="6" name="直接箭头连接符 5"/>
          <p:cNvCxnSpPr/>
          <p:nvPr/>
        </p:nvCxnSpPr>
        <p:spPr bwMode="auto">
          <a:xfrm flipH="1">
            <a:off x="4855077" y="2282286"/>
            <a:ext cx="944625" cy="602673"/>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页脚占位符 4"/>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7" name="灯片编号占位符 6"/>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a:t>
            </a:fld>
            <a:endParaRPr lang="zh-CN" altLang="en-US">
              <a:solidFill>
                <a:prstClr val="black">
                  <a:tint val="75000"/>
                </a:prstClr>
              </a:solidFill>
            </a:endParaRPr>
          </a:p>
        </p:txBody>
      </p:sp>
      <p:sp>
        <p:nvSpPr>
          <p:cNvPr id="12" name="Rectangle 37"/>
          <p:cNvSpPr>
            <a:spLocks noChangeArrowheads="1"/>
          </p:cNvSpPr>
          <p:nvPr/>
        </p:nvSpPr>
        <p:spPr bwMode="auto">
          <a:xfrm flipV="1">
            <a:off x="106363" y="921231"/>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fontAlgn="auto">
              <a:spcBef>
                <a:spcPts val="0"/>
              </a:spcBef>
              <a:spcAft>
                <a:spcPts val="0"/>
              </a:spcAft>
              <a:defRPr/>
            </a:pPr>
            <a:endParaRPr lang="zh-CN" altLang="zh-CN" kern="0">
              <a:solidFill>
                <a:srgbClr val="FFFFFF"/>
              </a:solidFill>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Rot="1" noChangeArrowheads="1"/>
          </p:cNvSpPr>
          <p:nvPr>
            <p:ph type="title" idx="4294967295"/>
          </p:nvPr>
        </p:nvSpPr>
        <p:spPr bwMode="auto">
          <a:xfrm>
            <a:off x="3405520" y="-150812"/>
            <a:ext cx="2955925" cy="1527175"/>
          </a:xfrm>
          <a:prstGeom prst="rect">
            <a:avLst/>
          </a:prstGeom>
          <a:noFill/>
          <a:extLst/>
        </p:spPr>
        <p:txBody>
          <a:bodyPr anchor="ctr">
            <a:normAutofit/>
          </a:body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共 价 结 合</a:t>
            </a:r>
          </a:p>
        </p:txBody>
      </p:sp>
      <p:graphicFrame>
        <p:nvGraphicFramePr>
          <p:cNvPr id="651289" name="Group 25"/>
          <p:cNvGraphicFramePr>
            <a:graphicFrameLocks noGrp="1"/>
          </p:cNvGraphicFramePr>
          <p:nvPr/>
        </p:nvGraphicFramePr>
        <p:xfrm>
          <a:off x="336883" y="4265480"/>
          <a:ext cx="8208963" cy="1512887"/>
        </p:xfrm>
        <a:graphic>
          <a:graphicData uri="http://schemas.openxmlformats.org/drawingml/2006/table">
            <a:tbl>
              <a:tblPr/>
              <a:tblGrid>
                <a:gridCol w="1349375">
                  <a:extLst>
                    <a:ext uri="{9D8B030D-6E8A-4147-A177-3AD203B41FA5}">
                      <a16:colId xmlns:a16="http://schemas.microsoft.com/office/drawing/2014/main" val="20000"/>
                    </a:ext>
                  </a:extLst>
                </a:gridCol>
                <a:gridCol w="839788">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9787">
                  <a:extLst>
                    <a:ext uri="{9D8B030D-6E8A-4147-A177-3AD203B41FA5}">
                      <a16:colId xmlns:a16="http://schemas.microsoft.com/office/drawing/2014/main" val="20003"/>
                    </a:ext>
                  </a:extLst>
                </a:gridCol>
                <a:gridCol w="839788">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792162">
                  <a:extLst>
                    <a:ext uri="{9D8B030D-6E8A-4147-A177-3AD203B41FA5}">
                      <a16:colId xmlns:a16="http://schemas.microsoft.com/office/drawing/2014/main" val="20006"/>
                    </a:ext>
                  </a:extLst>
                </a:gridCol>
                <a:gridCol w="865188">
                  <a:extLst>
                    <a:ext uri="{9D8B030D-6E8A-4147-A177-3AD203B41FA5}">
                      <a16:colId xmlns:a16="http://schemas.microsoft.com/office/drawing/2014/main" val="20007"/>
                    </a:ext>
                  </a:extLst>
                </a:gridCol>
                <a:gridCol w="863600">
                  <a:extLst>
                    <a:ext uri="{9D8B030D-6E8A-4147-A177-3AD203B41FA5}">
                      <a16:colId xmlns:a16="http://schemas.microsoft.com/office/drawing/2014/main" val="20008"/>
                    </a:ext>
                  </a:extLst>
                </a:gridCol>
              </a:tblGrid>
              <a:tr h="792162">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0725">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微软雅黑" panose="020B0503020204020204"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51321" name="Text Box 57"/>
          <p:cNvSpPr txBox="1">
            <a:spLocks noChangeArrowheads="1"/>
          </p:cNvSpPr>
          <p:nvPr/>
        </p:nvSpPr>
        <p:spPr bwMode="auto">
          <a:xfrm>
            <a:off x="697246" y="4409942"/>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晶体</a:t>
            </a:r>
          </a:p>
        </p:txBody>
      </p:sp>
      <p:sp>
        <p:nvSpPr>
          <p:cNvPr id="651322" name="Text Box 58"/>
          <p:cNvSpPr txBox="1">
            <a:spLocks noChangeArrowheads="1"/>
          </p:cNvSpPr>
          <p:nvPr/>
        </p:nvSpPr>
        <p:spPr bwMode="auto">
          <a:xfrm>
            <a:off x="1921208" y="4460742"/>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C</a:t>
            </a:r>
          </a:p>
        </p:txBody>
      </p:sp>
      <p:sp>
        <p:nvSpPr>
          <p:cNvPr id="651323" name="Text Box 59"/>
          <p:cNvSpPr txBox="1">
            <a:spLocks noChangeArrowheads="1"/>
          </p:cNvSpPr>
          <p:nvPr/>
        </p:nvSpPr>
        <p:spPr bwMode="auto">
          <a:xfrm>
            <a:off x="2713371" y="4460742"/>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Si</a:t>
            </a:r>
          </a:p>
        </p:txBody>
      </p:sp>
      <p:sp>
        <p:nvSpPr>
          <p:cNvPr id="651324" name="Text Box 60"/>
          <p:cNvSpPr txBox="1">
            <a:spLocks noChangeArrowheads="1"/>
          </p:cNvSpPr>
          <p:nvPr/>
        </p:nvSpPr>
        <p:spPr bwMode="auto">
          <a:xfrm>
            <a:off x="3476958" y="4460742"/>
            <a:ext cx="55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Ge</a:t>
            </a:r>
          </a:p>
        </p:txBody>
      </p:sp>
      <p:sp>
        <p:nvSpPr>
          <p:cNvPr id="651325" name="Text Box 61"/>
          <p:cNvSpPr txBox="1">
            <a:spLocks noChangeArrowheads="1"/>
          </p:cNvSpPr>
          <p:nvPr/>
        </p:nvSpPr>
        <p:spPr bwMode="auto">
          <a:xfrm>
            <a:off x="4224671" y="4460742"/>
            <a:ext cx="658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SiC</a:t>
            </a:r>
          </a:p>
        </p:txBody>
      </p:sp>
      <p:sp>
        <p:nvSpPr>
          <p:cNvPr id="651326" name="Text Box 62"/>
          <p:cNvSpPr txBox="1">
            <a:spLocks noChangeArrowheads="1"/>
          </p:cNvSpPr>
          <p:nvPr/>
        </p:nvSpPr>
        <p:spPr bwMode="auto">
          <a:xfrm>
            <a:off x="5016833" y="4460742"/>
            <a:ext cx="91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GaAs</a:t>
            </a:r>
          </a:p>
        </p:txBody>
      </p:sp>
      <p:sp>
        <p:nvSpPr>
          <p:cNvPr id="651327" name="Text Box 63"/>
          <p:cNvSpPr txBox="1">
            <a:spLocks noChangeArrowheads="1"/>
          </p:cNvSpPr>
          <p:nvPr/>
        </p:nvSpPr>
        <p:spPr bwMode="auto">
          <a:xfrm>
            <a:off x="6078871" y="4460742"/>
            <a:ext cx="658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InP</a:t>
            </a:r>
          </a:p>
        </p:txBody>
      </p:sp>
      <p:sp>
        <p:nvSpPr>
          <p:cNvPr id="651328" name="Text Box 64"/>
          <p:cNvSpPr txBox="1">
            <a:spLocks noChangeArrowheads="1"/>
          </p:cNvSpPr>
          <p:nvPr/>
        </p:nvSpPr>
        <p:spPr bwMode="auto">
          <a:xfrm>
            <a:off x="6817058" y="4460742"/>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GaN</a:t>
            </a:r>
          </a:p>
        </p:txBody>
      </p:sp>
      <p:sp>
        <p:nvSpPr>
          <p:cNvPr id="651329" name="Text Box 65"/>
          <p:cNvSpPr txBox="1">
            <a:spLocks noChangeArrowheads="1"/>
          </p:cNvSpPr>
          <p:nvPr/>
        </p:nvSpPr>
        <p:spPr bwMode="auto">
          <a:xfrm>
            <a:off x="7682246" y="4473442"/>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ZnO</a:t>
            </a:r>
          </a:p>
        </p:txBody>
      </p:sp>
      <p:sp>
        <p:nvSpPr>
          <p:cNvPr id="651330" name="Text Box 66"/>
          <p:cNvSpPr txBox="1">
            <a:spLocks noChangeArrowheads="1"/>
          </p:cNvSpPr>
          <p:nvPr/>
        </p:nvSpPr>
        <p:spPr bwMode="auto">
          <a:xfrm>
            <a:off x="308308" y="5176705"/>
            <a:ext cx="12682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电离度</a:t>
            </a:r>
            <a:r>
              <a:rPr kumimoji="0"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f</a:t>
            </a:r>
            <a:r>
              <a:rPr kumimoji="0"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i</a:t>
            </a:r>
          </a:p>
        </p:txBody>
      </p:sp>
      <p:sp>
        <p:nvSpPr>
          <p:cNvPr id="651331" name="Text Box 67"/>
          <p:cNvSpPr txBox="1">
            <a:spLocks noChangeArrowheads="1"/>
          </p:cNvSpPr>
          <p:nvPr/>
        </p:nvSpPr>
        <p:spPr bwMode="auto">
          <a:xfrm>
            <a:off x="1919621" y="523703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a:t>
            </a:r>
          </a:p>
        </p:txBody>
      </p:sp>
      <p:sp>
        <p:nvSpPr>
          <p:cNvPr id="651332" name="Text Box 68"/>
          <p:cNvSpPr txBox="1">
            <a:spLocks noChangeArrowheads="1"/>
          </p:cNvSpPr>
          <p:nvPr/>
        </p:nvSpPr>
        <p:spPr bwMode="auto">
          <a:xfrm>
            <a:off x="2768933" y="523861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a:t>
            </a:r>
          </a:p>
        </p:txBody>
      </p:sp>
      <p:sp>
        <p:nvSpPr>
          <p:cNvPr id="651333" name="Text Box 69"/>
          <p:cNvSpPr txBox="1">
            <a:spLocks noChangeArrowheads="1"/>
          </p:cNvSpPr>
          <p:nvPr/>
        </p:nvSpPr>
        <p:spPr bwMode="auto">
          <a:xfrm>
            <a:off x="3603958" y="5238617"/>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a:t>
            </a:r>
          </a:p>
        </p:txBody>
      </p:sp>
      <p:sp>
        <p:nvSpPr>
          <p:cNvPr id="651334" name="Text Box 70"/>
          <p:cNvSpPr txBox="1">
            <a:spLocks noChangeArrowheads="1"/>
          </p:cNvSpPr>
          <p:nvPr/>
        </p:nvSpPr>
        <p:spPr bwMode="auto">
          <a:xfrm>
            <a:off x="4169108" y="5238617"/>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0.177</a:t>
            </a:r>
          </a:p>
        </p:txBody>
      </p:sp>
      <p:sp>
        <p:nvSpPr>
          <p:cNvPr id="651335" name="Text Box 71"/>
          <p:cNvSpPr txBox="1">
            <a:spLocks noChangeArrowheads="1"/>
          </p:cNvSpPr>
          <p:nvPr/>
        </p:nvSpPr>
        <p:spPr bwMode="auto">
          <a:xfrm>
            <a:off x="5147008" y="5216392"/>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0.310</a:t>
            </a:r>
          </a:p>
        </p:txBody>
      </p:sp>
      <p:sp>
        <p:nvSpPr>
          <p:cNvPr id="651336" name="Text Box 72"/>
          <p:cNvSpPr txBox="1">
            <a:spLocks noChangeArrowheads="1"/>
          </p:cNvSpPr>
          <p:nvPr/>
        </p:nvSpPr>
        <p:spPr bwMode="auto">
          <a:xfrm>
            <a:off x="5983621" y="5216392"/>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0.421</a:t>
            </a:r>
          </a:p>
        </p:txBody>
      </p:sp>
      <p:sp>
        <p:nvSpPr>
          <p:cNvPr id="651337" name="Text Box 73"/>
          <p:cNvSpPr txBox="1">
            <a:spLocks noChangeArrowheads="1"/>
          </p:cNvSpPr>
          <p:nvPr/>
        </p:nvSpPr>
        <p:spPr bwMode="auto">
          <a:xfrm>
            <a:off x="6802771" y="5216392"/>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0.500</a:t>
            </a:r>
          </a:p>
        </p:txBody>
      </p:sp>
      <p:sp>
        <p:nvSpPr>
          <p:cNvPr id="651338" name="Text Box 74"/>
          <p:cNvSpPr txBox="1">
            <a:spLocks noChangeArrowheads="1"/>
          </p:cNvSpPr>
          <p:nvPr/>
        </p:nvSpPr>
        <p:spPr bwMode="auto">
          <a:xfrm>
            <a:off x="7696533" y="5216392"/>
            <a:ext cx="86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0.616</a:t>
            </a:r>
          </a:p>
        </p:txBody>
      </p:sp>
      <p:sp>
        <p:nvSpPr>
          <p:cNvPr id="651339" name="Text Box 75"/>
          <p:cNvSpPr txBox="1">
            <a:spLocks noChangeArrowheads="1"/>
          </p:cNvSpPr>
          <p:nvPr/>
        </p:nvSpPr>
        <p:spPr bwMode="auto">
          <a:xfrm>
            <a:off x="1281446" y="587838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Times New Roman" panose="02020603050405020304" pitchFamily="18" charset="0"/>
                <a:ea typeface="微软雅黑" panose="020B0503020204020204" charset="-122"/>
              </a:rPr>
              <a:t>共价结合</a:t>
            </a:r>
          </a:p>
        </p:txBody>
      </p:sp>
      <p:sp>
        <p:nvSpPr>
          <p:cNvPr id="651340" name="Text Box 76"/>
          <p:cNvSpPr txBox="1">
            <a:spLocks noChangeArrowheads="1"/>
          </p:cNvSpPr>
          <p:nvPr/>
        </p:nvSpPr>
        <p:spPr bwMode="auto">
          <a:xfrm>
            <a:off x="7256796" y="5906955"/>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微软雅黑" panose="020B0503020204020204" charset="-122"/>
              </a:rPr>
              <a:t>离子结合</a:t>
            </a:r>
          </a:p>
        </p:txBody>
      </p:sp>
      <p:sp>
        <p:nvSpPr>
          <p:cNvPr id="651341" name="Line 77"/>
          <p:cNvSpPr>
            <a:spLocks noChangeShapeType="1"/>
          </p:cNvSpPr>
          <p:nvPr/>
        </p:nvSpPr>
        <p:spPr bwMode="auto">
          <a:xfrm>
            <a:off x="2769383" y="6209696"/>
            <a:ext cx="4321175" cy="0"/>
          </a:xfrm>
          <a:prstGeom prst="line">
            <a:avLst/>
          </a:prstGeom>
          <a:noFill/>
          <a:ln w="762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F497D"/>
              </a:solidFill>
              <a:effectLst/>
              <a:uLnTx/>
              <a:uFillTx/>
              <a:latin typeface="Arial" panose="020B0604020202020204" pitchFamily="34" charset="0"/>
              <a:ea typeface="楷体_GB2312"/>
            </a:endParaRP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36"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grpSp>
        <p:nvGrpSpPr>
          <p:cNvPr id="51" name="Group 75"/>
          <p:cNvGrpSpPr/>
          <p:nvPr/>
        </p:nvGrpSpPr>
        <p:grpSpPr bwMode="auto">
          <a:xfrm>
            <a:off x="1394466" y="1074604"/>
            <a:ext cx="2870200" cy="2879725"/>
            <a:chOff x="975" y="799"/>
            <a:chExt cx="1808" cy="1814"/>
          </a:xfrm>
        </p:grpSpPr>
        <p:pic>
          <p:nvPicPr>
            <p:cNvPr id="52"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799"/>
              <a:ext cx="1681" cy="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 Box 74"/>
            <p:cNvSpPr txBox="1">
              <a:spLocks noChangeArrowheads="1"/>
            </p:cNvSpPr>
            <p:nvPr/>
          </p:nvSpPr>
          <p:spPr bwMode="auto">
            <a:xfrm>
              <a:off x="2368" y="2264"/>
              <a:ext cx="4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660066"/>
                  </a:solidFill>
                  <a:latin typeface="Times New Roman" panose="02020603050405020304" pitchFamily="18" charset="0"/>
                  <a:ea typeface="微软雅黑" panose="020B0503020204020204" charset="-122"/>
                  <a:cs typeface="Times New Roman" panose="02020603050405020304" pitchFamily="18" charset="0"/>
                </a:rPr>
                <a:t>SiC</a:t>
              </a:r>
            </a:p>
          </p:txBody>
        </p:sp>
      </p:grpSp>
      <p:sp>
        <p:nvSpPr>
          <p:cNvPr id="54" name="Rectangle 70"/>
          <p:cNvSpPr>
            <a:spLocks noChangeArrowheads="1"/>
          </p:cNvSpPr>
          <p:nvPr/>
        </p:nvSpPr>
        <p:spPr bwMode="auto">
          <a:xfrm>
            <a:off x="5722158" y="1196292"/>
            <a:ext cx="2736800" cy="2481525"/>
          </a:xfrm>
          <a:prstGeom prst="rect">
            <a:avLst/>
          </a:prstGeom>
          <a:gradFill rotWithShape="0">
            <a:gsLst>
              <a:gs pos="0">
                <a:srgbClr val="FFFFFF"/>
              </a:gs>
              <a:gs pos="100000">
                <a:srgbClr val="FFCCFF"/>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55" name="Object 71"/>
          <p:cNvGraphicFramePr>
            <a:graphicFrameLocks noChangeAspect="1"/>
          </p:cNvGraphicFramePr>
          <p:nvPr>
            <p:extLst>
              <p:ext uri="{D42A27DB-BD31-4B8C-83A1-F6EECF244321}">
                <p14:modId xmlns:p14="http://schemas.microsoft.com/office/powerpoint/2010/main" val="48152616"/>
              </p:ext>
            </p:extLst>
          </p:nvPr>
        </p:nvGraphicFramePr>
        <p:xfrm>
          <a:off x="5823481" y="1325067"/>
          <a:ext cx="2534154" cy="2245790"/>
        </p:xfrm>
        <a:graphic>
          <a:graphicData uri="http://schemas.openxmlformats.org/presentationml/2006/ole">
            <mc:AlternateContent xmlns:mc="http://schemas.openxmlformats.org/markup-compatibility/2006">
              <mc:Choice xmlns:v="urn:schemas-microsoft-com:vml" Requires="v">
                <p:oleObj spid="_x0000_s150701" name="Photo Editor Photo" r:id="rId5" imgW="3362325" imgH="3105150" progId="MSPhotoEd.3">
                  <p:embed/>
                </p:oleObj>
              </mc:Choice>
              <mc:Fallback>
                <p:oleObj name="Photo Editor Photo" r:id="rId5" imgW="3362325" imgH="3105150" progId="MSPhotoEd.3">
                  <p:embed/>
                  <p:pic>
                    <p:nvPicPr>
                      <p:cNvPr id="75834" name="Object 7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3481" y="1325067"/>
                        <a:ext cx="2534154" cy="2245790"/>
                      </a:xfrm>
                      <a:prstGeom prst="rect">
                        <a:avLst/>
                      </a:prstGeom>
                      <a:solidFill>
                        <a:srgbClr val="CCFF99"/>
                      </a:solidFill>
                      <a:ln>
                        <a:noFill/>
                      </a:ln>
                      <a:effectLst/>
                      <a:extLst/>
                    </p:spPr>
                  </p:pic>
                </p:oleObj>
              </mc:Fallback>
            </mc:AlternateContent>
          </a:graphicData>
        </a:graphic>
      </p:graphicFrame>
      <p:sp>
        <p:nvSpPr>
          <p:cNvPr id="56" name="Text Box 72"/>
          <p:cNvSpPr txBox="1">
            <a:spLocks noChangeArrowheads="1"/>
          </p:cNvSpPr>
          <p:nvPr/>
        </p:nvSpPr>
        <p:spPr bwMode="auto">
          <a:xfrm>
            <a:off x="5969589" y="3656578"/>
            <a:ext cx="231666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kumimoji="1" lang="en-US" altLang="zh-CN" sz="2200" b="1" dirty="0">
                <a:solidFill>
                  <a:srgbClr val="800080"/>
                </a:solidFill>
                <a:latin typeface="Times New Roman" panose="02020603050405020304" pitchFamily="18" charset="0"/>
                <a:ea typeface="微软雅黑" panose="020B0503020204020204" charset="-122"/>
                <a:cs typeface="Times New Roman" panose="02020603050405020304" pitchFamily="18" charset="0"/>
              </a:rPr>
              <a:t>Si, Ge</a:t>
            </a:r>
            <a:r>
              <a:rPr kumimoji="1" lang="zh-CN" altLang="en-US" sz="2200" b="1" dirty="0">
                <a:solidFill>
                  <a:srgbClr val="800080"/>
                </a:solidFill>
                <a:latin typeface="Times New Roman" panose="02020603050405020304" pitchFamily="18" charset="0"/>
                <a:ea typeface="微软雅黑" panose="020B0503020204020204" charset="-122"/>
                <a:cs typeface="Times New Roman" panose="02020603050405020304" pitchFamily="18" charset="0"/>
              </a:rPr>
              <a:t>的晶体构造</a:t>
            </a:r>
          </a:p>
        </p:txBody>
      </p:sp>
    </p:spTree>
    <p:extLst>
      <p:ext uri="{BB962C8B-B14F-4D97-AF65-F5344CB8AC3E}">
        <p14:creationId xmlns:p14="http://schemas.microsoft.com/office/powerpoint/2010/main" val="31343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rrowheads="1"/>
          </p:cNvSpPr>
          <p:nvPr>
            <p:ph type="title" idx="4294967295"/>
          </p:nvPr>
        </p:nvSpPr>
        <p:spPr bwMode="auto">
          <a:xfrm>
            <a:off x="1259632" y="-136271"/>
            <a:ext cx="7010400" cy="1527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p>
            <a:pPr eaLnBrk="1" hangingPunct="1"/>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共价键的饱和性和方向性</a:t>
            </a:r>
          </a:p>
        </p:txBody>
      </p:sp>
      <p:sp>
        <p:nvSpPr>
          <p:cNvPr id="76804" name="Rectangle 3"/>
          <p:cNvSpPr>
            <a:spLocks noGrp="1" noRot="1" noChangeArrowheads="1"/>
          </p:cNvSpPr>
          <p:nvPr>
            <p:ph type="body" sz="half" idx="4294967295"/>
          </p:nvPr>
        </p:nvSpPr>
        <p:spPr bwMode="auto">
          <a:xfrm>
            <a:off x="903680" y="1159117"/>
            <a:ext cx="7700768" cy="2520291"/>
          </a:xfrm>
          <a:prstGeom prst="rect">
            <a:avLst/>
          </a:prstGeo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r>
              <a:rPr lang="zh-CN" altLang="en-US" sz="24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饱和性</a:t>
            </a:r>
          </a:p>
          <a:p>
            <a:pPr lvl="1" eaLnBrk="1" hangingPunct="1"/>
            <a:r>
              <a:rPr lang="zh-CN" altLang="en-US" sz="2400" b="1" dirty="0">
                <a:latin typeface="Times New Roman" panose="02020603050405020304" pitchFamily="18" charset="0"/>
                <a:ea typeface="微软雅黑" panose="020B0503020204020204" charset="-122"/>
                <a:cs typeface="Times New Roman" panose="02020603050405020304" pitchFamily="18" charset="0"/>
              </a:rPr>
              <a:t>一个原子只能有一定数目的共价键</a:t>
            </a:r>
          </a:p>
          <a:p>
            <a:pPr lvl="2" eaLnBrk="1" hangingPunct="1">
              <a:spcBef>
                <a:spcPts val="0"/>
              </a:spcBef>
            </a:pPr>
            <a:r>
              <a:rPr lang="zh-CN" altLang="en-US" sz="20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共价键只能由未配对的电子形成</a:t>
            </a:r>
          </a:p>
          <a:p>
            <a:pPr lvl="2" eaLnBrk="1" hangingPunct="1">
              <a:lnSpc>
                <a:spcPct val="120000"/>
              </a:lnSpc>
              <a:spcBef>
                <a:spcPts val="0"/>
              </a:spcBef>
            </a:pPr>
            <a:r>
              <a:rPr lang="zh-CN" altLang="en-US" sz="20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价电子不到半满的，全部电子都可配对</a:t>
            </a:r>
          </a:p>
          <a:p>
            <a:pPr lvl="2" eaLnBrk="1" hangingPunct="1">
              <a:lnSpc>
                <a:spcPct val="120000"/>
              </a:lnSpc>
              <a:spcBef>
                <a:spcPts val="0"/>
              </a:spcBef>
            </a:pPr>
            <a:r>
              <a:rPr lang="zh-CN" altLang="en-US" sz="20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价电子超过半满的，未配对的电子数决定于未填充的量子数，即</a:t>
            </a:r>
            <a:r>
              <a:rPr lang="en-US" altLang="zh-CN" sz="2000" dirty="0">
                <a:solidFill>
                  <a:srgbClr val="663300"/>
                </a:solidFill>
                <a:latin typeface="Times New Roman" panose="02020603050405020304" pitchFamily="18" charset="0"/>
                <a:ea typeface="微软雅黑" panose="020B0503020204020204" charset="-122"/>
                <a:cs typeface="Times New Roman" panose="02020603050405020304" pitchFamily="18" charset="0"/>
              </a:rPr>
              <a:t>8-N</a:t>
            </a:r>
          </a:p>
          <a:p>
            <a:pPr lvl="3" eaLnBrk="1" hangingPunct="1">
              <a:lnSpc>
                <a:spcPct val="120000"/>
              </a:lnSpc>
            </a:pPr>
            <a:endParaRPr lang="en-US" altLang="zh-CN" sz="18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76805" name="Rectangle 4"/>
          <p:cNvSpPr>
            <a:spLocks noGrp="1" noRot="1" noChangeArrowheads="1"/>
          </p:cNvSpPr>
          <p:nvPr>
            <p:ph type="body" sz="half" idx="4294967295"/>
          </p:nvPr>
        </p:nvSpPr>
        <p:spPr bwMode="auto">
          <a:xfrm>
            <a:off x="1043608" y="3505785"/>
            <a:ext cx="7884368" cy="3024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方向性</a:t>
            </a:r>
          </a:p>
          <a:p>
            <a:pPr lvl="1" eaLnBrk="1" hangingPunct="1"/>
            <a:r>
              <a:rPr lang="zh-CN" altLang="en-US" sz="2300" b="1" dirty="0">
                <a:latin typeface="Times New Roman" panose="02020603050405020304" pitchFamily="18" charset="0"/>
                <a:ea typeface="微软雅黑" panose="020B0503020204020204" charset="-122"/>
                <a:cs typeface="Times New Roman" panose="02020603050405020304" pitchFamily="18" charset="0"/>
              </a:rPr>
              <a:t>原子只在特定的方向上形成共价键</a:t>
            </a:r>
          </a:p>
          <a:p>
            <a:pPr lvl="1" eaLnBrk="1" hangingPunct="1"/>
            <a:r>
              <a:rPr lang="zh-CN" altLang="en-US" sz="2300" b="1" dirty="0">
                <a:latin typeface="Times New Roman" panose="02020603050405020304" pitchFamily="18" charset="0"/>
                <a:ea typeface="微软雅黑" panose="020B0503020204020204" charset="-122"/>
                <a:cs typeface="Times New Roman" panose="02020603050405020304" pitchFamily="18" charset="0"/>
              </a:rPr>
              <a:t>共价键的强弱决定于两个电子轨道相互交叠的程度 </a:t>
            </a:r>
          </a:p>
          <a:p>
            <a:pPr lvl="1" eaLnBrk="1" hangingPunct="1"/>
            <a:r>
              <a:rPr lang="zh-CN" altLang="en-US" sz="2300" b="1" dirty="0">
                <a:latin typeface="Times New Roman" panose="02020603050405020304" pitchFamily="18" charset="0"/>
                <a:ea typeface="微软雅黑" panose="020B0503020204020204" charset="-122"/>
                <a:cs typeface="Times New Roman" panose="02020603050405020304" pitchFamily="18" charset="0"/>
              </a:rPr>
              <a:t>原子在价电子波函数最大的方向上形成共价键</a:t>
            </a:r>
          </a:p>
          <a:p>
            <a:pPr lvl="1" eaLnBrk="1" hangingPunct="1"/>
            <a:r>
              <a:rPr lang="zh-CN" altLang="en-US" sz="2300" b="1" dirty="0">
                <a:latin typeface="Times New Roman" panose="02020603050405020304" pitchFamily="18" charset="0"/>
                <a:ea typeface="微软雅黑" panose="020B0503020204020204" charset="-122"/>
                <a:cs typeface="Times New Roman" panose="02020603050405020304" pitchFamily="18" charset="0"/>
              </a:rPr>
              <a:t>共价晶体一般硬而脆，由于共价键具有确定的方向，难以改变</a:t>
            </a:r>
          </a:p>
          <a:p>
            <a:pPr lvl="2" eaLnBrk="1" hangingPunct="1">
              <a:buFontTx/>
              <a:buNone/>
            </a:pPr>
            <a:r>
              <a:rPr lang="zh-CN" altLang="en-US" sz="2300" b="1" dirty="0">
                <a:latin typeface="Times New Roman" panose="02020603050405020304" pitchFamily="18" charset="0"/>
                <a:ea typeface="微软雅黑" panose="020B0503020204020204" charset="-122"/>
                <a:cs typeface="Times New Roman" panose="02020603050405020304" pitchFamily="18" charset="0"/>
              </a:rPr>
              <a:t>	</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51</a:t>
            </a:fld>
            <a:endParaRPr lang="zh-CN" altLang="en-US">
              <a:solidFill>
                <a:prstClr val="black">
                  <a:tint val="75000"/>
                </a:prstClr>
              </a:solidFill>
            </a:endParaRPr>
          </a:p>
        </p:txBody>
      </p:sp>
      <p:sp>
        <p:nvSpPr>
          <p:cNvPr id="11"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609598" y="1088921"/>
            <a:ext cx="84050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原子在形成共价键时可能发生轨道杂化，以金刚石为例</a:t>
            </a:r>
            <a:r>
              <a:rPr kumimoji="1"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endParaRPr kumimoji="1"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77827" name="Rectangle 3"/>
          <p:cNvSpPr>
            <a:spLocks noChangeArrowheads="1"/>
          </p:cNvSpPr>
          <p:nvPr/>
        </p:nvSpPr>
        <p:spPr bwMode="auto">
          <a:xfrm>
            <a:off x="6213475" y="2501726"/>
            <a:ext cx="360363" cy="360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77828" name="Rectangle 4"/>
          <p:cNvSpPr>
            <a:spLocks noChangeArrowheads="1"/>
          </p:cNvSpPr>
          <p:nvPr/>
        </p:nvSpPr>
        <p:spPr bwMode="auto">
          <a:xfrm>
            <a:off x="6575425" y="2506489"/>
            <a:ext cx="360363" cy="3603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77829" name="Rectangle 5"/>
          <p:cNvSpPr>
            <a:spLocks noChangeArrowheads="1"/>
          </p:cNvSpPr>
          <p:nvPr/>
        </p:nvSpPr>
        <p:spPr bwMode="auto">
          <a:xfrm>
            <a:off x="6951663" y="2506489"/>
            <a:ext cx="360362" cy="3603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77830" name="Line 41"/>
          <p:cNvSpPr>
            <a:spLocks noChangeShapeType="1"/>
          </p:cNvSpPr>
          <p:nvPr/>
        </p:nvSpPr>
        <p:spPr bwMode="auto">
          <a:xfrm>
            <a:off x="3657600" y="3041476"/>
            <a:ext cx="1295400"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77831" name="Text Box 42"/>
          <p:cNvSpPr txBox="1">
            <a:spLocks noChangeArrowheads="1"/>
          </p:cNvSpPr>
          <p:nvPr/>
        </p:nvSpPr>
        <p:spPr bwMode="auto">
          <a:xfrm>
            <a:off x="3871913" y="3044651"/>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en-US" altLang="zh-CN" sz="2000" b="1">
                <a:solidFill>
                  <a:srgbClr val="000000"/>
                </a:solidFill>
                <a:latin typeface="Times New Roman" panose="02020603050405020304" pitchFamily="18" charset="0"/>
                <a:ea typeface="微软雅黑" panose="020B0503020204020204" charset="-122"/>
                <a:cs typeface="Times New Roman" panose="02020603050405020304" pitchFamily="18" charset="0"/>
              </a:rPr>
              <a:t>+4 eV</a:t>
            </a:r>
          </a:p>
        </p:txBody>
      </p:sp>
      <p:sp>
        <p:nvSpPr>
          <p:cNvPr id="77832" name="Text Box 43"/>
          <p:cNvSpPr txBox="1">
            <a:spLocks noChangeArrowheads="1"/>
          </p:cNvSpPr>
          <p:nvPr/>
        </p:nvSpPr>
        <p:spPr bwMode="auto">
          <a:xfrm>
            <a:off x="671513" y="4027431"/>
            <a:ext cx="8077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形成一个 </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C-C </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键能量降低</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3.6 eV</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，多形成两个共价键所释放出的能量</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7.2 eV</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足以补偿电子由 </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2s</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2p </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态能量的增加</a:t>
            </a:r>
          </a:p>
          <a:p>
            <a:pPr eaLnBrk="1" hangingPunct="1">
              <a:spcBef>
                <a:spcPct val="50000"/>
              </a:spcBef>
            </a:pP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其分子轨道由原子的</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2s</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2p</a:t>
            </a:r>
            <a:r>
              <a:rPr kumimoji="1" lang="en-US" altLang="zh-CN" sz="2400" b="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x</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2p</a:t>
            </a:r>
            <a:r>
              <a:rPr kumimoji="1" lang="en-US" altLang="zh-CN" sz="2400" b="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y</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和</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2p</a:t>
            </a:r>
            <a:r>
              <a:rPr kumimoji="1" lang="en-US" altLang="zh-CN" sz="2400" b="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z</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轨道的线性组合组成，称为</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sp</a:t>
            </a:r>
            <a:r>
              <a:rPr kumimoji="1" lang="en-US" altLang="zh-CN" sz="2400" b="1" baseline="30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3</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 </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杂化轨道</a:t>
            </a:r>
          </a:p>
        </p:txBody>
      </p:sp>
      <p:sp>
        <p:nvSpPr>
          <p:cNvPr id="77833" name="Text Box 44"/>
          <p:cNvSpPr txBox="1">
            <a:spLocks noChangeArrowheads="1"/>
          </p:cNvSpPr>
          <p:nvPr/>
        </p:nvSpPr>
        <p:spPr bwMode="auto">
          <a:xfrm>
            <a:off x="3733800" y="2587451"/>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2s</a:t>
            </a:r>
            <a:r>
              <a:rPr kumimoji="1"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2p</a:t>
            </a:r>
            <a:endParaRPr kumimoji="1"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77834" name="Text Box 46"/>
          <p:cNvSpPr txBox="1">
            <a:spLocks noChangeArrowheads="1"/>
          </p:cNvSpPr>
          <p:nvPr/>
        </p:nvSpPr>
        <p:spPr bwMode="auto">
          <a:xfrm>
            <a:off x="3425508" y="314136"/>
            <a:ext cx="23775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杂 化 轨 道</a:t>
            </a:r>
          </a:p>
        </p:txBody>
      </p:sp>
      <p:pic>
        <p:nvPicPr>
          <p:cNvPr id="77835" name="Picture 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2258839"/>
            <a:ext cx="1800225" cy="170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6" name="Picture 4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2738" y="2204864"/>
            <a:ext cx="18002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37" name="Text Box 50"/>
          <p:cNvSpPr txBox="1">
            <a:spLocks noChangeArrowheads="1"/>
          </p:cNvSpPr>
          <p:nvPr/>
        </p:nvSpPr>
        <p:spPr bwMode="auto">
          <a:xfrm>
            <a:off x="7524750" y="3330401"/>
            <a:ext cx="64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800" b="1">
                <a:solidFill>
                  <a:srgbClr val="000000"/>
                </a:solidFill>
                <a:latin typeface="Times New Roman" panose="02020603050405020304" pitchFamily="18" charset="0"/>
                <a:ea typeface="微软雅黑" panose="020B0503020204020204" charset="-122"/>
                <a:cs typeface="Times New Roman" panose="02020603050405020304" pitchFamily="18" charset="0"/>
              </a:rPr>
              <a:t>sp</a:t>
            </a:r>
            <a:r>
              <a:rPr lang="en-US" altLang="zh-CN" sz="2800" b="1" baseline="30000">
                <a:solidFill>
                  <a:srgbClr val="000000"/>
                </a:solidFill>
                <a:latin typeface="Times New Roman" panose="02020603050405020304" pitchFamily="18" charset="0"/>
                <a:ea typeface="微软雅黑" panose="020B0503020204020204" charset="-122"/>
                <a:cs typeface="Times New Roman" panose="02020603050405020304" pitchFamily="18" charset="0"/>
              </a:rPr>
              <a:t>3</a:t>
            </a:r>
          </a:p>
        </p:txBody>
      </p:sp>
      <p:sp>
        <p:nvSpPr>
          <p:cNvPr id="77838" name="Line 51"/>
          <p:cNvSpPr>
            <a:spLocks noChangeShapeType="1"/>
          </p:cNvSpPr>
          <p:nvPr/>
        </p:nvSpPr>
        <p:spPr bwMode="auto">
          <a:xfrm>
            <a:off x="6804025" y="3689176"/>
            <a:ext cx="7207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15" name="矩形 14"/>
          <p:cNvSpPr/>
          <p:nvPr/>
        </p:nvSpPr>
        <p:spPr bwMode="auto">
          <a:xfrm>
            <a:off x="1979712" y="3113608"/>
            <a:ext cx="1296888" cy="432047"/>
          </a:xfrm>
          <a:prstGeom prst="rect">
            <a:avLst/>
          </a:prstGeom>
          <a:solidFill>
            <a:srgbClr val="C00000">
              <a:alpha val="5607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16" name="矩形 15"/>
          <p:cNvSpPr/>
          <p:nvPr/>
        </p:nvSpPr>
        <p:spPr bwMode="auto">
          <a:xfrm>
            <a:off x="5456833" y="3054871"/>
            <a:ext cx="1736130" cy="432047"/>
          </a:xfrm>
          <a:prstGeom prst="rect">
            <a:avLst/>
          </a:prstGeom>
          <a:solidFill>
            <a:srgbClr val="C00000">
              <a:alpha val="12941"/>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52</a:t>
            </a:fld>
            <a:endParaRPr lang="zh-CN" altLang="en-US">
              <a:solidFill>
                <a:prstClr val="black">
                  <a:tint val="75000"/>
                </a:prstClr>
              </a:solidFill>
            </a:endParaRPr>
          </a:p>
        </p:txBody>
      </p:sp>
      <p:sp>
        <p:nvSpPr>
          <p:cNvPr id="19"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
        <p:nvSpPr>
          <p:cNvPr id="4" name="矩形 3"/>
          <p:cNvSpPr/>
          <p:nvPr/>
        </p:nvSpPr>
        <p:spPr>
          <a:xfrm>
            <a:off x="609598" y="1693451"/>
            <a:ext cx="3445174" cy="430887"/>
          </a:xfrm>
          <a:prstGeom prst="rect">
            <a:avLst/>
          </a:prstGeom>
        </p:spPr>
        <p:txBody>
          <a:bodyPr wrap="none">
            <a:spAutoFit/>
          </a:bodyPr>
          <a:lstStyle/>
          <a:p>
            <a:pPr eaLnBrk="1" hangingPunct="1">
              <a:spcBef>
                <a:spcPct val="50000"/>
              </a:spcBef>
            </a:pPr>
            <a:r>
              <a:rPr kumimoji="1" lang="en-US" altLang="zh-CN" sz="2200" b="1" dirty="0">
                <a:solidFill>
                  <a:srgbClr val="0033CC"/>
                </a:solidFill>
                <a:latin typeface="Times New Roman" panose="02020603050405020304" pitchFamily="18" charset="0"/>
                <a:ea typeface="微软雅黑" panose="020B0503020204020204" charset="-122"/>
                <a:cs typeface="Times New Roman" panose="02020603050405020304" pitchFamily="18" charset="0"/>
              </a:rPr>
              <a:t>C</a:t>
            </a:r>
            <a:r>
              <a:rPr kumimoji="1" lang="zh-CN" altLang="en-US" sz="2200" b="1" dirty="0">
                <a:solidFill>
                  <a:srgbClr val="0033CC"/>
                </a:solidFill>
                <a:latin typeface="Times New Roman" panose="02020603050405020304" pitchFamily="18" charset="0"/>
                <a:ea typeface="微软雅黑" panose="020B0503020204020204" charset="-122"/>
                <a:cs typeface="Times New Roman" panose="02020603050405020304" pitchFamily="18" charset="0"/>
              </a:rPr>
              <a:t>原子的基态为：</a:t>
            </a:r>
            <a:r>
              <a:rPr kumimoji="1" lang="en-US" altLang="zh-CN" sz="2200" b="1" dirty="0">
                <a:solidFill>
                  <a:srgbClr val="0033CC"/>
                </a:solidFill>
                <a:latin typeface="Times New Roman" panose="02020603050405020304" pitchFamily="18" charset="0"/>
                <a:ea typeface="微软雅黑" panose="020B0503020204020204" charset="-122"/>
                <a:cs typeface="Times New Roman" panose="02020603050405020304" pitchFamily="18" charset="0"/>
              </a:rPr>
              <a:t>1s</a:t>
            </a:r>
            <a:r>
              <a:rPr kumimoji="1" lang="en-US" altLang="zh-CN" sz="2200" b="1" baseline="30000" dirty="0">
                <a:solidFill>
                  <a:srgbClr val="0033CC"/>
                </a:solidFill>
                <a:latin typeface="Times New Roman" panose="02020603050405020304" pitchFamily="18" charset="0"/>
                <a:ea typeface="微软雅黑" panose="020B0503020204020204" charset="-122"/>
                <a:cs typeface="Times New Roman" panose="02020603050405020304" pitchFamily="18" charset="0"/>
              </a:rPr>
              <a:t>2</a:t>
            </a:r>
            <a:r>
              <a:rPr kumimoji="1" lang="en-US" altLang="zh-CN" sz="2200" b="1" dirty="0">
                <a:solidFill>
                  <a:srgbClr val="0033CC"/>
                </a:solidFill>
                <a:latin typeface="Times New Roman" panose="02020603050405020304" pitchFamily="18" charset="0"/>
                <a:ea typeface="微软雅黑" panose="020B0503020204020204" charset="-122"/>
                <a:cs typeface="Times New Roman" panose="02020603050405020304" pitchFamily="18" charset="0"/>
              </a:rPr>
              <a:t>2s</a:t>
            </a:r>
            <a:r>
              <a:rPr kumimoji="1" lang="en-US" altLang="zh-CN" sz="2200" b="1" baseline="30000" dirty="0">
                <a:solidFill>
                  <a:srgbClr val="0033CC"/>
                </a:solidFill>
                <a:latin typeface="Times New Roman" panose="02020603050405020304" pitchFamily="18" charset="0"/>
                <a:ea typeface="微软雅黑" panose="020B0503020204020204" charset="-122"/>
                <a:cs typeface="Times New Roman" panose="02020603050405020304" pitchFamily="18" charset="0"/>
              </a:rPr>
              <a:t>2</a:t>
            </a:r>
            <a:r>
              <a:rPr kumimoji="1" lang="en-US" altLang="zh-CN" sz="2200" b="1" dirty="0">
                <a:solidFill>
                  <a:srgbClr val="0033CC"/>
                </a:solidFill>
                <a:latin typeface="Times New Roman" panose="02020603050405020304" pitchFamily="18" charset="0"/>
                <a:ea typeface="微软雅黑" panose="020B0503020204020204" charset="-122"/>
                <a:cs typeface="Times New Roman" panose="02020603050405020304" pitchFamily="18" charset="0"/>
              </a:rPr>
              <a:t>2p</a:t>
            </a:r>
            <a:r>
              <a:rPr kumimoji="1" lang="en-US" altLang="zh-CN" sz="2200" b="1" baseline="30000" dirty="0">
                <a:solidFill>
                  <a:srgbClr val="0033CC"/>
                </a:solidFill>
                <a:latin typeface="Times New Roman" panose="02020603050405020304" pitchFamily="18" charset="0"/>
                <a:ea typeface="微软雅黑" panose="020B0503020204020204" charset="-122"/>
                <a:cs typeface="Times New Roman" panose="02020603050405020304" pitchFamily="18" charset="0"/>
              </a:rPr>
              <a:t>2</a:t>
            </a:r>
            <a:endParaRPr kumimoji="1" lang="en-US" altLang="zh-CN" sz="2200" b="1" dirty="0">
              <a:solidFill>
                <a:srgbClr val="0033CC"/>
              </a:solidFill>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2" name="Text Box 43"/>
          <p:cNvSpPr txBox="1">
            <a:spLocks noChangeArrowheads="1"/>
          </p:cNvSpPr>
          <p:nvPr/>
        </p:nvSpPr>
        <p:spPr bwMode="auto">
          <a:xfrm>
            <a:off x="671513" y="4319041"/>
            <a:ext cx="8077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形成一个</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C</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C</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键能量降低</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3.6 eV</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，多形成两个共价键所释放出的能量</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7.2 eV</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足以补偿电子由</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2s</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2p</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态能量的增加。</a:t>
            </a:r>
          </a:p>
          <a:p>
            <a:pPr eaLnBrk="1" hangingPunct="1">
              <a:spcBef>
                <a:spcPct val="50000"/>
              </a:spcBef>
            </a:pP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其分子轨道由原子的</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2s</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2p</a:t>
            </a:r>
            <a:r>
              <a:rPr kumimoji="1" lang="en-US" altLang="zh-CN" sz="2400" b="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x</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2p</a:t>
            </a:r>
            <a:r>
              <a:rPr kumimoji="1" lang="en-US" altLang="zh-CN" sz="2400" b="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y</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和</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2p</a:t>
            </a:r>
            <a:r>
              <a:rPr kumimoji="1" lang="en-US" altLang="zh-CN" sz="2400" b="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z</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轨道的线性组合组成，称为</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sp</a:t>
            </a:r>
            <a:r>
              <a:rPr kumimoji="1" lang="en-US" altLang="zh-CN" sz="2400" b="1" baseline="300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3</a:t>
            </a:r>
            <a:r>
              <a:rPr kumimoji="1"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 </a:t>
            </a:r>
            <a:r>
              <a:rPr kumimoji="1" lang="zh-CN" altLang="en-US"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杂化轨道。</a:t>
            </a:r>
          </a:p>
        </p:txBody>
      </p:sp>
      <p:sp>
        <p:nvSpPr>
          <p:cNvPr id="15" name="Text Box 15"/>
          <p:cNvSpPr txBox="1">
            <a:spLocks noChangeArrowheads="1"/>
          </p:cNvSpPr>
          <p:nvPr/>
        </p:nvSpPr>
        <p:spPr bwMode="auto">
          <a:xfrm>
            <a:off x="641822" y="4046702"/>
            <a:ext cx="8136582" cy="212365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20000"/>
              </a:lnSpc>
            </a:pPr>
            <a:r>
              <a:rPr lang="zh-CN" altLang="en-US" sz="2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在成键的过程中，由于原子间的相互影响，同一原子中几个能量相近的不同类型的原子轨道（即波函数），可以进行线性组合，重新分配能量和确定空间方向，组成数目相等的新原子轨道，这种轨道重新组合的方式称为杂化（</a:t>
            </a:r>
            <a:r>
              <a:rPr lang="en-US" altLang="zh-CN" sz="2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hybridization)</a:t>
            </a:r>
            <a:r>
              <a:rPr lang="zh-CN" altLang="en-US" sz="2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，杂化后形成的新轨道称为杂化轨道（</a:t>
            </a:r>
            <a:r>
              <a:rPr lang="en-US" altLang="zh-CN" sz="22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hybrid orbital)</a:t>
            </a:r>
            <a:endParaRPr lang="zh-CN" altLang="en-US" sz="2200" b="1"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53</a:t>
            </a:fld>
            <a:endParaRPr lang="zh-CN" altLang="en-US">
              <a:solidFill>
                <a:prstClr val="black">
                  <a:tint val="75000"/>
                </a:prstClr>
              </a:solidFill>
            </a:endParaRPr>
          </a:p>
        </p:txBody>
      </p:sp>
      <p:sp>
        <p:nvSpPr>
          <p:cNvPr id="18" name="Text Box 2"/>
          <p:cNvSpPr txBox="1">
            <a:spLocks noChangeArrowheads="1"/>
          </p:cNvSpPr>
          <p:nvPr/>
        </p:nvSpPr>
        <p:spPr bwMode="auto">
          <a:xfrm>
            <a:off x="609598" y="1088921"/>
            <a:ext cx="84050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原子在形成共价键时可能发生轨道杂化，以金刚石为例</a:t>
            </a:r>
            <a:r>
              <a:rPr kumimoji="1"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endParaRPr kumimoji="1"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9" name="Rectangle 3"/>
          <p:cNvSpPr>
            <a:spLocks noChangeArrowheads="1"/>
          </p:cNvSpPr>
          <p:nvPr/>
        </p:nvSpPr>
        <p:spPr bwMode="auto">
          <a:xfrm>
            <a:off x="6213475" y="2501726"/>
            <a:ext cx="360363" cy="360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0" name="Rectangle 4"/>
          <p:cNvSpPr>
            <a:spLocks noChangeArrowheads="1"/>
          </p:cNvSpPr>
          <p:nvPr/>
        </p:nvSpPr>
        <p:spPr bwMode="auto">
          <a:xfrm>
            <a:off x="6575425" y="2506489"/>
            <a:ext cx="360363" cy="3603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1" name="Rectangle 5"/>
          <p:cNvSpPr>
            <a:spLocks noChangeArrowheads="1"/>
          </p:cNvSpPr>
          <p:nvPr/>
        </p:nvSpPr>
        <p:spPr bwMode="auto">
          <a:xfrm>
            <a:off x="6951663" y="2506489"/>
            <a:ext cx="360362" cy="3603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2" name="Line 41"/>
          <p:cNvSpPr>
            <a:spLocks noChangeShapeType="1"/>
          </p:cNvSpPr>
          <p:nvPr/>
        </p:nvSpPr>
        <p:spPr bwMode="auto">
          <a:xfrm>
            <a:off x="3657600" y="3041476"/>
            <a:ext cx="1295400"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23" name="Text Box 42"/>
          <p:cNvSpPr txBox="1">
            <a:spLocks noChangeArrowheads="1"/>
          </p:cNvSpPr>
          <p:nvPr/>
        </p:nvSpPr>
        <p:spPr bwMode="auto">
          <a:xfrm>
            <a:off x="3871913" y="3044651"/>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en-US" altLang="zh-CN" sz="2000" b="1">
                <a:solidFill>
                  <a:srgbClr val="000000"/>
                </a:solidFill>
                <a:latin typeface="Times New Roman" panose="02020603050405020304" pitchFamily="18" charset="0"/>
                <a:ea typeface="微软雅黑" panose="020B0503020204020204" charset="-122"/>
                <a:cs typeface="Times New Roman" panose="02020603050405020304" pitchFamily="18" charset="0"/>
              </a:rPr>
              <a:t>+4 eV</a:t>
            </a:r>
          </a:p>
        </p:txBody>
      </p:sp>
      <p:sp>
        <p:nvSpPr>
          <p:cNvPr id="24" name="Text Box 44"/>
          <p:cNvSpPr txBox="1">
            <a:spLocks noChangeArrowheads="1"/>
          </p:cNvSpPr>
          <p:nvPr/>
        </p:nvSpPr>
        <p:spPr bwMode="auto">
          <a:xfrm>
            <a:off x="3733800" y="2587451"/>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spcBef>
                <a:spcPct val="50000"/>
              </a:spcBef>
            </a:pPr>
            <a:r>
              <a:rPr kumimoji="1"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2s</a:t>
            </a:r>
            <a:r>
              <a:rPr kumimoji="1"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sym typeface="Symbol" panose="05050102010706020507" pitchFamily="18" charset="2"/>
              </a:rPr>
              <a:t>2p</a:t>
            </a:r>
            <a:endParaRPr kumimoji="1" lang="en-US" altLang="zh-CN"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5" name="Text Box 46"/>
          <p:cNvSpPr txBox="1">
            <a:spLocks noChangeArrowheads="1"/>
          </p:cNvSpPr>
          <p:nvPr/>
        </p:nvSpPr>
        <p:spPr bwMode="auto">
          <a:xfrm>
            <a:off x="3425508" y="314136"/>
            <a:ext cx="23775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杂 化 轨 道</a:t>
            </a:r>
          </a:p>
        </p:txBody>
      </p:sp>
      <p:pic>
        <p:nvPicPr>
          <p:cNvPr id="26" name="Picture 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6375" y="2258839"/>
            <a:ext cx="1800225" cy="170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2738" y="2204864"/>
            <a:ext cx="180022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 Box 50"/>
          <p:cNvSpPr txBox="1">
            <a:spLocks noChangeArrowheads="1"/>
          </p:cNvSpPr>
          <p:nvPr/>
        </p:nvSpPr>
        <p:spPr bwMode="auto">
          <a:xfrm>
            <a:off x="7524750" y="3330401"/>
            <a:ext cx="64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800" b="1">
                <a:solidFill>
                  <a:srgbClr val="000000"/>
                </a:solidFill>
                <a:latin typeface="Times New Roman" panose="02020603050405020304" pitchFamily="18" charset="0"/>
                <a:ea typeface="微软雅黑" panose="020B0503020204020204" charset="-122"/>
                <a:cs typeface="Times New Roman" panose="02020603050405020304" pitchFamily="18" charset="0"/>
              </a:rPr>
              <a:t>sp</a:t>
            </a:r>
            <a:r>
              <a:rPr lang="en-US" altLang="zh-CN" sz="2800" b="1" baseline="30000">
                <a:solidFill>
                  <a:srgbClr val="000000"/>
                </a:solidFill>
                <a:latin typeface="Times New Roman" panose="02020603050405020304" pitchFamily="18" charset="0"/>
                <a:ea typeface="微软雅黑" panose="020B0503020204020204" charset="-122"/>
                <a:cs typeface="Times New Roman" panose="02020603050405020304" pitchFamily="18" charset="0"/>
              </a:rPr>
              <a:t>3</a:t>
            </a:r>
          </a:p>
        </p:txBody>
      </p:sp>
      <p:sp>
        <p:nvSpPr>
          <p:cNvPr id="29" name="Line 51"/>
          <p:cNvSpPr>
            <a:spLocks noChangeShapeType="1"/>
          </p:cNvSpPr>
          <p:nvPr/>
        </p:nvSpPr>
        <p:spPr bwMode="auto">
          <a:xfrm>
            <a:off x="6804025" y="3689176"/>
            <a:ext cx="720725"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30" name="矩形 29"/>
          <p:cNvSpPr/>
          <p:nvPr/>
        </p:nvSpPr>
        <p:spPr bwMode="auto">
          <a:xfrm>
            <a:off x="1979712" y="3113608"/>
            <a:ext cx="1296888" cy="432047"/>
          </a:xfrm>
          <a:prstGeom prst="rect">
            <a:avLst/>
          </a:prstGeom>
          <a:solidFill>
            <a:srgbClr val="C00000">
              <a:alpha val="5607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1" name="矩形 30"/>
          <p:cNvSpPr/>
          <p:nvPr/>
        </p:nvSpPr>
        <p:spPr bwMode="auto">
          <a:xfrm>
            <a:off x="5456833" y="3054871"/>
            <a:ext cx="1736130" cy="432047"/>
          </a:xfrm>
          <a:prstGeom prst="rect">
            <a:avLst/>
          </a:prstGeom>
          <a:solidFill>
            <a:srgbClr val="C00000">
              <a:alpha val="12941"/>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2"/>
              </a:solidFill>
              <a:effectLst/>
              <a:latin typeface="Times New Roman" panose="02020603050405020304" pitchFamily="18" charset="0"/>
              <a:ea typeface="微软雅黑" panose="020B0503020204020204" charset="-122"/>
              <a:cs typeface="Times New Roman" panose="02020603050405020304" pitchFamily="18" charset="0"/>
            </a:endParaRPr>
          </a:p>
        </p:txBody>
      </p:sp>
      <p:sp>
        <p:nvSpPr>
          <p:cNvPr id="32"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
        <p:nvSpPr>
          <p:cNvPr id="33" name="矩形 32"/>
          <p:cNvSpPr/>
          <p:nvPr/>
        </p:nvSpPr>
        <p:spPr>
          <a:xfrm>
            <a:off x="609598" y="1693451"/>
            <a:ext cx="3445174" cy="430887"/>
          </a:xfrm>
          <a:prstGeom prst="rect">
            <a:avLst/>
          </a:prstGeom>
        </p:spPr>
        <p:txBody>
          <a:bodyPr wrap="none">
            <a:spAutoFit/>
          </a:bodyPr>
          <a:lstStyle/>
          <a:p>
            <a:pPr eaLnBrk="1" hangingPunct="1">
              <a:spcBef>
                <a:spcPct val="50000"/>
              </a:spcBef>
            </a:pPr>
            <a:r>
              <a:rPr kumimoji="1" lang="en-US" altLang="zh-CN" sz="2200" b="1" dirty="0">
                <a:solidFill>
                  <a:srgbClr val="0033CC"/>
                </a:solidFill>
                <a:latin typeface="Times New Roman" panose="02020603050405020304" pitchFamily="18" charset="0"/>
                <a:ea typeface="微软雅黑" panose="020B0503020204020204" charset="-122"/>
                <a:cs typeface="Times New Roman" panose="02020603050405020304" pitchFamily="18" charset="0"/>
              </a:rPr>
              <a:t>C</a:t>
            </a:r>
            <a:r>
              <a:rPr kumimoji="1" lang="zh-CN" altLang="en-US" sz="2200" b="1" dirty="0">
                <a:solidFill>
                  <a:srgbClr val="0033CC"/>
                </a:solidFill>
                <a:latin typeface="Times New Roman" panose="02020603050405020304" pitchFamily="18" charset="0"/>
                <a:ea typeface="微软雅黑" panose="020B0503020204020204" charset="-122"/>
                <a:cs typeface="Times New Roman" panose="02020603050405020304" pitchFamily="18" charset="0"/>
              </a:rPr>
              <a:t>原子的基态为：</a:t>
            </a:r>
            <a:r>
              <a:rPr kumimoji="1" lang="en-US" altLang="zh-CN" sz="2200" b="1" dirty="0">
                <a:solidFill>
                  <a:srgbClr val="0033CC"/>
                </a:solidFill>
                <a:latin typeface="Times New Roman" panose="02020603050405020304" pitchFamily="18" charset="0"/>
                <a:ea typeface="微软雅黑" panose="020B0503020204020204" charset="-122"/>
                <a:cs typeface="Times New Roman" panose="02020603050405020304" pitchFamily="18" charset="0"/>
              </a:rPr>
              <a:t>1s</a:t>
            </a:r>
            <a:r>
              <a:rPr kumimoji="1" lang="en-US" altLang="zh-CN" sz="2200" b="1" baseline="30000" dirty="0">
                <a:solidFill>
                  <a:srgbClr val="0033CC"/>
                </a:solidFill>
                <a:latin typeface="Times New Roman" panose="02020603050405020304" pitchFamily="18" charset="0"/>
                <a:ea typeface="微软雅黑" panose="020B0503020204020204" charset="-122"/>
                <a:cs typeface="Times New Roman" panose="02020603050405020304" pitchFamily="18" charset="0"/>
              </a:rPr>
              <a:t>2</a:t>
            </a:r>
            <a:r>
              <a:rPr kumimoji="1" lang="en-US" altLang="zh-CN" sz="2200" b="1" dirty="0">
                <a:solidFill>
                  <a:srgbClr val="0033CC"/>
                </a:solidFill>
                <a:latin typeface="Times New Roman" panose="02020603050405020304" pitchFamily="18" charset="0"/>
                <a:ea typeface="微软雅黑" panose="020B0503020204020204" charset="-122"/>
                <a:cs typeface="Times New Roman" panose="02020603050405020304" pitchFamily="18" charset="0"/>
              </a:rPr>
              <a:t>2s</a:t>
            </a:r>
            <a:r>
              <a:rPr kumimoji="1" lang="en-US" altLang="zh-CN" sz="2200" b="1" baseline="30000" dirty="0">
                <a:solidFill>
                  <a:srgbClr val="0033CC"/>
                </a:solidFill>
                <a:latin typeface="Times New Roman" panose="02020603050405020304" pitchFamily="18" charset="0"/>
                <a:ea typeface="微软雅黑" panose="020B0503020204020204" charset="-122"/>
                <a:cs typeface="Times New Roman" panose="02020603050405020304" pitchFamily="18" charset="0"/>
              </a:rPr>
              <a:t>2</a:t>
            </a:r>
            <a:r>
              <a:rPr kumimoji="1" lang="en-US" altLang="zh-CN" sz="2200" b="1" dirty="0">
                <a:solidFill>
                  <a:srgbClr val="0033CC"/>
                </a:solidFill>
                <a:latin typeface="Times New Roman" panose="02020603050405020304" pitchFamily="18" charset="0"/>
                <a:ea typeface="微软雅黑" panose="020B0503020204020204" charset="-122"/>
                <a:cs typeface="Times New Roman" panose="02020603050405020304" pitchFamily="18" charset="0"/>
              </a:rPr>
              <a:t>2p</a:t>
            </a:r>
            <a:r>
              <a:rPr kumimoji="1" lang="en-US" altLang="zh-CN" sz="2200" b="1" baseline="30000" dirty="0">
                <a:solidFill>
                  <a:srgbClr val="0033CC"/>
                </a:solidFill>
                <a:latin typeface="Times New Roman" panose="02020603050405020304" pitchFamily="18" charset="0"/>
                <a:ea typeface="微软雅黑" panose="020B0503020204020204" charset="-122"/>
                <a:cs typeface="Times New Roman" panose="02020603050405020304" pitchFamily="18" charset="0"/>
              </a:rPr>
              <a:t>2</a:t>
            </a:r>
            <a:endParaRPr kumimoji="1" lang="en-US" altLang="zh-CN" sz="2200" b="1" dirty="0">
              <a:solidFill>
                <a:srgbClr val="0033CC"/>
              </a:solidFill>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870883" y="4552576"/>
            <a:ext cx="2795637" cy="431800"/>
          </a:xfrm>
          <a:prstGeom prst="rect">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3315" name="Text Box 3"/>
          <p:cNvSpPr txBox="1">
            <a:spLocks noChangeArrowheads="1"/>
          </p:cNvSpPr>
          <p:nvPr/>
        </p:nvSpPr>
        <p:spPr bwMode="auto">
          <a:xfrm>
            <a:off x="2440792" y="1418229"/>
            <a:ext cx="6336704" cy="431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2.1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固体结合的规律</a:t>
            </a: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固体结合的量子理论</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分子轨道法</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2.3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固体结合的类型</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2.3.1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离子结合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2.3.2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共价结合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2.3.3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金属性结合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2.4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原子和分子固体 </a:t>
            </a:r>
          </a:p>
        </p:txBody>
      </p:sp>
      <p:sp>
        <p:nvSpPr>
          <p:cNvPr id="13316" name="Rectangle 2"/>
          <p:cNvSpPr>
            <a:spLocks noRot="1" noChangeArrowheads="1"/>
          </p:cNvSpPr>
          <p:nvPr/>
        </p:nvSpPr>
        <p:spPr bwMode="auto">
          <a:xfrm>
            <a:off x="2411760" y="303858"/>
            <a:ext cx="468037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cs typeface="+mn-cs"/>
              </a:rPr>
              <a:t>第二章  固体的结合</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8" name="Rectangle 37"/>
          <p:cNvSpPr>
            <a:spLocks noChangeArrowheads="1"/>
          </p:cNvSpPr>
          <p:nvPr/>
        </p:nvSpPr>
        <p:spPr bwMode="auto">
          <a:xfrm flipV="1">
            <a:off x="106363" y="118542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extLst>
      <p:ext uri="{BB962C8B-B14F-4D97-AF65-F5344CB8AC3E}">
        <p14:creationId xmlns:p14="http://schemas.microsoft.com/office/powerpoint/2010/main" val="119476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068" y="677158"/>
            <a:ext cx="3989387" cy="391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43134" name="Group 30"/>
          <p:cNvGrpSpPr/>
          <p:nvPr/>
        </p:nvGrpSpPr>
        <p:grpSpPr bwMode="auto">
          <a:xfrm>
            <a:off x="2800672" y="4365104"/>
            <a:ext cx="6019800" cy="561975"/>
            <a:chOff x="1429" y="3258"/>
            <a:chExt cx="3792" cy="354"/>
          </a:xfrm>
        </p:grpSpPr>
        <p:sp>
          <p:nvSpPr>
            <p:cNvPr id="19469" name="Oval 31"/>
            <p:cNvSpPr>
              <a:spLocks noChangeArrowheads="1"/>
            </p:cNvSpPr>
            <p:nvPr/>
          </p:nvSpPr>
          <p:spPr bwMode="auto">
            <a:xfrm>
              <a:off x="1429" y="3258"/>
              <a:ext cx="3792" cy="354"/>
            </a:xfrm>
            <a:prstGeom prst="ellipse">
              <a:avLst/>
            </a:prstGeom>
            <a:gradFill rotWithShape="1">
              <a:gsLst>
                <a:gs pos="0">
                  <a:srgbClr val="FF99FF"/>
                </a:gs>
                <a:gs pos="50000">
                  <a:srgbClr val="FFF2FF"/>
                </a:gs>
                <a:gs pos="100000">
                  <a:srgbClr val="FF99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9470" name="Text Box 32"/>
            <p:cNvSpPr txBox="1">
              <a:spLocks noChangeArrowheads="1"/>
            </p:cNvSpPr>
            <p:nvPr/>
          </p:nvSpPr>
          <p:spPr bwMode="auto">
            <a:xfrm>
              <a:off x="1955" y="3294"/>
              <a:ext cx="30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990099"/>
                  </a:solidFill>
                  <a:effectLst/>
                  <a:uLnTx/>
                  <a:uFillTx/>
                  <a:latin typeface="Times New Roman" panose="02020603050405020304" pitchFamily="18" charset="0"/>
                  <a:ea typeface="微软雅黑" panose="020B0503020204020204" charset="-122"/>
                </a:rPr>
                <a:t>元素和化合物晶体结合的规律性？</a:t>
              </a:r>
            </a:p>
          </p:txBody>
        </p:sp>
      </p:grpSp>
      <p:sp>
        <p:nvSpPr>
          <p:cNvPr id="19467" name="Rectangle 33"/>
          <p:cNvSpPr>
            <a:spLocks noChangeArrowheads="1"/>
          </p:cNvSpPr>
          <p:nvPr/>
        </p:nvSpPr>
        <p:spPr bwMode="auto">
          <a:xfrm>
            <a:off x="395536" y="4076700"/>
            <a:ext cx="1547813" cy="647700"/>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63" name="Line 28"/>
          <p:cNvSpPr>
            <a:spLocks noChangeShapeType="1"/>
          </p:cNvSpPr>
          <p:nvPr/>
        </p:nvSpPr>
        <p:spPr bwMode="auto">
          <a:xfrm flipH="1">
            <a:off x="7771437" y="2680345"/>
            <a:ext cx="349" cy="5764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grpSp>
        <p:nvGrpSpPr>
          <p:cNvPr id="66" name="Group 17"/>
          <p:cNvGrpSpPr/>
          <p:nvPr/>
        </p:nvGrpSpPr>
        <p:grpSpPr bwMode="auto">
          <a:xfrm>
            <a:off x="4321799" y="2726556"/>
            <a:ext cx="2590800" cy="1206500"/>
            <a:chOff x="2427" y="1797"/>
            <a:chExt cx="1632" cy="760"/>
          </a:xfrm>
        </p:grpSpPr>
        <p:sp>
          <p:nvSpPr>
            <p:cNvPr id="67" name="Line 22"/>
            <p:cNvSpPr>
              <a:spLocks noChangeShapeType="1"/>
            </p:cNvSpPr>
            <p:nvPr/>
          </p:nvSpPr>
          <p:spPr bwMode="auto">
            <a:xfrm>
              <a:off x="3198" y="1797"/>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68" name="Line 18"/>
            <p:cNvSpPr>
              <a:spLocks noChangeShapeType="1"/>
            </p:cNvSpPr>
            <p:nvPr/>
          </p:nvSpPr>
          <p:spPr bwMode="auto">
            <a:xfrm>
              <a:off x="2790" y="1942"/>
              <a:ext cx="8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69" name="Line 19"/>
            <p:cNvSpPr>
              <a:spLocks noChangeShapeType="1"/>
            </p:cNvSpPr>
            <p:nvPr/>
          </p:nvSpPr>
          <p:spPr bwMode="auto">
            <a:xfrm>
              <a:off x="2790" y="1942"/>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70" name="Line 20"/>
            <p:cNvSpPr>
              <a:spLocks noChangeShapeType="1"/>
            </p:cNvSpPr>
            <p:nvPr/>
          </p:nvSpPr>
          <p:spPr bwMode="auto">
            <a:xfrm>
              <a:off x="3651" y="1942"/>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71" name="Text Box 21"/>
            <p:cNvSpPr txBox="1">
              <a:spLocks noChangeArrowheads="1"/>
            </p:cNvSpPr>
            <p:nvPr/>
          </p:nvSpPr>
          <p:spPr bwMode="auto">
            <a:xfrm>
              <a:off x="2517" y="2132"/>
              <a:ext cx="596" cy="407"/>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共价键</a:t>
              </a:r>
              <a:r>
                <a:rPr kumimoji="0" lang="zh-CN" altLang="en-US" sz="1800" b="1" i="0" u="none" strike="noStrike" kern="1200" cap="none" spc="0" normalizeH="0" baseline="0" noProof="0" dirty="0">
                  <a:ln>
                    <a:noFill/>
                  </a:ln>
                  <a:solidFill>
                    <a:srgbClr val="336666"/>
                  </a:solidFill>
                  <a:effectLst/>
                  <a:uLnTx/>
                  <a:uFillTx/>
                  <a:latin typeface="Times New Roman" panose="02020603050405020304" pitchFamily="18" charset="0"/>
                  <a:ea typeface="微软雅黑" panose="020B0503020204020204" charset="-122"/>
                  <a:cs typeface="Times New Roman" panose="02020603050405020304" pitchFamily="18" charset="0"/>
                </a:rPr>
                <a:t> </a:t>
              </a:r>
            </a:p>
          </p:txBody>
        </p:sp>
        <p:sp>
          <p:nvSpPr>
            <p:cNvPr id="72" name="Text Box 23"/>
            <p:cNvSpPr txBox="1">
              <a:spLocks noChangeArrowheads="1"/>
            </p:cNvSpPr>
            <p:nvPr/>
          </p:nvSpPr>
          <p:spPr bwMode="auto">
            <a:xfrm>
              <a:off x="2427" y="1900"/>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f</a:t>
              </a:r>
              <a:r>
                <a:rPr kumimoji="0" lang="en-US" altLang="zh-CN" sz="1800" b="1" i="1" u="none" strike="noStrike" kern="1200" cap="none" spc="0" normalizeH="0" baseline="-2500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i </a:t>
              </a:r>
              <a:r>
                <a:rPr kumimoji="0" lang="en-US" altLang="zh-CN"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=0</a:t>
              </a:r>
              <a:r>
                <a:rPr kumimoji="0" lang="en-US" altLang="zh-CN" sz="1800" b="0" i="0" u="none" strike="noStrike" kern="1200" cap="none" spc="0" normalizeH="0" baseline="0" noProof="0" dirty="0">
                  <a:ln>
                    <a:noFill/>
                  </a:ln>
                  <a:solidFill>
                    <a:srgbClr val="336666"/>
                  </a:solidFill>
                  <a:effectLst/>
                  <a:uLnTx/>
                  <a:uFillTx/>
                  <a:latin typeface="Times New Roman" panose="02020603050405020304" pitchFamily="18" charset="0"/>
                  <a:ea typeface="微软雅黑" panose="020B0503020204020204" charset="-122"/>
                  <a:cs typeface="Times New Roman" panose="02020603050405020304" pitchFamily="18" charset="0"/>
                </a:rPr>
                <a:t> </a:t>
              </a:r>
            </a:p>
          </p:txBody>
        </p:sp>
        <p:sp>
          <p:nvSpPr>
            <p:cNvPr id="73" name="Text Box 24"/>
            <p:cNvSpPr txBox="1">
              <a:spLocks noChangeArrowheads="1"/>
            </p:cNvSpPr>
            <p:nvPr/>
          </p:nvSpPr>
          <p:spPr bwMode="auto">
            <a:xfrm>
              <a:off x="3654" y="1929"/>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f</a:t>
              </a:r>
              <a:r>
                <a:rPr kumimoji="0" lang="en-US" altLang="zh-CN" sz="1800" b="1" i="1" u="none" strike="noStrike" kern="1200" cap="none" spc="0" normalizeH="0" baseline="-25000" noProof="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i </a:t>
              </a:r>
              <a:r>
                <a:rPr kumimoji="0" lang="en-US" altLang="zh-CN" sz="1800" b="1" i="0"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=1</a:t>
              </a:r>
              <a:r>
                <a:rPr kumimoji="0" lang="en-US" altLang="zh-CN" sz="1800" b="0" i="0" u="none" strike="noStrike" kern="1200" cap="none" spc="0" normalizeH="0" baseline="0" noProof="0">
                  <a:ln>
                    <a:noFill/>
                  </a:ln>
                  <a:solidFill>
                    <a:srgbClr val="336666"/>
                  </a:solidFill>
                  <a:effectLst/>
                  <a:uLnTx/>
                  <a:uFillTx/>
                  <a:latin typeface="Times New Roman" panose="02020603050405020304" pitchFamily="18" charset="0"/>
                  <a:ea typeface="微软雅黑" panose="020B0503020204020204" charset="-122"/>
                  <a:cs typeface="Times New Roman" panose="02020603050405020304" pitchFamily="18" charset="0"/>
                </a:rPr>
                <a:t> </a:t>
              </a:r>
            </a:p>
          </p:txBody>
        </p:sp>
        <p:sp>
          <p:nvSpPr>
            <p:cNvPr id="74" name="Text Box 25"/>
            <p:cNvSpPr txBox="1">
              <a:spLocks noChangeArrowheads="1"/>
            </p:cNvSpPr>
            <p:nvPr/>
          </p:nvSpPr>
          <p:spPr bwMode="auto">
            <a:xfrm>
              <a:off x="3379" y="2150"/>
              <a:ext cx="596" cy="407"/>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离子键</a:t>
              </a:r>
              <a:r>
                <a:rPr kumimoji="0" lang="zh-CN" altLang="en-US" sz="1800" b="1" i="0" u="none" strike="noStrike" kern="1200" cap="none" spc="0" normalizeH="0" baseline="0" noProof="0" dirty="0">
                  <a:ln>
                    <a:noFill/>
                  </a:ln>
                  <a:solidFill>
                    <a:srgbClr val="336666"/>
                  </a:solidFill>
                  <a:effectLst/>
                  <a:uLnTx/>
                  <a:uFillTx/>
                  <a:latin typeface="Times New Roman" panose="02020603050405020304" pitchFamily="18" charset="0"/>
                  <a:ea typeface="微软雅黑" panose="020B0503020204020204" charset="-122"/>
                  <a:cs typeface="Times New Roman" panose="02020603050405020304" pitchFamily="18" charset="0"/>
                </a:rPr>
                <a:t> </a:t>
              </a:r>
            </a:p>
          </p:txBody>
        </p:sp>
      </p:grpSp>
      <p:sp>
        <p:nvSpPr>
          <p:cNvPr id="75" name="Line 13"/>
          <p:cNvSpPr>
            <a:spLocks noChangeShapeType="1"/>
          </p:cNvSpPr>
          <p:nvPr/>
        </p:nvSpPr>
        <p:spPr bwMode="auto">
          <a:xfrm flipH="1">
            <a:off x="6483974" y="1928907"/>
            <a:ext cx="649288" cy="0"/>
          </a:xfrm>
          <a:prstGeom prst="line">
            <a:avLst/>
          </a:prstGeom>
          <a:noFill/>
          <a:ln w="952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76" name="Text Box 3"/>
          <p:cNvSpPr txBox="1">
            <a:spLocks noChangeArrowheads="1"/>
          </p:cNvSpPr>
          <p:nvPr/>
        </p:nvSpPr>
        <p:spPr bwMode="auto">
          <a:xfrm>
            <a:off x="4899798" y="418163"/>
            <a:ext cx="1408112" cy="376238"/>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电子波函数 </a:t>
            </a:r>
          </a:p>
        </p:txBody>
      </p:sp>
      <p:sp>
        <p:nvSpPr>
          <p:cNvPr id="77" name="Line 5"/>
          <p:cNvSpPr>
            <a:spLocks noChangeShapeType="1"/>
          </p:cNvSpPr>
          <p:nvPr/>
        </p:nvSpPr>
        <p:spPr bwMode="auto">
          <a:xfrm flipH="1">
            <a:off x="5547473" y="836315"/>
            <a:ext cx="2" cy="18783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grpSp>
        <p:nvGrpSpPr>
          <p:cNvPr id="78" name="Group 11"/>
          <p:cNvGrpSpPr/>
          <p:nvPr/>
        </p:nvGrpSpPr>
        <p:grpSpPr bwMode="auto">
          <a:xfrm>
            <a:off x="5547473" y="836315"/>
            <a:ext cx="2914650" cy="650875"/>
            <a:chOff x="3696" y="436"/>
            <a:chExt cx="1836" cy="410"/>
          </a:xfrm>
        </p:grpSpPr>
        <p:sp>
          <p:nvSpPr>
            <p:cNvPr id="79" name="Text Box 12"/>
            <p:cNvSpPr txBox="1">
              <a:spLocks noChangeArrowheads="1"/>
            </p:cNvSpPr>
            <p:nvPr/>
          </p:nvSpPr>
          <p:spPr bwMode="auto">
            <a:xfrm>
              <a:off x="4105" y="436"/>
              <a:ext cx="1427" cy="410"/>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rPr>
                <a:t>原子结合时，电子的</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rPr>
                <a:t>波函数发生了变化</a:t>
              </a:r>
            </a:p>
          </p:txBody>
        </p:sp>
        <p:sp>
          <p:nvSpPr>
            <p:cNvPr id="80" name="Line 13"/>
            <p:cNvSpPr>
              <a:spLocks noChangeShapeType="1"/>
            </p:cNvSpPr>
            <p:nvPr/>
          </p:nvSpPr>
          <p:spPr bwMode="auto">
            <a:xfrm flipH="1">
              <a:off x="3696" y="618"/>
              <a:ext cx="409" cy="0"/>
            </a:xfrm>
            <a:prstGeom prst="line">
              <a:avLst/>
            </a:prstGeom>
            <a:noFill/>
            <a:ln w="952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grpSp>
      <p:sp>
        <p:nvSpPr>
          <p:cNvPr id="81" name="Text Box 16"/>
          <p:cNvSpPr txBox="1">
            <a:spLocks noChangeArrowheads="1"/>
          </p:cNvSpPr>
          <p:nvPr/>
        </p:nvSpPr>
        <p:spPr bwMode="auto">
          <a:xfrm>
            <a:off x="5018579" y="2450673"/>
            <a:ext cx="1066318" cy="369332"/>
          </a:xfrm>
          <a:prstGeom prst="rect">
            <a:avLst/>
          </a:prstGeom>
          <a:solidFill>
            <a:schemeClr val="bg1"/>
          </a:solidFill>
          <a:ln w="9525">
            <a:solidFill>
              <a:srgbClr val="996633"/>
            </a:solidFill>
            <a:miter lim="800000"/>
          </a:ln>
          <a:effec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电离度 </a:t>
            </a:r>
            <a:r>
              <a:rPr kumimoji="0" lang="en-US" altLang="zh-CN" sz="1800" b="1" i="1"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f</a:t>
            </a:r>
            <a:r>
              <a:rPr kumimoji="0" lang="en-US" altLang="zh-CN" sz="1800" b="1" i="1" u="none" strike="noStrike" kern="1200" cap="none" spc="0" normalizeH="0" baseline="-2500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i</a:t>
            </a:r>
          </a:p>
        </p:txBody>
      </p:sp>
      <p:sp>
        <p:nvSpPr>
          <p:cNvPr id="82" name="Text Box 27"/>
          <p:cNvSpPr txBox="1">
            <a:spLocks noChangeArrowheads="1"/>
          </p:cNvSpPr>
          <p:nvPr/>
        </p:nvSpPr>
        <p:spPr bwMode="auto">
          <a:xfrm>
            <a:off x="6888484" y="2472903"/>
            <a:ext cx="1931988" cy="397767"/>
          </a:xfrm>
          <a:prstGeom prst="rect">
            <a:avLst/>
          </a:prstGeom>
          <a:solidFill>
            <a:schemeClr val="bg1"/>
          </a:solidFill>
          <a:ln w="9525">
            <a:solidFill>
              <a:srgbClr val="996633"/>
            </a:solidFill>
            <a:miter lim="800000"/>
          </a:ln>
          <a:effec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电子共有化运动  </a:t>
            </a:r>
          </a:p>
        </p:txBody>
      </p:sp>
      <p:sp>
        <p:nvSpPr>
          <p:cNvPr id="83" name="Text Box 29"/>
          <p:cNvSpPr txBox="1">
            <a:spLocks noChangeArrowheads="1"/>
          </p:cNvSpPr>
          <p:nvPr/>
        </p:nvSpPr>
        <p:spPr bwMode="auto">
          <a:xfrm>
            <a:off x="7329442" y="3256782"/>
            <a:ext cx="1011238" cy="376237"/>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金属键  </a:t>
            </a:r>
          </a:p>
        </p:txBody>
      </p:sp>
      <p:graphicFrame>
        <p:nvGraphicFramePr>
          <p:cNvPr id="84" name="Object 13"/>
          <p:cNvGraphicFramePr>
            <a:graphicFrameLocks noChangeAspect="1"/>
          </p:cNvGraphicFramePr>
          <p:nvPr/>
        </p:nvGraphicFramePr>
        <p:xfrm>
          <a:off x="4605964" y="1555513"/>
          <a:ext cx="1878010" cy="769762"/>
        </p:xfrm>
        <a:graphic>
          <a:graphicData uri="http://schemas.openxmlformats.org/presentationml/2006/ole">
            <mc:AlternateContent xmlns:mc="http://schemas.openxmlformats.org/markup-compatibility/2006">
              <mc:Choice xmlns:v="urn:schemas-microsoft-com:vml" Requires="v">
                <p:oleObj spid="_x0000_s152064" name="Equation" r:id="rId5" imgW="28346400" imgH="11582400" progId="Equation.DSMT4">
                  <p:embed/>
                </p:oleObj>
              </mc:Choice>
              <mc:Fallback>
                <p:oleObj name="Equation" r:id="rId5" imgW="28346400" imgH="11582400" progId="Equation.DSMT4">
                  <p:embed/>
                  <p:pic>
                    <p:nvPicPr>
                      <p:cNvPr id="84" name="Object 13"/>
                      <p:cNvPicPr>
                        <a:picLocks noChangeAspect="1" noChangeArrowheads="1"/>
                      </p:cNvPicPr>
                      <p:nvPr/>
                    </p:nvPicPr>
                    <p:blipFill>
                      <a:blip r:embed="rId6"/>
                      <a:srcRect/>
                      <a:stretch>
                        <a:fillRect/>
                      </a:stretch>
                    </p:blipFill>
                    <p:spPr bwMode="auto">
                      <a:xfrm>
                        <a:off x="4605964" y="1555513"/>
                        <a:ext cx="1878010" cy="769762"/>
                      </a:xfrm>
                      <a:prstGeom prst="rect">
                        <a:avLst/>
                      </a:prstGeom>
                      <a:solidFill>
                        <a:schemeClr val="bg1"/>
                      </a:solidFill>
                      <a:ln w="6350">
                        <a:solidFill>
                          <a:srgbClr val="C00000"/>
                        </a:solidFill>
                        <a:miter lim="800000"/>
                        <a:headEnd/>
                        <a:tailEnd/>
                      </a:ln>
                    </p:spPr>
                  </p:pic>
                </p:oleObj>
              </mc:Fallback>
            </mc:AlternateContent>
          </a:graphicData>
        </a:graphic>
      </p:graphicFrame>
      <p:sp>
        <p:nvSpPr>
          <p:cNvPr id="85" name="Text Box 12"/>
          <p:cNvSpPr txBox="1">
            <a:spLocks noChangeArrowheads="1"/>
          </p:cNvSpPr>
          <p:nvPr/>
        </p:nvSpPr>
        <p:spPr bwMode="auto">
          <a:xfrm>
            <a:off x="6618721" y="1744241"/>
            <a:ext cx="1800493" cy="369332"/>
          </a:xfrm>
          <a:prstGeom prst="rect">
            <a:avLst/>
          </a:prstGeom>
          <a:solidFill>
            <a:schemeClr val="bg1"/>
          </a:solidFill>
          <a:ln w="9525">
            <a:solidFill>
              <a:srgbClr val="996633"/>
            </a:solidFill>
            <a:miter lim="800000"/>
          </a:ln>
          <a:effec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b="1" dirty="0">
                <a:solidFill>
                  <a:srgbClr val="A50021"/>
                </a:solidFill>
                <a:latin typeface="Times New Roman" panose="02020603050405020304" pitchFamily="18" charset="0"/>
                <a:ea typeface="微软雅黑" panose="020B0503020204020204" charset="-122"/>
              </a:rPr>
              <a:t>原</a:t>
            </a:r>
            <a:r>
              <a:rPr kumimoji="0" lang="zh-CN" altLang="en-US"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rPr>
              <a:t>子轨道组合法</a:t>
            </a:r>
          </a:p>
        </p:txBody>
      </p:sp>
      <p:graphicFrame>
        <p:nvGraphicFramePr>
          <p:cNvPr id="86" name="Object 13"/>
          <p:cNvGraphicFramePr>
            <a:graphicFrameLocks noChangeAspect="1"/>
          </p:cNvGraphicFramePr>
          <p:nvPr/>
        </p:nvGraphicFramePr>
        <p:xfrm>
          <a:off x="4646443" y="3299686"/>
          <a:ext cx="463550" cy="284162"/>
        </p:xfrm>
        <a:graphic>
          <a:graphicData uri="http://schemas.openxmlformats.org/presentationml/2006/ole">
            <mc:AlternateContent xmlns:mc="http://schemas.openxmlformats.org/markup-compatibility/2006">
              <mc:Choice xmlns:v="urn:schemas-microsoft-com:vml" Requires="v">
                <p:oleObj spid="_x0000_s152065" name="Equation" r:id="rId7" imgW="7010400" imgH="4267200" progId="Equation.DSMT4">
                  <p:embed/>
                </p:oleObj>
              </mc:Choice>
              <mc:Fallback>
                <p:oleObj name="Equation" r:id="rId7" imgW="7010400" imgH="4267200" progId="Equation.DSMT4">
                  <p:embed/>
                  <p:pic>
                    <p:nvPicPr>
                      <p:cNvPr id="86" name="Object 13"/>
                      <p:cNvPicPr>
                        <a:picLocks noChangeAspect="1" noChangeArrowheads="1"/>
                      </p:cNvPicPr>
                      <p:nvPr/>
                    </p:nvPicPr>
                    <p:blipFill>
                      <a:blip r:embed="rId8"/>
                      <a:srcRect/>
                      <a:stretch>
                        <a:fillRect/>
                      </a:stretch>
                    </p:blipFill>
                    <p:spPr bwMode="auto">
                      <a:xfrm>
                        <a:off x="4646443" y="3299686"/>
                        <a:ext cx="463550" cy="284162"/>
                      </a:xfrm>
                      <a:prstGeom prst="rect">
                        <a:avLst/>
                      </a:prstGeom>
                      <a:solidFill>
                        <a:schemeClr val="bg1"/>
                      </a:solidFill>
                      <a:ln w="6350">
                        <a:noFill/>
                        <a:miter lim="800000"/>
                        <a:headEnd/>
                        <a:tailEnd/>
                      </a:ln>
                    </p:spPr>
                  </p:pic>
                </p:oleObj>
              </mc:Fallback>
            </mc:AlternateContent>
          </a:graphicData>
        </a:graphic>
      </p:graphicFrame>
      <p:graphicFrame>
        <p:nvGraphicFramePr>
          <p:cNvPr id="87" name="Object 13"/>
          <p:cNvGraphicFramePr>
            <a:graphicFrameLocks noChangeAspect="1"/>
          </p:cNvGraphicFramePr>
          <p:nvPr/>
        </p:nvGraphicFramePr>
        <p:xfrm>
          <a:off x="6050978" y="3299686"/>
          <a:ext cx="482600" cy="284162"/>
        </p:xfrm>
        <a:graphic>
          <a:graphicData uri="http://schemas.openxmlformats.org/presentationml/2006/ole">
            <mc:AlternateContent xmlns:mc="http://schemas.openxmlformats.org/markup-compatibility/2006">
              <mc:Choice xmlns:v="urn:schemas-microsoft-com:vml" Requires="v">
                <p:oleObj spid="_x0000_s152066" name="Equation" r:id="rId9" imgW="7315200" imgH="4267200" progId="Equation.DSMT4">
                  <p:embed/>
                </p:oleObj>
              </mc:Choice>
              <mc:Fallback>
                <p:oleObj name="Equation" r:id="rId9" imgW="7315200" imgH="4267200" progId="Equation.DSMT4">
                  <p:embed/>
                  <p:pic>
                    <p:nvPicPr>
                      <p:cNvPr id="87" name="Object 13"/>
                      <p:cNvPicPr>
                        <a:picLocks noChangeAspect="1" noChangeArrowheads="1"/>
                      </p:cNvPicPr>
                      <p:nvPr/>
                    </p:nvPicPr>
                    <p:blipFill>
                      <a:blip r:embed="rId10"/>
                      <a:srcRect/>
                      <a:stretch>
                        <a:fillRect/>
                      </a:stretch>
                    </p:blipFill>
                    <p:spPr bwMode="auto">
                      <a:xfrm>
                        <a:off x="6050978" y="3299686"/>
                        <a:ext cx="482600" cy="284162"/>
                      </a:xfrm>
                      <a:prstGeom prst="rect">
                        <a:avLst/>
                      </a:prstGeom>
                      <a:solidFill>
                        <a:schemeClr val="bg1"/>
                      </a:solidFill>
                      <a:ln w="6350">
                        <a:noFill/>
                        <a:miter lim="800000"/>
                        <a:headEnd/>
                        <a:tailEnd/>
                      </a:ln>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33" name="Oval 34"/>
          <p:cNvSpPr>
            <a:spLocks noChangeArrowheads="1"/>
          </p:cNvSpPr>
          <p:nvPr/>
        </p:nvSpPr>
        <p:spPr bwMode="auto">
          <a:xfrm>
            <a:off x="6779249" y="2061289"/>
            <a:ext cx="2075487" cy="1790909"/>
          </a:xfrm>
          <a:prstGeom prst="ellipse">
            <a:avLst/>
          </a:prstGeom>
          <a:noFill/>
          <a:ln w="76200">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ctr" eaLnBrk="1" hangingPunct="1"/>
            <a:endParaRPr lang="zh-CN" altLang="en-US" sz="2800" b="1">
              <a:solidFill>
                <a:srgbClr val="FF00FF"/>
              </a:solidFill>
              <a:latin typeface="Times New Roman" panose="02020603050405020304" pitchFamily="18" charset="0"/>
              <a:ea typeface="微软雅黑" panose="020B0503020204020204" charset="-122"/>
              <a:cs typeface="Times New Roman" panose="02020603050405020304" pitchFamily="18" charset="0"/>
            </a:endParaRPr>
          </a:p>
        </p:txBody>
      </p:sp>
    </p:spTree>
    <p:extLst>
      <p:ext uri="{BB962C8B-B14F-4D97-AF65-F5344CB8AC3E}">
        <p14:creationId xmlns:p14="http://schemas.microsoft.com/office/powerpoint/2010/main" val="274247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Rot="1" noChangeArrowheads="1"/>
          </p:cNvSpPr>
          <p:nvPr>
            <p:ph type="title" idx="4294967295"/>
          </p:nvPr>
        </p:nvSpPr>
        <p:spPr bwMode="auto">
          <a:xfrm>
            <a:off x="2133672" y="209408"/>
            <a:ext cx="7010400" cy="761708"/>
          </a:xfrm>
          <a:prstGeom prst="rect">
            <a:avLst/>
          </a:prstGeom>
          <a:noFill/>
          <a:extLst/>
        </p:spPr>
        <p:txBody>
          <a:bodyPr anchor="ctr">
            <a:normAutofit/>
          </a:body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金属性结合——金属键</a:t>
            </a:r>
          </a:p>
        </p:txBody>
      </p:sp>
      <p:sp>
        <p:nvSpPr>
          <p:cNvPr id="81924" name="Text Box 9"/>
          <p:cNvSpPr txBox="1">
            <a:spLocks noChangeArrowheads="1"/>
          </p:cNvSpPr>
          <p:nvPr/>
        </p:nvSpPr>
        <p:spPr bwMode="auto">
          <a:xfrm>
            <a:off x="2208882" y="1074985"/>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8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基本特点是电子的“共有化”</a:t>
            </a:r>
          </a:p>
        </p:txBody>
      </p:sp>
      <p:sp>
        <p:nvSpPr>
          <p:cNvPr id="81925" name="Text Box 10"/>
          <p:cNvSpPr txBox="1">
            <a:spLocks noChangeArrowheads="1"/>
          </p:cNvSpPr>
          <p:nvPr/>
        </p:nvSpPr>
        <p:spPr bwMode="auto">
          <a:xfrm>
            <a:off x="928389" y="1730619"/>
            <a:ext cx="77584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00"/>
                </a:solidFill>
                <a:latin typeface="Times New Roman" panose="02020603050405020304" pitchFamily="18" charset="0"/>
                <a:ea typeface="微软雅黑" panose="020B0503020204020204" charset="-122"/>
              </a:rPr>
              <a:t>在结合成晶体时，原来属于各原子的价电子不再束缚在原子上，而转变为在整个晶体内运动，其波函数遍及于整个晶体</a:t>
            </a:r>
          </a:p>
        </p:txBody>
      </p:sp>
      <p:sp>
        <p:nvSpPr>
          <p:cNvPr id="609292" name="Text Box 12"/>
          <p:cNvSpPr txBox="1">
            <a:spLocks noChangeArrowheads="1"/>
          </p:cNvSpPr>
          <p:nvPr/>
        </p:nvSpPr>
        <p:spPr bwMode="auto">
          <a:xfrm>
            <a:off x="955525" y="3831762"/>
            <a:ext cx="7704138" cy="100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30000"/>
              </a:lnSpc>
            </a:pPr>
            <a:r>
              <a:rPr lang="zh-CN" altLang="en-US" sz="2400" b="1" dirty="0">
                <a:solidFill>
                  <a:srgbClr val="663300"/>
                </a:solidFill>
                <a:latin typeface="Times New Roman" panose="02020603050405020304" pitchFamily="18" charset="0"/>
                <a:ea typeface="微软雅黑" panose="020B0503020204020204" charset="-122"/>
              </a:rPr>
              <a:t>金属的结合作用在很大程度上是由于金属中价电子的动能与自由原子相比有所降低的缘故</a:t>
            </a:r>
          </a:p>
        </p:txBody>
      </p:sp>
      <p:sp>
        <p:nvSpPr>
          <p:cNvPr id="609293" name="Text Box 13"/>
          <p:cNvSpPr txBox="1">
            <a:spLocks noChangeArrowheads="1"/>
          </p:cNvSpPr>
          <p:nvPr/>
        </p:nvSpPr>
        <p:spPr bwMode="auto">
          <a:xfrm>
            <a:off x="928389" y="3092910"/>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00"/>
                </a:solidFill>
                <a:latin typeface="Times New Roman" panose="02020603050405020304" pitchFamily="18" charset="0"/>
                <a:ea typeface="微软雅黑" panose="020B0503020204020204" charset="-122"/>
              </a:rPr>
              <a:t>离子实之间的作用力基本上被电子云所屏蔽</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56</a:t>
            </a:fld>
            <a:endParaRPr lang="zh-CN" altLang="en-US">
              <a:solidFill>
                <a:prstClr val="black">
                  <a:tint val="75000"/>
                </a:prstClr>
              </a:solidFill>
            </a:endParaRPr>
          </a:p>
        </p:txBody>
      </p:sp>
      <p:sp>
        <p:nvSpPr>
          <p:cNvPr id="10"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9293"/>
                                        </p:tgtEl>
                                        <p:attrNameLst>
                                          <p:attrName>style.visibility</p:attrName>
                                        </p:attrNameLst>
                                      </p:cBhvr>
                                      <p:to>
                                        <p:strVal val="visible"/>
                                      </p:to>
                                    </p:set>
                                    <p:animEffect transition="in" filter="dissolve">
                                      <p:cBhvr>
                                        <p:cTn id="7" dur="500"/>
                                        <p:tgtEl>
                                          <p:spTgt spid="60929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09292"/>
                                        </p:tgtEl>
                                        <p:attrNameLst>
                                          <p:attrName>style.visibility</p:attrName>
                                        </p:attrNameLst>
                                      </p:cBhvr>
                                      <p:to>
                                        <p:strVal val="visible"/>
                                      </p:to>
                                    </p:set>
                                    <p:animEffect transition="in" filter="slide(fromBottom)">
                                      <p:cBhvr>
                                        <p:cTn id="12" dur="500"/>
                                        <p:tgtEl>
                                          <p:spTgt spid="609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92" grpId="0"/>
      <p:bldP spid="60929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17764" y="3429000"/>
            <a:ext cx="7481887" cy="2887662"/>
            <a:chOff x="1217764" y="3429000"/>
            <a:chExt cx="7481887" cy="2887662"/>
          </a:xfrm>
        </p:grpSpPr>
        <p:grpSp>
          <p:nvGrpSpPr>
            <p:cNvPr id="610382" name="Group 78"/>
            <p:cNvGrpSpPr/>
            <p:nvPr/>
          </p:nvGrpSpPr>
          <p:grpSpPr bwMode="auto">
            <a:xfrm>
              <a:off x="1217764" y="3429000"/>
              <a:ext cx="7481887" cy="2887662"/>
              <a:chOff x="431" y="2501"/>
              <a:chExt cx="4713" cy="1819"/>
            </a:xfrm>
          </p:grpSpPr>
          <p:sp>
            <p:nvSpPr>
              <p:cNvPr id="82951" name="Text Box 9"/>
              <p:cNvSpPr txBox="1">
                <a:spLocks noChangeArrowheads="1"/>
              </p:cNvSpPr>
              <p:nvPr/>
            </p:nvSpPr>
            <p:spPr bwMode="auto">
              <a:xfrm>
                <a:off x="2459" y="3397"/>
                <a:ext cx="40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lvl="1" eaLnBrk="1" hangingPunct="1">
                  <a:spcBef>
                    <a:spcPct val="20000"/>
                  </a:spcBef>
                  <a:buClr>
                    <a:srgbClr val="99CCCC"/>
                  </a:buClr>
                  <a:buSzPct val="75000"/>
                  <a:buFont typeface="Wingdings" panose="05000000000000000000" pitchFamily="2" charset="2"/>
                  <a:buNone/>
                </a:pPr>
                <a:endParaRPr lang="zh-CN" altLang="en-US" sz="280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endParaRPr lang="zh-CN" altLang="en-US" sz="28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pic>
            <p:nvPicPr>
              <p:cNvPr id="829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2593"/>
                <a:ext cx="3583" cy="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53" name="Group 18"/>
              <p:cNvGrpSpPr/>
              <p:nvPr/>
            </p:nvGrpSpPr>
            <p:grpSpPr bwMode="auto">
              <a:xfrm>
                <a:off x="567" y="2915"/>
                <a:ext cx="228" cy="288"/>
                <a:chOff x="410" y="2513"/>
                <a:chExt cx="228" cy="288"/>
              </a:xfrm>
            </p:grpSpPr>
            <p:sp>
              <p:nvSpPr>
                <p:cNvPr id="83012" name="Oval 16"/>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3013" name="Text Box 17"/>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54" name="Group 19"/>
              <p:cNvGrpSpPr/>
              <p:nvPr/>
            </p:nvGrpSpPr>
            <p:grpSpPr bwMode="auto">
              <a:xfrm>
                <a:off x="1046" y="2931"/>
                <a:ext cx="228" cy="288"/>
                <a:chOff x="410" y="2513"/>
                <a:chExt cx="228" cy="288"/>
              </a:xfrm>
            </p:grpSpPr>
            <p:sp>
              <p:nvSpPr>
                <p:cNvPr id="83010" name="Oval 20"/>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3011" name="Text Box 21"/>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55" name="Group 22"/>
              <p:cNvGrpSpPr/>
              <p:nvPr/>
            </p:nvGrpSpPr>
            <p:grpSpPr bwMode="auto">
              <a:xfrm>
                <a:off x="1518" y="2931"/>
                <a:ext cx="228" cy="288"/>
                <a:chOff x="410" y="2513"/>
                <a:chExt cx="228" cy="288"/>
              </a:xfrm>
            </p:grpSpPr>
            <p:sp>
              <p:nvSpPr>
                <p:cNvPr id="83008" name="Oval 23"/>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3009" name="Text Box 24"/>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56" name="Group 25"/>
              <p:cNvGrpSpPr/>
              <p:nvPr/>
            </p:nvGrpSpPr>
            <p:grpSpPr bwMode="auto">
              <a:xfrm>
                <a:off x="585" y="3398"/>
                <a:ext cx="228" cy="288"/>
                <a:chOff x="410" y="2513"/>
                <a:chExt cx="228" cy="288"/>
              </a:xfrm>
            </p:grpSpPr>
            <p:sp>
              <p:nvSpPr>
                <p:cNvPr id="83006" name="Oval 26"/>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3007" name="Text Box 27"/>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57" name="Group 28"/>
              <p:cNvGrpSpPr/>
              <p:nvPr/>
            </p:nvGrpSpPr>
            <p:grpSpPr bwMode="auto">
              <a:xfrm>
                <a:off x="1064" y="3414"/>
                <a:ext cx="228" cy="288"/>
                <a:chOff x="410" y="2513"/>
                <a:chExt cx="228" cy="288"/>
              </a:xfrm>
            </p:grpSpPr>
            <p:sp>
              <p:nvSpPr>
                <p:cNvPr id="83004" name="Oval 29"/>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3005" name="Text Box 30"/>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58" name="Group 31"/>
              <p:cNvGrpSpPr/>
              <p:nvPr/>
            </p:nvGrpSpPr>
            <p:grpSpPr bwMode="auto">
              <a:xfrm>
                <a:off x="1536" y="3414"/>
                <a:ext cx="228" cy="288"/>
                <a:chOff x="410" y="2513"/>
                <a:chExt cx="228" cy="288"/>
              </a:xfrm>
            </p:grpSpPr>
            <p:sp>
              <p:nvSpPr>
                <p:cNvPr id="83002" name="Oval 32"/>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3003" name="Text Box 33"/>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59" name="Group 34"/>
              <p:cNvGrpSpPr/>
              <p:nvPr/>
            </p:nvGrpSpPr>
            <p:grpSpPr bwMode="auto">
              <a:xfrm>
                <a:off x="585" y="3861"/>
                <a:ext cx="228" cy="288"/>
                <a:chOff x="410" y="2513"/>
                <a:chExt cx="228" cy="288"/>
              </a:xfrm>
            </p:grpSpPr>
            <p:sp>
              <p:nvSpPr>
                <p:cNvPr id="83000" name="Oval 35"/>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3001" name="Text Box 36"/>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60" name="Group 37"/>
              <p:cNvGrpSpPr/>
              <p:nvPr/>
            </p:nvGrpSpPr>
            <p:grpSpPr bwMode="auto">
              <a:xfrm>
                <a:off x="1064" y="3877"/>
                <a:ext cx="228" cy="288"/>
                <a:chOff x="410" y="2513"/>
                <a:chExt cx="228" cy="288"/>
              </a:xfrm>
            </p:grpSpPr>
            <p:sp>
              <p:nvSpPr>
                <p:cNvPr id="82998" name="Oval 38"/>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2999" name="Text Box 39"/>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61" name="Group 40"/>
              <p:cNvGrpSpPr/>
              <p:nvPr/>
            </p:nvGrpSpPr>
            <p:grpSpPr bwMode="auto">
              <a:xfrm>
                <a:off x="1536" y="3877"/>
                <a:ext cx="228" cy="288"/>
                <a:chOff x="410" y="2513"/>
                <a:chExt cx="228" cy="288"/>
              </a:xfrm>
            </p:grpSpPr>
            <p:sp>
              <p:nvSpPr>
                <p:cNvPr id="82996" name="Oval 41"/>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2997" name="Text Box 42"/>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62" name="Group 43"/>
              <p:cNvGrpSpPr/>
              <p:nvPr/>
            </p:nvGrpSpPr>
            <p:grpSpPr bwMode="auto">
              <a:xfrm>
                <a:off x="2535" y="2959"/>
                <a:ext cx="228" cy="288"/>
                <a:chOff x="410" y="2513"/>
                <a:chExt cx="228" cy="288"/>
              </a:xfrm>
            </p:grpSpPr>
            <p:sp>
              <p:nvSpPr>
                <p:cNvPr id="82994" name="Oval 44"/>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2995" name="Text Box 45"/>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63" name="Group 46"/>
              <p:cNvGrpSpPr/>
              <p:nvPr/>
            </p:nvGrpSpPr>
            <p:grpSpPr bwMode="auto">
              <a:xfrm>
                <a:off x="3006" y="2952"/>
                <a:ext cx="228" cy="288"/>
                <a:chOff x="410" y="2513"/>
                <a:chExt cx="228" cy="288"/>
              </a:xfrm>
            </p:grpSpPr>
            <p:sp>
              <p:nvSpPr>
                <p:cNvPr id="82992" name="Oval 47"/>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2993" name="Text Box 48"/>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64" name="Group 49"/>
              <p:cNvGrpSpPr/>
              <p:nvPr/>
            </p:nvGrpSpPr>
            <p:grpSpPr bwMode="auto">
              <a:xfrm>
                <a:off x="3468" y="2931"/>
                <a:ext cx="228" cy="288"/>
                <a:chOff x="410" y="2513"/>
                <a:chExt cx="228" cy="288"/>
              </a:xfrm>
            </p:grpSpPr>
            <p:sp>
              <p:nvSpPr>
                <p:cNvPr id="82990" name="Oval 50"/>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2991" name="Text Box 51"/>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65" name="Group 52"/>
              <p:cNvGrpSpPr/>
              <p:nvPr/>
            </p:nvGrpSpPr>
            <p:grpSpPr bwMode="auto">
              <a:xfrm>
                <a:off x="2553" y="3378"/>
                <a:ext cx="228" cy="288"/>
                <a:chOff x="410" y="2513"/>
                <a:chExt cx="228" cy="288"/>
              </a:xfrm>
            </p:grpSpPr>
            <p:sp>
              <p:nvSpPr>
                <p:cNvPr id="82988" name="Oval 53"/>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2989" name="Text Box 54"/>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66" name="Group 55"/>
              <p:cNvGrpSpPr/>
              <p:nvPr/>
            </p:nvGrpSpPr>
            <p:grpSpPr bwMode="auto">
              <a:xfrm>
                <a:off x="3024" y="3371"/>
                <a:ext cx="228" cy="288"/>
                <a:chOff x="410" y="2513"/>
                <a:chExt cx="228" cy="288"/>
              </a:xfrm>
            </p:grpSpPr>
            <p:sp>
              <p:nvSpPr>
                <p:cNvPr id="82986" name="Oval 56"/>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2987" name="Text Box 57"/>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67" name="Group 58"/>
              <p:cNvGrpSpPr/>
              <p:nvPr/>
            </p:nvGrpSpPr>
            <p:grpSpPr bwMode="auto">
              <a:xfrm>
                <a:off x="3486" y="3350"/>
                <a:ext cx="228" cy="288"/>
                <a:chOff x="410" y="2513"/>
                <a:chExt cx="228" cy="288"/>
              </a:xfrm>
            </p:grpSpPr>
            <p:sp>
              <p:nvSpPr>
                <p:cNvPr id="82984" name="Oval 59"/>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2985" name="Text Box 60"/>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68" name="Group 61"/>
              <p:cNvGrpSpPr/>
              <p:nvPr/>
            </p:nvGrpSpPr>
            <p:grpSpPr bwMode="auto">
              <a:xfrm>
                <a:off x="2562" y="3886"/>
                <a:ext cx="228" cy="288"/>
                <a:chOff x="410" y="2513"/>
                <a:chExt cx="228" cy="288"/>
              </a:xfrm>
            </p:grpSpPr>
            <p:sp>
              <p:nvSpPr>
                <p:cNvPr id="82982" name="Oval 62"/>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2983" name="Text Box 63"/>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69" name="Group 64"/>
              <p:cNvGrpSpPr/>
              <p:nvPr/>
            </p:nvGrpSpPr>
            <p:grpSpPr bwMode="auto">
              <a:xfrm>
                <a:off x="3033" y="3879"/>
                <a:ext cx="228" cy="288"/>
                <a:chOff x="410" y="2513"/>
                <a:chExt cx="228" cy="288"/>
              </a:xfrm>
            </p:grpSpPr>
            <p:sp>
              <p:nvSpPr>
                <p:cNvPr id="82980" name="Oval 65"/>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2981" name="Text Box 66"/>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grpSp>
            <p:nvGrpSpPr>
              <p:cNvPr id="82970" name="Group 67"/>
              <p:cNvGrpSpPr/>
              <p:nvPr/>
            </p:nvGrpSpPr>
            <p:grpSpPr bwMode="auto">
              <a:xfrm>
                <a:off x="3495" y="3858"/>
                <a:ext cx="228" cy="288"/>
                <a:chOff x="410" y="2513"/>
                <a:chExt cx="228" cy="288"/>
              </a:xfrm>
            </p:grpSpPr>
            <p:sp>
              <p:nvSpPr>
                <p:cNvPr id="82978" name="Oval 68"/>
                <p:cNvSpPr>
                  <a:spLocks noChangeArrowheads="1"/>
                </p:cNvSpPr>
                <p:nvPr/>
              </p:nvSpPr>
              <p:spPr bwMode="auto">
                <a:xfrm>
                  <a:off x="431" y="2568"/>
                  <a:ext cx="181" cy="182"/>
                </a:xfrm>
                <a:prstGeom prst="ellipse">
                  <a:avLst/>
                </a:prstGeom>
                <a:solidFill>
                  <a:srgbClr val="FFFF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2979" name="Text Box 69"/>
                <p:cNvSpPr txBox="1">
                  <a:spLocks noChangeArrowheads="1"/>
                </p:cNvSpPr>
                <p:nvPr/>
              </p:nvSpPr>
              <p:spPr bwMode="auto">
                <a:xfrm>
                  <a:off x="410" y="2513"/>
                  <a:ext cx="2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a:solidFill>
                        <a:srgbClr val="CC0000"/>
                      </a:solidFill>
                      <a:latin typeface="Times New Roman" panose="02020603050405020304" pitchFamily="18" charset="0"/>
                      <a:ea typeface="微软雅黑" panose="020B0503020204020204" charset="-122"/>
                      <a:cs typeface="Times New Roman" panose="02020603050405020304" pitchFamily="18" charset="0"/>
                    </a:rPr>
                    <a:t>+</a:t>
                  </a:r>
                </a:p>
              </p:txBody>
            </p:sp>
          </p:grpSp>
          <p:sp>
            <p:nvSpPr>
              <p:cNvPr id="82971" name="Text Box 71"/>
              <p:cNvSpPr txBox="1">
                <a:spLocks noChangeArrowheads="1"/>
              </p:cNvSpPr>
              <p:nvPr/>
            </p:nvSpPr>
            <p:spPr bwMode="auto">
              <a:xfrm>
                <a:off x="1471" y="2501"/>
                <a:ext cx="1183" cy="2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6600"/>
                    </a:solidFill>
                    <a:latin typeface="Times New Roman" panose="02020603050405020304" pitchFamily="18" charset="0"/>
                    <a:ea typeface="微软雅黑" panose="020B0503020204020204" charset="-122"/>
                  </a:rPr>
                  <a:t>    自由电子  </a:t>
                </a:r>
              </a:p>
            </p:txBody>
          </p:sp>
          <p:sp>
            <p:nvSpPr>
              <p:cNvPr id="82972" name="Line 72"/>
              <p:cNvSpPr>
                <a:spLocks noChangeShapeType="1"/>
              </p:cNvSpPr>
              <p:nvPr/>
            </p:nvSpPr>
            <p:spPr bwMode="auto">
              <a:xfrm flipH="1">
                <a:off x="1746" y="2776"/>
                <a:ext cx="138" cy="137"/>
              </a:xfrm>
              <a:prstGeom prst="line">
                <a:avLst/>
              </a:prstGeom>
              <a:noFill/>
              <a:ln w="2857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3" name="Text Box 73"/>
              <p:cNvSpPr txBox="1">
                <a:spLocks noChangeArrowheads="1"/>
              </p:cNvSpPr>
              <p:nvPr/>
            </p:nvSpPr>
            <p:spPr bwMode="auto">
              <a:xfrm>
                <a:off x="2608" y="2531"/>
                <a:ext cx="1457" cy="2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6600"/>
                    </a:solidFill>
                    <a:latin typeface="Times New Roman" panose="02020603050405020304" pitchFamily="18" charset="0"/>
                    <a:ea typeface="微软雅黑" panose="020B0503020204020204" charset="-122"/>
                    <a:cs typeface="Times New Roman" panose="02020603050405020304" pitchFamily="18" charset="0"/>
                  </a:rPr>
                  <a:t>    </a:t>
                </a:r>
                <a:r>
                  <a:rPr lang="en-US" altLang="zh-CN" sz="2400" b="1" dirty="0">
                    <a:solidFill>
                      <a:srgbClr val="006600"/>
                    </a:solidFill>
                    <a:latin typeface="Times New Roman" panose="02020603050405020304" pitchFamily="18" charset="0"/>
                    <a:ea typeface="微软雅黑" panose="020B0503020204020204" charset="-122"/>
                    <a:cs typeface="Times New Roman" panose="02020603050405020304" pitchFamily="18" charset="0"/>
                  </a:rPr>
                  <a:t>(</a:t>
                </a:r>
                <a:r>
                  <a:rPr lang="zh-CN" altLang="en-US" sz="2400" b="1" dirty="0">
                    <a:solidFill>
                      <a:srgbClr val="006600"/>
                    </a:solidFill>
                    <a:latin typeface="Times New Roman" panose="02020603050405020304" pitchFamily="18" charset="0"/>
                    <a:ea typeface="微软雅黑" panose="020B0503020204020204" charset="-122"/>
                    <a:cs typeface="Times New Roman" panose="02020603050405020304" pitchFamily="18" charset="0"/>
                  </a:rPr>
                  <a:t>电子海</a:t>
                </a:r>
                <a:r>
                  <a:rPr lang="en-US" altLang="zh-CN" sz="2400" b="1" dirty="0">
                    <a:solidFill>
                      <a:srgbClr val="006600"/>
                    </a:solidFill>
                    <a:latin typeface="Times New Roman" panose="02020603050405020304" pitchFamily="18" charset="0"/>
                    <a:ea typeface="微软雅黑" panose="020B0503020204020204" charset="-122"/>
                    <a:cs typeface="Times New Roman" panose="02020603050405020304" pitchFamily="18" charset="0"/>
                  </a:rPr>
                  <a:t>)        </a:t>
                </a:r>
              </a:p>
            </p:txBody>
          </p:sp>
          <p:sp>
            <p:nvSpPr>
              <p:cNvPr id="82974" name="Line 74"/>
              <p:cNvSpPr>
                <a:spLocks noChangeShapeType="1"/>
              </p:cNvSpPr>
              <p:nvPr/>
            </p:nvSpPr>
            <p:spPr bwMode="auto">
              <a:xfrm flipH="1">
                <a:off x="2835" y="2840"/>
                <a:ext cx="90" cy="227"/>
              </a:xfrm>
              <a:prstGeom prst="line">
                <a:avLst/>
              </a:prstGeom>
              <a:noFill/>
              <a:ln w="2857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5" name="Text Box 10"/>
              <p:cNvSpPr txBox="1">
                <a:spLocks noChangeArrowheads="1"/>
              </p:cNvSpPr>
              <p:nvPr/>
            </p:nvSpPr>
            <p:spPr bwMode="auto">
              <a:xfrm>
                <a:off x="3784" y="3079"/>
                <a:ext cx="1360"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2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钠离子被电子云</a:t>
                </a:r>
              </a:p>
              <a:p>
                <a:pPr eaLnBrk="1" hangingPunct="1"/>
                <a:r>
                  <a:rPr lang="zh-CN" altLang="en-US" sz="22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“海洋”所包围</a:t>
                </a:r>
              </a:p>
            </p:txBody>
          </p:sp>
          <p:sp>
            <p:nvSpPr>
              <p:cNvPr id="82976" name="Rectangle 77"/>
              <p:cNvSpPr>
                <a:spLocks noChangeArrowheads="1"/>
              </p:cNvSpPr>
              <p:nvPr/>
            </p:nvSpPr>
            <p:spPr bwMode="auto">
              <a:xfrm>
                <a:off x="1973" y="3385"/>
                <a:ext cx="408" cy="31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82977" name="AutoShape 70"/>
              <p:cNvSpPr>
                <a:spLocks noChangeArrowheads="1"/>
              </p:cNvSpPr>
              <p:nvPr/>
            </p:nvSpPr>
            <p:spPr bwMode="auto">
              <a:xfrm>
                <a:off x="1973" y="3385"/>
                <a:ext cx="408" cy="227"/>
              </a:xfrm>
              <a:prstGeom prst="rightArrow">
                <a:avLst>
                  <a:gd name="adj1" fmla="val 55833"/>
                  <a:gd name="adj2" fmla="val 77095"/>
                </a:avLst>
              </a:prstGeom>
              <a:solidFill>
                <a:srgbClr val="FF66FF"/>
              </a:solidFill>
              <a:ln w="9525">
                <a:solidFill>
                  <a:srgbClr val="FF66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ctr" eaLnBrk="1" hangingPunct="1"/>
                <a:endParaRPr lang="zh-CN" altLang="en-US" sz="2400" b="1">
                  <a:solidFill>
                    <a:srgbClr val="FF66FF"/>
                  </a:solidFill>
                  <a:latin typeface="Times New Roman" panose="02020603050405020304" pitchFamily="18" charset="0"/>
                  <a:ea typeface="微软雅黑" panose="020B0503020204020204" charset="-122"/>
                  <a:cs typeface="Times New Roman" panose="02020603050405020304" pitchFamily="18" charset="0"/>
                </a:endParaRPr>
              </a:p>
            </p:txBody>
          </p:sp>
        </p:grpSp>
        <p:sp>
          <p:nvSpPr>
            <p:cNvPr id="74" name="Line 72"/>
            <p:cNvSpPr>
              <a:spLocks noChangeShapeType="1"/>
            </p:cNvSpPr>
            <p:nvPr/>
          </p:nvSpPr>
          <p:spPr bwMode="auto">
            <a:xfrm>
              <a:off x="3763319" y="3836391"/>
              <a:ext cx="706437" cy="277317"/>
            </a:xfrm>
            <a:prstGeom prst="line">
              <a:avLst/>
            </a:prstGeom>
            <a:noFill/>
            <a:ln w="2857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0310" name="Rectangle 3"/>
          <p:cNvSpPr>
            <a:spLocks noGrp="1" noRot="1" noChangeArrowheads="1"/>
          </p:cNvSpPr>
          <p:nvPr>
            <p:ph type="body" sz="half" idx="4294967295"/>
          </p:nvPr>
        </p:nvSpPr>
        <p:spPr bwMode="auto">
          <a:xfrm>
            <a:off x="736922" y="1909169"/>
            <a:ext cx="7667625" cy="1871662"/>
          </a:xfrm>
          <a:prstGeom prst="rect">
            <a:avLst/>
          </a:prstGeom>
          <a:noFill/>
          <a:extLst/>
        </p:spPr>
        <p:txBody>
          <a:bodyPr/>
          <a:lstStyle/>
          <a:p>
            <a:pPr eaLnBrk="1" hangingPunct="1"/>
            <a:r>
              <a:rPr lang="zh-CN" altLang="en-US" sz="2400" b="1" dirty="0">
                <a:solidFill>
                  <a:srgbClr val="663300"/>
                </a:solidFill>
                <a:latin typeface="Times New Roman" panose="02020603050405020304" pitchFamily="18" charset="0"/>
                <a:ea typeface="微软雅黑" panose="020B0503020204020204" charset="-122"/>
              </a:rPr>
              <a:t>例子：钠金属</a:t>
            </a:r>
          </a:p>
          <a:p>
            <a:pPr lvl="1" eaLnBrk="1" hangingPunct="1"/>
            <a:r>
              <a:rPr lang="zh-CN" altLang="en-US" sz="2200" b="1" dirty="0">
                <a:solidFill>
                  <a:srgbClr val="663300"/>
                </a:solidFill>
                <a:latin typeface="Times New Roman" panose="02020603050405020304" pitchFamily="18" charset="0"/>
                <a:ea typeface="微软雅黑" panose="020B0503020204020204" charset="-122"/>
              </a:rPr>
              <a:t>每个孤立的钠原子只有一个价电子，价电子与原子核间是松散的结合</a:t>
            </a:r>
          </a:p>
          <a:p>
            <a:pPr lvl="1" eaLnBrk="1" hangingPunct="1"/>
            <a:r>
              <a:rPr lang="zh-CN" altLang="en-US" sz="2200" b="1" dirty="0">
                <a:solidFill>
                  <a:srgbClr val="663300"/>
                </a:solidFill>
                <a:latin typeface="Times New Roman" panose="02020603050405020304" pitchFamily="18" charset="0"/>
                <a:ea typeface="微软雅黑" panose="020B0503020204020204" charset="-122"/>
              </a:rPr>
              <a:t>形成晶体，价电子容易摆脱束缚，成为自由电子</a:t>
            </a:r>
          </a:p>
        </p:txBody>
      </p:sp>
      <p:sp>
        <p:nvSpPr>
          <p:cNvPr id="82949" name="Text Box 8"/>
          <p:cNvSpPr txBox="1">
            <a:spLocks noChangeArrowheads="1"/>
          </p:cNvSpPr>
          <p:nvPr/>
        </p:nvSpPr>
        <p:spPr bwMode="auto">
          <a:xfrm>
            <a:off x="1030610" y="1017154"/>
            <a:ext cx="7632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00"/>
                </a:solidFill>
                <a:latin typeface="Times New Roman" panose="02020603050405020304" pitchFamily="18" charset="0"/>
                <a:ea typeface="微软雅黑" panose="020B0503020204020204" charset="-122"/>
              </a:rPr>
              <a:t>在晶体内部，一方面是由共有化电子形成的负电子云，</a:t>
            </a:r>
          </a:p>
          <a:p>
            <a:pPr eaLnBrk="1" hangingPunct="1"/>
            <a:r>
              <a:rPr lang="zh-CN" altLang="en-US" sz="2400" b="1" dirty="0">
                <a:solidFill>
                  <a:srgbClr val="000000"/>
                </a:solidFill>
                <a:latin typeface="Times New Roman" panose="02020603050405020304" pitchFamily="18" charset="0"/>
                <a:ea typeface="微软雅黑" panose="020B0503020204020204" charset="-122"/>
              </a:rPr>
              <a:t>另一方面是浸在这个负电子云中的带正电的各离子实</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57</a:t>
            </a:fld>
            <a:endParaRPr lang="zh-CN" altLang="en-US">
              <a:solidFill>
                <a:prstClr val="black">
                  <a:tint val="75000"/>
                </a:prstClr>
              </a:solidFill>
            </a:endParaRPr>
          </a:p>
        </p:txBody>
      </p:sp>
      <p:sp>
        <p:nvSpPr>
          <p:cNvPr id="72" name="Rectangle 2"/>
          <p:cNvSpPr txBox="1">
            <a:spLocks noRot="1" noChangeArrowheads="1"/>
          </p:cNvSpPr>
          <p:nvPr/>
        </p:nvSpPr>
        <p:spPr bwMode="auto">
          <a:xfrm>
            <a:off x="2133672" y="209408"/>
            <a:ext cx="7010400" cy="761708"/>
          </a:xfrm>
          <a:prstGeom prst="rect">
            <a:avLst/>
          </a:prstGeom>
          <a:noFill/>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defRPr/>
            </a:pPr>
            <a:r>
              <a:rPr lang="zh-CN" altLang="en-US" sz="3600" b="1">
                <a:solidFill>
                  <a:srgbClr val="660066"/>
                </a:solidFill>
                <a:effectLst>
                  <a:outerShdw blurRad="38100" dist="38100" dir="2700000" algn="tl">
                    <a:srgbClr val="C0C0C0"/>
                  </a:outerShdw>
                </a:effectLst>
                <a:latin typeface="Times New Roman" pitchFamily="18" charset="0"/>
                <a:ea typeface="微软雅黑" pitchFamily="34" charset="-122"/>
                <a:cs typeface="+mn-cs"/>
              </a:rPr>
              <a:t>金属性结合——金属键</a:t>
            </a:r>
            <a:endPar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endParaRPr>
          </a:p>
        </p:txBody>
      </p:sp>
      <p:sp>
        <p:nvSpPr>
          <p:cNvPr id="73"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0310">
                                            <p:txEl>
                                              <p:pRg st="0" end="0"/>
                                            </p:txEl>
                                          </p:spTgt>
                                        </p:tgtEl>
                                        <p:attrNameLst>
                                          <p:attrName>style.visibility</p:attrName>
                                        </p:attrNameLst>
                                      </p:cBhvr>
                                      <p:to>
                                        <p:strVal val="visible"/>
                                      </p:to>
                                    </p:set>
                                    <p:animEffect transition="in" filter="dissolve">
                                      <p:cBhvr>
                                        <p:cTn id="7" dur="500"/>
                                        <p:tgtEl>
                                          <p:spTgt spid="6103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0310">
                                            <p:txEl>
                                              <p:pRg st="1" end="1"/>
                                            </p:txEl>
                                          </p:spTgt>
                                        </p:tgtEl>
                                        <p:attrNameLst>
                                          <p:attrName>style.visibility</p:attrName>
                                        </p:attrNameLst>
                                      </p:cBhvr>
                                      <p:to>
                                        <p:strVal val="visible"/>
                                      </p:to>
                                    </p:set>
                                    <p:animEffect transition="in" filter="dissolve">
                                      <p:cBhvr>
                                        <p:cTn id="10" dur="500"/>
                                        <p:tgtEl>
                                          <p:spTgt spid="6103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10310">
                                            <p:txEl>
                                              <p:pRg st="2" end="2"/>
                                            </p:txEl>
                                          </p:spTgt>
                                        </p:tgtEl>
                                        <p:attrNameLst>
                                          <p:attrName>style.visibility</p:attrName>
                                        </p:attrNameLst>
                                      </p:cBhvr>
                                      <p:to>
                                        <p:strVal val="visible"/>
                                      </p:to>
                                    </p:set>
                                    <p:animEffect transition="in" filter="dissolve">
                                      <p:cBhvr>
                                        <p:cTn id="13" dur="500"/>
                                        <p:tgtEl>
                                          <p:spTgt spid="6103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0"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Text Box 10"/>
          <p:cNvSpPr txBox="1">
            <a:spLocks noChangeArrowheads="1"/>
          </p:cNvSpPr>
          <p:nvPr/>
        </p:nvSpPr>
        <p:spPr bwMode="auto">
          <a:xfrm>
            <a:off x="1371790" y="2571767"/>
            <a:ext cx="6494085"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3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rPr>
              <a:t>排斥力的来源：</a:t>
            </a:r>
          </a:p>
          <a:p>
            <a:pPr marL="457200" marR="0" lvl="1" indent="0" algn="l" defTabSz="914400" rtl="0" eaLnBrk="1" fontAlgn="base" latinLnBrk="0" hangingPunct="1">
              <a:lnSpc>
                <a:spcPct val="13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charset="-122"/>
              </a:rPr>
              <a:t>体积减小，电子云密度增加，动能增加</a:t>
            </a:r>
          </a:p>
          <a:p>
            <a:pPr marL="457200" marR="0" lvl="1" indent="0" algn="l" defTabSz="914400" rtl="0" eaLnBrk="1" fontAlgn="base" latinLnBrk="0" hangingPunct="1">
              <a:lnSpc>
                <a:spcPct val="13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663300"/>
                </a:solidFill>
                <a:effectLst/>
                <a:uLnTx/>
                <a:uFillTx/>
                <a:latin typeface="Times New Roman" panose="02020603050405020304" pitchFamily="18" charset="0"/>
                <a:ea typeface="微软雅黑" panose="020B0503020204020204" charset="-122"/>
              </a:rPr>
              <a:t>离子实间的电子云重叠形成离子晶体的排斥</a:t>
            </a:r>
          </a:p>
        </p:txBody>
      </p:sp>
      <p:sp>
        <p:nvSpPr>
          <p:cNvPr id="84997" name="Text Box 11"/>
          <p:cNvSpPr txBox="1">
            <a:spLocks noChangeArrowheads="1"/>
          </p:cNvSpPr>
          <p:nvPr/>
        </p:nvSpPr>
        <p:spPr bwMode="auto">
          <a:xfrm>
            <a:off x="1331640" y="1164154"/>
            <a:ext cx="700703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rPr>
              <a:t>负电子云与离子实之间存在库仑吸引力，体积越小，电子云越密集，库仑能量越低，表现了把原子聚合起来的作用</a:t>
            </a:r>
          </a:p>
        </p:txBody>
      </p:sp>
      <p:sp>
        <p:nvSpPr>
          <p:cNvPr id="2" name="文本框 1"/>
          <p:cNvSpPr txBox="1"/>
          <p:nvPr/>
        </p:nvSpPr>
        <p:spPr>
          <a:xfrm>
            <a:off x="963295" y="4616339"/>
            <a:ext cx="7879080"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charset="-122"/>
                <a:cs typeface="+mn-cs"/>
              </a:rPr>
              <a:t>当吸引力和排斥力达到平衡时，即形成稳定的金属键结合</a:t>
            </a:r>
          </a:p>
        </p:txBody>
      </p:sp>
      <p:sp>
        <p:nvSpPr>
          <p:cNvPr id="3" name="页脚占位符 2"/>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58</a:t>
            </a:fld>
            <a:endParaRPr lang="zh-CN" altLang="en-US">
              <a:solidFill>
                <a:prstClr val="black">
                  <a:tint val="75000"/>
                </a:prstClr>
              </a:solidFill>
            </a:endParaRPr>
          </a:p>
        </p:txBody>
      </p:sp>
      <p:sp>
        <p:nvSpPr>
          <p:cNvPr id="9" name="Rectangle 2"/>
          <p:cNvSpPr txBox="1">
            <a:spLocks noRot="1" noChangeArrowheads="1"/>
          </p:cNvSpPr>
          <p:nvPr/>
        </p:nvSpPr>
        <p:spPr bwMode="auto">
          <a:xfrm>
            <a:off x="2133672" y="209408"/>
            <a:ext cx="7010400" cy="761708"/>
          </a:xfrm>
          <a:prstGeom prst="rect">
            <a:avLst/>
          </a:prstGeom>
          <a:noFill/>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cs typeface="+mj-cs"/>
              </a:rPr>
              <a:t>金属性结合——金属键</a:t>
            </a:r>
          </a:p>
        </p:txBody>
      </p:sp>
      <p:sp>
        <p:nvSpPr>
          <p:cNvPr id="10"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p:cNvSpPr>
            <a:spLocks noGrp="1" noRot="1" noChangeArrowheads="1"/>
          </p:cNvSpPr>
          <p:nvPr>
            <p:ph type="body" idx="4294967295"/>
          </p:nvPr>
        </p:nvSpPr>
        <p:spPr bwMode="auto">
          <a:xfrm>
            <a:off x="1619672" y="1206506"/>
            <a:ext cx="7010400" cy="4114800"/>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r>
              <a:rPr lang="zh-CN" altLang="en-US" sz="26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高导电性、高导热性 </a:t>
            </a:r>
          </a:p>
          <a:p>
            <a:pPr lvl="1" eaLnBrk="1" hangingPunct="1"/>
            <a:r>
              <a:rPr lang="zh-CN" altLang="en-US" sz="2400" b="1" dirty="0">
                <a:latin typeface="Times New Roman" panose="02020603050405020304" pitchFamily="18" charset="0"/>
                <a:ea typeface="微软雅黑" panose="020B0503020204020204" charset="-122"/>
                <a:cs typeface="Times New Roman" panose="02020603050405020304" pitchFamily="18" charset="0"/>
              </a:rPr>
              <a:t>共有化电子的自由运动 </a:t>
            </a:r>
            <a:endParaRPr lang="en-US" altLang="zh-CN" sz="2400" b="1" dirty="0">
              <a:latin typeface="Times New Roman" panose="02020603050405020304" pitchFamily="18" charset="0"/>
              <a:ea typeface="微软雅黑" panose="020B0503020204020204" charset="-122"/>
              <a:cs typeface="Times New Roman" panose="02020603050405020304" pitchFamily="18" charset="0"/>
            </a:endParaRPr>
          </a:p>
          <a:p>
            <a:pPr marL="457200" lvl="1" indent="0" eaLnBrk="1" hangingPunct="1">
              <a:buNone/>
            </a:pPr>
            <a:endParaRPr lang="zh-CN" altLang="en-US" sz="2400" b="1" dirty="0">
              <a:latin typeface="Times New Roman" panose="02020603050405020304" pitchFamily="18" charset="0"/>
              <a:ea typeface="微软雅黑" panose="020B0503020204020204" charset="-122"/>
              <a:cs typeface="Times New Roman" panose="02020603050405020304" pitchFamily="18" charset="0"/>
            </a:endParaRPr>
          </a:p>
          <a:p>
            <a:pPr eaLnBrk="1" hangingPunct="1"/>
            <a:r>
              <a:rPr lang="zh-CN" altLang="en-US" sz="2400" b="1" dirty="0">
                <a:solidFill>
                  <a:srgbClr val="CC0000"/>
                </a:solidFill>
                <a:latin typeface="Times New Roman" panose="02020603050405020304" pitchFamily="18" charset="0"/>
                <a:ea typeface="微软雅黑" panose="020B0503020204020204" charset="-122"/>
                <a:cs typeface="Times New Roman" panose="02020603050405020304" pitchFamily="18" charset="0"/>
              </a:rPr>
              <a:t>高可延展性、可变形弯曲</a:t>
            </a:r>
          </a:p>
          <a:p>
            <a:pPr lvl="1" eaLnBrk="1" hangingPunct="1"/>
            <a:r>
              <a:rPr lang="zh-CN" altLang="en-US" sz="2400" b="1" dirty="0">
                <a:latin typeface="Times New Roman" panose="02020603050405020304" pitchFamily="18" charset="0"/>
                <a:ea typeface="微软雅黑" panose="020B0503020204020204" charset="-122"/>
                <a:cs typeface="Times New Roman" panose="02020603050405020304" pitchFamily="18" charset="0"/>
              </a:rPr>
              <a:t>金属键没有方向性</a:t>
            </a:r>
          </a:p>
          <a:p>
            <a:pPr lvl="1" eaLnBrk="1" hangingPunct="1"/>
            <a:r>
              <a:rPr lang="zh-CN" altLang="en-US" sz="2400" b="1" dirty="0">
                <a:latin typeface="Times New Roman" panose="02020603050405020304" pitchFamily="18" charset="0"/>
                <a:ea typeface="微软雅黑" panose="020B0503020204020204" charset="-122"/>
                <a:cs typeface="Times New Roman" panose="02020603050405020304" pitchFamily="18" charset="0"/>
              </a:rPr>
              <a:t>原子排列的具体形式没有特殊的要求，可形成面心立方或六角密堆晶格</a:t>
            </a:r>
          </a:p>
          <a:p>
            <a:pPr lvl="1" eaLnBrk="1" hangingPunct="1"/>
            <a:r>
              <a:rPr lang="zh-CN" altLang="en-US" sz="2400" b="1" dirty="0">
                <a:latin typeface="Times New Roman" panose="02020603050405020304" pitchFamily="18" charset="0"/>
                <a:ea typeface="微软雅黑" panose="020B0503020204020204" charset="-122"/>
                <a:cs typeface="Times New Roman" panose="02020603050405020304" pitchFamily="18" charset="0"/>
              </a:rPr>
              <a:t>外加力矩下，离子排列可改变位置、电子可自由移动</a:t>
            </a:r>
          </a:p>
          <a:p>
            <a:pPr lvl="1" eaLnBrk="1" hangingPunct="1"/>
            <a:endParaRPr lang="zh-CN" altLang="en-US" sz="24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59</a:t>
            </a:fld>
            <a:endParaRPr lang="zh-CN" altLang="en-US">
              <a:solidFill>
                <a:prstClr val="black">
                  <a:tint val="75000"/>
                </a:prstClr>
              </a:solidFill>
            </a:endParaRPr>
          </a:p>
        </p:txBody>
      </p:sp>
      <p:sp>
        <p:nvSpPr>
          <p:cNvPr id="7" name="Rectangle 2"/>
          <p:cNvSpPr txBox="1">
            <a:spLocks noRot="1" noChangeArrowheads="1"/>
          </p:cNvSpPr>
          <p:nvPr/>
        </p:nvSpPr>
        <p:spPr bwMode="auto">
          <a:xfrm>
            <a:off x="2627784" y="260648"/>
            <a:ext cx="4238528" cy="761708"/>
          </a:xfrm>
          <a:prstGeom prst="rect">
            <a:avLst/>
          </a:prstGeom>
          <a:noFill/>
          <a:extLst/>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cs typeface="+mj-cs"/>
              </a:rPr>
              <a:t>金属性结合的特点</a:t>
            </a:r>
          </a:p>
        </p:txBody>
      </p:sp>
      <p:sp>
        <p:nvSpPr>
          <p:cNvPr id="8"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7" name="Group 3"/>
          <p:cNvGrpSpPr/>
          <p:nvPr/>
        </p:nvGrpSpPr>
        <p:grpSpPr bwMode="auto">
          <a:xfrm>
            <a:off x="1403648" y="1259204"/>
            <a:ext cx="5688013" cy="4248150"/>
            <a:chOff x="703" y="845"/>
            <a:chExt cx="4128" cy="3099"/>
          </a:xfrm>
        </p:grpSpPr>
        <p:pic>
          <p:nvPicPr>
            <p:cNvPr id="16393" name="Picture 4" descr="4ca5595f44844d25f6b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 y="845"/>
              <a:ext cx="4128" cy="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Rectangle 5"/>
            <p:cNvSpPr>
              <a:spLocks noChangeArrowheads="1"/>
            </p:cNvSpPr>
            <p:nvPr/>
          </p:nvSpPr>
          <p:spPr bwMode="auto">
            <a:xfrm>
              <a:off x="1882" y="935"/>
              <a:ext cx="91" cy="18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6395" name="Rectangle 6"/>
            <p:cNvSpPr>
              <a:spLocks noChangeArrowheads="1"/>
            </p:cNvSpPr>
            <p:nvPr/>
          </p:nvSpPr>
          <p:spPr bwMode="auto">
            <a:xfrm>
              <a:off x="3270" y="981"/>
              <a:ext cx="91" cy="18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pSp>
      <p:grpSp>
        <p:nvGrpSpPr>
          <p:cNvPr id="942087" name="Group 7"/>
          <p:cNvGrpSpPr/>
          <p:nvPr/>
        </p:nvGrpSpPr>
        <p:grpSpPr bwMode="auto">
          <a:xfrm>
            <a:off x="1620043" y="5297703"/>
            <a:ext cx="5903913" cy="792163"/>
            <a:chOff x="1066" y="3566"/>
            <a:chExt cx="3719" cy="499"/>
          </a:xfrm>
        </p:grpSpPr>
        <p:sp>
          <p:nvSpPr>
            <p:cNvPr id="16391" name="Rectangle 8"/>
            <p:cNvSpPr>
              <a:spLocks noChangeArrowheads="1"/>
            </p:cNvSpPr>
            <p:nvPr/>
          </p:nvSpPr>
          <p:spPr bwMode="auto">
            <a:xfrm>
              <a:off x="1066" y="3777"/>
              <a:ext cx="37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r</a:t>
              </a:r>
              <a:r>
                <a:rPr lang="en-US" altLang="zh-CN" sz="2400" b="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0</a:t>
              </a:r>
              <a:r>
                <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为</a:t>
              </a:r>
              <a:r>
                <a:rPr lang="zh-CN" altLang="en-US" sz="2400" b="1">
                  <a:solidFill>
                    <a:srgbClr val="FF0000"/>
                  </a:solidFill>
                  <a:latin typeface="Times New Roman" panose="02020603050405020304" pitchFamily="18" charset="0"/>
                  <a:ea typeface="微软雅黑" panose="020B0503020204020204" charset="-122"/>
                  <a:cs typeface="Times New Roman" panose="02020603050405020304" pitchFamily="18" charset="0"/>
                </a:rPr>
                <a:t>平衡距离</a:t>
              </a:r>
              <a:r>
                <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，典型值为几埃</a:t>
              </a:r>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(Å,10</a:t>
              </a:r>
              <a:r>
                <a:rPr lang="en-US" altLang="zh-CN" sz="2400" b="1" baseline="30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-10</a:t>
              </a:r>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m)</a:t>
              </a:r>
            </a:p>
          </p:txBody>
        </p:sp>
        <p:sp>
          <p:nvSpPr>
            <p:cNvPr id="16392" name="Line 9"/>
            <p:cNvSpPr>
              <a:spLocks noChangeShapeType="1"/>
            </p:cNvSpPr>
            <p:nvPr/>
          </p:nvSpPr>
          <p:spPr bwMode="auto">
            <a:xfrm flipV="1">
              <a:off x="2064" y="3566"/>
              <a:ext cx="90" cy="227"/>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42090" name="Text Box 10"/>
          <p:cNvSpPr txBox="1">
            <a:spLocks noChangeArrowheads="1"/>
          </p:cNvSpPr>
          <p:nvPr/>
        </p:nvSpPr>
        <p:spPr bwMode="auto">
          <a:xfrm>
            <a:off x="4247654" y="445087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FF"/>
                </a:solidFill>
                <a:latin typeface="Times New Roman" panose="02020603050405020304" pitchFamily="18" charset="0"/>
                <a:ea typeface="微软雅黑" panose="020B0503020204020204" charset="-122"/>
              </a:rPr>
              <a:t>吸引力</a:t>
            </a:r>
          </a:p>
        </p:txBody>
      </p:sp>
      <p:sp>
        <p:nvSpPr>
          <p:cNvPr id="942091" name="Rectangle 11"/>
          <p:cNvSpPr>
            <a:spLocks noChangeArrowheads="1"/>
          </p:cNvSpPr>
          <p:nvPr/>
        </p:nvSpPr>
        <p:spPr bwMode="auto">
          <a:xfrm>
            <a:off x="2249255" y="445928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FF"/>
                </a:solidFill>
                <a:latin typeface="Times New Roman" panose="02020603050405020304" pitchFamily="18" charset="0"/>
                <a:ea typeface="微软雅黑" panose="020B0503020204020204" charset="-122"/>
              </a:rPr>
              <a:t>排斥力</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6</a:t>
            </a:fld>
            <a:endParaRPr lang="zh-CN" altLang="en-US">
              <a:solidFill>
                <a:prstClr val="black">
                  <a:tint val="75000"/>
                </a:prstClr>
              </a:solidFill>
            </a:endParaRPr>
          </a:p>
        </p:txBody>
      </p:sp>
      <p:sp>
        <p:nvSpPr>
          <p:cNvPr id="14" name="Rectangle 2"/>
          <p:cNvSpPr>
            <a:spLocks noRot="1" noChangeArrowheads="1"/>
          </p:cNvSpPr>
          <p:nvPr/>
        </p:nvSpPr>
        <p:spPr bwMode="auto">
          <a:xfrm>
            <a:off x="2483768" y="188640"/>
            <a:ext cx="4495800" cy="86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系统内能与原子间距</a:t>
            </a:r>
          </a:p>
        </p:txBody>
      </p:sp>
      <p:sp>
        <p:nvSpPr>
          <p:cNvPr id="15" name="Rectangle 37"/>
          <p:cNvSpPr>
            <a:spLocks noChangeArrowheads="1"/>
          </p:cNvSpPr>
          <p:nvPr/>
        </p:nvSpPr>
        <p:spPr bwMode="auto">
          <a:xfrm flipV="1">
            <a:off x="106363" y="921231"/>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fontAlgn="auto">
              <a:spcBef>
                <a:spcPts val="0"/>
              </a:spcBef>
              <a:spcAft>
                <a:spcPts val="0"/>
              </a:spcAft>
              <a:defRPr/>
            </a:pPr>
            <a:endParaRPr lang="zh-CN" altLang="zh-CN" kern="0">
              <a:solidFill>
                <a:srgbClr val="FFFFFF"/>
              </a:solidFill>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42087"/>
                                        </p:tgtEl>
                                        <p:attrNameLst>
                                          <p:attrName>style.visibility</p:attrName>
                                        </p:attrNameLst>
                                      </p:cBhvr>
                                      <p:to>
                                        <p:strVal val="visible"/>
                                      </p:to>
                                    </p:set>
                                    <p:animEffect transition="in" filter="slide(fromBottom)">
                                      <p:cBhvr>
                                        <p:cTn id="7" dur="500"/>
                                        <p:tgtEl>
                                          <p:spTgt spid="9420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2090"/>
                                        </p:tgtEl>
                                        <p:attrNameLst>
                                          <p:attrName>style.visibility</p:attrName>
                                        </p:attrNameLst>
                                      </p:cBhvr>
                                      <p:to>
                                        <p:strVal val="visible"/>
                                      </p:to>
                                    </p:set>
                                    <p:animEffect transition="in" filter="dissolve">
                                      <p:cBhvr>
                                        <p:cTn id="12" dur="500"/>
                                        <p:tgtEl>
                                          <p:spTgt spid="94209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942091"/>
                                        </p:tgtEl>
                                        <p:attrNameLst>
                                          <p:attrName>style.visibility</p:attrName>
                                        </p:attrNameLst>
                                      </p:cBhvr>
                                      <p:to>
                                        <p:strVal val="visible"/>
                                      </p:to>
                                    </p:set>
                                    <p:animEffect transition="in" filter="dissolve">
                                      <p:cBhvr>
                                        <p:cTn id="15" dur="500"/>
                                        <p:tgtEl>
                                          <p:spTgt spid="942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90" grpId="0"/>
      <p:bldP spid="94209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068" y="677158"/>
            <a:ext cx="3989387" cy="391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7" name="Rectangle 33"/>
          <p:cNvSpPr>
            <a:spLocks noChangeArrowheads="1"/>
          </p:cNvSpPr>
          <p:nvPr/>
        </p:nvSpPr>
        <p:spPr bwMode="auto">
          <a:xfrm>
            <a:off x="395536" y="4076700"/>
            <a:ext cx="1547813" cy="647700"/>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63" name="Line 28"/>
          <p:cNvSpPr>
            <a:spLocks noChangeShapeType="1"/>
          </p:cNvSpPr>
          <p:nvPr/>
        </p:nvSpPr>
        <p:spPr bwMode="auto">
          <a:xfrm flipH="1">
            <a:off x="7771437" y="2680345"/>
            <a:ext cx="349" cy="5764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grpSp>
        <p:nvGrpSpPr>
          <p:cNvPr id="66" name="Group 17"/>
          <p:cNvGrpSpPr/>
          <p:nvPr/>
        </p:nvGrpSpPr>
        <p:grpSpPr bwMode="auto">
          <a:xfrm>
            <a:off x="4321799" y="2726556"/>
            <a:ext cx="2590800" cy="1206500"/>
            <a:chOff x="2427" y="1797"/>
            <a:chExt cx="1632" cy="760"/>
          </a:xfrm>
        </p:grpSpPr>
        <p:sp>
          <p:nvSpPr>
            <p:cNvPr id="67" name="Line 22"/>
            <p:cNvSpPr>
              <a:spLocks noChangeShapeType="1"/>
            </p:cNvSpPr>
            <p:nvPr/>
          </p:nvSpPr>
          <p:spPr bwMode="auto">
            <a:xfrm>
              <a:off x="3198" y="1797"/>
              <a:ext cx="0" cy="1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68" name="Line 18"/>
            <p:cNvSpPr>
              <a:spLocks noChangeShapeType="1"/>
            </p:cNvSpPr>
            <p:nvPr/>
          </p:nvSpPr>
          <p:spPr bwMode="auto">
            <a:xfrm>
              <a:off x="2790" y="1942"/>
              <a:ext cx="8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69" name="Line 19"/>
            <p:cNvSpPr>
              <a:spLocks noChangeShapeType="1"/>
            </p:cNvSpPr>
            <p:nvPr/>
          </p:nvSpPr>
          <p:spPr bwMode="auto">
            <a:xfrm>
              <a:off x="2790" y="1942"/>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70" name="Line 20"/>
            <p:cNvSpPr>
              <a:spLocks noChangeShapeType="1"/>
            </p:cNvSpPr>
            <p:nvPr/>
          </p:nvSpPr>
          <p:spPr bwMode="auto">
            <a:xfrm>
              <a:off x="3651" y="1942"/>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71" name="Text Box 21"/>
            <p:cNvSpPr txBox="1">
              <a:spLocks noChangeArrowheads="1"/>
            </p:cNvSpPr>
            <p:nvPr/>
          </p:nvSpPr>
          <p:spPr bwMode="auto">
            <a:xfrm>
              <a:off x="2517" y="2132"/>
              <a:ext cx="596" cy="407"/>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共价键</a:t>
              </a:r>
              <a:r>
                <a:rPr kumimoji="0" lang="zh-CN" altLang="en-US" sz="1800" b="1" i="0" u="none" strike="noStrike" kern="1200" cap="none" spc="0" normalizeH="0" baseline="0" noProof="0" dirty="0">
                  <a:ln>
                    <a:noFill/>
                  </a:ln>
                  <a:solidFill>
                    <a:srgbClr val="336666"/>
                  </a:solidFill>
                  <a:effectLst/>
                  <a:uLnTx/>
                  <a:uFillTx/>
                  <a:latin typeface="Times New Roman" panose="02020603050405020304" pitchFamily="18" charset="0"/>
                  <a:ea typeface="微软雅黑" panose="020B0503020204020204" charset="-122"/>
                  <a:cs typeface="Times New Roman" panose="02020603050405020304" pitchFamily="18" charset="0"/>
                </a:rPr>
                <a:t> </a:t>
              </a:r>
            </a:p>
          </p:txBody>
        </p:sp>
        <p:sp>
          <p:nvSpPr>
            <p:cNvPr id="72" name="Text Box 23"/>
            <p:cNvSpPr txBox="1">
              <a:spLocks noChangeArrowheads="1"/>
            </p:cNvSpPr>
            <p:nvPr/>
          </p:nvSpPr>
          <p:spPr bwMode="auto">
            <a:xfrm>
              <a:off x="2427" y="1900"/>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f</a:t>
              </a:r>
              <a:r>
                <a:rPr kumimoji="0" lang="en-US" altLang="zh-CN" sz="1800" b="1" i="1" u="none" strike="noStrike" kern="1200" cap="none" spc="0" normalizeH="0" baseline="-2500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i </a:t>
              </a:r>
              <a:r>
                <a:rPr kumimoji="0" lang="en-US" altLang="zh-CN"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=0</a:t>
              </a:r>
              <a:r>
                <a:rPr kumimoji="0" lang="en-US" altLang="zh-CN" sz="1800" b="0" i="0" u="none" strike="noStrike" kern="1200" cap="none" spc="0" normalizeH="0" baseline="0" noProof="0" dirty="0">
                  <a:ln>
                    <a:noFill/>
                  </a:ln>
                  <a:solidFill>
                    <a:srgbClr val="336666"/>
                  </a:solidFill>
                  <a:effectLst/>
                  <a:uLnTx/>
                  <a:uFillTx/>
                  <a:latin typeface="Times New Roman" panose="02020603050405020304" pitchFamily="18" charset="0"/>
                  <a:ea typeface="微软雅黑" panose="020B0503020204020204" charset="-122"/>
                  <a:cs typeface="Times New Roman" panose="02020603050405020304" pitchFamily="18" charset="0"/>
                </a:rPr>
                <a:t> </a:t>
              </a:r>
            </a:p>
          </p:txBody>
        </p:sp>
        <p:sp>
          <p:nvSpPr>
            <p:cNvPr id="73" name="Text Box 24"/>
            <p:cNvSpPr txBox="1">
              <a:spLocks noChangeArrowheads="1"/>
            </p:cNvSpPr>
            <p:nvPr/>
          </p:nvSpPr>
          <p:spPr bwMode="auto">
            <a:xfrm>
              <a:off x="3654" y="1929"/>
              <a:ext cx="40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1"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f</a:t>
              </a:r>
              <a:r>
                <a:rPr kumimoji="0" lang="en-US" altLang="zh-CN" sz="1800" b="1" i="1" u="none" strike="noStrike" kern="1200" cap="none" spc="0" normalizeH="0" baseline="-25000" noProof="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i </a:t>
              </a:r>
              <a:r>
                <a:rPr kumimoji="0" lang="en-US" altLang="zh-CN" sz="1800" b="1" i="0" u="none" strike="noStrike" kern="1200" cap="none" spc="0" normalizeH="0" baseline="0" noProof="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=1</a:t>
              </a:r>
              <a:r>
                <a:rPr kumimoji="0" lang="en-US" altLang="zh-CN" sz="1800" b="0" i="0" u="none" strike="noStrike" kern="1200" cap="none" spc="0" normalizeH="0" baseline="0" noProof="0">
                  <a:ln>
                    <a:noFill/>
                  </a:ln>
                  <a:solidFill>
                    <a:srgbClr val="336666"/>
                  </a:solidFill>
                  <a:effectLst/>
                  <a:uLnTx/>
                  <a:uFillTx/>
                  <a:latin typeface="Times New Roman" panose="02020603050405020304" pitchFamily="18" charset="0"/>
                  <a:ea typeface="微软雅黑" panose="020B0503020204020204" charset="-122"/>
                  <a:cs typeface="Times New Roman" panose="02020603050405020304" pitchFamily="18" charset="0"/>
                </a:rPr>
                <a:t> </a:t>
              </a:r>
            </a:p>
          </p:txBody>
        </p:sp>
        <p:sp>
          <p:nvSpPr>
            <p:cNvPr id="74" name="Text Box 25"/>
            <p:cNvSpPr txBox="1">
              <a:spLocks noChangeArrowheads="1"/>
            </p:cNvSpPr>
            <p:nvPr/>
          </p:nvSpPr>
          <p:spPr bwMode="auto">
            <a:xfrm>
              <a:off x="3379" y="2150"/>
              <a:ext cx="596" cy="407"/>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离子键</a:t>
              </a:r>
              <a:r>
                <a:rPr kumimoji="0" lang="zh-CN" altLang="en-US" sz="1800" b="1" i="0" u="none" strike="noStrike" kern="1200" cap="none" spc="0" normalizeH="0" baseline="0" noProof="0" dirty="0">
                  <a:ln>
                    <a:noFill/>
                  </a:ln>
                  <a:solidFill>
                    <a:srgbClr val="336666"/>
                  </a:solidFill>
                  <a:effectLst/>
                  <a:uLnTx/>
                  <a:uFillTx/>
                  <a:latin typeface="Times New Roman" panose="02020603050405020304" pitchFamily="18" charset="0"/>
                  <a:ea typeface="微软雅黑" panose="020B0503020204020204" charset="-122"/>
                  <a:cs typeface="Times New Roman" panose="02020603050405020304" pitchFamily="18" charset="0"/>
                </a:rPr>
                <a:t> </a:t>
              </a:r>
            </a:p>
          </p:txBody>
        </p:sp>
      </p:grpSp>
      <p:sp>
        <p:nvSpPr>
          <p:cNvPr id="75" name="Line 13"/>
          <p:cNvSpPr>
            <a:spLocks noChangeShapeType="1"/>
          </p:cNvSpPr>
          <p:nvPr/>
        </p:nvSpPr>
        <p:spPr bwMode="auto">
          <a:xfrm flipH="1">
            <a:off x="6483974" y="1928907"/>
            <a:ext cx="649288" cy="0"/>
          </a:xfrm>
          <a:prstGeom prst="line">
            <a:avLst/>
          </a:prstGeom>
          <a:noFill/>
          <a:ln w="952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sp>
        <p:nvSpPr>
          <p:cNvPr id="76" name="Text Box 3"/>
          <p:cNvSpPr txBox="1">
            <a:spLocks noChangeArrowheads="1"/>
          </p:cNvSpPr>
          <p:nvPr/>
        </p:nvSpPr>
        <p:spPr bwMode="auto">
          <a:xfrm>
            <a:off x="4899798" y="418163"/>
            <a:ext cx="1408112" cy="376238"/>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电子波函数 </a:t>
            </a:r>
          </a:p>
        </p:txBody>
      </p:sp>
      <p:sp>
        <p:nvSpPr>
          <p:cNvPr id="77" name="Line 5"/>
          <p:cNvSpPr>
            <a:spLocks noChangeShapeType="1"/>
          </p:cNvSpPr>
          <p:nvPr/>
        </p:nvSpPr>
        <p:spPr bwMode="auto">
          <a:xfrm flipH="1">
            <a:off x="5547473" y="836315"/>
            <a:ext cx="2" cy="18783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grpSp>
        <p:nvGrpSpPr>
          <p:cNvPr id="78" name="Group 11"/>
          <p:cNvGrpSpPr/>
          <p:nvPr/>
        </p:nvGrpSpPr>
        <p:grpSpPr bwMode="auto">
          <a:xfrm>
            <a:off x="5547473" y="836315"/>
            <a:ext cx="2914650" cy="650875"/>
            <a:chOff x="3696" y="436"/>
            <a:chExt cx="1836" cy="410"/>
          </a:xfrm>
        </p:grpSpPr>
        <p:sp>
          <p:nvSpPr>
            <p:cNvPr id="79" name="Text Box 12"/>
            <p:cNvSpPr txBox="1">
              <a:spLocks noChangeArrowheads="1"/>
            </p:cNvSpPr>
            <p:nvPr/>
          </p:nvSpPr>
          <p:spPr bwMode="auto">
            <a:xfrm>
              <a:off x="4105" y="436"/>
              <a:ext cx="1427" cy="410"/>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rPr>
                <a:t>原子结合时，电子的</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rPr>
                <a:t>波函数发生了变化</a:t>
              </a:r>
            </a:p>
          </p:txBody>
        </p:sp>
        <p:sp>
          <p:nvSpPr>
            <p:cNvPr id="80" name="Line 13"/>
            <p:cNvSpPr>
              <a:spLocks noChangeShapeType="1"/>
            </p:cNvSpPr>
            <p:nvPr/>
          </p:nvSpPr>
          <p:spPr bwMode="auto">
            <a:xfrm flipH="1">
              <a:off x="3696" y="618"/>
              <a:ext cx="409" cy="0"/>
            </a:xfrm>
            <a:prstGeom prst="line">
              <a:avLst/>
            </a:prstGeom>
            <a:noFill/>
            <a:ln w="9525">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楷体_GB2312"/>
                <a:cs typeface="+mn-cs"/>
              </a:endParaRPr>
            </a:p>
          </p:txBody>
        </p:sp>
      </p:grpSp>
      <p:sp>
        <p:nvSpPr>
          <p:cNvPr id="81" name="Text Box 16"/>
          <p:cNvSpPr txBox="1">
            <a:spLocks noChangeArrowheads="1"/>
          </p:cNvSpPr>
          <p:nvPr/>
        </p:nvSpPr>
        <p:spPr bwMode="auto">
          <a:xfrm>
            <a:off x="5018579" y="2450673"/>
            <a:ext cx="1066318" cy="369332"/>
          </a:xfrm>
          <a:prstGeom prst="rect">
            <a:avLst/>
          </a:prstGeom>
          <a:solidFill>
            <a:schemeClr val="bg1"/>
          </a:solidFill>
          <a:ln w="9525">
            <a:solidFill>
              <a:srgbClr val="996633"/>
            </a:solidFill>
            <a:miter lim="800000"/>
          </a:ln>
          <a:effec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电离度 </a:t>
            </a:r>
            <a:r>
              <a:rPr kumimoji="0" lang="en-US" altLang="zh-CN" sz="1800" b="1" i="1"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f</a:t>
            </a:r>
            <a:r>
              <a:rPr kumimoji="0" lang="en-US" altLang="zh-CN" sz="1800" b="1" i="1" u="none" strike="noStrike" kern="1200" cap="none" spc="0" normalizeH="0" baseline="-25000" noProof="0" dirty="0">
                <a:ln>
                  <a:noFill/>
                </a:ln>
                <a:solidFill>
                  <a:srgbClr val="A50021"/>
                </a:solidFill>
                <a:effectLst/>
                <a:uLnTx/>
                <a:uFillTx/>
                <a:latin typeface="Times New Roman" panose="02020603050405020304" pitchFamily="18" charset="0"/>
                <a:ea typeface="微软雅黑" panose="020B0503020204020204" charset="-122"/>
                <a:cs typeface="Times New Roman" panose="02020603050405020304" pitchFamily="18" charset="0"/>
              </a:rPr>
              <a:t>i</a:t>
            </a:r>
          </a:p>
        </p:txBody>
      </p:sp>
      <p:sp>
        <p:nvSpPr>
          <p:cNvPr id="82" name="Text Box 27"/>
          <p:cNvSpPr txBox="1">
            <a:spLocks noChangeArrowheads="1"/>
          </p:cNvSpPr>
          <p:nvPr/>
        </p:nvSpPr>
        <p:spPr bwMode="auto">
          <a:xfrm>
            <a:off x="6888484" y="2472903"/>
            <a:ext cx="1931988" cy="397767"/>
          </a:xfrm>
          <a:prstGeom prst="rect">
            <a:avLst/>
          </a:prstGeom>
          <a:solidFill>
            <a:schemeClr val="bg1"/>
          </a:solidFill>
          <a:ln w="9525">
            <a:solidFill>
              <a:srgbClr val="996633"/>
            </a:solidFill>
            <a:miter lim="800000"/>
          </a:ln>
          <a:effec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电子共有化运动  </a:t>
            </a:r>
          </a:p>
        </p:txBody>
      </p:sp>
      <p:sp>
        <p:nvSpPr>
          <p:cNvPr id="83" name="Text Box 29"/>
          <p:cNvSpPr txBox="1">
            <a:spLocks noChangeArrowheads="1"/>
          </p:cNvSpPr>
          <p:nvPr/>
        </p:nvSpPr>
        <p:spPr bwMode="auto">
          <a:xfrm>
            <a:off x="7329442" y="3256782"/>
            <a:ext cx="1011238" cy="376237"/>
          </a:xfrm>
          <a:prstGeom prst="rect">
            <a:avLst/>
          </a:prstGeom>
          <a:noFill/>
          <a:ln w="9525">
            <a:solidFill>
              <a:srgbClr val="996633"/>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金属键  </a:t>
            </a:r>
          </a:p>
        </p:txBody>
      </p:sp>
      <p:graphicFrame>
        <p:nvGraphicFramePr>
          <p:cNvPr id="84" name="Object 13"/>
          <p:cNvGraphicFramePr>
            <a:graphicFrameLocks noChangeAspect="1"/>
          </p:cNvGraphicFramePr>
          <p:nvPr/>
        </p:nvGraphicFramePr>
        <p:xfrm>
          <a:off x="4605964" y="1555513"/>
          <a:ext cx="1878010" cy="769762"/>
        </p:xfrm>
        <a:graphic>
          <a:graphicData uri="http://schemas.openxmlformats.org/presentationml/2006/ole">
            <mc:AlternateContent xmlns:mc="http://schemas.openxmlformats.org/markup-compatibility/2006">
              <mc:Choice xmlns:v="urn:schemas-microsoft-com:vml" Requires="v">
                <p:oleObj spid="_x0000_s153085" name="Equation" r:id="rId5" imgW="28346400" imgH="11582400" progId="Equation.DSMT4">
                  <p:embed/>
                </p:oleObj>
              </mc:Choice>
              <mc:Fallback>
                <p:oleObj name="Equation" r:id="rId5" imgW="28346400" imgH="11582400" progId="Equation.DSMT4">
                  <p:embed/>
                  <p:pic>
                    <p:nvPicPr>
                      <p:cNvPr id="84" name="Object 13"/>
                      <p:cNvPicPr>
                        <a:picLocks noChangeAspect="1" noChangeArrowheads="1"/>
                      </p:cNvPicPr>
                      <p:nvPr/>
                    </p:nvPicPr>
                    <p:blipFill>
                      <a:blip r:embed="rId6"/>
                      <a:srcRect/>
                      <a:stretch>
                        <a:fillRect/>
                      </a:stretch>
                    </p:blipFill>
                    <p:spPr bwMode="auto">
                      <a:xfrm>
                        <a:off x="4605964" y="1555513"/>
                        <a:ext cx="1878010" cy="769762"/>
                      </a:xfrm>
                      <a:prstGeom prst="rect">
                        <a:avLst/>
                      </a:prstGeom>
                      <a:solidFill>
                        <a:schemeClr val="bg1"/>
                      </a:solidFill>
                      <a:ln w="6350">
                        <a:solidFill>
                          <a:srgbClr val="C00000"/>
                        </a:solidFill>
                        <a:miter lim="800000"/>
                        <a:headEnd/>
                        <a:tailEnd/>
                      </a:ln>
                    </p:spPr>
                  </p:pic>
                </p:oleObj>
              </mc:Fallback>
            </mc:AlternateContent>
          </a:graphicData>
        </a:graphic>
      </p:graphicFrame>
      <p:sp>
        <p:nvSpPr>
          <p:cNvPr id="85" name="Text Box 12"/>
          <p:cNvSpPr txBox="1">
            <a:spLocks noChangeArrowheads="1"/>
          </p:cNvSpPr>
          <p:nvPr/>
        </p:nvSpPr>
        <p:spPr bwMode="auto">
          <a:xfrm>
            <a:off x="6618721" y="1744241"/>
            <a:ext cx="1800493" cy="369332"/>
          </a:xfrm>
          <a:prstGeom prst="rect">
            <a:avLst/>
          </a:prstGeom>
          <a:solidFill>
            <a:schemeClr val="bg1"/>
          </a:solidFill>
          <a:ln w="9525">
            <a:solidFill>
              <a:srgbClr val="996633"/>
            </a:solidFill>
            <a:miter lim="800000"/>
          </a:ln>
          <a:effec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b="1" dirty="0">
                <a:solidFill>
                  <a:srgbClr val="A50021"/>
                </a:solidFill>
                <a:latin typeface="Times New Roman" panose="02020603050405020304" pitchFamily="18" charset="0"/>
                <a:ea typeface="微软雅黑" panose="020B0503020204020204" charset="-122"/>
              </a:rPr>
              <a:t>原</a:t>
            </a:r>
            <a:r>
              <a:rPr kumimoji="0" lang="zh-CN" altLang="en-US" sz="1800" b="1" i="0" u="none" strike="noStrike" kern="1200" cap="none" spc="0" normalizeH="0" baseline="0" noProof="0" dirty="0">
                <a:ln>
                  <a:noFill/>
                </a:ln>
                <a:solidFill>
                  <a:srgbClr val="A50021"/>
                </a:solidFill>
                <a:effectLst/>
                <a:uLnTx/>
                <a:uFillTx/>
                <a:latin typeface="Times New Roman" panose="02020603050405020304" pitchFamily="18" charset="0"/>
                <a:ea typeface="微软雅黑" panose="020B0503020204020204" charset="-122"/>
              </a:rPr>
              <a:t>子轨道组合法</a:t>
            </a:r>
          </a:p>
        </p:txBody>
      </p:sp>
      <p:graphicFrame>
        <p:nvGraphicFramePr>
          <p:cNvPr id="86" name="Object 13"/>
          <p:cNvGraphicFramePr>
            <a:graphicFrameLocks noChangeAspect="1"/>
          </p:cNvGraphicFramePr>
          <p:nvPr/>
        </p:nvGraphicFramePr>
        <p:xfrm>
          <a:off x="4646443" y="3299686"/>
          <a:ext cx="463550" cy="284162"/>
        </p:xfrm>
        <a:graphic>
          <a:graphicData uri="http://schemas.openxmlformats.org/presentationml/2006/ole">
            <mc:AlternateContent xmlns:mc="http://schemas.openxmlformats.org/markup-compatibility/2006">
              <mc:Choice xmlns:v="urn:schemas-microsoft-com:vml" Requires="v">
                <p:oleObj spid="_x0000_s153086" name="Equation" r:id="rId7" imgW="7010400" imgH="4267200" progId="Equation.DSMT4">
                  <p:embed/>
                </p:oleObj>
              </mc:Choice>
              <mc:Fallback>
                <p:oleObj name="Equation" r:id="rId7" imgW="7010400" imgH="4267200" progId="Equation.DSMT4">
                  <p:embed/>
                  <p:pic>
                    <p:nvPicPr>
                      <p:cNvPr id="86" name="Object 13"/>
                      <p:cNvPicPr>
                        <a:picLocks noChangeAspect="1" noChangeArrowheads="1"/>
                      </p:cNvPicPr>
                      <p:nvPr/>
                    </p:nvPicPr>
                    <p:blipFill>
                      <a:blip r:embed="rId8"/>
                      <a:srcRect/>
                      <a:stretch>
                        <a:fillRect/>
                      </a:stretch>
                    </p:blipFill>
                    <p:spPr bwMode="auto">
                      <a:xfrm>
                        <a:off x="4646443" y="3299686"/>
                        <a:ext cx="463550" cy="284162"/>
                      </a:xfrm>
                      <a:prstGeom prst="rect">
                        <a:avLst/>
                      </a:prstGeom>
                      <a:solidFill>
                        <a:schemeClr val="bg1"/>
                      </a:solidFill>
                      <a:ln w="6350">
                        <a:noFill/>
                        <a:miter lim="800000"/>
                        <a:headEnd/>
                        <a:tailEnd/>
                      </a:ln>
                    </p:spPr>
                  </p:pic>
                </p:oleObj>
              </mc:Fallback>
            </mc:AlternateContent>
          </a:graphicData>
        </a:graphic>
      </p:graphicFrame>
      <p:graphicFrame>
        <p:nvGraphicFramePr>
          <p:cNvPr id="87" name="Object 13"/>
          <p:cNvGraphicFramePr>
            <a:graphicFrameLocks noChangeAspect="1"/>
          </p:cNvGraphicFramePr>
          <p:nvPr/>
        </p:nvGraphicFramePr>
        <p:xfrm>
          <a:off x="6050978" y="3299686"/>
          <a:ext cx="482600" cy="284162"/>
        </p:xfrm>
        <a:graphic>
          <a:graphicData uri="http://schemas.openxmlformats.org/presentationml/2006/ole">
            <mc:AlternateContent xmlns:mc="http://schemas.openxmlformats.org/markup-compatibility/2006">
              <mc:Choice xmlns:v="urn:schemas-microsoft-com:vml" Requires="v">
                <p:oleObj spid="_x0000_s153087" name="Equation" r:id="rId9" imgW="7315200" imgH="4267200" progId="Equation.DSMT4">
                  <p:embed/>
                </p:oleObj>
              </mc:Choice>
              <mc:Fallback>
                <p:oleObj name="Equation" r:id="rId9" imgW="7315200" imgH="4267200" progId="Equation.DSMT4">
                  <p:embed/>
                  <p:pic>
                    <p:nvPicPr>
                      <p:cNvPr id="87" name="Object 13"/>
                      <p:cNvPicPr>
                        <a:picLocks noChangeAspect="1" noChangeArrowheads="1"/>
                      </p:cNvPicPr>
                      <p:nvPr/>
                    </p:nvPicPr>
                    <p:blipFill>
                      <a:blip r:embed="rId10"/>
                      <a:srcRect/>
                      <a:stretch>
                        <a:fillRect/>
                      </a:stretch>
                    </p:blipFill>
                    <p:spPr bwMode="auto">
                      <a:xfrm>
                        <a:off x="6050978" y="3299686"/>
                        <a:ext cx="482600" cy="284162"/>
                      </a:xfrm>
                      <a:prstGeom prst="rect">
                        <a:avLst/>
                      </a:prstGeom>
                      <a:solidFill>
                        <a:schemeClr val="bg1"/>
                      </a:solidFill>
                      <a:ln w="6350">
                        <a:noFill/>
                        <a:miter lim="800000"/>
                        <a:headEnd/>
                        <a:tailEnd/>
                      </a:ln>
                    </p:spPr>
                  </p:pic>
                </p:oleObj>
              </mc:Fallback>
            </mc:AlternateContent>
          </a:graphicData>
        </a:graphic>
      </p:graphicFrame>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34" name="Oval 78"/>
          <p:cNvSpPr>
            <a:spLocks noChangeArrowheads="1"/>
          </p:cNvSpPr>
          <p:nvPr/>
        </p:nvSpPr>
        <p:spPr bwMode="auto">
          <a:xfrm>
            <a:off x="5821864" y="659142"/>
            <a:ext cx="3059112" cy="948536"/>
          </a:xfrm>
          <a:prstGeom prst="ellipse">
            <a:avLst/>
          </a:prstGeom>
          <a:noFill/>
          <a:ln w="76200">
            <a:solidFill>
              <a:srgbClr val="00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35" name="Text Box 69"/>
          <p:cNvSpPr txBox="1">
            <a:spLocks noChangeArrowheads="1"/>
          </p:cNvSpPr>
          <p:nvPr/>
        </p:nvSpPr>
        <p:spPr bwMode="auto">
          <a:xfrm>
            <a:off x="3347865" y="4349348"/>
            <a:ext cx="5635498" cy="1311128"/>
          </a:xfrm>
          <a:prstGeom prst="rect">
            <a:avLst/>
          </a:prstGeom>
          <a:noFill/>
          <a:ln w="57150">
            <a:solidFill>
              <a:srgbClr val="0099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20000"/>
              </a:lnSpc>
            </a:pPr>
            <a:r>
              <a:rPr lang="zh-CN" altLang="en-US" sz="2200" b="1" dirty="0">
                <a:solidFill>
                  <a:srgbClr val="3333FF"/>
                </a:solidFill>
                <a:latin typeface="Times New Roman" panose="02020603050405020304" pitchFamily="18" charset="0"/>
                <a:ea typeface="微软雅黑" panose="020B0503020204020204" charset="-122"/>
              </a:rPr>
              <a:t>原子能结合成晶体的根本原因，在于原子结合起来之后具有更低的能量，把分散的原子结合成晶体一定有能量放出，称为结合能</a:t>
            </a:r>
          </a:p>
        </p:txBody>
      </p:sp>
    </p:spTree>
    <p:extLst>
      <p:ext uri="{BB962C8B-B14F-4D97-AF65-F5344CB8AC3E}">
        <p14:creationId xmlns:p14="http://schemas.microsoft.com/office/powerpoint/2010/main" val="96576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483768" y="5157440"/>
            <a:ext cx="3240360" cy="431800"/>
          </a:xfrm>
          <a:prstGeom prst="rect">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sp>
        <p:nvSpPr>
          <p:cNvPr id="13315" name="Text Box 3"/>
          <p:cNvSpPr txBox="1">
            <a:spLocks noChangeArrowheads="1"/>
          </p:cNvSpPr>
          <p:nvPr/>
        </p:nvSpPr>
        <p:spPr bwMode="auto">
          <a:xfrm>
            <a:off x="2440792" y="1418229"/>
            <a:ext cx="6336704" cy="431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2.1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固体结合的规律</a:t>
            </a: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固体结合的量子理论</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分子轨道法</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2.3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固体结合的类型</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2.3.1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离子结合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2.3.2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共价结合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2.3.3 </a:t>
            </a:r>
            <a:r>
              <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金属性结合</a:t>
            </a:r>
            <a:endPar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a:p>
            <a:pPr marL="0" marR="0" lvl="0" indent="0" algn="l" defTabSz="914400" rtl="0" eaLnBrk="1" fontAlgn="base" latinLnBrk="0" hangingPunct="1">
              <a:lnSpc>
                <a:spcPct val="14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2.4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charset="-122"/>
                <a:cs typeface="Times New Roman" panose="02020603050405020304" pitchFamily="18" charset="0"/>
              </a:rPr>
              <a:t>原子和分子固体 </a:t>
            </a:r>
          </a:p>
        </p:txBody>
      </p:sp>
      <p:sp>
        <p:nvSpPr>
          <p:cNvPr id="13316" name="Rectangle 2"/>
          <p:cNvSpPr>
            <a:spLocks noRot="1" noChangeArrowheads="1"/>
          </p:cNvSpPr>
          <p:nvPr/>
        </p:nvSpPr>
        <p:spPr bwMode="auto">
          <a:xfrm>
            <a:off x="2411760" y="303858"/>
            <a:ext cx="468037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cs typeface="+mn-cs"/>
              </a:rPr>
              <a:t>第二章  固体的结合</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rPr>
              <a:t>黄翊东</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endParaRPr>
          </a:p>
        </p:txBody>
      </p:sp>
      <p:sp>
        <p:nvSpPr>
          <p:cNvPr id="8" name="Rectangle 37"/>
          <p:cNvSpPr>
            <a:spLocks noChangeArrowheads="1"/>
          </p:cNvSpPr>
          <p:nvPr/>
        </p:nvSpPr>
        <p:spPr bwMode="auto">
          <a:xfrm flipV="1">
            <a:off x="106363" y="118542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extLst>
      <p:ext uri="{BB962C8B-B14F-4D97-AF65-F5344CB8AC3E}">
        <p14:creationId xmlns:p14="http://schemas.microsoft.com/office/powerpoint/2010/main" val="3339074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Rot="1" noChangeArrowheads="1"/>
          </p:cNvSpPr>
          <p:nvPr/>
        </p:nvSpPr>
        <p:spPr bwMode="auto">
          <a:xfrm>
            <a:off x="2785120" y="210406"/>
            <a:ext cx="3768080" cy="790228"/>
          </a:xfrm>
          <a:prstGeom prst="rect">
            <a:avLst/>
          </a:prstGeom>
          <a:noFill/>
          <a:ln>
            <a:noFill/>
          </a:ln>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j-cs"/>
              </a:rPr>
              <a:t>范德瓦尔斯结合</a:t>
            </a:r>
          </a:p>
        </p:txBody>
      </p:sp>
      <p:sp>
        <p:nvSpPr>
          <p:cNvPr id="611333" name="Text Box 5"/>
          <p:cNvSpPr txBox="1">
            <a:spLocks noChangeArrowheads="1"/>
          </p:cNvSpPr>
          <p:nvPr/>
        </p:nvSpPr>
        <p:spPr bwMode="auto">
          <a:xfrm>
            <a:off x="3877865" y="1106488"/>
            <a:ext cx="49879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a:solidFill>
                  <a:srgbClr val="000000"/>
                </a:solidFill>
                <a:latin typeface="Times New Roman" panose="02020603050405020304" pitchFamily="18" charset="0"/>
                <a:ea typeface="微软雅黑" panose="020B0503020204020204" charset="-122"/>
              </a:rPr>
              <a:t>原子的价电子状态在结合成晶体时发生了根本的变化价电子的波函数发生了变化</a:t>
            </a:r>
          </a:p>
        </p:txBody>
      </p:sp>
      <p:sp>
        <p:nvSpPr>
          <p:cNvPr id="89092" name="Text Box 6"/>
          <p:cNvSpPr txBox="1">
            <a:spLocks noChangeArrowheads="1"/>
          </p:cNvSpPr>
          <p:nvPr/>
        </p:nvSpPr>
        <p:spPr bwMode="auto">
          <a:xfrm>
            <a:off x="872728" y="1092200"/>
            <a:ext cx="1403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a:solidFill>
                  <a:srgbClr val="000000"/>
                </a:solidFill>
                <a:latin typeface="Times New Roman" panose="02020603050405020304" pitchFamily="18" charset="0"/>
                <a:ea typeface="微软雅黑" panose="020B0503020204020204" charset="-122"/>
              </a:rPr>
              <a:t>离子结合</a:t>
            </a:r>
          </a:p>
          <a:p>
            <a:pPr eaLnBrk="1" hangingPunct="1"/>
            <a:r>
              <a:rPr lang="zh-CN" altLang="en-US" sz="2400" b="1">
                <a:solidFill>
                  <a:srgbClr val="000000"/>
                </a:solidFill>
                <a:latin typeface="Times New Roman" panose="02020603050405020304" pitchFamily="18" charset="0"/>
                <a:ea typeface="微软雅黑" panose="020B0503020204020204" charset="-122"/>
              </a:rPr>
              <a:t>共价结合</a:t>
            </a:r>
          </a:p>
          <a:p>
            <a:pPr eaLnBrk="1" hangingPunct="1"/>
            <a:r>
              <a:rPr lang="zh-CN" altLang="en-US" sz="2400" b="1">
                <a:solidFill>
                  <a:srgbClr val="000000"/>
                </a:solidFill>
                <a:latin typeface="Times New Roman" panose="02020603050405020304" pitchFamily="18" charset="0"/>
                <a:ea typeface="微软雅黑" panose="020B0503020204020204" charset="-122"/>
              </a:rPr>
              <a:t>金属结合</a:t>
            </a:r>
            <a:endParaRPr lang="en-US" altLang="zh-CN" sz="2400" b="1">
              <a:solidFill>
                <a:srgbClr val="000000"/>
              </a:solidFill>
              <a:latin typeface="Times New Roman" panose="02020603050405020304" pitchFamily="18" charset="0"/>
              <a:ea typeface="微软雅黑" panose="020B0503020204020204" charset="-122"/>
            </a:endParaRPr>
          </a:p>
        </p:txBody>
      </p:sp>
      <p:sp>
        <p:nvSpPr>
          <p:cNvPr id="611335" name="AutoShape 7"/>
          <p:cNvSpPr>
            <a:spLocks noChangeArrowheads="1"/>
          </p:cNvSpPr>
          <p:nvPr/>
        </p:nvSpPr>
        <p:spPr bwMode="auto">
          <a:xfrm>
            <a:off x="2600399" y="1543050"/>
            <a:ext cx="1008062" cy="504825"/>
          </a:xfrm>
          <a:prstGeom prst="rightArrow">
            <a:avLst>
              <a:gd name="adj1" fmla="val 50000"/>
              <a:gd name="adj2" fmla="val 49921"/>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611336" name="Text Box 8"/>
          <p:cNvSpPr txBox="1">
            <a:spLocks noChangeArrowheads="1"/>
          </p:cNvSpPr>
          <p:nvPr/>
        </p:nvSpPr>
        <p:spPr bwMode="auto">
          <a:xfrm>
            <a:off x="870075" y="2604042"/>
            <a:ext cx="7966635"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600" b="1" dirty="0">
                <a:solidFill>
                  <a:srgbClr val="663300"/>
                </a:solidFill>
                <a:latin typeface="Times New Roman" panose="02020603050405020304" pitchFamily="18" charset="0"/>
                <a:ea typeface="微软雅黑" panose="020B0503020204020204" charset="-122"/>
              </a:rPr>
              <a:t>范德瓦耳斯结合则往往产生于原来具有稳定电子结构的原子或分子之间</a:t>
            </a:r>
          </a:p>
        </p:txBody>
      </p:sp>
      <p:sp>
        <p:nvSpPr>
          <p:cNvPr id="611337" name="Text Box 9"/>
          <p:cNvSpPr txBox="1">
            <a:spLocks noChangeArrowheads="1"/>
          </p:cNvSpPr>
          <p:nvPr/>
        </p:nvSpPr>
        <p:spPr bwMode="auto">
          <a:xfrm>
            <a:off x="1715702" y="3620961"/>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a:solidFill>
                  <a:srgbClr val="663300"/>
                </a:solidFill>
                <a:latin typeface="Times New Roman" panose="02020603050405020304" pitchFamily="18" charset="0"/>
                <a:ea typeface="微软雅黑" panose="020B0503020204020204" charset="-122"/>
              </a:rPr>
              <a:t>具有满壳结构的惰性气体元素</a:t>
            </a:r>
          </a:p>
        </p:txBody>
      </p:sp>
      <p:sp>
        <p:nvSpPr>
          <p:cNvPr id="611338" name="Text Box 10"/>
          <p:cNvSpPr txBox="1">
            <a:spLocks noChangeArrowheads="1"/>
          </p:cNvSpPr>
          <p:nvPr/>
        </p:nvSpPr>
        <p:spPr bwMode="auto">
          <a:xfrm>
            <a:off x="563177" y="4052761"/>
            <a:ext cx="536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a:solidFill>
                  <a:srgbClr val="663300"/>
                </a:solidFill>
                <a:latin typeface="Times New Roman" panose="02020603050405020304" pitchFamily="18" charset="0"/>
                <a:ea typeface="微软雅黑" panose="020B0503020204020204" charset="-122"/>
              </a:rPr>
              <a:t>价电子已用于形成共价键的饱和的分子</a:t>
            </a:r>
          </a:p>
        </p:txBody>
      </p:sp>
      <p:sp>
        <p:nvSpPr>
          <p:cNvPr id="611339" name="Text Box 11"/>
          <p:cNvSpPr txBox="1">
            <a:spLocks noChangeArrowheads="1"/>
          </p:cNvSpPr>
          <p:nvPr/>
        </p:nvSpPr>
        <p:spPr bwMode="auto">
          <a:xfrm>
            <a:off x="1392968" y="4695610"/>
            <a:ext cx="6358062"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20000"/>
              </a:lnSpc>
            </a:pPr>
            <a:r>
              <a:rPr lang="zh-CN" altLang="en-US" sz="2600" b="1" dirty="0">
                <a:solidFill>
                  <a:srgbClr val="C00000"/>
                </a:solidFill>
                <a:latin typeface="Times New Roman" panose="02020603050405020304" pitchFamily="18" charset="0"/>
                <a:ea typeface="微软雅黑" panose="020B0503020204020204" charset="-122"/>
              </a:rPr>
              <a:t>结合成为晶体时电子的运动状态（波函数）没有发生变化</a:t>
            </a:r>
          </a:p>
        </p:txBody>
      </p:sp>
      <p:sp>
        <p:nvSpPr>
          <p:cNvPr id="611340" name="Text Box 12"/>
          <p:cNvSpPr txBox="1">
            <a:spLocks noChangeArrowheads="1"/>
          </p:cNvSpPr>
          <p:nvPr/>
        </p:nvSpPr>
        <p:spPr bwMode="auto">
          <a:xfrm>
            <a:off x="6383386" y="3808658"/>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00"/>
                </a:solidFill>
                <a:latin typeface="Times New Roman" panose="02020603050405020304" pitchFamily="18" charset="0"/>
                <a:ea typeface="微软雅黑" panose="020B0503020204020204" charset="-122"/>
              </a:rPr>
              <a:t>原子和分子固体</a:t>
            </a:r>
          </a:p>
        </p:txBody>
      </p:sp>
      <p:sp>
        <p:nvSpPr>
          <p:cNvPr id="611341" name="AutoShape 13"/>
          <p:cNvSpPr>
            <a:spLocks noChangeArrowheads="1"/>
          </p:cNvSpPr>
          <p:nvPr/>
        </p:nvSpPr>
        <p:spPr bwMode="auto">
          <a:xfrm>
            <a:off x="5943479" y="3876621"/>
            <a:ext cx="454051" cy="352279"/>
          </a:xfrm>
          <a:prstGeom prst="rightArrow">
            <a:avLst>
              <a:gd name="adj1" fmla="val 50000"/>
              <a:gd name="adj2" fmla="val 5604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6633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62</a:t>
            </a:fld>
            <a:endParaRPr lang="zh-CN" altLang="en-US">
              <a:solidFill>
                <a:prstClr val="black">
                  <a:tint val="75000"/>
                </a:prstClr>
              </a:solidFill>
            </a:endParaRPr>
          </a:p>
        </p:txBody>
      </p:sp>
      <p:sp>
        <p:nvSpPr>
          <p:cNvPr id="14"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11333"/>
                                        </p:tgtEl>
                                        <p:attrNameLst>
                                          <p:attrName>style.visibility</p:attrName>
                                        </p:attrNameLst>
                                      </p:cBhvr>
                                      <p:to>
                                        <p:strVal val="visible"/>
                                      </p:to>
                                    </p:set>
                                    <p:animEffect transition="in" filter="slide(fromLeft)">
                                      <p:cBhvr>
                                        <p:cTn id="7" dur="500"/>
                                        <p:tgtEl>
                                          <p:spTgt spid="611333"/>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611335"/>
                                        </p:tgtEl>
                                        <p:attrNameLst>
                                          <p:attrName>style.visibility</p:attrName>
                                        </p:attrNameLst>
                                      </p:cBhvr>
                                      <p:to>
                                        <p:strVal val="visible"/>
                                      </p:to>
                                    </p:set>
                                    <p:animEffect transition="in" filter="slide(fromLeft)">
                                      <p:cBhvr>
                                        <p:cTn id="10" dur="500"/>
                                        <p:tgtEl>
                                          <p:spTgt spid="61133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11336"/>
                                        </p:tgtEl>
                                        <p:attrNameLst>
                                          <p:attrName>style.visibility</p:attrName>
                                        </p:attrNameLst>
                                      </p:cBhvr>
                                      <p:to>
                                        <p:strVal val="visible"/>
                                      </p:to>
                                    </p:set>
                                    <p:animEffect transition="in" filter="dissolve">
                                      <p:cBhvr>
                                        <p:cTn id="15" dur="500"/>
                                        <p:tgtEl>
                                          <p:spTgt spid="611336"/>
                                        </p:tgtEl>
                                      </p:cBhvr>
                                    </p:animEffect>
                                  </p:childTnLst>
                                </p:cTn>
                              </p:par>
                            </p:childTnLst>
                          </p:cTn>
                        </p:par>
                      </p:childTnLst>
                    </p:cTn>
                  </p:par>
                  <p:par>
                    <p:cTn id="16" fill="hold">
                      <p:stCondLst>
                        <p:cond delay="indefinite"/>
                      </p:stCondLst>
                      <p:childTnLst>
                        <p:par>
                          <p:cTn id="17" fill="hold">
                            <p:stCondLst>
                              <p:cond delay="0"/>
                            </p:stCondLst>
                            <p:childTnLst>
                              <p:par>
                                <p:cTn id="18" presetID="34" presetClass="entr" presetSubtype="0" fill="hold" grpId="0" nodeType="clickEffect">
                                  <p:stCondLst>
                                    <p:cond delay="0"/>
                                  </p:stCondLst>
                                  <p:childTnLst>
                                    <p:set>
                                      <p:cBhvr>
                                        <p:cTn id="19" dur="1" fill="hold">
                                          <p:stCondLst>
                                            <p:cond delay="0"/>
                                          </p:stCondLst>
                                        </p:cTn>
                                        <p:tgtEl>
                                          <p:spTgt spid="611337"/>
                                        </p:tgtEl>
                                        <p:attrNameLst>
                                          <p:attrName>style.visibility</p:attrName>
                                        </p:attrNameLst>
                                      </p:cBhvr>
                                      <p:to>
                                        <p:strVal val="visible"/>
                                      </p:to>
                                    </p:set>
                                    <p:anim from="(-#ppt_w/2)" to="(#ppt_x)" calcmode="lin" valueType="num">
                                      <p:cBhvr>
                                        <p:cTn id="20" dur="600" fill="hold">
                                          <p:stCondLst>
                                            <p:cond delay="0"/>
                                          </p:stCondLst>
                                        </p:cTn>
                                        <p:tgtEl>
                                          <p:spTgt spid="611337"/>
                                        </p:tgtEl>
                                        <p:attrNameLst>
                                          <p:attrName>ppt_x</p:attrName>
                                        </p:attrNameLst>
                                      </p:cBhvr>
                                    </p:anim>
                                    <p:anim from="0" to="-1.0" calcmode="lin" valueType="num">
                                      <p:cBhvr>
                                        <p:cTn id="21" dur="200" decel="50000" autoRev="1" fill="hold">
                                          <p:stCondLst>
                                            <p:cond delay="600"/>
                                          </p:stCondLst>
                                        </p:cTn>
                                        <p:tgtEl>
                                          <p:spTgt spid="611337"/>
                                        </p:tgtEl>
                                        <p:attrNameLst>
                                          <p:attrName>xshear</p:attrName>
                                        </p:attrNameLst>
                                      </p:cBhvr>
                                    </p:anim>
                                    <p:animScale>
                                      <p:cBhvr>
                                        <p:cTn id="22" dur="200" decel="100000" autoRev="1" fill="hold">
                                          <p:stCondLst>
                                            <p:cond delay="600"/>
                                          </p:stCondLst>
                                        </p:cTn>
                                        <p:tgtEl>
                                          <p:spTgt spid="611337"/>
                                        </p:tgtEl>
                                      </p:cBhvr>
                                      <p:from x="100000" y="100000"/>
                                      <p:to x="80000" y="100000"/>
                                    </p:animScale>
                                    <p:anim by="(#ppt_h/3+#ppt_w*0.1)" calcmode="lin" valueType="num">
                                      <p:cBhvr additive="sum">
                                        <p:cTn id="23" dur="200" decel="100000" autoRev="1" fill="hold">
                                          <p:stCondLst>
                                            <p:cond delay="600"/>
                                          </p:stCondLst>
                                        </p:cTn>
                                        <p:tgtEl>
                                          <p:spTgt spid="611337"/>
                                        </p:tgtEl>
                                        <p:attrNameLst>
                                          <p:attrName>ppt_x</p:attrName>
                                        </p:attrNameLst>
                                      </p:cBhvr>
                                    </p:anim>
                                  </p:childTnLst>
                                </p:cTn>
                              </p:par>
                            </p:childTnLst>
                          </p:cTn>
                        </p:par>
                      </p:childTnLst>
                    </p:cTn>
                  </p:par>
                  <p:par>
                    <p:cTn id="24" fill="hold">
                      <p:stCondLst>
                        <p:cond delay="indefinite"/>
                      </p:stCondLst>
                      <p:childTnLst>
                        <p:par>
                          <p:cTn id="25" fill="hold">
                            <p:stCondLst>
                              <p:cond delay="0"/>
                            </p:stCondLst>
                            <p:childTnLst>
                              <p:par>
                                <p:cTn id="26" presetID="34" presetClass="entr" presetSubtype="0" fill="hold" grpId="0" nodeType="clickEffect">
                                  <p:stCondLst>
                                    <p:cond delay="0"/>
                                  </p:stCondLst>
                                  <p:childTnLst>
                                    <p:set>
                                      <p:cBhvr>
                                        <p:cTn id="27" dur="1" fill="hold">
                                          <p:stCondLst>
                                            <p:cond delay="0"/>
                                          </p:stCondLst>
                                        </p:cTn>
                                        <p:tgtEl>
                                          <p:spTgt spid="611338"/>
                                        </p:tgtEl>
                                        <p:attrNameLst>
                                          <p:attrName>style.visibility</p:attrName>
                                        </p:attrNameLst>
                                      </p:cBhvr>
                                      <p:to>
                                        <p:strVal val="visible"/>
                                      </p:to>
                                    </p:set>
                                    <p:anim from="(-#ppt_w/2)" to="(#ppt_x)" calcmode="lin" valueType="num">
                                      <p:cBhvr>
                                        <p:cTn id="28" dur="600" fill="hold">
                                          <p:stCondLst>
                                            <p:cond delay="0"/>
                                          </p:stCondLst>
                                        </p:cTn>
                                        <p:tgtEl>
                                          <p:spTgt spid="611338"/>
                                        </p:tgtEl>
                                        <p:attrNameLst>
                                          <p:attrName>ppt_x</p:attrName>
                                        </p:attrNameLst>
                                      </p:cBhvr>
                                    </p:anim>
                                    <p:anim from="0" to="-1.0" calcmode="lin" valueType="num">
                                      <p:cBhvr>
                                        <p:cTn id="29" dur="200" decel="50000" autoRev="1" fill="hold">
                                          <p:stCondLst>
                                            <p:cond delay="600"/>
                                          </p:stCondLst>
                                        </p:cTn>
                                        <p:tgtEl>
                                          <p:spTgt spid="611338"/>
                                        </p:tgtEl>
                                        <p:attrNameLst>
                                          <p:attrName>xshear</p:attrName>
                                        </p:attrNameLst>
                                      </p:cBhvr>
                                    </p:anim>
                                    <p:animScale>
                                      <p:cBhvr>
                                        <p:cTn id="30" dur="200" decel="100000" autoRev="1" fill="hold">
                                          <p:stCondLst>
                                            <p:cond delay="600"/>
                                          </p:stCondLst>
                                        </p:cTn>
                                        <p:tgtEl>
                                          <p:spTgt spid="611338"/>
                                        </p:tgtEl>
                                      </p:cBhvr>
                                      <p:from x="100000" y="100000"/>
                                      <p:to x="80000" y="100000"/>
                                    </p:animScale>
                                    <p:anim by="(#ppt_h/3+#ppt_w*0.1)" calcmode="lin" valueType="num">
                                      <p:cBhvr additive="sum">
                                        <p:cTn id="31" dur="200" decel="100000" autoRev="1" fill="hold">
                                          <p:stCondLst>
                                            <p:cond delay="600"/>
                                          </p:stCondLst>
                                        </p:cTn>
                                        <p:tgtEl>
                                          <p:spTgt spid="611338"/>
                                        </p:tgtEl>
                                        <p:attrNameLst>
                                          <p:attrName>ppt_x</p:attrName>
                                        </p:attrNameLst>
                                      </p:cBhvr>
                                    </p:anim>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611340"/>
                                        </p:tgtEl>
                                        <p:attrNameLst>
                                          <p:attrName>style.visibility</p:attrName>
                                        </p:attrNameLst>
                                      </p:cBhvr>
                                      <p:to>
                                        <p:strVal val="visible"/>
                                      </p:to>
                                    </p:set>
                                    <p:animEffect transition="in" filter="slide(fromLeft)">
                                      <p:cBhvr>
                                        <p:cTn id="36" dur="500"/>
                                        <p:tgtEl>
                                          <p:spTgt spid="611340"/>
                                        </p:tgtEl>
                                      </p:cBhvr>
                                    </p:animEffect>
                                  </p:childTnLst>
                                </p:cTn>
                              </p:par>
                              <p:par>
                                <p:cTn id="37" presetID="12" presetClass="entr" presetSubtype="8" fill="hold" grpId="0" nodeType="withEffect">
                                  <p:stCondLst>
                                    <p:cond delay="0"/>
                                  </p:stCondLst>
                                  <p:childTnLst>
                                    <p:set>
                                      <p:cBhvr>
                                        <p:cTn id="38" dur="1" fill="hold">
                                          <p:stCondLst>
                                            <p:cond delay="0"/>
                                          </p:stCondLst>
                                        </p:cTn>
                                        <p:tgtEl>
                                          <p:spTgt spid="611341"/>
                                        </p:tgtEl>
                                        <p:attrNameLst>
                                          <p:attrName>style.visibility</p:attrName>
                                        </p:attrNameLst>
                                      </p:cBhvr>
                                      <p:to>
                                        <p:strVal val="visible"/>
                                      </p:to>
                                    </p:set>
                                    <p:animEffect transition="in" filter="slide(fromLeft)">
                                      <p:cBhvr>
                                        <p:cTn id="39" dur="500"/>
                                        <p:tgtEl>
                                          <p:spTgt spid="611341"/>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11339"/>
                                        </p:tgtEl>
                                        <p:attrNameLst>
                                          <p:attrName>style.visibility</p:attrName>
                                        </p:attrNameLst>
                                      </p:cBhvr>
                                      <p:to>
                                        <p:strVal val="visible"/>
                                      </p:to>
                                    </p:set>
                                    <p:anim calcmode="lin" valueType="num">
                                      <p:cBhvr additive="base">
                                        <p:cTn id="44" dur="500" fill="hold"/>
                                        <p:tgtEl>
                                          <p:spTgt spid="611339"/>
                                        </p:tgtEl>
                                        <p:attrNameLst>
                                          <p:attrName>ppt_x</p:attrName>
                                        </p:attrNameLst>
                                      </p:cBhvr>
                                      <p:tavLst>
                                        <p:tav tm="0">
                                          <p:val>
                                            <p:strVal val="#ppt_x"/>
                                          </p:val>
                                        </p:tav>
                                        <p:tav tm="100000">
                                          <p:val>
                                            <p:strVal val="#ppt_x"/>
                                          </p:val>
                                        </p:tav>
                                      </p:tavLst>
                                    </p:anim>
                                    <p:anim calcmode="lin" valueType="num">
                                      <p:cBhvr additive="base">
                                        <p:cTn id="45" dur="500" fill="hold"/>
                                        <p:tgtEl>
                                          <p:spTgt spid="611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3" grpId="0"/>
      <p:bldP spid="611335" grpId="0" animBg="1"/>
      <p:bldP spid="611336" grpId="0"/>
      <p:bldP spid="611337" grpId="0"/>
      <p:bldP spid="611338" grpId="0"/>
      <p:bldP spid="611339" grpId="0"/>
      <p:bldP spid="611340" grpId="0"/>
      <p:bldP spid="61134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12"/>
          <p:cNvSpPr txBox="1">
            <a:spLocks noChangeArrowheads="1"/>
          </p:cNvSpPr>
          <p:nvPr/>
        </p:nvSpPr>
        <p:spPr bwMode="auto">
          <a:xfrm>
            <a:off x="708504" y="1027229"/>
            <a:ext cx="746394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2"/>
                </a:solidFill>
                <a:latin typeface="Arial" panose="020B0604020202020204" pitchFamily="34" charset="0"/>
                <a:ea typeface="楷体_GB2312"/>
                <a:cs typeface="楷体_GB2312"/>
              </a:defRPr>
            </a:lvl1pPr>
            <a:lvl2pPr eaLnBrk="0" hangingPunct="0">
              <a:defRPr>
                <a:solidFill>
                  <a:schemeClr val="tx2"/>
                </a:solidFill>
                <a:latin typeface="Arial" panose="020B0604020202020204" pitchFamily="34" charset="0"/>
                <a:ea typeface="楷体_GB2312"/>
                <a:cs typeface="楷体_GB2312"/>
              </a:defRPr>
            </a:lvl2pPr>
            <a:lvl3pPr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lvl="1" eaLnBrk="1" hangingPunct="1">
              <a:lnSpc>
                <a:spcPct val="110000"/>
              </a:lnSpc>
            </a:pPr>
            <a:r>
              <a:rPr lang="zh-CN" altLang="en-US" sz="2400" b="1" dirty="0">
                <a:solidFill>
                  <a:srgbClr val="000000"/>
                </a:solidFill>
                <a:latin typeface="Times New Roman" panose="02020603050405020304" pitchFamily="18" charset="0"/>
                <a:ea typeface="微软雅黑" panose="020B0503020204020204" charset="-122"/>
              </a:rPr>
              <a:t>每个原子都具有一些绕核运动的电子</a:t>
            </a:r>
            <a:r>
              <a:rPr lang="zh-CN" altLang="en-US" sz="2400" b="1" dirty="0">
                <a:solidFill>
                  <a:srgbClr val="000000"/>
                </a:solidFill>
                <a:latin typeface="微软雅黑" panose="020B0503020204020204" pitchFamily="34" charset="-122"/>
                <a:ea typeface="微软雅黑" panose="020B0503020204020204" pitchFamily="34" charset="-122"/>
              </a:rPr>
              <a:t>，</a:t>
            </a:r>
            <a:r>
              <a:rPr lang="zh-CN" altLang="en-US" sz="2400" b="1" dirty="0">
                <a:solidFill>
                  <a:srgbClr val="000000"/>
                </a:solidFill>
                <a:latin typeface="Times New Roman" panose="02020603050405020304" pitchFamily="18" charset="0"/>
                <a:ea typeface="微软雅黑" panose="020B0503020204020204" charset="-122"/>
              </a:rPr>
              <a:t>如果电荷在核周围总是对称分布，则完全屏蔽</a:t>
            </a:r>
          </a:p>
        </p:txBody>
      </p:sp>
      <p:sp>
        <p:nvSpPr>
          <p:cNvPr id="90116" name="Text Box 13"/>
          <p:cNvSpPr txBox="1">
            <a:spLocks noChangeArrowheads="1"/>
          </p:cNvSpPr>
          <p:nvPr/>
        </p:nvSpPr>
        <p:spPr bwMode="auto">
          <a:xfrm>
            <a:off x="723228" y="2001809"/>
            <a:ext cx="7521179"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a:solidFill>
                  <a:schemeClr val="tx2"/>
                </a:solidFill>
                <a:latin typeface="Arial" panose="020B0604020202020204" pitchFamily="34" charset="0"/>
                <a:ea typeface="楷体_GB2312"/>
                <a:cs typeface="楷体_GB2312"/>
              </a:defRPr>
            </a:lvl1pPr>
            <a:lvl2pPr eaLnBrk="0" hangingPunct="0">
              <a:defRPr>
                <a:solidFill>
                  <a:schemeClr val="tx2"/>
                </a:solidFill>
                <a:latin typeface="Arial" panose="020B0604020202020204" pitchFamily="34" charset="0"/>
                <a:ea typeface="楷体_GB2312"/>
                <a:cs typeface="楷体_GB2312"/>
              </a:defRPr>
            </a:lvl2pPr>
            <a:lvl3pPr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lvl="1" eaLnBrk="1" hangingPunct="1">
              <a:lnSpc>
                <a:spcPct val="110000"/>
              </a:lnSpc>
            </a:pPr>
            <a:r>
              <a:rPr lang="zh-CN" altLang="en-US" sz="2400" b="1" dirty="0">
                <a:solidFill>
                  <a:srgbClr val="000000"/>
                </a:solidFill>
                <a:latin typeface="Times New Roman" panose="02020603050405020304" pitchFamily="18" charset="0"/>
                <a:ea typeface="微软雅黑" panose="020B0503020204020204" charset="-122"/>
              </a:rPr>
              <a:t>但每一个瞬时，电子的分布总有微小的起伏，原子会产生变化的电偶极矩</a:t>
            </a:r>
          </a:p>
        </p:txBody>
      </p:sp>
      <p:sp>
        <p:nvSpPr>
          <p:cNvPr id="90117" name="Text Box 14"/>
          <p:cNvSpPr txBox="1">
            <a:spLocks noChangeArrowheads="1"/>
          </p:cNvSpPr>
          <p:nvPr/>
        </p:nvSpPr>
        <p:spPr bwMode="auto">
          <a:xfrm>
            <a:off x="251520" y="2941607"/>
            <a:ext cx="7571303"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lvl="2" eaLnBrk="1" hangingPunct="1">
              <a:lnSpc>
                <a:spcPct val="110000"/>
              </a:lnSpc>
            </a:pPr>
            <a:r>
              <a:rPr lang="zh-CN" altLang="en-US" sz="2400" b="1" dirty="0">
                <a:solidFill>
                  <a:srgbClr val="C00000"/>
                </a:solidFill>
                <a:latin typeface="Times New Roman" panose="02020603050405020304" pitchFamily="18" charset="0"/>
                <a:ea typeface="微软雅黑" panose="020B0503020204020204" charset="-122"/>
              </a:rPr>
              <a:t>瞬时的电偶极矩之间有相互吸引的倾向，</a:t>
            </a:r>
          </a:p>
          <a:p>
            <a:pPr lvl="2" eaLnBrk="1" hangingPunct="1">
              <a:lnSpc>
                <a:spcPct val="110000"/>
              </a:lnSpc>
            </a:pPr>
            <a:r>
              <a:rPr lang="zh-CN" altLang="en-US" sz="2400" b="1" dirty="0">
                <a:solidFill>
                  <a:srgbClr val="C00000"/>
                </a:solidFill>
                <a:latin typeface="Times New Roman" panose="02020603050405020304" pitchFamily="18" charset="0"/>
                <a:ea typeface="微软雅黑" panose="020B0503020204020204" charset="-122"/>
              </a:rPr>
              <a:t>即范德瓦耳斯引力（吸引使能量降低，更稳定）</a:t>
            </a:r>
          </a:p>
        </p:txBody>
      </p:sp>
      <p:graphicFrame>
        <p:nvGraphicFramePr>
          <p:cNvPr id="90118" name="Object 16"/>
          <p:cNvGraphicFramePr>
            <a:graphicFrameLocks noChangeAspect="1"/>
          </p:cNvGraphicFramePr>
          <p:nvPr>
            <p:extLst>
              <p:ext uri="{D42A27DB-BD31-4B8C-83A1-F6EECF244321}">
                <p14:modId xmlns:p14="http://schemas.microsoft.com/office/powerpoint/2010/main" val="1193612148"/>
              </p:ext>
            </p:extLst>
          </p:nvPr>
        </p:nvGraphicFramePr>
        <p:xfrm>
          <a:off x="2836095" y="4395276"/>
          <a:ext cx="2779687" cy="1053355"/>
        </p:xfrm>
        <a:graphic>
          <a:graphicData uri="http://schemas.openxmlformats.org/presentationml/2006/ole">
            <mc:AlternateContent xmlns:mc="http://schemas.openxmlformats.org/markup-compatibility/2006">
              <mc:Choice xmlns:v="urn:schemas-microsoft-com:vml" Requires="v">
                <p:oleObj spid="_x0000_s90445" name="Equation" r:id="rId4" imgW="27127200" imgH="10363200" progId="Equation.DSMT4">
                  <p:embed/>
                </p:oleObj>
              </mc:Choice>
              <mc:Fallback>
                <p:oleObj name="Equation" r:id="rId4" imgW="27127200" imgH="10363200" progId="Equation.DSMT4">
                  <p:embed/>
                  <p:pic>
                    <p:nvPicPr>
                      <p:cNvPr id="0" name="Object 16"/>
                      <p:cNvPicPr>
                        <a:picLocks noChangeAspect="1" noChangeArrowheads="1"/>
                      </p:cNvPicPr>
                      <p:nvPr/>
                    </p:nvPicPr>
                    <p:blipFill>
                      <a:blip r:embed="rId5"/>
                      <a:srcRect/>
                      <a:stretch>
                        <a:fillRect/>
                      </a:stretch>
                    </p:blipFill>
                    <p:spPr bwMode="auto">
                      <a:xfrm>
                        <a:off x="2836095" y="4395276"/>
                        <a:ext cx="2779687" cy="1053355"/>
                      </a:xfrm>
                      <a:prstGeom prst="rect">
                        <a:avLst/>
                      </a:prstGeom>
                      <a:noFill/>
                      <a:ln>
                        <a:noFill/>
                      </a:ln>
                      <a:extLst/>
                    </p:spPr>
                  </p:pic>
                </p:oleObj>
              </mc:Fallback>
            </mc:AlternateContent>
          </a:graphicData>
        </a:graphic>
      </p:graphicFrame>
      <p:sp>
        <p:nvSpPr>
          <p:cNvPr id="90119" name="Text Box 18"/>
          <p:cNvSpPr txBox="1">
            <a:spLocks noChangeArrowheads="1"/>
          </p:cNvSpPr>
          <p:nvPr/>
        </p:nvSpPr>
        <p:spPr bwMode="auto">
          <a:xfrm>
            <a:off x="1115616" y="3881405"/>
            <a:ext cx="726352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663300"/>
                </a:solidFill>
                <a:latin typeface="Times New Roman" panose="02020603050405020304" pitchFamily="18" charset="0"/>
                <a:ea typeface="微软雅黑" panose="020B0503020204020204" charset="-122"/>
              </a:rPr>
              <a:t>靠范德瓦尔斯相互作用结合的两个原子的相互作用能</a:t>
            </a:r>
          </a:p>
          <a:p>
            <a:pPr eaLnBrk="1" hangingPunct="1"/>
            <a:r>
              <a:rPr lang="zh-CN" altLang="en-US" sz="2400" b="1" dirty="0">
                <a:solidFill>
                  <a:srgbClr val="663300"/>
                </a:solidFill>
                <a:latin typeface="Times New Roman" panose="02020603050405020304" pitchFamily="18" charset="0"/>
                <a:ea typeface="微软雅黑" panose="020B0503020204020204" charset="-122"/>
              </a:rPr>
              <a:t>可以写成：</a:t>
            </a:r>
          </a:p>
        </p:txBody>
      </p:sp>
      <p:sp>
        <p:nvSpPr>
          <p:cNvPr id="90120" name="Oval 19"/>
          <p:cNvSpPr>
            <a:spLocks noChangeArrowheads="1"/>
          </p:cNvSpPr>
          <p:nvPr/>
        </p:nvSpPr>
        <p:spPr bwMode="auto">
          <a:xfrm>
            <a:off x="4883985" y="4465120"/>
            <a:ext cx="696127" cy="1155001"/>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90121" name="Text Box 20"/>
          <p:cNvSpPr txBox="1">
            <a:spLocks noChangeArrowheads="1"/>
          </p:cNvSpPr>
          <p:nvPr/>
        </p:nvSpPr>
        <p:spPr bwMode="auto">
          <a:xfrm>
            <a:off x="5940474" y="4725144"/>
            <a:ext cx="2022475" cy="466725"/>
          </a:xfrm>
          <a:prstGeom prst="rect">
            <a:avLst/>
          </a:prstGeom>
          <a:noFill/>
          <a:ln w="9525">
            <a:solidFill>
              <a:srgbClr val="00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a:solidFill>
                  <a:srgbClr val="000000"/>
                </a:solidFill>
                <a:latin typeface="Times New Roman" panose="02020603050405020304" pitchFamily="18" charset="0"/>
                <a:ea typeface="微软雅黑" panose="020B0503020204020204" charset="-122"/>
              </a:rPr>
              <a:t>重叠排斥作用</a:t>
            </a:r>
          </a:p>
        </p:txBody>
      </p:sp>
      <p:sp>
        <p:nvSpPr>
          <p:cNvPr id="90122" name="Line 21"/>
          <p:cNvSpPr>
            <a:spLocks noChangeShapeType="1"/>
          </p:cNvSpPr>
          <p:nvPr/>
        </p:nvSpPr>
        <p:spPr bwMode="auto">
          <a:xfrm flipH="1">
            <a:off x="5580112" y="4941044"/>
            <a:ext cx="36036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63</a:t>
            </a:fld>
            <a:endParaRPr lang="zh-CN" altLang="en-US">
              <a:solidFill>
                <a:prstClr val="black">
                  <a:tint val="75000"/>
                </a:prstClr>
              </a:solidFill>
            </a:endParaRPr>
          </a:p>
        </p:txBody>
      </p:sp>
      <p:sp>
        <p:nvSpPr>
          <p:cNvPr id="13" name="Rectangle 2"/>
          <p:cNvSpPr>
            <a:spLocks noRot="1" noChangeArrowheads="1"/>
          </p:cNvSpPr>
          <p:nvPr/>
        </p:nvSpPr>
        <p:spPr bwMode="auto">
          <a:xfrm>
            <a:off x="2785120" y="210406"/>
            <a:ext cx="3768080" cy="790228"/>
          </a:xfrm>
          <a:prstGeom prst="rect">
            <a:avLst/>
          </a:prstGeom>
          <a:noFill/>
          <a:ln>
            <a:noFill/>
          </a:ln>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j-cs"/>
              </a:rPr>
              <a:t>范德瓦尔斯结合</a:t>
            </a:r>
          </a:p>
        </p:txBody>
      </p:sp>
      <p:sp>
        <p:nvSpPr>
          <p:cNvPr id="14"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rrowheads="1"/>
          </p:cNvSpPr>
          <p:nvPr>
            <p:ph type="title" idx="4294967295"/>
          </p:nvPr>
        </p:nvSpPr>
        <p:spPr bwMode="auto">
          <a:xfrm>
            <a:off x="3635896" y="-125413"/>
            <a:ext cx="2100263" cy="1527176"/>
          </a:xfrm>
          <a:prstGeom prst="rect">
            <a:avLst/>
          </a:prstGeom>
          <a:noFill/>
          <a:extLst/>
        </p:spPr>
        <p:txBody>
          <a:bodyPr anchor="ctr">
            <a:normAutofit/>
          </a:bodyPr>
          <a:lstStyle/>
          <a:p>
            <a:pPr algn="l" eaLnBrk="0" fontAlgn="base" hangingPunct="0">
              <a:spcAft>
                <a:spcPct val="0"/>
              </a:spcAft>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rPr>
              <a:t>氢   键</a:t>
            </a:r>
          </a:p>
        </p:txBody>
      </p:sp>
      <p:sp>
        <p:nvSpPr>
          <p:cNvPr id="91140" name="Rectangle 3"/>
          <p:cNvSpPr>
            <a:spLocks noGrp="1" noRot="1" noChangeArrowheads="1"/>
          </p:cNvSpPr>
          <p:nvPr>
            <p:ph type="body" sz="half" idx="4294967295"/>
          </p:nvPr>
        </p:nvSpPr>
        <p:spPr bwMode="auto">
          <a:xfrm>
            <a:off x="899592" y="1574007"/>
            <a:ext cx="7488832" cy="175736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形成冰晶体时，是水分子结合在一起，分子之间的结合很弱</a:t>
            </a:r>
          </a:p>
          <a:p>
            <a:pPr lvl="1" eaLnBrk="1" hangingPunct="1"/>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H-O</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共价结合时，电子被拉向氧原子的力量较强，使水分子中形成电偶极矩 </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(H</a:t>
            </a:r>
            <a:r>
              <a:rPr lang="en-US" altLang="zh-CN" sz="2400" b="1" baseline="30000"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-O</a:t>
            </a:r>
            <a:r>
              <a:rPr lang="en-US" altLang="zh-CN" sz="2400" b="1" baseline="30000" dirty="0">
                <a:solidFill>
                  <a:srgbClr val="663300"/>
                </a:solidFill>
                <a:latin typeface="Times New Roman" panose="02020603050405020304" pitchFamily="18" charset="0"/>
                <a:ea typeface="微软雅黑" panose="020B0503020204020204" charset="-122"/>
                <a:cs typeface="Times New Roman" panose="02020603050405020304" pitchFamily="18" charset="0"/>
              </a:rPr>
              <a:t>2-</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endParaRPr lang="en-US" altLang="zh-CN" sz="2400" b="1" baseline="30000"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a:p>
            <a:pPr lvl="1" eaLnBrk="1" hangingPunct="1"/>
            <a:endPar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91141" name="Text Box 9"/>
          <p:cNvSpPr txBox="1">
            <a:spLocks noChangeArrowheads="1"/>
          </p:cNvSpPr>
          <p:nvPr/>
        </p:nvSpPr>
        <p:spPr bwMode="auto">
          <a:xfrm>
            <a:off x="1852613" y="1035845"/>
            <a:ext cx="536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C00000"/>
                </a:solidFill>
                <a:latin typeface="Times New Roman" panose="02020603050405020304" pitchFamily="18" charset="0"/>
                <a:ea typeface="微软雅黑" panose="020B0503020204020204" charset="-122"/>
              </a:rPr>
              <a:t>氢键可以被看成是范德瓦耳斯力的一种</a:t>
            </a:r>
          </a:p>
        </p:txBody>
      </p:sp>
      <p:pic>
        <p:nvPicPr>
          <p:cNvPr id="91142" name="Picture 11" descr="20100212193821-6006112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762" y="3609180"/>
            <a:ext cx="21717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406775"/>
            <a:ext cx="2447925"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4"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3508375"/>
            <a:ext cx="3168650"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64</a:t>
            </a:fld>
            <a:endParaRPr lang="zh-CN" altLang="en-US">
              <a:solidFill>
                <a:prstClr val="black">
                  <a:tint val="75000"/>
                </a:prstClr>
              </a:solidFill>
            </a:endParaRPr>
          </a:p>
        </p:txBody>
      </p:sp>
      <p:sp>
        <p:nvSpPr>
          <p:cNvPr id="12"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endParaRPr>
          </a:p>
        </p:txBody>
      </p:sp>
    </p:spTree>
    <p:extLst>
      <p:ext uri="{BB962C8B-B14F-4D97-AF65-F5344CB8AC3E}">
        <p14:creationId xmlns:p14="http://schemas.microsoft.com/office/powerpoint/2010/main" val="174925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rrowheads="1"/>
          </p:cNvSpPr>
          <p:nvPr>
            <p:ph type="title" idx="4294967295"/>
          </p:nvPr>
        </p:nvSpPr>
        <p:spPr bwMode="auto">
          <a:xfrm>
            <a:off x="3635896" y="-125413"/>
            <a:ext cx="2100263" cy="1527176"/>
          </a:xfrm>
          <a:prstGeom prst="rect">
            <a:avLst/>
          </a:prstGeom>
          <a:noFill/>
          <a:extLst/>
        </p:spPr>
        <p:txBody>
          <a:bodyPr anchor="ctr">
            <a:normAutofit/>
          </a:bodyPr>
          <a:lstStyle/>
          <a:p>
            <a:pPr algn="l" eaLnBrk="0" fontAlgn="base" hangingPunct="0">
              <a:spcAft>
                <a:spcPct val="0"/>
              </a:spcAft>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rPr>
              <a:t>氢   键</a:t>
            </a:r>
          </a:p>
        </p:txBody>
      </p:sp>
      <p:sp>
        <p:nvSpPr>
          <p:cNvPr id="91140" name="Rectangle 3"/>
          <p:cNvSpPr>
            <a:spLocks noGrp="1" noRot="1" noChangeArrowheads="1"/>
          </p:cNvSpPr>
          <p:nvPr>
            <p:ph type="body" sz="half" idx="4294967295"/>
          </p:nvPr>
        </p:nvSpPr>
        <p:spPr bwMode="auto">
          <a:xfrm>
            <a:off x="899592" y="1574007"/>
            <a:ext cx="7488832" cy="175736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形成冰晶体时，是水分子结合在一起，分子之间的结合很弱</a:t>
            </a:r>
          </a:p>
          <a:p>
            <a:pPr lvl="1" eaLnBrk="1" hangingPunct="1"/>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H-O</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共价结合时，电子被拉向氧原子的力量较强，使水分子中形成电偶极矩 </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(H</a:t>
            </a:r>
            <a:r>
              <a:rPr lang="en-US" altLang="zh-CN" sz="2400" b="1" baseline="30000"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-O</a:t>
            </a:r>
            <a:r>
              <a:rPr lang="en-US" altLang="zh-CN" sz="2400" b="1" baseline="30000" dirty="0">
                <a:solidFill>
                  <a:srgbClr val="663300"/>
                </a:solidFill>
                <a:latin typeface="Times New Roman" panose="02020603050405020304" pitchFamily="18" charset="0"/>
                <a:ea typeface="微软雅黑" panose="020B0503020204020204" charset="-122"/>
                <a:cs typeface="Times New Roman" panose="02020603050405020304" pitchFamily="18" charset="0"/>
              </a:rPr>
              <a:t>2-</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endParaRPr lang="en-US" altLang="zh-CN" sz="2400" b="1" baseline="30000"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a:p>
            <a:pPr lvl="1" eaLnBrk="1" hangingPunct="1"/>
            <a:endPar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91141" name="Text Box 9"/>
          <p:cNvSpPr txBox="1">
            <a:spLocks noChangeArrowheads="1"/>
          </p:cNvSpPr>
          <p:nvPr/>
        </p:nvSpPr>
        <p:spPr bwMode="auto">
          <a:xfrm>
            <a:off x="1852613" y="1035845"/>
            <a:ext cx="536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rPr>
              <a:t>氢键可以被看成是范德瓦耳斯力的一种</a:t>
            </a:r>
          </a:p>
        </p:txBody>
      </p:sp>
      <p:pic>
        <p:nvPicPr>
          <p:cNvPr id="91142" name="Picture 11" descr="20100212193821-6006112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762" y="3609180"/>
            <a:ext cx="21717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406775"/>
            <a:ext cx="2447925"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4"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3508375"/>
            <a:ext cx="3168650"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2"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cs typeface="+mn-cs"/>
            </a:endParaRPr>
          </a:p>
        </p:txBody>
      </p:sp>
      <p:pic>
        <p:nvPicPr>
          <p:cNvPr id="13"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492" y="2435896"/>
            <a:ext cx="7057032" cy="4050758"/>
          </a:xfrm>
          <a:prstGeom prst="rect">
            <a:avLst/>
          </a:prstGeom>
          <a:noFill/>
          <a:ln w="28575">
            <a:solidFill>
              <a:srgbClr val="00B0F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02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rrowheads="1"/>
          </p:cNvSpPr>
          <p:nvPr>
            <p:ph type="title" idx="4294967295"/>
          </p:nvPr>
        </p:nvSpPr>
        <p:spPr bwMode="auto">
          <a:xfrm>
            <a:off x="3635896" y="-125413"/>
            <a:ext cx="2100263" cy="1527176"/>
          </a:xfrm>
          <a:prstGeom prst="rect">
            <a:avLst/>
          </a:prstGeom>
          <a:noFill/>
          <a:extLst/>
        </p:spPr>
        <p:txBody>
          <a:bodyPr anchor="ctr">
            <a:normAutofit/>
          </a:bodyPr>
          <a:lstStyle/>
          <a:p>
            <a:pPr algn="l" eaLnBrk="0" fontAlgn="base" hangingPunct="0">
              <a:spcAft>
                <a:spcPct val="0"/>
              </a:spcAft>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rPr>
              <a:t>氢   键</a:t>
            </a:r>
          </a:p>
        </p:txBody>
      </p:sp>
      <p:sp>
        <p:nvSpPr>
          <p:cNvPr id="91140" name="Rectangle 3"/>
          <p:cNvSpPr>
            <a:spLocks noGrp="1" noRot="1" noChangeArrowheads="1"/>
          </p:cNvSpPr>
          <p:nvPr>
            <p:ph type="body" sz="half" idx="4294967295"/>
          </p:nvPr>
        </p:nvSpPr>
        <p:spPr bwMode="auto">
          <a:xfrm>
            <a:off x="899592" y="1574007"/>
            <a:ext cx="7488832" cy="1757362"/>
          </a:xfrm>
          <a:prstGeom prst="rect">
            <a:avLst/>
          </a:prstGeo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形成冰晶体时，是水分子结合在一起，分子之间的结合很弱</a:t>
            </a:r>
          </a:p>
          <a:p>
            <a:pPr lvl="1" eaLnBrk="1" hangingPunct="1"/>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H-O</a:t>
            </a:r>
            <a:r>
              <a:rPr lang="zh-CN" altLang="en-US"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共价结合时，电子被拉向氧原子的力量较强，使水分子中形成电偶极矩 </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(H</a:t>
            </a:r>
            <a:r>
              <a:rPr lang="en-US" altLang="zh-CN" sz="2400" b="1" baseline="30000"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-O</a:t>
            </a:r>
            <a:r>
              <a:rPr lang="en-US" altLang="zh-CN" sz="2400" b="1" baseline="30000" dirty="0">
                <a:solidFill>
                  <a:srgbClr val="663300"/>
                </a:solidFill>
                <a:latin typeface="Times New Roman" panose="02020603050405020304" pitchFamily="18" charset="0"/>
                <a:ea typeface="微软雅黑" panose="020B0503020204020204" charset="-122"/>
                <a:cs typeface="Times New Roman" panose="02020603050405020304" pitchFamily="18" charset="0"/>
              </a:rPr>
              <a:t>2-</a:t>
            </a:r>
            <a:r>
              <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rPr>
              <a:t>)</a:t>
            </a:r>
            <a:endParaRPr lang="en-US" altLang="zh-CN" sz="2400" b="1" baseline="30000"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a:p>
            <a:pPr lvl="1" eaLnBrk="1" hangingPunct="1"/>
            <a:endParaRPr lang="en-US" altLang="zh-CN" sz="2400" b="1" dirty="0">
              <a:solidFill>
                <a:srgbClr val="6633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91141" name="Text Box 9"/>
          <p:cNvSpPr txBox="1">
            <a:spLocks noChangeArrowheads="1"/>
          </p:cNvSpPr>
          <p:nvPr/>
        </p:nvSpPr>
        <p:spPr bwMode="auto">
          <a:xfrm>
            <a:off x="1852613" y="1035845"/>
            <a:ext cx="536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微软雅黑" panose="020B0503020204020204" charset="-122"/>
              </a:rPr>
              <a:t>氢键可以被看成是范德瓦耳斯力的一种</a:t>
            </a:r>
          </a:p>
        </p:txBody>
      </p:sp>
      <p:pic>
        <p:nvPicPr>
          <p:cNvPr id="91142" name="Picture 11" descr="20100212193821-6006112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762" y="3609180"/>
            <a:ext cx="217170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3406775"/>
            <a:ext cx="2447925"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4"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3508375"/>
            <a:ext cx="3168650"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pitchFamily="49" charset="-122"/>
              <a:cs typeface="+mn-cs"/>
            </a:endParaRPr>
          </a:p>
        </p:txBody>
      </p:sp>
      <p:sp>
        <p:nvSpPr>
          <p:cNvPr id="12" name="Rectangle 37"/>
          <p:cNvSpPr>
            <a:spLocks noChangeArrowheads="1"/>
          </p:cNvSpPr>
          <p:nvPr/>
        </p:nvSpPr>
        <p:spPr bwMode="auto">
          <a:xfrm flipV="1">
            <a:off x="129381" y="908720"/>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cs typeface="+mn-cs"/>
            </a:endParaRPr>
          </a:p>
        </p:txBody>
      </p:sp>
      <p:sp>
        <p:nvSpPr>
          <p:cNvPr id="14" name="Text Box 10"/>
          <p:cNvSpPr txBox="1">
            <a:spLocks noChangeArrowheads="1"/>
          </p:cNvSpPr>
          <p:nvPr/>
        </p:nvSpPr>
        <p:spPr bwMode="auto">
          <a:xfrm>
            <a:off x="1259632" y="5407297"/>
            <a:ext cx="70567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Times New Roman" panose="02020603050405020304" pitchFamily="18" charset="0"/>
                <a:ea typeface="微软雅黑" panose="020B0503020204020204" charset="-122"/>
              </a:rPr>
              <a:t>在有机物或生物体中，分子和高分子主要是由氢键连接在一起的</a:t>
            </a:r>
          </a:p>
        </p:txBody>
      </p:sp>
    </p:spTree>
    <p:extLst>
      <p:ext uri="{BB962C8B-B14F-4D97-AF65-F5344CB8AC3E}">
        <p14:creationId xmlns:p14="http://schemas.microsoft.com/office/powerpoint/2010/main" val="236321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7" name="Group 3"/>
          <p:cNvGrpSpPr/>
          <p:nvPr/>
        </p:nvGrpSpPr>
        <p:grpSpPr bwMode="auto">
          <a:xfrm>
            <a:off x="1403648" y="1259204"/>
            <a:ext cx="5688013" cy="4248150"/>
            <a:chOff x="703" y="845"/>
            <a:chExt cx="4128" cy="3099"/>
          </a:xfrm>
        </p:grpSpPr>
        <p:pic>
          <p:nvPicPr>
            <p:cNvPr id="16393" name="Picture 4" descr="4ca5595f44844d25f6b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 y="845"/>
              <a:ext cx="4128" cy="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Rectangle 5"/>
            <p:cNvSpPr>
              <a:spLocks noChangeArrowheads="1"/>
            </p:cNvSpPr>
            <p:nvPr/>
          </p:nvSpPr>
          <p:spPr bwMode="auto">
            <a:xfrm>
              <a:off x="1882" y="935"/>
              <a:ext cx="91" cy="18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6395" name="Rectangle 6"/>
            <p:cNvSpPr>
              <a:spLocks noChangeArrowheads="1"/>
            </p:cNvSpPr>
            <p:nvPr/>
          </p:nvSpPr>
          <p:spPr bwMode="auto">
            <a:xfrm>
              <a:off x="3270" y="981"/>
              <a:ext cx="91" cy="18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grpSp>
      <p:grpSp>
        <p:nvGrpSpPr>
          <p:cNvPr id="942087" name="Group 7"/>
          <p:cNvGrpSpPr/>
          <p:nvPr/>
        </p:nvGrpSpPr>
        <p:grpSpPr bwMode="auto">
          <a:xfrm>
            <a:off x="1620043" y="5297703"/>
            <a:ext cx="5903913" cy="792163"/>
            <a:chOff x="1066" y="3566"/>
            <a:chExt cx="3719" cy="499"/>
          </a:xfrm>
        </p:grpSpPr>
        <p:sp>
          <p:nvSpPr>
            <p:cNvPr id="16391" name="Rectangle 8"/>
            <p:cNvSpPr>
              <a:spLocks noChangeArrowheads="1"/>
            </p:cNvSpPr>
            <p:nvPr/>
          </p:nvSpPr>
          <p:spPr bwMode="auto">
            <a:xfrm>
              <a:off x="1066" y="3777"/>
              <a:ext cx="37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en-US" altLang="zh-CN" sz="2400" b="1" i="1" dirty="0">
                  <a:solidFill>
                    <a:srgbClr val="000000"/>
                  </a:solidFill>
                  <a:latin typeface="Times New Roman" panose="02020603050405020304" pitchFamily="18" charset="0"/>
                  <a:ea typeface="微软雅黑" panose="020B0503020204020204" charset="-122"/>
                  <a:cs typeface="Times New Roman" panose="02020603050405020304" pitchFamily="18" charset="0"/>
                </a:rPr>
                <a:t>r</a:t>
              </a:r>
              <a:r>
                <a:rPr lang="en-US" altLang="zh-CN" sz="2400" b="1" baseline="-25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0</a:t>
              </a:r>
              <a:r>
                <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为</a:t>
              </a:r>
              <a:r>
                <a:rPr lang="zh-CN" altLang="en-US" sz="2400" b="1">
                  <a:solidFill>
                    <a:srgbClr val="FF0000"/>
                  </a:solidFill>
                  <a:latin typeface="Times New Roman" panose="02020603050405020304" pitchFamily="18" charset="0"/>
                  <a:ea typeface="微软雅黑" panose="020B0503020204020204" charset="-122"/>
                  <a:cs typeface="Times New Roman" panose="02020603050405020304" pitchFamily="18" charset="0"/>
                </a:rPr>
                <a:t>平衡距离</a:t>
              </a:r>
              <a:r>
                <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rPr>
                <a:t>，典型值为几埃</a:t>
              </a:r>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(Å,10</a:t>
              </a:r>
              <a:r>
                <a:rPr lang="en-US" altLang="zh-CN" sz="2400" b="1" baseline="30000" dirty="0">
                  <a:solidFill>
                    <a:srgbClr val="000000"/>
                  </a:solidFill>
                  <a:latin typeface="Times New Roman" panose="02020603050405020304" pitchFamily="18" charset="0"/>
                  <a:ea typeface="微软雅黑" panose="020B0503020204020204" charset="-122"/>
                  <a:cs typeface="Times New Roman" panose="02020603050405020304" pitchFamily="18" charset="0"/>
                </a:rPr>
                <a:t>-10</a:t>
              </a:r>
              <a:r>
                <a:rPr lang="en-US" altLang="zh-CN" sz="24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m)</a:t>
              </a:r>
            </a:p>
          </p:txBody>
        </p:sp>
        <p:sp>
          <p:nvSpPr>
            <p:cNvPr id="16392" name="Line 9"/>
            <p:cNvSpPr>
              <a:spLocks noChangeShapeType="1"/>
            </p:cNvSpPr>
            <p:nvPr/>
          </p:nvSpPr>
          <p:spPr bwMode="auto">
            <a:xfrm flipV="1">
              <a:off x="2064" y="3566"/>
              <a:ext cx="90" cy="227"/>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42090" name="Text Box 10"/>
          <p:cNvSpPr txBox="1">
            <a:spLocks noChangeArrowheads="1"/>
          </p:cNvSpPr>
          <p:nvPr/>
        </p:nvSpPr>
        <p:spPr bwMode="auto">
          <a:xfrm>
            <a:off x="4247654" y="445087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FF"/>
                </a:solidFill>
                <a:latin typeface="Times New Roman" panose="02020603050405020304" pitchFamily="18" charset="0"/>
                <a:ea typeface="微软雅黑" panose="020B0503020204020204" charset="-122"/>
              </a:rPr>
              <a:t>吸引力</a:t>
            </a:r>
          </a:p>
        </p:txBody>
      </p:sp>
      <p:sp>
        <p:nvSpPr>
          <p:cNvPr id="942091" name="Rectangle 11"/>
          <p:cNvSpPr>
            <a:spLocks noChangeArrowheads="1"/>
          </p:cNvSpPr>
          <p:nvPr/>
        </p:nvSpPr>
        <p:spPr bwMode="auto">
          <a:xfrm>
            <a:off x="2249255" y="445928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r>
              <a:rPr lang="zh-CN" altLang="en-US" sz="2400" b="1" dirty="0">
                <a:solidFill>
                  <a:srgbClr val="0000FF"/>
                </a:solidFill>
                <a:latin typeface="Times New Roman" panose="02020603050405020304" pitchFamily="18" charset="0"/>
                <a:ea typeface="微软雅黑" panose="020B0503020204020204" charset="-122"/>
              </a:rPr>
              <a:t>排斥力</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3" name="灯片编号占位符 2"/>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7</a:t>
            </a:fld>
            <a:endParaRPr lang="zh-CN" altLang="en-US">
              <a:solidFill>
                <a:prstClr val="black">
                  <a:tint val="75000"/>
                </a:prstClr>
              </a:solidFill>
            </a:endParaRPr>
          </a:p>
        </p:txBody>
      </p:sp>
      <p:sp>
        <p:nvSpPr>
          <p:cNvPr id="14" name="Rectangle 2"/>
          <p:cNvSpPr>
            <a:spLocks noRot="1" noChangeArrowheads="1"/>
          </p:cNvSpPr>
          <p:nvPr/>
        </p:nvSpPr>
        <p:spPr bwMode="auto">
          <a:xfrm>
            <a:off x="2483768" y="188640"/>
            <a:ext cx="4495800" cy="86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系统内能与原子间距</a:t>
            </a:r>
          </a:p>
        </p:txBody>
      </p:sp>
      <p:sp>
        <p:nvSpPr>
          <p:cNvPr id="15" name="Rectangle 37"/>
          <p:cNvSpPr>
            <a:spLocks noChangeArrowheads="1"/>
          </p:cNvSpPr>
          <p:nvPr/>
        </p:nvSpPr>
        <p:spPr bwMode="auto">
          <a:xfrm flipV="1">
            <a:off x="106363" y="921231"/>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fontAlgn="auto">
              <a:spcBef>
                <a:spcPts val="0"/>
              </a:spcBef>
              <a:spcAft>
                <a:spcPts val="0"/>
              </a:spcAft>
              <a:defRPr/>
            </a:pPr>
            <a:endParaRPr lang="zh-CN" altLang="zh-CN" kern="0">
              <a:solidFill>
                <a:srgbClr val="FFFFFF"/>
              </a:solidFill>
              <a:latin typeface="Arial"/>
              <a:ea typeface="宋体"/>
            </a:endParaRPr>
          </a:p>
        </p:txBody>
      </p:sp>
      <p:grpSp>
        <p:nvGrpSpPr>
          <p:cNvPr id="17" name="组合 16"/>
          <p:cNvGrpSpPr/>
          <p:nvPr/>
        </p:nvGrpSpPr>
        <p:grpSpPr>
          <a:xfrm>
            <a:off x="2584332" y="1769504"/>
            <a:ext cx="3600797" cy="2918176"/>
            <a:chOff x="2656557" y="2071248"/>
            <a:chExt cx="3600797" cy="2918176"/>
          </a:xfrm>
        </p:grpSpPr>
        <p:sp>
          <p:nvSpPr>
            <p:cNvPr id="18" name="矩形 17"/>
            <p:cNvSpPr/>
            <p:nvPr/>
          </p:nvSpPr>
          <p:spPr>
            <a:xfrm>
              <a:off x="2656557" y="2071248"/>
              <a:ext cx="3600797" cy="1200329"/>
            </a:xfrm>
            <a:prstGeom prst="rect">
              <a:avLst/>
            </a:prstGeom>
            <a:solidFill>
              <a:srgbClr val="FFFF00"/>
            </a:solidFill>
            <a:ln>
              <a:solidFill>
                <a:srgbClr val="CC6600"/>
              </a:solidFill>
            </a:ln>
          </p:spPr>
          <p:txBody>
            <a:bodyPr wrap="square">
              <a:spAutoFit/>
            </a:bodyPr>
            <a:lstStyle/>
            <a:p>
              <a:pPr algn="just">
                <a:spcBef>
                  <a:spcPts val="360"/>
                </a:spcBef>
                <a:spcAft>
                  <a:spcPts val="0"/>
                </a:spcAft>
              </a:pPr>
              <a:r>
                <a:rPr lang="zh-CN" altLang="zh-CN" sz="2400" b="1" kern="100" dirty="0">
                  <a:solidFill>
                    <a:schemeClr val="tx1"/>
                  </a:solidFill>
                  <a:latin typeface="Times New Roman" panose="02020603050405020304" pitchFamily="18" charset="0"/>
                  <a:ea typeface="微软雅黑" panose="020B0503020204020204" charset="-122"/>
                  <a:cs typeface="Times New Roman" panose="02020603050405020304" pitchFamily="18" charset="0"/>
                </a:rPr>
                <a:t>内能最小值的点是原子之间的相互作用力从吸引力转变为排斥力的拐点</a:t>
              </a:r>
              <a:endParaRPr lang="en-US" altLang="zh-CN" sz="2400" b="1" kern="100"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p:txBody>
        </p:sp>
        <p:cxnSp>
          <p:nvCxnSpPr>
            <p:cNvPr id="19" name="直接箭头连接符 18"/>
            <p:cNvCxnSpPr/>
            <p:nvPr/>
          </p:nvCxnSpPr>
          <p:spPr bwMode="auto">
            <a:xfrm flipH="1">
              <a:off x="3491880" y="3271577"/>
              <a:ext cx="647944" cy="1717847"/>
            </a:xfrm>
            <a:prstGeom prst="straightConnector1">
              <a:avLst/>
            </a:prstGeom>
            <a:solidFill>
              <a:schemeClr val="accent1"/>
            </a:solidFill>
            <a:ln w="57150" cap="flat" cmpd="sng" algn="ctr">
              <a:solidFill>
                <a:srgbClr val="CC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矩形 19"/>
          <p:cNvSpPr/>
          <p:nvPr/>
        </p:nvSpPr>
        <p:spPr>
          <a:xfrm>
            <a:off x="137072" y="3012738"/>
            <a:ext cx="2447260" cy="1446550"/>
          </a:xfrm>
          <a:prstGeom prst="rect">
            <a:avLst/>
          </a:prstGeom>
          <a:solidFill>
            <a:srgbClr val="FFCCFF"/>
          </a:solidFill>
        </p:spPr>
        <p:txBody>
          <a:bodyPr wrap="square">
            <a:spAutoFit/>
          </a:bodyPr>
          <a:lstStyle/>
          <a:p>
            <a:pPr algn="just">
              <a:spcBef>
                <a:spcPts val="360"/>
              </a:spcBef>
              <a:spcAft>
                <a:spcPts val="0"/>
              </a:spcAft>
            </a:pPr>
            <a:r>
              <a:rPr lang="zh-CN" altLang="zh-CN" sz="2200" b="1" kern="100" dirty="0">
                <a:solidFill>
                  <a:schemeClr val="tx1"/>
                </a:solidFill>
                <a:latin typeface="Times New Roman" panose="02020603050405020304" pitchFamily="18" charset="0"/>
                <a:ea typeface="微软雅黑" panose="020B0503020204020204" charset="-122"/>
                <a:cs typeface="Times New Roman" panose="02020603050405020304" pitchFamily="18" charset="0"/>
              </a:rPr>
              <a:t>排斥力大于吸引力，要进一步减小原子间距</a:t>
            </a:r>
            <a:r>
              <a:rPr lang="zh-CN" altLang="en-US" sz="2200" b="1" kern="100" dirty="0">
                <a:solidFill>
                  <a:schemeClr val="tx1"/>
                </a:solidFill>
                <a:latin typeface="Times New Roman" panose="02020603050405020304" pitchFamily="18" charset="0"/>
                <a:ea typeface="微软雅黑" panose="020B0503020204020204" charset="-122"/>
                <a:cs typeface="Times New Roman" panose="02020603050405020304" pitchFamily="18" charset="0"/>
              </a:rPr>
              <a:t>外力</a:t>
            </a:r>
            <a:r>
              <a:rPr lang="zh-CN" altLang="zh-CN" sz="2200" b="1" kern="100" dirty="0">
                <a:solidFill>
                  <a:schemeClr val="tx1"/>
                </a:solidFill>
                <a:latin typeface="Times New Roman" panose="02020603050405020304" pitchFamily="18" charset="0"/>
                <a:ea typeface="微软雅黑" panose="020B0503020204020204" charset="-122"/>
                <a:cs typeface="Times New Roman" panose="02020603050405020304" pitchFamily="18" charset="0"/>
              </a:rPr>
              <a:t>要</a:t>
            </a:r>
            <a:r>
              <a:rPr lang="zh-CN" altLang="en-US" sz="2200" b="1" kern="100" dirty="0">
                <a:solidFill>
                  <a:schemeClr val="tx1"/>
                </a:solidFill>
                <a:latin typeface="Times New Roman" panose="02020603050405020304" pitchFamily="18" charset="0"/>
                <a:ea typeface="微软雅黑" panose="020B0503020204020204" charset="-122"/>
                <a:cs typeface="Times New Roman" panose="02020603050405020304" pitchFamily="18" charset="0"/>
              </a:rPr>
              <a:t>克服排斥力</a:t>
            </a:r>
            <a:r>
              <a:rPr lang="zh-CN" altLang="zh-CN" sz="2200" b="1" kern="100" dirty="0">
                <a:solidFill>
                  <a:schemeClr val="tx1"/>
                </a:solidFill>
                <a:latin typeface="Times New Roman" panose="02020603050405020304" pitchFamily="18" charset="0"/>
                <a:ea typeface="微软雅黑" panose="020B0503020204020204" charset="-122"/>
                <a:cs typeface="Times New Roman" panose="02020603050405020304" pitchFamily="18" charset="0"/>
              </a:rPr>
              <a:t>做功</a:t>
            </a:r>
            <a:endParaRPr lang="en-US" altLang="zh-CN" sz="2200" b="1" kern="100"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21" name="矩形 20"/>
          <p:cNvSpPr/>
          <p:nvPr/>
        </p:nvSpPr>
        <p:spPr>
          <a:xfrm>
            <a:off x="5126364" y="3107150"/>
            <a:ext cx="3024062" cy="1107996"/>
          </a:xfrm>
          <a:prstGeom prst="rect">
            <a:avLst/>
          </a:prstGeom>
          <a:solidFill>
            <a:srgbClr val="CCFFCC"/>
          </a:solidFill>
          <a:ln>
            <a:solidFill>
              <a:srgbClr val="660066"/>
            </a:solidFill>
          </a:ln>
        </p:spPr>
        <p:txBody>
          <a:bodyPr wrap="square">
            <a:spAutoFit/>
          </a:bodyPr>
          <a:lstStyle/>
          <a:p>
            <a:pPr algn="just">
              <a:spcBef>
                <a:spcPts val="360"/>
              </a:spcBef>
              <a:spcAft>
                <a:spcPts val="0"/>
              </a:spcAft>
            </a:pPr>
            <a:r>
              <a:rPr lang="zh-CN" altLang="zh-CN" sz="2200" b="1" kern="100" dirty="0">
                <a:solidFill>
                  <a:schemeClr val="tx1"/>
                </a:solidFill>
                <a:latin typeface="Times New Roman" panose="02020603050405020304" pitchFamily="18" charset="0"/>
                <a:ea typeface="微软雅黑" panose="020B0503020204020204" charset="-122"/>
                <a:cs typeface="Times New Roman" panose="02020603050405020304" pitchFamily="18" charset="0"/>
              </a:rPr>
              <a:t>吸引力大于排斥力，如果要把</a:t>
            </a:r>
            <a:r>
              <a:rPr lang="zh-CN" altLang="en-US" sz="2200" b="1" kern="100" dirty="0">
                <a:solidFill>
                  <a:schemeClr val="tx1"/>
                </a:solidFill>
                <a:latin typeface="Times New Roman" panose="02020603050405020304" pitchFamily="18" charset="0"/>
                <a:ea typeface="微软雅黑" panose="020B0503020204020204" charset="-122"/>
                <a:cs typeface="Times New Roman" panose="02020603050405020304" pitchFamily="18" charset="0"/>
              </a:rPr>
              <a:t>原子</a:t>
            </a:r>
            <a:r>
              <a:rPr lang="zh-CN" altLang="zh-CN" sz="2200" b="1" kern="100" dirty="0">
                <a:solidFill>
                  <a:schemeClr val="tx1"/>
                </a:solidFill>
                <a:latin typeface="Times New Roman" panose="02020603050405020304" pitchFamily="18" charset="0"/>
                <a:ea typeface="微软雅黑" panose="020B0503020204020204" charset="-122"/>
                <a:cs typeface="Times New Roman" panose="02020603050405020304" pitchFamily="18" charset="0"/>
              </a:rPr>
              <a:t>分开，外力要克服吸引力做功</a:t>
            </a:r>
            <a:endParaRPr lang="en-US" altLang="zh-CN" sz="2200" b="1" kern="100"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p:txBody>
      </p:sp>
    </p:spTree>
    <p:extLst>
      <p:ext uri="{BB962C8B-B14F-4D97-AF65-F5344CB8AC3E}">
        <p14:creationId xmlns:p14="http://schemas.microsoft.com/office/powerpoint/2010/main" val="287130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对象 2"/>
          <p:cNvGraphicFramePr>
            <a:graphicFrameLocks noChangeAspect="1"/>
          </p:cNvGraphicFramePr>
          <p:nvPr>
            <p:extLst/>
          </p:nvPr>
        </p:nvGraphicFramePr>
        <p:xfrm>
          <a:off x="3063771" y="1754133"/>
          <a:ext cx="2592387" cy="912813"/>
        </p:xfrm>
        <a:graphic>
          <a:graphicData uri="http://schemas.openxmlformats.org/presentationml/2006/ole">
            <mc:AlternateContent xmlns:mc="http://schemas.openxmlformats.org/markup-compatibility/2006">
              <mc:Choice xmlns:v="urn:schemas-microsoft-com:vml" Requires="v">
                <p:oleObj spid="_x0000_s159022" name="公式" r:id="rId4" imgW="1116965" imgH="393700" progId="Equation.3">
                  <p:embed/>
                </p:oleObj>
              </mc:Choice>
              <mc:Fallback>
                <p:oleObj name="公式" r:id="rId4" imgW="1116965" imgH="393700" progId="Equation.3">
                  <p:embed/>
                  <p:pic>
                    <p:nvPicPr>
                      <p:cNvPr id="1741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3771" y="1754133"/>
                        <a:ext cx="25923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2" name="TextBox 3"/>
          <p:cNvSpPr txBox="1">
            <a:spLocks noChangeArrowheads="1"/>
          </p:cNvSpPr>
          <p:nvPr/>
        </p:nvSpPr>
        <p:spPr bwMode="auto">
          <a:xfrm>
            <a:off x="755576" y="1147008"/>
            <a:ext cx="618630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rPr>
              <a:t>一般情况下，两个原子的相互作用能为：</a:t>
            </a:r>
          </a:p>
        </p:txBody>
      </p:sp>
      <p:sp>
        <p:nvSpPr>
          <p:cNvPr id="7" name="TextBox 6"/>
          <p:cNvSpPr txBox="1">
            <a:spLocks noChangeArrowheads="1"/>
          </p:cNvSpPr>
          <p:nvPr/>
        </p:nvSpPr>
        <p:spPr bwMode="auto">
          <a:xfrm>
            <a:off x="1331640" y="4009520"/>
            <a:ext cx="611738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处于平衡位置  </a:t>
            </a:r>
            <a:r>
              <a:rPr kumimoji="0" lang="en-US" altLang="zh-CN" sz="2600" b="1" i="1"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r</a:t>
            </a:r>
            <a:r>
              <a:rPr kumimoji="0" lang="en-US" altLang="zh-CN" sz="2600" b="1" i="0" u="none" strike="noStrike" kern="1200" cap="none" spc="0" normalizeH="0" baseline="-2500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0</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（排斥力</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吸引力）时：</a:t>
            </a:r>
            <a:endPar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endParaRPr>
          </a:p>
        </p:txBody>
      </p:sp>
      <p:graphicFrame>
        <p:nvGraphicFramePr>
          <p:cNvPr id="8" name="对象 7"/>
          <p:cNvGraphicFramePr>
            <a:graphicFrameLocks noChangeAspect="1"/>
          </p:cNvGraphicFramePr>
          <p:nvPr>
            <p:extLst/>
          </p:nvPr>
        </p:nvGraphicFramePr>
        <p:xfrm>
          <a:off x="3491880" y="4653632"/>
          <a:ext cx="2314575" cy="863600"/>
        </p:xfrm>
        <a:graphic>
          <a:graphicData uri="http://schemas.openxmlformats.org/presentationml/2006/ole">
            <mc:AlternateContent xmlns:mc="http://schemas.openxmlformats.org/markup-compatibility/2006">
              <mc:Choice xmlns:v="urn:schemas-microsoft-com:vml" Requires="v">
                <p:oleObj spid="_x0000_s159023" name="Equation" r:id="rId6" imgW="25298400" imgH="9448800" progId="Equation.DSMT4">
                  <p:embed/>
                </p:oleObj>
              </mc:Choice>
              <mc:Fallback>
                <p:oleObj name="Equation" r:id="rId6" imgW="25298400" imgH="9448800" progId="Equation.DSMT4">
                  <p:embed/>
                  <p:pic>
                    <p:nvPicPr>
                      <p:cNvPr id="8" name="对象 7"/>
                      <p:cNvPicPr>
                        <a:picLocks noChangeAspect="1" noChangeArrowheads="1"/>
                      </p:cNvPicPr>
                      <p:nvPr/>
                    </p:nvPicPr>
                    <p:blipFill>
                      <a:blip r:embed="rId7"/>
                      <a:srcRect/>
                      <a:stretch>
                        <a:fillRect/>
                      </a:stretch>
                    </p:blipFill>
                    <p:spPr bwMode="auto">
                      <a:xfrm>
                        <a:off x="3491880" y="4653632"/>
                        <a:ext cx="2314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3"/>
          <p:cNvSpPr txBox="1">
            <a:spLocks noChangeArrowheads="1"/>
          </p:cNvSpPr>
          <p:nvPr/>
        </p:nvSpPr>
        <p:spPr bwMode="auto">
          <a:xfrm>
            <a:off x="683568" y="2830193"/>
            <a:ext cx="7272808"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其中，</a:t>
            </a:r>
            <a:r>
              <a:rPr kumimoji="0" lang="en-US" altLang="zh-CN" sz="2600" b="1" i="1" u="none" strike="noStrike" kern="1200" cap="none" spc="0" normalizeH="0" baseline="0" noProof="0" dirty="0">
                <a:ln>
                  <a:noFill/>
                </a:ln>
                <a:solidFill>
                  <a:prstClr val="black"/>
                </a:solidFill>
                <a:effectLst/>
                <a:uLnTx/>
                <a:uFillTx/>
                <a:latin typeface="Symbol" panose="05050102010706020507" pitchFamily="18" charset="2"/>
                <a:ea typeface="微软雅黑" panose="020B0503020204020204" charset="-122"/>
                <a:cs typeface="Times New Roman" panose="02020603050405020304" pitchFamily="18" charset="0"/>
              </a:rPr>
              <a:t>a</a:t>
            </a:r>
            <a:r>
              <a:rPr kumimoji="0" lang="en-US" altLang="zh-CN" sz="2600" b="1" i="1"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en-US" altLang="zh-CN" sz="2600" b="1" i="1" u="none" strike="noStrike" kern="1200" cap="none" spc="0" normalizeH="0" baseline="0" noProof="0" dirty="0">
                <a:ln>
                  <a:noFill/>
                </a:ln>
                <a:solidFill>
                  <a:prstClr val="black"/>
                </a:solidFill>
                <a:effectLst/>
                <a:uLnTx/>
                <a:uFillTx/>
                <a:latin typeface="Symbol" panose="05050102010706020507" pitchFamily="18" charset="2"/>
                <a:ea typeface="微软雅黑" panose="020B0503020204020204" charset="-122"/>
                <a:cs typeface="Times New Roman" panose="02020603050405020304" pitchFamily="18" charset="0"/>
              </a:rPr>
              <a:t>b</a:t>
            </a:r>
            <a:r>
              <a:rPr kumimoji="0" lang="en-US" altLang="zh-CN" sz="2600" b="1" i="1"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en-US" altLang="zh-CN" sz="2600" b="0" i="1"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m</a:t>
            </a:r>
            <a:r>
              <a:rPr kumimoji="0" lang="en-US" altLang="zh-CN"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 </a:t>
            </a:r>
            <a:r>
              <a:rPr kumimoji="0" lang="en-US" altLang="zh-CN" sz="2600" b="0" i="1"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n </a:t>
            </a:r>
            <a:r>
              <a:rPr kumimoji="0" lang="zh-CN" altLang="en-US" sz="26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charset="-122"/>
                <a:cs typeface="Times New Roman" panose="02020603050405020304" pitchFamily="18" charset="0"/>
              </a:rPr>
              <a:t>为大于零的参数，由实验或理论计算来确定</a:t>
            </a:r>
          </a:p>
        </p:txBody>
      </p:sp>
      <p:sp>
        <p:nvSpPr>
          <p:cNvPr id="2" name="页脚占位符 1"/>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清华大学电子工程系</a:t>
            </a:r>
            <a:r>
              <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rPr>
              <a:t>黄翊东</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04F8680-455F-4FDD-AA7B-B71BD83FB6DF}"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楷体_GB231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楷体_GB2312"/>
              <a:cs typeface="+mn-cs"/>
            </a:endParaRPr>
          </a:p>
        </p:txBody>
      </p:sp>
      <p:sp>
        <p:nvSpPr>
          <p:cNvPr id="10" name="Rectangle 2"/>
          <p:cNvSpPr>
            <a:spLocks noRot="1" noChangeArrowheads="1"/>
          </p:cNvSpPr>
          <p:nvPr/>
        </p:nvSpPr>
        <p:spPr bwMode="auto">
          <a:xfrm>
            <a:off x="2555776" y="188640"/>
            <a:ext cx="4495800" cy="86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dirty="0">
                <a:ln>
                  <a:noFill/>
                </a:ln>
                <a:solidFill>
                  <a:srgbClr val="660066"/>
                </a:solidFill>
                <a:effectLst>
                  <a:outerShdw blurRad="38100" dist="38100" dir="2700000" algn="tl">
                    <a:srgbClr val="C0C0C0"/>
                  </a:outerShdw>
                </a:effectLst>
                <a:uLnTx/>
                <a:uFillTx/>
                <a:latin typeface="Times New Roman" pitchFamily="18" charset="0"/>
                <a:ea typeface="微软雅黑" pitchFamily="34" charset="-122"/>
                <a:cs typeface="+mn-cs"/>
              </a:rPr>
              <a:t>系统内能与原子间距</a:t>
            </a:r>
          </a:p>
        </p:txBody>
      </p:sp>
      <p:sp>
        <p:nvSpPr>
          <p:cNvPr id="11" name="Rectangle 37"/>
          <p:cNvSpPr>
            <a:spLocks noChangeArrowheads="1"/>
          </p:cNvSpPr>
          <p:nvPr/>
        </p:nvSpPr>
        <p:spPr bwMode="auto">
          <a:xfrm flipV="1">
            <a:off x="106363" y="921231"/>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a:ln>
                <a:noFill/>
              </a:ln>
              <a:solidFill>
                <a:srgbClr val="FFFFFF"/>
              </a:solidFill>
              <a:effectLst/>
              <a:uLnTx/>
              <a:uFillTx/>
              <a:latin typeface="Arial"/>
              <a:ea typeface="宋体"/>
              <a:cs typeface="+mn-cs"/>
            </a:endParaRPr>
          </a:p>
        </p:txBody>
      </p:sp>
    </p:spTree>
    <p:extLst>
      <p:ext uri="{BB962C8B-B14F-4D97-AF65-F5344CB8AC3E}">
        <p14:creationId xmlns:p14="http://schemas.microsoft.com/office/powerpoint/2010/main" val="362932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419304" y="2154691"/>
            <a:ext cx="5969120" cy="431800"/>
          </a:xfrm>
          <a:prstGeom prst="rect">
            <a:avLst/>
          </a:prstGeom>
          <a:solidFill>
            <a:srgbClr val="FFFF00"/>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endParaRPr lang="zh-CN" altLang="en-US" sz="2400" b="1">
              <a:solidFill>
                <a:srgbClr val="000000"/>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13315" name="Text Box 3"/>
          <p:cNvSpPr txBox="1">
            <a:spLocks noChangeArrowheads="1"/>
          </p:cNvSpPr>
          <p:nvPr/>
        </p:nvSpPr>
        <p:spPr bwMode="auto">
          <a:xfrm>
            <a:off x="2440792" y="1418229"/>
            <a:ext cx="6336704" cy="431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eaLnBrk="1" hangingPunct="1">
              <a:lnSpc>
                <a:spcPct val="140000"/>
              </a:lnSpc>
            </a:pPr>
            <a:r>
              <a:rPr lang="en-US" altLang="zh-CN" sz="28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2.1  </a:t>
            </a:r>
            <a:r>
              <a:rPr lang="zh-CN" altLang="en-US" sz="28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固体结合的规律</a:t>
            </a:r>
          </a:p>
          <a:p>
            <a:pPr eaLnBrk="1" hangingPunct="1">
              <a:lnSpc>
                <a:spcPct val="140000"/>
              </a:lnSpc>
            </a:pP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2.2  </a:t>
            </a: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固体结合的量子理论</a:t>
            </a: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a:t>
            </a: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分子轨道法</a:t>
            </a:r>
            <a:endPar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40000"/>
              </a:lnSpc>
            </a:pP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2.3  </a:t>
            </a: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固体结合的类型</a:t>
            </a:r>
            <a:endPar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40000"/>
              </a:lnSpc>
            </a:pP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     </a:t>
            </a: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2.3.1 </a:t>
            </a: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离子结合</a:t>
            </a:r>
            <a:endPar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40000"/>
              </a:lnSpc>
            </a:pP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     2.3.2 </a:t>
            </a: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共价结合</a:t>
            </a:r>
            <a:endPar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40000"/>
              </a:lnSpc>
            </a:pPr>
            <a:r>
              <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     2.3.3 </a:t>
            </a: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金属性结合</a:t>
            </a:r>
            <a:endParaRPr lang="en-US" altLang="zh-CN"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p>
            <a:pPr eaLnBrk="1" hangingPunct="1">
              <a:lnSpc>
                <a:spcPct val="140000"/>
              </a:lnSpc>
            </a:pPr>
            <a:r>
              <a:rPr lang="en-US" altLang="zh-CN" sz="28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2.4  </a:t>
            </a:r>
            <a:r>
              <a:rPr lang="zh-CN" altLang="en-US" sz="2800" b="1" dirty="0">
                <a:solidFill>
                  <a:srgbClr val="000000"/>
                </a:solidFill>
                <a:latin typeface="Times New Roman" panose="02020603050405020304" pitchFamily="18" charset="0"/>
                <a:ea typeface="微软雅黑" panose="020B0503020204020204" charset="-122"/>
                <a:cs typeface="Times New Roman" panose="02020603050405020304" pitchFamily="18" charset="0"/>
              </a:rPr>
              <a:t>原子和分子固体 </a:t>
            </a:r>
          </a:p>
        </p:txBody>
      </p:sp>
      <p:sp>
        <p:nvSpPr>
          <p:cNvPr id="13316" name="Rectangle 2"/>
          <p:cNvSpPr>
            <a:spLocks noRot="1" noChangeArrowheads="1"/>
          </p:cNvSpPr>
          <p:nvPr/>
        </p:nvSpPr>
        <p:spPr bwMode="auto">
          <a:xfrm>
            <a:off x="2411760" y="303858"/>
            <a:ext cx="468037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2"/>
                </a:solidFill>
                <a:latin typeface="Arial" panose="020B0604020202020204" pitchFamily="34" charset="0"/>
                <a:ea typeface="楷体_GB2312"/>
                <a:cs typeface="楷体_GB2312"/>
              </a:defRPr>
            </a:lvl1pPr>
            <a:lvl2pPr marL="742950" indent="-285750" eaLnBrk="0" hangingPunct="0">
              <a:defRPr>
                <a:solidFill>
                  <a:schemeClr val="tx2"/>
                </a:solidFill>
                <a:latin typeface="Arial" panose="020B0604020202020204" pitchFamily="34" charset="0"/>
                <a:ea typeface="楷体_GB2312"/>
                <a:cs typeface="楷体_GB2312"/>
              </a:defRPr>
            </a:lvl2pPr>
            <a:lvl3pPr marL="1143000" indent="-228600" eaLnBrk="0" hangingPunct="0">
              <a:defRPr>
                <a:solidFill>
                  <a:schemeClr val="tx2"/>
                </a:solidFill>
                <a:latin typeface="Arial" panose="020B0604020202020204" pitchFamily="34" charset="0"/>
                <a:ea typeface="楷体_GB2312"/>
                <a:cs typeface="楷体_GB2312"/>
              </a:defRPr>
            </a:lvl3pPr>
            <a:lvl4pPr marL="1600200" indent="-228600" eaLnBrk="0" hangingPunct="0">
              <a:defRPr>
                <a:solidFill>
                  <a:schemeClr val="tx2"/>
                </a:solidFill>
                <a:latin typeface="Arial" panose="020B0604020202020204" pitchFamily="34" charset="0"/>
                <a:ea typeface="楷体_GB2312"/>
                <a:cs typeface="楷体_GB2312"/>
              </a:defRPr>
            </a:lvl4pPr>
            <a:lvl5pPr marL="2057400" indent="-228600" eaLnBrk="0" hangingPunct="0">
              <a:defRPr>
                <a:solidFill>
                  <a:schemeClr val="tx2"/>
                </a:solidFill>
                <a:latin typeface="Arial" panose="020B0604020202020204" pitchFamily="34" charset="0"/>
                <a:ea typeface="楷体_GB2312"/>
                <a:cs typeface="楷体_GB2312"/>
              </a:defRPr>
            </a:lvl5pPr>
            <a:lvl6pPr marL="25146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6pPr>
            <a:lvl7pPr marL="29718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7pPr>
            <a:lvl8pPr marL="34290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8pPr>
            <a:lvl9pPr marL="3886200" indent="-228600" eaLnBrk="0" fontAlgn="base" hangingPunct="0">
              <a:spcBef>
                <a:spcPct val="0"/>
              </a:spcBef>
              <a:spcAft>
                <a:spcPct val="0"/>
              </a:spcAft>
              <a:defRPr>
                <a:solidFill>
                  <a:schemeClr val="tx2"/>
                </a:solidFill>
                <a:latin typeface="Arial" panose="020B0604020202020204" pitchFamily="34" charset="0"/>
                <a:ea typeface="楷体_GB2312"/>
                <a:cs typeface="楷体_GB2312"/>
              </a:defRPr>
            </a:lvl9pPr>
          </a:lstStyle>
          <a:p>
            <a:pPr algn="l" defTabSz="914400">
              <a:buClrTx/>
              <a:buSzTx/>
              <a:buFontTx/>
              <a:defRPr/>
            </a:pPr>
            <a:r>
              <a:rPr lang="zh-CN" altLang="en-US" sz="3600" b="1" dirty="0">
                <a:solidFill>
                  <a:srgbClr val="660066"/>
                </a:solidFill>
                <a:effectLst>
                  <a:outerShdw blurRad="38100" dist="38100" dir="2700000" algn="tl">
                    <a:srgbClr val="C0C0C0"/>
                  </a:outerShdw>
                </a:effectLst>
                <a:latin typeface="Times New Roman" pitchFamily="18" charset="0"/>
                <a:ea typeface="微软雅黑" pitchFamily="34" charset="-122"/>
                <a:cs typeface="+mn-cs"/>
              </a:rPr>
              <a:t>第二章  固体的结合</a:t>
            </a:r>
          </a:p>
        </p:txBody>
      </p:sp>
      <p:sp>
        <p:nvSpPr>
          <p:cNvPr id="2" name="页脚占位符 1"/>
          <p:cNvSpPr>
            <a:spLocks noGrp="1"/>
          </p:cNvSpPr>
          <p:nvPr>
            <p:ph type="ftr" sz="quarter" idx="11"/>
          </p:nvPr>
        </p:nvSpPr>
        <p:spPr/>
        <p:txBody>
          <a:bodyPr/>
          <a:lstStyle/>
          <a:p>
            <a:r>
              <a:rPr lang="zh-CN" altLang="en-US">
                <a:solidFill>
                  <a:prstClr val="black">
                    <a:tint val="75000"/>
                  </a:prstClr>
                </a:solidFill>
              </a:rPr>
              <a:t>清华大学电子工程系</a:t>
            </a:r>
            <a:r>
              <a:rPr lang="en-US" altLang="zh-CN">
                <a:solidFill>
                  <a:prstClr val="black">
                    <a:tint val="75000"/>
                  </a:prstClr>
                </a:solidFill>
              </a:rPr>
              <a:t>/</a:t>
            </a:r>
            <a:r>
              <a:rPr lang="zh-CN" altLang="en-US">
                <a:solidFill>
                  <a:prstClr val="black">
                    <a:tint val="75000"/>
                  </a:prstClr>
                </a:solidFill>
              </a:rPr>
              <a:t>黄翊东</a:t>
            </a:r>
          </a:p>
        </p:txBody>
      </p:sp>
      <p:sp>
        <p:nvSpPr>
          <p:cNvPr id="4" name="灯片编号占位符 3"/>
          <p:cNvSpPr>
            <a:spLocks noGrp="1"/>
          </p:cNvSpPr>
          <p:nvPr>
            <p:ph type="sldNum" sz="quarter" idx="12"/>
          </p:nvPr>
        </p:nvSpPr>
        <p:spPr/>
        <p:txBody>
          <a:bodyPr/>
          <a:lstStyle/>
          <a:p>
            <a:fld id="{F04F8680-455F-4FDD-AA7B-B71BD83FB6DF}" type="slidenum">
              <a:rPr lang="zh-CN" altLang="en-US" smtClean="0">
                <a:solidFill>
                  <a:prstClr val="black">
                    <a:tint val="75000"/>
                  </a:prstClr>
                </a:solidFill>
              </a:rPr>
              <a:t>9</a:t>
            </a:fld>
            <a:endParaRPr lang="zh-CN" altLang="en-US">
              <a:solidFill>
                <a:prstClr val="black">
                  <a:tint val="75000"/>
                </a:prstClr>
              </a:solidFill>
            </a:endParaRPr>
          </a:p>
        </p:txBody>
      </p:sp>
      <p:sp>
        <p:nvSpPr>
          <p:cNvPr id="8" name="Rectangle 37"/>
          <p:cNvSpPr>
            <a:spLocks noChangeArrowheads="1"/>
          </p:cNvSpPr>
          <p:nvPr/>
        </p:nvSpPr>
        <p:spPr bwMode="auto">
          <a:xfrm flipV="1">
            <a:off x="106363" y="1185423"/>
            <a:ext cx="8885237" cy="42863"/>
          </a:xfrm>
          <a:prstGeom prst="rect">
            <a:avLst/>
          </a:prstGeom>
          <a:gradFill rotWithShape="0">
            <a:gsLst>
              <a:gs pos="0">
                <a:srgbClr val="808080">
                  <a:gamma/>
                  <a:tint val="0"/>
                  <a:invGamma/>
                </a:srgbClr>
              </a:gs>
              <a:gs pos="100000">
                <a:srgbClr val="808080"/>
              </a:gs>
            </a:gsLst>
            <a:path path="shape">
              <a:fillToRect l="50000" t="50000" r="50000" b="50000"/>
            </a:path>
          </a:gradFill>
          <a:ln w="12700">
            <a:noFill/>
            <a:miter lim="800000"/>
            <a:headEnd type="none" w="sm" len="sm"/>
            <a:tailEnd type="none" w="sm" len="sm"/>
          </a:ln>
          <a:effectLst/>
        </p:spPr>
        <p:txBody>
          <a:bodyPr wrap="none" anchor="ctr"/>
          <a:lstStyle/>
          <a:p>
            <a:pPr fontAlgn="auto">
              <a:spcBef>
                <a:spcPts val="0"/>
              </a:spcBef>
              <a:spcAft>
                <a:spcPts val="0"/>
              </a:spcAft>
              <a:defRPr/>
            </a:pPr>
            <a:endParaRPr lang="zh-CN" altLang="zh-CN" kern="0">
              <a:solidFill>
                <a:srgbClr val="FFFFFF"/>
              </a:solidFill>
              <a:latin typeface="Arial"/>
              <a:ea typeface="宋体"/>
            </a:endParaRPr>
          </a:p>
        </p:txBody>
      </p:sp>
    </p:spTree>
    <p:extLst>
      <p:ext uri="{BB962C8B-B14F-4D97-AF65-F5344CB8AC3E}">
        <p14:creationId xmlns:p14="http://schemas.microsoft.com/office/powerpoint/2010/main" val="418040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1635</TotalTime>
  <Words>9883</Words>
  <Application>Microsoft Office PowerPoint</Application>
  <PresentationFormat>全屏显示(4:3)</PresentationFormat>
  <Paragraphs>1064</Paragraphs>
  <Slides>66</Slides>
  <Notes>66</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66</vt:i4>
      </vt:variant>
    </vt:vector>
  </HeadingPairs>
  <TitlesOfParts>
    <vt:vector size="80" baseType="lpstr">
      <vt:lpstr>楷体_GB2312</vt:lpstr>
      <vt:lpstr>宋体</vt:lpstr>
      <vt:lpstr>微软雅黑</vt:lpstr>
      <vt:lpstr>Arial</vt:lpstr>
      <vt:lpstr>Calibri</vt:lpstr>
      <vt:lpstr>Cambria Math</vt:lpstr>
      <vt:lpstr>Symbol</vt:lpstr>
      <vt:lpstr>Times New Roman</vt:lpstr>
      <vt:lpstr>Wingdings</vt:lpstr>
      <vt:lpstr>2_Office 主题</vt:lpstr>
      <vt:lpstr>3_Office 主题</vt:lpstr>
      <vt:lpstr>公式</vt:lpstr>
      <vt:lpstr>Equation</vt:lpstr>
      <vt:lpstr>Photo Editor Photo</vt:lpstr>
      <vt:lpstr>第二章    固体的结合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原子负电性规定</vt:lpstr>
      <vt:lpstr>原子负电性规定</vt:lpstr>
      <vt:lpstr>PowerPoint 演示文稿</vt:lpstr>
      <vt:lpstr>PowerPoint 演示文稿</vt:lpstr>
      <vt:lpstr>离 子 晶 体</vt:lpstr>
      <vt:lpstr>PowerPoint 演示文稿</vt:lpstr>
      <vt:lpstr>PowerPoint 演示文稿</vt:lpstr>
      <vt:lpstr>PowerPoint 演示文稿</vt:lpstr>
      <vt:lpstr>马德隆常数与晶格形式的关系</vt:lpstr>
      <vt:lpstr>PowerPoint 演示文稿</vt:lpstr>
      <vt:lpstr>PowerPoint 演示文稿</vt:lpstr>
      <vt:lpstr>离子性结合的特点</vt:lpstr>
      <vt:lpstr>PowerPoint 演示文稿</vt:lpstr>
      <vt:lpstr>共 价 结 合</vt:lpstr>
      <vt:lpstr>共 价 结 合</vt:lpstr>
      <vt:lpstr>共 价 结 合</vt:lpstr>
      <vt:lpstr>共价键的饱和性和方向性</vt:lpstr>
      <vt:lpstr>PowerPoint 演示文稿</vt:lpstr>
      <vt:lpstr>PowerPoint 演示文稿</vt:lpstr>
      <vt:lpstr>PowerPoint 演示文稿</vt:lpstr>
      <vt:lpstr>PowerPoint 演示文稿</vt:lpstr>
      <vt:lpstr>金属性结合——金属键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氢   键</vt:lpstr>
      <vt:lpstr>氢   键</vt:lpstr>
      <vt:lpstr>氢   键</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 固体物理与电子技术革命</dc:title>
  <dc:creator>User</dc:creator>
  <cp:lastModifiedBy>hyd</cp:lastModifiedBy>
  <cp:revision>1725</cp:revision>
  <dcterms:created xsi:type="dcterms:W3CDTF">2007-09-11T03:13:00Z</dcterms:created>
  <dcterms:modified xsi:type="dcterms:W3CDTF">2023-08-15T07:52:32Z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SaveFontToCloudKey">
    <vt:lpwstr>586278278_btnclosed</vt:lpwstr>
  </property>
  <property fmtid="{D5CDD505-2E9C-101B-9397-08002B2CF9AE}" pid="3" name="KSOProductBuildVer">
    <vt:lpwstr>2052-11.1.0.10228</vt:lpwstr>
  </property>
</Properties>
</file>