
<file path=[Content_Types].xml><?xml version="1.0" encoding="utf-8"?>
<Types xmlns="http://schemas.openxmlformats.org/package/2006/content-types">
  <Default Extension="ALW96EJ8j5Js3CB1l9c05AHaEx" ContentType="image/jpeg"/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60" r:id="rId4"/>
    <p:sldId id="261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56" r:id="rId23"/>
    <p:sldId id="287" r:id="rId24"/>
    <p:sldId id="288" r:id="rId25"/>
    <p:sldId id="317" r:id="rId26"/>
    <p:sldId id="318" r:id="rId27"/>
    <p:sldId id="319" r:id="rId28"/>
    <p:sldId id="320" r:id="rId29"/>
    <p:sldId id="307" r:id="rId30"/>
    <p:sldId id="321" r:id="rId31"/>
    <p:sldId id="322" r:id="rId32"/>
    <p:sldId id="31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1F27-58A0-4E3C-9264-7C1679E80096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33B2-0F76-4D56-8746-069D666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3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首先讲一下索末菲自由电子论，第一小节</a:t>
                </a:r>
                <a:r>
                  <a:rPr lang="zh-CN" altLang="en-US" b="0" dirty="0"/>
                  <a:t>是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波函数与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𝐸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−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𝑘</m:t>
                    </m:r>
                  </m:oMath>
                </a14:m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关系。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首先讲一下索末菲自由电子论，第一小节</a:t>
                </a:r>
                <a:r>
                  <a:rPr lang="zh-CN" altLang="en-US" b="0" dirty="0"/>
                  <a:t>是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波函数与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𝐸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−𝑘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关系。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A2DB7-8973-4964-8E83-0FC396AC9B6B}" type="slidenum">
              <a:rPr lang="en-US" altLang="zh-CN" smtClean="0"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99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金属中含有数量巨大的自由电子，按照索末菲模型，我们来分析一下自由电子在势能为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lang="en-US" altLang="zh-CN" sz="1200" kern="1200" baseline="-25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的无限空间中运动（电子间的相互作用忽略不计）。这里要用到能量本征值方程：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a typeface="宋体" panose="02010600030101010101" pitchFamily="2" charset="-122"/>
                    <a:cs typeface="+mn-cs"/>
                  </a:rPr>
                  <a:t>                                                                                   (</a:t>
                </a:r>
                <a14:m>
                  <m:oMath xmlns:m="http://schemas.openxmlformats.org/officeDocument/2006/math">
                    <m:r>
                      <a:rPr lang="zh-CN" altLang="en-US" sz="120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−</m:t>
                    </m:r>
                    <m:f>
                      <m:f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1200" i="0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2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𝛻</m:t>
                        </m:r>
                      </m:e>
                      <m:sup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+</m:t>
                    </m:r>
                    <m:sSub>
                      <m:sSub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𝑈</m:t>
                        </m:r>
                      </m:e>
                      <m:sub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)</m:t>
                    </m:r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𝜓</m:t>
                    </m:r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(</m:t>
                    </m:r>
                    <m:r>
                      <a:rPr lang="zh-CN" alt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𝑟</m:t>
                    </m:r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)=</m:t>
                    </m:r>
                    <m:r>
                      <a:rPr lang="zh-CN" alt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𝐸</m:t>
                    </m:r>
                    <m:r>
                      <a:rPr lang="zh-CN" alt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𝜓</m:t>
                    </m:r>
                    <m:r>
                      <a:rPr lang="zh-CN" altLang="en-US" sz="120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(</m:t>
                    </m:r>
                    <m:r>
                      <a:rPr lang="zh-CN" alt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𝑟</m:t>
                    </m:r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algn="ctr"/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𝑚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是电子的质量。为简单起见，可选取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𝑈</m:t>
                        </m:r>
                      </m:e>
                      <m:sub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0</m:t>
                        </m:r>
                      </m:sub>
                    </m:sSub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=0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，展开拉普拉斯算符，则有：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lang="zh-CN" altLang="en-US" sz="12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  <m: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lang="zh-CN" altLang="en-US" sz="120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</m:t>
                      </m:r>
                      <m:r>
                        <a:rPr lang="zh-CN" altLang="en-US" sz="1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𝜓</m:t>
                      </m:r>
                      <m:r>
                        <a:rPr lang="zh-CN" alt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(</m:t>
                      </m:r>
                      <m:r>
                        <a:rPr lang="zh-CN" altLang="en-US" sz="1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𝑟</m:t>
                      </m:r>
                      <m:r>
                        <a:rPr lang="zh-CN" alt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)=</m:t>
                      </m:r>
                      <m:r>
                        <a:rPr lang="zh-CN" altLang="en-US" sz="12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𝐸</m:t>
                      </m:r>
                      <m:r>
                        <a:rPr lang="zh-CN" altLang="en-US" sz="12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𝜓</m:t>
                      </m:r>
                      <m:r>
                        <a:rPr lang="zh-CN" altLang="en-US" sz="1200" i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(</m:t>
                      </m:r>
                      <m:r>
                        <a:rPr lang="zh-CN" altLang="en-US" sz="1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𝑟</m:t>
                      </m:r>
                      <m:r>
                        <a:rPr lang="zh-CN" alt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algn="l"/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金属中含有数量巨大的自由电子，按照索末菲模型，我们来分析一下自由电子在势能为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lang="en-US" altLang="zh-CN" sz="1200" kern="1200" baseline="-250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的无限空间中运动（电子间的相互作用忽略不计）。这里要用到式（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2-8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）的能量本征值方程：</a:t>
                </a:r>
              </a:p>
              <a:p>
                <a:pPr algn="ctr"/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(−ℏ^2/2𝑚 ∇_^2+𝑈_0^ )𝜓(𝑟)=𝐸𝜓(𝑟)</a:t>
                </a:r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m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是电子的质量。为简单起见，可选取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𝑈_0=0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，展开拉普拉斯算符，则有：</a:t>
                </a:r>
              </a:p>
              <a:p>
                <a:pPr algn="l"/>
                <a:r>
                  <a:rPr lang="zh-CN" altLang="en-US" sz="120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├ −ℏ^2/2𝑚(∂^2/(∂𝑥^2 )+∂^2/(∂𝑦^2 )+∂^2/(∂𝑧^2 ))𝜓(𝑟)=𝐸𝜓(𝑟)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A2DB7-8973-4964-8E83-0FC396AC9B6B}" type="slidenum">
              <a:rPr lang="en-US" altLang="zh-CN" smtClean="0"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643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可以看出，在有限尺寸的晶体中，电子波函数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的波矢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k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是不连续分布的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宏观物体的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很大，所以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𝒌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 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点分布很密，可以认为是准连续的；当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无穷大时，则</a:t>
                </a:r>
                <a14:m>
                  <m:oMath xmlns:m="http://schemas.openxmlformats.org/officeDocument/2006/math">
                    <m:r>
                      <a:rPr lang="zh-CN" altLang="en-US" sz="12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𝒌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 </m:t>
                    </m:r>
                  </m:oMath>
                </a14:m>
                <a:r>
                  <a:rPr lang="en-US" altLang="zh-CN" sz="1200" b="1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趋于连续分布，即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对应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晶体具有无限大体积的情况。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可以看出，在有限尺寸的晶体中，电子波函数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的波矢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k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是不连续分布的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宏观物体的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𝑁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𝑖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很大，所以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en-US" sz="1200" b="1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𝒌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点分布很密，可以认为是准连续的；当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𝑁</a:t>
                </a:r>
                <a:r>
                  <a:rPr lang="zh-CN" altLang="en-US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𝑖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无穷大时，则</a:t>
                </a:r>
                <a:r>
                  <a:rPr lang="zh-CN" altLang="en-US" sz="1200" b="1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𝒌</a:t>
                </a:r>
                <a:r>
                  <a:rPr lang="en-US" altLang="zh-CN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en-US" altLang="zh-CN" sz="1200" b="1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趋于连续分布，即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对应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晶体具有无限大体积的情况。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A2DB7-8973-4964-8E83-0FC396AC9B6B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03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不连续的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k 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最小间隔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单元是：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𝛥</m:t>
                    </m:r>
                    <m:sSub>
                      <m:sSub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𝑥</m:t>
                        </m:r>
                      </m:sub>
                    </m:sSub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fPr>
                      <m:num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2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，</m:t>
                    </m:r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𝛥</m:t>
                    </m:r>
                    <m:sSub>
                      <m:sSub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𝑦</m:t>
                        </m:r>
                      </m:sub>
                    </m:sSub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fPr>
                      <m:num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2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sz="12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y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zh-CN" altLang="en-US" sz="1200" i="1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m:t> ,  </m:t>
                    </m:r>
                    <m:r>
                      <a:rPr lang="zh-CN" alt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𝛥</m:t>
                    </m:r>
                    <m:sSub>
                      <m:sSubPr>
                        <m:ctrlPr>
                          <a:rPr lang="zh-CN" altLang="en-US" sz="1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𝑧</m:t>
                        </m:r>
                      </m:sub>
                    </m:sSub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fPr>
                      <m:num>
                        <m:r>
                          <a:rPr lang="zh-CN" altLang="en-US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2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zh-CN" altLang="en-US" sz="12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zh-CN" altLang="en-US" sz="1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+mn-cs"/>
                              </a:rPr>
                              <m:t>z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这些离散取值的</a:t>
                </a:r>
                <a14:m>
                  <m:oMath xmlns:m="http://schemas.openxmlformats.org/officeDocument/2006/math">
                    <m:r>
                      <a:rPr lang="zh-CN" altLang="en-US" sz="12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𝒌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 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，每一个</a:t>
                </a:r>
                <a14:m>
                  <m:oMath xmlns:m="http://schemas.openxmlformats.org/officeDocument/2006/math">
                    <m:r>
                      <a:rPr lang="zh-CN" altLang="en-US" sz="12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𝒌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 </m:t>
                    </m:r>
                  </m:oMath>
                </a14:m>
                <a:r>
                  <a:rPr lang="en-US" altLang="zh-CN" sz="1200" b="1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代表一个电子运动可能（被允许）的状态，即本征态，由相应的本征波函数来描述，对应一个能量的本征值。这些本征态在</a:t>
                </a:r>
                <a14:m>
                  <m:oMath xmlns:m="http://schemas.openxmlformats.org/officeDocument/2006/math">
                    <m:r>
                      <a:rPr lang="zh-CN" altLang="en-US" sz="12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𝒌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空间中排成一个点阵，每一个量子态在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𝒌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空间中所占的体积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: 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𝛥</m:t>
                      </m:r>
                      <m:sSub>
                        <m:sSubPr>
                          <m:ctrlP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lang="zh-CN" altLang="en-US" sz="1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𝛥</m:t>
                      </m:r>
                      <m:sSub>
                        <m:sSubPr>
                          <m:ctrlPr>
                            <a:rPr lang="zh-CN" altLang="en-US" sz="12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12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12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e>
                        <m:sub/>
                      </m:sSub>
                      <m:r>
                        <a:rPr lang="zh-CN" alt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zh-CN" altLang="en-US" sz="12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zh-CN" altLang="en-US" sz="120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lang="zh-CN" altLang="en-US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𝜋</m:t>
                                  </m:r>
                                  <m:r>
                                    <a:rPr lang="en-US" altLang="zh-CN" sz="1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200" b="0" i="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sup/>
                          </m:sSup>
                        </m:num>
                        <m:den>
                          <m:sSub>
                            <m:sSub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zh-CN" alt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2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(</m:t>
                              </m:r>
                              <m:r>
                                <a:rPr lang="zh-CN" altLang="en-US" sz="120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𝜋</m:t>
                              </m:r>
                              <m:r>
                                <a:rPr lang="en-US" altLang="zh-CN" sz="1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200" b="0" i="0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它的最小单元是：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𝛥𝑘_𝑥=2𝜋/𝐿_𝑥 ，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" 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" 𝛥𝑘_"y" =2𝜋/𝐿_"y"   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+mn-cs"/>
                  </a:rPr>
                  <a:t>" ,  </a:t>
                </a:r>
                <a:r>
                  <a:rPr lang="zh-CN" altLang="en-US" sz="120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" 𝛥𝑘_"z" =2𝜋/𝐿_"z"  </a:t>
                </a:r>
                <a:r>
                  <a:rPr lang="zh-CN" altLang="en-US" dirty="0"/>
                  <a:t>，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这些离散取值的</a:t>
                </a:r>
                <a:r>
                  <a:rPr lang="en-US" altLang="zh-CN" sz="1200" b="1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，每一个</a:t>
                </a:r>
                <a:r>
                  <a:rPr lang="en-US" altLang="zh-CN" sz="1200" b="1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代表一个电子运动可能（被允许）的状态，即本征态，由相应的本征波函数来描述，对应一个能量的本征值。这些本征态在 </a:t>
                </a:r>
                <a:r>
                  <a:rPr lang="en-US" altLang="zh-CN" sz="1200" b="1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空间中排成一个点阵，如图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3.5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所示，每一个量子态在</a:t>
                </a:r>
                <a:r>
                  <a:rPr lang="en-US" altLang="zh-CN" sz="1200" b="1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空间中所占的体积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: 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r>
                  <a:rPr lang="zh-CN" altLang="en-US" sz="120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𝛥𝑘_𝑥 𝛥𝑘_"y"  𝛥𝑘_"z" =(（2𝜋）^"3" )/(𝐿_𝑥 𝐿_"y"  𝐿_"z"  )=(（2𝜋）^"3" )/𝑉′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A2DB7-8973-4964-8E83-0FC396AC9B6B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90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12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𝒌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标度下的态密度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𝑔</m:t>
                    </m:r>
                    <m:d>
                      <m:d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可以推导出能量标度下的状态密度</a:t>
                </a:r>
                <a14:m>
                  <m:oMath xmlns:m="http://schemas.openxmlformats.org/officeDocument/2006/math"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𝑁</m:t>
                    </m:r>
                    <m:d>
                      <m:d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，即在单位能量间隔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𝐸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𝐸</m:t>
                    </m:r>
                  </m:oMath>
                </a14:m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𝛥</m:t>
                    </m:r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𝐸</m:t>
                    </m:r>
                  </m:oMath>
                </a14:m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中含有的本征态的数目，也称为能态密度。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若设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𝛥</m:t>
                    </m:r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𝑍</m:t>
                    </m:r>
                  </m:oMath>
                </a14:m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表示能态数目，则能态密度函数的定义为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𝑁</m:t>
                    </m:r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(</m:t>
                    </m:r>
                    <m:r>
                      <a:rPr lang="zh-CN" alt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𝐸</m:t>
                    </m:r>
                    <m: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)=</m:t>
                    </m:r>
                    <m:r>
                      <m:rPr>
                        <m:sty m:val="p"/>
                      </m:rPr>
                      <a:rPr lang="zh-CN" alt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lim</m:t>
                    </m:r>
                    <m:f>
                      <m:fPr>
                        <m:ctrlP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fPr>
                      <m:num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𝛥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𝑍</m:t>
                        </m:r>
                      </m:num>
                      <m:den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𝛥</m:t>
                        </m:r>
                        <m:r>
                          <a:rPr lang="zh-CN" altLang="en-US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𝐸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b="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如果没有特别说明是</a:t>
                </a:r>
                <a14:m>
                  <m:oMath xmlns:m="http://schemas.openxmlformats.org/officeDocument/2006/math">
                    <m:r>
                      <a:rPr lang="zh-CN" altLang="en-US" sz="12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𝒌</m:t>
                    </m:r>
                  </m:oMath>
                </a14:m>
                <a:r>
                  <a:rPr lang="zh-CN" altLang="zh-CN" sz="1200" b="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标度，我们常说的态密度一般特指能态密度。</a:t>
                </a:r>
                <a:endParaRPr lang="en-US" altLang="zh-CN" sz="1200" b="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由</a:t>
                </a:r>
                <a14:m>
                  <m:oMath xmlns:m="http://schemas.openxmlformats.org/officeDocument/2006/math">
                    <m:r>
                      <a:rPr lang="zh-CN" altLang="en-US" sz="12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𝐸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−</m:t>
                    </m:r>
                    <m:r>
                      <a:rPr lang="en-US" altLang="zh-CN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𝑘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关系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可知：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2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lang="en-US" altLang="zh-CN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𝐸</m:t>
                          </m:r>
                          <m:r>
                            <a:rPr lang="zh-CN" altLang="en-US" sz="120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12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200" i="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zh-CN" altLang="en-US" sz="1200" i="0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2</m:t>
                              </m:r>
                              <m:r>
                                <a:rPr lang="zh-CN" altLang="en-US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1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(</m:t>
                          </m:r>
                          <m: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𝑥</m:t>
                          </m:r>
                        </m:sub>
                        <m:sup>
                          <m:r>
                            <a:rPr lang="zh-CN" altLang="en-US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zh-CN" alt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𝑦</m:t>
                          </m:r>
                        </m:sub>
                        <m:sup>
                          <m:r>
                            <a:rPr lang="zh-CN" altLang="en-US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zh-CN" alt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lang="zh-CN" altLang="en-US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𝑧</m:t>
                          </m:r>
                        </m:sub>
                        <m:sup>
                          <m:r>
                            <a:rPr lang="zh-CN" altLang="en-US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en-US" altLang="zh-CN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1200" b="1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𝒌</m:t>
                    </m:r>
                  </m:oMath>
                </a14:m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空间的等能面是个如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图所示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的球体（图中只给出了球的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1/8</a:t>
                </a:r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）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由</a:t>
                </a:r>
                <a:r>
                  <a:rPr lang="en-US" altLang="zh-CN" sz="1200" b="1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标度下的态密度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g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lang="en-US" altLang="zh-CN" sz="1200" b="1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可以推导出能量标度下的状态密度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(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，即在单位能量间隔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→ 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+D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中含有的本征态的数目，也称为能态密度。若设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D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Z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表示能态数目，则能态密度函数的定义为：</a:t>
                </a:r>
              </a:p>
              <a:p>
                <a:r>
                  <a:rPr lang="zh-CN" altLang="en-US" sz="120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𝑁(𝐸)=lim 𝛥𝑍/𝛥𝐸</a:t>
                </a:r>
                <a:endParaRPr lang="en-US" altLang="zh-CN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如果没有特别说明是</a:t>
                </a:r>
                <a:r>
                  <a:rPr lang="en-US" altLang="zh-CN" sz="1200" b="1" i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k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标度，我们常说的态密度一般特指能态密度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。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由式（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3-3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）可知：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├ 𝐸=ℏ^2/2𝑚(𝑘_𝑥^2+𝑘_𝑦^2+𝑘_𝑧^2 )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如图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3.6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所示，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A2DB7-8973-4964-8E83-0FC396AC9B6B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3D3DB-E28B-452B-8AE7-156CBAEF3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BD20C6-8F7D-4AED-9FF3-5B7990C8B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EF9F4-EA72-4C34-971B-B9EE4278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0998E-1799-4FC5-AFC3-F94081F4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2633D-3AD3-4B55-89A8-4FF7E8EE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44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E1FA1-28B4-4DF3-B5AC-CF114F12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831B3A-B881-47C7-8087-28E6E14A8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7B28D-0D63-4F6E-908E-21CBB6DA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AA3CD-8EED-48D9-8AF0-A917CE03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9E5A3-CF5C-4E1C-87FC-9D418388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D97437-50F3-4104-ACE6-3903DDBA7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504405-8A1F-4346-B160-6DCCA4B24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EE2D50-0206-4B59-A167-A37F3849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B4CD5-3F15-4A6F-AA35-10B5C7E7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15B77-7AA9-4E10-9C14-D3976541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D610D-6252-463E-94C3-22D28A93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664FD1-FE13-4CA6-B168-A572831A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0B894-A3A1-4CA4-A96A-53E3063A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F9FF6-B66F-428F-8EC6-A7F240F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6154B-8AB9-43EE-A761-8216534C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22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D3E9-FAD9-4878-9D27-923B2BC1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7742E9-FE70-4ACE-A275-D40F0FBB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B58CB-287E-4A07-B0E9-B255B954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02DFE-4121-437D-B654-16F9467E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C1D8A-D63C-4DF0-BBE4-6429B40B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5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5C854-082A-4058-9E2E-DCDD0AE7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4FE04-3693-49BC-AC27-333DE14E1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2F8BA-AA4E-4275-B9AA-2241678F5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7697F-D85F-4B50-9241-DEE6E5A1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23D5E-C417-4379-9393-AB7DC11E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2EF5B-9155-4EBA-9EAA-75733285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7D1CA-A333-46F5-938F-477FD0FB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CE39C-2DD8-44AF-92A9-0AFE3FEC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6F3545-9918-4A9A-A2B6-6008892BD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8B51E8-363F-4FA2-8404-02A10351E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ACE42F-CF01-4FEF-85DF-07AA864D6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2B467E-CA11-459C-92F8-C5B3F52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67F957-96B5-4CFD-A7F1-198DCF91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F4ABD0-01C7-4A94-9F2E-42E4957F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32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FA65C-562A-4C2A-93D1-49DA55EC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B47F28-4DF6-4186-B038-B740B89F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27D42F-3B2C-4984-A533-0A4D720F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EA3C4-2896-45A0-837F-2AC8F75D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1C9D27-22A7-46EA-9720-2C10EEBD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A4F103-ED14-4D98-9A27-89CF42CB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F9CA9C-AE45-49F7-8752-385A0B73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6C503-9E78-4E70-BB2A-B52565C9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DAFEF-00D1-44A2-932B-A1F3FCFB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1FAFB-D70C-4B77-9737-596F5FFD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DAFC6-2575-4C9F-91FF-E4E49F0B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43EB5-9D16-4B36-BC2C-1904D545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D9810-832D-4D48-AFEB-0E4BCC54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AEB5D-FDFE-48D8-8CA3-78883F89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367CDC-F3E7-4F9F-B7F0-0DB494812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52022-3E91-4127-86ED-1CBF1FD31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9B14CA-5509-465F-B7FB-A5B8C95C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F8A8E-250E-481B-8242-72387B44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208FC9-B28E-4A36-962E-167AFE21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55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B49375-2CCE-4B7E-99F0-B9287AE5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71D48-115C-4CD9-8957-85A6C3B2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B17B8-E591-43CC-8935-6BA28FED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DDA4-F3E5-4B9B-8696-2493D707810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94267-C618-4903-8E7E-DEC0573CA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F8F52-DCA6-4ABD-9DC4-74FA29288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EA7A-6CE7-46EB-B3FB-B7365F6CFF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5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ALW96EJ8j5Js3CB1l9c05AHaE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31.wmf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DB556FC-23AB-40C6-8E77-DED4B320198D}"/>
              </a:ext>
            </a:extLst>
          </p:cNvPr>
          <p:cNvGrpSpPr/>
          <p:nvPr/>
        </p:nvGrpSpPr>
        <p:grpSpPr bwMode="auto">
          <a:xfrm>
            <a:off x="6914341" y="346075"/>
            <a:ext cx="3563937" cy="6165850"/>
            <a:chOff x="3515" y="0"/>
            <a:chExt cx="2245" cy="3884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67C7489A-4BE0-4209-AEE8-88D9A9585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0"/>
              <a:ext cx="2245" cy="388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3F694D86-949E-4F52-96FE-F084536E3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113"/>
              <a:ext cx="1562" cy="410"/>
            </a:xfrm>
            <a:prstGeom prst="rect">
              <a:avLst/>
            </a:prstGeom>
            <a:noFill/>
            <a:ln w="9525">
              <a:solidFill>
                <a:srgbClr val="3366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3600" b="1">
                  <a:solidFill>
                    <a:srgbClr val="3366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电子的运动</a:t>
              </a: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43BBC36E-9A6A-44CA-88D5-0270ABC050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105" y="2115"/>
              <a:ext cx="1542" cy="272"/>
            </a:xfrm>
            <a:prstGeom prst="rightArrow">
              <a:avLst>
                <a:gd name="adj1" fmla="val 50000"/>
                <a:gd name="adj2" fmla="val 1417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58D11A1C-A1A8-45F0-9B2E-2C03A63EF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754"/>
              <a:ext cx="21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3600" b="1">
                  <a:solidFill>
                    <a:srgbClr val="00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电、磁、光特性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8154137E-440A-4D83-8BE4-ECEB081F0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931"/>
              <a:ext cx="18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4BE30B2C-1DFF-4A4B-A150-ECBF027B9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16" y="390525"/>
            <a:ext cx="3729037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68A9945C-97E7-44F9-AD6B-891833CBB594}"/>
              </a:ext>
            </a:extLst>
          </p:cNvPr>
          <p:cNvGrpSpPr/>
          <p:nvPr/>
        </p:nvGrpSpPr>
        <p:grpSpPr bwMode="auto">
          <a:xfrm>
            <a:off x="4250516" y="346075"/>
            <a:ext cx="2565400" cy="2112963"/>
            <a:chOff x="1927" y="285"/>
            <a:chExt cx="1616" cy="1331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3C695AD1-A527-4124-BAB8-F22FF0630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" y="285"/>
              <a:ext cx="1452" cy="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97818D5-0FD0-46F3-925D-DD833283B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2" y="421"/>
              <a:ext cx="181" cy="28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EA51D576-10C1-4BE2-A8C6-966366AD0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751"/>
              <a:ext cx="754" cy="294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A5002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电子云 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A772535C-E236-49E8-92CF-E450A9120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056"/>
              <a:ext cx="136" cy="227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7FA334B9-AF89-4E86-BC63-C592A882C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708"/>
              <a:ext cx="561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A5002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A5002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 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719D3276-02AA-4A29-968E-F82ED441938E}"/>
              </a:ext>
            </a:extLst>
          </p:cNvPr>
          <p:cNvGrpSpPr/>
          <p:nvPr/>
        </p:nvGrpSpPr>
        <p:grpSpPr bwMode="auto">
          <a:xfrm>
            <a:off x="1334278" y="4206875"/>
            <a:ext cx="2268538" cy="1800225"/>
            <a:chOff x="0" y="2432"/>
            <a:chExt cx="1429" cy="1134"/>
          </a:xfrm>
        </p:grpSpPr>
        <p:sp>
          <p:nvSpPr>
            <p:cNvPr id="16" name="Oval 16">
              <a:extLst>
                <a:ext uri="{FF2B5EF4-FFF2-40B4-BE49-F238E27FC236}">
                  <a16:creationId xmlns:a16="http://schemas.microsoft.com/office/drawing/2014/main" id="{0E1DCBEF-A614-4AF8-8D70-61985390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067"/>
              <a:ext cx="1429" cy="499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05B51530-40ED-4F46-B5BB-2A45695444D6}"/>
                </a:ext>
              </a:extLst>
            </p:cNvPr>
            <p:cNvGrpSpPr/>
            <p:nvPr/>
          </p:nvGrpSpPr>
          <p:grpSpPr bwMode="auto">
            <a:xfrm>
              <a:off x="158" y="2432"/>
              <a:ext cx="1135" cy="1055"/>
              <a:chOff x="158" y="2569"/>
              <a:chExt cx="1135" cy="1055"/>
            </a:xfrm>
          </p:grpSpPr>
          <p:sp>
            <p:nvSpPr>
              <p:cNvPr id="18" name="Line 18">
                <a:extLst>
                  <a:ext uri="{FF2B5EF4-FFF2-40B4-BE49-F238E27FC236}">
                    <a16:creationId xmlns:a16="http://schemas.microsoft.com/office/drawing/2014/main" id="{EB8D5561-F1AB-423E-A6B7-E3BD96C9E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" y="2569"/>
                <a:ext cx="181" cy="725"/>
              </a:xfrm>
              <a:prstGeom prst="line">
                <a:avLst/>
              </a:prstGeom>
              <a:noFill/>
              <a:ln w="38100">
                <a:solidFill>
                  <a:srgbClr val="996633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Text Box 19">
                <a:extLst>
                  <a:ext uri="{FF2B5EF4-FFF2-40B4-BE49-F238E27FC236}">
                    <a16:creationId xmlns:a16="http://schemas.microsoft.com/office/drawing/2014/main" id="{A031062A-ED15-4597-9789-9F4015CC9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3330"/>
                <a:ext cx="1135" cy="294"/>
              </a:xfrm>
              <a:prstGeom prst="rect">
                <a:avLst/>
              </a:prstGeom>
              <a:noFill/>
              <a:ln w="9525">
                <a:solidFill>
                  <a:srgbClr val="996633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6633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固体的结合 </a:t>
                </a:r>
              </a:p>
            </p:txBody>
          </p:sp>
        </p:grp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9F6BC75-62D9-47EF-AB30-D81A7089D258}"/>
              </a:ext>
            </a:extLst>
          </p:cNvPr>
          <p:cNvGrpSpPr/>
          <p:nvPr/>
        </p:nvGrpSpPr>
        <p:grpSpPr bwMode="auto">
          <a:xfrm>
            <a:off x="3242453" y="3559175"/>
            <a:ext cx="1998663" cy="684213"/>
            <a:chOff x="1202" y="2024"/>
            <a:chExt cx="1259" cy="431"/>
          </a:xfrm>
        </p:grpSpPr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BA4D6E75-0CA2-4F46-A597-C1F5E5560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024"/>
              <a:ext cx="1" cy="18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A274B7B-AB5C-4BBD-880A-F50854B97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0" y="2342"/>
              <a:ext cx="453" cy="9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27D215B8-D03A-4760-BF4E-EA5D7D34D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199"/>
              <a:ext cx="488" cy="256"/>
            </a:xfrm>
            <a:prstGeom prst="rect">
              <a:avLst/>
            </a:prstGeom>
            <a:noFill/>
            <a:ln w="9525">
              <a:solidFill>
                <a:srgbClr val="00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晶格 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B1643D0A-1EF0-4E14-8CBF-05F73DBB4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0" y="2115"/>
              <a:ext cx="453" cy="18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D2A4E41A-4D9E-4B49-A330-107070D28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2297"/>
              <a:ext cx="771" cy="4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867E6B9F-692D-4C27-AF96-54E9709A2863}"/>
              </a:ext>
            </a:extLst>
          </p:cNvPr>
          <p:cNvGrpSpPr/>
          <p:nvPr/>
        </p:nvGrpSpPr>
        <p:grpSpPr bwMode="auto">
          <a:xfrm>
            <a:off x="2377266" y="534988"/>
            <a:ext cx="2233612" cy="1441450"/>
            <a:chOff x="657" y="119"/>
            <a:chExt cx="1407" cy="908"/>
          </a:xfrm>
        </p:grpSpPr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DB93404A-E2A5-4EE7-844A-787D4B40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19"/>
              <a:ext cx="1089" cy="908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6E653187-37DB-4555-A103-6234C9183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5" y="845"/>
              <a:ext cx="319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A712FBB7-C7AA-4C77-9732-8792B4A3A503}"/>
              </a:ext>
            </a:extLst>
          </p:cNvPr>
          <p:cNvGrpSpPr/>
          <p:nvPr/>
        </p:nvGrpSpPr>
        <p:grpSpPr bwMode="auto">
          <a:xfrm>
            <a:off x="6482541" y="4638675"/>
            <a:ext cx="1898650" cy="406400"/>
            <a:chOff x="3243" y="2704"/>
            <a:chExt cx="1196" cy="256"/>
          </a:xfrm>
        </p:grpSpPr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527067C9-3000-4896-BCDE-98CEDA0ED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704"/>
              <a:ext cx="1015" cy="256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周期性势场  </a:t>
              </a:r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64B88B5C-E388-4F4D-AD42-9F547F1CF8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334" y="2749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0B80E947-A9C0-4992-B67B-E4972E984F7A}"/>
              </a:ext>
            </a:extLst>
          </p:cNvPr>
          <p:cNvGrpSpPr/>
          <p:nvPr/>
        </p:nvGrpSpPr>
        <p:grpSpPr bwMode="auto">
          <a:xfrm>
            <a:off x="4826778" y="2597150"/>
            <a:ext cx="3241675" cy="1609725"/>
            <a:chOff x="3107" y="2552"/>
            <a:chExt cx="2042" cy="1014"/>
          </a:xfrm>
        </p:grpSpPr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43F35C1C-6884-4BC8-AA7C-51870AEDE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568"/>
              <a:ext cx="2042" cy="998"/>
            </a:xfrm>
            <a:prstGeom prst="ellipse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C5FE0D22-131F-48C5-B317-8EA9216F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136"/>
              <a:ext cx="1140" cy="294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66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晶格的振动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6C7885BE-3A65-4BEC-8FC4-16E7761A3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55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热特性</a:t>
              </a:r>
            </a:p>
          </p:txBody>
        </p:sp>
        <p:sp>
          <p:nvSpPr>
            <p:cNvPr id="40" name="AutoShape 40">
              <a:extLst>
                <a:ext uri="{FF2B5EF4-FFF2-40B4-BE49-F238E27FC236}">
                  <a16:creationId xmlns:a16="http://schemas.microsoft.com/office/drawing/2014/main" id="{180647FF-B549-438A-82E3-5495BC72709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924" y="2795"/>
              <a:ext cx="272" cy="363"/>
            </a:xfrm>
            <a:prstGeom prst="downArrow">
              <a:avLst>
                <a:gd name="adj1" fmla="val 56620"/>
                <a:gd name="adj2" fmla="val 51028"/>
              </a:avLst>
            </a:prstGeom>
            <a:solidFill>
              <a:srgbClr val="FF66FF"/>
            </a:solidFill>
            <a:ln w="9525">
              <a:solidFill>
                <a:srgbClr val="FF99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Group 41">
            <a:extLst>
              <a:ext uri="{FF2B5EF4-FFF2-40B4-BE49-F238E27FC236}">
                <a16:creationId xmlns:a16="http://schemas.microsoft.com/office/drawing/2014/main" id="{A041AAA1-7069-42BA-A560-5F98095FAF7F}"/>
              </a:ext>
            </a:extLst>
          </p:cNvPr>
          <p:cNvGrpSpPr/>
          <p:nvPr/>
        </p:nvGrpSpPr>
        <p:grpSpPr bwMode="auto">
          <a:xfrm>
            <a:off x="4610878" y="4279900"/>
            <a:ext cx="1866900" cy="796925"/>
            <a:chOff x="2562" y="2251"/>
            <a:chExt cx="1176" cy="502"/>
          </a:xfrm>
        </p:grpSpPr>
        <p:sp>
          <p:nvSpPr>
            <p:cNvPr id="42" name="Text Box 42">
              <a:extLst>
                <a:ext uri="{FF2B5EF4-FFF2-40B4-BE49-F238E27FC236}">
                  <a16:creationId xmlns:a16="http://schemas.microsoft.com/office/drawing/2014/main" id="{23CCF84D-9EC0-4EB3-9091-3B93CCD8D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2497"/>
              <a:ext cx="1176" cy="256"/>
            </a:xfrm>
            <a:prstGeom prst="rect">
              <a:avLst/>
            </a:prstGeom>
            <a:noFill/>
            <a:ln w="9525">
              <a:solidFill>
                <a:srgbClr val="FF00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晶格的周期性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05A6FF36-BE70-421F-838C-E688F8B02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2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Text Box 44">
            <a:extLst>
              <a:ext uri="{FF2B5EF4-FFF2-40B4-BE49-F238E27FC236}">
                <a16:creationId xmlns:a16="http://schemas.microsoft.com/office/drawing/2014/main" id="{53C12926-F82E-40CA-9F84-BFD78FB3A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967" y="5879307"/>
            <a:ext cx="3600450" cy="64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电子的运动状态</a:t>
            </a:r>
          </a:p>
        </p:txBody>
      </p:sp>
      <p:sp>
        <p:nvSpPr>
          <p:cNvPr id="46" name="灯片编号占位符 2">
            <a:extLst>
              <a:ext uri="{FF2B5EF4-FFF2-40B4-BE49-F238E27FC236}">
                <a16:creationId xmlns:a16="http://schemas.microsoft.com/office/drawing/2014/main" id="{B4728009-0F03-4C9B-8B32-F2AFDAA0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7348" y="6400800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FA3644-F7FA-4510-BE22-999DFD69EC9B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4FF9DC6-D75D-4961-BBCF-FE48696F1625}"/>
              </a:ext>
            </a:extLst>
          </p:cNvPr>
          <p:cNvSpPr txBox="1"/>
          <p:nvPr/>
        </p:nvSpPr>
        <p:spPr>
          <a:xfrm>
            <a:off x="326088" y="5463659"/>
            <a:ext cx="96215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145F13C-59BA-429A-9F0D-5921498440E5}"/>
              </a:ext>
            </a:extLst>
          </p:cNvPr>
          <p:cNvSpPr txBox="1"/>
          <p:nvPr/>
        </p:nvSpPr>
        <p:spPr>
          <a:xfrm>
            <a:off x="3502674" y="4669909"/>
            <a:ext cx="96215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第一章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29253AC-0D24-4684-A086-C4989836BCD1}"/>
              </a:ext>
            </a:extLst>
          </p:cNvPr>
          <p:cNvSpPr txBox="1"/>
          <p:nvPr/>
        </p:nvSpPr>
        <p:spPr>
          <a:xfrm>
            <a:off x="5400532" y="6031468"/>
            <a:ext cx="96215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第三章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7CAF494-6143-48F9-B8FF-ED03263CE4A3}"/>
              </a:ext>
            </a:extLst>
          </p:cNvPr>
          <p:cNvSpPr txBox="1"/>
          <p:nvPr/>
        </p:nvSpPr>
        <p:spPr>
          <a:xfrm>
            <a:off x="6719858" y="1299647"/>
            <a:ext cx="134700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第四、五章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2F99590-8903-4FCE-8D93-1F2216D790D5}"/>
              </a:ext>
            </a:extLst>
          </p:cNvPr>
          <p:cNvSpPr txBox="1"/>
          <p:nvPr/>
        </p:nvSpPr>
        <p:spPr>
          <a:xfrm>
            <a:off x="4828722" y="2616821"/>
            <a:ext cx="96044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第七章</a:t>
            </a:r>
          </a:p>
        </p:txBody>
      </p:sp>
    </p:spTree>
    <p:extLst>
      <p:ext uri="{BB962C8B-B14F-4D97-AF65-F5344CB8AC3E}">
        <p14:creationId xmlns:p14="http://schemas.microsoft.com/office/powerpoint/2010/main" val="87782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38724" y="1624918"/>
            <a:ext cx="7868514" cy="4929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当时可用的物理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1897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Thomson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的电子论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电子的发现是固体物理学发展的一个转折点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Drude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意识到金属的导电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性质可能与电子有关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1900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年物理学的状况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量子力学还处于萌芽状态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只有经典物理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连原子结构的正确理论尚未建立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#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当时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理想气体的运动学理论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已经非常成功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Drude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如何建立模型？   如何与理想气体建立联系</a:t>
            </a: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Step1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：建立模型）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70583" y="1077657"/>
            <a:ext cx="605293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根据已知现象，用已有知识，抓住要点，建立模型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1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32452" y="2132062"/>
            <a:ext cx="99291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仿照理想气体建模？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理想气体：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每个分子在气体中的运动是独立的，与其他分子无相互作用，碰到容器器壁之前作匀速直线运动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电子气模型：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两种带电粒子（离子实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电子气模型还要考虑什么？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电子气有</a:t>
            </a: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库仑相互作用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电子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电子如何相互作用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*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离子如何相互作用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Step1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：建立模型）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0583" y="1077657"/>
            <a:ext cx="605293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根据已知现象，用已有知识，抓住要点，建立模型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53731" y="39048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热传导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是个输运非平衡过程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所以还需规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定体系将</a:t>
            </a: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通过什么方式建立电（热）平衡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 lvl="2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在没有电场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温度梯度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时、在有电场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温度梯度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电子如何达到电（热）平衡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15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36529" y="1655825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简化问题：金属中价电子势（与离子的相互作用）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298713" y="5357839"/>
            <a:ext cx="4028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现在知道,金属中价电子真实势场的一维示意图：起伏的是价电子所遭受的有效势</a:t>
            </a:r>
          </a:p>
        </p:txBody>
      </p:sp>
      <p:sp>
        <p:nvSpPr>
          <p:cNvPr id="4" name="矩形 3"/>
          <p:cNvSpPr/>
          <p:nvPr/>
        </p:nvSpPr>
        <p:spPr>
          <a:xfrm>
            <a:off x="6530010" y="5357838"/>
            <a:ext cx="48105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Drude模型假定的金属中价电子的势场示意图：常数！因为真实的还不清楚。（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忽略离子实的势场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364895" y="2548033"/>
            <a:ext cx="8945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504729" y="2548033"/>
            <a:ext cx="8945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504729" y="2548033"/>
            <a:ext cx="0" cy="2023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259417" y="2538093"/>
            <a:ext cx="0" cy="2023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259417" y="4562060"/>
            <a:ext cx="12453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653208" y="2538092"/>
            <a:ext cx="8945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793042" y="2538092"/>
            <a:ext cx="8945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793042" y="2538092"/>
            <a:ext cx="0" cy="2023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547730" y="2528152"/>
            <a:ext cx="0" cy="20239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Step1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：建立模型）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70583" y="1077657"/>
            <a:ext cx="605293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根据已知现象，用已有知识，抓住要点，建立模型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534478" y="4532231"/>
            <a:ext cx="1262270" cy="188856"/>
          </a:xfrm>
          <a:custGeom>
            <a:avLst/>
            <a:gdLst>
              <a:gd name="connsiteX0" fmla="*/ 0 w 1262270"/>
              <a:gd name="connsiteY0" fmla="*/ 9952 h 188856"/>
              <a:gd name="connsiteX1" fmla="*/ 238539 w 1262270"/>
              <a:gd name="connsiteY1" fmla="*/ 168978 h 188856"/>
              <a:gd name="connsiteX2" fmla="*/ 457200 w 1262270"/>
              <a:gd name="connsiteY2" fmla="*/ 12 h 188856"/>
              <a:gd name="connsiteX3" fmla="*/ 665922 w 1262270"/>
              <a:gd name="connsiteY3" fmla="*/ 178917 h 188856"/>
              <a:gd name="connsiteX4" fmla="*/ 884583 w 1262270"/>
              <a:gd name="connsiteY4" fmla="*/ 9952 h 188856"/>
              <a:gd name="connsiteX5" fmla="*/ 1063487 w 1262270"/>
              <a:gd name="connsiteY5" fmla="*/ 188856 h 188856"/>
              <a:gd name="connsiteX6" fmla="*/ 1262270 w 1262270"/>
              <a:gd name="connsiteY6" fmla="*/ 9952 h 18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2270" h="188856">
                <a:moveTo>
                  <a:pt x="0" y="9952"/>
                </a:moveTo>
                <a:cubicBezTo>
                  <a:pt x="81169" y="90293"/>
                  <a:pt x="162339" y="170635"/>
                  <a:pt x="238539" y="168978"/>
                </a:cubicBezTo>
                <a:cubicBezTo>
                  <a:pt x="314739" y="167321"/>
                  <a:pt x="385970" y="-1644"/>
                  <a:pt x="457200" y="12"/>
                </a:cubicBezTo>
                <a:cubicBezTo>
                  <a:pt x="528430" y="1668"/>
                  <a:pt x="594692" y="177260"/>
                  <a:pt x="665922" y="178917"/>
                </a:cubicBezTo>
                <a:cubicBezTo>
                  <a:pt x="737152" y="180574"/>
                  <a:pt x="818322" y="8296"/>
                  <a:pt x="884583" y="9952"/>
                </a:cubicBezTo>
                <a:cubicBezTo>
                  <a:pt x="950844" y="11608"/>
                  <a:pt x="1000539" y="188856"/>
                  <a:pt x="1063487" y="188856"/>
                </a:cubicBezTo>
                <a:cubicBezTo>
                  <a:pt x="1126435" y="188856"/>
                  <a:pt x="1194352" y="99404"/>
                  <a:pt x="1262270" y="99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7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5678" y="1579099"/>
            <a:ext cx="11486322" cy="5115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主看这样的模型能不能自圆其说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芯电子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被原子核紧紧束缚，形成离子实，本身固定，不参与导电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价电子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脱离原子核的束缚而在固体中自由运动，参与导电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离子实对价电子的作用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可忽略不计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*离子实的作用仅维持固体结合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维持电中性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金属中的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价电子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就像无相互作用的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理想气体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但模型与理想气体又有所不同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*电子气体的浓度比理想气体大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个量级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*有两种粒子：电子，离子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  仍然有缺陷，所以再加些限制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基本假定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，完成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Drude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模型的构造</a:t>
            </a:r>
          </a:p>
        </p:txBody>
      </p:sp>
      <p:sp>
        <p:nvSpPr>
          <p:cNvPr id="3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Step1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：建立模型）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0583" y="1077657"/>
            <a:ext cx="605293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根据已知现象，用已有知识，抓住要点，建立模型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19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05303" y="1629443"/>
            <a:ext cx="103532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rude(自由电子气)模型的基本假定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独立电子近似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：电子与电子无相互作用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既没有库仑作用，也不碰撞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 startAt="2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自由电子近似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：除碰撞的瞬间外，电子与离子无相互作用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离子实完全摸平，均匀分布在整个空间，只起维持系统的电中性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但为防止电子被外电场无限加速，设碰撞作用→电阻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弛豫时间近似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：一给定电子在单位时间内受一次碰撞的几率为1/</a:t>
            </a:r>
            <a:r>
              <a:rPr lang="el-GR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非常关键,避免电子被无限加速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碰撞后失去原来速度记忆 -- 引入散射机制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如何将碰撞结合进电子的运动方程成为关键</a:t>
            </a:r>
          </a:p>
        </p:txBody>
      </p:sp>
      <p:sp>
        <p:nvSpPr>
          <p:cNvPr id="3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Step1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：建立模型）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0583" y="1077657"/>
            <a:ext cx="605293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根据已知现象，用已有知识，抓住要点，建立模型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454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Step2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：推演结论）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90734" y="1112371"/>
            <a:ext cx="416449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利用已有知识体系，推导理论结果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0364" y="1902551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利用牛顿运动方程分析电子的运动状态，推导出：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305474" y="2735694"/>
                <a:ext cx="1990930" cy="9566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1" i="1">
                              <a:latin typeface="Cambria Math" panose="02040503050406030204" pitchFamily="18" charset="0"/>
                            </a:rPr>
                            <m:t>𝒏𝒆</m:t>
                          </m:r>
                          <m:r>
                            <a:rPr lang="en-US" altLang="zh-CN" sz="3600" b="1" i="1" baseline="300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3600" b="1" i="1" smtClean="0">
                              <a:latin typeface="Cambria Math" panose="02040503050406030204" pitchFamily="18" charset="0"/>
                            </a:rPr>
                            <m:t>𝝉</m:t>
                          </m:r>
                        </m:num>
                        <m:den>
                          <m:r>
                            <a:rPr lang="en-US" altLang="zh-CN" sz="36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474" y="2735694"/>
                <a:ext cx="1990930" cy="956672"/>
              </a:xfrm>
              <a:prstGeom prst="rect">
                <a:avLst/>
              </a:prstGeom>
              <a:blipFill>
                <a:blip r:embed="rId2"/>
                <a:stretch>
                  <a:fillRect t="-5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296404" y="3919828"/>
            <a:ext cx="326243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宏观与微观建立了联系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581573" y="4519992"/>
                <a:ext cx="40350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是待定系数，无法直接验证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573" y="4519992"/>
                <a:ext cx="4035079" cy="461665"/>
              </a:xfrm>
              <a:prstGeom prst="rect">
                <a:avLst/>
              </a:prstGeom>
              <a:blipFill>
                <a:blip r:embed="rId3"/>
                <a:stretch>
                  <a:fillRect t="-10526" r="-151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73046" y="5259422"/>
                <a:ext cx="10423046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电量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𝐞</m:t>
                    </m:r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，电子质量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已知，电子数密度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可测，推算出</a:t>
                </a:r>
                <a:r>
                  <a:rPr lang="el-GR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=10</a:t>
                </a:r>
                <a:r>
                  <a: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-14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-10</a:t>
                </a:r>
                <a:r>
                  <a: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-15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量级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平均自由程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 = v·</a:t>
                </a:r>
                <a:r>
                  <a:rPr lang="el-GR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= 10</a:t>
                </a:r>
                <a:r>
                  <a: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-9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（似乎合理）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46" y="5259422"/>
                <a:ext cx="10423046" cy="1200329"/>
              </a:xfrm>
              <a:prstGeom prst="rect">
                <a:avLst/>
              </a:prstGeom>
              <a:blipFill>
                <a:blip r:embed="rId4"/>
                <a:stretch>
                  <a:fillRect l="-76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89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859091" y="2896049"/>
            <a:ext cx="3100861" cy="626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85104" y="2900226"/>
            <a:ext cx="3100861" cy="626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59091" y="1981373"/>
            <a:ext cx="3100861" cy="626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85104" y="1981373"/>
            <a:ext cx="2658198" cy="6261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Step3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：实验对比）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16327" y="1154602"/>
            <a:ext cx="35133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理论分析结果与实验对比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5104" y="1981373"/>
                <a:ext cx="6474849" cy="1939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比热：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2400" b="1" baseline="-25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n k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热导率：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κ=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l-GR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τ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：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mv</a:t>
                </a:r>
                <a:r>
                  <a: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b="1" baseline="-25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电导率：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𝒏𝒆</m:t>
                        </m:r>
                        <m:r>
                          <a:rPr lang="en-US" altLang="zh-CN" sz="2800" b="1" i="1" baseline="3000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𝝉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104" y="1981373"/>
                <a:ext cx="6474849" cy="1939057"/>
              </a:xfrm>
              <a:prstGeom prst="rect">
                <a:avLst/>
              </a:prstGeom>
              <a:blipFill>
                <a:blip r:embed="rId2"/>
                <a:stretch>
                  <a:fillRect l="-1507" r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171530" y="21097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（类比理想气体）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159537" y="4208940"/>
                <a:ext cx="9982199" cy="2243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比热是常数  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❌</a:t>
                </a:r>
                <a:endParaRPr lang="en-US" altLang="zh-CN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热导率与电导率比值是只和温度有关 （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Wiedemann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-Franz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定律）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b="1" dirty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√</a:t>
                </a:r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8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</a:rPr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1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κ</m:t>
                        </m:r>
                      </m:num>
                      <m:den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  <m:r>
                          <a:rPr lang="en-US" altLang="zh-CN" sz="2400" b="1" i="1" baseline="-25000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n-US" altLang="zh-CN" sz="2400" b="1" baseline="34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400" b="1" baseline="30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 = L T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37" y="4208940"/>
                <a:ext cx="9982199" cy="2243435"/>
              </a:xfrm>
              <a:prstGeom prst="rect">
                <a:avLst/>
              </a:prstGeom>
              <a:blipFill>
                <a:blip r:embed="rId3"/>
                <a:stretch>
                  <a:fillRect l="-916" t="-2174" r="-1160" b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86547" y="352221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讨论：</a:t>
            </a:r>
            <a:endParaRPr lang="zh-CN" altLang="en-US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13722" y="189650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质疑</a:t>
            </a:r>
            <a:r>
              <a:rPr lang="en-US" altLang="zh-CN" dirty="0"/>
              <a:t>:</a:t>
            </a:r>
            <a:r>
              <a:rPr lang="zh-CN" altLang="en-US" dirty="0"/>
              <a:t>模型的三个基本假定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独立电子近似*很糟糕的近似</a:t>
            </a:r>
            <a:r>
              <a:rPr lang="en-US" altLang="zh-CN" dirty="0"/>
              <a:t>,</a:t>
            </a:r>
            <a:r>
              <a:rPr lang="zh-CN" altLang="en-US" dirty="0"/>
              <a:t>但多体问题现在也还无解决之道*与其他近似相比</a:t>
            </a:r>
            <a:r>
              <a:rPr lang="en-US" altLang="zh-CN" dirty="0"/>
              <a:t>,</a:t>
            </a:r>
            <a:r>
              <a:rPr lang="zh-CN" altLang="en-US" dirty="0"/>
              <a:t>多数材料最不重要</a:t>
            </a:r>
            <a:r>
              <a:rPr lang="en-US" altLang="zh-CN" dirty="0"/>
              <a:t>,</a:t>
            </a:r>
            <a:r>
              <a:rPr lang="zh-CN" altLang="en-US" dirty="0"/>
              <a:t>除非强关联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自由电子近似*即使以现代量子的观点来看也是很好的近似*平均自由程大似乎支持它</a:t>
            </a:r>
            <a:r>
              <a:rPr lang="en-US" altLang="zh-CN" dirty="0"/>
              <a:t>,</a:t>
            </a:r>
            <a:r>
              <a:rPr lang="zh-CN" altLang="en-US" dirty="0"/>
              <a:t>有其深刻的物理原因</a:t>
            </a:r>
            <a:r>
              <a:rPr lang="en-US" altLang="zh-CN" dirty="0"/>
              <a:t>#1916</a:t>
            </a:r>
            <a:r>
              <a:rPr lang="zh-CN" altLang="en-US" dirty="0"/>
              <a:t>年的</a:t>
            </a:r>
            <a:r>
              <a:rPr lang="en-US" altLang="zh-CN" dirty="0" err="1"/>
              <a:t>Tolman</a:t>
            </a:r>
            <a:r>
              <a:rPr lang="zh-CN" altLang="en-US" dirty="0"/>
              <a:t>实验支持这个假定*因这个近似</a:t>
            </a:r>
            <a:r>
              <a:rPr lang="en-US" altLang="zh-CN" dirty="0"/>
              <a:t>,</a:t>
            </a:r>
            <a:r>
              <a:rPr lang="zh-CN" altLang="en-US" dirty="0"/>
              <a:t>电子气</a:t>
            </a:r>
            <a:r>
              <a:rPr lang="en-US" altLang="zh-CN" dirty="0"/>
              <a:t>,</a:t>
            </a:r>
            <a:r>
              <a:rPr lang="zh-CN" altLang="en-US" dirty="0"/>
              <a:t>必定各向同性</a:t>
            </a:r>
            <a:r>
              <a:rPr lang="en-US" altLang="zh-CN" dirty="0"/>
              <a:t>,</a:t>
            </a:r>
            <a:r>
              <a:rPr lang="zh-CN" altLang="en-US" dirty="0"/>
              <a:t>与实验不符</a:t>
            </a:r>
            <a:r>
              <a:rPr lang="en-US" altLang="zh-CN" dirty="0"/>
              <a:t>· </a:t>
            </a:r>
          </a:p>
          <a:p>
            <a:endParaRPr lang="en-US" altLang="zh-CN" dirty="0"/>
          </a:p>
          <a:p>
            <a:r>
              <a:rPr lang="zh-CN" altLang="en-US" dirty="0"/>
              <a:t>弛豫时间近似*不可能完全自由→电导率无穷大</a:t>
            </a:r>
            <a:r>
              <a:rPr lang="en-US" altLang="zh-CN" dirty="0"/>
              <a:t>,</a:t>
            </a:r>
            <a:r>
              <a:rPr lang="zh-CN" altLang="en-US" dirty="0"/>
              <a:t>无法取得热平衡</a:t>
            </a:r>
          </a:p>
        </p:txBody>
      </p:sp>
    </p:spTree>
    <p:extLst>
      <p:ext uri="{BB962C8B-B14F-4D97-AF65-F5344CB8AC3E}">
        <p14:creationId xmlns:p14="http://schemas.microsoft.com/office/powerpoint/2010/main" val="2727661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Step4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：修正模型）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4276" y="1154602"/>
            <a:ext cx="323741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分析局限，提出改进之道</a:t>
            </a:r>
          </a:p>
        </p:txBody>
      </p:sp>
      <p:sp>
        <p:nvSpPr>
          <p:cNvPr id="5" name="矩形 4"/>
          <p:cNvSpPr/>
          <p:nvPr/>
        </p:nvSpPr>
        <p:spPr>
          <a:xfrm>
            <a:off x="1580286" y="1588737"/>
            <a:ext cx="94322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现象：比热容的理论计算结果与实际不符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  <a:endParaRPr lang="en-US" altLang="zh-CN" sz="2400" b="1" dirty="0">
              <a:solidFill>
                <a:srgbClr val="66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电子对比热的贡献被高估（在室温下，测量值只占理论值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 高估了什么？ →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高估了参与热传导的电子数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如何修正？</a:t>
            </a:r>
            <a:endParaRPr lang="en-US" altLang="zh-CN" sz="2400" b="1" dirty="0">
              <a:solidFill>
                <a:srgbClr val="66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                →           量子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麦克斯韦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玻尔兹曼分布 →  费米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狄拉克分布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（能量均分定理）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（泡利不相容原理）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72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76" y="1716924"/>
            <a:ext cx="4514850" cy="29051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49956" y="1745149"/>
            <a:ext cx="6447183" cy="400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Drude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模型估算比热的时候出了什么问题？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将电子的热运动视为经典理想气体，假设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所有电子都参与热运动（比热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3/2·nk</a:t>
            </a:r>
            <a:r>
              <a:rPr lang="en-US" altLang="zh-CN" sz="20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，能量服从</a:t>
            </a:r>
            <a:r>
              <a:rPr lang="zh-CN" altLang="en-US" sz="20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麦克斯韦</a:t>
            </a:r>
            <a:r>
              <a:rPr lang="en-US" altLang="zh-CN" sz="20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玻尔兹曼分布</a:t>
            </a:r>
            <a:r>
              <a:rPr lang="en-US" altLang="zh-CN" sz="20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0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大部分电子的能量集中分布</a:t>
            </a:r>
            <a:r>
              <a:rPr lang="en-US" altLang="zh-CN" sz="20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然而，实际上电子的能态分布遵循</a:t>
            </a:r>
            <a:r>
              <a:rPr lang="zh-CN" altLang="en-US" sz="20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费米</a:t>
            </a:r>
            <a:r>
              <a:rPr lang="en-US" altLang="zh-CN" sz="20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狄拉克分布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，电子会优先占据低能态，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只有能量接近费米能级的电子才有可能被激发并参与热运动（室温下，占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1%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Step4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：修正模型）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4276" y="1154602"/>
            <a:ext cx="323741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分析局限，提出改进之道</a:t>
            </a:r>
          </a:p>
        </p:txBody>
      </p:sp>
      <p:sp>
        <p:nvSpPr>
          <p:cNvPr id="7" name="矩形 6"/>
          <p:cNvSpPr/>
          <p:nvPr/>
        </p:nvSpPr>
        <p:spPr>
          <a:xfrm>
            <a:off x="1146454" y="4778401"/>
            <a:ext cx="3569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F-D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30915" y="5280376"/>
            <a:ext cx="4819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（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）：能量为</a:t>
            </a:r>
            <a:r>
              <a:rPr lang="en-US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的状态被电子占据的概率</a:t>
            </a:r>
            <a:endParaRPr lang="zh-CN" altLang="en-US" dirty="0">
              <a:latin typeface="Cambria Math" panose="02040503050406030204" pitchFamily="18" charset="0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1641" y="6055146"/>
                <a:ext cx="11704708" cy="6240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利用半经典理论，修正后：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2400" b="1" baseline="-25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N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T/T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（室温下，金属的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-10</a:t>
                </a:r>
                <a:r>
                  <a: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1" y="6055146"/>
                <a:ext cx="11704708" cy="624082"/>
              </a:xfrm>
              <a:prstGeom prst="rect">
                <a:avLst/>
              </a:prstGeom>
              <a:blipFill>
                <a:blip r:embed="rId3"/>
                <a:stretch>
                  <a:fillRect l="-52" r="-260" b="-7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950A801-5334-4F3B-B794-B6F4BD9A9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64" y="311895"/>
            <a:ext cx="37753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l" defTabSz="914400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固体物理学的研究内容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0FE4225-4FC9-45CD-A004-DCBCFC418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372" y="855035"/>
            <a:ext cx="1080258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主要任务：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微观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层次上研究固体的宏观性质、规律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研究对象的特点：数量大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固体是由大量原子、电子组成的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/m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9266987-6168-4114-8E06-7B693B5B4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64" y="2448512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l" defTabSz="914400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固体的微观定义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E414B82-D773-4BD3-BAC5-639E3A3EC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372" y="3038307"/>
            <a:ext cx="1011678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什么是固体？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平衡位置附近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作无规则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微小振动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如何研究固体？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在原子、电子微观层次，研究固体的宏观物理性质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85850" lvl="1" indent="-342900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固体宏观性质由所组成的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原子性质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及其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排列结构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共同决定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485900" lvl="2" indent="-3429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排列结构：金刚石、石墨、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固体中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原子的排列结构不同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485900" lvl="2" indent="-3429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原子性质：金刚石、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Ge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结构一样，但原子性质不一样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8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7978" y="1375776"/>
            <a:ext cx="5575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Wiedemann</a:t>
            </a:r>
            <a:r>
              <a:rPr lang="en-US" altLang="zh-CN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-Franz </a:t>
            </a: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定律成功的原因？</a:t>
            </a:r>
            <a:endParaRPr lang="zh-CN" altLang="en-US" sz="2400" dirty="0">
              <a:solidFill>
                <a:srgbClr val="660066"/>
              </a:solidFill>
            </a:endParaRPr>
          </a:p>
        </p:txBody>
      </p:sp>
      <p:sp>
        <p:nvSpPr>
          <p:cNvPr id="3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Step4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：修正模型）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5104" y="1981373"/>
                <a:ext cx="6474849" cy="15697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比热：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2400" b="1" baseline="-25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n k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热导率：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κ=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</a:t>
                </a:r>
                <a:r>
                  <a:rPr lang="en-US" altLang="zh-CN" sz="2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l-GR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τ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能量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：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mv</a:t>
                </a:r>
                <a:r>
                  <a:rPr lang="en-US" altLang="zh-CN" sz="24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2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sz="2400" b="1" baseline="-25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24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电导率：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𝒏𝒆</m:t>
                        </m:r>
                        <m:r>
                          <a:rPr lang="en-US" altLang="zh-CN" sz="2800" b="1" i="1" baseline="3000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𝝉</m:t>
                        </m:r>
                      </m:num>
                      <m:den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104" y="1981373"/>
                <a:ext cx="6474849" cy="1569725"/>
              </a:xfrm>
              <a:prstGeom prst="rect">
                <a:avLst/>
              </a:prstGeom>
              <a:blipFill>
                <a:blip r:embed="rId2"/>
                <a:stretch>
                  <a:fillRect l="-1507" r="-471" b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68920" y="4193192"/>
                <a:ext cx="4107215" cy="7346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κ</m:t>
                        </m:r>
                      </m:num>
                      <m:den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𝝈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𝟑</m:t>
                        </m:r>
                      </m:num>
                      <m:den>
                        <m:r>
                          <a:rPr lang="en-US" altLang="zh-CN" sz="28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  <m:r>
                          <a:rPr lang="en-US" altLang="zh-CN" sz="2800" b="1" i="1" baseline="-25000" dirty="0" err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en-US" altLang="zh-CN" sz="2800" b="1" baseline="34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en-US" altLang="zh-CN" sz="2800" b="1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 = L T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20" y="4193192"/>
                <a:ext cx="4107215" cy="734625"/>
              </a:xfrm>
              <a:prstGeom prst="rect">
                <a:avLst/>
              </a:prstGeom>
              <a:blipFill>
                <a:blip r:embed="rId3"/>
                <a:stretch>
                  <a:fillRect r="-207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934744" y="572249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的高估刚好被对</a:t>
            </a: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的低估所抵消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59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Step4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：修正模型）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54276" y="1154602"/>
            <a:ext cx="323741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分析局限，提出改进之道</a:t>
            </a:r>
          </a:p>
        </p:txBody>
      </p:sp>
      <p:sp>
        <p:nvSpPr>
          <p:cNvPr id="5" name="矩形 4"/>
          <p:cNvSpPr/>
          <p:nvPr/>
        </p:nvSpPr>
        <p:spPr>
          <a:xfrm>
            <a:off x="3056771" y="2379630"/>
            <a:ext cx="6032421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如何具体修正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Drude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即在现有三个近似条件下，如何修正比热？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量子力学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rgbClr val="66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b="1" dirty="0">
              <a:solidFill>
                <a:srgbClr val="66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b="1" dirty="0" err="1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Sommerfeld</a:t>
            </a:r>
            <a:r>
              <a:rPr lang="zh-CN" altLang="en-US" sz="2400" b="1" dirty="0">
                <a:solidFill>
                  <a:srgbClr val="66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en-US" altLang="zh-CN" sz="2400" b="1" dirty="0">
              <a:solidFill>
                <a:srgbClr val="66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5918838" y="2997398"/>
            <a:ext cx="308286" cy="357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5918839" y="4110551"/>
            <a:ext cx="308286" cy="357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918838" y="5223704"/>
            <a:ext cx="308286" cy="357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7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7317EC6-DFBF-4AC2-A9E9-B22E2F8BF252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136708" y="2286000"/>
            <a:ext cx="6407150" cy="11430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4800" b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第三章   固体电子论</a:t>
            </a:r>
            <a:endParaRPr lang="zh-CN" altLang="en-US" sz="48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81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2" name="Rectangle 4"/>
          <p:cNvSpPr>
            <a:spLocks noChangeArrowheads="1"/>
          </p:cNvSpPr>
          <p:nvPr/>
        </p:nvSpPr>
        <p:spPr bwMode="auto">
          <a:xfrm>
            <a:off x="3935760" y="1387030"/>
            <a:ext cx="3637857" cy="50482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Rot="1" noChangeArrowheads="1"/>
          </p:cNvSpPr>
          <p:nvPr/>
        </p:nvSpPr>
        <p:spPr bwMode="auto">
          <a:xfrm>
            <a:off x="3935760" y="114449"/>
            <a:ext cx="64071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第三章 固体电子论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A3644-F7FA-4510-BE22-999DFD69EC9B}" type="slidenum"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47132" y="1263760"/>
            <a:ext cx="5329188" cy="425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 eaLnBrk="0" hangingPunct="0">
              <a:tabLst>
                <a:tab pos="66675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tabLst>
                <a:tab pos="66675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tabLst>
                <a:tab pos="66675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tabLst>
                <a:tab pos="66675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tabLst>
                <a:tab pos="66675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675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just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索末菲自由电子论 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3.1.1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波函数与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3.1.2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能级与态密度</a:t>
            </a:r>
          </a:p>
          <a:p>
            <a:pPr algn="just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周期势场中电子运动状态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3.2.1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布洛赫定理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3.2.2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近自由电子近似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3.2.3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紧束缚近似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3.3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费米统计分布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7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1851508" y="244507"/>
            <a:ext cx="8336101" cy="744537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索末菲自由电子模型（波函数与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E-k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关系） 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A3644-F7FA-4510-BE22-999DFD69EC9B}" type="slidenum"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 flipV="1">
            <a:off x="1630364" y="9666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5" name="Rectangle 2" descr="宽下对角线"/>
          <p:cNvSpPr>
            <a:spLocks noChangeArrowheads="1"/>
          </p:cNvSpPr>
          <p:nvPr/>
        </p:nvSpPr>
        <p:spPr bwMode="auto">
          <a:xfrm>
            <a:off x="6887196" y="3449966"/>
            <a:ext cx="3024188" cy="17272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30364" y="1834923"/>
            <a:ext cx="842645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/>
              <p:cNvSpPr txBox="1"/>
              <p:nvPr/>
            </p:nvSpPr>
            <p:spPr bwMode="auto">
              <a:xfrm>
                <a:off x="2571589" y="3644278"/>
                <a:ext cx="3889375" cy="9549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1589" y="3644278"/>
                <a:ext cx="3889375" cy="954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131330" y="4678095"/>
            <a:ext cx="446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为简单起见，可选取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6"/>
              <p:cNvSpPr txBox="1"/>
              <p:nvPr/>
            </p:nvSpPr>
            <p:spPr bwMode="auto">
              <a:xfrm>
                <a:off x="2283557" y="5225492"/>
                <a:ext cx="33572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3557" y="5225492"/>
                <a:ext cx="335722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1851509" y="2648834"/>
            <a:ext cx="8059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作为最初级的近似，可认为电子在势能为常数</a:t>
            </a:r>
            <a:r>
              <a:rPr kumimoji="1" lang="en-US" altLang="zh-CN" sz="2400" b="1" i="1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baseline="-25000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的平均场内运动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8039721" y="4097666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" name="矩形 22"/>
          <p:cNvSpPr/>
          <p:nvPr/>
        </p:nvSpPr>
        <p:spPr>
          <a:xfrm>
            <a:off x="1851508" y="1442771"/>
            <a:ext cx="7992888" cy="1005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金属晶体中，大量电子脱离原子的束缚做公有化运动，行为类似自由电子。</a:t>
            </a:r>
          </a:p>
        </p:txBody>
      </p:sp>
    </p:spTree>
    <p:extLst>
      <p:ext uri="{BB962C8B-B14F-4D97-AF65-F5344CB8AC3E}">
        <p14:creationId xmlns:p14="http://schemas.microsoft.com/office/powerpoint/2010/main" val="25167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963C1D-0D50-2E89-B62F-D6F98C130D68}"/>
              </a:ext>
            </a:extLst>
          </p:cNvPr>
          <p:cNvGrpSpPr/>
          <p:nvPr/>
        </p:nvGrpSpPr>
        <p:grpSpPr bwMode="auto">
          <a:xfrm>
            <a:off x="7772809" y="1643034"/>
            <a:ext cx="3887788" cy="4082370"/>
            <a:chOff x="158" y="1271"/>
            <a:chExt cx="1197" cy="1636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8738BA29-6A16-4320-0B79-31FBFD9E7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271"/>
              <a:ext cx="1197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CC4A72BE-A7F4-2F5E-2D92-A6AA6CF2C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" y="2759"/>
              <a:ext cx="338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自由电子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/>
              <p:cNvSpPr txBox="1">
                <a:spLocks noChangeArrowheads="1"/>
              </p:cNvSpPr>
              <p:nvPr/>
            </p:nvSpPr>
            <p:spPr bwMode="auto">
              <a:xfrm>
                <a:off x="1827582" y="1839269"/>
                <a:ext cx="329229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则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7582" y="1839269"/>
                <a:ext cx="3292290" cy="461665"/>
              </a:xfrm>
              <a:prstGeom prst="rect">
                <a:avLst/>
              </a:prstGeom>
              <a:blipFill>
                <a:blip r:embed="rId3"/>
                <a:stretch>
                  <a:fillRect l="-2963" t="-10667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9"/>
              <p:cNvSpPr txBox="1">
                <a:spLocks noChangeArrowheads="1"/>
              </p:cNvSpPr>
              <p:nvPr/>
            </p:nvSpPr>
            <p:spPr bwMode="auto">
              <a:xfrm>
                <a:off x="1843090" y="2308139"/>
                <a:ext cx="4176464" cy="577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能量本征函数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acc>
                          <m:accPr>
                            <m:chr m:val="⃑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⃑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⃑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sup>
                    </m:sSup>
                  </m:oMath>
                </a14:m>
                <a:endParaRPr kumimoji="1"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090" y="2308139"/>
                <a:ext cx="4176464" cy="577146"/>
              </a:xfrm>
              <a:prstGeom prst="rect">
                <a:avLst/>
              </a:prstGeom>
              <a:blipFill>
                <a:blip r:embed="rId4"/>
                <a:stretch>
                  <a:fillRect l="-2190" b="-180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35C41116-7BAC-381D-80EA-7FCF0DBE1C11}"/>
                  </a:ext>
                </a:extLst>
              </p:cNvPr>
              <p:cNvSpPr txBox="1"/>
              <p:nvPr/>
            </p:nvSpPr>
            <p:spPr bwMode="auto">
              <a:xfrm>
                <a:off x="1900710" y="981173"/>
                <a:ext cx="335722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35C41116-7BAC-381D-80EA-7FCF0DBE1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0710" y="981173"/>
                <a:ext cx="3357228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DED00E-B47C-64C3-C7C1-B51BFD0BEAF3}"/>
                  </a:ext>
                </a:extLst>
              </p:cNvPr>
              <p:cNvSpPr txBox="1"/>
              <p:nvPr/>
            </p:nvSpPr>
            <p:spPr>
              <a:xfrm>
                <a:off x="5257938" y="1161944"/>
                <a:ext cx="2160091" cy="616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𝑚𝐸</m:t>
                        </m:r>
                      </m:num>
                      <m:den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DED00E-B47C-64C3-C7C1-B51BFD0B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938" y="1161944"/>
                <a:ext cx="2160091" cy="616579"/>
              </a:xfrm>
              <a:prstGeom prst="rect">
                <a:avLst/>
              </a:prstGeom>
              <a:blipFill>
                <a:blip r:embed="rId6"/>
                <a:stretch>
                  <a:fillRect l="-452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6">
            <a:extLst>
              <a:ext uri="{FF2B5EF4-FFF2-40B4-BE49-F238E27FC236}">
                <a16:creationId xmlns:a16="http://schemas.microsoft.com/office/drawing/2014/main" id="{2FD03D2D-2EB0-78AF-04B5-35CD49AF7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582" y="3086952"/>
            <a:ext cx="58056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kumimoji="1" lang="zh-CN" altLang="en-US" sz="2400" b="1" u="sng" dirty="0">
                <a:solidFill>
                  <a:srgbClr val="FF0000"/>
                </a:solidFill>
                <a:uFill>
                  <a:solidFill>
                    <a:schemeClr val="accent2"/>
                  </a:solidFill>
                </a:uFill>
                <a:latin typeface="楷体" panose="02010609060101010101" pitchFamily="49" charset="-122"/>
                <a:ea typeface="楷体" panose="02010609060101010101" pitchFamily="49" charset="-122"/>
              </a:rPr>
              <a:t>无限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空间中的自由电子，上述能量本征函数已满足</a:t>
            </a:r>
            <a:r>
              <a:rPr kumimoji="1"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单值、有限、连续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的要求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DF014624-21D1-7B40-CD37-E3591E85E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3090" y="4174422"/>
                <a:ext cx="4716200" cy="6778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本征能量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可取连续值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Text Box 6">
                <a:extLst>
                  <a:ext uri="{FF2B5EF4-FFF2-40B4-BE49-F238E27FC236}">
                    <a16:creationId xmlns:a16="http://schemas.microsoft.com/office/drawing/2014/main" id="{DF014624-21D1-7B40-CD37-E3591E85E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090" y="4174422"/>
                <a:ext cx="4716200" cy="677863"/>
              </a:xfrm>
              <a:prstGeom prst="rect">
                <a:avLst/>
              </a:prstGeom>
              <a:blipFill>
                <a:blip r:embed="rId7"/>
                <a:stretch>
                  <a:fillRect l="-1938" r="-1550" b="-63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2">
            <a:extLst>
              <a:ext uri="{FF2B5EF4-FFF2-40B4-BE49-F238E27FC236}">
                <a16:creationId xmlns:a16="http://schemas.microsoft.com/office/drawing/2014/main" id="{B1E9D1BF-D7DE-C056-8B9C-D8ED5DFC6361}"/>
              </a:ext>
            </a:extLst>
          </p:cNvPr>
          <p:cNvGrpSpPr/>
          <p:nvPr/>
        </p:nvGrpSpPr>
        <p:grpSpPr bwMode="auto">
          <a:xfrm>
            <a:off x="1843090" y="4852285"/>
            <a:ext cx="4143375" cy="1036637"/>
            <a:chOff x="361" y="2968"/>
            <a:chExt cx="2610" cy="653"/>
          </a:xfrm>
        </p:grpSpPr>
        <p:sp>
          <p:nvSpPr>
            <p:cNvPr id="12" name="Text Box 23">
              <a:extLst>
                <a:ext uri="{FF2B5EF4-FFF2-40B4-BE49-F238E27FC236}">
                  <a16:creationId xmlns:a16="http://schemas.microsoft.com/office/drawing/2014/main" id="{AC2F15B8-294B-1008-EECC-FCD46F9BF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" y="3149"/>
              <a:ext cx="10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电子质量</a:t>
              </a:r>
              <a:r>
                <a:rPr kumimoji="1" lang="zh-CN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bject 24">
                  <a:extLst>
                    <a:ext uri="{FF2B5EF4-FFF2-40B4-BE49-F238E27FC236}">
                      <a16:creationId xmlns:a16="http://schemas.microsoft.com/office/drawing/2014/main" id="{05ED3E78-B42D-D938-90B1-3CDE1566449C}"/>
                    </a:ext>
                  </a:extLst>
                </p:cNvPr>
                <p:cNvSpPr txBox="1"/>
                <p:nvPr/>
              </p:nvSpPr>
              <p:spPr bwMode="auto">
                <a:xfrm>
                  <a:off x="1610" y="2968"/>
                  <a:ext cx="1361" cy="6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8" name="Object 24">
                  <a:extLst>
                    <a:ext uri="{FF2B5EF4-FFF2-40B4-BE49-F238E27FC236}">
                      <a16:creationId xmlns:a16="http://schemas.microsoft.com/office/drawing/2014/main" id="{05ED3E78-B42D-D938-90B1-3CDE15664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0" y="2968"/>
                  <a:ext cx="1361" cy="6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 Box 26">
            <a:extLst>
              <a:ext uri="{FF2B5EF4-FFF2-40B4-BE49-F238E27FC236}">
                <a16:creationId xmlns:a16="http://schemas.microsoft.com/office/drawing/2014/main" id="{06B1B7AD-9C55-C657-D411-08A62F499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249" y="5940050"/>
            <a:ext cx="6991353" cy="830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带电粒子质量小，抛物线形状比较“瘦”，开口小</a:t>
            </a: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带电粒子质量大，抛物线形状比较“胖”，开口大</a:t>
            </a:r>
          </a:p>
        </p:txBody>
      </p:sp>
      <p:sp>
        <p:nvSpPr>
          <p:cNvPr id="15" name="AutoShape 27">
            <a:extLst>
              <a:ext uri="{FF2B5EF4-FFF2-40B4-BE49-F238E27FC236}">
                <a16:creationId xmlns:a16="http://schemas.microsoft.com/office/drawing/2014/main" id="{4C5F2013-F66A-AA8F-0E8F-DBC3600F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4" y="6174999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gradFill rotWithShape="1">
            <a:gsLst>
              <a:gs pos="0">
                <a:srgbClr val="FFDCFF"/>
              </a:gs>
              <a:gs pos="100000">
                <a:srgbClr val="FF00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 flipV="1">
            <a:off x="1630364" y="9666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8" name="Rectangle 2"/>
          <p:cNvSpPr txBox="1">
            <a:spLocks noRot="1" noChangeArrowheads="1"/>
          </p:cNvSpPr>
          <p:nvPr/>
        </p:nvSpPr>
        <p:spPr bwMode="auto">
          <a:xfrm>
            <a:off x="2037522" y="263587"/>
            <a:ext cx="8358808" cy="7445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索末菲自由电子模型（波函数与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E-k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关系） </a:t>
            </a:r>
          </a:p>
        </p:txBody>
      </p:sp>
    </p:spTree>
    <p:extLst>
      <p:ext uri="{BB962C8B-B14F-4D97-AF65-F5344CB8AC3E}">
        <p14:creationId xmlns:p14="http://schemas.microsoft.com/office/powerpoint/2010/main" val="296038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D43A0E07-EC17-C5D3-CFE6-51A4A1CE9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99" y="1741661"/>
            <a:ext cx="91828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对于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有限体积</a:t>
            </a:r>
            <a:r>
              <a:rPr kumimoji="1" lang="zh-CN" altLang="en-US" sz="24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的晶体，在其中运动的电子，要满足什么样边界条件？对本征能量又会带来什么样的限制或要求？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31C8103F-C678-6BD7-34D7-307A818EF5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6948" y="3946153"/>
                <a:ext cx="5829404" cy="4923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lvl="0" eaLnBrk="1" hangingPunct="1">
                  <a:lnSpc>
                    <a:spcPts val="3400"/>
                  </a:lnSpc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设晶体在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kumimoji="1" lang="en-US" altLang="zh-CN" sz="2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1" lang="zh-CN" altLang="en-US" sz="240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方向上有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个原胞，长度为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</a:t>
                </a:r>
                <a:endPara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31C8103F-C678-6BD7-34D7-307A818E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6948" y="3946153"/>
                <a:ext cx="5829404" cy="492379"/>
              </a:xfrm>
              <a:prstGeom prst="rect">
                <a:avLst/>
              </a:prstGeom>
              <a:blipFill>
                <a:blip r:embed="rId2"/>
                <a:stretch>
                  <a:fillRect l="-1674" t="-3704" b="-2716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FC5161C-4EA0-D67D-4F87-8B1D636EF245}"/>
              </a:ext>
            </a:extLst>
          </p:cNvPr>
          <p:cNvGrpSpPr/>
          <p:nvPr/>
        </p:nvGrpSpPr>
        <p:grpSpPr bwMode="auto">
          <a:xfrm>
            <a:off x="8751571" y="2809850"/>
            <a:ext cx="1944686" cy="1853381"/>
            <a:chOff x="4649" y="1246"/>
            <a:chExt cx="1080" cy="10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B7532B-6FEC-5044-5265-E0EB02378BF0}"/>
                </a:ext>
              </a:extLst>
            </p:cNvPr>
            <p:cNvGrpSpPr/>
            <p:nvPr/>
          </p:nvGrpSpPr>
          <p:grpSpPr bwMode="auto">
            <a:xfrm>
              <a:off x="4649" y="1246"/>
              <a:ext cx="843" cy="838"/>
              <a:chOff x="1093" y="915"/>
              <a:chExt cx="843" cy="838"/>
            </a:xfrm>
          </p:grpSpPr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5D387950-5111-54E6-B130-A8D2766D7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1125"/>
                <a:ext cx="636" cy="628"/>
              </a:xfrm>
              <a:prstGeom prst="rect">
                <a:avLst/>
              </a:prstGeom>
              <a:noFill/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AutoShape 6">
                <a:extLst>
                  <a:ext uri="{FF2B5EF4-FFF2-40B4-BE49-F238E27FC236}">
                    <a16:creationId xmlns:a16="http://schemas.microsoft.com/office/drawing/2014/main" id="{35F9BA42-CFE1-75BD-BC3C-77862BB0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917"/>
                <a:ext cx="834" cy="208"/>
              </a:xfrm>
              <a:prstGeom prst="parallelogram">
                <a:avLst>
                  <a:gd name="adj" fmla="val 100120"/>
                </a:avLst>
              </a:prstGeom>
              <a:noFill/>
              <a:ln w="9525">
                <a:solidFill>
                  <a:srgbClr val="A5002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Line 7">
                <a:extLst>
                  <a:ext uri="{FF2B5EF4-FFF2-40B4-BE49-F238E27FC236}">
                    <a16:creationId xmlns:a16="http://schemas.microsoft.com/office/drawing/2014/main" id="{76350F4E-1A11-4CB6-E543-3B9BAF159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915"/>
                <a:ext cx="4" cy="628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Line 8">
                <a:extLst>
                  <a:ext uri="{FF2B5EF4-FFF2-40B4-BE49-F238E27FC236}">
                    <a16:creationId xmlns:a16="http://schemas.microsoft.com/office/drawing/2014/main" id="{19DA04BE-5B80-A34C-38F3-D532019F7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3" y="1541"/>
                <a:ext cx="203" cy="208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44DF7D5C-57B2-9D08-AB59-4764B73E6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069"/>
              <a:ext cx="26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7894DD5A-49A6-F922-3A40-FDA49D297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" y="1872"/>
              <a:ext cx="354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400" b="1" i="1" u="none" strike="noStrike" kern="1200" cap="none" spc="0" normalizeH="0" baseline="-2500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301F91B4-9807-580F-9FAC-67C21409B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2" y="1554"/>
              <a:ext cx="32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5002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kumimoji="0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z</a:t>
              </a:r>
              <a:endPara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19">
            <a:extLst>
              <a:ext uri="{FF2B5EF4-FFF2-40B4-BE49-F238E27FC236}">
                <a16:creationId xmlns:a16="http://schemas.microsoft.com/office/drawing/2014/main" id="{314E0997-7E2A-5804-2CE9-C1CA3965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556" y="6223308"/>
            <a:ext cx="736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固体中的波具有晶体总尺度上的周期边界条件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214D5DD8-AB0F-91A1-529D-A9D0997C4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599" y="5074522"/>
            <a:ext cx="6030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周期性边界条件（波恩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卡门条件）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0C6821BC-98D4-2031-B67A-59314825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4789" y="5041089"/>
            <a:ext cx="3672408" cy="97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对象 31">
                <a:extLst>
                  <a:ext uri="{FF2B5EF4-FFF2-40B4-BE49-F238E27FC236}">
                    <a16:creationId xmlns:a16="http://schemas.microsoft.com/office/drawing/2014/main" id="{B559D312-D2AD-9BCD-E76F-608D9293A0BB}"/>
                  </a:ext>
                </a:extLst>
              </p:cNvPr>
              <p:cNvSpPr txBox="1"/>
              <p:nvPr/>
            </p:nvSpPr>
            <p:spPr bwMode="auto">
              <a:xfrm>
                <a:off x="1692743" y="5657559"/>
                <a:ext cx="6834630" cy="644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对于任意状态波函数，有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</m:acc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对象 31">
                <a:extLst>
                  <a:ext uri="{FF2B5EF4-FFF2-40B4-BE49-F238E27FC236}">
                    <a16:creationId xmlns:a16="http://schemas.microsoft.com/office/drawing/2014/main" id="{B559D312-D2AD-9BCD-E76F-608D9293A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2743" y="5657559"/>
                <a:ext cx="6834630" cy="644525"/>
              </a:xfrm>
              <a:prstGeom prst="rect">
                <a:avLst/>
              </a:prstGeom>
              <a:blipFill>
                <a:blip r:embed="rId3"/>
                <a:stretch>
                  <a:fillRect l="-1427" t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6B9B715F-A7B0-3333-D01C-5DF4B3874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0664" y="4469260"/>
                <a:ext cx="3610644" cy="4914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lvl="0" eaLnBrk="1" hangingPunct="1">
                  <a:lnSpc>
                    <a:spcPts val="34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zh-CN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      (</m:t>
                    </m:r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kumimoji="1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       </a:t>
                </a:r>
                <a:endPara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6B9B715F-A7B0-3333-D01C-5DF4B3874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0664" y="4469260"/>
                <a:ext cx="3610644" cy="491481"/>
              </a:xfrm>
              <a:prstGeom prst="rect">
                <a:avLst/>
              </a:prstGeom>
              <a:blipFill>
                <a:blip r:embed="rId4"/>
                <a:stretch>
                  <a:fillRect l="-338" b="-1728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FCCC9A43-A50B-66E5-3E97-8E4FA346C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9124" y="2600924"/>
                <a:ext cx="6667840" cy="6373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由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acc>
                                      <m:accPr>
                                        <m:chr m:val="⃑"/>
                                        <m:ctrlP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⃑"/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zh-CN" altLang="en-US" sz="24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 </a:t>
                </a:r>
                <a:r>
                  <a:rPr kumimoji="1" lang="zh-CN" altLang="en-US" sz="2400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得归一化常数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rad>
                      </m:den>
                    </m:f>
                  </m:oMath>
                </a14:m>
                <a:endParaRPr kumimoji="1"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FCCC9A43-A50B-66E5-3E97-8E4FA346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9124" y="2600924"/>
                <a:ext cx="6667840" cy="637354"/>
              </a:xfrm>
              <a:prstGeom prst="rect">
                <a:avLst/>
              </a:prstGeom>
              <a:blipFill>
                <a:blip r:embed="rId5"/>
                <a:stretch>
                  <a:fillRect l="-1371" b="-67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7">
                <a:extLst>
                  <a:ext uri="{FF2B5EF4-FFF2-40B4-BE49-F238E27FC236}">
                    <a16:creationId xmlns:a16="http://schemas.microsoft.com/office/drawing/2014/main" id="{726D2897-BBAA-0CDF-683D-839CA8A1C116}"/>
                  </a:ext>
                </a:extLst>
              </p:cNvPr>
              <p:cNvSpPr txBox="1"/>
              <p:nvPr/>
            </p:nvSpPr>
            <p:spPr bwMode="auto">
              <a:xfrm>
                <a:off x="1997143" y="3090181"/>
                <a:ext cx="3705225" cy="9667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⃑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Object 27">
                <a:extLst>
                  <a:ext uri="{FF2B5EF4-FFF2-40B4-BE49-F238E27FC236}">
                    <a16:creationId xmlns:a16="http://schemas.microsoft.com/office/drawing/2014/main" id="{726D2897-BBAA-0CDF-683D-839CA8A1C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7143" y="3090181"/>
                <a:ext cx="3705225" cy="9667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94241" y="269282"/>
            <a:ext cx="10506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索末菲自由电子模型（能级与态密度） 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111280" y="1132670"/>
            <a:ext cx="56909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周期性边界条件（波恩-卡门条件）</a:t>
            </a:r>
          </a:p>
        </p:txBody>
      </p:sp>
    </p:spTree>
    <p:extLst>
      <p:ext uri="{BB962C8B-B14F-4D97-AF65-F5344CB8AC3E}">
        <p14:creationId xmlns:p14="http://schemas.microsoft.com/office/powerpoint/2010/main" val="1180855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680060" y="1858274"/>
            <a:ext cx="9123775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just" fontAlgn="b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实际晶体的体积是有限的，并不满足平移对称性。</a:t>
            </a:r>
            <a:endParaRPr lang="en-US" altLang="zh-CN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just" fontAlgn="b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引入玻恩</a:t>
            </a:r>
            <a:r>
              <a:rPr lang="en-US" altLang="zh-CN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卡门条件后，则可以用平移对称性描述晶格的周期性。</a:t>
            </a:r>
            <a:endParaRPr lang="en-US" altLang="zh-CN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680060" y="4176660"/>
            <a:ext cx="901444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 fontAlgn="b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当组成晶格的原子足够多时</a:t>
            </a:r>
            <a:r>
              <a:rPr lang="en-US" altLang="zh-CN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  </a:t>
            </a:r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边界效应可以忽略不计</a:t>
            </a:r>
            <a:r>
              <a:rPr lang="en-US" altLang="zh-CN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玻恩</a:t>
            </a:r>
            <a:r>
              <a:rPr lang="en-US" altLang="zh-CN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卡门边界条件适用；但当原子数少时</a:t>
            </a:r>
            <a:r>
              <a:rPr lang="en-US" altLang="zh-CN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边界效应变得显著</a:t>
            </a:r>
            <a:r>
              <a:rPr lang="en-US" altLang="zh-CN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周期性边界条件不再适用。</a:t>
            </a:r>
            <a:endParaRPr lang="en-US" altLang="zh-CN" sz="240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fontAlgn="b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周期性边界条件只是一种近似</a:t>
            </a:r>
            <a:r>
              <a:rPr lang="en-US" altLang="zh-CN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且在原子数足够多时是一种很好的近似。</a:t>
            </a:r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 flipV="1">
            <a:off x="1680060" y="1029752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43937" y="289160"/>
            <a:ext cx="10506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索末菲自由电子模型（能级与态密度）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220611" y="1276395"/>
            <a:ext cx="78454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为什么引入周期性边界条件（波恩-卡门条件）？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220610" y="3522220"/>
            <a:ext cx="4852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周期性边界条件的适用范围？</a:t>
            </a:r>
          </a:p>
        </p:txBody>
      </p:sp>
    </p:spTree>
    <p:extLst>
      <p:ext uri="{BB962C8B-B14F-4D97-AF65-F5344CB8AC3E}">
        <p14:creationId xmlns:p14="http://schemas.microsoft.com/office/powerpoint/2010/main" val="166715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381927" y="1294047"/>
            <a:ext cx="6165321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将波恩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卡门条件应用于能量本征函数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endParaRPr lang="zh-CN" altLang="en-US" sz="2400" b="1" dirty="0">
              <a:solidFill>
                <a:srgbClr val="66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2"/>
          <p:cNvSpPr>
            <a:spLocks noChangeArrowheads="1"/>
          </p:cNvSpPr>
          <p:nvPr/>
        </p:nvSpPr>
        <p:spPr bwMode="auto">
          <a:xfrm>
            <a:off x="3261657" y="2588691"/>
            <a:ext cx="3672408" cy="97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21"/>
              <p:cNvSpPr txBox="1"/>
              <p:nvPr/>
            </p:nvSpPr>
            <p:spPr bwMode="auto">
              <a:xfrm>
                <a:off x="3045229" y="1887564"/>
                <a:ext cx="5428664" cy="6441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acc>
                            <m:accPr>
                              <m:chr m:val="⃑"/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对象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5229" y="1887564"/>
                <a:ext cx="5428664" cy="644125"/>
              </a:xfrm>
              <a:prstGeom prst="rect">
                <a:avLst/>
              </a:prstGeom>
              <a:blipFill>
                <a:blip r:embed="rId2"/>
                <a:stretch>
                  <a:fillRect l="-899" t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/>
              <p:cNvSpPr txBox="1"/>
              <p:nvPr/>
            </p:nvSpPr>
            <p:spPr bwMode="auto">
              <a:xfrm>
                <a:off x="2769031" y="3692881"/>
                <a:ext cx="3246764" cy="74779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⃑"/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9031" y="3692881"/>
                <a:ext cx="3246764" cy="7477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21">
                <a:extLst>
                  <a:ext uri="{FF2B5EF4-FFF2-40B4-BE49-F238E27FC236}">
                    <a16:creationId xmlns:a16="http://schemas.microsoft.com/office/drawing/2014/main" id="{064724A2-02AB-128A-0FCD-91B33859C009}"/>
                  </a:ext>
                </a:extLst>
              </p:cNvPr>
              <p:cNvSpPr txBox="1"/>
              <p:nvPr/>
            </p:nvSpPr>
            <p:spPr bwMode="auto">
              <a:xfrm>
                <a:off x="2938333" y="2526455"/>
                <a:ext cx="5810420" cy="6441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acc>
                            <m:accPr>
                              <m:chr m:val="⃑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对象 21">
                <a:extLst>
                  <a:ext uri="{FF2B5EF4-FFF2-40B4-BE49-F238E27FC236}">
                    <a16:creationId xmlns:a16="http://schemas.microsoft.com/office/drawing/2014/main" id="{064724A2-02AB-128A-0FCD-91B33859C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8333" y="2526455"/>
                <a:ext cx="5810420" cy="644125"/>
              </a:xfrm>
              <a:prstGeom prst="rect">
                <a:avLst/>
              </a:prstGeom>
              <a:blipFill>
                <a:blip r:embed="rId4"/>
                <a:stretch>
                  <a:fillRect b="-25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4">
                <a:extLst>
                  <a:ext uri="{FF2B5EF4-FFF2-40B4-BE49-F238E27FC236}">
                    <a16:creationId xmlns:a16="http://schemas.microsoft.com/office/drawing/2014/main" id="{2B1AF204-B122-8A37-5C6D-78912E60F6EE}"/>
                  </a:ext>
                </a:extLst>
              </p:cNvPr>
              <p:cNvSpPr txBox="1"/>
              <p:nvPr/>
            </p:nvSpPr>
            <p:spPr bwMode="auto">
              <a:xfrm>
                <a:off x="5469794" y="3665583"/>
                <a:ext cx="3972553" cy="7477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zh-CN" alt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</m:oMath>
                </a14:m>
                <a:r>
                  <a:rPr lang="zh-CN" altLang="en-US" sz="2400" b="1" dirty="0">
                    <a:latin typeface="+mj-ea"/>
                    <a:ea typeface="+mj-ea"/>
                  </a:rPr>
                  <a:t>整数</a:t>
                </a:r>
                <a:r>
                  <a:rPr lang="en-US" altLang="zh-CN" sz="2400" b="1" dirty="0"/>
                  <a:t>,    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对象 4">
                <a:extLst>
                  <a:ext uri="{FF2B5EF4-FFF2-40B4-BE49-F238E27FC236}">
                    <a16:creationId xmlns:a16="http://schemas.microsoft.com/office/drawing/2014/main" id="{2B1AF204-B122-8A37-5C6D-78912E60F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9794" y="3665583"/>
                <a:ext cx="3972553" cy="747797"/>
              </a:xfrm>
              <a:prstGeom prst="rect">
                <a:avLst/>
              </a:prstGeom>
              <a:blipFill>
                <a:blip r:embed="rId5"/>
                <a:stretch>
                  <a:fillRect r="-3067" b="-32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对象 31">
            <a:extLst>
              <a:ext uri="{FF2B5EF4-FFF2-40B4-BE49-F238E27FC236}">
                <a16:creationId xmlns:a16="http://schemas.microsoft.com/office/drawing/2014/main" id="{E895B4FC-91CE-B8C8-52AE-7CF72B40C566}"/>
              </a:ext>
            </a:extLst>
          </p:cNvPr>
          <p:cNvSpPr txBox="1"/>
          <p:nvPr/>
        </p:nvSpPr>
        <p:spPr bwMode="auto">
          <a:xfrm>
            <a:off x="1924754" y="5371587"/>
            <a:ext cx="8182082" cy="12521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可见，对于有限大小的晶体，采用周期性边界条件后，电子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本征能量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都取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02AF791E-C91B-06AE-F818-1EA314D2C8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1657" y="4440678"/>
                <a:ext cx="2242388" cy="8334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02AF791E-C91B-06AE-F818-1EA314D2C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1657" y="4440678"/>
                <a:ext cx="2242388" cy="833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94241" y="269282"/>
            <a:ext cx="10506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索末菲自由电子模型（能级与态密度） </a:t>
            </a:r>
          </a:p>
        </p:txBody>
      </p:sp>
    </p:spTree>
    <p:extLst>
      <p:ext uri="{BB962C8B-B14F-4D97-AF65-F5344CB8AC3E}">
        <p14:creationId xmlns:p14="http://schemas.microsoft.com/office/powerpoint/2010/main" val="1849997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/>
          <p:nvPr/>
        </p:nvGrpSpPr>
        <p:grpSpPr bwMode="auto">
          <a:xfrm>
            <a:off x="2351089" y="1700214"/>
            <a:ext cx="2592387" cy="3568211"/>
            <a:chOff x="158" y="1271"/>
            <a:chExt cx="1197" cy="1670"/>
          </a:xfrm>
        </p:grpSpPr>
        <p:pic>
          <p:nvPicPr>
            <p:cNvPr id="266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271"/>
              <a:ext cx="1197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0" name="Text Box 4"/>
            <p:cNvSpPr txBox="1">
              <a:spLocks noChangeArrowheads="1"/>
            </p:cNvSpPr>
            <p:nvPr/>
          </p:nvSpPr>
          <p:spPr bwMode="auto">
            <a:xfrm>
              <a:off x="464" y="2725"/>
              <a:ext cx="689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自由电子 </a:t>
              </a:r>
            </a:p>
          </p:txBody>
        </p:sp>
      </p:grpSp>
      <p:grpSp>
        <p:nvGrpSpPr>
          <p:cNvPr id="1346565" name="Group 5"/>
          <p:cNvGrpSpPr/>
          <p:nvPr/>
        </p:nvGrpSpPr>
        <p:grpSpPr bwMode="auto">
          <a:xfrm>
            <a:off x="4440238" y="1628775"/>
            <a:ext cx="4602162" cy="3384550"/>
            <a:chOff x="2154" y="1389"/>
            <a:chExt cx="2899" cy="2132"/>
          </a:xfrm>
        </p:grpSpPr>
        <p:pic>
          <p:nvPicPr>
            <p:cNvPr id="2663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1389"/>
              <a:ext cx="1447" cy="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7" name="Text Box 7"/>
            <p:cNvSpPr txBox="1">
              <a:spLocks noChangeArrowheads="1"/>
            </p:cNvSpPr>
            <p:nvPr/>
          </p:nvSpPr>
          <p:spPr bwMode="auto">
            <a:xfrm>
              <a:off x="2154" y="1706"/>
              <a:ext cx="161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周期性边界条件 </a:t>
              </a:r>
            </a:p>
            <a:p>
              <a:pPr eaLnBrk="1" hangingPunct="1"/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波恩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卡门条件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6638" name="AutoShape 8"/>
            <p:cNvSpPr>
              <a:spLocks noChangeArrowheads="1"/>
            </p:cNvSpPr>
            <p:nvPr/>
          </p:nvSpPr>
          <p:spPr bwMode="auto">
            <a:xfrm>
              <a:off x="2381" y="2251"/>
              <a:ext cx="1203" cy="299"/>
            </a:xfrm>
            <a:prstGeom prst="rightArrow">
              <a:avLst>
                <a:gd name="adj1" fmla="val 50000"/>
                <a:gd name="adj2" fmla="val 100585"/>
              </a:avLst>
            </a:prstGeom>
            <a:gradFill rotWithShape="1">
              <a:gsLst>
                <a:gs pos="0">
                  <a:srgbClr val="FFEAFF"/>
                </a:gs>
                <a:gs pos="100000">
                  <a:srgbClr val="FF00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629" name="Text Box 10"/>
          <p:cNvSpPr txBox="1">
            <a:spLocks noChangeArrowheads="1"/>
          </p:cNvSpPr>
          <p:nvPr/>
        </p:nvSpPr>
        <p:spPr bwMode="auto">
          <a:xfrm>
            <a:off x="3013804" y="1118047"/>
            <a:ext cx="712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设平行六面体边长 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  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y, z</a:t>
            </a:r>
          </a:p>
        </p:txBody>
      </p:sp>
      <p:grpSp>
        <p:nvGrpSpPr>
          <p:cNvPr id="1346571" name="Group 11"/>
          <p:cNvGrpSpPr/>
          <p:nvPr/>
        </p:nvGrpSpPr>
        <p:grpSpPr bwMode="auto">
          <a:xfrm>
            <a:off x="8256589" y="2565400"/>
            <a:ext cx="2447925" cy="2616200"/>
            <a:chOff x="4241" y="1616"/>
            <a:chExt cx="1542" cy="1648"/>
          </a:xfrm>
        </p:grpSpPr>
        <p:grpSp>
          <p:nvGrpSpPr>
            <p:cNvPr id="26632" name="Group 12"/>
            <p:cNvGrpSpPr/>
            <p:nvPr/>
          </p:nvGrpSpPr>
          <p:grpSpPr bwMode="auto">
            <a:xfrm>
              <a:off x="4241" y="1616"/>
              <a:ext cx="1282" cy="1254"/>
              <a:chOff x="4241" y="1616"/>
              <a:chExt cx="1282" cy="1254"/>
            </a:xfrm>
          </p:grpSpPr>
          <p:sp>
            <p:nvSpPr>
              <p:cNvPr id="26634" name="Text Box 13"/>
              <p:cNvSpPr txBox="1">
                <a:spLocks noChangeArrowheads="1"/>
              </p:cNvSpPr>
              <p:nvPr/>
            </p:nvSpPr>
            <p:spPr bwMode="auto">
              <a:xfrm>
                <a:off x="4241" y="1616"/>
                <a:ext cx="1236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r>
                  <a:rPr lang="en-US" altLang="zh-CN" sz="2600" b="1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600" b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取离散值</a:t>
                </a:r>
                <a:r>
                  <a:rPr lang="en-US" altLang="zh-CN" sz="2600" b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</a:p>
            </p:txBody>
          </p:sp>
          <p:graphicFrame>
            <p:nvGraphicFramePr>
              <p:cNvPr id="26635" name="Object 13"/>
              <p:cNvGraphicFramePr>
                <a:graphicFrameLocks noChangeAspect="1"/>
              </p:cNvGraphicFramePr>
              <p:nvPr/>
            </p:nvGraphicFramePr>
            <p:xfrm>
              <a:off x="4499" y="2115"/>
              <a:ext cx="1024" cy="7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4020800" imgH="10363200" progId="Equation.DSMT4">
                      <p:embed/>
                    </p:oleObj>
                  </mc:Choice>
                  <mc:Fallback>
                    <p:oleObj name="Equation" r:id="rId5" imgW="14020800" imgH="10363200" progId="Equation.DSMT4">
                      <p:embed/>
                      <p:pic>
                        <p:nvPicPr>
                          <p:cNvPr id="26635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9" y="2115"/>
                            <a:ext cx="1024" cy="7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33" name="Rectangle 19"/>
            <p:cNvSpPr>
              <a:spLocks noChangeArrowheads="1"/>
            </p:cNvSpPr>
            <p:nvPr/>
          </p:nvSpPr>
          <p:spPr bwMode="auto">
            <a:xfrm>
              <a:off x="4807" y="2976"/>
              <a:ext cx="9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solidFill>
                    <a:srgbClr val="66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400" b="1" i="1" baseline="-25000" dirty="0">
                  <a:solidFill>
                    <a:srgbClr val="66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400" b="1" dirty="0">
                  <a:solidFill>
                    <a:srgbClr val="6633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是整数 </a:t>
              </a:r>
            </a:p>
          </p:txBody>
        </p:sp>
      </p:grpSp>
      <p:sp>
        <p:nvSpPr>
          <p:cNvPr id="1346576" name="Rectangle 16"/>
          <p:cNvSpPr>
            <a:spLocks noChangeArrowheads="1"/>
          </p:cNvSpPr>
          <p:nvPr/>
        </p:nvSpPr>
        <p:spPr bwMode="auto">
          <a:xfrm>
            <a:off x="2077906" y="5215132"/>
            <a:ext cx="76258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buClr>
                <a:srgbClr val="336666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对于宏观物体的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很大，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点分布很密，</a:t>
            </a:r>
          </a:p>
          <a:p>
            <a:pPr eaLnBrk="1" hangingPunct="1">
              <a:buClr>
                <a:srgbClr val="336666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可以认为是准连续的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37050" y="5760393"/>
            <a:ext cx="46666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分立的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对应分立的能量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能级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A3644-F7FA-4510-BE22-999DFD69EC9B}" type="slidenum"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ctangle 2"/>
          <p:cNvSpPr>
            <a:spLocks noRot="1" noChangeArrowheads="1"/>
          </p:cNvSpPr>
          <p:nvPr/>
        </p:nvSpPr>
        <p:spPr bwMode="auto">
          <a:xfrm>
            <a:off x="3359224" y="116632"/>
            <a:ext cx="655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defRPr/>
            </a:pPr>
            <a:r>
              <a:rPr lang="zh-CN" altLang="en-US" sz="3800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600" b="1" i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k </a:t>
            </a:r>
            <a:r>
              <a:rPr kumimoji="1"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的取值不连续（分立化）</a:t>
            </a: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7703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C220ACF-2F2E-4A3F-9A09-204F67438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065" y="1199575"/>
            <a:ext cx="1053889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涉及到原子、电子层次，必须面对三个重要难题：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经典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量子？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判据？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如何处理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/m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量级的粒子数？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如何化解这个困难？固体物理学方法：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 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周期结构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AutoNum type="arabicPeriod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如何描写原子、电子间的相互作用？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多体问题  →  数学工具（密度泛函理论）→  弱关联  →  近似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3056327-EC00-4ED3-AEC5-7C4CF089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64" y="311895"/>
            <a:ext cx="44935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l" defTabSz="914400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固体物理学研究的难点问题</a:t>
            </a:r>
          </a:p>
        </p:txBody>
      </p:sp>
    </p:spTree>
    <p:extLst>
      <p:ext uri="{BB962C8B-B14F-4D97-AF65-F5344CB8AC3E}">
        <p14:creationId xmlns:p14="http://schemas.microsoft.com/office/powerpoint/2010/main" val="213548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427471" y="5992087"/>
            <a:ext cx="27432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A3644-F7FA-4510-BE22-999DFD69EC9B}" type="slidenum"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kumimoji="1" lang="en-US" altLang="zh-CN" sz="1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4">
                <a:extLst>
                  <a:ext uri="{FF2B5EF4-FFF2-40B4-BE49-F238E27FC236}">
                    <a16:creationId xmlns:a16="http://schemas.microsoft.com/office/drawing/2014/main" id="{2345653B-7767-E3A7-2A82-0405AE56E7D2}"/>
                  </a:ext>
                </a:extLst>
              </p:cNvPr>
              <p:cNvSpPr txBox="1"/>
              <p:nvPr/>
            </p:nvSpPr>
            <p:spPr bwMode="auto">
              <a:xfrm>
                <a:off x="746755" y="2063259"/>
                <a:ext cx="3186873" cy="69655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+mj-ea"/>
                    <a:ea typeface="+mj-ea"/>
                  </a:rPr>
                  <a:t>整数</a:t>
                </a:r>
                <a:r>
                  <a:rPr lang="en-US" altLang="zh-CN" sz="2400" dirty="0"/>
                  <a:t> 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对象 4">
                <a:extLst>
                  <a:ext uri="{FF2B5EF4-FFF2-40B4-BE49-F238E27FC236}">
                    <a16:creationId xmlns:a16="http://schemas.microsoft.com/office/drawing/2014/main" id="{2345653B-7767-E3A7-2A82-0405AE56E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55" y="2063259"/>
                <a:ext cx="3186873" cy="696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象 4">
                <a:extLst>
                  <a:ext uri="{FF2B5EF4-FFF2-40B4-BE49-F238E27FC236}">
                    <a16:creationId xmlns:a16="http://schemas.microsoft.com/office/drawing/2014/main" id="{1855C261-A0F1-95F3-9898-F94483DD22D9}"/>
                  </a:ext>
                </a:extLst>
              </p:cNvPr>
              <p:cNvSpPr txBox="1"/>
              <p:nvPr/>
            </p:nvSpPr>
            <p:spPr bwMode="auto">
              <a:xfrm>
                <a:off x="900369" y="2850886"/>
                <a:ext cx="4238873" cy="10078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∴∆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  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对象 4">
                <a:extLst>
                  <a:ext uri="{FF2B5EF4-FFF2-40B4-BE49-F238E27FC236}">
                    <a16:creationId xmlns:a16="http://schemas.microsoft.com/office/drawing/2014/main" id="{1855C261-A0F1-95F3-9898-F94483DD2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369" y="2850886"/>
                <a:ext cx="4238873" cy="1007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3BC1EC5-D6F9-52D3-4F25-E085E5C53B2F}"/>
              </a:ext>
            </a:extLst>
          </p:cNvPr>
          <p:cNvSpPr/>
          <p:nvPr/>
        </p:nvSpPr>
        <p:spPr bwMode="auto">
          <a:xfrm>
            <a:off x="4983533" y="1496043"/>
            <a:ext cx="2942729" cy="830263"/>
          </a:xfrm>
          <a:prstGeom prst="wedgeRoundRectCallout">
            <a:avLst>
              <a:gd name="adj1" fmla="val -57789"/>
              <a:gd name="adj2" fmla="val 11481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每个状态在波矢空间占据的“体积”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C5DD65-1AC5-0FDE-AA02-DE892CB804C9}"/>
              </a:ext>
            </a:extLst>
          </p:cNvPr>
          <p:cNvSpPr txBox="1"/>
          <p:nvPr/>
        </p:nvSpPr>
        <p:spPr>
          <a:xfrm>
            <a:off x="818762" y="3569665"/>
            <a:ext cx="6425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波矢空间单位“体积”包含的状态数</a:t>
            </a:r>
            <a:endParaRPr kumimoji="1" lang="zh-CN" altLang="en-US" sz="2800" dirty="0">
              <a:solidFill>
                <a:srgbClr val="7030A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4">
                <a:extLst>
                  <a:ext uri="{FF2B5EF4-FFF2-40B4-BE49-F238E27FC236}">
                    <a16:creationId xmlns:a16="http://schemas.microsoft.com/office/drawing/2014/main" id="{B999A6A5-43BD-72E0-AD89-A053970B5FD3}"/>
                  </a:ext>
                </a:extLst>
              </p:cNvPr>
              <p:cNvSpPr txBox="1"/>
              <p:nvPr/>
            </p:nvSpPr>
            <p:spPr bwMode="auto">
              <a:xfrm>
                <a:off x="1034787" y="4668577"/>
                <a:ext cx="3135189" cy="100784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对象 4">
                <a:extLst>
                  <a:ext uri="{FF2B5EF4-FFF2-40B4-BE49-F238E27FC236}">
                    <a16:creationId xmlns:a16="http://schemas.microsoft.com/office/drawing/2014/main" id="{B999A6A5-43BD-72E0-AD89-A053970B5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4787" y="4668577"/>
                <a:ext cx="3135189" cy="1007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标注: 弯曲线形 10">
                <a:extLst>
                  <a:ext uri="{FF2B5EF4-FFF2-40B4-BE49-F238E27FC236}">
                    <a16:creationId xmlns:a16="http://schemas.microsoft.com/office/drawing/2014/main" id="{65F4DA32-CF66-E3C4-071C-5E225499FECF}"/>
                  </a:ext>
                </a:extLst>
              </p:cNvPr>
              <p:cNvSpPr/>
              <p:nvPr/>
            </p:nvSpPr>
            <p:spPr bwMode="auto">
              <a:xfrm>
                <a:off x="4877417" y="4097715"/>
                <a:ext cx="2664296" cy="936104"/>
              </a:xfrm>
              <a:prstGeom prst="borderCallout2">
                <a:avLst>
                  <a:gd name="adj1" fmla="val 49896"/>
                  <a:gd name="adj2" fmla="val -1585"/>
                  <a:gd name="adj3" fmla="val 50142"/>
                  <a:gd name="adj4" fmla="val -70685"/>
                  <a:gd name="adj5" fmla="val 66235"/>
                  <a:gd name="adj6" fmla="val -70993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eaLnBrk="1" hangingPunct="1"/>
                <a:r>
                  <a:rPr lang="zh-CN" altLang="en-US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考虑到每个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对应两个自旋不同的态</a:t>
                </a:r>
              </a:p>
            </p:txBody>
          </p:sp>
        </mc:Choice>
        <mc:Fallback xmlns="">
          <p:sp>
            <p:nvSpPr>
              <p:cNvPr id="11" name="标注: 弯曲线形 10">
                <a:extLst>
                  <a:ext uri="{FF2B5EF4-FFF2-40B4-BE49-F238E27FC236}">
                    <a16:creationId xmlns:a16="http://schemas.microsoft.com/office/drawing/2014/main" id="{65F4DA32-CF66-E3C4-071C-5E225499F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7417" y="4097715"/>
                <a:ext cx="2664296" cy="936104"/>
              </a:xfrm>
              <a:prstGeom prst="borderCallout2">
                <a:avLst>
                  <a:gd name="adj1" fmla="val 49896"/>
                  <a:gd name="adj2" fmla="val -1585"/>
                  <a:gd name="adj3" fmla="val 50142"/>
                  <a:gd name="adj4" fmla="val -70685"/>
                  <a:gd name="adj5" fmla="val 66235"/>
                  <a:gd name="adj6" fmla="val -70993"/>
                </a:avLst>
              </a:prstGeom>
              <a:blipFill>
                <a:blip r:embed="rId6"/>
                <a:stretch>
                  <a:fillRect t="-641" r="-1333" b="-705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/>
          <p:cNvSpPr>
            <a:spLocks noRot="1" noChangeArrowheads="1"/>
          </p:cNvSpPr>
          <p:nvPr/>
        </p:nvSpPr>
        <p:spPr bwMode="auto">
          <a:xfrm>
            <a:off x="2912165" y="116632"/>
            <a:ext cx="700025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𝒌空间（波矢空间）中的状态密度</a:t>
            </a: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C9985744-5C1C-4F35-B73E-8E61B741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7283" y="1034612"/>
            <a:ext cx="455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9A2D0BFD-03AB-4740-AFAD-261E434EE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545" y="4901762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985A0F85-C5C8-4C32-8C8E-F9A69789F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070" y="3785750"/>
            <a:ext cx="468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/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9E56355F-0520-472B-A78D-E15394BDE5A8}"/>
              </a:ext>
            </a:extLst>
          </p:cNvPr>
          <p:cNvGrpSpPr/>
          <p:nvPr/>
        </p:nvGrpSpPr>
        <p:grpSpPr bwMode="auto">
          <a:xfrm>
            <a:off x="8115120" y="1553725"/>
            <a:ext cx="3914775" cy="3671887"/>
            <a:chOff x="2616" y="983"/>
            <a:chExt cx="844" cy="847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D061FB7-80D1-4CB5-9DF4-F27FF9B178CD}"/>
                </a:ext>
              </a:extLst>
            </p:cNvPr>
            <p:cNvSpPr/>
            <p:nvPr/>
          </p:nvSpPr>
          <p:spPr bwMode="auto">
            <a:xfrm>
              <a:off x="2616" y="990"/>
              <a:ext cx="204" cy="828"/>
            </a:xfrm>
            <a:custGeom>
              <a:avLst/>
              <a:gdLst>
                <a:gd name="T0" fmla="*/ 204 w 204"/>
                <a:gd name="T1" fmla="*/ 0 h 828"/>
                <a:gd name="T2" fmla="*/ 0 w 204"/>
                <a:gd name="T3" fmla="*/ 198 h 828"/>
                <a:gd name="T4" fmla="*/ 0 w 204"/>
                <a:gd name="T5" fmla="*/ 828 h 828"/>
                <a:gd name="T6" fmla="*/ 204 w 204"/>
                <a:gd name="T7" fmla="*/ 636 h 828"/>
                <a:gd name="T8" fmla="*/ 204 w 204"/>
                <a:gd name="T9" fmla="*/ 0 h 8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828">
                  <a:moveTo>
                    <a:pt x="204" y="0"/>
                  </a:moveTo>
                  <a:lnTo>
                    <a:pt x="0" y="198"/>
                  </a:lnTo>
                  <a:lnTo>
                    <a:pt x="0" y="828"/>
                  </a:lnTo>
                  <a:lnTo>
                    <a:pt x="204" y="63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665E36F1-ADE4-43CA-9B5B-FE3BFABBD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" y="993"/>
              <a:ext cx="636" cy="628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E896C008-E7A8-4BE2-B180-BDBC7EF82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0" y="996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9BEB629D-CB35-442E-AD95-71A36FD3B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" y="996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9C7251AB-169E-4F38-B05E-FC62C0DB0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990"/>
              <a:ext cx="0" cy="6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521D4FA1-5A26-4CEE-84A2-CD7EC22763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44" y="1158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AD91DDF3-6B11-430C-823B-5A990B46CA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32" y="1008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30A3C7B6-0D0F-4D64-803A-914004A01F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144" y="852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6" name="AutoShape 20">
              <a:extLst>
                <a:ext uri="{FF2B5EF4-FFF2-40B4-BE49-F238E27FC236}">
                  <a16:creationId xmlns:a16="http://schemas.microsoft.com/office/drawing/2014/main" id="{2D669D3B-1D7D-425D-BFCE-BA9152E48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1618"/>
              <a:ext cx="837" cy="209"/>
            </a:xfrm>
            <a:prstGeom prst="parallelogram">
              <a:avLst>
                <a:gd name="adj" fmla="val 100120"/>
              </a:avLst>
            </a:prstGeom>
            <a:solidFill>
              <a:srgbClr val="FF66FF"/>
            </a:solidFill>
            <a:ln w="9525">
              <a:solidFill>
                <a:schemeClr val="tx1"/>
              </a:solidFill>
              <a:prstDash val="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FDDF0E06-18C1-4014-959A-5291263E84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090" y="1368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60444296-080B-41B2-8970-22C3FE3DBE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036" y="1422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8081D13B-6916-4522-ADA9-F1A35CE3DE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988" y="1470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93990D87-BFD1-421F-B8E1-1843093B0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8" y="1613"/>
              <a:ext cx="203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3CB0C006-4506-4DC9-B46A-2E4D003F9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1613"/>
              <a:ext cx="203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359489D8-F1A4-461E-8902-23B90A521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66" y="1619"/>
              <a:ext cx="203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ED069F52-581D-4185-B5AD-A4F3CC1CB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6" y="983"/>
              <a:ext cx="203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5A118CB1-4ECC-4DC4-9426-6A63574C2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1218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526D02BD-187A-4A0F-8113-0117FBADE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1146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740F98B2-06F6-4F56-AF55-09DC41164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1116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C1B035BE-5546-4116-8BD2-90782118B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8" y="1062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017B246F-3D7C-42A0-A7E2-7C580895D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2" y="1157"/>
              <a:ext cx="203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49E576B6-23D4-42CE-B5EE-FE72FE6FD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2" y="1319"/>
              <a:ext cx="203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861ED533-F67F-4D24-A559-5EEFB9D94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8" y="1457"/>
              <a:ext cx="203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solidFill>
                  <a:srgbClr val="000000"/>
                </a:solidFill>
              </a:endParaRPr>
            </a:p>
          </p:txBody>
        </p:sp>
      </p:grpSp>
      <p:sp>
        <p:nvSpPr>
          <p:cNvPr id="41" name="Line 35">
            <a:extLst>
              <a:ext uri="{FF2B5EF4-FFF2-40B4-BE49-F238E27FC236}">
                <a16:creationId xmlns:a16="http://schemas.microsoft.com/office/drawing/2014/main" id="{CC67FBF1-9CFC-43A0-93BA-0D3154803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445" y="1601350"/>
            <a:ext cx="0" cy="27082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2" name="Line 36">
            <a:extLst>
              <a:ext uri="{FF2B5EF4-FFF2-40B4-BE49-F238E27FC236}">
                <a16:creationId xmlns:a16="http://schemas.microsoft.com/office/drawing/2014/main" id="{0ABE4E98-3F7E-444B-A209-E7AEE0306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4445" y="4282637"/>
            <a:ext cx="3154363" cy="793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3" name="Line 37">
            <a:extLst>
              <a:ext uri="{FF2B5EF4-FFF2-40B4-BE49-F238E27FC236}">
                <a16:creationId xmlns:a16="http://schemas.microsoft.com/office/drawing/2014/main" id="{CA1A251E-E3D4-47C7-9AA5-77B56DD756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5108" y="4292162"/>
            <a:ext cx="1065212" cy="9699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grpSp>
        <p:nvGrpSpPr>
          <p:cNvPr id="44" name="Group 39">
            <a:extLst>
              <a:ext uri="{FF2B5EF4-FFF2-40B4-BE49-F238E27FC236}">
                <a16:creationId xmlns:a16="http://schemas.microsoft.com/office/drawing/2014/main" id="{54A3FC50-1CD8-4870-8D8F-49B54DBB9A39}"/>
              </a:ext>
            </a:extLst>
          </p:cNvPr>
          <p:cNvGrpSpPr/>
          <p:nvPr/>
        </p:nvGrpSpPr>
        <p:grpSpPr bwMode="auto">
          <a:xfrm>
            <a:off x="8762820" y="3569850"/>
            <a:ext cx="1079500" cy="1008062"/>
            <a:chOff x="2699" y="1434"/>
            <a:chExt cx="1905" cy="1769"/>
          </a:xfrm>
        </p:grpSpPr>
        <p:grpSp>
          <p:nvGrpSpPr>
            <p:cNvPr id="45" name="Group 40">
              <a:extLst>
                <a:ext uri="{FF2B5EF4-FFF2-40B4-BE49-F238E27FC236}">
                  <a16:creationId xmlns:a16="http://schemas.microsoft.com/office/drawing/2014/main" id="{D99F372E-B79D-40A9-BB7D-6870E585425B}"/>
                </a:ext>
              </a:extLst>
            </p:cNvPr>
            <p:cNvGrpSpPr/>
            <p:nvPr/>
          </p:nvGrpSpPr>
          <p:grpSpPr bwMode="auto">
            <a:xfrm>
              <a:off x="2789" y="1525"/>
              <a:ext cx="1724" cy="1633"/>
              <a:chOff x="4604" y="2259"/>
              <a:chExt cx="2119" cy="2063"/>
            </a:xfrm>
          </p:grpSpPr>
          <p:sp>
            <p:nvSpPr>
              <p:cNvPr id="54" name="Line 41">
                <a:extLst>
                  <a:ext uri="{FF2B5EF4-FFF2-40B4-BE49-F238E27FC236}">
                    <a16:creationId xmlns:a16="http://schemas.microsoft.com/office/drawing/2014/main" id="{0AAD2ED7-E387-4291-ACA7-5170D0436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3935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Line 42">
                <a:extLst>
                  <a:ext uri="{FF2B5EF4-FFF2-40B4-BE49-F238E27FC236}">
                    <a16:creationId xmlns:a16="http://schemas.microsoft.com/office/drawing/2014/main" id="{DAB1915F-0CD1-4F55-AC24-A24DE841FD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4512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Line 43">
                <a:extLst>
                  <a:ext uri="{FF2B5EF4-FFF2-40B4-BE49-F238E27FC236}">
                    <a16:creationId xmlns:a16="http://schemas.microsoft.com/office/drawing/2014/main" id="{D18FE142-27C3-476A-A7F3-4B3503BC6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940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Line 44">
                <a:extLst>
                  <a:ext uri="{FF2B5EF4-FFF2-40B4-BE49-F238E27FC236}">
                    <a16:creationId xmlns:a16="http://schemas.microsoft.com/office/drawing/2014/main" id="{BA7B00EC-C2B3-4C76-A573-6CF7CB847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388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Line 45">
                <a:extLst>
                  <a:ext uri="{FF2B5EF4-FFF2-40B4-BE49-F238E27FC236}">
                    <a16:creationId xmlns:a16="http://schemas.microsoft.com/office/drawing/2014/main" id="{12E22A14-9A64-459E-B143-805EC7ECD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3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Line 46">
                <a:extLst>
                  <a:ext uri="{FF2B5EF4-FFF2-40B4-BE49-F238E27FC236}">
                    <a16:creationId xmlns:a16="http://schemas.microsoft.com/office/drawing/2014/main" id="{53929CE2-001E-4130-813F-3AD303F82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80529" flipV="1">
                <a:off x="4667" y="228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Line 47">
                <a:extLst>
                  <a:ext uri="{FF2B5EF4-FFF2-40B4-BE49-F238E27FC236}">
                    <a16:creationId xmlns:a16="http://schemas.microsoft.com/office/drawing/2014/main" id="{1A01EE44-6AB2-44F2-9567-F2C4CE0B2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0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Line 48">
                <a:extLst>
                  <a:ext uri="{FF2B5EF4-FFF2-40B4-BE49-F238E27FC236}">
                    <a16:creationId xmlns:a16="http://schemas.microsoft.com/office/drawing/2014/main" id="{7E0A3F82-533C-440F-A385-C2E236063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7" y="2298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Line 49">
                <a:extLst>
                  <a:ext uri="{FF2B5EF4-FFF2-40B4-BE49-F238E27FC236}">
                    <a16:creationId xmlns:a16="http://schemas.microsoft.com/office/drawing/2014/main" id="{291FE02A-E985-4523-9005-7B90E6169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372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Line 50">
                <a:extLst>
                  <a:ext uri="{FF2B5EF4-FFF2-40B4-BE49-F238E27FC236}">
                    <a16:creationId xmlns:a16="http://schemas.microsoft.com/office/drawing/2014/main" id="{ED8E266F-5997-4885-B750-3C6F47299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281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Line 51">
                <a:extLst>
                  <a:ext uri="{FF2B5EF4-FFF2-40B4-BE49-F238E27FC236}">
                    <a16:creationId xmlns:a16="http://schemas.microsoft.com/office/drawing/2014/main" id="{FD76EAC0-3CC6-4C21-B4F8-E7F6B8565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" y="4273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Line 52">
                <a:extLst>
                  <a:ext uri="{FF2B5EF4-FFF2-40B4-BE49-F238E27FC236}">
                    <a16:creationId xmlns:a16="http://schemas.microsoft.com/office/drawing/2014/main" id="{94507859-9460-4EAA-9E9B-B3726A7DC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229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Oval 53">
                <a:extLst>
                  <a:ext uri="{FF2B5EF4-FFF2-40B4-BE49-F238E27FC236}">
                    <a16:creationId xmlns:a16="http://schemas.microsoft.com/office/drawing/2014/main" id="{28890938-19D8-4F1D-B2A1-1FCA3544E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Oval 54">
                <a:extLst>
                  <a:ext uri="{FF2B5EF4-FFF2-40B4-BE49-F238E27FC236}">
                    <a16:creationId xmlns:a16="http://schemas.microsoft.com/office/drawing/2014/main" id="{710FECFE-58E2-455F-8328-1924EBE92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9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Oval 55">
                <a:extLst>
                  <a:ext uri="{FF2B5EF4-FFF2-40B4-BE49-F238E27FC236}">
                    <a16:creationId xmlns:a16="http://schemas.microsoft.com/office/drawing/2014/main" id="{4423016C-1C44-4E24-867B-4EB1757E9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56">
                <a:extLst>
                  <a:ext uri="{FF2B5EF4-FFF2-40B4-BE49-F238E27FC236}">
                    <a16:creationId xmlns:a16="http://schemas.microsoft.com/office/drawing/2014/main" id="{76EB23F3-1AD5-4D6D-888E-FEBC4FB6B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57">
                <a:extLst>
                  <a:ext uri="{FF2B5EF4-FFF2-40B4-BE49-F238E27FC236}">
                    <a16:creationId xmlns:a16="http://schemas.microsoft.com/office/drawing/2014/main" id="{1F906DEC-AD53-41D1-B337-8F3FD801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Oval 58">
                <a:extLst>
                  <a:ext uri="{FF2B5EF4-FFF2-40B4-BE49-F238E27FC236}">
                    <a16:creationId xmlns:a16="http://schemas.microsoft.com/office/drawing/2014/main" id="{8514A228-24F8-4A5D-A64D-519CB9914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Oval 59">
                <a:extLst>
                  <a:ext uri="{FF2B5EF4-FFF2-40B4-BE49-F238E27FC236}">
                    <a16:creationId xmlns:a16="http://schemas.microsoft.com/office/drawing/2014/main" id="{3D4C6FC8-4B3D-4083-9AF5-4371EA03C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9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60">
                <a:extLst>
                  <a:ext uri="{FF2B5EF4-FFF2-40B4-BE49-F238E27FC236}">
                    <a16:creationId xmlns:a16="http://schemas.microsoft.com/office/drawing/2014/main" id="{C01B0BF2-4A36-408D-9664-832648C81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Oval 61">
              <a:extLst>
                <a:ext uri="{FF2B5EF4-FFF2-40B4-BE49-F238E27FC236}">
                  <a16:creationId xmlns:a16="http://schemas.microsoft.com/office/drawing/2014/main" id="{64C26B41-6293-4463-A62E-E26B7CC24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Oval 62">
              <a:extLst>
                <a:ext uri="{FF2B5EF4-FFF2-40B4-BE49-F238E27FC236}">
                  <a16:creationId xmlns:a16="http://schemas.microsoft.com/office/drawing/2014/main" id="{A425A6DD-1A2E-4114-8AFB-B32346262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63">
              <a:extLst>
                <a:ext uri="{FF2B5EF4-FFF2-40B4-BE49-F238E27FC236}">
                  <a16:creationId xmlns:a16="http://schemas.microsoft.com/office/drawing/2014/main" id="{D3BA9177-C934-4A30-BA4D-21E7A9D5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Oval 64">
              <a:extLst>
                <a:ext uri="{FF2B5EF4-FFF2-40B4-BE49-F238E27FC236}">
                  <a16:creationId xmlns:a16="http://schemas.microsoft.com/office/drawing/2014/main" id="{BF529CC5-EC3F-450A-8521-18FA30897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Oval 65">
              <a:extLst>
                <a:ext uri="{FF2B5EF4-FFF2-40B4-BE49-F238E27FC236}">
                  <a16:creationId xmlns:a16="http://schemas.microsoft.com/office/drawing/2014/main" id="{4AEA9624-2B63-4FCA-A204-2F8D89E60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797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Oval 66">
              <a:extLst>
                <a:ext uri="{FF2B5EF4-FFF2-40B4-BE49-F238E27FC236}">
                  <a16:creationId xmlns:a16="http://schemas.microsoft.com/office/drawing/2014/main" id="{43371E1E-61F6-4112-82ED-30694BBD5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42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Oval 67">
              <a:extLst>
                <a:ext uri="{FF2B5EF4-FFF2-40B4-BE49-F238E27FC236}">
                  <a16:creationId xmlns:a16="http://schemas.microsoft.com/office/drawing/2014/main" id="{4AFBDAC0-EAF9-44D7-AF21-AEB43396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Oval 68">
              <a:extLst>
                <a:ext uri="{FF2B5EF4-FFF2-40B4-BE49-F238E27FC236}">
                  <a16:creationId xmlns:a16="http://schemas.microsoft.com/office/drawing/2014/main" id="{38C2DA5A-38F9-42CE-9384-9DAF97D4C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Group 69">
            <a:extLst>
              <a:ext uri="{FF2B5EF4-FFF2-40B4-BE49-F238E27FC236}">
                <a16:creationId xmlns:a16="http://schemas.microsoft.com/office/drawing/2014/main" id="{B8409C95-0131-466E-BC41-7DD2C5F30196}"/>
              </a:ext>
            </a:extLst>
          </p:cNvPr>
          <p:cNvGrpSpPr/>
          <p:nvPr/>
        </p:nvGrpSpPr>
        <p:grpSpPr bwMode="auto">
          <a:xfrm>
            <a:off x="8762820" y="2922150"/>
            <a:ext cx="1079500" cy="1008062"/>
            <a:chOff x="2699" y="1434"/>
            <a:chExt cx="1905" cy="1769"/>
          </a:xfrm>
        </p:grpSpPr>
        <p:grpSp>
          <p:nvGrpSpPr>
            <p:cNvPr id="75" name="Group 70">
              <a:extLst>
                <a:ext uri="{FF2B5EF4-FFF2-40B4-BE49-F238E27FC236}">
                  <a16:creationId xmlns:a16="http://schemas.microsoft.com/office/drawing/2014/main" id="{D70D374B-C123-494B-972A-0F8DAA488851}"/>
                </a:ext>
              </a:extLst>
            </p:cNvPr>
            <p:cNvGrpSpPr/>
            <p:nvPr/>
          </p:nvGrpSpPr>
          <p:grpSpPr bwMode="auto">
            <a:xfrm>
              <a:off x="2789" y="1525"/>
              <a:ext cx="1724" cy="1633"/>
              <a:chOff x="4604" y="2259"/>
              <a:chExt cx="2119" cy="2063"/>
            </a:xfrm>
          </p:grpSpPr>
          <p:sp>
            <p:nvSpPr>
              <p:cNvPr id="84" name="Line 71">
                <a:extLst>
                  <a:ext uri="{FF2B5EF4-FFF2-40B4-BE49-F238E27FC236}">
                    <a16:creationId xmlns:a16="http://schemas.microsoft.com/office/drawing/2014/main" id="{2C5422E7-3216-43A5-8258-4113229F9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3935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Line 72">
                <a:extLst>
                  <a:ext uri="{FF2B5EF4-FFF2-40B4-BE49-F238E27FC236}">
                    <a16:creationId xmlns:a16="http://schemas.microsoft.com/office/drawing/2014/main" id="{5FD8F923-32EC-4CE6-90E7-4B7E5FD7A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4512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Line 73">
                <a:extLst>
                  <a:ext uri="{FF2B5EF4-FFF2-40B4-BE49-F238E27FC236}">
                    <a16:creationId xmlns:a16="http://schemas.microsoft.com/office/drawing/2014/main" id="{B0D69B9A-50FF-4C30-B3B3-F4607F5B1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940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Line 74">
                <a:extLst>
                  <a:ext uri="{FF2B5EF4-FFF2-40B4-BE49-F238E27FC236}">
                    <a16:creationId xmlns:a16="http://schemas.microsoft.com/office/drawing/2014/main" id="{C13B7010-A8A3-48CB-A4DD-566666BA3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388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Line 75">
                <a:extLst>
                  <a:ext uri="{FF2B5EF4-FFF2-40B4-BE49-F238E27FC236}">
                    <a16:creationId xmlns:a16="http://schemas.microsoft.com/office/drawing/2014/main" id="{29CFB863-BC51-4D57-8B38-4E9BC3DD8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3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Line 76">
                <a:extLst>
                  <a:ext uri="{FF2B5EF4-FFF2-40B4-BE49-F238E27FC236}">
                    <a16:creationId xmlns:a16="http://schemas.microsoft.com/office/drawing/2014/main" id="{E482DC88-CEF6-43CC-B47E-8B1ACDD56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80529" flipV="1">
                <a:off x="4667" y="228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Line 77">
                <a:extLst>
                  <a:ext uri="{FF2B5EF4-FFF2-40B4-BE49-F238E27FC236}">
                    <a16:creationId xmlns:a16="http://schemas.microsoft.com/office/drawing/2014/main" id="{88A7B636-2276-4B3C-8162-9242C5086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0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5BD8EFED-67C1-4E28-93D0-8486FF7AB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7" y="2298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Line 79">
                <a:extLst>
                  <a:ext uri="{FF2B5EF4-FFF2-40B4-BE49-F238E27FC236}">
                    <a16:creationId xmlns:a16="http://schemas.microsoft.com/office/drawing/2014/main" id="{565F30D9-F49C-4E16-9CE6-EFE92BE73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372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Line 80">
                <a:extLst>
                  <a:ext uri="{FF2B5EF4-FFF2-40B4-BE49-F238E27FC236}">
                    <a16:creationId xmlns:a16="http://schemas.microsoft.com/office/drawing/2014/main" id="{EA5A165D-A6F4-463F-9F10-DC8CF0A9B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281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2307CFB2-8A87-4D70-8326-A8F9542AA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" y="4273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Line 82">
                <a:extLst>
                  <a:ext uri="{FF2B5EF4-FFF2-40B4-BE49-F238E27FC236}">
                    <a16:creationId xmlns:a16="http://schemas.microsoft.com/office/drawing/2014/main" id="{10A60CCA-FF1D-4929-AF11-D8CDB478C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229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Oval 83">
                <a:extLst>
                  <a:ext uri="{FF2B5EF4-FFF2-40B4-BE49-F238E27FC236}">
                    <a16:creationId xmlns:a16="http://schemas.microsoft.com/office/drawing/2014/main" id="{53CEF3AA-77E9-42A8-BCA4-29A648963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Oval 84">
                <a:extLst>
                  <a:ext uri="{FF2B5EF4-FFF2-40B4-BE49-F238E27FC236}">
                    <a16:creationId xmlns:a16="http://schemas.microsoft.com/office/drawing/2014/main" id="{AC023E12-847F-431D-9379-DF21A7B7E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9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Oval 85">
                <a:extLst>
                  <a:ext uri="{FF2B5EF4-FFF2-40B4-BE49-F238E27FC236}">
                    <a16:creationId xmlns:a16="http://schemas.microsoft.com/office/drawing/2014/main" id="{1C037781-0030-4FAC-8192-5F222B206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Oval 86">
                <a:extLst>
                  <a:ext uri="{FF2B5EF4-FFF2-40B4-BE49-F238E27FC236}">
                    <a16:creationId xmlns:a16="http://schemas.microsoft.com/office/drawing/2014/main" id="{DF13D03A-DA00-4B87-83E1-55BCB9BF6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Oval 87">
                <a:extLst>
                  <a:ext uri="{FF2B5EF4-FFF2-40B4-BE49-F238E27FC236}">
                    <a16:creationId xmlns:a16="http://schemas.microsoft.com/office/drawing/2014/main" id="{A3D7B48C-2834-4C67-9520-13ABC5841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Oval 88">
                <a:extLst>
                  <a:ext uri="{FF2B5EF4-FFF2-40B4-BE49-F238E27FC236}">
                    <a16:creationId xmlns:a16="http://schemas.microsoft.com/office/drawing/2014/main" id="{2D730C36-6701-4A0D-916C-0B3AA02D5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Oval 89">
                <a:extLst>
                  <a:ext uri="{FF2B5EF4-FFF2-40B4-BE49-F238E27FC236}">
                    <a16:creationId xmlns:a16="http://schemas.microsoft.com/office/drawing/2014/main" id="{A5BC6974-72FF-448C-9685-DFF7B6AD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9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Oval 90">
                <a:extLst>
                  <a:ext uri="{FF2B5EF4-FFF2-40B4-BE49-F238E27FC236}">
                    <a16:creationId xmlns:a16="http://schemas.microsoft.com/office/drawing/2014/main" id="{D1DED9BD-6B1C-4F3A-80B6-12EF22F22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Oval 91">
              <a:extLst>
                <a:ext uri="{FF2B5EF4-FFF2-40B4-BE49-F238E27FC236}">
                  <a16:creationId xmlns:a16="http://schemas.microsoft.com/office/drawing/2014/main" id="{CC8AAD2F-D251-473D-99C1-7C595CCB1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Oval 92">
              <a:extLst>
                <a:ext uri="{FF2B5EF4-FFF2-40B4-BE49-F238E27FC236}">
                  <a16:creationId xmlns:a16="http://schemas.microsoft.com/office/drawing/2014/main" id="{EFB43608-D29D-48BE-ABBC-39D5B240F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Oval 93">
              <a:extLst>
                <a:ext uri="{FF2B5EF4-FFF2-40B4-BE49-F238E27FC236}">
                  <a16:creationId xmlns:a16="http://schemas.microsoft.com/office/drawing/2014/main" id="{8701BC9C-3A59-4C40-8753-457F5E14A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Oval 94">
              <a:extLst>
                <a:ext uri="{FF2B5EF4-FFF2-40B4-BE49-F238E27FC236}">
                  <a16:creationId xmlns:a16="http://schemas.microsoft.com/office/drawing/2014/main" id="{2D21A0F8-119D-40EC-9E6C-1BA92A38B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Oval 95">
              <a:extLst>
                <a:ext uri="{FF2B5EF4-FFF2-40B4-BE49-F238E27FC236}">
                  <a16:creationId xmlns:a16="http://schemas.microsoft.com/office/drawing/2014/main" id="{8447EE2F-BF41-498A-BC20-CCB9361B4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797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Oval 96">
              <a:extLst>
                <a:ext uri="{FF2B5EF4-FFF2-40B4-BE49-F238E27FC236}">
                  <a16:creationId xmlns:a16="http://schemas.microsoft.com/office/drawing/2014/main" id="{8BC9F3EF-E4C9-4204-80B3-F765DAAD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42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Oval 97">
              <a:extLst>
                <a:ext uri="{FF2B5EF4-FFF2-40B4-BE49-F238E27FC236}">
                  <a16:creationId xmlns:a16="http://schemas.microsoft.com/office/drawing/2014/main" id="{568E8F9E-7F15-4BC5-B7E8-B414CA548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Oval 98">
              <a:extLst>
                <a:ext uri="{FF2B5EF4-FFF2-40B4-BE49-F238E27FC236}">
                  <a16:creationId xmlns:a16="http://schemas.microsoft.com/office/drawing/2014/main" id="{1CD3B002-7BBA-4278-9B5A-6DF6DF4E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99">
            <a:extLst>
              <a:ext uri="{FF2B5EF4-FFF2-40B4-BE49-F238E27FC236}">
                <a16:creationId xmlns:a16="http://schemas.microsoft.com/office/drawing/2014/main" id="{E82F8395-AFF3-4DD5-9F55-602F682E353D}"/>
              </a:ext>
            </a:extLst>
          </p:cNvPr>
          <p:cNvGrpSpPr/>
          <p:nvPr/>
        </p:nvGrpSpPr>
        <p:grpSpPr bwMode="auto">
          <a:xfrm>
            <a:off x="8762820" y="2274450"/>
            <a:ext cx="1079500" cy="1008062"/>
            <a:chOff x="2699" y="1434"/>
            <a:chExt cx="1905" cy="1769"/>
          </a:xfrm>
        </p:grpSpPr>
        <p:grpSp>
          <p:nvGrpSpPr>
            <p:cNvPr id="105" name="Group 100">
              <a:extLst>
                <a:ext uri="{FF2B5EF4-FFF2-40B4-BE49-F238E27FC236}">
                  <a16:creationId xmlns:a16="http://schemas.microsoft.com/office/drawing/2014/main" id="{B3A264F2-0791-452A-901F-4AA3E9F344C4}"/>
                </a:ext>
              </a:extLst>
            </p:cNvPr>
            <p:cNvGrpSpPr/>
            <p:nvPr/>
          </p:nvGrpSpPr>
          <p:grpSpPr bwMode="auto">
            <a:xfrm>
              <a:off x="2789" y="1525"/>
              <a:ext cx="1724" cy="1633"/>
              <a:chOff x="4604" y="2259"/>
              <a:chExt cx="2119" cy="2063"/>
            </a:xfrm>
          </p:grpSpPr>
          <p:sp>
            <p:nvSpPr>
              <p:cNvPr id="114" name="Line 101">
                <a:extLst>
                  <a:ext uri="{FF2B5EF4-FFF2-40B4-BE49-F238E27FC236}">
                    <a16:creationId xmlns:a16="http://schemas.microsoft.com/office/drawing/2014/main" id="{0D91584D-6738-4B3E-BB3A-7C1C7A964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3935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Line 102">
                <a:extLst>
                  <a:ext uri="{FF2B5EF4-FFF2-40B4-BE49-F238E27FC236}">
                    <a16:creationId xmlns:a16="http://schemas.microsoft.com/office/drawing/2014/main" id="{2B9631B7-61F7-489F-AED6-14C693360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4512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Line 103">
                <a:extLst>
                  <a:ext uri="{FF2B5EF4-FFF2-40B4-BE49-F238E27FC236}">
                    <a16:creationId xmlns:a16="http://schemas.microsoft.com/office/drawing/2014/main" id="{EE8E86E6-6BC2-4E32-8678-D0CEB3F24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940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7" name="Line 104">
                <a:extLst>
                  <a:ext uri="{FF2B5EF4-FFF2-40B4-BE49-F238E27FC236}">
                    <a16:creationId xmlns:a16="http://schemas.microsoft.com/office/drawing/2014/main" id="{DB9599AA-E1F2-4C91-80BE-E12D4679B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388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8" name="Line 105">
                <a:extLst>
                  <a:ext uri="{FF2B5EF4-FFF2-40B4-BE49-F238E27FC236}">
                    <a16:creationId xmlns:a16="http://schemas.microsoft.com/office/drawing/2014/main" id="{1E7E26A2-578F-48B1-9108-ABF220DDF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3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9" name="Line 106">
                <a:extLst>
                  <a:ext uri="{FF2B5EF4-FFF2-40B4-BE49-F238E27FC236}">
                    <a16:creationId xmlns:a16="http://schemas.microsoft.com/office/drawing/2014/main" id="{AE461FE4-3A34-4489-83C2-13E077AF7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80529" flipV="1">
                <a:off x="4667" y="228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0" name="Line 107">
                <a:extLst>
                  <a:ext uri="{FF2B5EF4-FFF2-40B4-BE49-F238E27FC236}">
                    <a16:creationId xmlns:a16="http://schemas.microsoft.com/office/drawing/2014/main" id="{DBB649E5-08F2-4715-9C0D-50E5BF4E9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0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Line 108">
                <a:extLst>
                  <a:ext uri="{FF2B5EF4-FFF2-40B4-BE49-F238E27FC236}">
                    <a16:creationId xmlns:a16="http://schemas.microsoft.com/office/drawing/2014/main" id="{16765E2A-576D-402A-8126-74F2F650E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7" y="2298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Line 109">
                <a:extLst>
                  <a:ext uri="{FF2B5EF4-FFF2-40B4-BE49-F238E27FC236}">
                    <a16:creationId xmlns:a16="http://schemas.microsoft.com/office/drawing/2014/main" id="{32995B46-7E20-4E1B-B49A-2C9F651A2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372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Line 110">
                <a:extLst>
                  <a:ext uri="{FF2B5EF4-FFF2-40B4-BE49-F238E27FC236}">
                    <a16:creationId xmlns:a16="http://schemas.microsoft.com/office/drawing/2014/main" id="{C211C9CA-88C4-4BD3-8B82-43E94E950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281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Line 111">
                <a:extLst>
                  <a:ext uri="{FF2B5EF4-FFF2-40B4-BE49-F238E27FC236}">
                    <a16:creationId xmlns:a16="http://schemas.microsoft.com/office/drawing/2014/main" id="{18C212B6-E595-4C0B-88AE-8B17EC6D5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" y="4273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Line 112">
                <a:extLst>
                  <a:ext uri="{FF2B5EF4-FFF2-40B4-BE49-F238E27FC236}">
                    <a16:creationId xmlns:a16="http://schemas.microsoft.com/office/drawing/2014/main" id="{5DA36A92-6B9D-484C-959D-24391CF93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229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Oval 113">
                <a:extLst>
                  <a:ext uri="{FF2B5EF4-FFF2-40B4-BE49-F238E27FC236}">
                    <a16:creationId xmlns:a16="http://schemas.microsoft.com/office/drawing/2014/main" id="{07C8872E-C942-460B-8372-8C28D4FFD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Oval 114">
                <a:extLst>
                  <a:ext uri="{FF2B5EF4-FFF2-40B4-BE49-F238E27FC236}">
                    <a16:creationId xmlns:a16="http://schemas.microsoft.com/office/drawing/2014/main" id="{10B870A1-B9DE-4C05-99D6-8BB18BE56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9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Oval 115">
                <a:extLst>
                  <a:ext uri="{FF2B5EF4-FFF2-40B4-BE49-F238E27FC236}">
                    <a16:creationId xmlns:a16="http://schemas.microsoft.com/office/drawing/2014/main" id="{BF838528-0257-4E44-BC0E-68BCB95E3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Oval 116">
                <a:extLst>
                  <a:ext uri="{FF2B5EF4-FFF2-40B4-BE49-F238E27FC236}">
                    <a16:creationId xmlns:a16="http://schemas.microsoft.com/office/drawing/2014/main" id="{B09B5CDD-0E60-42DB-A4AA-5C256FCD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Oval 117">
                <a:extLst>
                  <a:ext uri="{FF2B5EF4-FFF2-40B4-BE49-F238E27FC236}">
                    <a16:creationId xmlns:a16="http://schemas.microsoft.com/office/drawing/2014/main" id="{E574E919-AABE-4503-A3D4-C11D5680E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18">
                <a:extLst>
                  <a:ext uri="{FF2B5EF4-FFF2-40B4-BE49-F238E27FC236}">
                    <a16:creationId xmlns:a16="http://schemas.microsoft.com/office/drawing/2014/main" id="{51A652A2-FDC8-458C-830A-72AE88DA2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Oval 119">
                <a:extLst>
                  <a:ext uri="{FF2B5EF4-FFF2-40B4-BE49-F238E27FC236}">
                    <a16:creationId xmlns:a16="http://schemas.microsoft.com/office/drawing/2014/main" id="{E6D34601-5DD5-4774-BCC4-7D2161887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9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20">
                <a:extLst>
                  <a:ext uri="{FF2B5EF4-FFF2-40B4-BE49-F238E27FC236}">
                    <a16:creationId xmlns:a16="http://schemas.microsoft.com/office/drawing/2014/main" id="{179A2F41-6BC5-4B3D-833A-FC950F310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Oval 121">
              <a:extLst>
                <a:ext uri="{FF2B5EF4-FFF2-40B4-BE49-F238E27FC236}">
                  <a16:creationId xmlns:a16="http://schemas.microsoft.com/office/drawing/2014/main" id="{8D0847B7-28BF-4EF6-834D-112BD9CBB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Oval 122">
              <a:extLst>
                <a:ext uri="{FF2B5EF4-FFF2-40B4-BE49-F238E27FC236}">
                  <a16:creationId xmlns:a16="http://schemas.microsoft.com/office/drawing/2014/main" id="{9FB783B3-BB71-4B82-AF89-88A0470F8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Oval 123">
              <a:extLst>
                <a:ext uri="{FF2B5EF4-FFF2-40B4-BE49-F238E27FC236}">
                  <a16:creationId xmlns:a16="http://schemas.microsoft.com/office/drawing/2014/main" id="{7B9DA7D1-A564-4F54-983B-82C757BFC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Oval 124">
              <a:extLst>
                <a:ext uri="{FF2B5EF4-FFF2-40B4-BE49-F238E27FC236}">
                  <a16:creationId xmlns:a16="http://schemas.microsoft.com/office/drawing/2014/main" id="{DB4E0DC2-A21A-49B2-A321-7A5A82715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Oval 125">
              <a:extLst>
                <a:ext uri="{FF2B5EF4-FFF2-40B4-BE49-F238E27FC236}">
                  <a16:creationId xmlns:a16="http://schemas.microsoft.com/office/drawing/2014/main" id="{4EF96934-86D6-49AE-84DE-898BBD34F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797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Oval 126">
              <a:extLst>
                <a:ext uri="{FF2B5EF4-FFF2-40B4-BE49-F238E27FC236}">
                  <a16:creationId xmlns:a16="http://schemas.microsoft.com/office/drawing/2014/main" id="{A0401756-58B1-4F0D-A64D-C9BF61195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42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Oval 127">
              <a:extLst>
                <a:ext uri="{FF2B5EF4-FFF2-40B4-BE49-F238E27FC236}">
                  <a16:creationId xmlns:a16="http://schemas.microsoft.com/office/drawing/2014/main" id="{3122AA0A-05B0-432E-8F78-8C2E0FE05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Oval 128">
              <a:extLst>
                <a:ext uri="{FF2B5EF4-FFF2-40B4-BE49-F238E27FC236}">
                  <a16:creationId xmlns:a16="http://schemas.microsoft.com/office/drawing/2014/main" id="{C684330B-E0E0-4756-86E9-4D36D0C70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Line 129">
            <a:extLst>
              <a:ext uri="{FF2B5EF4-FFF2-40B4-BE49-F238E27FC236}">
                <a16:creationId xmlns:a16="http://schemas.microsoft.com/office/drawing/2014/main" id="{10E8E2FB-5800-4DE0-A898-8D54484DE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3183" y="3785750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grpSp>
        <p:nvGrpSpPr>
          <p:cNvPr id="135" name="Group 130">
            <a:extLst>
              <a:ext uri="{FF2B5EF4-FFF2-40B4-BE49-F238E27FC236}">
                <a16:creationId xmlns:a16="http://schemas.microsoft.com/office/drawing/2014/main" id="{F6C00728-31BC-4D3D-94E2-AE046FB43F1C}"/>
              </a:ext>
            </a:extLst>
          </p:cNvPr>
          <p:cNvGrpSpPr/>
          <p:nvPr/>
        </p:nvGrpSpPr>
        <p:grpSpPr bwMode="auto">
          <a:xfrm>
            <a:off x="9412108" y="3569850"/>
            <a:ext cx="1079500" cy="1008062"/>
            <a:chOff x="2699" y="1434"/>
            <a:chExt cx="1905" cy="1769"/>
          </a:xfrm>
        </p:grpSpPr>
        <p:grpSp>
          <p:nvGrpSpPr>
            <p:cNvPr id="136" name="Group 131">
              <a:extLst>
                <a:ext uri="{FF2B5EF4-FFF2-40B4-BE49-F238E27FC236}">
                  <a16:creationId xmlns:a16="http://schemas.microsoft.com/office/drawing/2014/main" id="{CFB3EA71-81CB-4C60-9BD3-C12713EA8C5A}"/>
                </a:ext>
              </a:extLst>
            </p:cNvPr>
            <p:cNvGrpSpPr/>
            <p:nvPr/>
          </p:nvGrpSpPr>
          <p:grpSpPr bwMode="auto">
            <a:xfrm>
              <a:off x="2789" y="1525"/>
              <a:ext cx="1724" cy="1633"/>
              <a:chOff x="4604" y="2259"/>
              <a:chExt cx="2119" cy="2063"/>
            </a:xfrm>
          </p:grpSpPr>
          <p:sp>
            <p:nvSpPr>
              <p:cNvPr id="145" name="Line 132">
                <a:extLst>
                  <a:ext uri="{FF2B5EF4-FFF2-40B4-BE49-F238E27FC236}">
                    <a16:creationId xmlns:a16="http://schemas.microsoft.com/office/drawing/2014/main" id="{B815E0BB-5797-4F97-9784-8D56625F9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3935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Line 133">
                <a:extLst>
                  <a:ext uri="{FF2B5EF4-FFF2-40B4-BE49-F238E27FC236}">
                    <a16:creationId xmlns:a16="http://schemas.microsoft.com/office/drawing/2014/main" id="{489D8440-AB91-44D0-9039-FA6A04F5F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4512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Line 134">
                <a:extLst>
                  <a:ext uri="{FF2B5EF4-FFF2-40B4-BE49-F238E27FC236}">
                    <a16:creationId xmlns:a16="http://schemas.microsoft.com/office/drawing/2014/main" id="{B4AE2076-2A75-4A13-A3FF-9B73D2D27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940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" name="Line 135">
                <a:extLst>
                  <a:ext uri="{FF2B5EF4-FFF2-40B4-BE49-F238E27FC236}">
                    <a16:creationId xmlns:a16="http://schemas.microsoft.com/office/drawing/2014/main" id="{87207527-3A52-4968-9987-4039CEA9A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388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Line 136">
                <a:extLst>
                  <a:ext uri="{FF2B5EF4-FFF2-40B4-BE49-F238E27FC236}">
                    <a16:creationId xmlns:a16="http://schemas.microsoft.com/office/drawing/2014/main" id="{29BB65F6-A282-4678-A80F-D099FB920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3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Line 137">
                <a:extLst>
                  <a:ext uri="{FF2B5EF4-FFF2-40B4-BE49-F238E27FC236}">
                    <a16:creationId xmlns:a16="http://schemas.microsoft.com/office/drawing/2014/main" id="{92E679C2-1D33-4569-B661-EEA9AE5C0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80529" flipV="1">
                <a:off x="4667" y="228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Line 138">
                <a:extLst>
                  <a:ext uri="{FF2B5EF4-FFF2-40B4-BE49-F238E27FC236}">
                    <a16:creationId xmlns:a16="http://schemas.microsoft.com/office/drawing/2014/main" id="{1C34AEFA-4970-4F94-A0E7-7F1127C7B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0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Line 139">
                <a:extLst>
                  <a:ext uri="{FF2B5EF4-FFF2-40B4-BE49-F238E27FC236}">
                    <a16:creationId xmlns:a16="http://schemas.microsoft.com/office/drawing/2014/main" id="{15CFD69A-DC90-47DB-B07F-DF9C194E7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7" y="2298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Line 140">
                <a:extLst>
                  <a:ext uri="{FF2B5EF4-FFF2-40B4-BE49-F238E27FC236}">
                    <a16:creationId xmlns:a16="http://schemas.microsoft.com/office/drawing/2014/main" id="{3DA63FF3-7C36-417A-9932-1E85F1B100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372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Line 141">
                <a:extLst>
                  <a:ext uri="{FF2B5EF4-FFF2-40B4-BE49-F238E27FC236}">
                    <a16:creationId xmlns:a16="http://schemas.microsoft.com/office/drawing/2014/main" id="{1103D3DC-F3E6-4C8E-A059-6DEBC1ADD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281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Line 142">
                <a:extLst>
                  <a:ext uri="{FF2B5EF4-FFF2-40B4-BE49-F238E27FC236}">
                    <a16:creationId xmlns:a16="http://schemas.microsoft.com/office/drawing/2014/main" id="{D291EDFF-0681-4A5B-BE5D-32591E61F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" y="4273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Line 143">
                <a:extLst>
                  <a:ext uri="{FF2B5EF4-FFF2-40B4-BE49-F238E27FC236}">
                    <a16:creationId xmlns:a16="http://schemas.microsoft.com/office/drawing/2014/main" id="{6E15291A-5929-4A30-B9FB-5B41F63D9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229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" name="Oval 144">
                <a:extLst>
                  <a:ext uri="{FF2B5EF4-FFF2-40B4-BE49-F238E27FC236}">
                    <a16:creationId xmlns:a16="http://schemas.microsoft.com/office/drawing/2014/main" id="{2A8193C8-68C6-469C-BEDC-896D14980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Oval 145">
                <a:extLst>
                  <a:ext uri="{FF2B5EF4-FFF2-40B4-BE49-F238E27FC236}">
                    <a16:creationId xmlns:a16="http://schemas.microsoft.com/office/drawing/2014/main" id="{05375D1C-874B-4FF6-BC44-2106ECC2E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9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Oval 146">
                <a:extLst>
                  <a:ext uri="{FF2B5EF4-FFF2-40B4-BE49-F238E27FC236}">
                    <a16:creationId xmlns:a16="http://schemas.microsoft.com/office/drawing/2014/main" id="{8EF37AA1-7F8A-469A-A8A2-C52A29D63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Oval 147">
                <a:extLst>
                  <a:ext uri="{FF2B5EF4-FFF2-40B4-BE49-F238E27FC236}">
                    <a16:creationId xmlns:a16="http://schemas.microsoft.com/office/drawing/2014/main" id="{8C25B48D-7B1D-4A8E-B81C-4626C7372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Oval 148">
                <a:extLst>
                  <a:ext uri="{FF2B5EF4-FFF2-40B4-BE49-F238E27FC236}">
                    <a16:creationId xmlns:a16="http://schemas.microsoft.com/office/drawing/2014/main" id="{EC7AD70C-2022-4778-BAB6-999F8E84C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Oval 149">
                <a:extLst>
                  <a:ext uri="{FF2B5EF4-FFF2-40B4-BE49-F238E27FC236}">
                    <a16:creationId xmlns:a16="http://schemas.microsoft.com/office/drawing/2014/main" id="{891ADFBB-CC18-4F82-A9F5-3454B995D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Oval 150">
                <a:extLst>
                  <a:ext uri="{FF2B5EF4-FFF2-40B4-BE49-F238E27FC236}">
                    <a16:creationId xmlns:a16="http://schemas.microsoft.com/office/drawing/2014/main" id="{B9F0BE13-8718-43D9-8A92-74EB26A32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9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Oval 151">
                <a:extLst>
                  <a:ext uri="{FF2B5EF4-FFF2-40B4-BE49-F238E27FC236}">
                    <a16:creationId xmlns:a16="http://schemas.microsoft.com/office/drawing/2014/main" id="{6AE44EEC-8E8F-485E-A8FA-71E30E99F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" name="Oval 152">
              <a:extLst>
                <a:ext uri="{FF2B5EF4-FFF2-40B4-BE49-F238E27FC236}">
                  <a16:creationId xmlns:a16="http://schemas.microsoft.com/office/drawing/2014/main" id="{19F98AAC-291E-4045-9092-5ADF5240B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Oval 153">
              <a:extLst>
                <a:ext uri="{FF2B5EF4-FFF2-40B4-BE49-F238E27FC236}">
                  <a16:creationId xmlns:a16="http://schemas.microsoft.com/office/drawing/2014/main" id="{0656F35B-183B-4C14-8AAB-33437EFCF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Oval 154">
              <a:extLst>
                <a:ext uri="{FF2B5EF4-FFF2-40B4-BE49-F238E27FC236}">
                  <a16:creationId xmlns:a16="http://schemas.microsoft.com/office/drawing/2014/main" id="{3D2162EC-F38D-465C-AF22-B4F779129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Oval 155">
              <a:extLst>
                <a:ext uri="{FF2B5EF4-FFF2-40B4-BE49-F238E27FC236}">
                  <a16:creationId xmlns:a16="http://schemas.microsoft.com/office/drawing/2014/main" id="{A9461699-0294-454A-A7D4-3E03BF491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Oval 156">
              <a:extLst>
                <a:ext uri="{FF2B5EF4-FFF2-40B4-BE49-F238E27FC236}">
                  <a16:creationId xmlns:a16="http://schemas.microsoft.com/office/drawing/2014/main" id="{F6C63298-312A-4093-A4D1-51AC00CF5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797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Oval 157">
              <a:extLst>
                <a:ext uri="{FF2B5EF4-FFF2-40B4-BE49-F238E27FC236}">
                  <a16:creationId xmlns:a16="http://schemas.microsoft.com/office/drawing/2014/main" id="{18AF6571-219E-414F-9155-0C2AA2AA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42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Oval 158">
              <a:extLst>
                <a:ext uri="{FF2B5EF4-FFF2-40B4-BE49-F238E27FC236}">
                  <a16:creationId xmlns:a16="http://schemas.microsoft.com/office/drawing/2014/main" id="{DDF70D14-86A3-4C80-9161-4210BB6E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Oval 159">
              <a:extLst>
                <a:ext uri="{FF2B5EF4-FFF2-40B4-BE49-F238E27FC236}">
                  <a16:creationId xmlns:a16="http://schemas.microsoft.com/office/drawing/2014/main" id="{4A875D46-F474-42A4-BE57-1CE6DF1F7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Group 160">
            <a:extLst>
              <a:ext uri="{FF2B5EF4-FFF2-40B4-BE49-F238E27FC236}">
                <a16:creationId xmlns:a16="http://schemas.microsoft.com/office/drawing/2014/main" id="{89581A9A-42ED-4B60-A37B-D6390054FA67}"/>
              </a:ext>
            </a:extLst>
          </p:cNvPr>
          <p:cNvGrpSpPr/>
          <p:nvPr/>
        </p:nvGrpSpPr>
        <p:grpSpPr bwMode="auto">
          <a:xfrm>
            <a:off x="8475483" y="3785750"/>
            <a:ext cx="1079500" cy="1008062"/>
            <a:chOff x="2699" y="1434"/>
            <a:chExt cx="1905" cy="1769"/>
          </a:xfrm>
        </p:grpSpPr>
        <p:grpSp>
          <p:nvGrpSpPr>
            <p:cNvPr id="166" name="Group 161">
              <a:extLst>
                <a:ext uri="{FF2B5EF4-FFF2-40B4-BE49-F238E27FC236}">
                  <a16:creationId xmlns:a16="http://schemas.microsoft.com/office/drawing/2014/main" id="{2279538C-87D8-485B-81A8-D661D06E5004}"/>
                </a:ext>
              </a:extLst>
            </p:cNvPr>
            <p:cNvGrpSpPr/>
            <p:nvPr/>
          </p:nvGrpSpPr>
          <p:grpSpPr bwMode="auto">
            <a:xfrm>
              <a:off x="2789" y="1525"/>
              <a:ext cx="1724" cy="1633"/>
              <a:chOff x="4604" y="2259"/>
              <a:chExt cx="2119" cy="2063"/>
            </a:xfrm>
          </p:grpSpPr>
          <p:sp>
            <p:nvSpPr>
              <p:cNvPr id="175" name="Line 162">
                <a:extLst>
                  <a:ext uri="{FF2B5EF4-FFF2-40B4-BE49-F238E27FC236}">
                    <a16:creationId xmlns:a16="http://schemas.microsoft.com/office/drawing/2014/main" id="{0BA8FB91-3E72-46D9-A13F-1CBD8153D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3935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Line 163">
                <a:extLst>
                  <a:ext uri="{FF2B5EF4-FFF2-40B4-BE49-F238E27FC236}">
                    <a16:creationId xmlns:a16="http://schemas.microsoft.com/office/drawing/2014/main" id="{60096949-04DB-4A18-93D3-8F3FA7130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4512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Line 164">
                <a:extLst>
                  <a:ext uri="{FF2B5EF4-FFF2-40B4-BE49-F238E27FC236}">
                    <a16:creationId xmlns:a16="http://schemas.microsoft.com/office/drawing/2014/main" id="{177C86C6-F766-4EEB-AE5A-13E99BED7B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940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Line 165">
                <a:extLst>
                  <a:ext uri="{FF2B5EF4-FFF2-40B4-BE49-F238E27FC236}">
                    <a16:creationId xmlns:a16="http://schemas.microsoft.com/office/drawing/2014/main" id="{6446A23A-E78B-402E-8CF3-4DCC06AA1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388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Line 166">
                <a:extLst>
                  <a:ext uri="{FF2B5EF4-FFF2-40B4-BE49-F238E27FC236}">
                    <a16:creationId xmlns:a16="http://schemas.microsoft.com/office/drawing/2014/main" id="{1BCFFF28-BC46-4C1A-830A-478660ABF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3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Line 167">
                <a:extLst>
                  <a:ext uri="{FF2B5EF4-FFF2-40B4-BE49-F238E27FC236}">
                    <a16:creationId xmlns:a16="http://schemas.microsoft.com/office/drawing/2014/main" id="{6189AAE1-FCAC-43ED-B7A4-245875954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80529" flipV="1">
                <a:off x="4667" y="228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1" name="Line 168">
                <a:extLst>
                  <a:ext uri="{FF2B5EF4-FFF2-40B4-BE49-F238E27FC236}">
                    <a16:creationId xmlns:a16="http://schemas.microsoft.com/office/drawing/2014/main" id="{02B11291-B712-413F-9EEE-D342F87C1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0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2" name="Line 169">
                <a:extLst>
                  <a:ext uri="{FF2B5EF4-FFF2-40B4-BE49-F238E27FC236}">
                    <a16:creationId xmlns:a16="http://schemas.microsoft.com/office/drawing/2014/main" id="{54416951-9D6D-4DFC-86A2-544ED800E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7" y="2298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Line 170">
                <a:extLst>
                  <a:ext uri="{FF2B5EF4-FFF2-40B4-BE49-F238E27FC236}">
                    <a16:creationId xmlns:a16="http://schemas.microsoft.com/office/drawing/2014/main" id="{8823F025-B981-417A-A90D-560FD527A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372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Line 171">
                <a:extLst>
                  <a:ext uri="{FF2B5EF4-FFF2-40B4-BE49-F238E27FC236}">
                    <a16:creationId xmlns:a16="http://schemas.microsoft.com/office/drawing/2014/main" id="{008EB880-E621-41B5-8E89-78243DBB9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281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Line 172">
                <a:extLst>
                  <a:ext uri="{FF2B5EF4-FFF2-40B4-BE49-F238E27FC236}">
                    <a16:creationId xmlns:a16="http://schemas.microsoft.com/office/drawing/2014/main" id="{929CEC4C-A383-4AF3-850D-6C8DD4475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" y="4273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Line 173">
                <a:extLst>
                  <a:ext uri="{FF2B5EF4-FFF2-40B4-BE49-F238E27FC236}">
                    <a16:creationId xmlns:a16="http://schemas.microsoft.com/office/drawing/2014/main" id="{6B3F6CE4-1A2A-4551-9724-C433553D0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229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Oval 174">
                <a:extLst>
                  <a:ext uri="{FF2B5EF4-FFF2-40B4-BE49-F238E27FC236}">
                    <a16:creationId xmlns:a16="http://schemas.microsoft.com/office/drawing/2014/main" id="{09A4DCAA-C40C-48F6-9DA1-06336CDA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Oval 175">
                <a:extLst>
                  <a:ext uri="{FF2B5EF4-FFF2-40B4-BE49-F238E27FC236}">
                    <a16:creationId xmlns:a16="http://schemas.microsoft.com/office/drawing/2014/main" id="{6D56B466-03CE-42A5-9708-DC67F8212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9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Oval 176">
                <a:extLst>
                  <a:ext uri="{FF2B5EF4-FFF2-40B4-BE49-F238E27FC236}">
                    <a16:creationId xmlns:a16="http://schemas.microsoft.com/office/drawing/2014/main" id="{D5FA7E9F-275F-44C9-BF74-7BCC98E41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Oval 177">
                <a:extLst>
                  <a:ext uri="{FF2B5EF4-FFF2-40B4-BE49-F238E27FC236}">
                    <a16:creationId xmlns:a16="http://schemas.microsoft.com/office/drawing/2014/main" id="{977E883F-D685-4603-936B-DBD73DA03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Oval 178">
                <a:extLst>
                  <a:ext uri="{FF2B5EF4-FFF2-40B4-BE49-F238E27FC236}">
                    <a16:creationId xmlns:a16="http://schemas.microsoft.com/office/drawing/2014/main" id="{F10FC068-826D-4B49-94D7-1E93412D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Oval 179">
                <a:extLst>
                  <a:ext uri="{FF2B5EF4-FFF2-40B4-BE49-F238E27FC236}">
                    <a16:creationId xmlns:a16="http://schemas.microsoft.com/office/drawing/2014/main" id="{0EF84BF8-C504-47DB-8EA9-FE6333C94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Oval 180">
                <a:extLst>
                  <a:ext uri="{FF2B5EF4-FFF2-40B4-BE49-F238E27FC236}">
                    <a16:creationId xmlns:a16="http://schemas.microsoft.com/office/drawing/2014/main" id="{FA41520F-9A6B-4C1D-9A96-79BB2F26D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9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Oval 181">
                <a:extLst>
                  <a:ext uri="{FF2B5EF4-FFF2-40B4-BE49-F238E27FC236}">
                    <a16:creationId xmlns:a16="http://schemas.microsoft.com/office/drawing/2014/main" id="{649477FE-5182-4524-BA16-64E9A2BC8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7" name="Oval 182">
              <a:extLst>
                <a:ext uri="{FF2B5EF4-FFF2-40B4-BE49-F238E27FC236}">
                  <a16:creationId xmlns:a16="http://schemas.microsoft.com/office/drawing/2014/main" id="{4C5CC0AE-D9E3-41E8-ACAE-EC1CAFB8D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Oval 183">
              <a:extLst>
                <a:ext uri="{FF2B5EF4-FFF2-40B4-BE49-F238E27FC236}">
                  <a16:creationId xmlns:a16="http://schemas.microsoft.com/office/drawing/2014/main" id="{95AA46C0-0C5A-45EC-AD11-CA65952A1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Oval 184">
              <a:extLst>
                <a:ext uri="{FF2B5EF4-FFF2-40B4-BE49-F238E27FC236}">
                  <a16:creationId xmlns:a16="http://schemas.microsoft.com/office/drawing/2014/main" id="{F9956D0D-3788-468D-951E-774C4978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Oval 185">
              <a:extLst>
                <a:ext uri="{FF2B5EF4-FFF2-40B4-BE49-F238E27FC236}">
                  <a16:creationId xmlns:a16="http://schemas.microsoft.com/office/drawing/2014/main" id="{67CE9725-C534-4503-877B-AC6587AE0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Oval 186">
              <a:extLst>
                <a:ext uri="{FF2B5EF4-FFF2-40B4-BE49-F238E27FC236}">
                  <a16:creationId xmlns:a16="http://schemas.microsoft.com/office/drawing/2014/main" id="{F4DA9CBB-4AA2-4F58-AEA2-3CABB9AB7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797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" name="Oval 187">
              <a:extLst>
                <a:ext uri="{FF2B5EF4-FFF2-40B4-BE49-F238E27FC236}">
                  <a16:creationId xmlns:a16="http://schemas.microsoft.com/office/drawing/2014/main" id="{9B183503-4CCF-46F1-93EB-29B935A3C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42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Oval 188">
              <a:extLst>
                <a:ext uri="{FF2B5EF4-FFF2-40B4-BE49-F238E27FC236}">
                  <a16:creationId xmlns:a16="http://schemas.microsoft.com/office/drawing/2014/main" id="{80F7C568-F176-4930-8AE7-89A8430E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Oval 189">
              <a:extLst>
                <a:ext uri="{FF2B5EF4-FFF2-40B4-BE49-F238E27FC236}">
                  <a16:creationId xmlns:a16="http://schemas.microsoft.com/office/drawing/2014/main" id="{BD1F35CD-ECDB-4E3D-B023-FD667EF2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5" name="Group 190">
            <a:extLst>
              <a:ext uri="{FF2B5EF4-FFF2-40B4-BE49-F238E27FC236}">
                <a16:creationId xmlns:a16="http://schemas.microsoft.com/office/drawing/2014/main" id="{9D2C3CD6-4F7F-46BF-8AD5-DF0206588191}"/>
              </a:ext>
            </a:extLst>
          </p:cNvPr>
          <p:cNvGrpSpPr/>
          <p:nvPr/>
        </p:nvGrpSpPr>
        <p:grpSpPr bwMode="auto">
          <a:xfrm>
            <a:off x="9148583" y="3785750"/>
            <a:ext cx="1079500" cy="1008062"/>
            <a:chOff x="2699" y="1434"/>
            <a:chExt cx="1905" cy="1769"/>
          </a:xfrm>
        </p:grpSpPr>
        <p:grpSp>
          <p:nvGrpSpPr>
            <p:cNvPr id="196" name="Group 191">
              <a:extLst>
                <a:ext uri="{FF2B5EF4-FFF2-40B4-BE49-F238E27FC236}">
                  <a16:creationId xmlns:a16="http://schemas.microsoft.com/office/drawing/2014/main" id="{8F88A187-1B03-413E-BD99-EB7281F6E0AE}"/>
                </a:ext>
              </a:extLst>
            </p:cNvPr>
            <p:cNvGrpSpPr/>
            <p:nvPr/>
          </p:nvGrpSpPr>
          <p:grpSpPr bwMode="auto">
            <a:xfrm>
              <a:off x="2789" y="1525"/>
              <a:ext cx="1724" cy="1633"/>
              <a:chOff x="4604" y="2259"/>
              <a:chExt cx="2119" cy="2063"/>
            </a:xfrm>
          </p:grpSpPr>
          <p:sp>
            <p:nvSpPr>
              <p:cNvPr id="205" name="Line 192">
                <a:extLst>
                  <a:ext uri="{FF2B5EF4-FFF2-40B4-BE49-F238E27FC236}">
                    <a16:creationId xmlns:a16="http://schemas.microsoft.com/office/drawing/2014/main" id="{056AEA65-D276-4BE4-815F-4DAF5F5CC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3935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Line 193">
                <a:extLst>
                  <a:ext uri="{FF2B5EF4-FFF2-40B4-BE49-F238E27FC236}">
                    <a16:creationId xmlns:a16="http://schemas.microsoft.com/office/drawing/2014/main" id="{96859983-D8A4-4207-BACE-668214007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4512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Line 194">
                <a:extLst>
                  <a:ext uri="{FF2B5EF4-FFF2-40B4-BE49-F238E27FC236}">
                    <a16:creationId xmlns:a16="http://schemas.microsoft.com/office/drawing/2014/main" id="{0AC7789C-AA4C-4462-82EF-AEF367CEE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940" y="3017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Line 195">
                <a:extLst>
                  <a:ext uri="{FF2B5EF4-FFF2-40B4-BE49-F238E27FC236}">
                    <a16:creationId xmlns:a16="http://schemas.microsoft.com/office/drawing/2014/main" id="{6E703F26-95A0-4BC6-9AE9-6ED636C24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390437">
                <a:off x="5388" y="3550"/>
                <a:ext cx="144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Line 196">
                <a:extLst>
                  <a:ext uri="{FF2B5EF4-FFF2-40B4-BE49-F238E27FC236}">
                    <a16:creationId xmlns:a16="http://schemas.microsoft.com/office/drawing/2014/main" id="{63BA821C-58BF-465F-93A8-CE5C930E4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33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Line 197">
                <a:extLst>
                  <a:ext uri="{FF2B5EF4-FFF2-40B4-BE49-F238E27FC236}">
                    <a16:creationId xmlns:a16="http://schemas.microsoft.com/office/drawing/2014/main" id="{C893A608-93A0-4297-9D47-3499F5FDB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80529" flipV="1">
                <a:off x="4667" y="228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Line 198">
                <a:extLst>
                  <a:ext uri="{FF2B5EF4-FFF2-40B4-BE49-F238E27FC236}">
                    <a16:creationId xmlns:a16="http://schemas.microsoft.com/office/drawing/2014/main" id="{D068387B-EDCB-4254-BA23-DD45DA9DE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80" y="3715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Line 199">
                <a:extLst>
                  <a:ext uri="{FF2B5EF4-FFF2-40B4-BE49-F238E27FC236}">
                    <a16:creationId xmlns:a16="http://schemas.microsoft.com/office/drawing/2014/main" id="{FA332466-98B4-41D2-BD41-151C6C429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07" y="2298"/>
                <a:ext cx="54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Line 200">
                <a:extLst>
                  <a:ext uri="{FF2B5EF4-FFF2-40B4-BE49-F238E27FC236}">
                    <a16:creationId xmlns:a16="http://schemas.microsoft.com/office/drawing/2014/main" id="{414B889F-4441-41CB-A991-9F84D6BF5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372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Line 201">
                <a:extLst>
                  <a:ext uri="{FF2B5EF4-FFF2-40B4-BE49-F238E27FC236}">
                    <a16:creationId xmlns:a16="http://schemas.microsoft.com/office/drawing/2014/main" id="{DE740C6B-5A06-4ABC-B286-FCAAAC375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281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Line 202">
                <a:extLst>
                  <a:ext uri="{FF2B5EF4-FFF2-40B4-BE49-F238E27FC236}">
                    <a16:creationId xmlns:a16="http://schemas.microsoft.com/office/drawing/2014/main" id="{BE91FE91-275D-436F-A1E6-47DB531A1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9" y="4273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Line 203">
                <a:extLst>
                  <a:ext uri="{FF2B5EF4-FFF2-40B4-BE49-F238E27FC236}">
                    <a16:creationId xmlns:a16="http://schemas.microsoft.com/office/drawing/2014/main" id="{934DC777-AC55-4D83-94B2-208A3658C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0" y="2298"/>
                <a:ext cx="1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Oval 204">
                <a:extLst>
                  <a:ext uri="{FF2B5EF4-FFF2-40B4-BE49-F238E27FC236}">
                    <a16:creationId xmlns:a16="http://schemas.microsoft.com/office/drawing/2014/main" id="{C5D34A6F-24F9-4427-9E33-C6C6DF5CB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05">
                <a:extLst>
                  <a:ext uri="{FF2B5EF4-FFF2-40B4-BE49-F238E27FC236}">
                    <a16:creationId xmlns:a16="http://schemas.microsoft.com/office/drawing/2014/main" id="{F69E1851-5D31-42BF-B78C-4BA77C78B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9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Oval 206">
                <a:extLst>
                  <a:ext uri="{FF2B5EF4-FFF2-40B4-BE49-F238E27FC236}">
                    <a16:creationId xmlns:a16="http://schemas.microsoft.com/office/drawing/2014/main" id="{C31BD857-912B-4A8C-B9D5-D513E78A8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07">
                <a:extLst>
                  <a:ext uri="{FF2B5EF4-FFF2-40B4-BE49-F238E27FC236}">
                    <a16:creationId xmlns:a16="http://schemas.microsoft.com/office/drawing/2014/main" id="{FBC79240-F8AE-4E53-9BE9-9F8BA257F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0" y="366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val 208">
                <a:extLst>
                  <a:ext uri="{FF2B5EF4-FFF2-40B4-BE49-F238E27FC236}">
                    <a16:creationId xmlns:a16="http://schemas.microsoft.com/office/drawing/2014/main" id="{AA560F0D-4BBB-44A4-8C22-686B2F06A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420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val 209">
                <a:extLst>
                  <a:ext uri="{FF2B5EF4-FFF2-40B4-BE49-F238E27FC236}">
                    <a16:creationId xmlns:a16="http://schemas.microsoft.com/office/drawing/2014/main" id="{E1426EEE-E40D-44B7-8669-F81BC01E3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2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Oval 210">
                <a:extLst>
                  <a:ext uri="{FF2B5EF4-FFF2-40B4-BE49-F238E27FC236}">
                    <a16:creationId xmlns:a16="http://schemas.microsoft.com/office/drawing/2014/main" id="{E941F9CC-D41F-4983-98E6-BCF0FA4B7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9" y="2259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Oval 211">
                <a:extLst>
                  <a:ext uri="{FF2B5EF4-FFF2-40B4-BE49-F238E27FC236}">
                    <a16:creationId xmlns:a16="http://schemas.microsoft.com/office/drawing/2014/main" id="{91FF8C73-B616-47C7-B3DE-8D15644BB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" y="2753"/>
                <a:ext cx="113" cy="11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7" name="Oval 212">
              <a:extLst>
                <a:ext uri="{FF2B5EF4-FFF2-40B4-BE49-F238E27FC236}">
                  <a16:creationId xmlns:a16="http://schemas.microsoft.com/office/drawing/2014/main" id="{78FE8ABF-4E6B-488B-A00B-93F93A0E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8" name="Oval 213">
              <a:extLst>
                <a:ext uri="{FF2B5EF4-FFF2-40B4-BE49-F238E27FC236}">
                  <a16:creationId xmlns:a16="http://schemas.microsoft.com/office/drawing/2014/main" id="{2793AE21-228C-449F-AF5A-76B139EE6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931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Oval 214">
              <a:extLst>
                <a:ext uri="{FF2B5EF4-FFF2-40B4-BE49-F238E27FC236}">
                  <a16:creationId xmlns:a16="http://schemas.microsoft.com/office/drawing/2014/main" id="{1C0ADDA5-7BC6-42F2-9DA2-1C90119D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0" name="Oval 215">
              <a:extLst>
                <a:ext uri="{FF2B5EF4-FFF2-40B4-BE49-F238E27FC236}">
                  <a16:creationId xmlns:a16="http://schemas.microsoft.com/office/drawing/2014/main" id="{D4ADC21A-01E4-49DB-A02E-84B61921C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Oval 216">
              <a:extLst>
                <a:ext uri="{FF2B5EF4-FFF2-40B4-BE49-F238E27FC236}">
                  <a16:creationId xmlns:a16="http://schemas.microsoft.com/office/drawing/2014/main" id="{4266FB60-2E17-41A3-93C7-7C23BE128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797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2" name="Oval 217">
              <a:extLst>
                <a:ext uri="{FF2B5EF4-FFF2-40B4-BE49-F238E27FC236}">
                  <a16:creationId xmlns:a16="http://schemas.microsoft.com/office/drawing/2014/main" id="{D7680FA1-2865-4983-AA82-BCFE553E2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842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3" name="Oval 218">
              <a:extLst>
                <a:ext uri="{FF2B5EF4-FFF2-40B4-BE49-F238E27FC236}">
                  <a16:creationId xmlns:a16="http://schemas.microsoft.com/office/drawing/2014/main" id="{309C48C8-AF44-4BB3-B7DC-7A172BB5F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523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Oval 219">
              <a:extLst>
                <a:ext uri="{FF2B5EF4-FFF2-40B4-BE49-F238E27FC236}">
                  <a16:creationId xmlns:a16="http://schemas.microsoft.com/office/drawing/2014/main" id="{70B7F621-F78A-4A65-8569-0BB39A1B2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434"/>
              <a:ext cx="272" cy="27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08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94018" name="Text Box 2"/>
              <p:cNvSpPr txBox="1">
                <a:spLocks noChangeArrowheads="1"/>
              </p:cNvSpPr>
              <p:nvPr/>
            </p:nvSpPr>
            <p:spPr bwMode="auto">
              <a:xfrm>
                <a:off x="805681" y="3143027"/>
                <a:ext cx="7113608" cy="9941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lnSpc>
                    <a:spcPct val="120000"/>
                  </a:lnSpc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zh-CN" altLang="en-US" dirty="0"/>
                  <a:t>空间中，能量为</a:t>
                </a:r>
                <a:r>
                  <a:rPr lang="en-US" altLang="zh-CN" i="1" dirty="0"/>
                  <a:t>E</a:t>
                </a:r>
                <a:r>
                  <a:rPr lang="zh-CN" altLang="en-US" dirty="0"/>
                  <a:t>的等能面是半径为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𝑚𝐸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zh-CN" altLang="en-US" dirty="0"/>
                  <a:t>的球面，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49401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5681" y="3143027"/>
                <a:ext cx="7113608" cy="994183"/>
              </a:xfrm>
              <a:prstGeom prst="rect">
                <a:avLst/>
              </a:prstGeom>
              <a:blipFill>
                <a:blip r:embed="rId3"/>
                <a:stretch>
                  <a:fillRect r="-85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Text Box 5"/>
              <p:cNvSpPr txBox="1">
                <a:spLocks noChangeArrowheads="1"/>
              </p:cNvSpPr>
              <p:nvPr/>
            </p:nvSpPr>
            <p:spPr bwMode="auto">
              <a:xfrm>
                <a:off x="838108" y="1356081"/>
                <a:ext cx="7705725" cy="978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+∆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范围内的状态数目，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能态密度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定义为：</a:t>
                </a:r>
                <a:endPara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108" y="1356081"/>
                <a:ext cx="7705725" cy="978729"/>
              </a:xfrm>
              <a:prstGeom prst="rect">
                <a:avLst/>
              </a:prstGeom>
              <a:blipFill>
                <a:blip r:embed="rId4"/>
                <a:stretch>
                  <a:fillRect l="-1186" t="-1242" b="-931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6" name="Object 6"/>
              <p:cNvSpPr txBox="1"/>
              <p:nvPr/>
            </p:nvSpPr>
            <p:spPr bwMode="auto">
              <a:xfrm>
                <a:off x="3887480" y="1780938"/>
                <a:ext cx="2406650" cy="944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2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7480" y="1780938"/>
                <a:ext cx="2406650" cy="944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DC0B401-736E-3296-E68D-3DA3A0D1013E}"/>
              </a:ext>
            </a:extLst>
          </p:cNvPr>
          <p:cNvGrpSpPr/>
          <p:nvPr/>
        </p:nvGrpSpPr>
        <p:grpSpPr>
          <a:xfrm>
            <a:off x="8980664" y="1077911"/>
            <a:ext cx="2631794" cy="2689020"/>
            <a:chOff x="6100061" y="3638742"/>
            <a:chExt cx="2914650" cy="2918335"/>
          </a:xfrm>
        </p:grpSpPr>
        <p:sp>
          <p:nvSpPr>
            <p:cNvPr id="30728" name="Text Box 45"/>
            <p:cNvSpPr txBox="1">
              <a:spLocks noChangeArrowheads="1"/>
            </p:cNvSpPr>
            <p:nvPr/>
          </p:nvSpPr>
          <p:spPr bwMode="auto">
            <a:xfrm>
              <a:off x="8049685" y="3638742"/>
              <a:ext cx="42068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9836ACB-B373-4DE7-4B8B-34F01ABCD5D5}"/>
                </a:ext>
              </a:extLst>
            </p:cNvPr>
            <p:cNvGrpSpPr/>
            <p:nvPr/>
          </p:nvGrpSpPr>
          <p:grpSpPr>
            <a:xfrm>
              <a:off x="6100061" y="3673720"/>
              <a:ext cx="2914650" cy="2883357"/>
              <a:chOff x="6100061" y="3673720"/>
              <a:chExt cx="2914650" cy="2883357"/>
            </a:xfrm>
          </p:grpSpPr>
          <p:grpSp>
            <p:nvGrpSpPr>
              <p:cNvPr id="30727" name="Group 7"/>
              <p:cNvGrpSpPr/>
              <p:nvPr/>
            </p:nvGrpSpPr>
            <p:grpSpPr bwMode="auto">
              <a:xfrm>
                <a:off x="6100061" y="3673720"/>
                <a:ext cx="2914650" cy="2883357"/>
                <a:chOff x="1691" y="624"/>
                <a:chExt cx="1691" cy="1657"/>
              </a:xfrm>
            </p:grpSpPr>
            <p:sp>
              <p:nvSpPr>
                <p:cNvPr id="30731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126" y="624"/>
                  <a:ext cx="241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1pPr>
                  <a:lvl2pPr marL="742950" indent="-28575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400" b="1" i="1">
                      <a:solidFill>
                        <a:srgbClr val="336666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k</a:t>
                  </a:r>
                  <a:r>
                    <a:rPr kumimoji="1" lang="en-US" altLang="zh-CN" sz="2400" b="1" i="1" baseline="-25000">
                      <a:solidFill>
                        <a:srgbClr val="336666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z</a:t>
                  </a:r>
                </a:p>
              </p:txBody>
            </p:sp>
            <p:sp>
              <p:nvSpPr>
                <p:cNvPr id="30732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691" y="1920"/>
                  <a:ext cx="254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1pPr>
                  <a:lvl2pPr marL="742950" indent="-28575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400" b="1" i="1">
                      <a:solidFill>
                        <a:srgbClr val="336666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k</a:t>
                  </a:r>
                  <a:r>
                    <a:rPr kumimoji="1" lang="en-US" altLang="zh-CN" sz="2400" b="1" i="1" baseline="-25000">
                      <a:solidFill>
                        <a:srgbClr val="336666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  <p:sp>
              <p:nvSpPr>
                <p:cNvPr id="3073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133" y="1584"/>
                  <a:ext cx="249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1pPr>
                  <a:lvl2pPr marL="742950" indent="-28575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400" b="1" i="1">
                      <a:solidFill>
                        <a:srgbClr val="336666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k</a:t>
                  </a:r>
                  <a:r>
                    <a:rPr kumimoji="1" lang="en-US" altLang="zh-CN" sz="2400" b="1" i="1" baseline="-25000">
                      <a:solidFill>
                        <a:srgbClr val="336666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  <p:grpSp>
              <p:nvGrpSpPr>
                <p:cNvPr id="30734" name="Group 11"/>
                <p:cNvGrpSpPr/>
                <p:nvPr/>
              </p:nvGrpSpPr>
              <p:grpSpPr bwMode="auto">
                <a:xfrm>
                  <a:off x="1881" y="864"/>
                  <a:ext cx="1296" cy="1152"/>
                  <a:chOff x="2598" y="983"/>
                  <a:chExt cx="862" cy="859"/>
                </a:xfrm>
              </p:grpSpPr>
              <p:grpSp>
                <p:nvGrpSpPr>
                  <p:cNvPr id="30737" name="Group 12"/>
                  <p:cNvGrpSpPr/>
                  <p:nvPr/>
                </p:nvGrpSpPr>
                <p:grpSpPr bwMode="auto">
                  <a:xfrm>
                    <a:off x="2616" y="983"/>
                    <a:ext cx="844" cy="847"/>
                    <a:chOff x="2616" y="983"/>
                    <a:chExt cx="844" cy="847"/>
                  </a:xfrm>
                </p:grpSpPr>
                <p:sp>
                  <p:nvSpPr>
                    <p:cNvPr id="30745" name="Freeform 13"/>
                    <p:cNvSpPr/>
                    <p:nvPr/>
                  </p:nvSpPr>
                  <p:spPr bwMode="auto">
                    <a:xfrm>
                      <a:off x="2616" y="990"/>
                      <a:ext cx="204" cy="828"/>
                    </a:xfrm>
                    <a:custGeom>
                      <a:avLst/>
                      <a:gdLst>
                        <a:gd name="T0" fmla="*/ 204 w 204"/>
                        <a:gd name="T1" fmla="*/ 0 h 828"/>
                        <a:gd name="T2" fmla="*/ 0 w 204"/>
                        <a:gd name="T3" fmla="*/ 198 h 828"/>
                        <a:gd name="T4" fmla="*/ 0 w 204"/>
                        <a:gd name="T5" fmla="*/ 828 h 828"/>
                        <a:gd name="T6" fmla="*/ 204 w 204"/>
                        <a:gd name="T7" fmla="*/ 636 h 828"/>
                        <a:gd name="T8" fmla="*/ 204 w 204"/>
                        <a:gd name="T9" fmla="*/ 0 h 82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204" h="828">
                          <a:moveTo>
                            <a:pt x="204" y="0"/>
                          </a:moveTo>
                          <a:lnTo>
                            <a:pt x="0" y="198"/>
                          </a:lnTo>
                          <a:lnTo>
                            <a:pt x="0" y="828"/>
                          </a:lnTo>
                          <a:lnTo>
                            <a:pt x="204" y="636"/>
                          </a:lnTo>
                          <a:lnTo>
                            <a:pt x="204" y="0"/>
                          </a:lnTo>
                          <a:close/>
                        </a:path>
                      </a:pathLst>
                    </a:custGeom>
                    <a:solidFill>
                      <a:srgbClr val="FF66FF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prstDash val="solid"/>
                          <a:rou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74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1" y="993"/>
                      <a:ext cx="636" cy="628"/>
                    </a:xfrm>
                    <a:prstGeom prst="rect">
                      <a:avLst/>
                    </a:prstGeom>
                    <a:solidFill>
                      <a:srgbClr val="FF66FF"/>
                    </a:solidFill>
                    <a:ln w="9525">
                      <a:solidFill>
                        <a:schemeClr val="tx1"/>
                      </a:solidFill>
                      <a:prstDash val="dash"/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eaLnBrk="1" hangingPunct="1"/>
                      <a:endParaRPr lang="zh-CN" alt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747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70" y="996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48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2" y="996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49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00" y="990"/>
                      <a:ext cx="0" cy="6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50" name="Line 18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144" y="1158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51" name="Line 1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132" y="1008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52" name="Line 20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144" y="852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53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1618"/>
                      <a:ext cx="837" cy="209"/>
                    </a:xfrm>
                    <a:prstGeom prst="parallelogram">
                      <a:avLst>
                        <a:gd name="adj" fmla="val 100120"/>
                      </a:avLst>
                    </a:prstGeom>
                    <a:solidFill>
                      <a:srgbClr val="FF66FF"/>
                    </a:solidFill>
                    <a:ln w="9525">
                      <a:solidFill>
                        <a:schemeClr val="tx1"/>
                      </a:solidFill>
                      <a:prstDash val="dash"/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eaLnBrk="1" hangingPunct="1"/>
                      <a:endParaRPr lang="zh-CN" altLang="en-US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754" name="Line 22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090" y="1368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55" name="Line 23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3036" y="1422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56" name="Line 2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988" y="1470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57" name="Line 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08" y="1613"/>
                      <a:ext cx="203" cy="2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58" name="Line 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40" y="1613"/>
                      <a:ext cx="203" cy="2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59" name="Line 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66" y="1619"/>
                      <a:ext cx="203" cy="2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60" name="Line 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16" y="983"/>
                      <a:ext cx="203" cy="2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61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6" y="1218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62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76" y="1146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63" name="Line 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0" y="1116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64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78" y="1062"/>
                      <a:ext cx="0" cy="6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65" name="Line 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2" y="1157"/>
                      <a:ext cx="203" cy="2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66" name="Line 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2" y="1319"/>
                      <a:ext cx="203" cy="2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30767" name="Line 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28" y="1457"/>
                      <a:ext cx="203" cy="20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2800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3073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824" y="998"/>
                    <a:ext cx="0" cy="624"/>
                  </a:xfrm>
                  <a:prstGeom prst="line">
                    <a:avLst/>
                  </a:prstGeom>
                  <a:noFill/>
                  <a:ln w="19050">
                    <a:solidFill>
                      <a:srgbClr val="CC0000"/>
                    </a:solidFill>
                    <a:round/>
                    <a:head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73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824" y="1616"/>
                    <a:ext cx="632" cy="2"/>
                  </a:xfrm>
                  <a:prstGeom prst="line">
                    <a:avLst/>
                  </a:prstGeom>
                  <a:noFill/>
                  <a:ln w="19050">
                    <a:solidFill>
                      <a:srgbClr val="CC0000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740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98" y="1618"/>
                    <a:ext cx="230" cy="224"/>
                  </a:xfrm>
                  <a:prstGeom prst="line">
                    <a:avLst/>
                  </a:prstGeom>
                  <a:noFill/>
                  <a:ln w="19050">
                    <a:solidFill>
                      <a:srgbClr val="CC0000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0741" name="Arc 39"/>
                  <p:cNvSpPr/>
                  <p:nvPr/>
                </p:nvSpPr>
                <p:spPr bwMode="auto">
                  <a:xfrm>
                    <a:off x="2826" y="1120"/>
                    <a:ext cx="543" cy="540"/>
                  </a:xfrm>
                  <a:custGeom>
                    <a:avLst/>
                    <a:gdLst>
                      <a:gd name="T0" fmla="*/ 0 w 21477"/>
                      <a:gd name="T1" fmla="*/ 0 h 21600"/>
                      <a:gd name="T2" fmla="*/ 0 w 21477"/>
                      <a:gd name="T3" fmla="*/ 0 h 21600"/>
                      <a:gd name="T4" fmla="*/ 0 w 21477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477" h="21600" fill="none" extrusionOk="0">
                        <a:moveTo>
                          <a:pt x="-1" y="0"/>
                        </a:moveTo>
                        <a:cubicBezTo>
                          <a:pt x="11037" y="0"/>
                          <a:pt x="20299" y="8321"/>
                          <a:pt x="21476" y="19296"/>
                        </a:cubicBezTo>
                      </a:path>
                      <a:path w="21477" h="21600" stroke="0" extrusionOk="0">
                        <a:moveTo>
                          <a:pt x="-1" y="0"/>
                        </a:moveTo>
                        <a:cubicBezTo>
                          <a:pt x="11037" y="0"/>
                          <a:pt x="20299" y="8321"/>
                          <a:pt x="21476" y="19296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hlink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42" name="Arc 40"/>
                  <p:cNvSpPr/>
                  <p:nvPr/>
                </p:nvSpPr>
                <p:spPr bwMode="auto">
                  <a:xfrm>
                    <a:off x="2663" y="1120"/>
                    <a:ext cx="173" cy="661"/>
                  </a:xfrm>
                  <a:custGeom>
                    <a:avLst/>
                    <a:gdLst>
                      <a:gd name="T0" fmla="*/ 0 w 21600"/>
                      <a:gd name="T1" fmla="*/ 0 h 26416"/>
                      <a:gd name="T2" fmla="*/ 0 w 21600"/>
                      <a:gd name="T3" fmla="*/ 0 h 26416"/>
                      <a:gd name="T4" fmla="*/ 0 w 21600"/>
                      <a:gd name="T5" fmla="*/ 0 h 2641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6416" fill="none" extrusionOk="0">
                        <a:moveTo>
                          <a:pt x="543" y="26416"/>
                        </a:moveTo>
                        <a:cubicBezTo>
                          <a:pt x="182" y="24836"/>
                          <a:pt x="0" y="23220"/>
                          <a:pt x="0" y="21600"/>
                        </a:cubicBezTo>
                        <a:cubicBezTo>
                          <a:pt x="-1" y="9688"/>
                          <a:pt x="9643" y="24"/>
                          <a:pt x="21555" y="0"/>
                        </a:cubicBezTo>
                      </a:path>
                      <a:path w="21600" h="26416" stroke="0" extrusionOk="0">
                        <a:moveTo>
                          <a:pt x="543" y="26416"/>
                        </a:moveTo>
                        <a:cubicBezTo>
                          <a:pt x="182" y="24836"/>
                          <a:pt x="0" y="23220"/>
                          <a:pt x="0" y="21600"/>
                        </a:cubicBezTo>
                        <a:cubicBezTo>
                          <a:pt x="-1" y="9688"/>
                          <a:pt x="9643" y="24"/>
                          <a:pt x="21555" y="0"/>
                        </a:cubicBezTo>
                        <a:lnTo>
                          <a:pt x="21600" y="21600"/>
                        </a:lnTo>
                        <a:lnTo>
                          <a:pt x="543" y="26416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hlink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43" name="Arc 41"/>
                  <p:cNvSpPr/>
                  <p:nvPr/>
                </p:nvSpPr>
                <p:spPr bwMode="auto">
                  <a:xfrm flipV="1">
                    <a:off x="2700" y="1620"/>
                    <a:ext cx="642" cy="15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11" y="0"/>
                          <a:pt x="21575" y="9643"/>
                          <a:pt x="21599" y="21555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11" y="0"/>
                          <a:pt x="21575" y="9643"/>
                          <a:pt x="21599" y="21555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rgbClr val="0066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hlink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44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20" y="1272"/>
                    <a:ext cx="198" cy="3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8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073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550" y="2016"/>
                  <a:ext cx="196" cy="2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hlink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1pPr>
                  <a:lvl2pPr marL="742950" indent="-28575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2pPr>
                  <a:lvl3pPr marL="11430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3pPr>
                  <a:lvl4pPr marL="16002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4pPr>
                  <a:lvl5pPr marL="2057400" indent="-228600" eaLnBrk="0" hangingPunct="0"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/>
                      <a:cs typeface="楷体_GB231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2400" b="1" i="1" dirty="0">
                      <a:solidFill>
                        <a:srgbClr val="336666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k</a:t>
                  </a:r>
                  <a:endParaRPr kumimoji="1" lang="en-US" altLang="zh-CN" sz="2400" b="1" i="1" baseline="-25000" dirty="0">
                    <a:solidFill>
                      <a:srgbClr val="3366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36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409" y="1440"/>
                  <a:ext cx="192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0729" name="Line 46"/>
              <p:cNvSpPr>
                <a:spLocks noChangeShapeType="1"/>
              </p:cNvSpPr>
              <p:nvPr/>
            </p:nvSpPr>
            <p:spPr bwMode="auto">
              <a:xfrm flipH="1">
                <a:off x="7851658" y="4001858"/>
                <a:ext cx="360362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885043" y="7648437"/>
            <a:ext cx="2743200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FA3644-F7FA-4510-BE22-999DFD69EC9B}" type="slidenum">
              <a: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kumimoji="1"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1FEB4ED1-5FED-0D0E-D3A2-49E9F48C6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4401" y="2634105"/>
                <a:ext cx="7705725" cy="78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lnSpc>
                    <a:spcPct val="120000"/>
                  </a:lnSpc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zh-CN" altLang="en-US" dirty="0"/>
                  <a:t>自由电子的本征能量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1FEB4ED1-5FED-0D0E-D3A2-49E9F48C6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401" y="2634105"/>
                <a:ext cx="7705725" cy="783612"/>
              </a:xfrm>
              <a:prstGeom prst="rect">
                <a:avLst/>
              </a:prstGeom>
              <a:blipFill>
                <a:blip r:embed="rId6"/>
                <a:stretch>
                  <a:fillRect l="-1187" b="-232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CAA042AA-7C63-AD23-A171-719576EAB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3307" y="3900628"/>
                <a:ext cx="3783732" cy="872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eaLnBrk="1" hangingPunct="1">
                  <a:lnSpc>
                    <a:spcPct val="120000"/>
                  </a:lnSpc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r>
                  <a:rPr lang="zh-CN" altLang="en-US" dirty="0">
                    <a:latin typeface="微软雅黑" panose="020B0503020204020204" pitchFamily="34" charset="-122"/>
                  </a:rPr>
                  <a:t>其内“体积”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b="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>
                                    <a:latin typeface="Cambria Math" panose="02040503050406030204" pitchFamily="18" charset="0"/>
                                  </a:rPr>
                                  <m:t>𝑚𝐸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ℏ</m:t>
                                    </m:r>
                                  </m:e>
                                  <m:sup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b="0" dirty="0">
                  <a:latin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CAA042AA-7C63-AD23-A171-719576EA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307" y="3900628"/>
                <a:ext cx="3783732" cy="872098"/>
              </a:xfrm>
              <a:prstGeom prst="rect">
                <a:avLst/>
              </a:prstGeom>
              <a:blipFill>
                <a:blip r:embed="rId7"/>
                <a:stretch>
                  <a:fillRect l="-2415" b="-699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2">
            <a:extLst>
              <a:ext uri="{FF2B5EF4-FFF2-40B4-BE49-F238E27FC236}">
                <a16:creationId xmlns:a16="http://schemas.microsoft.com/office/drawing/2014/main" id="{25EA35DC-57D9-375E-6135-39A0E48C8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35" y="4917398"/>
            <a:ext cx="2775620" cy="535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lnSpc>
                <a:spcPct val="120000"/>
              </a:lnSpc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latin typeface="微软雅黑" panose="020B0503020204020204" pitchFamily="34" charset="-122"/>
              </a:rPr>
              <a:t>所包含的状态数</a:t>
            </a:r>
            <a:endParaRPr lang="en-US" altLang="zh-CN" b="0" dirty="0">
              <a:latin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9129AF6-D7E9-7E48-0DC7-2DB28CF93CC5}"/>
                  </a:ext>
                </a:extLst>
              </p:cNvPr>
              <p:cNvSpPr txBox="1"/>
              <p:nvPr/>
            </p:nvSpPr>
            <p:spPr>
              <a:xfrm>
                <a:off x="3320114" y="4790282"/>
                <a:ext cx="3888317" cy="7421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Z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𝑚𝐸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ℏ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9129AF6-D7E9-7E48-0DC7-2DB28CF93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14" y="4790282"/>
                <a:ext cx="3888317" cy="742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6">
                <a:extLst>
                  <a:ext uri="{FF2B5EF4-FFF2-40B4-BE49-F238E27FC236}">
                    <a16:creationId xmlns:a16="http://schemas.microsoft.com/office/drawing/2014/main" id="{FBA4E24A-DA3C-CAF1-010E-813ECD1550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712" y="5646865"/>
                <a:ext cx="4680519" cy="1019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1pPr>
                <a:lvl2pPr marL="742950" indent="-28575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2pPr>
                <a:lvl3pPr marL="11430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楷体_GB2312"/>
                    <a:cs typeface="楷体_GB231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𝑑𝑍</m:t>
                          </m:r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 Box 46">
                <a:extLst>
                  <a:ext uri="{FF2B5EF4-FFF2-40B4-BE49-F238E27FC236}">
                    <a16:creationId xmlns:a16="http://schemas.microsoft.com/office/drawing/2014/main" id="{FBA4E24A-DA3C-CAF1-010E-813ECD155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0712" y="5646865"/>
                <a:ext cx="4680519" cy="10192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D33B71DE-6B63-C981-6996-2C1A399A6077}"/>
              </a:ext>
            </a:extLst>
          </p:cNvPr>
          <p:cNvGrpSpPr/>
          <p:nvPr/>
        </p:nvGrpSpPr>
        <p:grpSpPr>
          <a:xfrm>
            <a:off x="8105825" y="4059479"/>
            <a:ext cx="3933406" cy="3192956"/>
            <a:chOff x="1691680" y="1746654"/>
            <a:chExt cx="6512188" cy="4378799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B0627BFB-9DD0-732A-0649-3BA4CCE56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955" y="1783630"/>
              <a:ext cx="4633913" cy="3671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49B38C9-AF2B-A9D7-DE65-262AE8503789}"/>
                </a:ext>
              </a:extLst>
            </p:cNvPr>
            <p:cNvSpPr txBox="1"/>
            <p:nvPr/>
          </p:nvSpPr>
          <p:spPr>
            <a:xfrm>
              <a:off x="3279473" y="1746654"/>
              <a:ext cx="681669" cy="3529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7BA76E0-325D-8BDD-8715-DD89EDA67756}"/>
                </a:ext>
              </a:extLst>
            </p:cNvPr>
            <p:cNvSpPr txBox="1"/>
            <p:nvPr/>
          </p:nvSpPr>
          <p:spPr>
            <a:xfrm>
              <a:off x="7784792" y="5061674"/>
              <a:ext cx="361610" cy="3529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1C8558F-41AB-B19F-E2B6-3D4906D9D363}"/>
                </a:ext>
              </a:extLst>
            </p:cNvPr>
            <p:cNvSpPr/>
            <p:nvPr/>
          </p:nvSpPr>
          <p:spPr bwMode="auto">
            <a:xfrm>
              <a:off x="1691680" y="5733256"/>
              <a:ext cx="1512168" cy="3921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2"/>
          <p:cNvSpPr>
            <a:spLocks noRot="1" noChangeArrowheads="1"/>
          </p:cNvSpPr>
          <p:nvPr/>
        </p:nvSpPr>
        <p:spPr bwMode="auto">
          <a:xfrm>
            <a:off x="2287078" y="106809"/>
            <a:ext cx="77854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能量空间中的状态密度</a:t>
            </a:r>
            <a:r>
              <a:rPr kumimoji="1"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——</a:t>
            </a:r>
            <a:r>
              <a:rPr kumimoji="1"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能态密度</a:t>
            </a: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4333AC-B5B9-10BA-C8B3-38B8C9177352}"/>
                  </a:ext>
                </a:extLst>
              </p:cNvPr>
              <p:cNvSpPr txBox="1"/>
              <p:nvPr/>
            </p:nvSpPr>
            <p:spPr>
              <a:xfrm>
                <a:off x="6853026" y="4740936"/>
                <a:ext cx="2211837" cy="864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𝑚𝐸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4333AC-B5B9-10BA-C8B3-38B8C9177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026" y="4740936"/>
                <a:ext cx="2211837" cy="8647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965421" y="59046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能态密度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232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7"/>
          <p:cNvSpPr txBox="1">
            <a:spLocks noChangeArrowheads="1"/>
          </p:cNvSpPr>
          <p:nvPr/>
        </p:nvSpPr>
        <p:spPr bwMode="auto">
          <a:xfrm>
            <a:off x="12021978" y="561080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Text Box 46">
            <a:extLst>
              <a:ext uri="{FF2B5EF4-FFF2-40B4-BE49-F238E27FC236}">
                <a16:creationId xmlns:a16="http://schemas.microsoft.com/office/drawing/2014/main" id="{27A4FDE9-175D-223D-272E-A09175E8E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302" y="1113149"/>
            <a:ext cx="17973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小结和讨论：</a:t>
            </a:r>
            <a:endParaRPr lang="zh-CN" altLang="en-US" sz="2400" dirty="0">
              <a:solidFill>
                <a:srgbClr val="660066"/>
              </a:solidFill>
            </a:endParaRPr>
          </a:p>
        </p:txBody>
      </p:sp>
      <p:sp>
        <p:nvSpPr>
          <p:cNvPr id="4" name="Text Box 46">
            <a:extLst>
              <a:ext uri="{FF2B5EF4-FFF2-40B4-BE49-F238E27FC236}">
                <a16:creationId xmlns:a16="http://schemas.microsoft.com/office/drawing/2014/main" id="{16668FCA-9424-0291-094F-1E4CE0239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998" y="1733437"/>
            <a:ext cx="917750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(1)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自由电子的能量本征函数是平面波函数，处于能量本征态时，在空间各处出现的几率相同；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46">
            <a:extLst>
              <a:ext uri="{FF2B5EF4-FFF2-40B4-BE49-F238E27FC236}">
                <a16:creationId xmlns:a16="http://schemas.microsoft.com/office/drawing/2014/main" id="{38837AC7-E30D-7F1C-577C-8D372BD22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189" y="5492067"/>
            <a:ext cx="90393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2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v.</a:t>
            </a:r>
            <a:r>
              <a:rPr lang="zh-CN" altLang="en-US" dirty="0">
                <a:solidFill>
                  <a:schemeClr val="tx1"/>
                </a:solidFill>
              </a:rPr>
              <a:t>当电子处于上述叠加态形成的波包状态时，坐标与动量不确定度乘积接近下限，其行为接近经典粒子，称为准经典粒子。</a:t>
            </a:r>
          </a:p>
        </p:txBody>
      </p:sp>
      <p:sp>
        <p:nvSpPr>
          <p:cNvPr id="6" name="Text Box 46">
            <a:extLst>
              <a:ext uri="{FF2B5EF4-FFF2-40B4-BE49-F238E27FC236}">
                <a16:creationId xmlns:a16="http://schemas.microsoft.com/office/drawing/2014/main" id="{FB995FE0-2CF1-94E6-2421-FB49F8B7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998" y="4183370"/>
            <a:ext cx="90649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采用周期性边界条件，波矢和本征能量取分立值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准连续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(4) K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空间状态密度是常数；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空间能态密度随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增加而增加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6">
            <a:extLst>
              <a:ext uri="{FF2B5EF4-FFF2-40B4-BE49-F238E27FC236}">
                <a16:creationId xmlns:a16="http://schemas.microsoft.com/office/drawing/2014/main" id="{451C3C63-2276-11DE-D46C-7752A2CE5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793" y="3093925"/>
            <a:ext cx="90649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若在有限空间内运动，则波函数可以归一化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46">
            <a:extLst>
              <a:ext uri="{FF2B5EF4-FFF2-40B4-BE49-F238E27FC236}">
                <a16:creationId xmlns:a16="http://schemas.microsoft.com/office/drawing/2014/main" id="{39F67122-E17A-42AC-6639-35A359E2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7773" y="3324758"/>
            <a:ext cx="9054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iv.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含时薛定谔方程的一般解是各种特解的线性组合，电子的状态是各种平面波形式的能量本征态的叠加；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CA85AF-E9E7-2C93-EFA8-7321203EFE5F}"/>
                  </a:ext>
                </a:extLst>
              </p:cNvPr>
              <p:cNvSpPr txBox="1"/>
              <p:nvPr/>
            </p:nvSpPr>
            <p:spPr>
              <a:xfrm>
                <a:off x="15715148" y="4155755"/>
                <a:ext cx="1996700" cy="762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ℏ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CA85AF-E9E7-2C93-EFA8-7321203EF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148" y="4155755"/>
                <a:ext cx="1996700" cy="762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201E14-306B-247E-513B-0FC728F72334}"/>
                  </a:ext>
                </a:extLst>
              </p:cNvPr>
              <p:cNvSpPr txBox="1"/>
              <p:nvPr/>
            </p:nvSpPr>
            <p:spPr>
              <a:xfrm>
                <a:off x="15789296" y="4269745"/>
                <a:ext cx="984308" cy="612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201E14-306B-247E-513B-0FC728F72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9296" y="4269745"/>
                <a:ext cx="984308" cy="612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7EB0BD4-C465-9D44-12E3-3B9C170E1391}"/>
                  </a:ext>
                </a:extLst>
              </p:cNvPr>
              <p:cNvSpPr txBox="1"/>
              <p:nvPr/>
            </p:nvSpPr>
            <p:spPr>
              <a:xfrm>
                <a:off x="13266876" y="4155755"/>
                <a:ext cx="4466416" cy="122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⃑"/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acc>
                                    <m:accPr>
                                      <m:chr m:val="⃑"/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sub>
                              </m:sSub>
                            </m:e>
                          </m:nary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acc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⃑"/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7EB0BD4-C465-9D44-12E3-3B9C170E1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6876" y="4155755"/>
                <a:ext cx="4466416" cy="12223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对话气泡: 圆角矩形 18">
            <a:extLst>
              <a:ext uri="{FF2B5EF4-FFF2-40B4-BE49-F238E27FC236}">
                <a16:creationId xmlns:a16="http://schemas.microsoft.com/office/drawing/2014/main" id="{689DA7EE-A454-AFC6-940B-EB685EAA6F80}"/>
              </a:ext>
            </a:extLst>
          </p:cNvPr>
          <p:cNvSpPr/>
          <p:nvPr/>
        </p:nvSpPr>
        <p:spPr bwMode="auto">
          <a:xfrm>
            <a:off x="6548069" y="2172940"/>
            <a:ext cx="2232248" cy="491319"/>
          </a:xfrm>
          <a:prstGeom prst="wedgeRoundRectCallout">
            <a:avLst>
              <a:gd name="adj1" fmla="val -103205"/>
              <a:gd name="adj2" fmla="val 990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位置完全不确定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话气泡: 圆角矩形 19">
                <a:extLst>
                  <a:ext uri="{FF2B5EF4-FFF2-40B4-BE49-F238E27FC236}">
                    <a16:creationId xmlns:a16="http://schemas.microsoft.com/office/drawing/2014/main" id="{46807D40-24CE-3255-40DA-64B212D9CE9A}"/>
                  </a:ext>
                </a:extLst>
              </p:cNvPr>
              <p:cNvSpPr/>
              <p:nvPr/>
            </p:nvSpPr>
            <p:spPr bwMode="auto">
              <a:xfrm>
                <a:off x="18811491" y="4414203"/>
                <a:ext cx="1519369" cy="648072"/>
              </a:xfrm>
              <a:prstGeom prst="wedgeRoundRectCallout">
                <a:avLst>
                  <a:gd name="adj1" fmla="val -284114"/>
                  <a:gd name="adj2" fmla="val 202775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∆</m:t>
                      </m:r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𝑥</m:t>
                      </m:r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kumimoji="1"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对话气泡: 圆角矩形 19">
                <a:extLst>
                  <a:ext uri="{FF2B5EF4-FFF2-40B4-BE49-F238E27FC236}">
                    <a16:creationId xmlns:a16="http://schemas.microsoft.com/office/drawing/2014/main" id="{46807D40-24CE-3255-40DA-64B212D9C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11491" y="4414203"/>
                <a:ext cx="1519369" cy="648072"/>
              </a:xfrm>
              <a:prstGeom prst="wedgeRoundRectCallout">
                <a:avLst>
                  <a:gd name="adj1" fmla="val -284114"/>
                  <a:gd name="adj2" fmla="val 20277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2"/>
          <p:cNvSpPr>
            <a:spLocks noRot="1" noChangeArrowheads="1"/>
          </p:cNvSpPr>
          <p:nvPr/>
        </p:nvSpPr>
        <p:spPr bwMode="auto">
          <a:xfrm>
            <a:off x="4054697" y="-13933"/>
            <a:ext cx="59769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>
              <a:defRPr/>
            </a:pPr>
            <a:r>
              <a:rPr kumimoji="1"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索末菲自由电子论</a:t>
            </a: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 flipV="1">
            <a:off x="1703513" y="1002460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9523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9" grpId="1"/>
      <p:bldP spid="10" grpId="0"/>
      <p:bldP spid="10" grpId="1"/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BBAE4CB-C78B-4710-9BBF-A29E3F62D264}"/>
              </a:ext>
            </a:extLst>
          </p:cNvPr>
          <p:cNvSpPr txBox="1"/>
          <p:nvPr/>
        </p:nvSpPr>
        <p:spPr>
          <a:xfrm>
            <a:off x="1154663" y="1144947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如何化解这个困难？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8F85C21-E5CF-4FEF-8DFB-57D680B6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85" y="414439"/>
            <a:ext cx="5211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/>
                <a:cs typeface="楷体_GB2312"/>
              </a:defRPr>
            </a:lvl9pPr>
          </a:lstStyle>
          <a:p>
            <a:pPr algn="l" defTabSz="914400">
              <a:buClrTx/>
              <a:buSzTx/>
              <a:buFontTx/>
              <a:defRPr/>
            </a:pPr>
            <a:r>
              <a:rPr lang="zh-CN" altLang="en-US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  <a:cs typeface="+mn-cs"/>
              </a:rPr>
              <a:t>困难：多体相互作用如何处理？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CED57-B198-437B-AA50-BECBDFD8DBD4}"/>
              </a:ext>
            </a:extLst>
          </p:cNvPr>
          <p:cNvSpPr txBox="1"/>
          <p:nvPr/>
        </p:nvSpPr>
        <p:spPr>
          <a:xfrm>
            <a:off x="767285" y="237857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如何处理</a:t>
            </a:r>
            <a:r>
              <a:rPr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10</a:t>
            </a:r>
            <a:r>
              <a:rPr lang="en-US" altLang="zh-CN" sz="2800" b="1" baseline="300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29</a:t>
            </a:r>
            <a:r>
              <a:rPr lang="en-US" altLang="zh-CN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/m</a:t>
            </a:r>
            <a:r>
              <a:rPr lang="en-US" altLang="zh-CN" sz="2800" b="1" baseline="300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3</a:t>
            </a:r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量级的粒子数？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7A1716-0672-4AC3-A54A-41B4D5C682DA}"/>
              </a:ext>
            </a:extLst>
          </p:cNvPr>
          <p:cNvSpPr txBox="1"/>
          <p:nvPr/>
        </p:nvSpPr>
        <p:spPr>
          <a:xfrm>
            <a:off x="1154662" y="3198167"/>
            <a:ext cx="7989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如何化解这个困难？固体物理的内容   统计方法处理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1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4150F18-BEF4-411E-82EC-81A5E950D857}"/>
              </a:ext>
            </a:extLst>
          </p:cNvPr>
          <p:cNvSpPr txBox="1"/>
          <p:nvPr/>
        </p:nvSpPr>
        <p:spPr>
          <a:xfrm>
            <a:off x="1182757" y="686708"/>
            <a:ext cx="961113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1900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年，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Drude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试图在微观层次上研究金属电导率（宏观物理规律的微观解释）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不可能建立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量级的联立方程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Drude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微观层次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实验测量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宏观物理量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的第一个理论模型，解释实验观察到的金属导电和导热现象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通过它建立修正的具体过程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了解如何用当时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(1900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可以理解和接受的理论和假设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在微观层次上建立模型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解释实验观察到的金属导电和导热现象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13820" y="363543"/>
            <a:ext cx="2480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 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25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7435" y="1487053"/>
            <a:ext cx="90081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建立模型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根据已知现象，用已有知识，抓住要点，建立模型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推演结论</a:t>
            </a:r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利用已有知识体系，推导理论结果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实验比较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理论分析结果与实验对比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模型修正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分析局限，提出改进之道</a:t>
            </a:r>
          </a:p>
        </p:txBody>
      </p:sp>
      <p:sp>
        <p:nvSpPr>
          <p:cNvPr id="3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10660" y="300399"/>
            <a:ext cx="5724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固体物理学研究的一般步骤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069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1BE0B83-EBBE-4FC8-A1A5-78D770550736}"/>
              </a:ext>
            </a:extLst>
          </p:cNvPr>
          <p:cNvSpPr txBox="1"/>
          <p:nvPr/>
        </p:nvSpPr>
        <p:spPr>
          <a:xfrm>
            <a:off x="1000117" y="2579270"/>
            <a:ext cx="11112370" cy="4081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良好的导电体、导热体？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金属在元素周期表左边，易失去价电子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推测：起作用的可能是价电子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（电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热）传导电子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良好的延展性、可塑性？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与组成金属的原子之间的相互结合方式有关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金属结构具有高配位数，金属键结合没有方向性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推测：价电子形成负电背景（电子海），正电荷镶嵌其中，库仑结合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（结合的可能方式）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10585F-89BF-4FF2-879F-4E2E4BBF31C0}"/>
              </a:ext>
            </a:extLst>
          </p:cNvPr>
          <p:cNvSpPr txBox="1"/>
          <p:nvPr/>
        </p:nvSpPr>
        <p:spPr>
          <a:xfrm>
            <a:off x="548200" y="2056050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对金属的基本认识</a:t>
            </a:r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Step1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：建立模型）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70583" y="1077657"/>
            <a:ext cx="605293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根据已知现象，用已有知识，抓住要点，建立模型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10585F-89BF-4FF2-879F-4E2E4BBF31C0}"/>
              </a:ext>
            </a:extLst>
          </p:cNvPr>
          <p:cNvSpPr txBox="1"/>
          <p:nvPr/>
        </p:nvSpPr>
        <p:spPr>
          <a:xfrm>
            <a:off x="4010150" y="1553415"/>
            <a:ext cx="3742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研究对象：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金属电导率</a:t>
            </a:r>
          </a:p>
        </p:txBody>
      </p:sp>
    </p:spTree>
    <p:extLst>
      <p:ext uri="{BB962C8B-B14F-4D97-AF65-F5344CB8AC3E}">
        <p14:creationId xmlns:p14="http://schemas.microsoft.com/office/powerpoint/2010/main" val="270022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779EB4-2BE4-45D6-9D0E-6BE9EE8419A8}"/>
              </a:ext>
            </a:extLst>
          </p:cNvPr>
          <p:cNvSpPr txBox="1"/>
          <p:nvPr/>
        </p:nvSpPr>
        <p:spPr>
          <a:xfrm>
            <a:off x="804577" y="2275417"/>
            <a:ext cx="11281406" cy="4031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8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金属结构特点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价电子可以活动的区域较大（比如，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原子间距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0.3nm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，原子半径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0.05nm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推测：价电子几乎不受束缚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分析→推测→图像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芯电子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行为：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束缚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在原子核周围形成离子实，不参与导电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价电子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行为：离子实对它们的吸引力弱，可以离开离子实的束缚，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自由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地在整个金属中移动，这部分电子参与导电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Step1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：建立模型）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0583" y="1077657"/>
            <a:ext cx="605293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根据已知现象，用已有知识，抓住要点，建立模型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10585F-89BF-4FF2-879F-4E2E4BBF31C0}"/>
              </a:ext>
            </a:extLst>
          </p:cNvPr>
          <p:cNvSpPr txBox="1"/>
          <p:nvPr/>
        </p:nvSpPr>
        <p:spPr>
          <a:xfrm>
            <a:off x="4010150" y="1553415"/>
            <a:ext cx="3742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研究对象：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金属电导率</a:t>
            </a:r>
          </a:p>
        </p:txBody>
      </p:sp>
      <p:sp>
        <p:nvSpPr>
          <p:cNvPr id="7" name="矩形 6"/>
          <p:cNvSpPr/>
          <p:nvPr/>
        </p:nvSpPr>
        <p:spPr>
          <a:xfrm>
            <a:off x="629227" y="2111883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金属中电子行为的推测</a:t>
            </a:r>
            <a:endParaRPr lang="en-US" altLang="zh-CN" sz="28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88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7318" y="14848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价电子运动图像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752086-7232-44C0-9474-C947F045C621}"/>
              </a:ext>
            </a:extLst>
          </p:cNvPr>
          <p:cNvSpPr/>
          <p:nvPr/>
        </p:nvSpPr>
        <p:spPr>
          <a:xfrm>
            <a:off x="1794509" y="2029424"/>
            <a:ext cx="3946849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2223717" y="2374657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2317023" y="2467963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F8588F-0C44-4E56-82B8-5888D19342B9}"/>
              </a:ext>
            </a:extLst>
          </p:cNvPr>
          <p:cNvSpPr txBox="1"/>
          <p:nvPr/>
        </p:nvSpPr>
        <p:spPr>
          <a:xfrm>
            <a:off x="7649259" y="5008341"/>
            <a:ext cx="3288821" cy="961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电阻的来源：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离子实对电子的散射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3371383" y="2244028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3464689" y="2337334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3835683" y="2858633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3928989" y="2951939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4967934" y="2634698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5061240" y="2728004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7318232" y="1999607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63419" y="193818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原子核</a:t>
            </a:r>
            <a:endParaRPr lang="zh-CN" altLang="en-US" sz="20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7224926" y="2467963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53480" y="2490315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芯电子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752086-7232-44C0-9474-C947F045C621}"/>
              </a:ext>
            </a:extLst>
          </p:cNvPr>
          <p:cNvSpPr/>
          <p:nvPr/>
        </p:nvSpPr>
        <p:spPr>
          <a:xfrm>
            <a:off x="7197747" y="3093114"/>
            <a:ext cx="504866" cy="297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848858" y="305737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价电子（电子海）</a:t>
            </a:r>
            <a:endParaRPr lang="zh-CN" altLang="en-US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752086-7232-44C0-9474-C947F045C621}"/>
              </a:ext>
            </a:extLst>
          </p:cNvPr>
          <p:cNvSpPr/>
          <p:nvPr/>
        </p:nvSpPr>
        <p:spPr>
          <a:xfrm>
            <a:off x="1640149" y="4391220"/>
            <a:ext cx="5678083" cy="214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2074809" y="5068699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2168115" y="5162005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3222475" y="4938070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3315781" y="5031376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3686775" y="5552675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3780081" y="5645981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4669736" y="5705187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4763042" y="5798493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1976849" y="5970113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2070155" y="6063419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4417809" y="4542739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4511115" y="4636045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6061013" y="4974176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6154319" y="5067482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96FD18C-84F5-4099-8F31-87446C2E59EC}"/>
              </a:ext>
            </a:extLst>
          </p:cNvPr>
          <p:cNvSpPr/>
          <p:nvPr/>
        </p:nvSpPr>
        <p:spPr>
          <a:xfrm>
            <a:off x="6403633" y="5919166"/>
            <a:ext cx="447870" cy="44787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DF140AB-BF2A-4D3E-94A8-835E08EC5FA0}"/>
              </a:ext>
            </a:extLst>
          </p:cNvPr>
          <p:cNvSpPr/>
          <p:nvPr/>
        </p:nvSpPr>
        <p:spPr>
          <a:xfrm>
            <a:off x="6496939" y="6012472"/>
            <a:ext cx="261258" cy="26125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7" name="直接连接符 36"/>
          <p:cNvCxnSpPr>
            <a:endCxn id="22" idx="4"/>
          </p:cNvCxnSpPr>
          <p:nvPr/>
        </p:nvCxnSpPr>
        <p:spPr>
          <a:xfrm flipV="1">
            <a:off x="1640149" y="5385940"/>
            <a:ext cx="1806261" cy="5213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2" idx="4"/>
          </p:cNvCxnSpPr>
          <p:nvPr/>
        </p:nvCxnSpPr>
        <p:spPr>
          <a:xfrm>
            <a:off x="3446410" y="5385940"/>
            <a:ext cx="1373631" cy="3147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813574" y="5438479"/>
            <a:ext cx="1472782" cy="25071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32" idx="4"/>
          </p:cNvCxnSpPr>
          <p:nvPr/>
        </p:nvCxnSpPr>
        <p:spPr>
          <a:xfrm flipH="1" flipV="1">
            <a:off x="6284948" y="5422046"/>
            <a:ext cx="1033284" cy="37644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2480084" y="3444418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Na:   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1s</a:t>
            </a:r>
            <a:r>
              <a:rPr lang="en-US" altLang="zh-CN" sz="24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2s</a:t>
            </a:r>
            <a:r>
              <a:rPr lang="en-US" altLang="zh-CN" sz="24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2p</a:t>
            </a:r>
            <a:r>
              <a:rPr lang="en-US" altLang="zh-CN" sz="24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3s</a:t>
            </a:r>
            <a:r>
              <a:rPr lang="en-US" altLang="zh-CN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baseline="30000" dirty="0">
              <a:solidFill>
                <a:srgbClr val="0070C0"/>
              </a:solidFill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 flipV="1">
            <a:off x="1630364" y="1009874"/>
            <a:ext cx="8885237" cy="42863"/>
          </a:xfrm>
          <a:prstGeom prst="rect">
            <a:avLst/>
          </a:prstGeom>
          <a:gradFill rotWithShape="0">
            <a:gsLst>
              <a:gs pos="0">
                <a:srgbClr val="808080">
                  <a:gamma/>
                  <a:tint val="0"/>
                  <a:invGamma/>
                </a:srgbClr>
              </a:gs>
              <a:gs pos="100000">
                <a:srgbClr val="808080"/>
              </a:gs>
            </a:gsLst>
            <a:path path="shape">
              <a:fillToRect l="50000" t="50000" r="50000" b="50000"/>
            </a:path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zh-CN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485104" y="261678"/>
            <a:ext cx="76226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Drude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模型建立（</a:t>
            </a:r>
            <a:r>
              <a:rPr lang="en-US" altLang="zh-CN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Step1</a:t>
            </a:r>
            <a:r>
              <a:rPr lang="zh-CN" altLang="en-US" sz="36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微软雅黑" pitchFamily="34" charset="-122"/>
              </a:rPr>
              <a:t>：建立模型）</a:t>
            </a:r>
            <a:endParaRPr lang="en-US" altLang="zh-CN" sz="36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70583" y="1077657"/>
            <a:ext cx="605293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根据已知现象，用已有知识，抓住要点，建立模型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7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Words>3371</Words>
  <Application>Microsoft Office PowerPoint</Application>
  <PresentationFormat>宽屏</PresentationFormat>
  <Paragraphs>365</Paragraphs>
  <Slides>32</Slides>
  <Notes>5</Notes>
  <HiddenSlides>4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等线 Light</vt:lpstr>
      <vt:lpstr>楷体</vt:lpstr>
      <vt:lpstr>微软雅黑</vt:lpstr>
      <vt:lpstr>Arial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索末菲自由电子模型（波函数与E-k关系）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Wu</dc:creator>
  <cp:lastModifiedBy>月娟 孟</cp:lastModifiedBy>
  <cp:revision>71</cp:revision>
  <dcterms:created xsi:type="dcterms:W3CDTF">2025-04-17T05:01:58Z</dcterms:created>
  <dcterms:modified xsi:type="dcterms:W3CDTF">2025-04-25T00:41:13Z</dcterms:modified>
</cp:coreProperties>
</file>