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32"/>
  </p:notesMasterIdLst>
  <p:handoutMasterIdLst>
    <p:handoutMasterId r:id="rId33"/>
  </p:handoutMasterIdLst>
  <p:sldIdLst>
    <p:sldId id="315" r:id="rId5"/>
    <p:sldId id="316" r:id="rId6"/>
    <p:sldId id="317" r:id="rId7"/>
    <p:sldId id="344" r:id="rId8"/>
    <p:sldId id="345" r:id="rId9"/>
    <p:sldId id="319" r:id="rId10"/>
    <p:sldId id="320" r:id="rId11"/>
    <p:sldId id="321" r:id="rId12"/>
    <p:sldId id="322" r:id="rId13"/>
    <p:sldId id="346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47" r:id="rId24"/>
    <p:sldId id="336" r:id="rId25"/>
    <p:sldId id="337" r:id="rId26"/>
    <p:sldId id="339" r:id="rId27"/>
    <p:sldId id="340" r:id="rId28"/>
    <p:sldId id="342" r:id="rId29"/>
    <p:sldId id="343" r:id="rId30"/>
    <p:sldId id="280" r:id="rId3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315"/>
          </p14:sldIdLst>
        </p14:section>
        <p14:section name="目录页" id="{9D221634-295C-7843-AF5C-A0CB4F229241}">
          <p14:sldIdLst>
            <p14:sldId id="316"/>
            <p14:sldId id="317"/>
            <p14:sldId id="344"/>
          </p14:sldIdLst>
        </p14:section>
        <p14:section name="章节页" id="{FD05EE94-C931-8C4B-83A2-004B32AA1207}">
          <p14:sldIdLst>
            <p14:sldId id="345"/>
            <p14:sldId id="319"/>
            <p14:sldId id="320"/>
            <p14:sldId id="321"/>
            <p14:sldId id="322"/>
            <p14:sldId id="346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47"/>
            <p14:sldId id="336"/>
            <p14:sldId id="337"/>
            <p14:sldId id="339"/>
            <p14:sldId id="340"/>
            <p14:sldId id="342"/>
            <p14:sldId id="343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51515"/>
    <a:srgbClr val="C7000B"/>
    <a:srgbClr val="575756"/>
    <a:srgbClr val="DD4654"/>
    <a:srgbClr val="F3D2D5"/>
    <a:srgbClr val="E6A8AD"/>
    <a:srgbClr val="E57B84"/>
    <a:srgbClr val="E57984"/>
    <a:srgbClr val="B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07" autoAdjust="0"/>
  </p:normalViewPr>
  <p:slideViewPr>
    <p:cSldViewPr snapToGrid="0" snapToObjects="1">
      <p:cViewPr varScale="1">
        <p:scale>
          <a:sx n="45" d="100"/>
          <a:sy n="45" d="100"/>
        </p:scale>
        <p:origin x="246" y="48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6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本页字体调整 颜色蓝色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4025" y="256863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/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03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0030"/>
            <a:ext cx="2256665" cy="4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</a:t>
            </a:r>
            <a:r>
              <a:rPr kumimoji="1" lang="en-US" altLang="zh-CN" sz="1200" dirty="0" smtClean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home </a:t>
            </a: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8" y="5237637"/>
            <a:ext cx="1869596" cy="4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-scm.com/download/wi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H_(variable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48808" y="1066890"/>
            <a:ext cx="6559809" cy="690255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Git</a:t>
            </a:r>
            <a:r>
              <a:rPr lang="zh-CN" altLang="en-US" b="1" dirty="0" smtClean="0">
                <a:solidFill>
                  <a:srgbClr val="C00000"/>
                </a:solidFill>
              </a:rPr>
              <a:t>安装与配置</a:t>
            </a:r>
            <a:r>
              <a:rPr lang="en-US" altLang="zh-CN" b="1" dirty="0">
                <a:solidFill>
                  <a:srgbClr val="C00000"/>
                </a:solidFill>
              </a:rPr>
              <a:t/>
            </a:r>
            <a:br>
              <a:rPr lang="en-US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F19B9EA-773D-FD4C-8380-847E27C61BE5}"/>
              </a:ext>
            </a:extLst>
          </p:cNvPr>
          <p:cNvSpPr txBox="1">
            <a:spLocks/>
          </p:cNvSpPr>
          <p:nvPr/>
        </p:nvSpPr>
        <p:spPr>
          <a:xfrm>
            <a:off x="948808" y="6264112"/>
            <a:ext cx="2606870" cy="1366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1000"/>
              <a:t>Security Level:</a:t>
            </a:r>
            <a:endParaRPr 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840654" y="5098171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主讲人：</a:t>
            </a:r>
            <a:r>
              <a:rPr kumimoji="1" lang="zh-CN" altLang="en-US" sz="24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孙超 </a:t>
            </a:r>
            <a:r>
              <a:rPr kumimoji="1" lang="en-US" altLang="zh-CN" sz="24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s00352379</a:t>
            </a:r>
            <a:endParaRPr kumimoji="1" lang="zh-CN" altLang="en-US" sz="24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663" y="5858894"/>
            <a:ext cx="2794958" cy="88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87"/>
          <a:stretch/>
        </p:blipFill>
        <p:spPr>
          <a:xfrm>
            <a:off x="10481548" y="5798859"/>
            <a:ext cx="1579623" cy="893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609" y="5890620"/>
            <a:ext cx="2408664" cy="709922"/>
          </a:xfrm>
          <a:prstGeom prst="rect">
            <a:avLst/>
          </a:prstGeom>
        </p:spPr>
      </p:pic>
      <p:sp>
        <p:nvSpPr>
          <p:cNvPr id="10" name="半闭框 9"/>
          <p:cNvSpPr/>
          <p:nvPr/>
        </p:nvSpPr>
        <p:spPr>
          <a:xfrm>
            <a:off x="7837747" y="2133139"/>
            <a:ext cx="923636" cy="912322"/>
          </a:xfrm>
          <a:prstGeom prst="halfFrame">
            <a:avLst>
              <a:gd name="adj1" fmla="val 5371"/>
              <a:gd name="adj2" fmla="val 426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24474" y="0"/>
            <a:ext cx="36000" cy="6840000"/>
          </a:xfrm>
          <a:prstGeom prst="rect">
            <a:avLst/>
          </a:prstGeom>
          <a:gradFill>
            <a:gsLst>
              <a:gs pos="4000">
                <a:schemeClr val="tx2">
                  <a:lumMod val="85000"/>
                </a:schemeClr>
              </a:gs>
              <a:gs pos="54000">
                <a:schemeClr val="tx2">
                  <a:lumMod val="85000"/>
                </a:schemeClr>
              </a:gs>
              <a:gs pos="100000">
                <a:schemeClr val="tx2">
                  <a:lumMod val="85000"/>
                  <a:alpha val="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目录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258" y="952834"/>
            <a:ext cx="10733557" cy="4690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 Linux</a:t>
            </a:r>
            <a:r>
              <a:rPr lang="zh-CN" altLang="en-US" dirty="0"/>
              <a:t>下安装</a:t>
            </a:r>
            <a:r>
              <a:rPr lang="en-US" altLang="zh-CN" dirty="0"/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altLang="zh-CN" sz="1600" dirty="0" smtClean="0"/>
              <a:t>1.1 </a:t>
            </a:r>
            <a:r>
              <a:rPr lang="zh-CN" altLang="en-US" sz="1600" dirty="0" smtClean="0"/>
              <a:t>包</a:t>
            </a:r>
            <a:r>
              <a:rPr lang="zh-CN" altLang="en-US" sz="1600" dirty="0"/>
              <a:t>管理器安装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1.2 </a:t>
            </a:r>
            <a:r>
              <a:rPr lang="zh-CN" altLang="en-US" sz="1600" dirty="0" smtClean="0"/>
              <a:t>源码</a:t>
            </a:r>
            <a:r>
              <a:rPr lang="zh-CN" altLang="en-US" sz="1600" dirty="0"/>
              <a:t>安装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1.3 </a:t>
            </a:r>
            <a:r>
              <a:rPr lang="zh-CN" altLang="en-US" sz="1600" dirty="0" smtClean="0"/>
              <a:t>命令</a:t>
            </a:r>
            <a:r>
              <a:rPr lang="zh-CN" altLang="en-US" sz="1600" dirty="0"/>
              <a:t>补齐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2 Windows</a:t>
            </a:r>
            <a:r>
              <a:rPr lang="zh-CN" altLang="en-US" b="1" dirty="0">
                <a:solidFill>
                  <a:srgbClr val="C00000"/>
                </a:solidFill>
              </a:rPr>
              <a:t>下安装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2.1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安装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2.2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安装 </a:t>
            </a:r>
            <a:r>
              <a:rPr lang="en-US" altLang="zh-CN" sz="1600" b="1" dirty="0" err="1">
                <a:solidFill>
                  <a:srgbClr val="C00000"/>
                </a:solidFill>
              </a:rPr>
              <a:t>TortoiseGit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 Git</a:t>
            </a:r>
            <a:r>
              <a:rPr lang="zh-CN" altLang="en-US" dirty="0"/>
              <a:t>基本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3.1 </a:t>
            </a:r>
            <a:r>
              <a:rPr lang="zh-CN" altLang="en-US" sz="1600" dirty="0" smtClean="0"/>
              <a:t>配置</a:t>
            </a:r>
            <a:r>
              <a:rPr lang="zh-CN" altLang="en-US" sz="1600" dirty="0"/>
              <a:t>个人身份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3.2 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换行符配置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3.3 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编码配置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3.4 </a:t>
            </a:r>
            <a:r>
              <a:rPr lang="zh-CN" altLang="en-US" sz="1600" dirty="0" smtClean="0"/>
              <a:t>与</a:t>
            </a:r>
            <a:r>
              <a:rPr lang="zh-CN" altLang="en-US" sz="1600" dirty="0"/>
              <a:t>服务器的认证配置</a:t>
            </a:r>
            <a:endParaRPr lang="en-US" altLang="zh-CN" sz="16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40871" y="2606709"/>
            <a:ext cx="0" cy="315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Windows </a:t>
            </a:r>
            <a:r>
              <a:rPr lang="zh-CN" altLang="en-US" b="1" dirty="0">
                <a:solidFill>
                  <a:srgbClr val="C00000"/>
                </a:solidFill>
              </a:rPr>
              <a:t>下安装 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15651" y="1110019"/>
            <a:ext cx="10733557" cy="14125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目前 </a:t>
            </a:r>
            <a:r>
              <a:rPr lang="en-US" altLang="zh-CN" dirty="0"/>
              <a:t>Git </a:t>
            </a:r>
            <a:r>
              <a:rPr lang="zh-CN" altLang="en-US" dirty="0"/>
              <a:t>提供的 </a:t>
            </a:r>
            <a:r>
              <a:rPr lang="en-US" altLang="zh-CN" dirty="0"/>
              <a:t>Windows </a:t>
            </a:r>
            <a:r>
              <a:rPr lang="zh-CN" altLang="en-US" dirty="0"/>
              <a:t>安装包自带 </a:t>
            </a:r>
            <a:r>
              <a:rPr lang="en-US" altLang="zh-CN" dirty="0" err="1"/>
              <a:t>MinGW</a:t>
            </a:r>
            <a:r>
              <a:rPr lang="en-US" altLang="zh-CN" dirty="0"/>
              <a:t> (Minimalist GNU for Windows，</a:t>
            </a:r>
            <a:r>
              <a:rPr lang="zh-CN" altLang="en-US" dirty="0"/>
              <a:t>最简</a:t>
            </a:r>
            <a:r>
              <a:rPr lang="en-US" altLang="zh-CN" dirty="0"/>
              <a:t>GNU</a:t>
            </a:r>
            <a:r>
              <a:rPr lang="zh-CN" altLang="en-US" dirty="0"/>
              <a:t>工具集</a:t>
            </a:r>
            <a:r>
              <a:rPr lang="en-US" altLang="zh-CN" dirty="0"/>
              <a:t>)</a:t>
            </a:r>
            <a:r>
              <a:rPr lang="zh-CN" altLang="en-US" dirty="0"/>
              <a:t>， 在安装</a:t>
            </a:r>
            <a:r>
              <a:rPr lang="zh-CN" altLang="en-US" dirty="0" smtClean="0"/>
              <a:t>后</a:t>
            </a:r>
            <a:r>
              <a:rPr lang="en-US" altLang="zh-CN" dirty="0" err="1" smtClean="0"/>
              <a:t>MinGW</a:t>
            </a:r>
            <a:r>
              <a:rPr lang="en-US" altLang="zh-CN" dirty="0" smtClean="0"/>
              <a:t> </a:t>
            </a:r>
            <a:r>
              <a:rPr lang="zh-CN" altLang="en-US" dirty="0"/>
              <a:t>提供了一个</a:t>
            </a:r>
            <a:r>
              <a:rPr lang="en-US" altLang="zh-CN" dirty="0"/>
              <a:t>bash</a:t>
            </a:r>
            <a:r>
              <a:rPr lang="zh-CN" altLang="en-US" dirty="0"/>
              <a:t>提供的</a:t>
            </a:r>
            <a:r>
              <a:rPr lang="en-US" altLang="zh-CN" dirty="0"/>
              <a:t>shell</a:t>
            </a:r>
            <a:r>
              <a:rPr lang="zh-CN" altLang="en-US" dirty="0"/>
              <a:t>环境 </a:t>
            </a:r>
            <a:r>
              <a:rPr lang="en-US" altLang="zh-CN" dirty="0"/>
              <a:t>(Git Bash) </a:t>
            </a:r>
            <a:r>
              <a:rPr lang="zh-CN" altLang="en-US" dirty="0"/>
              <a:t>以及其他相关工具软件，组成了一个最简系统（</a:t>
            </a:r>
            <a:r>
              <a:rPr lang="en-US" altLang="zh-CN" dirty="0"/>
              <a:t>Minimal </a:t>
            </a:r>
            <a:r>
              <a:rPr lang="en-US" altLang="zh-CN" dirty="0" err="1"/>
              <a:t>SYStem</a:t>
            </a:r>
            <a:r>
              <a:rPr lang="en-US" altLang="zh-CN" dirty="0"/>
              <a:t>），</a:t>
            </a:r>
            <a:r>
              <a:rPr lang="zh-CN" altLang="en-US" dirty="0"/>
              <a:t>这样在 </a:t>
            </a:r>
            <a:r>
              <a:rPr lang="en-US" altLang="zh-CN" dirty="0"/>
              <a:t>Git Bash </a:t>
            </a:r>
            <a:r>
              <a:rPr lang="zh-CN" altLang="en-US" dirty="0"/>
              <a:t>中，</a:t>
            </a:r>
            <a:r>
              <a:rPr lang="en-US" altLang="zh-CN" dirty="0"/>
              <a:t>Git</a:t>
            </a:r>
            <a:r>
              <a:rPr lang="zh-CN" altLang="en-US" dirty="0"/>
              <a:t>的使用和在</a:t>
            </a:r>
            <a:r>
              <a:rPr lang="en-US" altLang="zh-CN" dirty="0"/>
              <a:t>Linux</a:t>
            </a:r>
            <a:r>
              <a:rPr lang="zh-CN" altLang="en-US" dirty="0"/>
              <a:t>下使用完全一致</a:t>
            </a:r>
            <a:r>
              <a:rPr lang="zh-CN" altLang="en-US" dirty="0" smtClean="0"/>
              <a:t>。</a:t>
            </a:r>
            <a:endParaRPr lang="en-US" altLang="zh-CN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001663" y="5858894"/>
            <a:ext cx="2794958" cy="88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Windows </a:t>
            </a:r>
            <a:r>
              <a:rPr lang="zh-CN" altLang="en-US" b="1" dirty="0">
                <a:solidFill>
                  <a:srgbClr val="C00000"/>
                </a:solidFill>
              </a:rPr>
              <a:t>下安装 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5537" y="187260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执行开始安装，如图</a:t>
            </a:r>
            <a:r>
              <a:rPr lang="en-US" altLang="zh-CN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:</a:t>
            </a:r>
            <a:endParaRPr lang="en-US" dirty="0"/>
          </a:p>
        </p:txBody>
      </p:sp>
      <p:pic>
        <p:nvPicPr>
          <p:cNvPr id="7" name="Picture 2" descr="D:\Documents\isource\working\ilearning\images\windows_gi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452" y="1711228"/>
            <a:ext cx="3403266" cy="217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24970" y="409275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默认安装到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C:\Program Files\Git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D:\Documents\isource\working\ilearning\images\windows_gi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452" y="4082210"/>
            <a:ext cx="3403266" cy="260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724970" y="1339480"/>
            <a:ext cx="10586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：到 </a:t>
            </a:r>
            <a:r>
              <a:rPr lang="en-US" dirty="0" smtClean="0">
                <a:solidFill>
                  <a:srgbClr val="4184C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https://git-scm.com/download/win 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安装包，例如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Git-2.19.0-64-bit.exe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副标题 1"/>
          <p:cNvSpPr txBox="1">
            <a:spLocks/>
          </p:cNvSpPr>
          <p:nvPr/>
        </p:nvSpPr>
        <p:spPr>
          <a:xfrm>
            <a:off x="817930" y="913385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2.1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安装 </a:t>
            </a:r>
            <a:r>
              <a:rPr lang="en-US" sz="1800" b="1" dirty="0" smtClean="0">
                <a:solidFill>
                  <a:srgbClr val="C00000"/>
                </a:solidFill>
              </a:rPr>
              <a:t>Git</a:t>
            </a: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Windows </a:t>
            </a:r>
            <a:r>
              <a:rPr lang="zh-CN" altLang="en-US" b="1" dirty="0">
                <a:solidFill>
                  <a:srgbClr val="C00000"/>
                </a:solidFill>
              </a:rPr>
              <a:t>下安装 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1"/>
          <p:cNvSpPr txBox="1">
            <a:spLocks/>
          </p:cNvSpPr>
          <p:nvPr/>
        </p:nvSpPr>
        <p:spPr>
          <a:xfrm>
            <a:off x="817930" y="913385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2.1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安装 </a:t>
            </a:r>
            <a:r>
              <a:rPr lang="en-US" sz="1800" b="1" dirty="0" smtClean="0">
                <a:solidFill>
                  <a:srgbClr val="C00000"/>
                </a:solidFill>
              </a:rPr>
              <a:t>Git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1237" y="1343904"/>
            <a:ext cx="8028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：这里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选择一些必要的组件，开源的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存在一些问题，建议把勾选去掉 （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huawei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提供了自己的修复版本，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后续相关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优化会推送到社区）。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 descr="D:\Documents\isource\working\ilearning\images\windows_gi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0" y="2337304"/>
            <a:ext cx="539237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Windows </a:t>
            </a:r>
            <a:r>
              <a:rPr lang="zh-CN" altLang="en-US" b="1" dirty="0">
                <a:solidFill>
                  <a:srgbClr val="C00000"/>
                </a:solidFill>
              </a:rPr>
              <a:t>下安装 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1"/>
          <p:cNvSpPr txBox="1">
            <a:spLocks/>
          </p:cNvSpPr>
          <p:nvPr/>
        </p:nvSpPr>
        <p:spPr>
          <a:xfrm>
            <a:off x="817930" y="913385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2.1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安装 </a:t>
            </a:r>
            <a:r>
              <a:rPr lang="en-US" sz="1800" b="1" dirty="0" smtClean="0">
                <a:solidFill>
                  <a:srgbClr val="C00000"/>
                </a:solidFill>
              </a:rPr>
              <a:t>Git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237" y="1423533"/>
            <a:ext cx="10674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默认的编辑器，建议保持默认，当然你也可以选择其它的，例如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Notepad++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D:\Documents\isource\working\ilearning\images\windows_gi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2" y="1979391"/>
            <a:ext cx="47910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Windows </a:t>
            </a:r>
            <a:r>
              <a:rPr lang="zh-CN" altLang="en-US" b="1" dirty="0">
                <a:solidFill>
                  <a:srgbClr val="C00000"/>
                </a:solidFill>
              </a:rPr>
              <a:t>下安装 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1"/>
          <p:cNvSpPr txBox="1">
            <a:spLocks/>
          </p:cNvSpPr>
          <p:nvPr/>
        </p:nvSpPr>
        <p:spPr>
          <a:xfrm>
            <a:off x="817930" y="913385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2.1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安装 </a:t>
            </a:r>
            <a:r>
              <a:rPr lang="en-US" sz="1800" b="1" dirty="0" smtClean="0">
                <a:solidFill>
                  <a:srgbClr val="C00000"/>
                </a:solidFill>
              </a:rPr>
              <a:t>Git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9559" y="1402105"/>
            <a:ext cx="10849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安装过程中会询问是否修改环境变量。建议选择“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Git Bash Only”，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即只在 </a:t>
            </a:r>
            <a:r>
              <a:rPr lang="en-US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MinGW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环境中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不修改 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环境变量，避免 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自带的工具与 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下已有的产生冲突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../_images/msysgit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1" y="2325849"/>
            <a:ext cx="4322226" cy="330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09559" y="5663870"/>
            <a:ext cx="9694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如果不清楚 </a:t>
            </a:r>
            <a:r>
              <a:rPr lang="en-US" altLang="zh-CN" sz="1400" i="1" dirty="0">
                <a:latin typeface="Open Sans"/>
                <a:ea typeface="微软雅黑" panose="020B0503020204020204" pitchFamily="34" charset="-122"/>
              </a:rPr>
              <a:t>PATH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，可以参考 </a:t>
            </a:r>
            <a:r>
              <a:rPr lang="en-US" altLang="zh-CN" sz="1400" i="1" dirty="0">
                <a:latin typeface="Lucida Console" panose="020B0609040504020204" pitchFamily="49" charset="0"/>
                <a:ea typeface="微软雅黑" panose="020B0503020204020204" pitchFamily="34" charset="-122"/>
                <a:hlinkClick r:id="rId3"/>
              </a:rPr>
              <a:t>https://en.wikipedia.org/wiki/PATH_%28variable%29 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，简单来讲，就是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你输出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一条命令的时候，系统会从 </a:t>
            </a:r>
            <a:r>
              <a:rPr lang="en-US" altLang="zh-CN" sz="1400" i="1" dirty="0">
                <a:latin typeface="Open Sans"/>
                <a:ea typeface="微软雅黑" panose="020B0503020204020204" pitchFamily="34" charset="-122"/>
              </a:rPr>
              <a:t>PATH 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这个配置中寻找实现这条命令的程序在哪里，找到后就启动程序。</a:t>
            </a:r>
            <a:endParaRPr lang="en-US" altLang="zh-CN" sz="1400" i="1" dirty="0"/>
          </a:p>
        </p:txBody>
      </p:sp>
    </p:spTree>
    <p:extLst>
      <p:ext uri="{BB962C8B-B14F-4D97-AF65-F5344CB8AC3E}">
        <p14:creationId xmlns:p14="http://schemas.microsoft.com/office/powerpoint/2010/main" val="11886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Windows </a:t>
            </a:r>
            <a:r>
              <a:rPr lang="zh-CN" altLang="en-US" b="1" dirty="0">
                <a:solidFill>
                  <a:srgbClr val="C00000"/>
                </a:solidFill>
              </a:rPr>
              <a:t>下安装 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1"/>
          <p:cNvSpPr txBox="1">
            <a:spLocks/>
          </p:cNvSpPr>
          <p:nvPr/>
        </p:nvSpPr>
        <p:spPr>
          <a:xfrm>
            <a:off x="817930" y="913385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2.1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安装 </a:t>
            </a:r>
            <a:r>
              <a:rPr lang="en-US" sz="1800" b="1" dirty="0" smtClean="0">
                <a:solidFill>
                  <a:srgbClr val="C00000"/>
                </a:solidFill>
              </a:rPr>
              <a:t>Git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902" y="1321953"/>
            <a:ext cx="102573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后续提示可以都采用缺省配置，进行安装过程。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安装完成后，我们可以在 </a:t>
            </a:r>
            <a:r>
              <a:rPr lang="en-US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Windows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任意目录下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单击选中 </a:t>
            </a:r>
            <a:r>
              <a:rPr lang="en-US" altLang="zh-CN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"</a:t>
            </a:r>
            <a:r>
              <a:rPr lang="en-US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Git Bash"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Git Bash</a:t>
            </a:r>
            <a:r>
              <a:rPr lang="en-US" dirty="0" smtClean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:</a:t>
            </a:r>
            <a:endParaRPr lang="en-US" dirty="0">
              <a:solidFill>
                <a:srgbClr val="333333"/>
              </a:solidFill>
              <a:latin typeface="Open Sans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902" y="3696003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可以执行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git version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查看安装的 </a:t>
            </a:r>
            <a:r>
              <a:rPr lang="en-US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版本信息</a:t>
            </a:r>
            <a:r>
              <a:rPr lang="en-US" altLang="zh-CN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:</a:t>
            </a:r>
            <a:endParaRPr lang="en-US" dirty="0"/>
          </a:p>
        </p:txBody>
      </p:sp>
      <p:pic>
        <p:nvPicPr>
          <p:cNvPr id="13" name="Picture 2" descr="D:\Documents\isource\working\ilearning\images\windows_gi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639" y="1410085"/>
            <a:ext cx="1400509" cy="204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:\Documents\isource\working\ilearning\images\windows_git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36" y="3689741"/>
            <a:ext cx="3832531" cy="26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Windows </a:t>
            </a:r>
            <a:r>
              <a:rPr lang="zh-CN" altLang="en-US" b="1" dirty="0">
                <a:solidFill>
                  <a:srgbClr val="C00000"/>
                </a:solidFill>
              </a:rPr>
              <a:t>下安装 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1"/>
          <p:cNvSpPr txBox="1">
            <a:spLocks/>
          </p:cNvSpPr>
          <p:nvPr/>
        </p:nvSpPr>
        <p:spPr>
          <a:xfrm>
            <a:off x="712357" y="1147065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C00000"/>
                </a:solidFill>
              </a:rPr>
              <a:t>2.2 Windows </a:t>
            </a:r>
            <a:r>
              <a:rPr lang="zh-CN" altLang="en-US" sz="1800" b="1" dirty="0">
                <a:solidFill>
                  <a:srgbClr val="C00000"/>
                </a:solidFill>
              </a:rPr>
              <a:t>下安装 </a:t>
            </a:r>
            <a:r>
              <a:rPr lang="en-US" altLang="zh-CN" sz="1800" b="1" dirty="0">
                <a:solidFill>
                  <a:srgbClr val="C00000"/>
                </a:solidFill>
              </a:rPr>
              <a:t>TortoiseGit</a:t>
            </a:r>
          </a:p>
        </p:txBody>
      </p:sp>
      <p:sp>
        <p:nvSpPr>
          <p:cNvPr id="10" name="矩形 9"/>
          <p:cNvSpPr/>
          <p:nvPr/>
        </p:nvSpPr>
        <p:spPr>
          <a:xfrm>
            <a:off x="641237" y="1591539"/>
            <a:ext cx="10338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下安装和使用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有两个不同的方案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除了刚刚的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安装包，再有一个就是基于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msysGit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的图形界面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TortoiseGit</a:t>
            </a:r>
            <a:r>
              <a:rPr 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026" name="Picture 2" descr="C:\Users\y00453353\AppData\Roaming\eSpace_Desktop\UserData\y00453353\imagefiles\F3E7ED68-DB3B-495E-987A-8D963AE911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62" y="689646"/>
            <a:ext cx="1437578" cy="79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712357" y="2584939"/>
            <a:ext cx="5769723" cy="3416320"/>
            <a:chOff x="712357" y="2597884"/>
            <a:chExt cx="5769723" cy="3416320"/>
          </a:xfrm>
        </p:grpSpPr>
        <p:sp>
          <p:nvSpPr>
            <p:cNvPr id="3" name="矩形 2"/>
            <p:cNvSpPr/>
            <p:nvPr/>
          </p:nvSpPr>
          <p:spPr>
            <a:xfrm>
              <a:off x="712357" y="2597884"/>
              <a:ext cx="5769723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TortoiseGit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TortoiseGit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提供了</a:t>
              </a:r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资源管理器的整合，提供了</a:t>
              </a:r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的图形化操作界面</a:t>
              </a:r>
              <a:r>
                <a:rPr lang="zh-CN" altLang="en-US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像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Tortoise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系列产品（</a:t>
              </a:r>
              <a:r>
                <a:rPr lang="en-US" altLang="zh-CN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TortoiseCVS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TortoiseSVN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）一样，</a:t>
              </a:r>
              <a:r>
                <a: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工作区的目录和文件的图标附加了标识版本控制状态的图像，可以非常直观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的看到哪些文件被更改了需要提交。通过对右键菜单的扩展，可以非常方便的在资源管理器中操作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版本库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817930" y="3048000"/>
              <a:ext cx="1711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993795" y="2597884"/>
            <a:ext cx="4056741" cy="1754326"/>
            <a:chOff x="6993795" y="2597884"/>
            <a:chExt cx="4056741" cy="1754326"/>
          </a:xfrm>
        </p:grpSpPr>
        <p:sp>
          <p:nvSpPr>
            <p:cNvPr id="11" name="矩形 10"/>
            <p:cNvSpPr/>
            <p:nvPr/>
          </p:nvSpPr>
          <p:spPr>
            <a:xfrm>
              <a:off x="6993795" y="2597884"/>
              <a:ext cx="40567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TortoiseGit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TortoiseGit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非常简单，访问网站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http://code.google.com/p/tortoisegit/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，下载安装包，然后根据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提示完成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安装。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122272" y="3048000"/>
              <a:ext cx="1711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Windows </a:t>
            </a:r>
            <a:r>
              <a:rPr lang="zh-CN" altLang="en-US" b="1" dirty="0">
                <a:solidFill>
                  <a:srgbClr val="C00000"/>
                </a:solidFill>
              </a:rPr>
              <a:t>下安装 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1"/>
          <p:cNvSpPr txBox="1">
            <a:spLocks/>
          </p:cNvSpPr>
          <p:nvPr/>
        </p:nvSpPr>
        <p:spPr>
          <a:xfrm>
            <a:off x="817930" y="913385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C00000"/>
                </a:solidFill>
              </a:rPr>
              <a:t>2.2 Windows </a:t>
            </a:r>
            <a:r>
              <a:rPr lang="zh-CN" altLang="en-US" sz="1800" b="1" dirty="0">
                <a:solidFill>
                  <a:srgbClr val="C00000"/>
                </a:solidFill>
              </a:rPr>
              <a:t>下安装 </a:t>
            </a:r>
            <a:r>
              <a:rPr lang="en-US" altLang="zh-CN" sz="1800" b="1" dirty="0">
                <a:solidFill>
                  <a:srgbClr val="C00000"/>
                </a:solidFill>
              </a:rPr>
              <a:t>TortoiseGit</a:t>
            </a:r>
          </a:p>
        </p:txBody>
      </p:sp>
      <p:sp>
        <p:nvSpPr>
          <p:cNvPr id="14" name="矩形 13"/>
          <p:cNvSpPr/>
          <p:nvPr/>
        </p:nvSpPr>
        <p:spPr>
          <a:xfrm>
            <a:off x="641237" y="1403556"/>
            <a:ext cx="11003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安装过程中会询问要使用的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客户端，缺省使用内置的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TortoisePLink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（来自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PuTTY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项目）做为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D:\Documents\isource\working\ilearning\images\windows_tortoisegi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6" y="2580523"/>
            <a:ext cx="4091155" cy="315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641237" y="1791401"/>
            <a:ext cx="11131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TortoisePLink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TortoiseGit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的整合性更好，可以直接通过对话框设置</a:t>
            </a:r>
            <a:r>
              <a:rPr 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私钥（</a:t>
            </a:r>
            <a:r>
              <a:rPr lang="en-US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PuTTY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格式），而无需再到字符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去配置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私钥和其他配置文件。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6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Windows </a:t>
            </a:r>
            <a:r>
              <a:rPr lang="zh-CN" altLang="en-US" b="1" dirty="0">
                <a:solidFill>
                  <a:srgbClr val="C00000"/>
                </a:solidFill>
              </a:rPr>
              <a:t>下安装 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1"/>
          <p:cNvSpPr txBox="1">
            <a:spLocks/>
          </p:cNvSpPr>
          <p:nvPr/>
        </p:nvSpPr>
        <p:spPr>
          <a:xfrm>
            <a:off x="817930" y="913385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C00000"/>
                </a:solidFill>
              </a:rPr>
              <a:t>2.2 Windows </a:t>
            </a:r>
            <a:r>
              <a:rPr lang="zh-CN" altLang="en-US" sz="1800" b="1" dirty="0">
                <a:solidFill>
                  <a:srgbClr val="C00000"/>
                </a:solidFill>
              </a:rPr>
              <a:t>下安装 </a:t>
            </a:r>
            <a:r>
              <a:rPr lang="en-US" altLang="zh-CN" sz="1800" b="1" dirty="0">
                <a:solidFill>
                  <a:srgbClr val="C00000"/>
                </a:solidFill>
              </a:rPr>
              <a:t>TortoiseGit</a:t>
            </a:r>
          </a:p>
        </p:txBody>
      </p:sp>
      <p:sp>
        <p:nvSpPr>
          <p:cNvPr id="11" name="矩形 10"/>
          <p:cNvSpPr/>
          <p:nvPr/>
        </p:nvSpPr>
        <p:spPr>
          <a:xfrm>
            <a:off x="641237" y="1331903"/>
            <a:ext cx="11267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如果你的本地同时安装了命令行的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版本，可以通过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TortoiseGit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的设置对话框选中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 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客户端，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这样在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协议的代码仓库的时候，通过命令行与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TortoiseGit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图形界面都可以使用同一套公钥和密钥。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D:\Documents\isource\working\ilearning\images\windows_tortoisegi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9" y="2255233"/>
            <a:ext cx="5500771" cy="39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关于本章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175" y="968643"/>
            <a:ext cx="10733557" cy="4690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章节背景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在学习一个工具之前，需要先学会如何下载和安装，</a:t>
            </a:r>
            <a:r>
              <a:rPr lang="en-US" altLang="zh-CN" sz="1600" dirty="0"/>
              <a:t>Git </a:t>
            </a:r>
            <a:r>
              <a:rPr lang="zh-CN" altLang="en-US" sz="1600" dirty="0"/>
              <a:t>同样如此，在不同的环境下，要知道如何正确安装。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我们本节主要围绕 </a:t>
            </a:r>
            <a:r>
              <a:rPr lang="en-US" altLang="zh-CN" sz="1600" dirty="0"/>
              <a:t>Linux </a:t>
            </a:r>
            <a:r>
              <a:rPr lang="zh-CN" altLang="en-US" sz="1600" dirty="0"/>
              <a:t>与 </a:t>
            </a:r>
            <a:r>
              <a:rPr lang="en-US" altLang="zh-CN" sz="1600" dirty="0"/>
              <a:t>Windows </a:t>
            </a:r>
            <a:r>
              <a:rPr lang="zh-CN" altLang="en-US" sz="1600" dirty="0"/>
              <a:t>进行 </a:t>
            </a:r>
            <a:r>
              <a:rPr lang="en-US" altLang="zh-CN" sz="1600" dirty="0"/>
              <a:t>Git </a:t>
            </a:r>
            <a:r>
              <a:rPr lang="zh-CN" altLang="en-US" sz="1600" dirty="0"/>
              <a:t>安装的说明。并在安装结束后，对常见的配置进行说明。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章节内容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下安装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包管理器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补齐）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安装（安装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&amp; TortoiseGit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29175" y="1399713"/>
            <a:ext cx="906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9174" y="2538422"/>
            <a:ext cx="906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24474" y="0"/>
            <a:ext cx="36000" cy="6840000"/>
          </a:xfrm>
          <a:prstGeom prst="rect">
            <a:avLst/>
          </a:prstGeom>
          <a:gradFill>
            <a:gsLst>
              <a:gs pos="4000">
                <a:schemeClr val="tx2">
                  <a:lumMod val="85000"/>
                </a:schemeClr>
              </a:gs>
              <a:gs pos="54000">
                <a:schemeClr val="tx2">
                  <a:lumMod val="85000"/>
                </a:schemeClr>
              </a:gs>
              <a:gs pos="100000">
                <a:schemeClr val="tx2">
                  <a:lumMod val="85000"/>
                  <a:alpha val="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目录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258" y="952834"/>
            <a:ext cx="10733557" cy="4690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 Linux</a:t>
            </a:r>
            <a:r>
              <a:rPr lang="zh-CN" altLang="en-US" dirty="0"/>
              <a:t>下安装</a:t>
            </a:r>
            <a:r>
              <a:rPr lang="en-US" altLang="zh-CN" dirty="0"/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altLang="zh-CN" sz="1600" dirty="0" smtClean="0"/>
              <a:t>1.1 </a:t>
            </a:r>
            <a:r>
              <a:rPr lang="zh-CN" altLang="en-US" sz="1600" dirty="0" smtClean="0"/>
              <a:t>包</a:t>
            </a:r>
            <a:r>
              <a:rPr lang="zh-CN" altLang="en-US" sz="1600" dirty="0"/>
              <a:t>管理器安装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1.2 </a:t>
            </a:r>
            <a:r>
              <a:rPr lang="zh-CN" altLang="en-US" sz="1600" dirty="0" smtClean="0"/>
              <a:t>源码</a:t>
            </a:r>
            <a:r>
              <a:rPr lang="zh-CN" altLang="en-US" sz="1600" dirty="0"/>
              <a:t>安装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1.3 </a:t>
            </a:r>
            <a:r>
              <a:rPr lang="zh-CN" altLang="en-US" sz="1600" dirty="0" smtClean="0"/>
              <a:t>命令</a:t>
            </a:r>
            <a:r>
              <a:rPr lang="zh-CN" altLang="en-US" sz="1600" dirty="0"/>
              <a:t>补齐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dirty="0"/>
              <a:t>2 Windows</a:t>
            </a:r>
            <a:r>
              <a:rPr lang="zh-CN" altLang="en-US" dirty="0"/>
              <a:t>下安装</a:t>
            </a:r>
            <a:r>
              <a:rPr lang="en-US" altLang="zh-CN" dirty="0"/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2.1 </a:t>
            </a:r>
            <a:r>
              <a:rPr lang="zh-CN" altLang="en-US" sz="1600" dirty="0" smtClean="0"/>
              <a:t>安装 </a:t>
            </a:r>
            <a:r>
              <a:rPr lang="en-US" altLang="zh-CN" sz="1600" dirty="0" smtClean="0"/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2.2 </a:t>
            </a:r>
            <a:r>
              <a:rPr lang="zh-CN" altLang="en-US" sz="1600" dirty="0" smtClean="0"/>
              <a:t>安装 </a:t>
            </a:r>
            <a:r>
              <a:rPr lang="en-US" altLang="zh-CN" sz="1600" dirty="0" err="1"/>
              <a:t>TortoiseGit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3 Git</a:t>
            </a:r>
            <a:r>
              <a:rPr lang="zh-CN" altLang="en-US" b="1" dirty="0">
                <a:solidFill>
                  <a:srgbClr val="C00000"/>
                </a:solidFill>
              </a:rPr>
              <a:t>基本</a:t>
            </a:r>
            <a:r>
              <a:rPr lang="zh-CN" altLang="en-US" b="1" dirty="0" smtClean="0">
                <a:solidFill>
                  <a:srgbClr val="C00000"/>
                </a:solidFill>
              </a:rPr>
              <a:t>配置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 3.1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配置</a:t>
            </a:r>
            <a:r>
              <a:rPr lang="zh-CN" altLang="en-US" sz="1600" b="1" dirty="0">
                <a:solidFill>
                  <a:srgbClr val="C00000"/>
                </a:solidFill>
              </a:rPr>
              <a:t>个人身份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 3.2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文本</a:t>
            </a:r>
            <a:r>
              <a:rPr lang="zh-CN" altLang="en-US" sz="1600" b="1" dirty="0">
                <a:solidFill>
                  <a:srgbClr val="C00000"/>
                </a:solidFill>
              </a:rPr>
              <a:t>换行符配置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3.3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文本</a:t>
            </a:r>
            <a:r>
              <a:rPr lang="zh-CN" altLang="en-US" sz="1600" b="1" dirty="0">
                <a:solidFill>
                  <a:srgbClr val="C00000"/>
                </a:solidFill>
              </a:rPr>
              <a:t>编码配置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3.4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与</a:t>
            </a:r>
            <a:r>
              <a:rPr lang="zh-CN" altLang="en-US" sz="1600" b="1" dirty="0">
                <a:solidFill>
                  <a:srgbClr val="C00000"/>
                </a:solidFill>
              </a:rPr>
              <a:t>服务器的认证配置</a:t>
            </a:r>
            <a:endParaRPr lang="en-US" altLang="zh-CN" sz="1600" b="1" dirty="0">
              <a:solidFill>
                <a:srgbClr val="C0000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45960" y="3753338"/>
            <a:ext cx="0" cy="315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3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Git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基本配置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9649" y="991021"/>
            <a:ext cx="1131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有三种配置，分别以文件的形式存放在三个不同的地方。可以在命令行中使用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</a:t>
            </a:r>
            <a:r>
              <a:rPr lang="en-US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config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工具查看这些变量。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61528" y="1482579"/>
            <a:ext cx="109970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C00000"/>
                </a:solidFill>
              </a:rPr>
              <a:t>系统配置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所有用户都适用）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/>
              <a:t>存放在</a:t>
            </a:r>
            <a:r>
              <a:rPr lang="en-US" sz="1600" dirty="0"/>
              <a:t>git的安装目录下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：%Git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%/etc/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gitconfig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；</a:t>
            </a:r>
            <a:r>
              <a:rPr lang="en-US" sz="1600" dirty="0" err="1" smtClean="0"/>
              <a:t>若使用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git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config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/>
              <a:t>时用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--system </a:t>
            </a:r>
            <a:r>
              <a:rPr lang="en-US" sz="1600" dirty="0" err="1"/>
              <a:t>选项，读写的就是这个文件</a:t>
            </a:r>
            <a:r>
              <a:rPr lang="en-US" sz="16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git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config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--system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core.autocrlf</a:t>
            </a:r>
            <a:endParaRPr lang="en-US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用户配置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只适用于该用户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存放在用户目录下</a:t>
            </a:r>
            <a:r>
              <a:rPr lang="en-US" sz="1600" dirty="0" err="1"/>
              <a:t>。例如linux存放在</a:t>
            </a:r>
            <a:r>
              <a:rPr lang="en-US" sz="1600" dirty="0"/>
              <a:t>：~/.</a:t>
            </a:r>
            <a:r>
              <a:rPr lang="en-US" sz="1600" dirty="0" err="1" smtClean="0"/>
              <a:t>gitconfig</a:t>
            </a:r>
            <a:r>
              <a:rPr lang="zh-CN" altLang="en-US" sz="1600" dirty="0"/>
              <a:t>；</a:t>
            </a:r>
            <a:r>
              <a:rPr lang="en-US" sz="1600" dirty="0" err="1" smtClean="0"/>
              <a:t>若使用</a:t>
            </a:r>
            <a:r>
              <a:rPr lang="en-US" sz="1600" dirty="0" smtClean="0"/>
              <a:t> </a:t>
            </a:r>
            <a:r>
              <a:rPr lang="en-US" sz="1600" dirty="0"/>
              <a:t>git </a:t>
            </a:r>
            <a:r>
              <a:rPr lang="en-US" sz="1600" dirty="0" err="1"/>
              <a:t>config</a:t>
            </a:r>
            <a:r>
              <a:rPr lang="en-US" sz="1600" dirty="0"/>
              <a:t> </a:t>
            </a:r>
            <a:r>
              <a:rPr lang="en-US" sz="1600" dirty="0" err="1"/>
              <a:t>时用</a:t>
            </a:r>
            <a:r>
              <a:rPr lang="en-US" sz="1600" dirty="0"/>
              <a:t> --global </a:t>
            </a:r>
            <a:r>
              <a:rPr lang="en-US" sz="1600" dirty="0" err="1"/>
              <a:t>选项，读写的就是这个文件</a:t>
            </a:r>
            <a:r>
              <a:rPr lang="en-US" sz="16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git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config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--global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user.name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41237" y="1927860"/>
            <a:ext cx="9665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1237" y="3078671"/>
            <a:ext cx="10123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61528" y="3809841"/>
            <a:ext cx="11711752" cy="1615827"/>
            <a:chOff x="6647642" y="3819326"/>
            <a:chExt cx="6096000" cy="1615827"/>
          </a:xfrm>
        </p:grpSpPr>
        <p:sp>
          <p:nvSpPr>
            <p:cNvPr id="4" name="矩形 3"/>
            <p:cNvSpPr/>
            <p:nvPr/>
          </p:nvSpPr>
          <p:spPr>
            <a:xfrm>
              <a:off x="6647642" y="3819326"/>
              <a:ext cx="6096000" cy="16158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仓库配置</a:t>
              </a:r>
              <a:r>
                <a:rPr lang="zh-CN" altLang="en-US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只对当前项目有效</a:t>
              </a:r>
              <a:r>
                <a:rPr lang="zh-CN" altLang="en-US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当前仓库的配置文件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（也就是工作目录中的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.git/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若使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时用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--local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选项，读写的就是这个文件：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git </a:t>
              </a:r>
              <a:r>
                <a:rPr lang="en-US" altLang="zh-CN" sz="1600" dirty="0" err="1">
                  <a:solidFill>
                    <a:srgbClr val="0070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config</a:t>
              </a:r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--local remote.origin.url</a:t>
              </a:r>
            </a:p>
            <a:p>
              <a:pPr>
                <a:lnSpc>
                  <a:spcPct val="150000"/>
                </a:lnSpc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708948" y="4288195"/>
              <a:ext cx="5269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551031" y="5220383"/>
            <a:ext cx="11018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每一个级别的配置都会覆盖上层的相同配置，例如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.git/</a:t>
            </a:r>
            <a:r>
              <a:rPr lang="en-US" altLang="zh-CN" sz="1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里的配置会覆盖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%Git%/etc/</a:t>
            </a:r>
            <a:r>
              <a:rPr lang="en-US" altLang="zh-CN" sz="1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gitconfig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同名变量。</a:t>
            </a:r>
          </a:p>
        </p:txBody>
      </p:sp>
    </p:spTree>
    <p:extLst>
      <p:ext uri="{BB962C8B-B14F-4D97-AF65-F5344CB8AC3E}">
        <p14:creationId xmlns:p14="http://schemas.microsoft.com/office/powerpoint/2010/main" val="41457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3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Git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基本配置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1"/>
          <p:cNvSpPr txBox="1">
            <a:spLocks/>
          </p:cNvSpPr>
          <p:nvPr/>
        </p:nvSpPr>
        <p:spPr>
          <a:xfrm>
            <a:off x="817930" y="998256"/>
            <a:ext cx="10733557" cy="63387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3.1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配置个人身份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11" name="Shape 1348"/>
          <p:cNvSpPr txBox="1">
            <a:spLocks/>
          </p:cNvSpPr>
          <p:nvPr/>
        </p:nvSpPr>
        <p:spPr>
          <a:xfrm>
            <a:off x="1193697" y="1487721"/>
            <a:ext cx="10855396" cy="298045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8051" indent="-408051" defTabSz="777240">
              <a:defRPr sz="1800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首次的 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设定（设定身份，自己做主）</a:t>
            </a:r>
          </a:p>
          <a:p>
            <a:pPr marL="766445" lvl="1" indent="-377825" algn="l" defTabSz="777240">
              <a:defRPr sz="1800"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git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config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--global user.name “Zhang San”</a:t>
            </a:r>
          </a:p>
          <a:p>
            <a:pPr marL="766445" lvl="1" indent="-377825" algn="l" defTabSz="777240">
              <a:defRPr sz="1800"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git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config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--global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user.email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zhangsan123@huawei.com</a:t>
            </a:r>
          </a:p>
          <a:p>
            <a:pPr marL="408051" indent="-408051" defTabSz="777240">
              <a:defRPr sz="1800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这个配置信息会在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仓库中提交的修改信息中体现，但和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服务器认证使用的密码或者公钥密码无关。</a:t>
            </a:r>
          </a:p>
          <a:p>
            <a:pPr marL="408051" indent="-408051" defTabSz="777240">
              <a:defRPr sz="1800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8051" indent="-408051" defTabSz="777240">
              <a:defRPr sz="1800"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sz="1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8051" indent="-408051" defTabSz="777240">
              <a:defRPr sz="1800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行不更名，坐不改姓：责任追踪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应用之间的用户关联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贡献度统计</a:t>
            </a:r>
          </a:p>
        </p:txBody>
      </p:sp>
    </p:spTree>
    <p:extLst>
      <p:ext uri="{BB962C8B-B14F-4D97-AF65-F5344CB8AC3E}">
        <p14:creationId xmlns:p14="http://schemas.microsoft.com/office/powerpoint/2010/main" val="28571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3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Git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基本配置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1"/>
          <p:cNvSpPr txBox="1">
            <a:spLocks/>
          </p:cNvSpPr>
          <p:nvPr/>
        </p:nvSpPr>
        <p:spPr>
          <a:xfrm>
            <a:off x="817930" y="998256"/>
            <a:ext cx="10733557" cy="63387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C00000"/>
                </a:solidFill>
              </a:rPr>
              <a:t>3.2 </a:t>
            </a:r>
            <a:r>
              <a:rPr lang="zh-CN" altLang="en-US" sz="1800" b="1" dirty="0">
                <a:solidFill>
                  <a:srgbClr val="C00000"/>
                </a:solidFill>
              </a:rPr>
              <a:t>文本换行符配置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810847" y="1416562"/>
            <a:ext cx="1055274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假如你正在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Windows上写程序，又或者你正在和其他人合作，他们在Windows上编程，而你却在其他系统上，在这些情况下，你可能会遇到行尾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结束符问题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这是因为Windows使用回车和换行两个字符来结束一行，而Mac和Linux只使用换行一个字符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虽然这是小问题，但它会极大地扰乱跨平台协作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17930" y="1487721"/>
            <a:ext cx="103961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10847" y="2592621"/>
            <a:ext cx="104032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7930" y="2609968"/>
            <a:ext cx="9845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Git可以在你提交时自动地把行结束符CRLF转换成LF，而在签出代码时把LF转换成CRLF。用core.autocrlf来打开此项功能，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如果是在Windows系统上，把它设置成true，这样当签出代码时，LF会被转换成CRLF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847" y="3697521"/>
            <a:ext cx="109316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Linux或Mac系统使用LF作为行结束符，因此你不想Git在签出文件时进行自动的转换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；当一个以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CRLF为行结束符的文件不小心被引入时你肯定想进行修正，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把core.autocrlf设置成input来告诉Git在提交时把CRLF转换成LF，签出时不转换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这样会在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Windows系统上的签出文件中保留CRLF，会在Mac和Linux系统上，包括仓库中保留LF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10847" y="5264171"/>
            <a:ext cx="6096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如果你是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Windows程序员，且正在开发仅运行在Windows上的项目，可以设置false取消此功能，把回车符记录在库中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930" y="3322860"/>
            <a:ext cx="41601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config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--global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core.autocrlf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true</a:t>
            </a:r>
          </a:p>
        </p:txBody>
      </p:sp>
      <p:sp>
        <p:nvSpPr>
          <p:cNvPr id="15" name="矩形 14"/>
          <p:cNvSpPr/>
          <p:nvPr/>
        </p:nvSpPr>
        <p:spPr>
          <a:xfrm>
            <a:off x="825197" y="4450265"/>
            <a:ext cx="425949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config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--global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core.autocrlf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input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5197" y="5987008"/>
            <a:ext cx="74196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config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--global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core.autocrlf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false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10847" y="3738358"/>
            <a:ext cx="10403253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25197" y="5267181"/>
            <a:ext cx="10403253" cy="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Git </a:t>
            </a:r>
            <a:r>
              <a:rPr lang="zh-CN" altLang="en-US" b="1" dirty="0">
                <a:solidFill>
                  <a:srgbClr val="C00000"/>
                </a:solidFill>
              </a:rPr>
              <a:t>基本配置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1"/>
          <p:cNvSpPr txBox="1">
            <a:spLocks/>
          </p:cNvSpPr>
          <p:nvPr/>
        </p:nvSpPr>
        <p:spPr>
          <a:xfrm>
            <a:off x="817930" y="998256"/>
            <a:ext cx="10733557" cy="63387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C00000"/>
                </a:solidFill>
              </a:rPr>
              <a:t>3.3 </a:t>
            </a:r>
            <a:r>
              <a:rPr lang="zh-CN" altLang="en-US" sz="1800" b="1" dirty="0">
                <a:solidFill>
                  <a:srgbClr val="C00000"/>
                </a:solidFill>
              </a:rPr>
              <a:t>文本编码配置</a:t>
            </a:r>
          </a:p>
        </p:txBody>
      </p:sp>
      <p:sp>
        <p:nvSpPr>
          <p:cNvPr id="7" name="矩形 6"/>
          <p:cNvSpPr/>
          <p:nvPr/>
        </p:nvSpPr>
        <p:spPr>
          <a:xfrm>
            <a:off x="810847" y="1547761"/>
            <a:ext cx="95360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i18n.commitEncoding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用来让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 log存储时，采用的编码，默认UTF-8.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i18n.logOutputEncoding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log时，显示采用的编码，建议设置为UTF-8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y00453353\AppData\Roaming\eSpace_Desktop\UserData\y00453353\imagefiles\B9043E3C-B1A3-4DF9-A2CA-3A392A2AA3C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4"/>
          <a:stretch/>
        </p:blipFill>
        <p:spPr bwMode="auto">
          <a:xfrm>
            <a:off x="6184708" y="2880681"/>
            <a:ext cx="5525210" cy="25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31509" y="2880681"/>
            <a:ext cx="5543471" cy="255032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中文编码支持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git 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config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--global 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gui.encoding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utf-8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git 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config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--global i18n.commitencoding utf-8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git 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config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--global i18n.logoutputencoding utf-8</a:t>
            </a:r>
          </a:p>
          <a:p>
            <a:pPr marL="408051" lvl="0" indent="-408051" defTabSz="777240">
              <a:defRPr sz="1800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408051">
              <a:defRPr sz="18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显示路径中的中文：</a:t>
            </a:r>
            <a:endParaRPr lang="en-US" altLang="zh-CN" sz="16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408051">
              <a:defRPr sz="1800"/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git 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config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--global 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core.quotepath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pPr lvl="0" indent="-408051">
              <a:defRPr sz="1800"/>
            </a:pPr>
            <a:endParaRPr lang="en-US" altLang="zh-CN" sz="1600" dirty="0" smtClean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408051">
              <a:defRPr sz="1800"/>
            </a:pPr>
            <a:endParaRPr lang="en-US" altLang="zh-CN" sz="16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215483"/>
            <a:ext cx="10740640" cy="993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Git </a:t>
            </a:r>
            <a:r>
              <a:rPr lang="zh-CN" altLang="en-US" b="1" dirty="0">
                <a:solidFill>
                  <a:srgbClr val="C00000"/>
                </a:solidFill>
              </a:rPr>
              <a:t>基本配置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252901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1"/>
          <p:cNvSpPr txBox="1">
            <a:spLocks/>
          </p:cNvSpPr>
          <p:nvPr/>
        </p:nvSpPr>
        <p:spPr>
          <a:xfrm>
            <a:off x="817930" y="719418"/>
            <a:ext cx="10733557" cy="63387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C00000"/>
                </a:solidFill>
              </a:rPr>
              <a:t>3.4 </a:t>
            </a:r>
            <a:r>
              <a:rPr lang="zh-CN" altLang="en-US" sz="1800" b="1" dirty="0">
                <a:solidFill>
                  <a:srgbClr val="C00000"/>
                </a:solidFill>
              </a:rPr>
              <a:t>与服务器的认证配置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796680" y="1846837"/>
            <a:ext cx="563211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8051" lvl="0" indent="-408051" defTabSz="777240">
              <a:lnSpc>
                <a:spcPct val="150000"/>
              </a:lnSpc>
              <a:defRPr sz="1800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https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协议认证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408051">
              <a:lnSpc>
                <a:spcPct val="150000"/>
              </a:lnSpc>
              <a:defRPr sz="18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口令缓存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408051">
              <a:lnSpc>
                <a:spcPct val="150000"/>
              </a:lnSpc>
              <a:defRPr sz="1800"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git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config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--global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credential.helper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store</a:t>
            </a:r>
          </a:p>
          <a:p>
            <a:pPr lvl="0" indent="-408051">
              <a:lnSpc>
                <a:spcPct val="150000"/>
              </a:lnSpc>
              <a:defRPr sz="18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证书信任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408051">
              <a:lnSpc>
                <a:spcPct val="150000"/>
              </a:lnSpc>
              <a:defRPr sz="1800"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git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config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http.sslverify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52169" y="1865932"/>
            <a:ext cx="4605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77240">
              <a:lnSpc>
                <a:spcPct val="150000"/>
              </a:lnSpc>
              <a:defRPr sz="1800"/>
            </a:pPr>
            <a:r>
              <a:rPr lang="en-US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777240">
              <a:lnSpc>
                <a:spcPct val="150000"/>
              </a:lnSpc>
              <a:defRPr sz="1800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协议是一种非常常用的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仓库访问协议，使用公钥认证、无需输入密码，加密传输，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操作便利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保证安全性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"/>
          <p:cNvSpPr txBox="1">
            <a:spLocks/>
          </p:cNvSpPr>
          <p:nvPr/>
        </p:nvSpPr>
        <p:spPr>
          <a:xfrm>
            <a:off x="817930" y="1191729"/>
            <a:ext cx="10733557" cy="63387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rgbClr val="C00000"/>
                </a:solidFill>
              </a:rPr>
              <a:t>3.4.1 </a:t>
            </a:r>
            <a:r>
              <a:rPr lang="zh-CN" altLang="en-US" sz="1800" dirty="0" smtClean="0">
                <a:solidFill>
                  <a:srgbClr val="C00000"/>
                </a:solidFill>
              </a:rPr>
              <a:t>常见的两种协议认证方式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215483"/>
            <a:ext cx="10740640" cy="993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Git </a:t>
            </a:r>
            <a:r>
              <a:rPr lang="zh-CN" altLang="en-US" b="1" dirty="0">
                <a:solidFill>
                  <a:srgbClr val="C00000"/>
                </a:solidFill>
              </a:rPr>
              <a:t>基本配置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252901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1"/>
          <p:cNvSpPr txBox="1">
            <a:spLocks/>
          </p:cNvSpPr>
          <p:nvPr/>
        </p:nvSpPr>
        <p:spPr>
          <a:xfrm>
            <a:off x="817930" y="719418"/>
            <a:ext cx="10733557" cy="63387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C00000"/>
                </a:solidFill>
              </a:rPr>
              <a:t>3.4 </a:t>
            </a:r>
            <a:r>
              <a:rPr lang="zh-CN" altLang="en-US" sz="1800" b="1" dirty="0">
                <a:solidFill>
                  <a:srgbClr val="C00000"/>
                </a:solidFill>
              </a:rPr>
              <a:t>与服务器的认证配置</a:t>
            </a:r>
          </a:p>
        </p:txBody>
      </p:sp>
      <p:sp>
        <p:nvSpPr>
          <p:cNvPr id="11" name="矩形 10"/>
          <p:cNvSpPr/>
          <p:nvPr/>
        </p:nvSpPr>
        <p:spPr>
          <a:xfrm>
            <a:off x="744480" y="1513009"/>
            <a:ext cx="6141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生成公钥：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工具安装成功后运行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Bash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，在弹出的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en-US" altLang="zh-CN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命令行界面中输入下面提示的命令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比如你的邮箱是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zhangsan1123@Huawei.com)</a:t>
            </a:r>
            <a:endParaRPr lang="en-US" altLang="zh-CN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$ ssh-keygen -t rsa –C</a:t>
            </a:r>
            <a:r>
              <a:rPr lang="de-D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zhangsan1123@huawei.com</a:t>
            </a:r>
            <a:endParaRPr lang="de-DE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i="0" dirty="0" smtClean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副标题 1"/>
          <p:cNvSpPr txBox="1">
            <a:spLocks/>
          </p:cNvSpPr>
          <p:nvPr/>
        </p:nvSpPr>
        <p:spPr>
          <a:xfrm>
            <a:off x="817930" y="1078945"/>
            <a:ext cx="10733557" cy="63387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rgbClr val="C00000"/>
                </a:solidFill>
              </a:rPr>
              <a:t>3.4.2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ssh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认证的配置过程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85992" y="1513009"/>
            <a:ext cx="5243167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添加公钥到代码平台：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代码平台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Profile Settings”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点击左侧栏的“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Keys”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SSH Key”,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将刚生成的公钥文件的内容，复制到“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Key”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栏，保存即可。</a:t>
            </a:r>
          </a:p>
        </p:txBody>
      </p:sp>
      <p:sp>
        <p:nvSpPr>
          <p:cNvPr id="3" name="矩形 2"/>
          <p:cNvSpPr/>
          <p:nvPr/>
        </p:nvSpPr>
        <p:spPr>
          <a:xfrm>
            <a:off x="817930" y="4344727"/>
            <a:ext cx="7979643" cy="181588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zhangsan@HGHY2ZWX3523791 MINGW64 ~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ssh-keygen</a:t>
            </a:r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-t </a:t>
            </a:r>
            <a:r>
              <a:rPr lang="en-US" altLang="zh-CN" sz="1400" dirty="0" err="1">
                <a:solidFill>
                  <a:srgbClr val="00B0F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rsa</a:t>
            </a:r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-C "zhangsan1123@huawei.com"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Generating public/private </a:t>
            </a:r>
            <a:r>
              <a:rPr lang="en-US" altLang="zh-CN" sz="1400" dirty="0" err="1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rsa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key pair.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Enter file in which to save the key (/c/Users/zwx352379/.</a:t>
            </a:r>
            <a:r>
              <a:rPr lang="en-US" altLang="zh-CN" sz="1400" dirty="0" err="1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ssh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</a:t>
            </a:r>
            <a:r>
              <a:rPr lang="en-US" altLang="zh-CN" sz="1400" dirty="0" err="1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id_rsa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): 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Enter</a:t>
            </a:r>
            <a:r>
              <a:rPr lang="zh-CN" altLang="en-US" sz="14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回车</a:t>
            </a: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Enter passphrase (empty for no passphrase): 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Enter</a:t>
            </a:r>
            <a:r>
              <a:rPr lang="zh-CN" altLang="en-US" sz="14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回车</a:t>
            </a: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Enter same passphrase again: 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Enter</a:t>
            </a:r>
            <a:r>
              <a:rPr lang="zh-CN" altLang="en-US" sz="14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回车</a:t>
            </a: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Your identification has been saved in /c/Users/zwx352379/.</a:t>
            </a:r>
            <a:r>
              <a:rPr lang="en-US" altLang="zh-CN" sz="1400" dirty="0" err="1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ssh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</a:t>
            </a:r>
            <a:r>
              <a:rPr lang="en-US" altLang="zh-CN" sz="1400" dirty="0" err="1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id_rsa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Your public key has been saved in /c/Users/zwx352379/.</a:t>
            </a:r>
            <a:r>
              <a:rPr lang="en-US" altLang="zh-CN" sz="1400" dirty="0" err="1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ssh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/id_rsa.pub.</a:t>
            </a:r>
            <a:endParaRPr lang="zh-CN" alt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479" y="3836896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生成公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钥举例：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培训目标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175" y="1090007"/>
            <a:ext cx="10733557" cy="4690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预期掌握知识点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学会如何在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下安装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学会如何在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下安装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TortoiseGit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学会如何进行基础的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29175" y="1524000"/>
            <a:ext cx="2074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24474" y="0"/>
            <a:ext cx="36000" cy="6840000"/>
          </a:xfrm>
          <a:prstGeom prst="rect">
            <a:avLst/>
          </a:prstGeom>
          <a:gradFill>
            <a:gsLst>
              <a:gs pos="4000">
                <a:schemeClr val="tx2">
                  <a:lumMod val="85000"/>
                </a:schemeClr>
              </a:gs>
              <a:gs pos="54000">
                <a:schemeClr val="tx2">
                  <a:lumMod val="85000"/>
                </a:schemeClr>
              </a:gs>
              <a:gs pos="100000">
                <a:schemeClr val="tx2">
                  <a:lumMod val="85000"/>
                  <a:alpha val="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目录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258" y="952834"/>
            <a:ext cx="10733557" cy="4690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 Linux</a:t>
            </a:r>
            <a:r>
              <a:rPr lang="zh-CN" altLang="en-US" dirty="0"/>
              <a:t>下安装</a:t>
            </a:r>
            <a:r>
              <a:rPr lang="en-US" altLang="zh-CN" dirty="0"/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altLang="zh-CN" sz="1600" dirty="0" smtClean="0"/>
              <a:t>1.1 </a:t>
            </a:r>
            <a:r>
              <a:rPr lang="zh-CN" altLang="en-US" sz="1600" dirty="0" smtClean="0"/>
              <a:t>包</a:t>
            </a:r>
            <a:r>
              <a:rPr lang="zh-CN" altLang="en-US" sz="1600" dirty="0"/>
              <a:t>管理器安装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1.2 </a:t>
            </a:r>
            <a:r>
              <a:rPr lang="zh-CN" altLang="en-US" sz="1600" dirty="0" smtClean="0"/>
              <a:t>源码</a:t>
            </a:r>
            <a:r>
              <a:rPr lang="zh-CN" altLang="en-US" sz="1600" dirty="0"/>
              <a:t>安装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1.3 </a:t>
            </a:r>
            <a:r>
              <a:rPr lang="zh-CN" altLang="en-US" sz="1600" dirty="0" smtClean="0"/>
              <a:t>命令</a:t>
            </a:r>
            <a:r>
              <a:rPr lang="zh-CN" altLang="en-US" sz="1600" dirty="0"/>
              <a:t>补齐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dirty="0"/>
              <a:t>2 Windows</a:t>
            </a:r>
            <a:r>
              <a:rPr lang="zh-CN" altLang="en-US" dirty="0"/>
              <a:t>下安装</a:t>
            </a:r>
            <a:r>
              <a:rPr lang="en-US" altLang="zh-CN" dirty="0"/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2.1 </a:t>
            </a:r>
            <a:r>
              <a:rPr lang="zh-CN" altLang="en-US" sz="1600" dirty="0" smtClean="0"/>
              <a:t>安装 </a:t>
            </a:r>
            <a:r>
              <a:rPr lang="en-US" altLang="zh-CN" sz="1600" dirty="0" smtClean="0"/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2.2 </a:t>
            </a:r>
            <a:r>
              <a:rPr lang="zh-CN" altLang="en-US" sz="1600" dirty="0" smtClean="0"/>
              <a:t>安装 </a:t>
            </a:r>
            <a:r>
              <a:rPr lang="en-US" altLang="zh-CN" sz="1600" dirty="0" err="1"/>
              <a:t>TortoiseGit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dirty="0"/>
              <a:t>3 Git</a:t>
            </a:r>
            <a:r>
              <a:rPr lang="zh-CN" altLang="en-US" dirty="0"/>
              <a:t>基本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3.1 </a:t>
            </a:r>
            <a:r>
              <a:rPr lang="zh-CN" altLang="en-US" sz="1600" dirty="0" smtClean="0"/>
              <a:t>配置</a:t>
            </a:r>
            <a:r>
              <a:rPr lang="zh-CN" altLang="en-US" sz="1600" dirty="0"/>
              <a:t>个人身份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3.2 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换行符配置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3.3 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编码配置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3.4 </a:t>
            </a:r>
            <a:r>
              <a:rPr lang="zh-CN" altLang="en-US" sz="1600" dirty="0" smtClean="0"/>
              <a:t>与</a:t>
            </a:r>
            <a:r>
              <a:rPr lang="zh-CN" altLang="en-US" sz="1600" dirty="0"/>
              <a:t>服务器的认证配置</a:t>
            </a:r>
            <a:endParaRPr lang="en-US" altLang="zh-CN" sz="16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41237" y="2574451"/>
            <a:ext cx="0" cy="315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40871" y="1010138"/>
            <a:ext cx="0" cy="315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40871" y="3739202"/>
            <a:ext cx="0" cy="315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9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24474" y="0"/>
            <a:ext cx="36000" cy="6840000"/>
          </a:xfrm>
          <a:prstGeom prst="rect">
            <a:avLst/>
          </a:prstGeom>
          <a:gradFill>
            <a:gsLst>
              <a:gs pos="4000">
                <a:schemeClr val="tx2">
                  <a:lumMod val="85000"/>
                </a:schemeClr>
              </a:gs>
              <a:gs pos="54000">
                <a:schemeClr val="tx2">
                  <a:lumMod val="85000"/>
                </a:schemeClr>
              </a:gs>
              <a:gs pos="100000">
                <a:schemeClr val="tx2">
                  <a:lumMod val="85000"/>
                  <a:alpha val="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目录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258" y="952834"/>
            <a:ext cx="10733557" cy="4690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1 Linux</a:t>
            </a:r>
            <a:r>
              <a:rPr lang="zh-CN" altLang="en-US" b="1" dirty="0">
                <a:solidFill>
                  <a:srgbClr val="C00000"/>
                </a:solidFill>
              </a:rPr>
              <a:t>下安装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1.1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包</a:t>
            </a:r>
            <a:r>
              <a:rPr lang="zh-CN" altLang="en-US" sz="1600" b="1" dirty="0">
                <a:solidFill>
                  <a:srgbClr val="C00000"/>
                </a:solidFill>
              </a:rPr>
              <a:t>管理器安装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1.2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源码</a:t>
            </a:r>
            <a:r>
              <a:rPr lang="zh-CN" altLang="en-US" sz="1600" b="1" dirty="0">
                <a:solidFill>
                  <a:srgbClr val="C00000"/>
                </a:solidFill>
              </a:rPr>
              <a:t>安装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1.3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命令</a:t>
            </a:r>
            <a:r>
              <a:rPr lang="zh-CN" altLang="en-US" sz="1600" b="1" dirty="0">
                <a:solidFill>
                  <a:srgbClr val="C00000"/>
                </a:solidFill>
              </a:rPr>
              <a:t>补齐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 Windows</a:t>
            </a:r>
            <a:r>
              <a:rPr lang="zh-CN" altLang="en-US" dirty="0"/>
              <a:t>下安装</a:t>
            </a:r>
            <a:r>
              <a:rPr lang="en-US" altLang="zh-CN" dirty="0"/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2.1 </a:t>
            </a:r>
            <a:r>
              <a:rPr lang="zh-CN" altLang="en-US" sz="1600" dirty="0" smtClean="0"/>
              <a:t>安装 </a:t>
            </a:r>
            <a:r>
              <a:rPr lang="en-US" altLang="zh-CN" sz="1600" dirty="0" smtClean="0"/>
              <a:t>Git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2.2 </a:t>
            </a:r>
            <a:r>
              <a:rPr lang="zh-CN" altLang="en-US" sz="1600" dirty="0" smtClean="0"/>
              <a:t>安装 </a:t>
            </a:r>
            <a:r>
              <a:rPr lang="en-US" altLang="zh-CN" sz="1600" dirty="0" err="1"/>
              <a:t>TortoiseGit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dirty="0"/>
              <a:t>3 Git</a:t>
            </a:r>
            <a:r>
              <a:rPr lang="zh-CN" altLang="en-US" dirty="0"/>
              <a:t>基本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3.1 </a:t>
            </a:r>
            <a:r>
              <a:rPr lang="zh-CN" altLang="en-US" sz="1600" dirty="0" smtClean="0"/>
              <a:t>配置</a:t>
            </a:r>
            <a:r>
              <a:rPr lang="zh-CN" altLang="en-US" sz="1600" dirty="0"/>
              <a:t>个人身份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3.2 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换行符配置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3.3 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编码配置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</a:t>
            </a:r>
            <a:r>
              <a:rPr lang="en-US" altLang="zh-CN" sz="1600" dirty="0" smtClean="0"/>
              <a:t>3.4 </a:t>
            </a:r>
            <a:r>
              <a:rPr lang="zh-CN" altLang="en-US" sz="1600" dirty="0" smtClean="0"/>
              <a:t>与</a:t>
            </a:r>
            <a:r>
              <a:rPr lang="zh-CN" altLang="en-US" sz="1600" dirty="0"/>
              <a:t>服务器的认证配置</a:t>
            </a:r>
            <a:endParaRPr lang="en-US" altLang="zh-CN" sz="16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40871" y="1010138"/>
            <a:ext cx="0" cy="315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Linux </a:t>
            </a:r>
            <a:r>
              <a:rPr lang="zh-CN" altLang="en-US" b="1" dirty="0">
                <a:solidFill>
                  <a:srgbClr val="C00000"/>
                </a:solidFill>
              </a:rPr>
              <a:t>下安装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15651" y="1110019"/>
            <a:ext cx="10733557" cy="14125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Git</a:t>
            </a:r>
            <a:r>
              <a:rPr lang="zh-CN" altLang="en-US" dirty="0"/>
              <a:t>诞生于</a:t>
            </a:r>
            <a:r>
              <a:rPr lang="en-US" altLang="zh-CN" dirty="0"/>
              <a:t>Linux</a:t>
            </a:r>
            <a:r>
              <a:rPr lang="zh-CN" altLang="en-US" dirty="0"/>
              <a:t>平台并做为版本控制</a:t>
            </a:r>
            <a:r>
              <a:rPr lang="zh-CN" altLang="en-US" dirty="0" smtClean="0"/>
              <a:t>系统率先</a:t>
            </a:r>
            <a:r>
              <a:rPr lang="zh-CN" altLang="en-US" dirty="0"/>
              <a:t>服务于</a:t>
            </a:r>
            <a:r>
              <a:rPr lang="en-US" altLang="zh-CN" dirty="0"/>
              <a:t>Linux</a:t>
            </a:r>
            <a:r>
              <a:rPr lang="zh-CN" altLang="en-US" dirty="0"/>
              <a:t>核心，因此在</a:t>
            </a:r>
            <a:r>
              <a:rPr lang="en-US" altLang="zh-CN" dirty="0"/>
              <a:t>Linux</a:t>
            </a:r>
            <a:r>
              <a:rPr lang="zh-CN" altLang="en-US" dirty="0"/>
              <a:t>安装</a:t>
            </a:r>
            <a:r>
              <a:rPr lang="en-US" altLang="zh-CN" dirty="0"/>
              <a:t>Git</a:t>
            </a:r>
            <a:r>
              <a:rPr lang="zh-CN" altLang="en-US" dirty="0"/>
              <a:t>是非常方便的。可以通过不同的方式在</a:t>
            </a:r>
            <a:r>
              <a:rPr lang="en-US" altLang="zh-CN" dirty="0"/>
              <a:t>Linux</a:t>
            </a:r>
            <a:r>
              <a:rPr lang="zh-CN" altLang="en-US" dirty="0"/>
              <a:t>上安装</a:t>
            </a:r>
            <a:r>
              <a:rPr lang="en-US" altLang="zh-CN" dirty="0"/>
              <a:t>Git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安装</a:t>
            </a:r>
            <a:r>
              <a:rPr lang="en-US" altLang="zh-CN" b="1" dirty="0" smtClean="0">
                <a:solidFill>
                  <a:srgbClr val="C00000"/>
                </a:solidFill>
              </a:rPr>
              <a:t>Git</a:t>
            </a:r>
            <a:r>
              <a:rPr lang="zh-CN" altLang="en-US" b="1" dirty="0" smtClean="0">
                <a:solidFill>
                  <a:srgbClr val="C00000"/>
                </a:solidFill>
              </a:rPr>
              <a:t>的两种方式：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一种方法是通过</a:t>
            </a:r>
            <a:r>
              <a:rPr lang="en-US" altLang="zh-CN" dirty="0"/>
              <a:t>Linux</a:t>
            </a:r>
            <a:r>
              <a:rPr lang="zh-CN" altLang="en-US" dirty="0"/>
              <a:t>发行版的包管理器安装已经编译好的二进制格式的</a:t>
            </a:r>
            <a:r>
              <a:rPr lang="en-US" altLang="zh-CN" dirty="0"/>
              <a:t>Git</a:t>
            </a:r>
            <a:r>
              <a:rPr lang="zh-CN" altLang="en-US" dirty="0"/>
              <a:t>软件包。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另外一种方式就是从</a:t>
            </a:r>
            <a:r>
              <a:rPr lang="en-US" altLang="zh-CN" dirty="0"/>
              <a:t>Git</a:t>
            </a:r>
            <a:r>
              <a:rPr lang="zh-CN" altLang="en-US" dirty="0"/>
              <a:t>源码开始安装。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9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Linux </a:t>
            </a:r>
            <a:r>
              <a:rPr lang="zh-CN" altLang="en-US" b="1" dirty="0">
                <a:solidFill>
                  <a:srgbClr val="C00000"/>
                </a:solidFill>
              </a:rPr>
              <a:t>下安装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15651" y="1110019"/>
            <a:ext cx="10733557" cy="14125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1.1 </a:t>
            </a:r>
            <a:r>
              <a:rPr lang="zh-CN" altLang="en-US" b="1" dirty="0">
                <a:solidFill>
                  <a:srgbClr val="C00000"/>
                </a:solidFill>
              </a:rPr>
              <a:t>包管理器方式</a:t>
            </a:r>
            <a:r>
              <a:rPr lang="zh-CN" altLang="en-US" b="1" dirty="0" smtClean="0">
                <a:solidFill>
                  <a:srgbClr val="C00000"/>
                </a:solidFill>
              </a:rPr>
              <a:t>安装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>
          <a:xfrm>
            <a:off x="743341" y="1670495"/>
            <a:ext cx="10733557" cy="432924"/>
          </a:xfrm>
          <a:prstGeom prst="rect">
            <a:avLst/>
          </a:prstGeom>
        </p:spPr>
        <p:txBody>
          <a:bodyPr lIns="0" tIns="0" rIns="0" bIns="0"/>
          <a:lstStyle>
            <a:lvl1pPr marL="12373" indent="0" algn="l" defTabSz="118779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C00000"/>
                </a:solidFill>
              </a:rPr>
              <a:t>Linux </a:t>
            </a:r>
            <a:r>
              <a:rPr lang="zh-CN" altLang="en-US" sz="1600" dirty="0" smtClean="0">
                <a:solidFill>
                  <a:srgbClr val="C00000"/>
                </a:solidFill>
              </a:rPr>
              <a:t>系统</a:t>
            </a:r>
            <a:r>
              <a:rPr lang="en-US" altLang="zh-CN" sz="1600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rgbClr val="C00000"/>
                </a:solidFill>
              </a:rPr>
              <a:t>Ubuntu 10.10(maverick)</a:t>
            </a:r>
            <a:r>
              <a:rPr lang="zh-CN" altLang="en-US" sz="1600" dirty="0" smtClean="0">
                <a:solidFill>
                  <a:srgbClr val="C00000"/>
                </a:solidFill>
              </a:rPr>
              <a:t>或更新版本，</a:t>
            </a:r>
            <a:r>
              <a:rPr lang="en-US" sz="1600" dirty="0" err="1" smtClean="0">
                <a:solidFill>
                  <a:srgbClr val="C00000"/>
                </a:solidFill>
              </a:rPr>
              <a:t>Debian</a:t>
            </a:r>
            <a:r>
              <a:rPr lang="en-US" sz="1600" dirty="0" smtClean="0">
                <a:solidFill>
                  <a:srgbClr val="C00000"/>
                </a:solidFill>
              </a:rPr>
              <a:t>(squeeze)</a:t>
            </a:r>
            <a:r>
              <a:rPr lang="zh-CN" altLang="en-US" sz="1600" dirty="0" smtClean="0">
                <a:solidFill>
                  <a:srgbClr val="C00000"/>
                </a:solidFill>
              </a:rPr>
              <a:t>或更新版本</a:t>
            </a:r>
            <a:endParaRPr lang="en-US" altLang="zh-CN" sz="1100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9175" y="2110984"/>
            <a:ext cx="8869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sudo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aptitude install git</a:t>
            </a:r>
          </a:p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sudo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aptitude install git-doc git-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svn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git-email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gitk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9175" y="2955155"/>
            <a:ext cx="10226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软件包包含了大部分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命令，是必装的软件包。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</a:t>
            </a: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git-email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gitk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本来也是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软件包的一部分，但是因为有着不一样的软件包依赖（如更多</a:t>
            </a: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模组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等），所以单独作为软件包发布。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651" y="4439543"/>
            <a:ext cx="4416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RHEL、Fedora、CentOS</a:t>
            </a:r>
            <a:r>
              <a:rPr 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等版本</a:t>
            </a:r>
            <a:r>
              <a:rPr 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651" y="482255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yum install git</a:t>
            </a:r>
          </a:p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yum install git-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svn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git-email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gitk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Linux </a:t>
            </a:r>
            <a:r>
              <a:rPr lang="zh-CN" altLang="en-US" b="1" dirty="0">
                <a:solidFill>
                  <a:srgbClr val="C00000"/>
                </a:solidFill>
              </a:rPr>
              <a:t>下安装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15651" y="1110019"/>
            <a:ext cx="10733557" cy="14125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1.2 </a:t>
            </a:r>
            <a:r>
              <a:rPr lang="zh-CN" altLang="en-US" b="1" dirty="0">
                <a:solidFill>
                  <a:srgbClr val="C00000"/>
                </a:solidFill>
              </a:rPr>
              <a:t>从源代码开始安装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691452" y="1561480"/>
            <a:ext cx="10733557" cy="698688"/>
          </a:xfrm>
          <a:prstGeom prst="rect">
            <a:avLst/>
          </a:prstGeom>
        </p:spPr>
        <p:txBody>
          <a:bodyPr lIns="0" tIns="0" rIns="0" bIns="0"/>
          <a:lstStyle>
            <a:lvl1pPr marL="12373" indent="0" algn="l" defTabSz="118779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访问</a:t>
            </a:r>
            <a:r>
              <a:rPr lang="en-US" altLang="zh-CN" sz="1600" dirty="0" smtClean="0"/>
              <a:t>Git</a:t>
            </a:r>
            <a:r>
              <a:rPr lang="zh-CN" altLang="en-US" sz="1600" dirty="0" smtClean="0"/>
              <a:t>的官方网站： </a:t>
            </a:r>
            <a:r>
              <a:rPr lang="en-US" altLang="zh-CN" sz="1600" dirty="0" smtClean="0"/>
              <a:t>http://git-scm.com/ </a:t>
            </a:r>
            <a:r>
              <a:rPr lang="zh-CN" altLang="en-US" sz="1600" dirty="0" smtClean="0"/>
              <a:t>。下载</a:t>
            </a:r>
            <a:r>
              <a:rPr lang="en-US" altLang="zh-CN" sz="1600" dirty="0" smtClean="0"/>
              <a:t>Git</a:t>
            </a:r>
            <a:r>
              <a:rPr lang="zh-CN" altLang="en-US" sz="1600" dirty="0" smtClean="0"/>
              <a:t>源码包，例如：</a:t>
            </a:r>
            <a:r>
              <a:rPr lang="en-US" altLang="zh-CN" sz="1600" dirty="0" smtClean="0"/>
              <a:t>git-2.19.0.tar.gz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100" dirty="0" smtClean="0"/>
          </a:p>
        </p:txBody>
      </p:sp>
      <p:sp>
        <p:nvSpPr>
          <p:cNvPr id="12" name="矩形 11"/>
          <p:cNvSpPr/>
          <p:nvPr/>
        </p:nvSpPr>
        <p:spPr>
          <a:xfrm>
            <a:off x="684369" y="2021246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展开源码包，并进入到相应的目录中。</a:t>
            </a:r>
            <a:endParaRPr 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715651" y="24096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tar -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jxvf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git-2.19.0.tar.bz2</a:t>
            </a:r>
          </a:p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cd git-2.19.0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344" y="3550820"/>
            <a:ext cx="10991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安装方法写在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文件当中，参照其中的指示完成安装。下面的命令将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usr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/local/bin 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4369" y="393920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make prefix=/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usr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/local all</a:t>
            </a:r>
          </a:p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sudo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make prefix=/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usr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/local install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927" y="4940157"/>
            <a:ext cx="2339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文档（可选）。</a:t>
            </a:r>
            <a:endParaRPr 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691452" y="5317724"/>
            <a:ext cx="10644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make prefix=/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usr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/local doc info</a:t>
            </a:r>
          </a:p>
          <a:p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sudo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make </a:t>
            </a:r>
            <a:r>
              <a:rPr lang="en-US" sz="1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prefix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=/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usr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/local install-doc install-html install-info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17930" y="494321"/>
            <a:ext cx="10740640" cy="9934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Linux </a:t>
            </a:r>
            <a:r>
              <a:rPr lang="zh-CN" altLang="en-US" b="1" dirty="0">
                <a:solidFill>
                  <a:srgbClr val="C00000"/>
                </a:solidFill>
              </a:rPr>
              <a:t>下安装</a:t>
            </a:r>
            <a:r>
              <a:rPr lang="en-US" altLang="zh-CN" b="1" dirty="0">
                <a:solidFill>
                  <a:srgbClr val="C00000"/>
                </a:solidFill>
              </a:rPr>
              <a:t>Git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15651" y="1110019"/>
            <a:ext cx="10733557" cy="14125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1.3 </a:t>
            </a:r>
            <a:r>
              <a:rPr lang="zh-CN" altLang="en-US" b="1" dirty="0">
                <a:solidFill>
                  <a:srgbClr val="C00000"/>
                </a:solidFill>
              </a:rPr>
              <a:t>命令补齐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1237" y="531739"/>
            <a:ext cx="0" cy="315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2"/>
          <p:cNvSpPr txBox="1">
            <a:spLocks/>
          </p:cNvSpPr>
          <p:nvPr/>
        </p:nvSpPr>
        <p:spPr>
          <a:xfrm>
            <a:off x="641237" y="1533937"/>
            <a:ext cx="10733557" cy="802961"/>
          </a:xfrm>
          <a:prstGeom prst="rect">
            <a:avLst/>
          </a:prstGeom>
        </p:spPr>
        <p:txBody>
          <a:bodyPr lIns="0" tIns="0" rIns="0" bIns="0"/>
          <a:lstStyle>
            <a:lvl1pPr marL="12373" indent="0" algn="l" defTabSz="118779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/>
              <a:t>Linux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shell</a:t>
            </a:r>
            <a:r>
              <a:rPr lang="zh-CN" altLang="en-US" sz="1600" dirty="0" smtClean="0"/>
              <a:t>环境（</a:t>
            </a:r>
            <a:r>
              <a:rPr lang="en-US" altLang="zh-CN" sz="1600" dirty="0" smtClean="0"/>
              <a:t>bash</a:t>
            </a:r>
            <a:r>
              <a:rPr lang="zh-CN" altLang="en-US" sz="1600" dirty="0" smtClean="0"/>
              <a:t>）通过</a:t>
            </a:r>
            <a:r>
              <a:rPr lang="en-US" altLang="zh-CN" sz="1600" dirty="0" smtClean="0"/>
              <a:t>bash-completion</a:t>
            </a:r>
            <a:r>
              <a:rPr lang="zh-CN" altLang="en-US" sz="1600" dirty="0" smtClean="0"/>
              <a:t>软件包提供命令补齐功能，能够实现在录入命令参数时按一下或两下</a:t>
            </a:r>
            <a:r>
              <a:rPr lang="en-US" altLang="zh-CN" sz="1600" dirty="0" smtClean="0"/>
              <a:t>TAB</a:t>
            </a:r>
            <a:r>
              <a:rPr lang="zh-CN" altLang="en-US" sz="1600" dirty="0" smtClean="0"/>
              <a:t>键，实现参数的自动补齐或提示。例如输入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git com </a:t>
            </a:r>
            <a:r>
              <a:rPr lang="zh-CN" altLang="en-US" sz="1600" dirty="0" smtClean="0"/>
              <a:t>后按下</a:t>
            </a:r>
            <a:r>
              <a:rPr lang="en-US" altLang="zh-CN" sz="1600" dirty="0" smtClean="0"/>
              <a:t>TAB</a:t>
            </a:r>
            <a:r>
              <a:rPr lang="zh-CN" altLang="en-US" sz="1600" dirty="0" smtClean="0"/>
              <a:t>键，会自动补齐为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git commit 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将</a:t>
            </a:r>
            <a:r>
              <a:rPr lang="en-US" altLang="zh-CN" sz="1600" dirty="0" smtClean="0"/>
              <a:t>Git</a:t>
            </a:r>
            <a:r>
              <a:rPr lang="zh-CN" altLang="en-US" sz="1600" dirty="0" smtClean="0"/>
              <a:t>源码包中的命令补齐脚本复制到</a:t>
            </a:r>
            <a:r>
              <a:rPr lang="en-US" altLang="zh-CN" sz="1600" dirty="0" smtClean="0"/>
              <a:t>bash-completion</a:t>
            </a:r>
            <a:r>
              <a:rPr lang="zh-CN" altLang="en-US" sz="1600" dirty="0" smtClean="0"/>
              <a:t>对应的目录中</a:t>
            </a:r>
            <a:r>
              <a:rPr lang="en-US" altLang="zh-CN" sz="1600" dirty="0" smtClean="0"/>
              <a:t>:</a:t>
            </a:r>
          </a:p>
        </p:txBody>
      </p:sp>
      <p:sp>
        <p:nvSpPr>
          <p:cNvPr id="19" name="矩形 18"/>
          <p:cNvSpPr/>
          <p:nvPr/>
        </p:nvSpPr>
        <p:spPr>
          <a:xfrm>
            <a:off x="571595" y="2710118"/>
            <a:ext cx="10425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contrib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/completion/git-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completion.bash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bash_completion.d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0" name="矩形 19"/>
          <p:cNvSpPr/>
          <p:nvPr/>
        </p:nvSpPr>
        <p:spPr>
          <a:xfrm>
            <a:off x="571595" y="3327197"/>
            <a:ext cx="4580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重新加载自动补齐脚本，使之在当前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生效</a:t>
            </a:r>
            <a:r>
              <a:rPr lang="en-US" altLang="zh-CN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1595" y="3665448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 /etc/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bash_completion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1595" y="4326461"/>
            <a:ext cx="11021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为了能够在终端开启时自动加载</a:t>
            </a:r>
            <a:r>
              <a:rPr lang="en-US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bash_completion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脚本，需要在本地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~/.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bash_profile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etc/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bashrc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中添加下面的</a:t>
            </a:r>
            <a:r>
              <a:rPr lang="zh-CN" altLang="en-US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1595" y="491123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bash_completion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/etc/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bash_completion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225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15151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none" rtlCol="0">
        <a:spAutoFit/>
      </a:bodyPr>
      <a:lstStyle>
        <a:defPPr algn="l">
          <a:lnSpc>
            <a:spcPts val="3440"/>
          </a:lnSpc>
          <a:defRPr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2517</TotalTime>
  <Words>2109</Words>
  <Application>Microsoft Office PowerPoint</Application>
  <PresentationFormat>自定义</PresentationFormat>
  <Paragraphs>221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Open Sans</vt:lpstr>
      <vt:lpstr>等线</vt:lpstr>
      <vt:lpstr>黑体</vt:lpstr>
      <vt:lpstr>宋体</vt:lpstr>
      <vt:lpstr>Microsoft YaHei</vt:lpstr>
      <vt:lpstr>Microsoft YaHei</vt:lpstr>
      <vt:lpstr>Arial</vt:lpstr>
      <vt:lpstr>Calibri</vt:lpstr>
      <vt:lpstr>Consolas</vt:lpstr>
      <vt:lpstr>Lucida Console</vt:lpstr>
      <vt:lpstr>1_Title Slide</vt:lpstr>
      <vt:lpstr>Chart page</vt:lpstr>
      <vt:lpstr>4_Chart page</vt:lpstr>
      <vt:lpstr>End page</vt:lpstr>
      <vt:lpstr>Git安装与配置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yushushanshan (A)</cp:lastModifiedBy>
  <cp:revision>124</cp:revision>
  <dcterms:created xsi:type="dcterms:W3CDTF">2018-11-29T10:16:29Z</dcterms:created>
  <dcterms:modified xsi:type="dcterms:W3CDTF">2019-06-28T09:18:17Z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(3)V9n6o4zotSl9C4IjjZ7R6P+jkW2t0H/MzwRVCcIM9oCWx+4p6smXegjxBvTXv4QeJ0PJo7Nq
e6T9iJAFsd0+Wb29fZOVz5AHHUi0rC6CYQaAfNWcAG0PX4BhqJXGLt4YxUoIyh/grkMyiKMs
O6wQ/dQTWbv21bHXUoX03gS7m5h/gfB+j1NgoVjEjGaCd/zzSxuR0Z61gTw47nzzeTGJ0y4Z
nDWWDiFN8zFv3IYaO1</vt:lpwstr>
  </property>
  <property fmtid="{D5CDD505-2E9C-101B-9397-08002B2CF9AE}" pid="3" name="_2015_ms_pID_7253431">
    <vt:lpwstr>YJ+0LEPpMI6/JC7nkg+qOiZAzQuqtjHmULYjkEFErfwqmRGMI8CJMI
pVWXp6rODuOerUNCMGt55oITf47pHyv0i0d2us3OxhIavYFpMVOQ/F9ObVwMrKpr2na4Nk2o
/Ne9WSkw1DY5IpqclRzeBnDyk0GUaSDjDCnKFLneKcq8xhT+OnFHXRZ+24aGA3uAravfdewy
hvefs4Fz1kIyuxjZyFboU6gkgMfnOp2uKnDG</vt:lpwstr>
  </property>
  <property fmtid="{D5CDD505-2E9C-101B-9397-08002B2CF9AE}" pid="4" name="_2015_ms_pID_7253432">
    <vt:lpwstr>9AJF45xtpYdcQlLyU/dNEzM=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1561683738</vt:lpwstr>
  </property>
</Properties>
</file>