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f9a0916d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f9a091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f8e63c6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f8e63c6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f8e63c6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f8e63c6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f8e63c69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f8e63c6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34c592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d34c592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34c5927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34c5927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34c5927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d34c5927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34c5927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d34c5927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f8e63c69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f8e63c69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d398549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d398549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f8e63c69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f8e63c69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34c5927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34c5927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f9a0916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f9a0916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f8e63c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f8e63c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f8e63c69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f8e63c69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f8e63c6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f8e63c6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f8e63c6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f8e63c6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f8e63c6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f8e63c6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f8e63c6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f8e63c6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linux.vbird.org/linux_basic/0340bashshell-scripts.php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forms/d/e/1FAIpQLSdle52DaVorU6i5_llnlVByurPqDf4qqFRfVg-1AhFS3hM0AA/viewform?usp=pp_url&amp;entry.1754524972" TargetMode="External"/><Relationship Id="rId4" Type="http://schemas.openxmlformats.org/officeDocument/2006/relationships/hyperlink" Target="https://goo.gl/hjvfQQ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ntu.mlta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chive.ics.uci.edu/ml/datasets/Adul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nclass.kaggle.com/c/ml2017-hw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1004150" y="15803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</a:t>
            </a:r>
            <a:r>
              <a:rPr lang="zh-TW">
                <a:solidFill>
                  <a:srgbClr val="660000"/>
                </a:solidFill>
              </a:rPr>
              <a:t>HW2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C343D"/>
                </a:solidFill>
              </a:rPr>
              <a:t>TAs</a:t>
            </a:r>
            <a:endParaRPr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C343D"/>
                </a:solidFill>
              </a:rPr>
              <a:t>ntu.mlta@gmail.com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Deadline</a:t>
            </a:r>
            <a:endParaRPr/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Kaggle deadline: </a:t>
            </a:r>
            <a:r>
              <a:rPr lang="zh-TW">
                <a:solidFill>
                  <a:srgbClr val="FF0000"/>
                </a:solidFill>
              </a:rPr>
              <a:t>2017/04/05 11:59:59 p.m. (GMT+8)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Github code &amp; report deadline: </a:t>
            </a:r>
            <a:r>
              <a:rPr lang="zh-TW">
                <a:solidFill>
                  <a:srgbClr val="FF0000"/>
                </a:solidFill>
              </a:rPr>
              <a:t>2017/04/06 21:00 p.m.(GMT+8)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Policy</a:t>
            </a:r>
            <a:endParaRPr/>
          </a:p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github上ML2017/hw2/</a:t>
            </a:r>
            <a:r>
              <a:rPr lang="zh-TW"/>
              <a:t>裡面請至少包含：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Report.pdf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hw2_logistic.sh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hw2_generative.sh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hw2_best.sh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TW" u="sng">
                <a:solidFill>
                  <a:srgbClr val="FF0000"/>
                </a:solidFill>
              </a:rPr>
              <a:t>請不要上傳dataset，請不要上傳dataset，請不要上傳dataset</a:t>
            </a:r>
            <a:endParaRPr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311700" y="1266325"/>
            <a:ext cx="85206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./hw2_logistic.sh $1 $2 $3 $4 $5 $6	       output: your prediction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./hw2_generative.sh $1 $2 $3 $4 $5 $6        output: your prediction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./hw2_best.sh $1 $2 $3 $4 $5 $6                   output: your prediction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$1: raw data (train.csv)  $2: test data (test.csv)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$3: provided train feature (X_train)  $4: provided train label (Y_train)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$5: provided test feature (X_test)     $6: prediction.csv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TW" u="sng">
                <a:solidFill>
                  <a:srgbClr val="FF0000"/>
                </a:solidFill>
              </a:rPr>
              <a:t>批改作業時會cd進同學的資料夾</a:t>
            </a:r>
            <a:endParaRPr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Tutorial and Example</a:t>
            </a:r>
            <a:endParaRPr/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267925" y="12553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r>
              <a:rPr lang="zh-TW"/>
              <a:t>hell Script Tutorial: </a:t>
            </a:r>
            <a:r>
              <a:rPr lang="zh-TW" u="sng">
                <a:solidFill>
                  <a:schemeClr val="accent5"/>
                </a:solidFill>
                <a:hlinkClick r:id="rId3"/>
              </a:rPr>
              <a:t>http://linux.vbird.org/linux_basic/0340bashshell-scripts.php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7"/>
          <p:cNvSpPr txBox="1"/>
          <p:nvPr/>
        </p:nvSpPr>
        <p:spPr>
          <a:xfrm>
            <a:off x="734900" y="4499125"/>
            <a:ext cx="8026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❖"/>
            </a:pPr>
            <a:r>
              <a:rPr lang="zh-TW" sz="1600">
                <a:solidFill>
                  <a:srgbClr val="FF0000"/>
                </a:solidFill>
              </a:rPr>
              <a:t>請勿將 data 路徑寫死在.py檔裡，請善加運用 sys.argv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descr="螢幕快照 2017-03-23 下午12.41.34.png" id="191" name="Google Shape;191;p37"/>
          <p:cNvPicPr preferRelativeResize="0"/>
          <p:nvPr/>
        </p:nvPicPr>
        <p:blipFill rotWithShape="1">
          <a:blip r:embed="rId4">
            <a:alphaModFix/>
          </a:blip>
          <a:srcRect b="0" l="0" r="0" t="2922"/>
          <a:stretch/>
        </p:blipFill>
        <p:spPr>
          <a:xfrm>
            <a:off x="2117600" y="2560800"/>
            <a:ext cx="4821250" cy="17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311700" y="95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Part1</a:t>
            </a:r>
            <a:endParaRPr b="0"/>
          </a:p>
        </p:txBody>
      </p:sp>
      <p:sp>
        <p:nvSpPr>
          <p:cNvPr id="197" name="Google Shape;197;p38"/>
          <p:cNvSpPr txBox="1"/>
          <p:nvPr/>
        </p:nvSpPr>
        <p:spPr>
          <a:xfrm>
            <a:off x="311700" y="1229325"/>
            <a:ext cx="8520600" cy="2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Microsoft JhengHei"/>
              <a:buChar char="❖"/>
            </a:pP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aggle Rank</a:t>
            </a:r>
            <a:endParaRPr sz="16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超過public leaderboard的simple baseline分數</a:t>
            </a:r>
            <a:endParaRPr sz="16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超過public leaderboard的strong baseline分數</a:t>
            </a:r>
            <a:endParaRPr sz="16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超過private leaderboard的simple baseline分數 </a:t>
            </a:r>
            <a:endParaRPr sz="16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超過private leaderboard的strong baseline分數</a:t>
            </a:r>
            <a:endParaRPr sz="16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(1%) </a:t>
            </a:r>
            <a:r>
              <a:rPr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3/29 23:59 (GMT+8)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前超過public simple baseline</a:t>
            </a:r>
            <a:endParaRPr sz="16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(BONUS) kaggle排名前五名(且在4/14願意上台跟大家分享的同學)</a:t>
            </a:r>
            <a:endParaRPr sz="16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Microsoft JhengHei"/>
              <a:buChar char="➢"/>
            </a:pPr>
            <a:r>
              <a:rPr b="1"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其中，</a:t>
            </a:r>
            <a:r>
              <a:rPr b="1"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前五名</a:t>
            </a:r>
            <a:r>
              <a:rPr b="1"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排名以public</a:t>
            </a:r>
            <a:r>
              <a:rPr b="1"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以及private平均為準，屆時助教會公布名單</a:t>
            </a:r>
            <a:endParaRPr b="1" sz="16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311700" y="95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Part1</a:t>
            </a:r>
            <a:endParaRPr b="0"/>
          </a:p>
        </p:txBody>
      </p:sp>
      <p:sp>
        <p:nvSpPr>
          <p:cNvPr id="203" name="Google Shape;203;p39"/>
          <p:cNvSpPr txBox="1"/>
          <p:nvPr/>
        </p:nvSpPr>
        <p:spPr>
          <a:xfrm>
            <a:off x="311700" y="802525"/>
            <a:ext cx="8520600" cy="4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icrosoft JhengHei"/>
              <a:buChar char="❖"/>
            </a:pP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批改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方式</a:t>
            </a:r>
            <a:endParaRPr sz="16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除了在Kaggle上的資訊外，助教會測script中prediction.csv的結果。</a:t>
            </a:r>
            <a:endParaRPr sz="16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hw2_logistic.sh 或 hw2_generative.sh的結果必須在test set上超過simple baseline，才會有simple baseline的分數。</a:t>
            </a:r>
            <a:endParaRPr sz="16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hw2_best.sh的結果必須在test set上超過strong baseline，才能得到strong baseline的分數。</a:t>
            </a:r>
            <a:endParaRPr sz="16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Microsoft JhengHei"/>
              <a:buChar char="➢"/>
            </a:pPr>
            <a:r>
              <a:rPr b="1"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其中，上述提到的baseline皆以public以及private平均為準，重跑程式只是為了確認同學的程式可以正常執行，output部分會容許random造成的誤差，請同學不必特別擔心</a:t>
            </a:r>
            <a:endParaRPr b="1" sz="16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95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Part2</a:t>
            </a:r>
            <a:endParaRPr b="0"/>
          </a:p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690825"/>
            <a:ext cx="85206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Report.pdf</a:t>
            </a: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：PDF </a:t>
            </a: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(限制：不能超過2頁、請使用template作答) </a:t>
            </a:r>
            <a:endParaRPr sz="15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請說明你實作的generative model，其訓練方式和準確率為何？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1%) 請說明你實作的discriminative model，其訓練方式和準確率為何？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請實作輸入特徵標準化(feature normalization)，並討論其對於你的模型準確率的影響。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請實作logistic regression的正規化(regularization)，並討論其對於你的模型準確率的影響。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Times New Roman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請討論你認為哪個attribute對結果影響最大？</a:t>
            </a:r>
            <a:endParaRPr sz="16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311700" y="95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Score - Part2</a:t>
            </a:r>
            <a:endParaRPr b="0"/>
          </a:p>
        </p:txBody>
      </p:sp>
      <p:sp>
        <p:nvSpPr>
          <p:cNvPr id="215" name="Google Shape;215;p41"/>
          <p:cNvSpPr txBox="1"/>
          <p:nvPr>
            <p:ph idx="1" type="body"/>
          </p:nvPr>
        </p:nvSpPr>
        <p:spPr>
          <a:xfrm>
            <a:off x="311700" y="690825"/>
            <a:ext cx="8520600" cy="4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Times New Roman"/>
              <a:buChar char="❖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policy：</a:t>
            </a:r>
            <a:endParaRPr sz="1600">
              <a:solidFill>
                <a:srgbClr val="695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➢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 錯誤，直接0分。若是格式錯誤，請在</a:t>
            </a: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公告時間內</a:t>
            </a: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找助教修好，修完kaggle分數*0.7。</a:t>
            </a:r>
            <a:endParaRPr sz="1600">
              <a:solidFill>
                <a:srgbClr val="695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➢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Kaggle超過deadline直接shut down，可以繼續上傳但不計入成績。</a:t>
            </a:r>
            <a:endParaRPr sz="1600">
              <a:solidFill>
                <a:srgbClr val="695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➢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Github遲交一天(*0.7)，不足一天以一天計算，不得遲交超過兩天，有特殊原因請找助教。</a:t>
            </a:r>
            <a:endParaRPr sz="1600">
              <a:solidFill>
                <a:srgbClr val="695D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Github遲交表單：</a:t>
            </a:r>
            <a:r>
              <a:rPr lang="zh-TW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https://docs.google.com/forms/d/e/1FAIpQLSdle52DaVorU6i5_llnlVByurPqDf4qqFRfVg-1AhFS3hM0AA/viewform?usp=pp_url&amp;entry.1754524972</a:t>
            </a: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遲交才必需填寫)</a:t>
            </a:r>
            <a:b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遲交請</a:t>
            </a: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「先上傳程式」</a:t>
            </a:r>
            <a:r>
              <a:rPr lang="zh-TW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Github再填表單，助教會根據表單填寫時間當作繳交時間。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❖"/>
            </a:pPr>
            <a:r>
              <a:rPr lang="zh-TW" sz="1600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</a:t>
            </a: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template：</a:t>
            </a:r>
            <a:b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https://goo.gl/hjvfQQ</a:t>
            </a:r>
            <a:endParaRPr sz="16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</a:t>
            </a:r>
            <a:r>
              <a:rPr lang="zh-TW"/>
              <a:t>是否可以用中文</a:t>
            </a:r>
            <a:endParaRPr/>
          </a:p>
        </p:txBody>
      </p:sp>
      <p:sp>
        <p:nvSpPr>
          <p:cNvPr id="221" name="Google Shape;221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有不少同學寄信詢問可否使用英文作答，在這裡統一回答同學。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除了母語人士或是國際生，助教</a:t>
            </a:r>
            <a:r>
              <a:rPr b="1" lang="zh-TW" sz="15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「強烈建議」你使用中文作答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，以下有幾點原因：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181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屏除不必要的爭議以及方便批改，因為此次修課人數眾多，中文作答可以更快的讓同學拿到成績。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同學們用英文作答可能會沒辦法完整表達意思，助教批改時也可能無法完全明白，可能造成同學們成績上的損失。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181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因此還是建議同學們</a:t>
            </a:r>
            <a:r>
              <a:rPr b="1"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以</a:t>
            </a:r>
            <a:r>
              <a:rPr b="1" lang="zh-TW" sz="15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中文作答，但如果仍想使用英文作答</a:t>
            </a: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也是可以的。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若有其他問題，請po在FB社團裡或寄信至助教信箱，</a:t>
            </a:r>
            <a:r>
              <a:rPr b="1" lang="zh-TW">
                <a:solidFill>
                  <a:srgbClr val="FF0000"/>
                </a:solidFill>
              </a:rPr>
              <a:t>請勿直接私訊助教</a:t>
            </a:r>
            <a:r>
              <a:rPr lang="zh-TW"/>
              <a:t>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助教信箱：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ntu.mlta@gmail.com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Update (3/23 14:44)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根據下課後同學反應，以下投影片內容有稍作改動：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p12,13中，Script Usage中多一個參數</a:t>
            </a:r>
            <a:r>
              <a:rPr lang="zh-TW">
                <a:solidFill>
                  <a:srgbClr val="FF0000"/>
                </a:solidFill>
              </a:rPr>
              <a:t>Y_train</a:t>
            </a:r>
            <a:r>
              <a:rPr lang="zh-TW"/>
              <a:t>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p14中，第五個分數，時間修改為：</a:t>
            </a:r>
            <a:r>
              <a:rPr lang="zh-TW">
                <a:solidFill>
                  <a:srgbClr val="FF0000"/>
                </a:solidFill>
              </a:rPr>
              <a:t>3/29 23:59 (GMT+8)前</a:t>
            </a:r>
            <a:r>
              <a:rPr lang="zh-TW"/>
              <a:t>超過。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AutoNum type="arabicPeriod"/>
            </a:pPr>
            <a:r>
              <a:rPr lang="zh-TW"/>
              <a:t>p14中，kaggle前五名的計算，助教會參考public以及private的平均，時間到了之後會寄信通知。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p15中，關於程式重新批改部分，也是參考同學的程式在</a:t>
            </a:r>
            <a:r>
              <a:rPr lang="zh-TW">
                <a:solidFill>
                  <a:srgbClr val="FF0000"/>
                </a:solidFill>
              </a:rPr>
              <a:t>全部的test set的結果</a:t>
            </a:r>
            <a:r>
              <a:rPr lang="zh-TW"/>
              <a:t>與</a:t>
            </a:r>
            <a:r>
              <a:rPr lang="zh-TW">
                <a:solidFill>
                  <a:srgbClr val="FF0000"/>
                </a:solidFill>
              </a:rPr>
              <a:t>baseline們在public以及private的平均</a:t>
            </a:r>
            <a:r>
              <a:rPr lang="zh-TW"/>
              <a:t>是否相近來決定。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>
                <a:solidFill>
                  <a:srgbClr val="FF0000"/>
                </a:solidFill>
              </a:rPr>
              <a:t>hw2_logistic.sh、hw2_generative.sh、hw2_best.sh</a:t>
            </a:r>
            <a:r>
              <a:rPr lang="zh-TW"/>
              <a:t>皆須在10分鐘內跑完。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Dataset and Task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Provided Feature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Rules, Deadline and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FAQ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 and Task Introduction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11700" y="1180201"/>
            <a:ext cx="8520600" cy="3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ADULT dataset: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Extraction was done by Barry Becker from the 1994 Census database. A set of reasonably clean records was extracted using the following conditions: ((AGE&gt;16) &amp;&amp; (AGI&gt;100) &amp;&amp; (AFNLWGT&gt;1) &amp;&amp; (HRSWK&gt;0)).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Task: 	</a:t>
            </a:r>
            <a:r>
              <a:rPr b="1" lang="zh-TW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Binary Classification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Determine whether a person makes over 50K a year.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Reference: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https://archive.ics.uci.edu/ml/datasets/Adult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Attribute Information</a:t>
            </a:r>
            <a:endParaRPr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65075" y="1309025"/>
            <a:ext cx="8520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age, workclass, fnlwgt, education, education num, marital-status, occupation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relationship, race, sex, capital-gain, capital-loss, hours-per-week,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native-country, make over 50K a year or not</a:t>
            </a:r>
            <a:endParaRPr/>
          </a:p>
        </p:txBody>
      </p:sp>
      <p:pic>
        <p:nvPicPr>
          <p:cNvPr descr="螢幕快照 2017-03-16 上午2.39.18.png" id="137" name="Google Shape;137;p29"/>
          <p:cNvPicPr preferRelativeResize="0"/>
          <p:nvPr/>
        </p:nvPicPr>
        <p:blipFill rotWithShape="1">
          <a:blip r:embed="rId3">
            <a:alphaModFix/>
          </a:blip>
          <a:srcRect b="52132" l="0" r="0" t="0"/>
          <a:stretch/>
        </p:blipFill>
        <p:spPr>
          <a:xfrm>
            <a:off x="190725" y="1374690"/>
            <a:ext cx="8762550" cy="10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9"/>
          <p:cNvSpPr txBox="1"/>
          <p:nvPr/>
        </p:nvSpPr>
        <p:spPr>
          <a:xfrm>
            <a:off x="311700" y="2497025"/>
            <a:ext cx="8320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train.csv 、test.csv :</a:t>
            </a:r>
            <a:endParaRPr b="1" sz="1800"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800"/>
          </a:p>
        </p:txBody>
      </p:sp>
      <p:sp>
        <p:nvSpPr>
          <p:cNvPr id="139" name="Google Shape;139;p29"/>
          <p:cNvSpPr txBox="1"/>
          <p:nvPr/>
        </p:nvSpPr>
        <p:spPr>
          <a:xfrm>
            <a:off x="365075" y="4311125"/>
            <a:ext cx="6146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資料詳細資訊在kaggle description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Provided Feature Format</a:t>
            </a:r>
            <a:endParaRPr/>
          </a:p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311700" y="2706950"/>
            <a:ext cx="85206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 </a:t>
            </a:r>
            <a:r>
              <a:rPr b="1" lang="zh-TW"/>
              <a:t>X_train, Y_train, X_test  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.csv 格式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X_train, X_test: </a:t>
            </a:r>
            <a:r>
              <a:rPr lang="zh-TW"/>
              <a:t>106 dim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discrete</a:t>
            </a:r>
            <a:r>
              <a:rPr lang="zh-TW"/>
              <a:t>的資料: </a:t>
            </a:r>
            <a:r>
              <a:rPr lang="zh-TW"/>
              <a:t>one-hot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continuous</a:t>
            </a:r>
            <a:r>
              <a:rPr lang="zh-TW"/>
              <a:t>的資料: 保留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Y_train: label = 0表示 “&lt; 50K” 、 label = 1表示 “ &gt;=50K ”</a:t>
            </a:r>
            <a:endParaRPr/>
          </a:p>
        </p:txBody>
      </p:sp>
      <p:pic>
        <p:nvPicPr>
          <p:cNvPr descr="螢幕快照 2017-03-22 下午2.56.08.png" id="146" name="Google Shape;1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76" y="1376263"/>
            <a:ext cx="8840700" cy="11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Rules</a:t>
            </a:r>
            <a:endParaRPr/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請</a:t>
            </a:r>
            <a:r>
              <a:rPr lang="zh-TW">
                <a:solidFill>
                  <a:srgbClr val="FF0000"/>
                </a:solidFill>
              </a:rPr>
              <a:t>手刻</a:t>
            </a:r>
            <a:r>
              <a:rPr lang="zh-TW"/>
              <a:t>gradient descent實作logistic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請</a:t>
            </a:r>
            <a:r>
              <a:rPr lang="zh-TW">
                <a:solidFill>
                  <a:srgbClr val="FF0000"/>
                </a:solidFill>
              </a:rPr>
              <a:t>手刻</a:t>
            </a:r>
            <a:r>
              <a:rPr lang="zh-TW"/>
              <a:t>實作probabilistic generative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不能使用現成package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不能使用額外data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hw2_logistic.sh、hw2_generative.sh、hw2_best.sh皆須在10分鐘內跑完。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Only Python, C/C++，建議使用Python 3.4以及Numpy 1.12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kaggle_url：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https://inclass.kaggle.com/c/ml2017-hw2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請至kaggle創帳號登入，需綁定NTU信箱。</a:t>
            </a:r>
            <a:endParaRPr baseline="-250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個人進行，不需組隊。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隊名:學號_任意名稱(ex. </a:t>
            </a: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b02902000_日本一級棒</a:t>
            </a:r>
            <a:r>
              <a:rPr lang="zh-TW"/>
              <a:t>)，旁聽同學請</a:t>
            </a:r>
            <a:r>
              <a:rPr lang="zh-TW">
                <a:solidFill>
                  <a:srgbClr val="FF0000"/>
                </a:solidFill>
              </a:rPr>
              <a:t>避免</a:t>
            </a:r>
            <a:r>
              <a:rPr lang="zh-TW"/>
              <a:t>學號開頭。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每日上傳上限</a:t>
            </a:r>
            <a:r>
              <a:rPr lang="zh-TW">
                <a:solidFill>
                  <a:srgbClr val="FF0000"/>
                </a:solidFill>
              </a:rPr>
              <a:t>5</a:t>
            </a:r>
            <a:r>
              <a:rPr lang="zh-TW"/>
              <a:t>次。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test set的16281筆資料將被分為兩份，8140筆public，8141筆private。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最後的計分排名將以</a:t>
            </a:r>
            <a:r>
              <a:rPr lang="zh-TW">
                <a:solidFill>
                  <a:srgbClr val="FF0000"/>
                </a:solidFill>
              </a:rPr>
              <a:t>1</a:t>
            </a:r>
            <a:r>
              <a:rPr lang="zh-TW"/>
              <a:t>筆自行選擇的結果，測試在private set上的準確率為準。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★"/>
            </a:pPr>
            <a:r>
              <a:rPr lang="zh-TW">
                <a:solidFill>
                  <a:srgbClr val="FF0000"/>
                </a:solidFill>
              </a:rPr>
              <a:t>kaggle名稱錯誤者將不會得到任何kaggle上分數。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請預測test set中X筆資料並將結果上傳Kaggle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上傳格式為csv。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第一行必須為id,label，第二行開始為預測結果。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每行分別為id以及預測的label，請以逗號分隔。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Evaluation: Accuracy</a:t>
            </a:r>
            <a:endParaRPr/>
          </a:p>
        </p:txBody>
      </p:sp>
      <p:pic>
        <p:nvPicPr>
          <p:cNvPr descr="螢幕快照 2017-03-16 上午2.21.24.png"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125" y="1244963"/>
            <a:ext cx="1735450" cy="30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