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Palatino Linotype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12FCA4-D2B0-4434-8767-4F4131F69698}">
  <a:tblStyle styleId="{1512FCA4-D2B0-4434-8767-4F4131F69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alatinoLinotype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alatinoLinotype-boldItalic.fntdata"/><Relationship Id="rId50" Type="http://schemas.openxmlformats.org/officeDocument/2006/relationships/font" Target="fonts/PalatinoLinotype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79281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7928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064f8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064f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02532ced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02532ce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624c11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624c1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02532ced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02532ce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2532ced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02532c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2532ced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02532ced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RMSE=\sqrt{\sum_{t=1}^n { \frac{(\hat{y_t}-y_t)^2}{n}}}</a:t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65c0537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65c05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4-&gt;</a:t>
            </a:r>
            <a:r>
              <a:rPr lang="en-US"/>
              <a:t>分類問題</a:t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f2887d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f2887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d624c115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d624c11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02532ced_5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02532ce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9792818e_6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9792818e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65c05370_1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65c053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792818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79281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02532c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02532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2532ced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02532ce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02532ced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02532ce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L=\sum_{i,j}(R_{ij}-U_i \cdot V_j)^2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c65684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c6568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2532ced_5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2532ce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535413" y="804520"/>
            <a:ext cx="6479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35413" y="2015733"/>
            <a:ext cx="6479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1371687" y="798973"/>
            <a:ext cx="0" cy="106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1371687" y="798973"/>
            <a:ext cx="0" cy="284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c/ml2017-fall-hw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lides.com/sunprinces/deck-16#/2%EF%BC%8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NPjmzp7_KGH988WWDvzVkGk5pbfxW-FL4Ridw2RmaRE/edit?usp=sharing" TargetMode="External"/><Relationship Id="rId4" Type="http://schemas.openxmlformats.org/officeDocument/2006/relationships/hyperlink" Target="https://ntumlta.github.io/2017fall-ml-hw5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pt.cc/fmnDEx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medium.com/@luckylwk/visualising-high-dimensional-datasets-using-pca-and-t-sne-in-python-8ef87e7915b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pt.cc/fi3bjx" TargetMode="External"/><Relationship Id="rId4" Type="http://schemas.openxmlformats.org/officeDocument/2006/relationships/hyperlink" Target="https://ppt.cc/f3y0hx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ntumlta.github.io/2017fall-ml-hw5/" TargetMode="External"/><Relationship Id="rId4" Type="http://schemas.openxmlformats.org/officeDocument/2006/relationships/hyperlink" Target="mailto:ntu.mlta@gmail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c/ml2017-fall-hw5/" TargetMode="External"/><Relationship Id="rId9" Type="http://schemas.openxmlformats.org/officeDocument/2006/relationships/hyperlink" Target="https://ppt.cc/fmnDEx" TargetMode="External"/><Relationship Id="rId5" Type="http://schemas.openxmlformats.org/officeDocument/2006/relationships/hyperlink" Target="https://docs.google.com/document/d/1NPjmzp7_KGH988WWDvzVkGk5pbfxW-FL4Ridw2RmaRE/edit?usp=sharing" TargetMode="External"/><Relationship Id="rId6" Type="http://schemas.openxmlformats.org/officeDocument/2006/relationships/hyperlink" Target="https://docs.google.com/document/d/1NPjmzp7_KGH988WWDvzVkGk5pbfxW-FL4Ridw2RmaRE/edit?usp=sharing" TargetMode="External"/><Relationship Id="rId7" Type="http://schemas.openxmlformats.org/officeDocument/2006/relationships/hyperlink" Target="https://ppt.cc/fi3bjx" TargetMode="External"/><Relationship Id="rId8" Type="http://schemas.openxmlformats.org/officeDocument/2006/relationships/hyperlink" Target="https://ppt.cc/f3y0h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Machine Learning </a:t>
            </a:r>
            <a:r>
              <a:rPr lang="en-US">
                <a:solidFill>
                  <a:srgbClr val="660000"/>
                </a:solidFill>
              </a:rPr>
              <a:t>HW5</a:t>
            </a:r>
            <a:endParaRPr>
              <a:solidFill>
                <a:srgbClr val="66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t/>
            </a:r>
            <a:endParaRPr b="0" sz="216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ntu.mlta</a:t>
            </a:r>
            <a:r>
              <a:rPr lang="en-US">
                <a:solidFill>
                  <a:srgbClr val="0C343D"/>
                </a:solidFill>
              </a:rPr>
              <a:t>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788" y="1227158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keras.layers.Dot : if applied to two tensors a and b of shape (batch_size, n), the output will be a tensor of shape (batch_size, 1) where each entry i will be the dot product between a[i] and b[i].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keras.layers.Add : add all tensors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keras.layers.Concatenate : concatenate two tensor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Example code:</a:t>
            </a:r>
            <a:endParaRPr sz="24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0" y="4578800"/>
            <a:ext cx="6207225" cy="2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36" y="1688425"/>
            <a:ext cx="5868126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format(1/5)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TrainDataID, UserID,MovieID,Rating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擷取選取區域_156.png"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3064150"/>
            <a:ext cx="4591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format(2/5)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TestDataID,UserID,MovieID</a:t>
            </a:r>
            <a:endParaRPr sz="2400"/>
          </a:p>
        </p:txBody>
      </p:sp>
      <p:pic>
        <p:nvPicPr>
          <p:cNvPr descr="擷取選取區域_159.png"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3204375"/>
            <a:ext cx="36004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format(3/5)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movies.csv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movieID::Title::Genres</a:t>
            </a:r>
            <a:endParaRPr sz="2400"/>
          </a:p>
        </p:txBody>
      </p:sp>
      <p:pic>
        <p:nvPicPr>
          <p:cNvPr descr="擷取選取區域_166.png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798413"/>
            <a:ext cx="7667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format(4/5)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</a:t>
            </a:r>
            <a:r>
              <a:rPr lang="en-US" sz="2400"/>
              <a:t>s.csv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UserID::Gender::Age::Occupation::Zip-code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擷取選取區域_165.png"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3084050"/>
            <a:ext cx="5657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format(5/5)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Training data: 899873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Testing data: 100336, half private set.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11700" y="4900925"/>
            <a:ext cx="8520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4703477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RMSE numpy implementation</a:t>
            </a:r>
            <a:endParaRPr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np.sqrt(((y_pred - y_true)**2).mean())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descr="rmse.png"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75" y="2368475"/>
            <a:ext cx="4129050" cy="13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535411" y="1756130"/>
            <a:ext cx="5525081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Kaggle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Kaggle</a:t>
            </a:r>
            <a:endParaRPr i="0" u="none" cap="none" strike="noStrike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kaggle_url：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https://www.kaggle.com/c/ml2017-fall-hw5/</a:t>
            </a:r>
            <a:endParaRPr i="0" sz="2000" u="none" cap="none" strike="noStrike">
              <a:solidFill>
                <a:srgbClr val="D5A6BD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請至kaggle創帳號登入，需綁定NTU信箱。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個人進行，不需組隊。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隊名:學號_任意名稱(ex. b02902000_日本一級棒)，旁聽同學請避免學號開頭。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每日上傳上限</a:t>
            </a:r>
            <a:r>
              <a:rPr lang="en-US" sz="2000">
                <a:solidFill>
                  <a:srgbClr val="FF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次。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test set的資料將被分為兩份，一半為public，另一半為private。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最後的計分排名將以</a:t>
            </a:r>
            <a:r>
              <a:rPr lang="en-US" sz="2000">
                <a:solidFill>
                  <a:srgbClr val="FF0000"/>
                </a:solidFill>
              </a:rPr>
              <a:t>2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筆自行選擇的結果，測試在private set上的準確率為準。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FF0000"/>
                </a:solidFill>
              </a:rPr>
              <a:t>kaggle名稱錯誤者將不會得到任何kaggle上分數。</a:t>
            </a:r>
            <a:endParaRPr sz="2000"/>
          </a:p>
          <a:p>
            <a:pPr indent="-11049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1600"/>
              </a:spcAft>
              <a:buClr>
                <a:schemeClr val="accent1"/>
              </a:buClr>
              <a:buSzPts val="186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986025" y="1704879"/>
            <a:ext cx="4556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Task Introduction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Deadline and Policy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FAQ</a:t>
            </a:r>
            <a:endParaRPr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Submission Format</a:t>
            </a:r>
            <a:endParaRPr i="0" u="none" cap="none" strike="noStrike"/>
          </a:p>
        </p:txBody>
      </p:sp>
      <p:sp>
        <p:nvSpPr>
          <p:cNvPr id="209" name="Google Shape;209;p34"/>
          <p:cNvSpPr txBox="1"/>
          <p:nvPr/>
        </p:nvSpPr>
        <p:spPr>
          <a:xfrm>
            <a:off x="1251000" y="5400000"/>
            <a:ext cx="6642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format: TestDataID,Rating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擷取選取區域_160.png"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1688967"/>
            <a:ext cx="2705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535412" y="2200473"/>
            <a:ext cx="7992891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Deadline and Policy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Deadline</a:t>
            </a:r>
            <a:endParaRPr i="0" u="none" cap="none" strike="noStrike"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500275" y="2379169"/>
            <a:ext cx="89076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Kaggle: </a:t>
            </a:r>
            <a:r>
              <a:rPr lang="en-US" sz="2400">
                <a:solidFill>
                  <a:srgbClr val="FF0000"/>
                </a:solidFill>
              </a:rPr>
              <a:t>12/21 23:59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(GMT+8) </a:t>
            </a:r>
            <a:endParaRPr i="0" sz="2400" u="none" cap="none" strike="noStrike">
              <a:solidFill>
                <a:srgbClr val="FF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</a:t>
            </a:r>
            <a:r>
              <a:rPr lang="en-US" sz="2400">
                <a:solidFill>
                  <a:srgbClr val="000000"/>
                </a:solidFill>
              </a:rPr>
              <a:t>rt and source code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12/22 23:59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en-US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 - Repository</a:t>
            </a:r>
            <a:r>
              <a:rPr i="0" lang="en-US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623400" y="1536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64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github上ML2017/hw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/裡面請至少包含：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Report.pdf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.sh 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_best.sh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your python files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rgbClr val="000000"/>
                </a:solidFill>
              </a:rPr>
              <a:t>your 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model files (can be loaded by your python file)</a:t>
            </a:r>
            <a:endParaRPr sz="2000">
              <a:solidFill>
                <a:srgbClr val="00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</a:rPr>
              <a:t>請不要上傳dataset</a:t>
            </a:r>
            <a:endParaRPr b="1" sz="2000" u="sng">
              <a:solidFill>
                <a:srgbClr val="FF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hw5.sh 必須是MF的實作</a:t>
            </a:r>
            <a:endParaRPr b="1" sz="2000" u="sng">
              <a:solidFill>
                <a:srgbClr val="FF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如果你的model超過github的最大容量，可以考慮把model放在其他地</a:t>
            </a:r>
            <a:r>
              <a:rPr lang="en-US" sz="2000">
                <a:solidFill>
                  <a:srgbClr val="000000"/>
                </a:solidFill>
              </a:rPr>
              <a:t>方(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http://slides.com/sunprinces/deck-16#/2%EF%BC%89</a:t>
            </a:r>
            <a:r>
              <a:rPr lang="en-US" sz="2000">
                <a:solidFill>
                  <a:srgbClr val="000000"/>
                </a:solidFill>
              </a:rPr>
              <a:t>)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。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model可以是多個檔案(ex:keras model, movies id mapping file)，檔名沒有規定，shell script裡寫死相對路徑即可(助教批改時會cd進同學的目錄裡)。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  <a:endParaRPr i="0" u="none" cap="none" strike="noStrike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688425"/>
            <a:ext cx="8832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i="0" lang="en-US" sz="2200" u="none" cap="none" strike="noStrike">
                <a:solidFill>
                  <a:srgbClr val="FF0000"/>
                </a:solidFill>
              </a:rPr>
              <a:t>Python Only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，</a:t>
            </a:r>
            <a:r>
              <a:rPr lang="en-US" sz="2200">
                <a:solidFill>
                  <a:srgbClr val="000000"/>
                </a:solidFill>
              </a:rPr>
              <a:t>請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使用Python 3.</a:t>
            </a:r>
            <a:r>
              <a:rPr lang="en-US" sz="2200">
                <a:solidFill>
                  <a:srgbClr val="000000"/>
                </a:solidFill>
              </a:rPr>
              <a:t>5+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, </a:t>
            </a:r>
            <a:r>
              <a:rPr lang="en-US" sz="2200">
                <a:solidFill>
                  <a:srgbClr val="000000"/>
                </a:solidFill>
              </a:rPr>
              <a:t>K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eras </a:t>
            </a:r>
            <a:r>
              <a:rPr lang="en-US" sz="2200">
                <a:solidFill>
                  <a:srgbClr val="000000"/>
                </a:solidFill>
              </a:rPr>
              <a:t>2.0.8, Tensorflow1.3.0, pytorch 0.2.0, h5py2.7.0. , Numpy, Pandas 0.20+, sklearn 0.19.1, Python Standard Lib...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FF0000"/>
                </a:solidFill>
              </a:rPr>
              <a:t>只可使用限定的package，以及python內建的package，並且限定使用Tensorflow作為Keras的backend.</a:t>
            </a:r>
            <a:r>
              <a:rPr lang="en-US" sz="2200">
                <a:solidFill>
                  <a:srgbClr val="000000"/>
                </a:solidFill>
              </a:rPr>
              <a:t> 若import其他東西，或是使用不同版本，造成批改錯誤，將不接受修正。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b="1" lang="en-US" sz="2200">
                <a:solidFill>
                  <a:srgbClr val="FF0000"/>
                </a:solidFill>
              </a:rPr>
              <a:t>請不要執行plot圖的code，並且不能在code裡import plot圖的套件。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不能使用額外data來training (包括 pre-training)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不能call 其他線上 API (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Project Oxford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...)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請附上訓練好的model (及其參數)，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.sh 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_best.sh要在10分鐘內跑完</a:t>
            </a:r>
            <a:endParaRPr i="0" sz="2200" u="none" cap="none" strike="noStrike">
              <a:solidFill>
                <a:srgbClr val="000000"/>
              </a:solidFill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  <a:endParaRPr i="0" u="none" cap="none" strike="noStrike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與之前作業相同，請在script中寫清楚使用python版本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以下的路徑，助教在跑的時候會另外指定，請保留可更改的彈性，不要寫死</a:t>
            </a:r>
            <a:endParaRPr sz="2400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Script usage: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.sh </a:t>
            </a:r>
            <a:r>
              <a:rPr lang="en-US" sz="2400">
                <a:solidFill>
                  <a:srgbClr val="FF0000"/>
                </a:solidFill>
              </a:rPr>
              <a:t>&lt;test.csv path&gt;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&lt;prediction file path&gt; </a:t>
            </a:r>
            <a:r>
              <a:rPr lang="en-US" sz="2400">
                <a:solidFill>
                  <a:srgbClr val="FF0000"/>
                </a:solidFill>
              </a:rPr>
              <a:t>&lt;movies.csv path&gt; &lt;users.csv path&gt;</a:t>
            </a:r>
            <a:br>
              <a:rPr i="0" lang="en-US" sz="2400" u="none" cap="none" strike="noStrike">
                <a:solidFill>
                  <a:schemeClr val="dk1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_best.sh  </a:t>
            </a:r>
            <a:r>
              <a:rPr lang="en-US" sz="2400">
                <a:solidFill>
                  <a:srgbClr val="FF0000"/>
                </a:solidFill>
              </a:rPr>
              <a:t>&lt;test.csv path&gt; &lt;prediction file path&gt; &lt;movies.csv path&gt; &lt;users.csv path&gt;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III - Report</a:t>
            </a:r>
            <a:endParaRPr i="0" u="none" cap="none" strike="noStrike"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請使用中文作答。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請交pdf檔</a:t>
            </a:r>
            <a:r>
              <a:rPr lang="en-US" sz="2400">
                <a:solidFill>
                  <a:srgbClr val="000000"/>
                </a:solidFill>
              </a:rPr>
              <a:t>，檔名為Report.pdf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Template :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 </a:t>
            </a:r>
            <a:r>
              <a:rPr i="0" lang="en-US" sz="2400" u="sng" cap="none" strike="noStrike">
                <a:solidFill>
                  <a:schemeClr val="hlink"/>
                </a:solidFill>
                <a:hlinkClick r:id="rId3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作業網址: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FF0000"/>
                </a:solidFill>
              </a:rPr>
              <a:t>Collaborators請附上學號與姓名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Policy IV - Score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 Rank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超過public leaderboard的simple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超過public leaderboard的strong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超過private leaderboard的simple baseline分數 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超過private leaderboard的strong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</a:t>
            </a:r>
            <a:r>
              <a:rPr lang="en-US" sz="2000">
                <a:solidFill>
                  <a:srgbClr val="FF0000"/>
                </a:solidFill>
              </a:rPr>
              <a:t>12/14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 23:59 (GMT+8)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前超過public simple baseline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(BONUS) kaggle排名前五名(且願意上台跟大家分享的同學)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前五名排名以public平均為準，屆時助教會公布名單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</a:rPr>
              <a:t>hw5.sh的結果必須超過public simple baseline否則程式部分將不會有任何分數。</a:t>
            </a:r>
            <a:endParaRPr b="1" sz="2000">
              <a:solidFill>
                <a:srgbClr val="FF0000"/>
              </a:solidFill>
            </a:endParaRPr>
          </a:p>
          <a:p>
            <a:pPr indent="-114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小老師制度（手把手教學）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在12/14以前超過simple baseline並願意在12/15在上課時間教導同學撰寫作業五程式，請填寫一下表單：</a:t>
            </a:r>
            <a:r>
              <a:rPr b="1" lang="en-U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https://ppt.cc/fmnDEx</a:t>
            </a:r>
            <a:endParaRPr/>
          </a:p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12/14將公布小老師名單在作業網頁，人數太多將以符合以下標準的同學為主:</a:t>
            </a:r>
            <a:br>
              <a:rPr lang="en-US" sz="2200"/>
            </a:br>
            <a:r>
              <a:rPr lang="en-US" sz="2200"/>
              <a:t>1. 沒有當過小老師 </a:t>
            </a:r>
            <a:br>
              <a:rPr lang="en-US" sz="2200"/>
            </a:br>
            <a:r>
              <a:rPr lang="en-US" sz="2200"/>
              <a:t>2. Kaggle Public Leaderboard成績排名較高 (但請不要因此想overfit public set)</a:t>
            </a:r>
            <a:endParaRPr sz="2200"/>
          </a:p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小老師當次成績+1%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IV - Score</a:t>
            </a:r>
            <a:endParaRPr i="0" u="none" cap="none" strike="noStrike"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200"/>
              <a:t>Report problem</a:t>
            </a:r>
            <a:r>
              <a:rPr b="1" lang="en-US" sz="2200">
                <a:solidFill>
                  <a:srgbClr val="FF0000"/>
                </a:solidFill>
              </a:rPr>
              <a:t>(Q1,Q2,Q3,Q5都限定使用MF的model)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(1%)請比較有無normalize(在rating上)的差別。並說明如何normalize.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(1%)比較不同的latent dimension的結果。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(1%)比較有無bias的結果(p.8)。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(1%)請試著用DNN(p.28)來解決這個問題，並且說明實做的方法(方法不限)。並比較MF和NN的結果，討論結果的差異。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(1%)請試著將movie的embedding用tsne降維後，將movie category當作label來作圖(p.29)。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(BONUS)(1%)試著使用除了rating以外的feature, 並說明你的作法和結果，結果好壞不會影響評分。</a:t>
            </a:r>
            <a:endParaRPr sz="2200"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latino Linotype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14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Introduction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Matrix Factorization</a:t>
            </a:r>
            <a:endParaRPr i="0" sz="24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因為Rating是介於[1, 5]之間。可以嘗試將Rating normalize到[0, 1]；或是減掉平均，除以標準差等等，方法不限。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DNN</a:t>
            </a:r>
            <a:r>
              <a:rPr lang="en-US"/>
              <a:t>問題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input: 舉例來說可以把user的embedding以及movie的embedding連接在一起，作為DNN的input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output: 可以把這個問題視為regression問題，又或者將1-5每種分數都視為不同類別，再去做5個類別的分類問題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category</a:t>
            </a:r>
            <a:r>
              <a:rPr lang="en-US"/>
              <a:t>作圖範例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由於dataset給的movie分類有幾類滿像的，這張圖是把’Drama’,’Musical’作為一類，</a:t>
            </a:r>
            <a:r>
              <a:rPr lang="en-US">
                <a:solidFill>
                  <a:srgbClr val="695D46"/>
                </a:solidFill>
              </a:rPr>
              <a:t>'Thriller',’Horror’,’Crime’作為一類，Adventure,Animation,Children's做為一類所畫的圖。在畫圖時同學的類別可以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自訂。</a:t>
            </a:r>
            <a:r>
              <a:rPr b="1" lang="en-US">
                <a:solidFill>
                  <a:srgbClr val="FF0000"/>
                </a:solidFill>
              </a:rPr>
              <a:t>有多個分類時，可</a:t>
            </a:r>
            <a:br>
              <a:rPr b="1" lang="en-US">
                <a:solidFill>
                  <a:srgbClr val="FF0000"/>
                </a:solidFill>
              </a:rPr>
            </a:br>
            <a:r>
              <a:rPr b="1" lang="en-US">
                <a:solidFill>
                  <a:srgbClr val="FF0000"/>
                </a:solidFill>
              </a:rPr>
              <a:t>以隨機選擇一個。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95D46"/>
                </a:solidFill>
              </a:rPr>
              <a:t>米色是</a:t>
            </a:r>
            <a:r>
              <a:rPr lang="en-US"/>
              <a:t>’Drama’,’Musical’，</a:t>
            </a:r>
            <a:br>
              <a:rPr lang="en-US"/>
            </a:br>
            <a:r>
              <a:rPr lang="en-US"/>
              <a:t>紅色是</a:t>
            </a:r>
            <a:r>
              <a:rPr lang="en-US">
                <a:solidFill>
                  <a:srgbClr val="695D46"/>
                </a:solidFill>
              </a:rPr>
              <a:t>'Thriller',’Horror’,’Crime’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藍色是Adventure,Animation,Children's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T-SNE教學</a:t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75" y="2500325"/>
            <a:ext cx="3557875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921100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script 錯誤，直接0分。若是格式錯誤，請在</a:t>
            </a:r>
            <a:r>
              <a:rPr lang="en-US" sz="2000">
                <a:solidFill>
                  <a:srgbClr val="FF0000"/>
                </a:solidFill>
              </a:rPr>
              <a:t>公告時間內</a:t>
            </a:r>
            <a:r>
              <a:rPr lang="en-US" sz="2000"/>
              <a:t>找助教修好，修完kaggle分數*0.7。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Kaggle超過deadline直接shut down，可以繼續上傳但不計入成績。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Github遲交一天(*0.7)，不足一天以一天計算，不得遲交超過兩天，有特殊原因請找助教。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/>
              <a:t>Github遲交表單：</a:t>
            </a:r>
            <a:br>
              <a:rPr lang="en-US" sz="2000"/>
            </a:br>
            <a:r>
              <a:rPr lang="en-US" sz="2000"/>
              <a:t>code: </a:t>
            </a:r>
            <a:r>
              <a:rPr b="1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https://ppt.cc/fi3bjx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/>
              <a:t>report: </a:t>
            </a:r>
            <a:r>
              <a:rPr b="1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https://ppt.cc/f3y0hx</a:t>
            </a:r>
            <a:r>
              <a:rPr lang="en-US" sz="2000">
                <a:solidFill>
                  <a:srgbClr val="FF0000"/>
                </a:solidFill>
              </a:rPr>
              <a:t>(遲交才需填寫)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遲交請</a:t>
            </a:r>
            <a:r>
              <a:rPr lang="en-US" sz="2000">
                <a:solidFill>
                  <a:srgbClr val="FF0000"/>
                </a:solidFill>
              </a:rPr>
              <a:t>「先上傳程式」</a:t>
            </a:r>
            <a:r>
              <a:rPr lang="en-US" sz="2000"/>
              <a:t>Github再填表單，助教會根據表單填寫時間當作繳交時間。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請勿使用任何其他非助教提供的data，否則以</a:t>
            </a:r>
            <a:r>
              <a:rPr lang="en-US" sz="2000">
                <a:solidFill>
                  <a:srgbClr val="FF0000"/>
                </a:solidFill>
              </a:rPr>
              <a:t>0分</a:t>
            </a:r>
            <a:r>
              <a:rPr lang="en-US" sz="2000"/>
              <a:t>計算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上傳的model總和大小建議在</a:t>
            </a:r>
            <a:r>
              <a:rPr lang="en-US" sz="2000">
                <a:solidFill>
                  <a:srgbClr val="FF0000"/>
                </a:solidFill>
              </a:rPr>
              <a:t>500MB</a:t>
            </a:r>
            <a:r>
              <a:rPr lang="en-US" sz="2000"/>
              <a:t>以內。</a:t>
            </a:r>
            <a:endParaRPr sz="2000"/>
          </a:p>
        </p:txBody>
      </p:sp>
      <p:sp>
        <p:nvSpPr>
          <p:cNvPr id="289" name="Google Shape;289;p47"/>
          <p:cNvSpPr txBox="1"/>
          <p:nvPr>
            <p:ph type="title"/>
          </p:nvPr>
        </p:nvSpPr>
        <p:spPr>
          <a:xfrm>
            <a:off x="377500" y="67441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Policy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1535425" y="2015725"/>
            <a:ext cx="73455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作業網址: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助教信箱：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ntu.mlta@gmail.com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304950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雲端使用方法：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Kaggle：</a:t>
            </a:r>
            <a:r>
              <a:rPr lang="en-US" sz="2000" u="sng">
                <a:solidFill>
                  <a:schemeClr val="accent5"/>
                </a:solidFill>
                <a:hlinkClick r:id="rId4"/>
              </a:rPr>
              <a:t>https://www.kaggle.com/c/ml2017-fall-hw5/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作業網址：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https://docs.google.com/document/d/1NPjmzp7_KGH988WWDvzVkGk5pbfxW-FL4Ridw2RmaRE/edit?usp=sharing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Report template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https://docs.google.com/document/d/1NPjmzp7_KGH988WWDvzVkGk5pbfxW-FL4Ridw2RmaRE/edit?usp=sharing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Github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code: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https://ppt.cc/fi3bjx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report: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https://ppt.cc/f3y0hx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https://ppt.cc/fmnDEx</a:t>
            </a:r>
            <a:b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36174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Introduction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05100" y="1704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/>
              <a:t>Given the user’s rating history on items, we want to predict the rating of unseen (user,item) pairs.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We want you to implement matrix factorization to predict the missing value on user-item matrix.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Factorization(1/4)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missing values.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699675" y="24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{1512FCA4-D2B0-4434-8767-4F4131F69698}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</a:t>
                      </a:r>
                      <a:r>
                        <a:rPr lang="en-US" sz="1800"/>
                        <a:t>春日的憂鬱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Factorization(2/4)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atrix_factorization.png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25" y="2515790"/>
            <a:ext cx="6989150" cy="274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png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75" y="1809950"/>
            <a:ext cx="2830787" cy="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Factorization(3/4)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loss function by gradient descent.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889000" y="34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{1512FCA4-D2B0-4434-8767-4F4131F69698}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涼宮春日的憂鬱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ss.png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88" y="2306513"/>
            <a:ext cx="3514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Factorization(4/4)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Bias term</a:t>
            </a:r>
            <a:endParaRPr sz="24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2272300"/>
            <a:ext cx="3621450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8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keras.layers.Embedding : the user matrix and item matrix can be viewed as two embedding matrix 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keras.layers.Flatten: the output tensor shape of embedding layer would be [batch_size,1,embedding_dim], you need this function to reshape the tensor to [batch_size,embedding_dim]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