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42f8ad07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42f8ad07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142f8ad07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142f8ad07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142f8ad071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142f8ad071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CN"/>
              <a:t>Visualization examples analysis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zh-CN"/>
              <a:t>ZHU GREJUN</a:t>
            </a:r>
            <a:endParaRPr/>
          </a:p>
          <a:p>
            <a:pPr indent="0" lvl="0" marL="0" rtl="0" algn="ctr">
              <a:spcBef>
                <a:spcPts val="0"/>
              </a:spcBef>
              <a:spcAft>
                <a:spcPts val="0"/>
              </a:spcAft>
              <a:buNone/>
            </a:pPr>
            <a:r>
              <a:rPr lang="zh-CN"/>
              <a:t>1009699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112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Case one</a:t>
            </a:r>
            <a:endParaRPr/>
          </a:p>
        </p:txBody>
      </p:sp>
      <p:cxnSp>
        <p:nvCxnSpPr>
          <p:cNvPr id="61" name="Google Shape;61;p14"/>
          <p:cNvCxnSpPr/>
          <p:nvPr/>
        </p:nvCxnSpPr>
        <p:spPr>
          <a:xfrm flipH="1" rot="10800000">
            <a:off x="313175" y="649825"/>
            <a:ext cx="8540700" cy="12300"/>
          </a:xfrm>
          <a:prstGeom prst="straightConnector1">
            <a:avLst/>
          </a:prstGeom>
          <a:noFill/>
          <a:ln cap="flat" cmpd="sng" w="9525">
            <a:solidFill>
              <a:schemeClr val="dk2"/>
            </a:solidFill>
            <a:prstDash val="solid"/>
            <a:round/>
            <a:headEnd len="med" w="med" type="none"/>
            <a:tailEnd len="med" w="med" type="none"/>
          </a:ln>
        </p:spPr>
      </p:cxnSp>
      <p:pic>
        <p:nvPicPr>
          <p:cNvPr id="62" name="Google Shape;62;p14"/>
          <p:cNvPicPr preferRelativeResize="0"/>
          <p:nvPr/>
        </p:nvPicPr>
        <p:blipFill rotWithShape="1">
          <a:blip r:embed="rId3">
            <a:alphaModFix/>
          </a:blip>
          <a:srcRect b="0" l="0" r="50315" t="8858"/>
          <a:stretch/>
        </p:blipFill>
        <p:spPr>
          <a:xfrm>
            <a:off x="135350" y="936587"/>
            <a:ext cx="3693026" cy="3715475"/>
          </a:xfrm>
          <a:prstGeom prst="rect">
            <a:avLst/>
          </a:prstGeom>
          <a:noFill/>
          <a:ln>
            <a:noFill/>
          </a:ln>
        </p:spPr>
      </p:pic>
      <p:cxnSp>
        <p:nvCxnSpPr>
          <p:cNvPr id="63" name="Google Shape;63;p14"/>
          <p:cNvCxnSpPr/>
          <p:nvPr/>
        </p:nvCxnSpPr>
        <p:spPr>
          <a:xfrm>
            <a:off x="3986775" y="685425"/>
            <a:ext cx="12300" cy="4122900"/>
          </a:xfrm>
          <a:prstGeom prst="straightConnector1">
            <a:avLst/>
          </a:prstGeom>
          <a:noFill/>
          <a:ln cap="flat" cmpd="sng" w="9525">
            <a:solidFill>
              <a:schemeClr val="dk2"/>
            </a:solidFill>
            <a:prstDash val="solid"/>
            <a:round/>
            <a:headEnd len="med" w="med" type="none"/>
            <a:tailEnd len="med" w="med" type="none"/>
          </a:ln>
        </p:spPr>
      </p:cxnSp>
      <p:sp>
        <p:nvSpPr>
          <p:cNvPr id="64" name="Google Shape;64;p14"/>
          <p:cNvSpPr txBox="1"/>
          <p:nvPr/>
        </p:nvSpPr>
        <p:spPr>
          <a:xfrm>
            <a:off x="4232925" y="988250"/>
            <a:ext cx="4042800" cy="385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zh-CN" sz="1100">
                <a:solidFill>
                  <a:schemeClr val="dk2"/>
                </a:solidFill>
              </a:rPr>
              <a:t>This image shows the relationship between pension spending and the proportion of older people in each country.</a:t>
            </a:r>
            <a:endParaRPr sz="1100">
              <a:solidFill>
                <a:schemeClr val="dk2"/>
              </a:solidFill>
            </a:endParaRPr>
          </a:p>
          <a:p>
            <a:pPr indent="0" lvl="0" marL="0" marR="0" rtl="0" algn="l">
              <a:lnSpc>
                <a:spcPct val="100000"/>
              </a:lnSpc>
              <a:spcBef>
                <a:spcPts val="0"/>
              </a:spcBef>
              <a:spcAft>
                <a:spcPts val="0"/>
              </a:spcAft>
              <a:buNone/>
            </a:pPr>
            <a:r>
              <a:t/>
            </a:r>
            <a:endParaRPr sz="1100">
              <a:solidFill>
                <a:schemeClr val="dk2"/>
              </a:solidFill>
            </a:endParaRPr>
          </a:p>
          <a:p>
            <a:pPr indent="0" lvl="0" marL="0" marR="0" rtl="0" algn="l">
              <a:lnSpc>
                <a:spcPct val="100000"/>
              </a:lnSpc>
              <a:spcBef>
                <a:spcPts val="0"/>
              </a:spcBef>
              <a:spcAft>
                <a:spcPts val="0"/>
              </a:spcAft>
              <a:buNone/>
            </a:pPr>
            <a:r>
              <a:rPr lang="zh-CN" sz="1100">
                <a:solidFill>
                  <a:schemeClr val="dk2"/>
                </a:solidFill>
              </a:rPr>
              <a:t>issues：Insufficient differentiation of data points</a:t>
            </a:r>
            <a:endParaRPr sz="1100">
              <a:solidFill>
                <a:schemeClr val="dk2"/>
              </a:solidFill>
            </a:endParaRPr>
          </a:p>
          <a:p>
            <a:pPr indent="0" lvl="0" marL="0" marR="0" rtl="0" algn="l">
              <a:lnSpc>
                <a:spcPct val="100000"/>
              </a:lnSpc>
              <a:spcBef>
                <a:spcPts val="0"/>
              </a:spcBef>
              <a:spcAft>
                <a:spcPts val="0"/>
              </a:spcAft>
              <a:buNone/>
            </a:pPr>
            <a:r>
              <a:rPr lang="zh-CN" sz="1100">
                <a:solidFill>
                  <a:schemeClr val="dk2"/>
                </a:solidFill>
              </a:rPr>
              <a:t>The use of the same blue dots for all data points makes it difficult to quickly differentiate between different countries, and the crowded location of labels for some of the country names makes it easy to create visual confusion.</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rPr lang="zh-CN" sz="1100">
                <a:solidFill>
                  <a:schemeClr val="dk2"/>
                </a:solidFill>
              </a:rPr>
              <a:t>Improves：</a:t>
            </a:r>
            <a:endParaRPr sz="1100">
              <a:solidFill>
                <a:schemeClr val="dk2"/>
              </a:solidFill>
            </a:endParaRPr>
          </a:p>
          <a:p>
            <a:pPr indent="0" lvl="0" marL="0" marR="0" rtl="0" algn="l">
              <a:lnSpc>
                <a:spcPct val="100000"/>
              </a:lnSpc>
              <a:spcBef>
                <a:spcPts val="0"/>
              </a:spcBef>
              <a:spcAft>
                <a:spcPts val="0"/>
              </a:spcAft>
              <a:buNone/>
            </a:pPr>
            <a:r>
              <a:rPr lang="zh-CN" sz="1100">
                <a:solidFill>
                  <a:schemeClr val="dk2"/>
                </a:solidFill>
              </a:rPr>
              <a:t>Use different colors or shapes to distinguish countries in different geographic regions (e.g. Europe, Asia, America, etc.)</a:t>
            </a:r>
            <a:endParaRPr sz="1100">
              <a:solidFill>
                <a:schemeClr val="dk2"/>
              </a:solidFill>
            </a:endParaRPr>
          </a:p>
          <a:p>
            <a:pPr indent="0" lvl="0" marL="0" marR="0" rtl="0" algn="l">
              <a:lnSpc>
                <a:spcPct val="100000"/>
              </a:lnSpc>
              <a:spcBef>
                <a:spcPts val="0"/>
              </a:spcBef>
              <a:spcAft>
                <a:spcPts val="0"/>
              </a:spcAft>
              <a:buNone/>
            </a:pPr>
            <a:r>
              <a:rPr lang="zh-CN" sz="1100">
                <a:solidFill>
                  <a:schemeClr val="dk2"/>
                </a:solidFill>
              </a:rPr>
              <a:t>Add clear illustrations</a:t>
            </a:r>
            <a:endParaRPr sz="1100">
              <a:solidFill>
                <a:schemeClr val="dk2"/>
              </a:solidFill>
            </a:endParaRPr>
          </a:p>
          <a:p>
            <a:pPr indent="0" lvl="0" marL="0" marR="0" rtl="0" algn="l">
              <a:lnSpc>
                <a:spcPct val="100000"/>
              </a:lnSpc>
              <a:spcBef>
                <a:spcPts val="0"/>
              </a:spcBef>
              <a:spcAft>
                <a:spcPts val="0"/>
              </a:spcAft>
              <a:buNone/>
            </a:pPr>
            <a:r>
              <a:rPr lang="zh-CN" sz="1100">
                <a:solidFill>
                  <a:schemeClr val="dk2"/>
                </a:solidFill>
              </a:rPr>
              <a:t>Optimize tab layout, consider using guide lines</a:t>
            </a:r>
            <a:endParaRPr sz="1100">
              <a:solidFill>
                <a:schemeClr val="dk2"/>
              </a:solidFill>
            </a:endParaRPr>
          </a:p>
          <a:p>
            <a:pPr indent="0" lvl="0" marL="0" marR="0" rtl="0" algn="l">
              <a:lnSpc>
                <a:spcPct val="100000"/>
              </a:lnSpc>
              <a:spcBef>
                <a:spcPts val="0"/>
              </a:spcBef>
              <a:spcAft>
                <a:spcPts val="0"/>
              </a:spcAft>
              <a:buNone/>
            </a:pPr>
            <a:r>
              <a:rPr lang="zh-CN" sz="1100">
                <a:solidFill>
                  <a:schemeClr val="dk2"/>
                </a:solidFill>
              </a:rPr>
              <a:t>Add appropriate grid lines</a:t>
            </a:r>
            <a:endParaRPr sz="1100">
              <a:solidFill>
                <a:schemeClr val="dk2"/>
              </a:solidFill>
            </a:endParaRPr>
          </a:p>
          <a:p>
            <a:pPr indent="0" lvl="0" marL="0" marR="0" rtl="0" algn="l">
              <a:lnSpc>
                <a:spcPct val="100000"/>
              </a:lnSpc>
              <a:spcBef>
                <a:spcPts val="0"/>
              </a:spcBef>
              <a:spcAft>
                <a:spcPts val="0"/>
              </a:spcAft>
              <a:buNone/>
            </a:pPr>
            <a:r>
              <a:rPr lang="zh-CN" sz="1100">
                <a:solidFill>
                  <a:schemeClr val="dk2"/>
                </a:solidFill>
              </a:rPr>
              <a:t>Consider using an interactive design that allows users to hover to view detailed data</a:t>
            </a:r>
            <a:endParaRPr sz="1100">
              <a:solidFill>
                <a:schemeClr val="dk2"/>
              </a:solidFill>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311700" y="112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Case </a:t>
            </a:r>
            <a:r>
              <a:rPr lang="zh-CN"/>
              <a:t>two</a:t>
            </a:r>
            <a:endParaRPr/>
          </a:p>
        </p:txBody>
      </p:sp>
      <p:cxnSp>
        <p:nvCxnSpPr>
          <p:cNvPr id="70" name="Google Shape;70;p15"/>
          <p:cNvCxnSpPr/>
          <p:nvPr/>
        </p:nvCxnSpPr>
        <p:spPr>
          <a:xfrm flipH="1" rot="10800000">
            <a:off x="313175" y="649825"/>
            <a:ext cx="8540700" cy="12300"/>
          </a:xfrm>
          <a:prstGeom prst="straightConnector1">
            <a:avLst/>
          </a:prstGeom>
          <a:noFill/>
          <a:ln cap="flat" cmpd="sng" w="9525">
            <a:solidFill>
              <a:schemeClr val="dk2"/>
            </a:solidFill>
            <a:prstDash val="solid"/>
            <a:round/>
            <a:headEnd len="med" w="med" type="none"/>
            <a:tailEnd len="med" w="med" type="none"/>
          </a:ln>
        </p:spPr>
      </p:cxnSp>
      <p:cxnSp>
        <p:nvCxnSpPr>
          <p:cNvPr id="71" name="Google Shape;71;p15"/>
          <p:cNvCxnSpPr/>
          <p:nvPr/>
        </p:nvCxnSpPr>
        <p:spPr>
          <a:xfrm>
            <a:off x="4757400" y="739175"/>
            <a:ext cx="12300" cy="4122900"/>
          </a:xfrm>
          <a:prstGeom prst="straightConnector1">
            <a:avLst/>
          </a:prstGeom>
          <a:noFill/>
          <a:ln cap="flat" cmpd="sng" w="9525">
            <a:solidFill>
              <a:schemeClr val="dk2"/>
            </a:solidFill>
            <a:prstDash val="solid"/>
            <a:round/>
            <a:headEnd len="med" w="med" type="none"/>
            <a:tailEnd len="med" w="med" type="none"/>
          </a:ln>
        </p:spPr>
      </p:cxnSp>
      <p:pic>
        <p:nvPicPr>
          <p:cNvPr id="72" name="Google Shape;72;p15"/>
          <p:cNvPicPr preferRelativeResize="0"/>
          <p:nvPr/>
        </p:nvPicPr>
        <p:blipFill>
          <a:blip r:embed="rId3">
            <a:alphaModFix/>
          </a:blip>
          <a:stretch>
            <a:fillRect/>
          </a:stretch>
        </p:blipFill>
        <p:spPr>
          <a:xfrm>
            <a:off x="28750" y="988250"/>
            <a:ext cx="4666075" cy="3300800"/>
          </a:xfrm>
          <a:prstGeom prst="rect">
            <a:avLst/>
          </a:prstGeom>
          <a:noFill/>
          <a:ln>
            <a:noFill/>
          </a:ln>
        </p:spPr>
      </p:pic>
      <p:sp>
        <p:nvSpPr>
          <p:cNvPr id="73" name="Google Shape;73;p15"/>
          <p:cNvSpPr txBox="1"/>
          <p:nvPr/>
        </p:nvSpPr>
        <p:spPr>
          <a:xfrm>
            <a:off x="4918725" y="739175"/>
            <a:ext cx="3913500" cy="15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100">
                <a:solidFill>
                  <a:schemeClr val="dk2"/>
                </a:solidFill>
              </a:rPr>
              <a:t>Issues：</a:t>
            </a:r>
            <a:endParaRPr sz="1100">
              <a:solidFill>
                <a:schemeClr val="dk2"/>
              </a:solidFill>
            </a:endParaRPr>
          </a:p>
          <a:p>
            <a:pPr indent="0" lvl="0" marL="0" rtl="0" algn="l">
              <a:spcBef>
                <a:spcPts val="0"/>
              </a:spcBef>
              <a:spcAft>
                <a:spcPts val="0"/>
              </a:spcAft>
              <a:buClr>
                <a:schemeClr val="dk1"/>
              </a:buClr>
              <a:buSzPts val="1100"/>
              <a:buFont typeface="Arial"/>
              <a:buNone/>
            </a:pPr>
            <a:r>
              <a:rPr lang="zh-CN" sz="1100">
                <a:solidFill>
                  <a:schemeClr val="dk2"/>
                </a:solidFill>
              </a:rPr>
              <a:t>Charts contain too many variables, causing visual clutter</a:t>
            </a:r>
            <a:endParaRPr sz="1100">
              <a:solidFill>
                <a:schemeClr val="dk2"/>
              </a:solidFill>
            </a:endParaRPr>
          </a:p>
          <a:p>
            <a:pPr indent="0" lvl="0" marL="0" rtl="0" algn="l">
              <a:spcBef>
                <a:spcPts val="0"/>
              </a:spcBef>
              <a:spcAft>
                <a:spcPts val="0"/>
              </a:spcAft>
              <a:buClr>
                <a:schemeClr val="dk1"/>
              </a:buClr>
              <a:buSzPts val="1100"/>
              <a:buFont typeface="Arial"/>
              <a:buNone/>
            </a:pPr>
            <a:r>
              <a:rPr lang="zh-CN" sz="1100">
                <a:solidFill>
                  <a:schemeClr val="dk2"/>
                </a:solidFill>
              </a:rPr>
              <a:t>Right-hand legend is too long and takes up a lot of space</a:t>
            </a:r>
            <a:endParaRPr sz="1100">
              <a:solidFill>
                <a:schemeClr val="dk2"/>
              </a:solidFill>
            </a:endParaRPr>
          </a:p>
          <a:p>
            <a:pPr indent="0" lvl="0" marL="0" rtl="0" algn="l">
              <a:spcBef>
                <a:spcPts val="0"/>
              </a:spcBef>
              <a:spcAft>
                <a:spcPts val="0"/>
              </a:spcAft>
              <a:buClr>
                <a:schemeClr val="dk1"/>
              </a:buClr>
              <a:buSzPts val="1100"/>
              <a:buFont typeface="Arial"/>
              <a:buNone/>
            </a:pPr>
            <a:r>
              <a:rPr lang="zh-CN" sz="1100">
                <a:solidFill>
                  <a:schemeClr val="dk2"/>
                </a:solidFill>
              </a:rPr>
              <a:t>The values of many variables are too small and almost invisible in the charts</a:t>
            </a:r>
            <a:endParaRPr sz="1100">
              <a:solidFill>
                <a:schemeClr val="dk2"/>
              </a:solidFill>
            </a:endParaRPr>
          </a:p>
          <a:p>
            <a:pPr indent="0" lvl="0" marL="0" rtl="0" algn="l">
              <a:spcBef>
                <a:spcPts val="0"/>
              </a:spcBef>
              <a:spcAft>
                <a:spcPts val="0"/>
              </a:spcAft>
              <a:buNone/>
            </a:pPr>
            <a:r>
              <a:rPr lang="zh-CN" sz="1100">
                <a:solidFill>
                  <a:schemeClr val="dk2"/>
                </a:solidFill>
              </a:rPr>
              <a:t>Product identifiers on the X-axis are too dense and labels overlap</a:t>
            </a:r>
            <a:endParaRPr sz="1100">
              <a:solidFill>
                <a:schemeClr val="dk2"/>
              </a:solidFill>
            </a:endParaRPr>
          </a:p>
          <a:p>
            <a:pPr indent="0" lvl="0" marL="0" rtl="0" algn="l">
              <a:spcBef>
                <a:spcPts val="0"/>
              </a:spcBef>
              <a:spcAft>
                <a:spcPts val="0"/>
              </a:spcAft>
              <a:buClr>
                <a:schemeClr val="dk1"/>
              </a:buClr>
              <a:buSzPts val="1100"/>
              <a:buFont typeface="Arial"/>
              <a:buNone/>
            </a:pPr>
            <a:r>
              <a:rPr lang="zh-CN" sz="1100">
                <a:solidFill>
                  <a:schemeClr val="dk2"/>
                </a:solidFill>
              </a:rPr>
              <a:t>Colors are not differentiated</a:t>
            </a:r>
            <a:endParaRPr sz="1100">
              <a:solidFill>
                <a:schemeClr val="dk2"/>
              </a:solidFill>
            </a:endParaRPr>
          </a:p>
          <a:p>
            <a:pPr indent="0" lvl="0" marL="0" rtl="0" algn="l">
              <a:spcBef>
                <a:spcPts val="0"/>
              </a:spcBef>
              <a:spcAft>
                <a:spcPts val="0"/>
              </a:spcAft>
              <a:buNone/>
            </a:pPr>
            <a:r>
              <a:t/>
            </a:r>
            <a:endParaRPr sz="1100">
              <a:solidFill>
                <a:schemeClr val="dk2"/>
              </a:solidFill>
            </a:endParaRPr>
          </a:p>
        </p:txBody>
      </p:sp>
      <p:sp>
        <p:nvSpPr>
          <p:cNvPr id="74" name="Google Shape;74;p15"/>
          <p:cNvSpPr txBox="1"/>
          <p:nvPr/>
        </p:nvSpPr>
        <p:spPr>
          <a:xfrm>
            <a:off x="4918725" y="2313575"/>
            <a:ext cx="3935100" cy="168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100">
                <a:solidFill>
                  <a:schemeClr val="dk2"/>
                </a:solidFill>
              </a:rPr>
              <a:t>Suggestions for improvement：</a:t>
            </a:r>
            <a:endParaRPr sz="1100">
              <a:solidFill>
                <a:schemeClr val="dk2"/>
              </a:solidFill>
            </a:endParaRPr>
          </a:p>
          <a:p>
            <a:pPr indent="0" lvl="0" marL="0" rtl="0" algn="l">
              <a:spcBef>
                <a:spcPts val="0"/>
              </a:spcBef>
              <a:spcAft>
                <a:spcPts val="0"/>
              </a:spcAft>
              <a:buNone/>
            </a:pPr>
            <a:r>
              <a:rPr lang="zh-CN" sz="1100">
                <a:solidFill>
                  <a:schemeClr val="dk2"/>
                </a:solidFill>
              </a:rPr>
              <a:t>Consider using other chart types, for example:</a:t>
            </a:r>
            <a:endParaRPr sz="1100">
              <a:solidFill>
                <a:schemeClr val="dk2"/>
              </a:solidFill>
            </a:endParaRPr>
          </a:p>
          <a:p>
            <a:pPr indent="0" lvl="0" marL="0" rtl="0" algn="l">
              <a:spcBef>
                <a:spcPts val="0"/>
              </a:spcBef>
              <a:spcAft>
                <a:spcPts val="0"/>
              </a:spcAft>
              <a:buNone/>
            </a:pPr>
            <a:r>
              <a:rPr lang="zh-CN" sz="1100">
                <a:solidFill>
                  <a:schemeClr val="dk2"/>
                </a:solidFill>
              </a:rPr>
              <a:t>Use separate line charts for key indicators</a:t>
            </a:r>
            <a:endParaRPr sz="1100">
              <a:solidFill>
                <a:schemeClr val="dk2"/>
              </a:solidFill>
            </a:endParaRPr>
          </a:p>
          <a:p>
            <a:pPr indent="0" lvl="0" marL="0" rtl="0" algn="l">
              <a:spcBef>
                <a:spcPts val="0"/>
              </a:spcBef>
              <a:spcAft>
                <a:spcPts val="0"/>
              </a:spcAft>
              <a:buNone/>
            </a:pPr>
            <a:r>
              <a:rPr lang="zh-CN" sz="1100">
                <a:solidFill>
                  <a:schemeClr val="dk2"/>
                </a:solidFill>
              </a:rPr>
              <a:t>Bar charts are used for categorical data</a:t>
            </a:r>
            <a:endParaRPr sz="1100">
              <a:solidFill>
                <a:schemeClr val="dk2"/>
              </a:solidFill>
            </a:endParaRPr>
          </a:p>
          <a:p>
            <a:pPr indent="0" lvl="0" marL="0" rtl="0" algn="l">
              <a:spcBef>
                <a:spcPts val="0"/>
              </a:spcBef>
              <a:spcAft>
                <a:spcPts val="0"/>
              </a:spcAft>
              <a:buNone/>
            </a:pPr>
            <a:r>
              <a:rPr lang="zh-CN" sz="1100">
                <a:solidFill>
                  <a:schemeClr val="dk2"/>
                </a:solidFill>
              </a:rPr>
              <a:t>Proportional data use pie charts or stacked percentage charts</a:t>
            </a:r>
            <a:endParaRPr sz="1100">
              <a:solidFill>
                <a:schemeClr val="dk2"/>
              </a:solidFill>
            </a:endParaRPr>
          </a:p>
          <a:p>
            <a:pPr indent="0" lvl="0" marL="0" rtl="0" algn="l">
              <a:spcBef>
                <a:spcPts val="0"/>
              </a:spcBef>
              <a:spcAft>
                <a:spcPts val="0"/>
              </a:spcAft>
              <a:buClr>
                <a:schemeClr val="dk1"/>
              </a:buClr>
              <a:buSzPts val="1100"/>
              <a:buFont typeface="Arial"/>
              <a:buNone/>
            </a:pPr>
            <a:r>
              <a:t/>
            </a:r>
            <a:endParaRPr sz="1100">
              <a:solidFill>
                <a:schemeClr val="dk2"/>
              </a:solidFill>
            </a:endParaRPr>
          </a:p>
          <a:p>
            <a:pPr indent="0" lvl="0" marL="0" rtl="0" algn="l">
              <a:spcBef>
                <a:spcPts val="0"/>
              </a:spcBef>
              <a:spcAft>
                <a:spcPts val="0"/>
              </a:spcAft>
              <a:buNone/>
            </a:pPr>
            <a:r>
              <a:t/>
            </a:r>
            <a:endParaRPr sz="1100">
              <a:solidFill>
                <a:schemeClr val="dk2"/>
              </a:solidFill>
            </a:endParaRPr>
          </a:p>
        </p:txBody>
      </p:sp>
      <p:sp>
        <p:nvSpPr>
          <p:cNvPr id="75" name="Google Shape;75;p15"/>
          <p:cNvSpPr txBox="1"/>
          <p:nvPr/>
        </p:nvSpPr>
        <p:spPr>
          <a:xfrm>
            <a:off x="4918725" y="3611800"/>
            <a:ext cx="3935100" cy="3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100">
                <a:solidFill>
                  <a:schemeClr val="dk2"/>
                </a:solidFill>
              </a:rPr>
              <a:t>Use similar color palettes for related variables，Add appropriate white space</a:t>
            </a:r>
            <a:endParaRPr sz="11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79" name="Shape 79"/>
        <p:cNvGrpSpPr/>
        <p:nvPr/>
      </p:nvGrpSpPr>
      <p:grpSpPr>
        <a:xfrm>
          <a:off x="0" y="0"/>
          <a:ext cx="0" cy="0"/>
          <a:chOff x="0" y="0"/>
          <a:chExt cx="0" cy="0"/>
        </a:xfrm>
      </p:grpSpPr>
      <p:sp>
        <p:nvSpPr>
          <p:cNvPr id="80" name="Google Shape;80;p16"/>
          <p:cNvSpPr txBox="1"/>
          <p:nvPr>
            <p:ph type="ctrTitle"/>
          </p:nvPr>
        </p:nvSpPr>
        <p:spPr>
          <a:xfrm>
            <a:off x="311707" y="744577"/>
            <a:ext cx="8520600" cy="2052600"/>
          </a:xfrm>
          <a:prstGeom prst="rect">
            <a:avLst/>
          </a:prstGeom>
          <a:effectLst>
            <a:outerShdw blurRad="57150" rotWithShape="0" algn="bl" dir="19800000" dist="19050">
              <a:srgbClr val="000000">
                <a:alpha val="3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lang="zh-C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