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  <p:sldMasterId id="2147483792" r:id="rId14"/>
    <p:sldMasterId id="2147483804" r:id="rId15"/>
    <p:sldMasterId id="2147483816" r:id="rId16"/>
    <p:sldMasterId id="2147483828" r:id="rId17"/>
  </p:sldMasterIdLst>
  <p:notesMasterIdLst>
    <p:notesMasterId r:id="rId33"/>
  </p:notesMasterIdLst>
  <p:sldIdLst>
    <p:sldId id="272" r:id="rId18"/>
    <p:sldId id="274" r:id="rId19"/>
    <p:sldId id="273" r:id="rId20"/>
    <p:sldId id="285" r:id="rId21"/>
    <p:sldId id="286" r:id="rId22"/>
    <p:sldId id="256" r:id="rId23"/>
    <p:sldId id="271" r:id="rId24"/>
    <p:sldId id="257" r:id="rId25"/>
    <p:sldId id="259" r:id="rId26"/>
    <p:sldId id="260" r:id="rId27"/>
    <p:sldId id="258" r:id="rId28"/>
    <p:sldId id="261" r:id="rId29"/>
    <p:sldId id="262" r:id="rId30"/>
    <p:sldId id="287" r:id="rId31"/>
    <p:sldId id="264" r:id="rId32"/>
    <p:sldId id="263" r:id="rId34"/>
    <p:sldId id="281" r:id="rId35"/>
    <p:sldId id="282" r:id="rId36"/>
    <p:sldId id="265" r:id="rId37"/>
    <p:sldId id="266" r:id="rId38"/>
    <p:sldId id="267" r:id="rId39"/>
    <p:sldId id="268" r:id="rId40"/>
    <p:sldId id="270" r:id="rId41"/>
    <p:sldId id="269" r:id="rId42"/>
    <p:sldId id="275" r:id="rId43"/>
    <p:sldId id="278" r:id="rId44"/>
    <p:sldId id="276" r:id="rId45"/>
    <p:sldId id="277" r:id="rId46"/>
    <p:sldId id="279" r:id="rId47"/>
    <p:sldId id="280" r:id="rId48"/>
    <p:sldId id="283" r:id="rId49"/>
    <p:sldId id="284" r:id="rId50"/>
  </p:sldIdLst>
  <p:sldSz cx="10160000" cy="7620000"/>
  <p:notesSz cx="6858000" cy="9144000"/>
  <p:embeddedFontLst>
    <p:embeddedFont>
      <p:font typeface="Calibri" panose="020F0502020204030204"/>
      <p:regular r:id="rId54"/>
      <p:bold r:id="rId55"/>
      <p:italic r:id="rId56"/>
      <p:boldItalic r:id="rId57"/>
    </p:embeddedFont>
    <p:embeddedFont>
      <p:font typeface="兰亭黑-简" panose="02000000000000000000" pitchFamily="2" charset="-122"/>
      <p:regular r:id="rId58"/>
    </p:embeddedFont>
    <p:embeddedFont>
      <p:font typeface="方正兰亭粗黑_GBK" panose="02000000000000000000" pitchFamily="2" charset="-122"/>
      <p:regular r:id="rId59"/>
    </p:embeddedFont>
    <p:embeddedFont>
      <p:font typeface="Calibri" panose="020F0502020204030204" charset="0"/>
      <p:regular r:id="rId60"/>
      <p:bold r:id="rId61"/>
      <p:italic r:id="rId62"/>
      <p:boldItalic r:id="rId63"/>
    </p:embeddedFont>
    <p:embeddedFont>
      <p:font typeface="黑体" panose="02010609060101010101" pitchFamily="49" charset="-122"/>
      <p:regular r:id="rId64"/>
    </p:embeddedFont>
    <p:embeddedFont>
      <p:font typeface="新細明體" panose="02020500000000000000" pitchFamily="18" charset="-120"/>
      <p:regular r:id="rId65"/>
    </p:embeddedFont>
    <p:embeddedFont>
      <p:font typeface="浪漫雅圆" panose="02010601040101010101" pitchFamily="2" charset="-122"/>
      <p:regular r:id="rId66"/>
    </p:embeddedFont>
  </p:embeddedFont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5pPr>
    <a:lvl6pPr marL="22860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6pPr>
    <a:lvl7pPr marL="27432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7pPr>
    <a:lvl8pPr marL="32004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8pPr>
    <a:lvl9pPr marL="3657600" algn="l" defTabSz="914400" rtl="0" eaLnBrk="1" latinLnBrk="0" hangingPunct="1">
      <a:defRPr sz="3200" kern="1200">
        <a:solidFill>
          <a:srgbClr val="000000"/>
        </a:solidFill>
        <a:latin typeface="Gill Sans" charset="0"/>
        <a:ea typeface="+mn-ea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3601"/>
    <a:srgbClr val="FA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23" autoAdjust="0"/>
  </p:normalViewPr>
  <p:slideViewPr>
    <p:cSldViewPr>
      <p:cViewPr varScale="1">
        <p:scale>
          <a:sx n="76" d="100"/>
          <a:sy n="76" d="100"/>
        </p:scale>
        <p:origin x="-738" y="-8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6" Type="http://schemas.openxmlformats.org/officeDocument/2006/relationships/font" Target="fonts/font13.fntdata"/><Relationship Id="rId65" Type="http://schemas.openxmlformats.org/officeDocument/2006/relationships/font" Target="fonts/font12.fntdata"/><Relationship Id="rId64" Type="http://schemas.openxmlformats.org/officeDocument/2006/relationships/font" Target="fonts/font11.fntdata"/><Relationship Id="rId63" Type="http://schemas.openxmlformats.org/officeDocument/2006/relationships/font" Target="fonts/font10.fntdata"/><Relationship Id="rId62" Type="http://schemas.openxmlformats.org/officeDocument/2006/relationships/font" Target="fonts/font9.fntdata"/><Relationship Id="rId61" Type="http://schemas.openxmlformats.org/officeDocument/2006/relationships/font" Target="fonts/font8.fntdata"/><Relationship Id="rId60" Type="http://schemas.openxmlformats.org/officeDocument/2006/relationships/font" Target="fonts/font7.fntdata"/><Relationship Id="rId6" Type="http://schemas.openxmlformats.org/officeDocument/2006/relationships/slideMaster" Target="slideMasters/slideMaster5.xml"/><Relationship Id="rId59" Type="http://schemas.openxmlformats.org/officeDocument/2006/relationships/font" Target="fonts/font6.fntdata"/><Relationship Id="rId58" Type="http://schemas.openxmlformats.org/officeDocument/2006/relationships/font" Target="fonts/font5.fntdata"/><Relationship Id="rId57" Type="http://schemas.openxmlformats.org/officeDocument/2006/relationships/font" Target="fonts/font4.fntdata"/><Relationship Id="rId56" Type="http://schemas.openxmlformats.org/officeDocument/2006/relationships/font" Target="fonts/font3.fntdata"/><Relationship Id="rId55" Type="http://schemas.openxmlformats.org/officeDocument/2006/relationships/font" Target="fonts/font2.fntdata"/><Relationship Id="rId54" Type="http://schemas.openxmlformats.org/officeDocument/2006/relationships/font" Target="fonts/font1.fntdata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3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1.xml"/><Relationship Id="rId48" Type="http://schemas.openxmlformats.org/officeDocument/2006/relationships/slide" Target="slides/slide30.xml"/><Relationship Id="rId47" Type="http://schemas.openxmlformats.org/officeDocument/2006/relationships/slide" Target="slides/slide29.xml"/><Relationship Id="rId46" Type="http://schemas.openxmlformats.org/officeDocument/2006/relationships/slide" Target="slides/slide28.xml"/><Relationship Id="rId45" Type="http://schemas.openxmlformats.org/officeDocument/2006/relationships/slide" Target="slides/slide27.xml"/><Relationship Id="rId44" Type="http://schemas.openxmlformats.org/officeDocument/2006/relationships/slide" Target="slides/slide26.xml"/><Relationship Id="rId43" Type="http://schemas.openxmlformats.org/officeDocument/2006/relationships/slide" Target="slides/slide25.xml"/><Relationship Id="rId42" Type="http://schemas.openxmlformats.org/officeDocument/2006/relationships/slide" Target="slides/slide24.xml"/><Relationship Id="rId41" Type="http://schemas.openxmlformats.org/officeDocument/2006/relationships/slide" Target="slides/slide23.xml"/><Relationship Id="rId40" Type="http://schemas.openxmlformats.org/officeDocument/2006/relationships/slide" Target="slides/slide2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1.xml"/><Relationship Id="rId38" Type="http://schemas.openxmlformats.org/officeDocument/2006/relationships/slide" Target="slides/slide20.xml"/><Relationship Id="rId37" Type="http://schemas.openxmlformats.org/officeDocument/2006/relationships/slide" Target="slides/slide19.xml"/><Relationship Id="rId36" Type="http://schemas.openxmlformats.org/officeDocument/2006/relationships/slide" Target="slides/slide18.xml"/><Relationship Id="rId35" Type="http://schemas.openxmlformats.org/officeDocument/2006/relationships/slide" Target="slides/slide17.xml"/><Relationship Id="rId34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15.xml"/><Relationship Id="rId31" Type="http://schemas.openxmlformats.org/officeDocument/2006/relationships/slide" Target="slides/slide14.xml"/><Relationship Id="rId30" Type="http://schemas.openxmlformats.org/officeDocument/2006/relationships/slide" Target="slides/slide1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2.xml"/><Relationship Id="rId28" Type="http://schemas.openxmlformats.org/officeDocument/2006/relationships/slide" Target="slides/slide11.xml"/><Relationship Id="rId27" Type="http://schemas.openxmlformats.org/officeDocument/2006/relationships/slide" Target="slides/slide10.xml"/><Relationship Id="rId26" Type="http://schemas.openxmlformats.org/officeDocument/2006/relationships/slide" Target="slides/slide9.xml"/><Relationship Id="rId25" Type="http://schemas.openxmlformats.org/officeDocument/2006/relationships/slide" Target="slides/slide8.xml"/><Relationship Id="rId24" Type="http://schemas.openxmlformats.org/officeDocument/2006/relationships/slide" Target="slides/slide7.xml"/><Relationship Id="rId23" Type="http://schemas.openxmlformats.org/officeDocument/2006/relationships/slide" Target="slides/slide6.xml"/><Relationship Id="rId22" Type="http://schemas.openxmlformats.org/officeDocument/2006/relationships/slide" Target="slides/slide5.xml"/><Relationship Id="rId21" Type="http://schemas.openxmlformats.org/officeDocument/2006/relationships/slide" Target="slides/slide4.xml"/><Relationship Id="rId20" Type="http://schemas.openxmlformats.org/officeDocument/2006/relationships/slide" Target="slides/slide3.xml"/><Relationship Id="rId2" Type="http://schemas.openxmlformats.org/officeDocument/2006/relationships/theme" Target="theme/theme1.xml"/><Relationship Id="rId19" Type="http://schemas.openxmlformats.org/officeDocument/2006/relationships/slide" Target="slides/slide2.xml"/><Relationship Id="rId18" Type="http://schemas.openxmlformats.org/officeDocument/2006/relationships/slide" Target="slides/slide1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52705"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Tools = Tools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2705"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NPI = Parts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2705"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PM = Instructions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52705">
              <a:spcBef>
                <a:spcPts val="500"/>
              </a:spcBef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Can’t put together a bicycle without all three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9906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1282700"/>
            <a:ext cx="2044700" cy="3530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1282700"/>
            <a:ext cx="5981700" cy="3530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3246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324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521EE2-4C8E-4B9C-944D-7A47344CB4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BEDCAD-068F-44B5-BFE9-D699712DBB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70600" y="2159000"/>
            <a:ext cx="147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96200" y="2159000"/>
            <a:ext cx="147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74BCC4-F0F9-4BB2-854C-75BD4F925A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35300" y="2159000"/>
            <a:ext cx="18923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2197100"/>
            <a:ext cx="4241800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2197100"/>
            <a:ext cx="4241800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C2362C-FA1A-4330-A310-CB9C178CC2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B8BF37-4C93-4BAD-87A2-634256741D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029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7140"/>
            <a:ext cx="8636000" cy="16333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3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4896556"/>
            <a:ext cx="8636000" cy="1513417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3229682"/>
            <a:ext cx="8636000" cy="16668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8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60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4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2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0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8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4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7" y="1778000"/>
            <a:ext cx="4487333" cy="502884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8CDDFF-84B5-4D78-92DF-DE582B89A5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5681"/>
            <a:ext cx="4489098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000" indent="0">
              <a:buNone/>
              <a:defRPr sz="2200" b="1"/>
            </a:lvl2pPr>
            <a:lvl3pPr marL="1016000" indent="0">
              <a:buNone/>
              <a:defRPr sz="2000" b="1"/>
            </a:lvl3pPr>
            <a:lvl4pPr marL="1524000" indent="0">
              <a:buNone/>
              <a:defRPr sz="1800" b="1"/>
            </a:lvl4pPr>
            <a:lvl5pPr marL="2032000" indent="0">
              <a:buNone/>
              <a:defRPr sz="1800" b="1"/>
            </a:lvl5pPr>
            <a:lvl6pPr marL="2540000" indent="0">
              <a:buNone/>
              <a:defRPr sz="1800" b="1"/>
            </a:lvl6pPr>
            <a:lvl7pPr marL="3048000" indent="0">
              <a:buNone/>
              <a:defRPr sz="1800" b="1"/>
            </a:lvl7pPr>
            <a:lvl8pPr marL="3556000" indent="0">
              <a:buNone/>
              <a:defRPr sz="1800" b="1"/>
            </a:lvl8pPr>
            <a:lvl9pPr marL="40640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528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0" y="1705681"/>
            <a:ext cx="4490861" cy="71084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8000" indent="0">
              <a:buNone/>
              <a:defRPr sz="2200" b="1"/>
            </a:lvl2pPr>
            <a:lvl3pPr marL="1016000" indent="0">
              <a:buNone/>
              <a:defRPr sz="2000" b="1"/>
            </a:lvl3pPr>
            <a:lvl4pPr marL="1524000" indent="0">
              <a:buNone/>
              <a:defRPr sz="1800" b="1"/>
            </a:lvl4pPr>
            <a:lvl5pPr marL="2032000" indent="0">
              <a:buNone/>
              <a:defRPr sz="1800" b="1"/>
            </a:lvl5pPr>
            <a:lvl6pPr marL="2540000" indent="0">
              <a:buNone/>
              <a:defRPr sz="1800" b="1"/>
            </a:lvl6pPr>
            <a:lvl7pPr marL="3048000" indent="0">
              <a:buNone/>
              <a:defRPr sz="1800" b="1"/>
            </a:lvl7pPr>
            <a:lvl8pPr marL="3556000" indent="0">
              <a:buNone/>
              <a:defRPr sz="1800" b="1"/>
            </a:lvl8pPr>
            <a:lvl9pPr marL="406400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0" y="2416528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1" y="303389"/>
            <a:ext cx="3342570" cy="129116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303389"/>
            <a:ext cx="5679722" cy="6503459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1" y="1594556"/>
            <a:ext cx="3342570" cy="5212292"/>
          </a:xfrm>
        </p:spPr>
        <p:txBody>
          <a:bodyPr/>
          <a:lstStyle>
            <a:lvl1pPr marL="0" indent="0">
              <a:buNone/>
              <a:defRPr sz="1600"/>
            </a:lvl1pPr>
            <a:lvl2pPr marL="508000" indent="0">
              <a:buNone/>
              <a:defRPr sz="1300"/>
            </a:lvl2pPr>
            <a:lvl3pPr marL="1016000" indent="0">
              <a:buNone/>
              <a:defRPr sz="1100"/>
            </a:lvl3pPr>
            <a:lvl4pPr marL="1524000" indent="0">
              <a:buNone/>
              <a:defRPr sz="1000"/>
            </a:lvl4pPr>
            <a:lvl5pPr marL="2032000" indent="0">
              <a:buNone/>
              <a:defRPr sz="1000"/>
            </a:lvl5pPr>
            <a:lvl6pPr marL="2540000" indent="0">
              <a:buNone/>
              <a:defRPr sz="1000"/>
            </a:lvl6pPr>
            <a:lvl7pPr marL="3048000" indent="0">
              <a:buNone/>
              <a:defRPr sz="1000"/>
            </a:lvl7pPr>
            <a:lvl8pPr marL="3556000" indent="0">
              <a:buNone/>
              <a:defRPr sz="1000"/>
            </a:lvl8pPr>
            <a:lvl9pPr marL="40640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5334000"/>
            <a:ext cx="6096000" cy="62970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680861"/>
            <a:ext cx="6096000" cy="4572000"/>
          </a:xfrm>
        </p:spPr>
        <p:txBody>
          <a:bodyPr/>
          <a:lstStyle>
            <a:lvl1pPr marL="0" indent="0">
              <a:buNone/>
              <a:defRPr sz="3600"/>
            </a:lvl1pPr>
            <a:lvl2pPr marL="508000" indent="0">
              <a:buNone/>
              <a:defRPr sz="3100"/>
            </a:lvl2pPr>
            <a:lvl3pPr marL="1016000" indent="0">
              <a:buNone/>
              <a:defRPr sz="2700"/>
            </a:lvl3pPr>
            <a:lvl4pPr marL="1524000" indent="0">
              <a:buNone/>
              <a:defRPr sz="2200"/>
            </a:lvl4pPr>
            <a:lvl5pPr marL="2032000" indent="0">
              <a:buNone/>
              <a:defRPr sz="2200"/>
            </a:lvl5pPr>
            <a:lvl6pPr marL="2540000" indent="0">
              <a:buNone/>
              <a:defRPr sz="2200"/>
            </a:lvl6pPr>
            <a:lvl7pPr marL="3048000" indent="0">
              <a:buNone/>
              <a:defRPr sz="2200"/>
            </a:lvl7pPr>
            <a:lvl8pPr marL="3556000" indent="0">
              <a:buNone/>
              <a:defRPr sz="2200"/>
            </a:lvl8pPr>
            <a:lvl9pPr marL="4064000" indent="0">
              <a:buNone/>
              <a:defRPr sz="22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5963709"/>
            <a:ext cx="6096000" cy="894291"/>
          </a:xfrm>
        </p:spPr>
        <p:txBody>
          <a:bodyPr/>
          <a:lstStyle>
            <a:lvl1pPr marL="0" indent="0">
              <a:buNone/>
              <a:defRPr sz="1600"/>
            </a:lvl1pPr>
            <a:lvl2pPr marL="508000" indent="0">
              <a:buNone/>
              <a:defRPr sz="1300"/>
            </a:lvl2pPr>
            <a:lvl3pPr marL="1016000" indent="0">
              <a:buNone/>
              <a:defRPr sz="1100"/>
            </a:lvl3pPr>
            <a:lvl4pPr marL="1524000" indent="0">
              <a:buNone/>
              <a:defRPr sz="1000"/>
            </a:lvl4pPr>
            <a:lvl5pPr marL="2032000" indent="0">
              <a:buNone/>
              <a:defRPr sz="1000"/>
            </a:lvl5pPr>
            <a:lvl6pPr marL="2540000" indent="0">
              <a:buNone/>
              <a:defRPr sz="1000"/>
            </a:lvl6pPr>
            <a:lvl7pPr marL="3048000" indent="0">
              <a:buNone/>
              <a:defRPr sz="1000"/>
            </a:lvl7pPr>
            <a:lvl8pPr marL="3556000" indent="0">
              <a:buNone/>
              <a:defRPr sz="1000"/>
            </a:lvl8pPr>
            <a:lvl9pPr marL="40640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305154"/>
            <a:ext cx="2286000" cy="650169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305154"/>
            <a:ext cx="6688667" cy="650169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DBD444-8C26-4459-83E4-3DCD4ED871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9B3F40-79A9-4865-A087-F664B38ECE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3B5A10-32EF-4BCB-B195-368284D7BC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98BFA2-C802-47B7-B9FB-D6A6B007EE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39000" y="419100"/>
            <a:ext cx="2159000" cy="7200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419100"/>
            <a:ext cx="6324600" cy="7200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BFB5D0-842A-4A9F-9B8A-53CB4A7E78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2159000"/>
            <a:ext cx="4013200" cy="447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24700" y="203200"/>
            <a:ext cx="2044700" cy="6426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203200"/>
            <a:ext cx="5981700" cy="6426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3924300"/>
            <a:ext cx="4013200" cy="88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304800"/>
            <a:ext cx="2286000" cy="6502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304800"/>
            <a:ext cx="6705600" cy="6502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778000"/>
            <a:ext cx="2286000" cy="5308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6705600" cy="530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933825" y="1104900"/>
            <a:ext cx="1146175" cy="5219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104900"/>
            <a:ext cx="3286125" cy="5219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63850" y="3746500"/>
            <a:ext cx="2216150" cy="257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933825" y="1104900"/>
            <a:ext cx="1146175" cy="5219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104900"/>
            <a:ext cx="3286125" cy="5219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366963"/>
            <a:ext cx="8636000" cy="16335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8000"/>
            <a:ext cx="7112000" cy="19478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3275" y="4895850"/>
            <a:ext cx="86360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3275" y="3228975"/>
            <a:ext cx="8636000" cy="16668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6200" y="1778000"/>
            <a:ext cx="4495800" cy="5029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4800"/>
            <a:ext cx="91440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04975"/>
            <a:ext cx="4489450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2416175"/>
            <a:ext cx="4489450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0963" y="1704975"/>
            <a:ext cx="4491037" cy="7112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0963" y="2416175"/>
            <a:ext cx="4491037" cy="439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303213"/>
            <a:ext cx="3343275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1925" y="303213"/>
            <a:ext cx="5680075" cy="65039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0" y="1593850"/>
            <a:ext cx="3343275" cy="5213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725" y="5334000"/>
            <a:ext cx="60960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0725" y="681038"/>
            <a:ext cx="6096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0725" y="5964238"/>
            <a:ext cx="6096000" cy="8937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1778000"/>
            <a:ext cx="9144000" cy="5029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203200"/>
            <a:ext cx="2286000" cy="660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0" y="203200"/>
            <a:ext cx="6705600" cy="660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12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2" Type="http://schemas.openxmlformats.org/officeDocument/2006/relationships/theme" Target="../theme/theme13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2" Type="http://schemas.openxmlformats.org/officeDocument/2006/relationships/theme" Target="../theme/theme14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3.xml"/><Relationship Id="rId8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0.xml"/><Relationship Id="rId5" Type="http://schemas.openxmlformats.org/officeDocument/2006/relationships/slideLayout" Target="../slideLayouts/slideLayout159.xml"/><Relationship Id="rId4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56.xml"/><Relationship Id="rId12" Type="http://schemas.openxmlformats.org/officeDocument/2006/relationships/theme" Target="../theme/theme15.xml"/><Relationship Id="rId11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7.xml"/><Relationship Id="rId15" Type="http://schemas.openxmlformats.org/officeDocument/2006/relationships/theme" Target="../theme/theme16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6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3924300"/>
            <a:ext cx="81788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  <a:endParaRPr lang="en-US" altLang="zh-CN" smtClean="0">
              <a:sym typeface="Gill Sans" charset="0"/>
            </a:endParaRP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  <a:endParaRPr lang="en-US" altLang="zh-CN" smtClean="0">
              <a:sym typeface="Gill Sans" charset="0"/>
            </a:endParaRP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  <a:endParaRPr lang="en-US" altLang="zh-CN" smtClean="0">
              <a:sym typeface="Gill Sans" charset="0"/>
            </a:endParaRP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  <a:endParaRPr lang="en-US" altLang="zh-CN" smtClean="0">
              <a:sym typeface="Gill Sans" charset="0"/>
            </a:endParaRP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282700"/>
            <a:ext cx="81788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90600"/>
            <a:ext cx="8178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  <a:endParaRPr lang="en-US" altLang="zh-CN" smtClean="0">
              <a:sym typeface="Gill Sans" charset="0"/>
            </a:endParaRP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  <a:endParaRPr lang="en-US" altLang="zh-CN" smtClean="0">
              <a:sym typeface="Gill Sans" charset="0"/>
            </a:endParaRP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  <a:endParaRPr lang="en-US" altLang="zh-CN" smtClean="0">
              <a:sym typeface="Gill Sans" charset="0"/>
            </a:endParaRP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  <a:endParaRPr lang="en-US" altLang="zh-CN" smtClean="0">
              <a:sym typeface="Gill Sans" charset="0"/>
            </a:endParaRP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marL="6604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19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591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63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3500" indent="-444500" algn="l" rtl="0" fontAlgn="base">
        <a:spcBef>
          <a:spcPts val="37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  <a:endParaRPr lang="en-US" altLang="zh-CN" smtClean="0">
              <a:sym typeface="Gill Sans" charset="0"/>
            </a:endParaRP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  <a:endParaRPr lang="en-US" altLang="zh-CN" smtClean="0">
              <a:sym typeface="Gill Sans" charset="0"/>
            </a:endParaRP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  <a:endParaRPr lang="en-US" altLang="zh-CN" smtClean="0">
              <a:sym typeface="Gill Sans" charset="0"/>
            </a:endParaRP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  <a:endParaRPr lang="en-US" altLang="zh-CN" smtClean="0">
              <a:sym typeface="Gill Sans" charset="0"/>
            </a:endParaRP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marL="6019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8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7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3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62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4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6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8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50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81788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  <a:endParaRPr lang="en-US" altLang="zh-CN" smtClean="0">
              <a:sym typeface="Gill Sans" charset="0"/>
            </a:endParaRP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  <a:endParaRPr lang="en-US" altLang="zh-CN" smtClean="0">
              <a:sym typeface="Gill Sans" charset="0"/>
            </a:endParaRP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  <a:endParaRPr lang="en-US" altLang="zh-CN" smtClean="0">
              <a:sym typeface="Gill Sans" charset="0"/>
            </a:endParaRP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  <a:endParaRPr lang="en-US" altLang="zh-CN" smtClean="0">
              <a:sym typeface="Gill Sans" charset="0"/>
            </a:endParaRP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marL="6019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8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7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3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62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4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6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8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50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600" y="2159000"/>
            <a:ext cx="30988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  <a:endParaRPr lang="en-US" altLang="zh-CN" smtClean="0">
              <a:sym typeface="Gill Sans" charset="0"/>
            </a:endParaRP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  <a:endParaRPr lang="en-US" altLang="zh-CN" smtClean="0">
              <a:sym typeface="Gill Sans" charset="0"/>
            </a:endParaRP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  <a:endParaRPr lang="en-US" altLang="zh-CN" smtClean="0">
              <a:sym typeface="Gill Sans" charset="0"/>
            </a:endParaRP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  <a:endParaRPr lang="en-US" altLang="zh-CN" smtClean="0">
              <a:sym typeface="Gill Sans" charset="0"/>
            </a:endParaRP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marL="6019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8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7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3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62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4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6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8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50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39370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  <a:endParaRPr lang="en-US" altLang="zh-CN" smtClean="0">
              <a:sym typeface="Gill Sans" charset="0"/>
            </a:endParaRP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  <a:endParaRPr lang="en-US" altLang="zh-CN" smtClean="0">
              <a:sym typeface="Gill Sans" charset="0"/>
            </a:endParaRP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  <a:endParaRPr lang="en-US" altLang="zh-CN" smtClean="0">
              <a:sym typeface="Gill Sans" charset="0"/>
            </a:endParaRP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  <a:endParaRPr lang="en-US" altLang="zh-CN" smtClean="0">
              <a:sym typeface="Gill Sans" charset="0"/>
            </a:endParaRP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marL="6019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448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877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433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9862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4434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006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3578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15080" indent="-386080" algn="l" rtl="0" fontAlgn="base">
        <a:spcBef>
          <a:spcPts val="3000"/>
        </a:spcBef>
        <a:spcAft>
          <a:spcPct val="0"/>
        </a:spcAft>
        <a:buSzPct val="171000"/>
        <a:buFont typeface="Gill San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324100"/>
            <a:ext cx="8178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305153"/>
            <a:ext cx="9144000" cy="127000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778000"/>
            <a:ext cx="9144000" cy="5028848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0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5365" fontAlgn="auto">
              <a:spcBef>
                <a:spcPts val="0"/>
              </a:spcBef>
              <a:spcAft>
                <a:spcPts val="0"/>
              </a:spcAft>
            </a:pPr>
            <a:fld id="{D07BDE6E-E0FB-4301-B063-A69771C5778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4" y="7062612"/>
            <a:ext cx="32173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5365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7062612"/>
            <a:ext cx="2370667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15365" fontAlgn="auto">
              <a:spcBef>
                <a:spcPts val="0"/>
              </a:spcBef>
              <a:spcAft>
                <a:spcPts val="0"/>
              </a:spcAft>
            </a:pPr>
            <a:fld id="{0B04828D-B394-4132-8B51-B3196CEF8B21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</p:sldLayoutIdLst>
  <p:txStyles>
    <p:titleStyle>
      <a:lvl1pPr algn="ctr" defTabSz="101536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0" indent="-381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500" indent="-3175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4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2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18000" indent="-254000" algn="l" defTabSz="10153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536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419100"/>
            <a:ext cx="8636000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5955" bIns="50800" numCol="1" anchor="ctr" anchorCtr="0" compatLnSpc="1"/>
          <a:lstStyle/>
          <a:p>
            <a:pPr lvl="0"/>
            <a:r>
              <a:rPr lang="en-US" altLang="zh-CN" smtClean="0">
                <a:sym typeface="Times New Roman" panose="02020603050405020304" pitchFamily="18" charset="0"/>
              </a:rPr>
              <a:t>Click to edit Master title style</a:t>
            </a:r>
            <a:endParaRPr lang="en-US" altLang="zh-CN" smtClean="0">
              <a:sym typeface="Times New Roman" panose="02020603050405020304" pitchFamily="18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197100"/>
            <a:ext cx="8636000" cy="542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5955" bIns="50800" numCol="1" anchor="t" anchorCtr="0" compatLnSpc="1"/>
          <a:lstStyle/>
          <a:p>
            <a:pPr lvl="0"/>
            <a:r>
              <a:rPr lang="en-US" altLang="zh-CN" smtClean="0">
                <a:sym typeface="Times New Roman" panose="02020603050405020304" pitchFamily="18" charset="0"/>
              </a:rPr>
              <a:t>Click to edit Master text styles</a:t>
            </a:r>
            <a:endParaRPr lang="en-US" altLang="zh-CN" smtClean="0">
              <a:sym typeface="Times New Roman" panose="02020603050405020304" pitchFamily="18" charset="0"/>
            </a:endParaRPr>
          </a:p>
          <a:p>
            <a:pPr lvl="1"/>
            <a:r>
              <a:rPr lang="en-US" altLang="zh-CN" smtClean="0">
                <a:sym typeface="Times New Roman" panose="02020603050405020304" pitchFamily="18" charset="0"/>
              </a:rPr>
              <a:t>Second level</a:t>
            </a:r>
            <a:endParaRPr lang="en-US" altLang="zh-CN" smtClean="0">
              <a:sym typeface="Times New Roman" panose="02020603050405020304" pitchFamily="18" charset="0"/>
            </a:endParaRPr>
          </a:p>
          <a:p>
            <a:pPr lvl="2"/>
            <a:r>
              <a:rPr lang="en-US" altLang="zh-CN" smtClean="0">
                <a:sym typeface="Times New Roman" panose="02020603050405020304" pitchFamily="18" charset="0"/>
              </a:rPr>
              <a:t>Third level</a:t>
            </a:r>
            <a:endParaRPr lang="en-US" altLang="zh-CN" smtClean="0">
              <a:sym typeface="Times New Roman" panose="02020603050405020304" pitchFamily="18" charset="0"/>
            </a:endParaRPr>
          </a:p>
          <a:p>
            <a:pPr lvl="3"/>
            <a:r>
              <a:rPr lang="en-US" altLang="zh-CN" smtClean="0">
                <a:sym typeface="Times New Roman" panose="02020603050405020304" pitchFamily="18" charset="0"/>
              </a:rPr>
              <a:t>Fourth level</a:t>
            </a:r>
            <a:endParaRPr lang="en-US" altLang="zh-CN" smtClean="0">
              <a:sym typeface="Times New Roman" panose="02020603050405020304" pitchFamily="18" charset="0"/>
            </a:endParaRPr>
          </a:p>
          <a:p>
            <a:pPr lvl="4"/>
            <a:r>
              <a:rPr lang="en-US" altLang="zh-CN" smtClean="0">
                <a:sym typeface="Times New Roman" panose="02020603050405020304" pitchFamily="18" charset="0"/>
              </a:rPr>
              <a:t>Fifth level</a:t>
            </a:r>
            <a:endParaRPr lang="en-US" altLang="zh-CN" smtClean="0">
              <a:sym typeface="Times New Roman" panose="02020603050405020304" pitchFamily="18" charset="0"/>
            </a:endParaRP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196263" y="6946900"/>
            <a:ext cx="2921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/>
          <a:lstStyle>
            <a:lvl1pPr>
              <a:defRPr sz="14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70D75E09-DE18-4B7F-AC51-0BA0FC3CAA4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marL="444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marL="444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儷宋 Pro" charset="0"/>
          <a:cs typeface="儷宋 Pro" charset="0"/>
          <a:sym typeface="Times New Roman" panose="02020603050405020304" pitchFamily="18" charset="0"/>
        </a:defRPr>
      </a:lvl2pPr>
      <a:lvl3pPr marL="444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儷宋 Pro" charset="0"/>
          <a:cs typeface="儷宋 Pro" charset="0"/>
          <a:sym typeface="Times New Roman" panose="02020603050405020304" pitchFamily="18" charset="0"/>
        </a:defRPr>
      </a:lvl3pPr>
      <a:lvl4pPr marL="444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儷宋 Pro" charset="0"/>
          <a:cs typeface="儷宋 Pro" charset="0"/>
          <a:sym typeface="Times New Roman" panose="02020603050405020304" pitchFamily="18" charset="0"/>
        </a:defRPr>
      </a:lvl4pPr>
      <a:lvl5pPr marL="444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儷宋 Pro" charset="0"/>
          <a:cs typeface="儷宋 Pro" charset="0"/>
          <a:sym typeface="Times New Roman" panose="02020603050405020304" pitchFamily="18" charset="0"/>
        </a:defRPr>
      </a:lvl5pPr>
      <a:lvl6pPr marL="5016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儷宋 Pro" charset="0"/>
          <a:cs typeface="儷宋 Pro" charset="0"/>
          <a:sym typeface="Times New Roman" panose="02020603050405020304" pitchFamily="18" charset="0"/>
        </a:defRPr>
      </a:lvl6pPr>
      <a:lvl7pPr marL="9588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儷宋 Pro" charset="0"/>
          <a:cs typeface="儷宋 Pro" charset="0"/>
          <a:sym typeface="Times New Roman" panose="02020603050405020304" pitchFamily="18" charset="0"/>
        </a:defRPr>
      </a:lvl7pPr>
      <a:lvl8pPr marL="14160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儷宋 Pro" charset="0"/>
          <a:cs typeface="儷宋 Pro" charset="0"/>
          <a:sym typeface="Times New Roman" panose="02020603050405020304" pitchFamily="18" charset="0"/>
        </a:defRPr>
      </a:lvl8pPr>
      <a:lvl9pPr marL="187325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Times New Roman" panose="02020603050405020304" pitchFamily="18" charset="0"/>
          <a:ea typeface="儷宋 Pro" charset="0"/>
          <a:cs typeface="儷宋 Pro" charset="0"/>
          <a:sym typeface="Times New Roman" panose="02020603050405020304" pitchFamily="18" charset="0"/>
        </a:defRPr>
      </a:lvl9pPr>
    </p:titleStyle>
    <p:bodyStyle>
      <a:lvl1pPr marL="382905" indent="-342900" algn="l" rtl="0" fontAlgn="base">
        <a:spcBef>
          <a:spcPts val="8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732155" indent="-285750" algn="l" rtl="0" fontAlgn="base">
        <a:spcBef>
          <a:spcPts val="7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30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32205" indent="-228600" algn="l" rtl="0" fontAlgn="base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589405" indent="-228600" algn="l" rtl="0" fontAlgn="base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46605" indent="-228600" algn="l" rtl="0" fontAlgn="base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03805" indent="-228600" algn="l" rtl="0" fontAlgn="base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6pPr>
      <a:lvl7pPr marL="2961005" indent="-228600" algn="l" rtl="0" fontAlgn="base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7pPr>
      <a:lvl8pPr marL="3418205" indent="-228600" algn="l" rtl="0" fontAlgn="base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8pPr>
      <a:lvl9pPr marL="3875405" indent="-228600" algn="l" rtl="0" fontAlgn="base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sz="2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159000"/>
            <a:ext cx="81788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  <a:endParaRPr lang="en-US" altLang="zh-CN" smtClean="0">
              <a:sym typeface="Gill Sans" charset="0"/>
            </a:endParaRP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  <a:endParaRPr lang="en-US" altLang="zh-CN" smtClean="0">
              <a:sym typeface="Gill Sans" charset="0"/>
            </a:endParaRP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  <a:endParaRPr lang="en-US" altLang="zh-CN" smtClean="0">
              <a:sym typeface="Gill Sans" charset="0"/>
            </a:endParaRP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  <a:endParaRPr lang="en-US" altLang="zh-CN" smtClean="0">
              <a:sym typeface="Gill Sans" charset="0"/>
            </a:endParaRP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marL="660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462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018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447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019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591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163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8735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marL="6985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400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72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6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753100"/>
            <a:ext cx="81788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  <a:endParaRPr lang="en-US" altLang="zh-CN" smtClean="0">
              <a:sym typeface="Gill Sans" charset="0"/>
            </a:endParaRP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  <a:endParaRPr lang="en-US" altLang="zh-CN" smtClean="0">
              <a:sym typeface="Gill Sans" charset="0"/>
            </a:endParaRP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  <a:endParaRPr lang="en-US" altLang="zh-CN" smtClean="0">
              <a:sym typeface="Gill Sans" charset="0"/>
            </a:endParaRP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  <a:endParaRPr lang="en-US" altLang="zh-CN" smtClean="0">
              <a:sym typeface="Gill Sans" charset="0"/>
            </a:endParaRP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1049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37465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text styles</a:t>
            </a:r>
            <a:endParaRPr lang="en-US" altLang="zh-CN" smtClean="0">
              <a:sym typeface="Gill Sans" charset="0"/>
            </a:endParaRPr>
          </a:p>
          <a:p>
            <a:pPr lvl="1"/>
            <a:r>
              <a:rPr lang="en-US" altLang="zh-CN" smtClean="0">
                <a:sym typeface="Gill Sans" charset="0"/>
              </a:rPr>
              <a:t>Second level</a:t>
            </a:r>
            <a:endParaRPr lang="en-US" altLang="zh-CN" smtClean="0">
              <a:sym typeface="Gill Sans" charset="0"/>
            </a:endParaRPr>
          </a:p>
          <a:p>
            <a:pPr lvl="2"/>
            <a:r>
              <a:rPr lang="en-US" altLang="zh-CN" smtClean="0">
                <a:sym typeface="Gill Sans" charset="0"/>
              </a:rPr>
              <a:t>Third level</a:t>
            </a:r>
            <a:endParaRPr lang="en-US" altLang="zh-CN" smtClean="0">
              <a:sym typeface="Gill Sans" charset="0"/>
            </a:endParaRPr>
          </a:p>
          <a:p>
            <a:pPr lvl="3"/>
            <a:r>
              <a:rPr lang="en-US" altLang="zh-CN" smtClean="0">
                <a:sym typeface="Gill Sans" charset="0"/>
              </a:rPr>
              <a:t>Fourth level</a:t>
            </a:r>
            <a:endParaRPr lang="en-US" altLang="zh-CN" smtClean="0">
              <a:sym typeface="Gill Sans" charset="0"/>
            </a:endParaRPr>
          </a:p>
          <a:p>
            <a:pPr lvl="4"/>
            <a:r>
              <a:rPr lang="en-US" altLang="zh-CN" smtClean="0">
                <a:sym typeface="Gill Sans" charset="0"/>
              </a:rPr>
              <a:t>Fifth level</a:t>
            </a:r>
            <a:endParaRPr lang="en-US" altLang="zh-CN" smtClean="0">
              <a:sym typeface="Gill Sans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104900"/>
            <a:ext cx="4584700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b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03200"/>
            <a:ext cx="8178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 altLang="zh-CN" smtClean="0">
                <a:sym typeface="Gill Sans" charset="0"/>
              </a:rPr>
              <a:t>Click to edit Master title style</a:t>
            </a:r>
            <a:endParaRPr lang="en-US" altLang="zh-CN" smtClean="0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Gill Sans" charset="0"/>
          <a:ea typeface="Heiti TC Light" charset="0"/>
          <a:cs typeface="Heiti TC Light" charset="0"/>
          <a:sym typeface="Gill Sans" charset="0"/>
        </a:defRPr>
      </a:lvl9pPr>
    </p:titleStyle>
    <p:bodyStyle>
      <a:lvl1pPr marL="6985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400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72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4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600" indent="-444500" algn="l" rtl="0" fontAlgn="base">
        <a:spcBef>
          <a:spcPts val="1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&#34903;&#38957;&#26085;&#35352;A.mov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5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.jpeg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153816"/>
            <a:ext cx="9144000" cy="1270000"/>
          </a:xfrm>
        </p:spPr>
        <p:txBody>
          <a:bodyPr/>
          <a:lstStyle/>
          <a:p>
            <a:r>
              <a:rPr lang="zh-CN" altLang="en-US" dirty="0">
                <a:latin typeface="兰亭黑-简" panose="02000000000000000000" pitchFamily="2" charset="-122"/>
                <a:ea typeface="兰亭黑-简" panose="02000000000000000000" pitchFamily="2" charset="-122"/>
              </a:rPr>
              <a:t>破冰游戏：</a:t>
            </a:r>
            <a:r>
              <a:rPr lang="zh-CN" altLang="en-US" dirty="0" smtClean="0">
                <a:latin typeface="兰亭黑-简" panose="02000000000000000000" pitchFamily="2" charset="-122"/>
                <a:ea typeface="兰亭黑-简" panose="02000000000000000000" pitchFamily="2" charset="-122"/>
              </a:rPr>
              <a:t>王子与屎</a:t>
            </a:r>
            <a:endParaRPr lang="zh-CN" altLang="en-US" dirty="0">
              <a:latin typeface="兰亭黑-简" panose="02000000000000000000" pitchFamily="2" charset="-122"/>
              <a:ea typeface="兰亭黑-简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378075"/>
            <a:ext cx="52197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282700"/>
            <a:ext cx="4025900" cy="1549400"/>
          </a:xfrm>
        </p:spPr>
        <p:txBody>
          <a:bodyPr/>
          <a:lstStyle/>
          <a:p>
            <a:pPr algn="l"/>
            <a:r>
              <a:rPr lang="zh-CN" altLang="en-US" sz="9600" dirty="0">
                <a:latin typeface="方正兰亭粗黑_GBK" panose="02000000000000000000" pitchFamily="2" charset="-122"/>
                <a:ea typeface="方正兰亭粗黑_GBK" panose="02000000000000000000" pitchFamily="2" charset="-122"/>
                <a:sym typeface="FZCuYuan-M03S" charset="0"/>
              </a:rPr>
              <a:t>先引导</a:t>
            </a:r>
            <a:endParaRPr lang="zh-CN" altLang="en-US" sz="9600" dirty="0">
              <a:latin typeface="方正兰亭粗黑_GBK" panose="02000000000000000000" pitchFamily="2" charset="-122"/>
              <a:ea typeface="方正兰亭粗黑_GBK" panose="02000000000000000000" pitchFamily="2" charset="-122"/>
              <a:sym typeface="FZCuYuan-M03S" charset="0"/>
            </a:endParaRPr>
          </a:p>
        </p:txBody>
      </p:sp>
      <p:sp>
        <p:nvSpPr>
          <p:cNvPr id="19459" name="Rectangle 3"/>
          <p:cNvSpPr/>
          <p:nvPr/>
        </p:nvSpPr>
        <p:spPr bwMode="auto">
          <a:xfrm>
            <a:off x="2616200" y="3035300"/>
            <a:ext cx="40259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algn="l"/>
            <a:r>
              <a:rPr lang="zh-CN" altLang="en-US" sz="96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FZCuYuan-M03S" charset="0"/>
              </a:rPr>
              <a:t>后教导</a:t>
            </a:r>
            <a:endParaRPr lang="zh-CN" altLang="en-US" sz="9600" dirty="0">
              <a:solidFill>
                <a:schemeClr val="tx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FZCuYuan-M03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7" name="Group 7"/>
          <p:cNvGrpSpPr/>
          <p:nvPr/>
        </p:nvGrpSpPr>
        <p:grpSpPr bwMode="auto">
          <a:xfrm>
            <a:off x="1955800" y="1244600"/>
            <a:ext cx="6083300" cy="5130800"/>
            <a:chOff x="0" y="0"/>
            <a:chExt cx="3832" cy="3232"/>
          </a:xfrm>
        </p:grpSpPr>
        <p:sp>
          <p:nvSpPr>
            <p:cNvPr id="20481" name="Oval 1"/>
            <p:cNvSpPr/>
            <p:nvPr/>
          </p:nvSpPr>
          <p:spPr bwMode="auto">
            <a:xfrm>
              <a:off x="817" y="0"/>
              <a:ext cx="2091" cy="2089"/>
            </a:xfrm>
            <a:prstGeom prst="ellipse">
              <a:avLst/>
            </a:prstGeom>
            <a:solidFill>
              <a:srgbClr val="FFF735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20482" name="Oval 2"/>
            <p:cNvSpPr/>
            <p:nvPr/>
          </p:nvSpPr>
          <p:spPr bwMode="auto">
            <a:xfrm>
              <a:off x="1741" y="1142"/>
              <a:ext cx="2091" cy="2090"/>
            </a:xfrm>
            <a:prstGeom prst="ellipse">
              <a:avLst/>
            </a:prstGeom>
            <a:solidFill>
              <a:srgbClr val="A7D4FF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20483" name="Oval 3"/>
            <p:cNvSpPr/>
            <p:nvPr/>
          </p:nvSpPr>
          <p:spPr bwMode="auto">
            <a:xfrm>
              <a:off x="0" y="1142"/>
              <a:ext cx="2090" cy="2090"/>
            </a:xfrm>
            <a:prstGeom prst="ellipse">
              <a:avLst/>
            </a:prstGeom>
            <a:solidFill>
              <a:srgbClr val="FF4245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20484" name="Rectangle 4"/>
            <p:cNvSpPr/>
            <p:nvPr/>
          </p:nvSpPr>
          <p:spPr bwMode="auto">
            <a:xfrm>
              <a:off x="1105" y="719"/>
              <a:ext cx="150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zh-CN" altLang="en-US" sz="2400" dirty="0">
                  <a:solidFill>
                    <a:schemeClr val="tx1"/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rPr>
                <a:t>完成教学任务</a:t>
              </a:r>
              <a:endParaRPr lang="zh-CN" altLang="en-US" sz="2400" dirty="0">
                <a:solidFill>
                  <a:schemeClr val="tx1"/>
                </a:solidFill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20485" name="Rectangle 5"/>
            <p:cNvSpPr/>
            <p:nvPr/>
          </p:nvSpPr>
          <p:spPr bwMode="auto">
            <a:xfrm>
              <a:off x="2234" y="2028"/>
              <a:ext cx="150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zh-CN" altLang="en-US" sz="2400">
                  <a:solidFill>
                    <a:schemeClr val="tx1"/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rPr>
                <a:t>引导成员成长</a:t>
              </a:r>
              <a:endParaRPr lang="zh-CN" altLang="en-US" sz="2400">
                <a:solidFill>
                  <a:schemeClr val="tx1"/>
                </a:solidFill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20486" name="Rectangle 6"/>
            <p:cNvSpPr/>
            <p:nvPr/>
          </p:nvSpPr>
          <p:spPr bwMode="auto">
            <a:xfrm>
              <a:off x="265" y="1888"/>
              <a:ext cx="1264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zh-CN" altLang="en-US" sz="2400">
                  <a:solidFill>
                    <a:schemeClr val="tx1"/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rPr>
                <a:t>建立及维持</a:t>
              </a:r>
              <a:endParaRPr lang="zh-CN" altLang="en-US" sz="2400">
                <a:solidFill>
                  <a:schemeClr val="tx1"/>
                </a:solidFill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  <a:p>
              <a:r>
                <a:rPr lang="zh-CN" altLang="en-US" sz="2400">
                  <a:solidFill>
                    <a:schemeClr val="tx1"/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rPr>
                <a:t>团队互动</a:t>
              </a:r>
              <a:endParaRPr lang="zh-CN" altLang="en-US" sz="2400">
                <a:solidFill>
                  <a:schemeClr val="tx1"/>
                </a:solidFill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</p:grpSp>
      <p:grpSp>
        <p:nvGrpSpPr>
          <p:cNvPr id="20490" name="Group 10"/>
          <p:cNvGrpSpPr/>
          <p:nvPr/>
        </p:nvGrpSpPr>
        <p:grpSpPr bwMode="auto">
          <a:xfrm rot="2046723">
            <a:off x="1244600" y="1041400"/>
            <a:ext cx="2768600" cy="1397000"/>
            <a:chOff x="0" y="0"/>
            <a:chExt cx="1744" cy="880"/>
          </a:xfrm>
        </p:grpSpPr>
        <p:sp>
          <p:nvSpPr>
            <p:cNvPr id="20488" name="AutoShape 8"/>
            <p:cNvSpPr/>
            <p:nvPr/>
          </p:nvSpPr>
          <p:spPr bwMode="auto">
            <a:xfrm>
              <a:off x="0" y="0"/>
              <a:ext cx="1744" cy="880"/>
            </a:xfrm>
            <a:prstGeom prst="rightArrow">
              <a:avLst>
                <a:gd name="adj1" fmla="val 46796"/>
                <a:gd name="adj2" fmla="val 56555"/>
              </a:avLst>
            </a:prstGeom>
            <a:gradFill rotWithShape="0">
              <a:gsLst>
                <a:gs pos="0">
                  <a:srgbClr val="E7FF1D"/>
                </a:gs>
                <a:gs pos="28958">
                  <a:srgbClr val="8AC78E">
                    <a:alpha val="85521"/>
                  </a:srgbClr>
                </a:gs>
                <a:gs pos="100000">
                  <a:srgbClr val="2D8FFF">
                    <a:alpha val="50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20489" name="Rectangle 9"/>
            <p:cNvSpPr/>
            <p:nvPr/>
          </p:nvSpPr>
          <p:spPr bwMode="auto">
            <a:xfrm>
              <a:off x="480" y="324"/>
              <a:ext cx="7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 dirty="0">
                  <a:solidFill>
                    <a:srgbClr val="FFFFFF"/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rPr>
                <a:t>教学教材</a:t>
              </a:r>
              <a:endParaRPr lang="zh-CN" altLang="en-US" sz="2400" dirty="0">
                <a:solidFill>
                  <a:srgbClr val="FFFFFF"/>
                </a:solidFill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</p:grpSp>
      <p:grpSp>
        <p:nvGrpSpPr>
          <p:cNvPr id="20493" name="Group 13"/>
          <p:cNvGrpSpPr/>
          <p:nvPr/>
        </p:nvGrpSpPr>
        <p:grpSpPr bwMode="auto">
          <a:xfrm rot="-1500762">
            <a:off x="139700" y="5295900"/>
            <a:ext cx="2768600" cy="1397000"/>
            <a:chOff x="0" y="0"/>
            <a:chExt cx="1744" cy="880"/>
          </a:xfrm>
        </p:grpSpPr>
        <p:sp>
          <p:nvSpPr>
            <p:cNvPr id="20491" name="AutoShape 11"/>
            <p:cNvSpPr/>
            <p:nvPr/>
          </p:nvSpPr>
          <p:spPr bwMode="auto">
            <a:xfrm>
              <a:off x="0" y="0"/>
              <a:ext cx="1744" cy="880"/>
            </a:xfrm>
            <a:prstGeom prst="rightArrow">
              <a:avLst>
                <a:gd name="adj1" fmla="val 46796"/>
                <a:gd name="adj2" fmla="val 56555"/>
              </a:avLst>
            </a:prstGeom>
            <a:gradFill rotWithShape="0">
              <a:gsLst>
                <a:gs pos="0">
                  <a:srgbClr val="E7FF1D"/>
                </a:gs>
                <a:gs pos="28958">
                  <a:srgbClr val="8AC78E">
                    <a:alpha val="85521"/>
                  </a:srgbClr>
                </a:gs>
                <a:gs pos="100000">
                  <a:srgbClr val="2D8FFF">
                    <a:alpha val="50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20492" name="Rectangle 12"/>
            <p:cNvSpPr/>
            <p:nvPr/>
          </p:nvSpPr>
          <p:spPr bwMode="auto">
            <a:xfrm>
              <a:off x="480" y="324"/>
              <a:ext cx="7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rPr>
                <a:t>团体动力</a:t>
              </a:r>
              <a:endParaRPr lang="zh-CN" altLang="en-US" sz="2400">
                <a:solidFill>
                  <a:srgbClr val="FFFFFF"/>
                </a:solidFill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</p:grpSp>
      <p:grpSp>
        <p:nvGrpSpPr>
          <p:cNvPr id="20496" name="Group 16"/>
          <p:cNvGrpSpPr/>
          <p:nvPr/>
        </p:nvGrpSpPr>
        <p:grpSpPr bwMode="auto">
          <a:xfrm rot="3068561">
            <a:off x="4305300" y="5448300"/>
            <a:ext cx="2768600" cy="1397000"/>
            <a:chOff x="0" y="0"/>
            <a:chExt cx="1744" cy="880"/>
          </a:xfrm>
        </p:grpSpPr>
        <p:sp>
          <p:nvSpPr>
            <p:cNvPr id="20494" name="AutoShape 14"/>
            <p:cNvSpPr/>
            <p:nvPr/>
          </p:nvSpPr>
          <p:spPr bwMode="auto">
            <a:xfrm flipH="1">
              <a:off x="0" y="0"/>
              <a:ext cx="1744" cy="880"/>
            </a:xfrm>
            <a:prstGeom prst="rightArrow">
              <a:avLst>
                <a:gd name="adj1" fmla="val 46796"/>
                <a:gd name="adj2" fmla="val 56555"/>
              </a:avLst>
            </a:prstGeom>
            <a:gradFill rotWithShape="0">
              <a:gsLst>
                <a:gs pos="0">
                  <a:srgbClr val="2D8FFF">
                    <a:alpha val="50000"/>
                  </a:srgbClr>
                </a:gs>
                <a:gs pos="71042">
                  <a:srgbClr val="8AC78E">
                    <a:alpha val="85521"/>
                  </a:srgbClr>
                </a:gs>
                <a:gs pos="100000">
                  <a:srgbClr val="E7FF1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20495" name="Rectangle 15"/>
            <p:cNvSpPr/>
            <p:nvPr/>
          </p:nvSpPr>
          <p:spPr bwMode="auto">
            <a:xfrm>
              <a:off x="224" y="324"/>
              <a:ext cx="7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rPr>
                <a:t>动态反思</a:t>
              </a:r>
              <a:endParaRPr lang="zh-CN" altLang="en-US" sz="2400">
                <a:solidFill>
                  <a:srgbClr val="FFFFFF"/>
                </a:solidFill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</p:grpSp>
      <p:grpSp>
        <p:nvGrpSpPr>
          <p:cNvPr id="20499" name="Group 19"/>
          <p:cNvGrpSpPr/>
          <p:nvPr/>
        </p:nvGrpSpPr>
        <p:grpSpPr bwMode="auto">
          <a:xfrm rot="1980733">
            <a:off x="7239000" y="5232400"/>
            <a:ext cx="2768600" cy="1397000"/>
            <a:chOff x="0" y="0"/>
            <a:chExt cx="1744" cy="880"/>
          </a:xfrm>
        </p:grpSpPr>
        <p:sp>
          <p:nvSpPr>
            <p:cNvPr id="20497" name="AutoShape 17"/>
            <p:cNvSpPr/>
            <p:nvPr/>
          </p:nvSpPr>
          <p:spPr bwMode="auto">
            <a:xfrm flipH="1">
              <a:off x="0" y="0"/>
              <a:ext cx="1744" cy="880"/>
            </a:xfrm>
            <a:prstGeom prst="rightArrow">
              <a:avLst>
                <a:gd name="adj1" fmla="val 46796"/>
                <a:gd name="adj2" fmla="val 56555"/>
              </a:avLst>
            </a:prstGeom>
            <a:gradFill rotWithShape="0">
              <a:gsLst>
                <a:gs pos="0">
                  <a:srgbClr val="2D8FFF">
                    <a:alpha val="50000"/>
                  </a:srgbClr>
                </a:gs>
                <a:gs pos="71042">
                  <a:srgbClr val="8AC78E">
                    <a:alpha val="85521"/>
                  </a:srgbClr>
                </a:gs>
                <a:gs pos="100000">
                  <a:srgbClr val="E7FF1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  <p:sp>
          <p:nvSpPr>
            <p:cNvPr id="20498" name="Rectangle 18"/>
            <p:cNvSpPr/>
            <p:nvPr/>
          </p:nvSpPr>
          <p:spPr bwMode="auto">
            <a:xfrm>
              <a:off x="368" y="324"/>
              <a:ext cx="7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zh-CN" altLang="en-US" sz="2400">
                  <a:solidFill>
                    <a:srgbClr val="FFFFFF"/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rPr>
                <a:t>引导反思</a:t>
              </a:r>
              <a:endParaRPr lang="zh-CN" altLang="en-US" sz="2400">
                <a:solidFill>
                  <a:srgbClr val="FFFFFF"/>
                </a:solidFill>
                <a:latin typeface="造字工房朗倩（非商用）常规体" pitchFamily="50" charset="-122"/>
                <a:ea typeface="造字工房朗倩（非商用）常规体" pitchFamily="50" charset="-122"/>
              </a:endParaRPr>
            </a:p>
          </p:txBody>
        </p:sp>
      </p:grpSp>
      <p:sp>
        <p:nvSpPr>
          <p:cNvPr id="20500" name="Rectangle 20"/>
          <p:cNvSpPr/>
          <p:nvPr/>
        </p:nvSpPr>
        <p:spPr bwMode="auto">
          <a:xfrm>
            <a:off x="3842544" y="401479"/>
            <a:ext cx="24622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FZYiHei-M20S" charset="0"/>
              </a:rPr>
              <a:t>引导者的视野</a:t>
            </a:r>
            <a:endParaRPr lang="zh-CN" altLang="en-US" dirty="0">
              <a:solidFill>
                <a:schemeClr val="tx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sym typeface="FZYiHei-M20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350" y="355600"/>
            <a:ext cx="79248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2"/>
          <p:cNvSpPr/>
          <p:nvPr/>
        </p:nvSpPr>
        <p:spPr bwMode="auto">
          <a:xfrm>
            <a:off x="2283420" y="780534"/>
            <a:ext cx="18466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造字工房朗倩（非商用）常规体" pitchFamily="50" charset="-122"/>
                <a:ea typeface="造字工房朗倩（非商用）常规体" pitchFamily="50" charset="-122"/>
              </a:rPr>
              <a:t>引导反思技巧</a:t>
            </a:r>
            <a:endParaRPr lang="zh-CN" altLang="en-US" sz="2400">
              <a:solidFill>
                <a:schemeClr val="tx1"/>
              </a:solidFill>
              <a:latin typeface="造字工房朗倩（非商用）常规体" pitchFamily="50" charset="-122"/>
              <a:ea typeface="造字工房朗倩（非商用）常规体" pitchFamily="50" charset="-122"/>
            </a:endParaRPr>
          </a:p>
        </p:txBody>
      </p:sp>
      <p:sp>
        <p:nvSpPr>
          <p:cNvPr id="21507" name="Rectangle 3"/>
          <p:cNvSpPr/>
          <p:nvPr/>
        </p:nvSpPr>
        <p:spPr bwMode="auto">
          <a:xfrm>
            <a:off x="1061244" y="2533134"/>
            <a:ext cx="2462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造字工房朗倩（非商用）常规体" pitchFamily="50" charset="-122"/>
                <a:ea typeface="造字工房朗倩（非商用）常规体" pitchFamily="50" charset="-122"/>
              </a:rPr>
              <a:t>饵：动态反思活动</a:t>
            </a:r>
            <a:endParaRPr lang="zh-CN" altLang="en-US" sz="2400">
              <a:solidFill>
                <a:schemeClr val="tx1"/>
              </a:solidFill>
              <a:latin typeface="造字工房朗倩（非商用）常规体" pitchFamily="50" charset="-122"/>
              <a:ea typeface="造字工房朗倩（非商用）常规体" pitchFamily="50" charset="-122"/>
            </a:endParaRPr>
          </a:p>
        </p:txBody>
      </p:sp>
      <p:sp>
        <p:nvSpPr>
          <p:cNvPr id="21508" name="AutoShape 4"/>
          <p:cNvSpPr/>
          <p:nvPr/>
        </p:nvSpPr>
        <p:spPr bwMode="auto">
          <a:xfrm>
            <a:off x="7124700" y="228600"/>
            <a:ext cx="2527300" cy="1270000"/>
          </a:xfrm>
          <a:prstGeom prst="wedgeEllipseCallout">
            <a:avLst>
              <a:gd name="adj1" fmla="val -29352"/>
              <a:gd name="adj2" fmla="val 64565"/>
            </a:avLst>
          </a:prstGeom>
          <a:solidFill>
            <a:srgbClr val="E7FF1D">
              <a:alpha val="4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09" name="Rectangle 5"/>
          <p:cNvSpPr/>
          <p:nvPr/>
        </p:nvSpPr>
        <p:spPr bwMode="auto">
          <a:xfrm>
            <a:off x="7465020" y="666234"/>
            <a:ext cx="18466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造字工房朗倩（非商用）常规体" pitchFamily="50" charset="-122"/>
                <a:ea typeface="造字工房朗倩（非商用）常规体" pitchFamily="50" charset="-122"/>
              </a:rPr>
              <a:t>课程教学教案</a:t>
            </a:r>
            <a:endParaRPr lang="zh-CN" altLang="en-US" sz="2400" dirty="0">
              <a:solidFill>
                <a:schemeClr val="tx1"/>
              </a:solidFill>
              <a:latin typeface="造字工房朗倩（非商用）常规体" pitchFamily="50" charset="-122"/>
              <a:ea typeface="造字工房朗倩（非商用）常规体" pitchFamily="50" charset="-122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rot="10800000">
            <a:off x="3441700" y="1181100"/>
            <a:ext cx="1084263" cy="5476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rot="10800000">
            <a:off x="2108200" y="2908300"/>
            <a:ext cx="755650" cy="7159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365500"/>
            <a:ext cx="3535363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13656"/>
            <a:ext cx="8178800" cy="1367160"/>
          </a:xfrm>
        </p:spPr>
        <p:txBody>
          <a:bodyPr/>
          <a:lstStyle/>
          <a:p>
            <a:pPr algn="l"/>
            <a:r>
              <a:rPr lang="en-US" altLang="zh-CN" sz="4800" dirty="0" smtClean="0">
                <a:latin typeface="Arial" panose="020B0604020202020204" pitchFamily="34" charset="0"/>
                <a:ea typeface="明黑等宽" pitchFamily="49" charset="-122"/>
                <a:cs typeface="Arial" panose="020B0604020202020204" pitchFamily="34" charset="0"/>
              </a:rPr>
              <a:t>Experience plus </a:t>
            </a:r>
            <a:r>
              <a:rPr lang="en-US" altLang="zh-CN" sz="4800" dirty="0">
                <a:latin typeface="Arial" panose="020B0604020202020204" pitchFamily="34" charset="0"/>
                <a:ea typeface="明黑等宽" pitchFamily="49" charset="-122"/>
                <a:cs typeface="Arial" panose="020B0604020202020204" pitchFamily="34" charset="0"/>
              </a:rPr>
              <a:t>reflection equals learning.</a:t>
            </a:r>
            <a:endParaRPr lang="en-US" altLang="zh-CN" sz="4800" dirty="0">
              <a:latin typeface="Arial" panose="020B0604020202020204" pitchFamily="34" charset="0"/>
              <a:ea typeface="明黑等宽" pitchFamily="49" charset="-122"/>
              <a:cs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311400"/>
            <a:ext cx="8178800" cy="1460500"/>
          </a:xfrm>
        </p:spPr>
        <p:txBody>
          <a:bodyPr/>
          <a:lstStyle/>
          <a:p>
            <a:pPr algn="l"/>
            <a:r>
              <a:rPr lang="zh-CN" altLang="en-US" sz="3600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经验加上反省，等于学习。</a:t>
            </a:r>
            <a:endParaRPr lang="zh-CN" altLang="en-US" sz="3600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2532" name="Rectangle 4"/>
          <p:cNvSpPr/>
          <p:nvPr/>
        </p:nvSpPr>
        <p:spPr bwMode="auto">
          <a:xfrm>
            <a:off x="990600" y="3098800"/>
            <a:ext cx="81788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/>
            <a:r>
              <a:rPr lang="zh-CN" altLang="en-US" sz="36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杜威（</a:t>
            </a:r>
            <a:r>
              <a:rPr lang="en-US" altLang="zh-CN" sz="36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John Dewey</a:t>
            </a:r>
            <a:r>
              <a:rPr lang="zh-CN" altLang="en-US" sz="36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）</a:t>
            </a:r>
            <a:endParaRPr lang="zh-CN" altLang="en-US" sz="3600" dirty="0">
              <a:solidFill>
                <a:schemeClr val="tx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585864"/>
            <a:ext cx="8178800" cy="1274936"/>
          </a:xfrm>
        </p:spPr>
        <p:txBody>
          <a:bodyPr anchor="ctr"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  <a:hlinkClick r:id="rId1" action="ppaction://hlinkfile"/>
              </a:rPr>
              <a:t>街头日记 （片段）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3"/>
          <p:cNvGrpSpPr/>
          <p:nvPr/>
        </p:nvGrpSpPr>
        <p:grpSpPr bwMode="auto">
          <a:xfrm>
            <a:off x="4343400" y="1778000"/>
            <a:ext cx="2174875" cy="1104900"/>
            <a:chOff x="0" y="0"/>
            <a:chExt cx="1370" cy="696"/>
          </a:xfrm>
        </p:grpSpPr>
        <p:sp>
          <p:nvSpPr>
            <p:cNvPr id="23553" name="Rectangle 1"/>
            <p:cNvSpPr/>
            <p:nvPr/>
          </p:nvSpPr>
          <p:spPr bwMode="auto">
            <a:xfrm>
              <a:off x="0" y="0"/>
              <a:ext cx="1370" cy="696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54" name="Rectangle 2"/>
            <p:cNvSpPr/>
            <p:nvPr/>
          </p:nvSpPr>
          <p:spPr bwMode="auto">
            <a:xfrm>
              <a:off x="0" y="56"/>
              <a:ext cx="1368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5155" bIns="0" anchor="ctr"/>
            <a:lstStyle>
              <a:lvl1pPr marL="44450"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新細明體" panose="02020500000000000000" pitchFamily="18" charset="-120"/>
                  <a:ea typeface="宋体" panose="02010600030101010101" pitchFamily="2" charset="-122"/>
                  <a:sym typeface="新細明體" panose="02020500000000000000" pitchFamily="18" charset="-120"/>
                </a:rPr>
                <a:t>具體的經驗</a:t>
              </a:r>
              <a:endPara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  <a:p>
              <a:pPr algn="ctr"/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old" charset="0"/>
                  <a:ea typeface="宋体" panose="02010600030101010101" pitchFamily="2" charset="-122"/>
                  <a:cs typeface="Arial Bold" charset="0"/>
                  <a:sym typeface="Arial Bold" charset="0"/>
                </a:rPr>
                <a:t>Action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</p:txBody>
        </p:sp>
      </p:grpSp>
      <p:grpSp>
        <p:nvGrpSpPr>
          <p:cNvPr id="23558" name="Group 6"/>
          <p:cNvGrpSpPr/>
          <p:nvPr/>
        </p:nvGrpSpPr>
        <p:grpSpPr bwMode="auto">
          <a:xfrm>
            <a:off x="1689100" y="3568700"/>
            <a:ext cx="2254250" cy="1120775"/>
            <a:chOff x="0" y="0"/>
            <a:chExt cx="1420" cy="706"/>
          </a:xfrm>
        </p:grpSpPr>
        <p:sp>
          <p:nvSpPr>
            <p:cNvPr id="23556" name="Rectangle 4"/>
            <p:cNvSpPr/>
            <p:nvPr/>
          </p:nvSpPr>
          <p:spPr bwMode="auto">
            <a:xfrm>
              <a:off x="0" y="0"/>
              <a:ext cx="1416" cy="706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57" name="Rectangle 5"/>
            <p:cNvSpPr/>
            <p:nvPr/>
          </p:nvSpPr>
          <p:spPr bwMode="auto">
            <a:xfrm>
              <a:off x="4" y="63"/>
              <a:ext cx="1416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5155" bIns="0" anchor="ctr"/>
            <a:lstStyle>
              <a:lvl1pPr marL="44450"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新細明體" panose="02020500000000000000" pitchFamily="18" charset="-120"/>
                  <a:ea typeface="宋体" panose="02010600030101010101" pitchFamily="2" charset="-122"/>
                  <a:sym typeface="新細明體" panose="02020500000000000000" pitchFamily="18" charset="-120"/>
                </a:rPr>
                <a:t>應用</a:t>
              </a:r>
              <a:endPara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  <a:p>
              <a:pPr algn="ctr"/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old" charset="0"/>
                  <a:ea typeface="宋体" panose="02010600030101010101" pitchFamily="2" charset="-122"/>
                  <a:cs typeface="Arial Bold" charset="0"/>
                  <a:sym typeface="Arial Bold" charset="0"/>
                </a:rPr>
                <a:t>Now What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</p:txBody>
        </p:sp>
      </p:grpSp>
      <p:grpSp>
        <p:nvGrpSpPr>
          <p:cNvPr id="23561" name="Group 9"/>
          <p:cNvGrpSpPr/>
          <p:nvPr/>
        </p:nvGrpSpPr>
        <p:grpSpPr bwMode="auto">
          <a:xfrm>
            <a:off x="7112000" y="3327400"/>
            <a:ext cx="2120900" cy="1181100"/>
            <a:chOff x="0" y="0"/>
            <a:chExt cx="1336" cy="744"/>
          </a:xfrm>
        </p:grpSpPr>
        <p:sp>
          <p:nvSpPr>
            <p:cNvPr id="23559" name="Rectangle 7"/>
            <p:cNvSpPr/>
            <p:nvPr/>
          </p:nvSpPr>
          <p:spPr bwMode="auto">
            <a:xfrm>
              <a:off x="0" y="0"/>
              <a:ext cx="1336" cy="744"/>
            </a:xfrm>
            <a:prstGeom prst="rect">
              <a:avLst/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60" name="Rectangle 8"/>
            <p:cNvSpPr/>
            <p:nvPr/>
          </p:nvSpPr>
          <p:spPr bwMode="auto">
            <a:xfrm>
              <a:off x="0" y="84"/>
              <a:ext cx="1336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5155" bIns="0" anchor="ctr"/>
            <a:lstStyle>
              <a:lvl1pPr marL="44450"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新細明體" panose="02020500000000000000" pitchFamily="18" charset="-120"/>
                  <a:ea typeface="宋体" panose="02010600030101010101" pitchFamily="2" charset="-122"/>
                  <a:sym typeface="新細明體" panose="02020500000000000000" pitchFamily="18" charset="-120"/>
                </a:rPr>
                <a:t>觀察或知覺</a:t>
              </a:r>
              <a:endPara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  <a:p>
              <a:pPr algn="ctr"/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old" charset="0"/>
                  <a:ea typeface="宋体" panose="02010600030101010101" pitchFamily="2" charset="-122"/>
                  <a:cs typeface="Arial Bold" charset="0"/>
                  <a:sym typeface="Arial Bold" charset="0"/>
                </a:rPr>
                <a:t>What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</p:txBody>
        </p:sp>
      </p:grpSp>
      <p:sp>
        <p:nvSpPr>
          <p:cNvPr id="23562" name="Rectangle 10"/>
          <p:cNvSpPr>
            <a:spLocks noGrp="1" noChangeArrowheads="1"/>
          </p:cNvSpPr>
          <p:nvPr>
            <p:ph type="title"/>
          </p:nvPr>
        </p:nvSpPr>
        <p:spPr>
          <a:xfrm>
            <a:off x="277813" y="0"/>
            <a:ext cx="9682162" cy="1371600"/>
          </a:xfrm>
        </p:spPr>
        <p:txBody>
          <a:bodyPr rIns="141110"/>
          <a:lstStyle/>
          <a:p>
            <a:r>
              <a:rPr lang="zh-CN" altLang="en-US" sz="4400" dirty="0">
                <a:latin typeface="方正兰亭粗黑_GBK" panose="02000000000000000000" pitchFamily="2" charset="-122"/>
                <a:ea typeface="方正兰亭粗黑_GBK" panose="02000000000000000000" pitchFamily="2" charset="-122"/>
                <a:sym typeface="Lucida Grande" charset="0"/>
              </a:rPr>
              <a:t>               </a:t>
            </a:r>
            <a:r>
              <a:rPr lang="zh-CN" altLang="en-US" sz="3600" b="1" dirty="0">
                <a:latin typeface="方正兰亭粗黑_GBK" panose="02000000000000000000" pitchFamily="2" charset="-122"/>
                <a:ea typeface="方正兰亭粗黑_GBK" panose="02000000000000000000" pitchFamily="2" charset="-122"/>
                <a:sym typeface="Lucida Grande" charset="0"/>
              </a:rPr>
              <a:t>經驗學習圈</a:t>
            </a:r>
            <a:r>
              <a:rPr lang="zh-CN" altLang="en-US" sz="3600" dirty="0">
                <a:latin typeface="方正兰亭粗黑_GBK" panose="02000000000000000000" pitchFamily="2" charset="-122"/>
                <a:ea typeface="方正兰亭粗黑_GBK" panose="02000000000000000000" pitchFamily="2" charset="-122"/>
                <a:sym typeface="Lucida Grande" charset="0"/>
              </a:rPr>
              <a:t> </a:t>
            </a:r>
            <a:br>
              <a:rPr lang="zh-CN" altLang="en-US" sz="3600" dirty="0">
                <a:latin typeface="方正兰亭粗黑_GBK" panose="02000000000000000000" pitchFamily="2" charset="-122"/>
                <a:ea typeface="方正兰亭粗黑_GBK" panose="02000000000000000000" pitchFamily="2" charset="-122"/>
                <a:sym typeface="Lucida Grande" charset="0"/>
              </a:rPr>
            </a:br>
            <a:r>
              <a:rPr lang="zh-CN" altLang="en-US" sz="3600" dirty="0">
                <a:latin typeface="方正兰亭粗黑_GBK" panose="02000000000000000000" pitchFamily="2" charset="-122"/>
                <a:ea typeface="方正兰亭粗黑_GBK" panose="02000000000000000000" pitchFamily="2" charset="-122"/>
                <a:sym typeface="Lucida Grande" charset="0"/>
              </a:rPr>
              <a:t>            </a:t>
            </a:r>
            <a:r>
              <a:rPr lang="en-US" altLang="zh-CN" sz="3600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(Experiential Learning Cycle)</a:t>
            </a:r>
            <a:endParaRPr lang="en-US" altLang="zh-CN" sz="3600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pSp>
        <p:nvGrpSpPr>
          <p:cNvPr id="23565" name="Group 13"/>
          <p:cNvGrpSpPr/>
          <p:nvPr/>
        </p:nvGrpSpPr>
        <p:grpSpPr bwMode="auto">
          <a:xfrm>
            <a:off x="7985125" y="1524000"/>
            <a:ext cx="1920875" cy="850900"/>
            <a:chOff x="0" y="0"/>
            <a:chExt cx="1210" cy="536"/>
          </a:xfrm>
        </p:grpSpPr>
        <p:sp>
          <p:nvSpPr>
            <p:cNvPr id="23563" name="Rectangle 11"/>
            <p:cNvSpPr/>
            <p:nvPr/>
          </p:nvSpPr>
          <p:spPr bwMode="auto">
            <a:xfrm>
              <a:off x="0" y="0"/>
              <a:ext cx="1210" cy="536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miter lim="800000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64" name="Rectangle 12"/>
            <p:cNvSpPr/>
            <p:nvPr/>
          </p:nvSpPr>
          <p:spPr bwMode="auto">
            <a:xfrm>
              <a:off x="0" y="28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5155" bIns="0" anchor="ctr"/>
            <a:lstStyle>
              <a:lvl1pPr marL="44450"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zh-CN" alt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新細明體" panose="02020500000000000000" pitchFamily="18" charset="-120"/>
                  <a:ea typeface="宋体" panose="02010600030101010101" pitchFamily="2" charset="-122"/>
                  <a:sym typeface="新細明體" panose="02020500000000000000" pitchFamily="18" charset="-120"/>
                </a:rPr>
                <a:t>設定目標</a:t>
              </a:r>
              <a:endParaRPr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  <a:p>
              <a:pPr algn="ctr"/>
              <a:r>
                <a:rPr lang="en-US" altLang="zh-CN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old" charset="0"/>
                  <a:ea typeface="宋体" panose="02010600030101010101" pitchFamily="2" charset="-122"/>
                  <a:cs typeface="Arial Bold" charset="0"/>
                  <a:sym typeface="Arial Bold" charset="0"/>
                </a:rPr>
                <a:t>Goal Setting</a:t>
              </a:r>
              <a:endParaRPr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</p:txBody>
        </p:sp>
      </p:grpSp>
      <p:sp>
        <p:nvSpPr>
          <p:cNvPr id="23566" name="AutoShape 14"/>
          <p:cNvSpPr>
            <a:spLocks noChangeShapeType="1"/>
          </p:cNvSpPr>
          <p:nvPr/>
        </p:nvSpPr>
        <p:spPr bwMode="auto">
          <a:xfrm flipH="1">
            <a:off x="6448425" y="1865313"/>
            <a:ext cx="1727200" cy="147637"/>
          </a:xfrm>
          <a:prstGeom prst="straightConnector1">
            <a:avLst/>
          </a:prstGeom>
          <a:noFill/>
          <a:ln w="152400">
            <a:solidFill>
              <a:srgbClr val="3333CC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69" name="Group 17"/>
          <p:cNvGrpSpPr/>
          <p:nvPr/>
        </p:nvGrpSpPr>
        <p:grpSpPr bwMode="auto">
          <a:xfrm>
            <a:off x="4114800" y="5422900"/>
            <a:ext cx="2255838" cy="1120775"/>
            <a:chOff x="0" y="0"/>
            <a:chExt cx="1421" cy="706"/>
          </a:xfrm>
        </p:grpSpPr>
        <p:sp>
          <p:nvSpPr>
            <p:cNvPr id="23567" name="Rectangle 15"/>
            <p:cNvSpPr/>
            <p:nvPr/>
          </p:nvSpPr>
          <p:spPr bwMode="auto">
            <a:xfrm>
              <a:off x="0" y="0"/>
              <a:ext cx="1416" cy="706"/>
            </a:xfrm>
            <a:prstGeom prst="rect">
              <a:avLst/>
            </a:prstGeom>
            <a:solidFill>
              <a:srgbClr val="D8B1FF"/>
            </a:solidFill>
            <a:ln w="28575">
              <a:solidFill>
                <a:schemeClr val="tx1"/>
              </a:solidFill>
              <a:miter lim="800000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68" name="Rectangle 16"/>
            <p:cNvSpPr/>
            <p:nvPr/>
          </p:nvSpPr>
          <p:spPr bwMode="auto">
            <a:xfrm>
              <a:off x="5" y="60"/>
              <a:ext cx="1416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5155" bIns="0" anchor="ctr"/>
            <a:lstStyle>
              <a:lvl1pPr marL="44450"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zh-CN" altLang="en-US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新細明體" panose="02020500000000000000" pitchFamily="18" charset="-120"/>
                  <a:ea typeface="宋体" panose="02010600030101010101" pitchFamily="2" charset="-122"/>
                  <a:sym typeface="新細明體" panose="02020500000000000000" pitchFamily="18" charset="-120"/>
                </a:rPr>
                <a:t>轉化</a:t>
              </a:r>
              <a:endPara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  <a:p>
              <a:pPr algn="ctr"/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old" charset="0"/>
                  <a:ea typeface="宋体" panose="02010600030101010101" pitchFamily="2" charset="-122"/>
                  <a:cs typeface="Arial Bold" charset="0"/>
                  <a:sym typeface="Arial Bold" charset="0"/>
                </a:rPr>
                <a:t>So What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</p:txBody>
        </p:sp>
      </p:grpSp>
      <p:sp>
        <p:nvSpPr>
          <p:cNvPr id="23570" name="AutoShape 18"/>
          <p:cNvSpPr>
            <a:spLocks noChangeShapeType="1"/>
          </p:cNvSpPr>
          <p:nvPr/>
        </p:nvSpPr>
        <p:spPr bwMode="auto">
          <a:xfrm flipH="1">
            <a:off x="6016625" y="4530725"/>
            <a:ext cx="1655763" cy="1119188"/>
          </a:xfrm>
          <a:prstGeom prst="straightConnector1">
            <a:avLst/>
          </a:prstGeom>
          <a:noFill/>
          <a:ln w="152400">
            <a:solidFill>
              <a:srgbClr val="3333CC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Freeform 19"/>
          <p:cNvSpPr/>
          <p:nvPr/>
        </p:nvSpPr>
        <p:spPr bwMode="auto">
          <a:xfrm>
            <a:off x="6599238" y="2128838"/>
            <a:ext cx="1570037" cy="11811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152400" cap="flat">
            <a:solidFill>
              <a:srgbClr val="3333CC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72" name="AutoShape 20"/>
          <p:cNvSpPr>
            <a:spLocks noChangeShapeType="1"/>
          </p:cNvSpPr>
          <p:nvPr/>
        </p:nvSpPr>
        <p:spPr bwMode="auto">
          <a:xfrm rot="10800000">
            <a:off x="3495675" y="4673600"/>
            <a:ext cx="1152525" cy="936625"/>
          </a:xfrm>
          <a:prstGeom prst="straightConnector1">
            <a:avLst/>
          </a:prstGeom>
          <a:noFill/>
          <a:ln w="152400">
            <a:solidFill>
              <a:srgbClr val="3333CC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AutoShape 21"/>
          <p:cNvSpPr>
            <a:spLocks noChangeShapeType="1"/>
          </p:cNvSpPr>
          <p:nvPr/>
        </p:nvSpPr>
        <p:spPr bwMode="auto">
          <a:xfrm rot="10800000" flipH="1">
            <a:off x="3279775" y="2801938"/>
            <a:ext cx="1317625" cy="936625"/>
          </a:xfrm>
          <a:prstGeom prst="straightConnector1">
            <a:avLst/>
          </a:prstGeom>
          <a:noFill/>
          <a:ln w="152400">
            <a:solidFill>
              <a:srgbClr val="3333CC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76" name="Group 24"/>
          <p:cNvGrpSpPr/>
          <p:nvPr/>
        </p:nvGrpSpPr>
        <p:grpSpPr bwMode="auto">
          <a:xfrm>
            <a:off x="88900" y="1328738"/>
            <a:ext cx="2705100" cy="1181100"/>
            <a:chOff x="0" y="0"/>
            <a:chExt cx="1704" cy="744"/>
          </a:xfrm>
        </p:grpSpPr>
        <p:sp>
          <p:nvSpPr>
            <p:cNvPr id="23574" name="Rectangle 22"/>
            <p:cNvSpPr/>
            <p:nvPr/>
          </p:nvSpPr>
          <p:spPr bwMode="auto">
            <a:xfrm>
              <a:off x="0" y="0"/>
              <a:ext cx="1704" cy="744"/>
            </a:xfrm>
            <a:prstGeom prst="rect">
              <a:avLst/>
            </a:prstGeom>
            <a:solidFill>
              <a:srgbClr val="FF66FF"/>
            </a:solidFill>
            <a:ln w="28575">
              <a:solidFill>
                <a:schemeClr val="tx1"/>
              </a:solidFill>
              <a:miter lim="800000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75" name="Rectangle 23"/>
            <p:cNvSpPr/>
            <p:nvPr/>
          </p:nvSpPr>
          <p:spPr bwMode="auto">
            <a:xfrm>
              <a:off x="0" y="35"/>
              <a:ext cx="1704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5155" bIns="0" anchor="ctr"/>
            <a:lstStyle>
              <a:lvl1pPr marL="44450" algn="l">
                <a:defRPr sz="1200">
                  <a:solidFill>
                    <a:schemeClr val="tx1"/>
                  </a:solidFill>
                  <a:latin typeface="Gill Sans" charset="0"/>
                </a:defRPr>
              </a:lvl1pPr>
              <a:lvl2pPr algn="l">
                <a:defRPr sz="1200">
                  <a:solidFill>
                    <a:schemeClr val="tx1"/>
                  </a:solidFill>
                  <a:latin typeface="Gill Sans" charset="0"/>
                </a:defRPr>
              </a:lvl2pPr>
              <a:lvl3pPr algn="l">
                <a:defRPr sz="1200">
                  <a:solidFill>
                    <a:schemeClr val="tx1"/>
                  </a:solidFill>
                  <a:latin typeface="Gill Sans" charset="0"/>
                </a:defRPr>
              </a:lvl3pPr>
              <a:lvl4pPr algn="l">
                <a:defRPr sz="1200">
                  <a:solidFill>
                    <a:schemeClr val="tx1"/>
                  </a:solidFill>
                  <a:latin typeface="Gill Sans" charset="0"/>
                </a:defRPr>
              </a:lvl4pPr>
              <a:lvl5pPr algn="l">
                <a:defRPr sz="1200">
                  <a:solidFill>
                    <a:schemeClr val="tx1"/>
                  </a:solidFill>
                  <a:latin typeface="Gill Sans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Gill Sans" charset="0"/>
                </a:defRPr>
              </a:lvl9pPr>
            </a:lstStyle>
            <a:p>
              <a:pPr algn="ctr"/>
              <a:r>
                <a:rPr lang="zh-CN" alt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新細明體" panose="02020500000000000000" pitchFamily="18" charset="-120"/>
                  <a:ea typeface="宋体" panose="02010600030101010101" pitchFamily="2" charset="-122"/>
                  <a:sym typeface="新細明體" panose="02020500000000000000" pitchFamily="18" charset="-120"/>
                </a:rPr>
                <a:t>實際生活的應用</a:t>
              </a:r>
              <a:endParaRPr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  <a:p>
              <a:pPr algn="ctr"/>
              <a:r>
                <a:rPr lang="en-US" altLang="zh-CN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old" charset="0"/>
                  <a:ea typeface="宋体" panose="02010600030101010101" pitchFamily="2" charset="-122"/>
                  <a:cs typeface="Arial Bold" charset="0"/>
                  <a:sym typeface="Arial Bold" charset="0"/>
                </a:rPr>
                <a:t>Apply in Real World</a:t>
              </a:r>
              <a:endParaRPr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endParaRPr>
            </a:p>
          </p:txBody>
        </p:sp>
      </p:grpSp>
      <p:sp>
        <p:nvSpPr>
          <p:cNvPr id="23577" name="Freeform 25"/>
          <p:cNvSpPr/>
          <p:nvPr/>
        </p:nvSpPr>
        <p:spPr bwMode="auto">
          <a:xfrm rot="10800000">
            <a:off x="1435100" y="2530475"/>
            <a:ext cx="1435100" cy="661988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152400" cap="flat">
            <a:solidFill>
              <a:srgbClr val="3333CC"/>
            </a:solidFill>
            <a:prstDash val="solid"/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578" name="Rectangle 26"/>
          <p:cNvSpPr/>
          <p:nvPr/>
        </p:nvSpPr>
        <p:spPr bwMode="auto">
          <a:xfrm>
            <a:off x="8091488" y="4533900"/>
            <a:ext cx="1811337" cy="1231900"/>
          </a:xfrm>
          <a:prstGeom prst="rect">
            <a:avLst/>
          </a:prstGeom>
          <a:noFill/>
          <a:ln w="12700">
            <a:solidFill>
              <a:srgbClr val="3333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45155" bIns="0">
            <a:spAutoFit/>
          </a:bodyPr>
          <a:lstStyle>
            <a:lvl1pPr marL="444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zh-CN" sz="2200">
                <a:solidFill>
                  <a:srgbClr val="FF0000"/>
                </a:solidFill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O</a:t>
            </a:r>
            <a:r>
              <a:rPr lang="en-US" altLang="zh-CN" sz="2000"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bjective</a:t>
            </a:r>
            <a:endParaRPr lang="en-US" altLang="zh-CN" sz="2000">
              <a:latin typeface="Arial Bold" charset="0"/>
              <a:ea typeface="宋体" panose="02010600030101010101" pitchFamily="2" charset="-122"/>
              <a:cs typeface="Arial Bold" charset="0"/>
              <a:sym typeface="Arial Bold" charset="0"/>
            </a:endParaRPr>
          </a:p>
          <a:p>
            <a:r>
              <a:rPr lang="zh-CN" altLang="en-US" sz="1600">
                <a:latin typeface="新細明體" panose="02020500000000000000" pitchFamily="18" charset="-120"/>
                <a:ea typeface="宋体" panose="02010600030101010101" pitchFamily="2" charset="-122"/>
                <a:sym typeface="新細明體" panose="02020500000000000000" pitchFamily="18" charset="-120"/>
              </a:rPr>
              <a:t>客觀事實性的問題</a:t>
            </a:r>
            <a:endParaRPr lang="zh-CN" altLang="en-US" sz="1600">
              <a:latin typeface="Arial Bold" charset="0"/>
              <a:ea typeface="宋体" panose="02010600030101010101" pitchFamily="2" charset="-122"/>
              <a:cs typeface="Arial Bold" charset="0"/>
              <a:sym typeface="Arial Bold" charset="0"/>
            </a:endParaRPr>
          </a:p>
          <a:p>
            <a:r>
              <a:rPr lang="en-US" altLang="zh-CN" sz="2200">
                <a:solidFill>
                  <a:srgbClr val="FF0000"/>
                </a:solidFill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R</a:t>
            </a:r>
            <a:r>
              <a:rPr lang="en-US" altLang="zh-CN" sz="2000"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eflective</a:t>
            </a:r>
            <a:endParaRPr lang="en-US" altLang="zh-CN" sz="2000">
              <a:latin typeface="Arial Bold" charset="0"/>
              <a:ea typeface="宋体" panose="02010600030101010101" pitchFamily="2" charset="-122"/>
              <a:cs typeface="Arial Bold" charset="0"/>
              <a:sym typeface="Arial Bold" charset="0"/>
            </a:endParaRPr>
          </a:p>
          <a:p>
            <a:r>
              <a:rPr lang="zh-CN" altLang="en-US" sz="1600">
                <a:latin typeface="新細明體" panose="02020500000000000000" pitchFamily="18" charset="-120"/>
                <a:ea typeface="宋体" panose="02010600030101010101" pitchFamily="2" charset="-122"/>
                <a:sym typeface="新細明體" panose="02020500000000000000" pitchFamily="18" charset="-120"/>
              </a:rPr>
              <a:t>情緒感官性的問題</a:t>
            </a:r>
            <a:endParaRPr lang="zh-CN" altLang="en-US" sz="1600">
              <a:latin typeface="新細明體" panose="02020500000000000000" pitchFamily="18" charset="-120"/>
              <a:ea typeface="宋体" panose="02010600030101010101" pitchFamily="2" charset="-122"/>
              <a:sym typeface="新細明體" panose="02020500000000000000" pitchFamily="18" charset="-120"/>
            </a:endParaRPr>
          </a:p>
        </p:txBody>
      </p:sp>
      <p:sp>
        <p:nvSpPr>
          <p:cNvPr id="23579" name="Rectangle 27"/>
          <p:cNvSpPr/>
          <p:nvPr/>
        </p:nvSpPr>
        <p:spPr bwMode="auto">
          <a:xfrm>
            <a:off x="4541838" y="6689725"/>
            <a:ext cx="2174875" cy="736600"/>
          </a:xfrm>
          <a:prstGeom prst="rect">
            <a:avLst/>
          </a:prstGeom>
          <a:noFill/>
          <a:ln w="12700">
            <a:solidFill>
              <a:srgbClr val="3333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45155" bIns="0">
            <a:spAutoFit/>
          </a:bodyPr>
          <a:lstStyle>
            <a:lvl1pPr marL="444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zh-CN" sz="2200">
                <a:solidFill>
                  <a:srgbClr val="FF0000"/>
                </a:solidFill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I</a:t>
            </a:r>
            <a:r>
              <a:rPr lang="en-US" altLang="zh-CN" sz="2000"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nterpretive</a:t>
            </a:r>
            <a:endParaRPr lang="en-US" altLang="zh-CN" sz="2000">
              <a:latin typeface="Arial Bold" charset="0"/>
              <a:ea typeface="宋体" panose="02010600030101010101" pitchFamily="2" charset="-122"/>
              <a:cs typeface="Arial Bold" charset="0"/>
              <a:sym typeface="Arial Bold" charset="0"/>
            </a:endParaRPr>
          </a:p>
          <a:p>
            <a:pPr algn="ctr"/>
            <a:r>
              <a:rPr lang="zh-CN" altLang="en-US" sz="2000">
                <a:latin typeface="新細明體" panose="02020500000000000000" pitchFamily="18" charset="-120"/>
                <a:ea typeface="宋体" panose="02010600030101010101" pitchFamily="2" charset="-122"/>
                <a:sym typeface="新細明體" panose="02020500000000000000" pitchFamily="18" charset="-120"/>
              </a:rPr>
              <a:t>詮釋</a:t>
            </a:r>
            <a:r>
              <a:rPr lang="zh-CN" altLang="en-US" sz="2000"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 </a:t>
            </a:r>
            <a:r>
              <a:rPr lang="en-US" altLang="zh-CN" sz="2000"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/ </a:t>
            </a:r>
            <a:r>
              <a:rPr lang="zh-CN" altLang="en-US" sz="2000">
                <a:latin typeface="新細明體" panose="02020500000000000000" pitchFamily="18" charset="-120"/>
                <a:ea typeface="宋体" panose="02010600030101010101" pitchFamily="2" charset="-122"/>
                <a:sym typeface="新細明體" panose="02020500000000000000" pitchFamily="18" charset="-120"/>
              </a:rPr>
              <a:t>解釋性問題</a:t>
            </a:r>
            <a:endParaRPr lang="zh-CN" altLang="en-US" sz="2000">
              <a:latin typeface="新細明體" panose="02020500000000000000" pitchFamily="18" charset="-120"/>
              <a:ea typeface="宋体" panose="02010600030101010101" pitchFamily="2" charset="-122"/>
              <a:sym typeface="新細明體" panose="02020500000000000000" pitchFamily="18" charset="-120"/>
            </a:endParaRPr>
          </a:p>
        </p:txBody>
      </p:sp>
      <p:sp>
        <p:nvSpPr>
          <p:cNvPr id="23580" name="Rectangle 28"/>
          <p:cNvSpPr/>
          <p:nvPr/>
        </p:nvSpPr>
        <p:spPr bwMode="auto">
          <a:xfrm>
            <a:off x="446088" y="4832350"/>
            <a:ext cx="2174875" cy="736600"/>
          </a:xfrm>
          <a:prstGeom prst="rect">
            <a:avLst/>
          </a:prstGeom>
          <a:noFill/>
          <a:ln w="12700">
            <a:solidFill>
              <a:srgbClr val="3333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45155" bIns="0">
            <a:spAutoFit/>
          </a:bodyPr>
          <a:lstStyle>
            <a:lvl1pPr marL="444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zh-CN" sz="2200">
                <a:solidFill>
                  <a:srgbClr val="FF0000"/>
                </a:solidFill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D</a:t>
            </a:r>
            <a:r>
              <a:rPr lang="en-US" altLang="zh-CN" sz="2000"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ecisional</a:t>
            </a:r>
            <a:endParaRPr lang="en-US" altLang="zh-CN" sz="2000">
              <a:latin typeface="Arial Bold" charset="0"/>
              <a:ea typeface="宋体" panose="02010600030101010101" pitchFamily="2" charset="-122"/>
              <a:cs typeface="Arial Bold" charset="0"/>
              <a:sym typeface="Arial Bold" charset="0"/>
            </a:endParaRPr>
          </a:p>
          <a:p>
            <a:pPr algn="ctr"/>
            <a:r>
              <a:rPr lang="zh-CN" altLang="en-US" sz="2000">
                <a:latin typeface="新細明體" panose="02020500000000000000" pitchFamily="18" charset="-120"/>
                <a:ea typeface="宋体" panose="02010600030101010101" pitchFamily="2" charset="-122"/>
                <a:sym typeface="新細明體" panose="02020500000000000000" pitchFamily="18" charset="-120"/>
              </a:rPr>
              <a:t>決定</a:t>
            </a:r>
            <a:r>
              <a:rPr lang="zh-CN" altLang="en-US" sz="2000"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 </a:t>
            </a:r>
            <a:r>
              <a:rPr lang="en-US" altLang="zh-CN" sz="2000">
                <a:latin typeface="Arial Bold" charset="0"/>
                <a:ea typeface="宋体" panose="02010600030101010101" pitchFamily="2" charset="-122"/>
                <a:cs typeface="Arial Bold" charset="0"/>
                <a:sym typeface="Arial Bold" charset="0"/>
              </a:rPr>
              <a:t>/ </a:t>
            </a:r>
            <a:r>
              <a:rPr lang="zh-CN" altLang="en-US" sz="2000">
                <a:latin typeface="新細明體" panose="02020500000000000000" pitchFamily="18" charset="-120"/>
                <a:ea typeface="宋体" panose="02010600030101010101" pitchFamily="2" charset="-122"/>
                <a:sym typeface="新細明體" panose="02020500000000000000" pitchFamily="18" charset="-120"/>
              </a:rPr>
              <a:t>改變性問題</a:t>
            </a:r>
            <a:endParaRPr lang="zh-CN" altLang="en-US" sz="2000">
              <a:latin typeface="新細明體" panose="02020500000000000000" pitchFamily="18" charset="-120"/>
              <a:ea typeface="宋体" panose="02010600030101010101" pitchFamily="2" charset="-122"/>
              <a:sym typeface="新細明體" panose="02020500000000000000" pitchFamily="18" charset="-120"/>
            </a:endParaRPr>
          </a:p>
        </p:txBody>
      </p:sp>
      <p:sp>
        <p:nvSpPr>
          <p:cNvPr id="23581" name="Rectangle 29"/>
          <p:cNvSpPr/>
          <p:nvPr/>
        </p:nvSpPr>
        <p:spPr bwMode="auto">
          <a:xfrm>
            <a:off x="7959725" y="6129338"/>
            <a:ext cx="1530350" cy="914400"/>
          </a:xfrm>
          <a:prstGeom prst="rect">
            <a:avLst/>
          </a:prstGeom>
          <a:solidFill>
            <a:srgbClr val="660066"/>
          </a:solidFill>
          <a:ln w="28575">
            <a:solidFill>
              <a:schemeClr val="tx1"/>
            </a:solidFill>
            <a:miter lim="800000"/>
          </a:ln>
          <a:effectLst>
            <a:outerShdw blurRad="63500" dist="101600" dir="2700000" algn="ctr" rotWithShape="0">
              <a:schemeClr val="bg2">
                <a:alpha val="50000"/>
              </a:schemeClr>
            </a:outerShdw>
          </a:effectLst>
        </p:spPr>
        <p:txBody>
          <a:bodyPr wrap="none" lIns="0" tIns="0" rIns="45155" bIns="0">
            <a:spAutoFit/>
          </a:bodyPr>
          <a:lstStyle>
            <a:lvl1pPr marL="4445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zh-CN" altLang="en-US" sz="2600">
                <a:solidFill>
                  <a:srgbClr val="FFFFFF"/>
                </a:solidFill>
                <a:latin typeface="新細明體" panose="02020500000000000000" pitchFamily="18" charset="-120"/>
                <a:ea typeface="宋体" panose="02010600030101010101" pitchFamily="2" charset="-122"/>
                <a:sym typeface="新細明體" panose="02020500000000000000" pitchFamily="18" charset="-120"/>
              </a:rPr>
              <a:t>產生意義</a:t>
            </a:r>
            <a:endParaRPr lang="zh-CN" altLang="en-US" sz="2600">
              <a:solidFill>
                <a:srgbClr val="FFFFFF"/>
              </a:solidFill>
              <a:latin typeface="Times New Roman Bold" charset="0"/>
              <a:ea typeface="宋体" panose="02010600030101010101" pitchFamily="2" charset="-122"/>
              <a:cs typeface="Times New Roman Bold" charset="0"/>
              <a:sym typeface="Times New Roman Bold" charset="0"/>
            </a:endParaRPr>
          </a:p>
          <a:p>
            <a:r>
              <a:rPr lang="en-US" altLang="zh-CN" sz="2600">
                <a:solidFill>
                  <a:srgbClr val="FFFFFF"/>
                </a:solidFill>
                <a:latin typeface="Times New Roman Bold" charset="0"/>
                <a:ea typeface="宋体" panose="02010600030101010101" pitchFamily="2" charset="-122"/>
                <a:cs typeface="Times New Roman Bold" charset="0"/>
                <a:sym typeface="Times New Roman Bold" charset="0"/>
              </a:rPr>
              <a:t>Meaning</a:t>
            </a:r>
            <a:endParaRPr lang="en-US" altLang="zh-CN" sz="2600">
              <a:solidFill>
                <a:srgbClr val="FFFFFF"/>
              </a:solidFill>
              <a:latin typeface="Times New Roman Bold" charset="0"/>
              <a:ea typeface="宋体" panose="02010600030101010101" pitchFamily="2" charset="-122"/>
              <a:cs typeface="Times New Roman Bold" charset="0"/>
              <a:sym typeface="Times New Roman Bold" charset="0"/>
            </a:endParaRPr>
          </a:p>
        </p:txBody>
      </p:sp>
      <p:sp>
        <p:nvSpPr>
          <p:cNvPr id="23582" name="Freeform 30"/>
          <p:cNvSpPr/>
          <p:nvPr/>
        </p:nvSpPr>
        <p:spPr bwMode="auto">
          <a:xfrm rot="10800000">
            <a:off x="7399338" y="5810250"/>
            <a:ext cx="544512" cy="790575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noFill/>
          <a:ln w="14605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81150"/>
            <a:ext cx="49530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目标设定</a:t>
            </a:r>
            <a:br>
              <a:rPr lang="zh-CN" altLang="en-US">
                <a:latin typeface="方正兰亭粗黑_GBK" panose="02000000000000000000" pitchFamily="2" charset="-122"/>
                <a:ea typeface="方正兰亭粗黑_GBK" panose="02000000000000000000" pitchFamily="2" charset="-122"/>
              </a:rPr>
            </a:br>
            <a:r>
              <a:rPr lang="zh-CN" altLang="en-US" sz="360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（</a:t>
            </a:r>
            <a:r>
              <a:rPr lang="en-US" altLang="zh-CN" sz="360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Goal Setting </a:t>
            </a:r>
            <a:r>
              <a:rPr lang="zh-CN" altLang="en-US" sz="360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）</a:t>
            </a:r>
            <a:endParaRPr lang="zh-CN" altLang="en-US" sz="360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2425700"/>
            <a:ext cx="4381500" cy="4470400"/>
          </a:xfrm>
        </p:spPr>
        <p:txBody>
          <a:bodyPr anchor="t"/>
          <a:lstStyle/>
          <a:p>
            <a:pPr marL="698500"/>
            <a:r>
              <a:rPr lang="zh-CN" altLang="en-US" dirty="0">
                <a:latin typeface="浪漫雅圆" panose="02010601040101010101" pitchFamily="2" charset="-122"/>
                <a:ea typeface="浪漫雅圆" panose="02010601040101010101" pitchFamily="2" charset="-122"/>
              </a:rPr>
              <a:t>「为什么要问这些问题，比问了哪些细部的问题还要重要」，若没有先确立提问的焦点，就容易在言谈中失去了引导的目标。</a:t>
            </a:r>
            <a:endParaRPr lang="zh-CN" altLang="en-US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009800"/>
            <a:ext cx="8178800" cy="1905000"/>
          </a:xfrm>
        </p:spPr>
        <p:txBody>
          <a:bodyPr/>
          <a:lstStyle/>
          <a:p>
            <a:r>
              <a:rPr lang="zh-CN" altLang="en-US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引导反思示范活动</a:t>
            </a:r>
            <a:endParaRPr lang="zh-CN" altLang="en-US" sz="3600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200"/>
            <a:ext cx="8178800" cy="1206500"/>
          </a:xfrm>
        </p:spPr>
        <p:txBody>
          <a:bodyPr/>
          <a:lstStyle/>
          <a:p>
            <a:r>
              <a:rPr lang="zh-CN" altLang="en-US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活动反思问题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8178800" cy="5878016"/>
          </a:xfrm>
        </p:spPr>
        <p:txBody>
          <a:bodyPr anchor="t"/>
          <a:lstStyle/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你</a:t>
            </a:r>
            <a:r>
              <a:rPr lang="zh-CN" altLang="en-US" sz="2800" dirty="0">
                <a:latin typeface="浪漫雅圆" panose="02010601040101010101" pitchFamily="2" charset="-122"/>
                <a:ea typeface="浪漫雅圆" panose="02010601040101010101" pitchFamily="2" charset="-122"/>
              </a:rPr>
              <a:t>觉得哪一种抛球方式最容易？为什么？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当</a:t>
            </a:r>
            <a:r>
              <a:rPr lang="zh-CN" altLang="en-US" sz="2800" dirty="0">
                <a:latin typeface="浪漫雅圆" panose="02010601040101010101" pitchFamily="2" charset="-122"/>
                <a:ea typeface="浪漫雅圆" panose="02010601040101010101" pitchFamily="2" charset="-122"/>
              </a:rPr>
              <a:t>你无法成功传球时，你的心情如何？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在</a:t>
            </a:r>
            <a:r>
              <a:rPr lang="zh-CN" altLang="en-US" sz="2800" dirty="0">
                <a:latin typeface="浪漫雅圆" panose="02010601040101010101" pitchFamily="2" charset="-122"/>
                <a:ea typeface="浪漫雅圆" panose="02010601040101010101" pitchFamily="2" charset="-122"/>
              </a:rPr>
              <a:t>过去的沟通中，有没有像刚刚传球一样，你说了，别人却没有接收到你所要表达的？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你</a:t>
            </a:r>
            <a:r>
              <a:rPr lang="zh-CN" altLang="en-US" sz="2800" dirty="0">
                <a:latin typeface="浪漫雅圆" panose="02010601040101010101" pitchFamily="2" charset="-122"/>
                <a:ea typeface="浪漫雅圆" panose="02010601040101010101" pitchFamily="2" charset="-122"/>
              </a:rPr>
              <a:t>认为在未来可以怎样改善沟通，使沟通的过程更加成功？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200"/>
            <a:ext cx="8178800" cy="1206500"/>
          </a:xfrm>
        </p:spPr>
        <p:txBody>
          <a:bodyPr/>
          <a:lstStyle/>
          <a:p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观察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8178800" cy="4953000"/>
          </a:xfrm>
        </p:spPr>
        <p:txBody>
          <a:bodyPr anchor="t"/>
          <a:lstStyle/>
          <a:p>
            <a:pPr marL="698500">
              <a:lnSpc>
                <a:spcPct val="150000"/>
              </a:lnSpc>
            </a:pPr>
            <a:r>
              <a:rPr lang="zh-CN" altLang="en-US" sz="2800" dirty="0">
                <a:latin typeface="浪漫雅圆" panose="02010601040101010101" pitchFamily="2" charset="-122"/>
                <a:ea typeface="浪漫雅圆" panose="02010601040101010101" pitchFamily="2" charset="-122"/>
              </a:rPr>
              <a:t>借由成员对事件不同角度的观察，将活动中所发生的事物，类似拼图一般，将画面重新回顾一次。本阶段的提问要使人「有话可说」、「有话能说」，因此提出客观性的问题比较容易获得回应。这类问题包括已知的、不加思考即可回答、个人五官所感受到的、不会有对错的顾虑（这对青少年十分重要！）、答案容易被接受的问题。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153816"/>
            <a:ext cx="9144000" cy="1270000"/>
          </a:xfrm>
        </p:spPr>
        <p:txBody>
          <a:bodyPr/>
          <a:lstStyle/>
          <a:p>
            <a:r>
              <a:rPr lang="zh-CN" altLang="en-US" dirty="0" smtClean="0">
                <a:latin typeface="兰亭黑-简" panose="02000000000000000000" pitchFamily="2" charset="-122"/>
                <a:ea typeface="兰亭黑-简" panose="02000000000000000000" pitchFamily="2" charset="-122"/>
              </a:rPr>
              <a:t>破冰游戏：胶纸大脚板</a:t>
            </a:r>
            <a:endParaRPr lang="zh-CN" altLang="en-US" dirty="0">
              <a:latin typeface="兰亭黑-简" panose="02000000000000000000" pitchFamily="2" charset="-122"/>
              <a:ea typeface="兰亭黑-简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200"/>
            <a:ext cx="8178800" cy="1206500"/>
          </a:xfrm>
        </p:spPr>
        <p:txBody>
          <a:bodyPr/>
          <a:lstStyle/>
          <a:p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感受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8178800" cy="4953000"/>
          </a:xfrm>
        </p:spPr>
        <p:txBody>
          <a:bodyPr anchor="t"/>
          <a:lstStyle/>
          <a:p>
            <a:pPr marL="698500">
              <a:lnSpc>
                <a:spcPct val="150000"/>
              </a:lnSpc>
            </a:pPr>
            <a:r>
              <a:rPr lang="zh-CN" altLang="en-US" sz="2400" dirty="0">
                <a:latin typeface="浪漫雅圆" panose="02010601040101010101" pitchFamily="2" charset="-122"/>
                <a:ea typeface="浪漫雅圆" panose="02010601040101010101" pitchFamily="2" charset="-122"/>
              </a:rPr>
              <a:t>个人感受是主观体验，提出这方面的问题能引发成员情感的揭露。但由于青少年对情绪的识别有限，因此，若能借「情绪卡」表达自己的心情（例如：每人都从多张情绪卡中挑选一张卡片，借以分享刚才的活动感受），必能引发谈话的意愿。此类问题的特色是「情绪用词」。</a:t>
            </a:r>
            <a:endParaRPr lang="zh-CN" altLang="en-US" sz="24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200"/>
            <a:ext cx="8178800" cy="1206500"/>
          </a:xfrm>
        </p:spPr>
        <p:txBody>
          <a:bodyPr/>
          <a:lstStyle/>
          <a:p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转化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8178800" cy="4953000"/>
          </a:xfrm>
        </p:spPr>
        <p:txBody>
          <a:bodyPr anchor="t"/>
          <a:lstStyle/>
          <a:p>
            <a:pPr marL="698500">
              <a:lnSpc>
                <a:spcPct val="150000"/>
              </a:lnSpc>
            </a:pPr>
            <a:r>
              <a:rPr lang="zh-CN" altLang="en-US" sz="2400" dirty="0">
                <a:latin typeface="浪漫雅圆" panose="02010601040101010101" pitchFamily="2" charset="-122"/>
                <a:ea typeface="浪漫雅圆" panose="02010601040101010101" pitchFamily="2" charset="-122"/>
              </a:rPr>
              <a:t>本阶段提问目的，在于将此时的活动经验，连结至个人过去的生活经验或价值信念。为了引发反思，此类问题的结构，著重于某些抽象的概念、角色联想、理念的澄清或意义的解释。</a:t>
            </a:r>
            <a:endParaRPr lang="zh-CN" altLang="en-US" sz="24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200"/>
            <a:ext cx="8178800" cy="1206500"/>
          </a:xfrm>
        </p:spPr>
        <p:txBody>
          <a:bodyPr/>
          <a:lstStyle/>
          <a:p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应用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8178800" cy="4953000"/>
          </a:xfrm>
        </p:spPr>
        <p:txBody>
          <a:bodyPr anchor="t"/>
          <a:lstStyle/>
          <a:p>
            <a:pPr marL="698500">
              <a:lnSpc>
                <a:spcPct val="150000"/>
              </a:lnSpc>
            </a:pPr>
            <a:r>
              <a:rPr lang="zh-CN" altLang="en-US" sz="2400" dirty="0">
                <a:latin typeface="浪漫雅圆" panose="02010601040101010101" pitchFamily="2" charset="-122"/>
                <a:ea typeface="浪漫雅圆" panose="02010601040101010101" pitchFamily="2" charset="-122"/>
              </a:rPr>
              <a:t>一个活动只要反思一个焦点即可。此阶段只要问一个决定性问题即可，使得经验与认知能聚焦在应用的处境。本阶段使用的关键词包括：未来、以后、应用、计划、再一次、决定等。</a:t>
            </a:r>
            <a:endParaRPr lang="zh-CN" altLang="en-US" sz="24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123950"/>
            <a:ext cx="1574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295400"/>
            <a:ext cx="20701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4711700"/>
            <a:ext cx="17335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138" y="4432300"/>
            <a:ext cx="1473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Oval 5"/>
          <p:cNvSpPr/>
          <p:nvPr/>
        </p:nvSpPr>
        <p:spPr bwMode="auto">
          <a:xfrm>
            <a:off x="3429000" y="2362200"/>
            <a:ext cx="2895600" cy="2895600"/>
          </a:xfrm>
          <a:prstGeom prst="ellipse">
            <a:avLst/>
          </a:prstGeom>
          <a:solidFill>
            <a:schemeClr val="accent1"/>
          </a:solidFill>
          <a:ln w="114300">
            <a:solidFill>
              <a:srgbClr val="EC5B3C"/>
            </a:solidFill>
            <a:miter lim="800000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750" name="Freeform 6"/>
          <p:cNvSpPr/>
          <p:nvPr/>
        </p:nvSpPr>
        <p:spPr bwMode="auto">
          <a:xfrm>
            <a:off x="3014663" y="2038350"/>
            <a:ext cx="1427162" cy="1425575"/>
          </a:xfrm>
          <a:custGeom>
            <a:avLst/>
            <a:gdLst>
              <a:gd name="T0" fmla="*/ 0 w 21600"/>
              <a:gd name="T1" fmla="*/ 21600 h 21600"/>
              <a:gd name="T2" fmla="*/ 21600 w 21600"/>
              <a:gd name="T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1573" y="2253"/>
                  <a:pt x="21600" y="0"/>
                </a:cubicBezTo>
              </a:path>
            </a:pathLst>
          </a:custGeom>
          <a:noFill/>
          <a:ln w="101600" cap="flat">
            <a:solidFill>
              <a:srgbClr val="EC5B3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751" name="Freeform 7"/>
          <p:cNvSpPr/>
          <p:nvPr/>
        </p:nvSpPr>
        <p:spPr bwMode="auto">
          <a:xfrm flipH="1">
            <a:off x="5211763" y="2012950"/>
            <a:ext cx="1427162" cy="1425575"/>
          </a:xfrm>
          <a:custGeom>
            <a:avLst/>
            <a:gdLst>
              <a:gd name="T0" fmla="*/ 0 w 21600"/>
              <a:gd name="T1" fmla="*/ 21600 h 21600"/>
              <a:gd name="T2" fmla="*/ 21600 w 21600"/>
              <a:gd name="T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1573" y="2253"/>
                  <a:pt x="21600" y="0"/>
                </a:cubicBezTo>
              </a:path>
            </a:pathLst>
          </a:custGeom>
          <a:noFill/>
          <a:ln w="101600" cap="flat">
            <a:solidFill>
              <a:srgbClr val="EC5B3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752" name="Freeform 8"/>
          <p:cNvSpPr/>
          <p:nvPr/>
        </p:nvSpPr>
        <p:spPr bwMode="auto">
          <a:xfrm rot="10800000" flipH="1">
            <a:off x="3014663" y="4184650"/>
            <a:ext cx="1427162" cy="1425575"/>
          </a:xfrm>
          <a:custGeom>
            <a:avLst/>
            <a:gdLst>
              <a:gd name="T0" fmla="*/ 0 w 21600"/>
              <a:gd name="T1" fmla="*/ 21600 h 21600"/>
              <a:gd name="T2" fmla="*/ 21600 w 21600"/>
              <a:gd name="T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1573" y="2253"/>
                  <a:pt x="21600" y="0"/>
                </a:cubicBezTo>
              </a:path>
            </a:pathLst>
          </a:custGeom>
          <a:noFill/>
          <a:ln w="101600" cap="flat">
            <a:solidFill>
              <a:srgbClr val="EC5B3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753" name="Freeform 9"/>
          <p:cNvSpPr/>
          <p:nvPr/>
        </p:nvSpPr>
        <p:spPr bwMode="auto">
          <a:xfrm rot="10800000">
            <a:off x="5237163" y="4298950"/>
            <a:ext cx="1427162" cy="1425575"/>
          </a:xfrm>
          <a:custGeom>
            <a:avLst/>
            <a:gdLst>
              <a:gd name="T0" fmla="*/ 0 w 21600"/>
              <a:gd name="T1" fmla="*/ 21600 h 21600"/>
              <a:gd name="T2" fmla="*/ 21600 w 21600"/>
              <a:gd name="T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0" y="21600"/>
                  <a:pt x="1573" y="2253"/>
                  <a:pt x="21600" y="0"/>
                </a:cubicBezTo>
              </a:path>
            </a:pathLst>
          </a:custGeom>
          <a:noFill/>
          <a:ln w="101600" cap="flat">
            <a:solidFill>
              <a:srgbClr val="EC5B3C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1754" name="Rectangle 10"/>
          <p:cNvSpPr/>
          <p:nvPr/>
        </p:nvSpPr>
        <p:spPr bwMode="auto">
          <a:xfrm>
            <a:off x="4025900" y="2882900"/>
            <a:ext cx="17145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6400">
                <a:solidFill>
                  <a:srgbClr val="EC5B3C"/>
                </a:solidFill>
                <a:latin typeface="FZCuYuan-M03S" charset="0"/>
                <a:ea typeface="宋体" panose="02010600030101010101" pitchFamily="2" charset="-122"/>
                <a:sym typeface="FZCuYuan-M03S" charset="0"/>
              </a:rPr>
              <a:t>整合</a:t>
            </a:r>
            <a:endParaRPr lang="zh-CN" altLang="en-US" sz="6400">
              <a:solidFill>
                <a:srgbClr val="EC5B3C"/>
              </a:solidFill>
              <a:latin typeface="FZCuYuan-M03S" charset="0"/>
              <a:ea typeface="宋体" panose="02010600030101010101" pitchFamily="2" charset="-122"/>
              <a:sym typeface="FZCuYuan-M03S" charset="0"/>
            </a:endParaRPr>
          </a:p>
          <a:p>
            <a:r>
              <a:rPr lang="zh-CN" altLang="en-US" sz="6400">
                <a:solidFill>
                  <a:srgbClr val="EC5B3C"/>
                </a:solidFill>
                <a:latin typeface="FZCuYuan-M03S" charset="0"/>
                <a:ea typeface="宋体" panose="02010600030101010101" pitchFamily="2" charset="-122"/>
                <a:sym typeface="FZCuYuan-M03S" charset="0"/>
              </a:rPr>
              <a:t>学习</a:t>
            </a:r>
            <a:endParaRPr lang="zh-CN" altLang="en-US" sz="6400">
              <a:solidFill>
                <a:srgbClr val="EC5B3C"/>
              </a:solidFill>
              <a:latin typeface="FZCuYuan-M03S" charset="0"/>
              <a:ea typeface="宋体" panose="02010600030101010101" pitchFamily="2" charset="-122"/>
              <a:sym typeface="FZCuYuan-M03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334000"/>
            <a:ext cx="77787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1892300"/>
            <a:ext cx="1633538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0" y="1663700"/>
            <a:ext cx="1333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80" name="Group 12"/>
          <p:cNvGrpSpPr/>
          <p:nvPr/>
        </p:nvGrpSpPr>
        <p:grpSpPr bwMode="auto">
          <a:xfrm>
            <a:off x="3314700" y="1285875"/>
            <a:ext cx="3911600" cy="5715000"/>
            <a:chOff x="0" y="0"/>
            <a:chExt cx="2464" cy="3600"/>
          </a:xfrm>
        </p:grpSpPr>
        <p:sp>
          <p:nvSpPr>
            <p:cNvPr id="32772" name="Oval 4"/>
            <p:cNvSpPr/>
            <p:nvPr/>
          </p:nvSpPr>
          <p:spPr bwMode="auto">
            <a:xfrm>
              <a:off x="0" y="0"/>
              <a:ext cx="2463" cy="40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3" name="Oval 5"/>
            <p:cNvSpPr/>
            <p:nvPr/>
          </p:nvSpPr>
          <p:spPr bwMode="auto">
            <a:xfrm>
              <a:off x="0" y="0"/>
              <a:ext cx="2463" cy="40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4" name="Freeform 6"/>
            <p:cNvSpPr/>
            <p:nvPr/>
          </p:nvSpPr>
          <p:spPr bwMode="auto">
            <a:xfrm>
              <a:off x="1" y="213"/>
              <a:ext cx="873" cy="2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60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6024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5" name="Freeform 7"/>
            <p:cNvSpPr/>
            <p:nvPr/>
          </p:nvSpPr>
          <p:spPr bwMode="auto">
            <a:xfrm flipH="1">
              <a:off x="1591" y="213"/>
              <a:ext cx="873" cy="2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60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6024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6" name="Freeform 8"/>
            <p:cNvSpPr/>
            <p:nvPr/>
          </p:nvSpPr>
          <p:spPr bwMode="auto">
            <a:xfrm>
              <a:off x="879" y="2460"/>
              <a:ext cx="723" cy="86"/>
            </a:xfrm>
            <a:custGeom>
              <a:avLst/>
              <a:gdLst>
                <a:gd name="T0" fmla="*/ 0 w 21600"/>
                <a:gd name="T1" fmla="*/ 0 h 9600"/>
                <a:gd name="T2" fmla="*/ 21600 w 21600"/>
                <a:gd name="T3" fmla="*/ 0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9600">
                  <a:moveTo>
                    <a:pt x="0" y="0"/>
                  </a:moveTo>
                  <a:cubicBezTo>
                    <a:pt x="0" y="0"/>
                    <a:pt x="7711" y="21600"/>
                    <a:pt x="21600" y="0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>
              <a:off x="887" y="2479"/>
              <a:ext cx="0" cy="4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610" y="2468"/>
              <a:ext cx="0" cy="9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9" name="AutoShape 11"/>
            <p:cNvSpPr/>
            <p:nvPr/>
          </p:nvSpPr>
          <p:spPr bwMode="auto">
            <a:xfrm rot="-3114305">
              <a:off x="1088" y="2765"/>
              <a:ext cx="311" cy="881"/>
            </a:xfrm>
            <a:custGeom>
              <a:avLst/>
              <a:gdLst/>
              <a:ahLst/>
              <a:cxnLst/>
              <a:rect l="0" t="0" r="r" b="b"/>
              <a:pathLst>
                <a:path w="19666" h="19677">
                  <a:moveTo>
                    <a:pt x="16792" y="2886"/>
                  </a:moveTo>
                  <a:cubicBezTo>
                    <a:pt x="20641" y="6729"/>
                    <a:pt x="20655" y="12959"/>
                    <a:pt x="16824" y="16800"/>
                  </a:cubicBezTo>
                  <a:cubicBezTo>
                    <a:pt x="12992" y="20641"/>
                    <a:pt x="6767" y="20639"/>
                    <a:pt x="2918" y="16796"/>
                  </a:cubicBezTo>
                  <a:cubicBezTo>
                    <a:pt x="-931" y="12953"/>
                    <a:pt x="-945" y="6723"/>
                    <a:pt x="2886" y="2882"/>
                  </a:cubicBezTo>
                  <a:cubicBezTo>
                    <a:pt x="6718" y="-959"/>
                    <a:pt x="12943" y="-957"/>
                    <a:pt x="16792" y="2886"/>
                  </a:cubicBezTo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2540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32781" name="Freeform 13"/>
          <p:cNvSpPr/>
          <p:nvPr/>
        </p:nvSpPr>
        <p:spPr bwMode="auto">
          <a:xfrm>
            <a:off x="4225925" y="6284913"/>
            <a:ext cx="1358900" cy="711200"/>
          </a:xfrm>
          <a:custGeom>
            <a:avLst/>
            <a:gdLst>
              <a:gd name="T0" fmla="+- 0 2650 2361"/>
              <a:gd name="T1" fmla="*/ T0 w 17861"/>
              <a:gd name="T2" fmla="+- 0 12221 2007"/>
              <a:gd name="T3" fmla="*/ 12221 h 15704"/>
              <a:gd name="T4" fmla="+- 0 12451 2361"/>
              <a:gd name="T5" fmla="*/ T4 w 17861"/>
              <a:gd name="T6" fmla="+- 0 2294 2007"/>
              <a:gd name="T7" fmla="*/ 2294 h 15704"/>
              <a:gd name="T8" fmla="+- 0 18760 2361"/>
              <a:gd name="T9" fmla="*/ T8 w 17861"/>
              <a:gd name="T10" fmla="+- 0 15386 2007"/>
              <a:gd name="T11" fmla="*/ 15386 h 15704"/>
              <a:gd name="T12" fmla="+- 0 2650 2361"/>
              <a:gd name="T13" fmla="*/ T12 w 17861"/>
              <a:gd name="T14" fmla="+- 0 12221 2007"/>
              <a:gd name="T15" fmla="*/ 12221 h 15704"/>
              <a:gd name="T16" fmla="+- 0 2650 2361"/>
              <a:gd name="T17" fmla="*/ T16 w 17861"/>
              <a:gd name="T18" fmla="+- 0 12221 2007"/>
              <a:gd name="T19" fmla="*/ 12221 h 1570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</a:cxnLst>
            <a:rect l="0" t="0" r="r" b="b"/>
            <a:pathLst>
              <a:path w="17861" h="15704">
                <a:moveTo>
                  <a:pt x="289" y="10214"/>
                </a:moveTo>
                <a:cubicBezTo>
                  <a:pt x="289" y="10214"/>
                  <a:pt x="942" y="-2007"/>
                  <a:pt x="10090" y="287"/>
                </a:cubicBezTo>
                <a:cubicBezTo>
                  <a:pt x="19239" y="2580"/>
                  <a:pt x="18771" y="12441"/>
                  <a:pt x="16399" y="13379"/>
                </a:cubicBezTo>
                <a:cubicBezTo>
                  <a:pt x="14027" y="14317"/>
                  <a:pt x="-2361" y="19593"/>
                  <a:pt x="289" y="10214"/>
                </a:cubicBezTo>
                <a:close/>
                <a:moveTo>
                  <a:pt x="289" y="10214"/>
                </a:moveTo>
              </a:path>
            </a:pathLst>
          </a:custGeom>
          <a:solidFill>
            <a:schemeClr val="accent1"/>
          </a:solidFill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rot="10800000">
            <a:off x="3429000" y="952500"/>
            <a:ext cx="654050" cy="7207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rot="10800000">
            <a:off x="4238625" y="788988"/>
            <a:ext cx="339725" cy="719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rot="10800000" flipH="1">
            <a:off x="5695950" y="944563"/>
            <a:ext cx="546100" cy="6905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rot="10800000" flipH="1">
            <a:off x="6381750" y="944563"/>
            <a:ext cx="546100" cy="6905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pic>
        <p:nvPicPr>
          <p:cNvPr id="32786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3302000"/>
            <a:ext cx="100806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7" name="Rectangle 19"/>
          <p:cNvSpPr/>
          <p:nvPr/>
        </p:nvSpPr>
        <p:spPr bwMode="auto">
          <a:xfrm>
            <a:off x="520700" y="1339850"/>
            <a:ext cx="24765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zh-CN" altLang="en-US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漏斗式</a:t>
            </a:r>
            <a:endParaRPr lang="zh-CN" altLang="en-US" dirty="0">
              <a:solidFill>
                <a:schemeClr val="tx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引导结构</a:t>
            </a:r>
            <a:endParaRPr lang="zh-CN" altLang="en-US" dirty="0">
              <a:solidFill>
                <a:schemeClr val="tx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32788" name="Rectangle 20"/>
          <p:cNvSpPr/>
          <p:nvPr/>
        </p:nvSpPr>
        <p:spPr bwMode="auto">
          <a:xfrm>
            <a:off x="4445000" y="6375400"/>
            <a:ext cx="901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改变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081808"/>
            <a:ext cx="8178800" cy="19050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角色读经：</a:t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路加福音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5：12-16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200"/>
            <a:ext cx="8178800" cy="1206500"/>
          </a:xfrm>
        </p:spPr>
        <p:txBody>
          <a:bodyPr/>
          <a:lstStyle/>
          <a:p>
            <a:r>
              <a:rPr lang="zh-CN" altLang="en-US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反思活动：穿越公车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8178800" cy="4953000"/>
          </a:xfrm>
        </p:spPr>
        <p:txBody>
          <a:bodyPr anchor="t"/>
          <a:lstStyle/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如果你当时在现场，当麻疯病人走近耶稣和门徒的时候，你会离开现场还是留在原地？</a:t>
            </a:r>
            <a:endParaRPr lang="en-US" altLang="zh-CN" sz="28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在现场时，你会像耶稣一样去触摸麻疯病人吗？</a:t>
            </a:r>
            <a:endParaRPr lang="en-US" altLang="zh-CN" sz="28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你认为耶稣有何能会被传染大麻疯吗？</a:t>
            </a:r>
            <a:endParaRPr lang="en-US" altLang="zh-CN" sz="28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从麻疯病人来找耶稣的表现，你认为他对耶稣是否有信心？</a:t>
            </a:r>
            <a:endParaRPr lang="en-US" altLang="zh-CN" sz="28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你是否曾经有过孤单、被放弃、无助的经验？就像麻疯病人所曾遭遇过的一样？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200"/>
            <a:ext cx="8178800" cy="1206500"/>
          </a:xfrm>
        </p:spPr>
        <p:txBody>
          <a:bodyPr/>
          <a:lstStyle/>
          <a:p>
            <a:r>
              <a:rPr lang="zh-CN" altLang="en-US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观察与感受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8178800" cy="5878016"/>
          </a:xfrm>
        </p:spPr>
        <p:txBody>
          <a:bodyPr anchor="t"/>
          <a:lstStyle/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事件发生在何处？</a:t>
            </a:r>
            <a:endParaRPr lang="en-US" altLang="zh-CN" sz="28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麻疯病是怎样的疾病？</a:t>
            </a:r>
            <a:endParaRPr lang="en-US" altLang="zh-CN" sz="28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为什么耶稣要伸手摸麻疯病患？</a:t>
            </a:r>
            <a:endParaRPr lang="en-US" altLang="zh-CN" sz="28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如果你是麻疯病患，来找耶稣时会有怎样的心情？</a:t>
            </a:r>
            <a:endParaRPr lang="en-US" altLang="zh-CN" sz="28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请用两个字形容「大麻疯立刻就离了他的身」的感觉？</a:t>
            </a:r>
            <a:endParaRPr lang="en-US" altLang="zh-CN" sz="28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/>
            <a:r>
              <a:rPr lang="zh-CN" altLang="en-US" sz="28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从耶稣对麻疯病患的医治中，你对他怜悯的特质有何发现？ 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200"/>
            <a:ext cx="8178800" cy="1206500"/>
          </a:xfrm>
        </p:spPr>
        <p:txBody>
          <a:bodyPr/>
          <a:lstStyle/>
          <a:p>
            <a:r>
              <a:rPr lang="zh-CN" altLang="en-US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转化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8178800" cy="4953000"/>
          </a:xfrm>
        </p:spPr>
        <p:txBody>
          <a:bodyPr anchor="t"/>
          <a:lstStyle/>
          <a:p>
            <a:pPr marL="698500">
              <a:lnSpc>
                <a:spcPct val="150000"/>
              </a:lnSpc>
            </a:pPr>
            <a:r>
              <a:rPr lang="zh-CN" altLang="en-US" sz="24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过去寻求主耶稣帮助的经验中，他曾用哪些方式来解决你的果境？</a:t>
            </a:r>
            <a:endParaRPr lang="en-US" altLang="zh-CN" sz="24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>
              <a:lnSpc>
                <a:spcPct val="150000"/>
              </a:lnSpc>
            </a:pPr>
            <a:r>
              <a:rPr lang="zh-CN" altLang="en-US" sz="24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耶稣有使麻疯病人得医治的能，这能力对基督徒的信仰生活有什么意义？</a:t>
            </a:r>
            <a:endParaRPr lang="en-US" altLang="zh-CN" sz="24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>
              <a:lnSpc>
                <a:spcPct val="150000"/>
              </a:lnSpc>
            </a:pPr>
            <a:endParaRPr lang="zh-CN" altLang="en-US" sz="24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203200"/>
            <a:ext cx="8178800" cy="1206500"/>
          </a:xfrm>
        </p:spPr>
        <p:txBody>
          <a:bodyPr/>
          <a:lstStyle/>
          <a:p>
            <a:r>
              <a:rPr lang="zh-CN" altLang="en-US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应用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8178800" cy="4953000"/>
          </a:xfrm>
        </p:spPr>
        <p:txBody>
          <a:bodyPr anchor="t"/>
          <a:lstStyle/>
          <a:p>
            <a:pPr marL="698500">
              <a:lnSpc>
                <a:spcPct val="150000"/>
              </a:lnSpc>
            </a:pPr>
            <a:r>
              <a:rPr lang="zh-CN" altLang="en-US" sz="2400" dirty="0" smtClean="0">
                <a:latin typeface="浪漫雅圆" panose="02010601040101010101" pitchFamily="2" charset="-122"/>
                <a:ea typeface="浪漫雅圆" panose="02010601040101010101" pitchFamily="2" charset="-122"/>
              </a:rPr>
              <a:t>未来你需要在哪些方面，学习更深地倚靠主耶稣的大能？（请分享具体的做法）</a:t>
            </a:r>
            <a:endParaRPr lang="en-US" altLang="zh-CN" sz="2400" dirty="0" smtClean="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698500">
              <a:lnSpc>
                <a:spcPct val="150000"/>
              </a:lnSpc>
            </a:pPr>
            <a:endParaRPr lang="zh-CN" altLang="en-US" sz="24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153816"/>
            <a:ext cx="9144000" cy="1270000"/>
          </a:xfrm>
        </p:spPr>
        <p:txBody>
          <a:bodyPr/>
          <a:lstStyle/>
          <a:p>
            <a:r>
              <a:rPr lang="zh-CN" altLang="en-US" dirty="0" smtClean="0">
                <a:latin typeface="兰亭黑-简" panose="02000000000000000000" pitchFamily="2" charset="-122"/>
                <a:ea typeface="兰亭黑-简" panose="02000000000000000000" pitchFamily="2" charset="-122"/>
              </a:rPr>
              <a:t>破冰游戏：二人三足过河</a:t>
            </a:r>
            <a:endParaRPr lang="zh-CN" altLang="en-US" dirty="0">
              <a:latin typeface="兰亭黑-简" panose="02000000000000000000" pitchFamily="2" charset="-122"/>
              <a:ea typeface="兰亭黑-简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312" y="209600"/>
            <a:ext cx="1574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09600"/>
            <a:ext cx="20701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5226650"/>
            <a:ext cx="17335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283" y="4838481"/>
            <a:ext cx="1473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229837" y="528845"/>
            <a:ext cx="6013396" cy="6115407"/>
            <a:chOff x="3014663" y="2012950"/>
            <a:chExt cx="3649662" cy="3711575"/>
          </a:xfrm>
        </p:grpSpPr>
        <p:sp>
          <p:nvSpPr>
            <p:cNvPr id="31749" name="Oval 5"/>
            <p:cNvSpPr/>
            <p:nvPr/>
          </p:nvSpPr>
          <p:spPr bwMode="auto">
            <a:xfrm>
              <a:off x="3429000" y="2362200"/>
              <a:ext cx="2895600" cy="2895600"/>
            </a:xfrm>
            <a:prstGeom prst="ellipse">
              <a:avLst/>
            </a:prstGeom>
            <a:solidFill>
              <a:schemeClr val="accent1"/>
            </a:solidFill>
            <a:ln w="114300">
              <a:solidFill>
                <a:srgbClr val="EC5B3C"/>
              </a:solidFill>
              <a:miter lim="800000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1750" name="Freeform 6"/>
            <p:cNvSpPr/>
            <p:nvPr/>
          </p:nvSpPr>
          <p:spPr bwMode="auto">
            <a:xfrm>
              <a:off x="3014663" y="2038350"/>
              <a:ext cx="1427162" cy="142557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1573" y="2253"/>
                    <a:pt x="21600" y="0"/>
                  </a:cubicBezTo>
                </a:path>
              </a:pathLst>
            </a:custGeom>
            <a:noFill/>
            <a:ln w="101600" cap="flat">
              <a:solidFill>
                <a:srgbClr val="EC5B3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1751" name="Freeform 7"/>
            <p:cNvSpPr/>
            <p:nvPr/>
          </p:nvSpPr>
          <p:spPr bwMode="auto">
            <a:xfrm flipH="1">
              <a:off x="5211763" y="2012950"/>
              <a:ext cx="1427162" cy="142557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1573" y="2253"/>
                    <a:pt x="21600" y="0"/>
                  </a:cubicBezTo>
                </a:path>
              </a:pathLst>
            </a:custGeom>
            <a:noFill/>
            <a:ln w="101600" cap="flat">
              <a:solidFill>
                <a:srgbClr val="EC5B3C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1752" name="Freeform 8"/>
            <p:cNvSpPr/>
            <p:nvPr/>
          </p:nvSpPr>
          <p:spPr bwMode="auto">
            <a:xfrm rot="10800000" flipH="1">
              <a:off x="3014663" y="4184650"/>
              <a:ext cx="1427162" cy="142557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1573" y="2253"/>
                    <a:pt x="21600" y="0"/>
                  </a:cubicBezTo>
                </a:path>
              </a:pathLst>
            </a:custGeom>
            <a:noFill/>
            <a:ln w="101600" cap="flat">
              <a:solidFill>
                <a:srgbClr val="EC5B3C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1753" name="Freeform 9"/>
            <p:cNvSpPr/>
            <p:nvPr/>
          </p:nvSpPr>
          <p:spPr bwMode="auto">
            <a:xfrm rot="10800000">
              <a:off x="5237163" y="4298950"/>
              <a:ext cx="1427162" cy="142557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1573" y="2253"/>
                    <a:pt x="21600" y="0"/>
                  </a:cubicBezTo>
                </a:path>
              </a:pathLst>
            </a:custGeom>
            <a:noFill/>
            <a:ln w="101600" cap="flat">
              <a:solidFill>
                <a:srgbClr val="EC5B3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407592" y="2812878"/>
            <a:ext cx="8178800" cy="1206500"/>
          </a:xfrm>
        </p:spPr>
        <p:txBody>
          <a:bodyPr/>
          <a:lstStyle/>
          <a:p>
            <a:r>
              <a:rPr lang="zh-CN" altLang="en-US" sz="3200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问题设计练习（</a:t>
            </a:r>
            <a:r>
              <a:rPr lang="en-US" altLang="zh-CN" sz="3200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10题</a:t>
            </a:r>
            <a:r>
              <a:rPr lang="zh-CN" altLang="en-US" sz="3200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）</a:t>
            </a:r>
            <a:br>
              <a:rPr lang="en-US" altLang="zh-CN" sz="4800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</a:br>
            <a:r>
              <a:rPr lang="zh-CN" altLang="en-US" sz="3200" dirty="0" smtClean="0">
                <a:solidFill>
                  <a:srgbClr val="FF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可</a:t>
            </a:r>
            <a:r>
              <a:rPr lang="en-US" altLang="zh-CN" sz="3200" dirty="0" smtClean="0">
                <a:solidFill>
                  <a:srgbClr val="FF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6：45-52</a:t>
            </a:r>
            <a:endParaRPr lang="zh-CN" altLang="en-US" sz="3200" dirty="0">
              <a:solidFill>
                <a:srgbClr val="FF000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312" y="209600"/>
            <a:ext cx="1574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09600"/>
            <a:ext cx="20701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5226650"/>
            <a:ext cx="173355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283" y="4838481"/>
            <a:ext cx="1473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229837" y="528845"/>
            <a:ext cx="6013396" cy="6115407"/>
            <a:chOff x="3014663" y="2012950"/>
            <a:chExt cx="3649662" cy="3711575"/>
          </a:xfrm>
        </p:grpSpPr>
        <p:sp>
          <p:nvSpPr>
            <p:cNvPr id="31749" name="Oval 5"/>
            <p:cNvSpPr/>
            <p:nvPr/>
          </p:nvSpPr>
          <p:spPr bwMode="auto">
            <a:xfrm>
              <a:off x="3429000" y="2362200"/>
              <a:ext cx="2895600" cy="2895600"/>
            </a:xfrm>
            <a:prstGeom prst="ellipse">
              <a:avLst/>
            </a:prstGeom>
            <a:solidFill>
              <a:schemeClr val="accent1"/>
            </a:solidFill>
            <a:ln w="114300">
              <a:solidFill>
                <a:srgbClr val="EC5B3C"/>
              </a:solidFill>
              <a:miter lim="800000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1750" name="Freeform 6"/>
            <p:cNvSpPr/>
            <p:nvPr/>
          </p:nvSpPr>
          <p:spPr bwMode="auto">
            <a:xfrm>
              <a:off x="3014663" y="2038350"/>
              <a:ext cx="1427162" cy="142557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1573" y="2253"/>
                    <a:pt x="21600" y="0"/>
                  </a:cubicBezTo>
                </a:path>
              </a:pathLst>
            </a:custGeom>
            <a:noFill/>
            <a:ln w="101600" cap="flat">
              <a:solidFill>
                <a:srgbClr val="EC5B3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1751" name="Freeform 7"/>
            <p:cNvSpPr/>
            <p:nvPr/>
          </p:nvSpPr>
          <p:spPr bwMode="auto">
            <a:xfrm flipH="1">
              <a:off x="5211763" y="2012950"/>
              <a:ext cx="1427162" cy="142557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1573" y="2253"/>
                    <a:pt x="21600" y="0"/>
                  </a:cubicBezTo>
                </a:path>
              </a:pathLst>
            </a:custGeom>
            <a:noFill/>
            <a:ln w="101600" cap="flat">
              <a:solidFill>
                <a:srgbClr val="EC5B3C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1752" name="Freeform 8"/>
            <p:cNvSpPr/>
            <p:nvPr/>
          </p:nvSpPr>
          <p:spPr bwMode="auto">
            <a:xfrm rot="10800000" flipH="1">
              <a:off x="3014663" y="4184650"/>
              <a:ext cx="1427162" cy="142557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1573" y="2253"/>
                    <a:pt x="21600" y="0"/>
                  </a:cubicBezTo>
                </a:path>
              </a:pathLst>
            </a:custGeom>
            <a:noFill/>
            <a:ln w="101600" cap="flat">
              <a:solidFill>
                <a:srgbClr val="EC5B3C"/>
              </a:solidFill>
              <a:prstDash val="solid"/>
              <a:miter lim="800000"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1753" name="Freeform 9"/>
            <p:cNvSpPr/>
            <p:nvPr/>
          </p:nvSpPr>
          <p:spPr bwMode="auto">
            <a:xfrm rot="10800000">
              <a:off x="5237163" y="4298950"/>
              <a:ext cx="1427162" cy="1425575"/>
            </a:xfrm>
            <a:custGeom>
              <a:avLst/>
              <a:gdLst>
                <a:gd name="T0" fmla="*/ 0 w 21600"/>
                <a:gd name="T1" fmla="*/ 21600 h 21600"/>
                <a:gd name="T2" fmla="*/ 21600 w 21600"/>
                <a:gd name="T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1573" y="2253"/>
                    <a:pt x="21600" y="0"/>
                  </a:cubicBezTo>
                </a:path>
              </a:pathLst>
            </a:custGeom>
            <a:noFill/>
            <a:ln w="101600" cap="flat">
              <a:solidFill>
                <a:srgbClr val="EC5B3C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12" name="Rectangle 1"/>
          <p:cNvSpPr>
            <a:spLocks noGrp="1" noChangeArrowheads="1"/>
          </p:cNvSpPr>
          <p:nvPr>
            <p:ph type="title"/>
          </p:nvPr>
        </p:nvSpPr>
        <p:spPr>
          <a:xfrm>
            <a:off x="1284312" y="2812878"/>
            <a:ext cx="8178800" cy="1206500"/>
          </a:xfrm>
        </p:spPr>
        <p:txBody>
          <a:bodyPr/>
          <a:lstStyle/>
          <a:p>
            <a:r>
              <a:rPr lang="zh-CN" altLang="en-US" sz="3200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活动反思再练习</a:t>
            </a:r>
            <a:endParaRPr lang="zh-CN" altLang="en-US" sz="3200" dirty="0">
              <a:solidFill>
                <a:srgbClr val="FF000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y Files\Documents\课程\体验教育\sy_20110505165042738020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5"/>
          <a:stretch>
            <a:fillRect/>
          </a:stretch>
        </p:blipFill>
        <p:spPr bwMode="auto">
          <a:xfrm>
            <a:off x="0" y="434141"/>
            <a:ext cx="10438139" cy="65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00080" y="3746060"/>
            <a:ext cx="4104456" cy="1905000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t"/>
          <a:lstStyle/>
          <a:p>
            <a:pPr algn="l"/>
            <a:r>
              <a:rPr lang="zh-CN" altLang="en-US" dirty="0" smtClean="0">
                <a:solidFill>
                  <a:srgbClr val="F9360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成长跳跃</a:t>
            </a:r>
            <a:endParaRPr lang="zh-CN" altLang="en-US" dirty="0">
              <a:solidFill>
                <a:srgbClr val="F9360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153816"/>
            <a:ext cx="9144000" cy="1270000"/>
          </a:xfrm>
        </p:spPr>
        <p:txBody>
          <a:bodyPr/>
          <a:lstStyle/>
          <a:p>
            <a:r>
              <a:rPr lang="zh-CN" altLang="en-US" dirty="0" smtClean="0">
                <a:latin typeface="兰亭黑-简" panose="02000000000000000000" pitchFamily="2" charset="-122"/>
                <a:ea typeface="兰亭黑-简" panose="02000000000000000000" pitchFamily="2" charset="-122"/>
              </a:rPr>
              <a:t>活动反思</a:t>
            </a:r>
            <a:endParaRPr lang="zh-CN" altLang="en-US" dirty="0">
              <a:latin typeface="兰亭黑-简" panose="02000000000000000000" pitchFamily="2" charset="-122"/>
              <a:ea typeface="兰亭黑-简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657872"/>
            <a:ext cx="8636000" cy="1042817"/>
          </a:xfrm>
        </p:spPr>
        <p:txBody>
          <a:bodyPr>
            <a:noAutofit/>
          </a:bodyPr>
          <a:lstStyle/>
          <a:p>
            <a:r>
              <a:rPr lang="zh-CN" altLang="en-US" sz="6700" dirty="0" smtClean="0">
                <a:latin typeface="兰亭黑-简" panose="02000000000000000000" pitchFamily="2" charset="-122"/>
                <a:ea typeface="兰亭黑-简" panose="02000000000000000000" pitchFamily="2" charset="-122"/>
              </a:rPr>
              <a:t>经验学习圈与</a:t>
            </a:r>
            <a:br>
              <a:rPr lang="en-US" altLang="zh-CN" sz="6700" dirty="0" smtClean="0">
                <a:latin typeface="兰亭黑-简" panose="02000000000000000000" pitchFamily="2" charset="-122"/>
                <a:ea typeface="兰亭黑-简" panose="02000000000000000000" pitchFamily="2" charset="-122"/>
              </a:rPr>
            </a:br>
            <a:r>
              <a:rPr lang="zh-CN" altLang="en-US" sz="6700" dirty="0" smtClean="0">
                <a:latin typeface="兰亭黑-简" panose="02000000000000000000" pitchFamily="2" charset="-122"/>
                <a:ea typeface="兰亭黑-简" panose="02000000000000000000" pitchFamily="2" charset="-122"/>
              </a:rPr>
              <a:t>引导反思</a:t>
            </a:r>
            <a:endParaRPr lang="zh-CN" altLang="en-US" sz="6700" dirty="0">
              <a:latin typeface="兰亭黑-简" panose="02000000000000000000" pitchFamily="2" charset="-122"/>
              <a:ea typeface="兰亭黑-简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14056"/>
            <a:ext cx="7112000" cy="64007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兰亭黑-简" panose="02000000000000000000" pitchFamily="2" charset="-122"/>
                <a:ea typeface="兰亭黑-简" panose="02000000000000000000" pitchFamily="2" charset="-122"/>
              </a:rPr>
              <a:t>理论与实践</a:t>
            </a:r>
            <a:endParaRPr lang="zh-CN" altLang="en-US" dirty="0">
              <a:latin typeface="兰亭黑-简" panose="02000000000000000000" pitchFamily="2" charset="-122"/>
              <a:ea typeface="兰亭黑-简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83" y="159164"/>
            <a:ext cx="3234248" cy="194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282700"/>
            <a:ext cx="8178800" cy="1714500"/>
          </a:xfrm>
        </p:spPr>
        <p:txBody>
          <a:bodyPr/>
          <a:lstStyle/>
          <a:p>
            <a:pPr algn="l"/>
            <a:r>
              <a:rPr lang="zh-CN" altLang="en-US" sz="4800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只有</a:t>
            </a:r>
            <a:r>
              <a:rPr lang="en-US" altLang="zh-CN" sz="9600" dirty="0" smtClean="0">
                <a:solidFill>
                  <a:srgbClr val="FF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30%</a:t>
            </a:r>
            <a:r>
              <a:rPr lang="zh-CN" altLang="en-US" sz="9600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学习</a:t>
            </a:r>
            <a:endParaRPr lang="zh-CN" altLang="en-US" sz="9600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3098800"/>
            <a:ext cx="8178800" cy="1714500"/>
          </a:xfrm>
        </p:spPr>
        <p:txBody>
          <a:bodyPr/>
          <a:lstStyle/>
          <a:p>
            <a:pPr algn="l"/>
            <a:r>
              <a:rPr lang="zh-CN" altLang="en-US" sz="5400" dirty="0" smtClean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透过在学校接受教育</a:t>
            </a:r>
            <a:endParaRPr lang="zh-CN" altLang="en-US" sz="5400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1282700"/>
            <a:ext cx="8178800" cy="1714500"/>
          </a:xfrm>
        </p:spPr>
        <p:txBody>
          <a:bodyPr/>
          <a:lstStyle/>
          <a:p>
            <a:pPr algn="l"/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有效的</a:t>
            </a:r>
            <a:r>
              <a:rPr lang="zh-CN" altLang="en-US" sz="9600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教与学</a:t>
            </a:r>
            <a:endParaRPr lang="zh-CN" altLang="en-US" sz="9600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3098800"/>
            <a:ext cx="8178800" cy="171450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「教」不一定导致「学」，更不一定产生「会」</a:t>
            </a:r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，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  <a:p>
            <a:pPr algn="l"/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真正能留在学习者生命中的，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  <a:p>
            <a:pPr algn="l"/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往往不是老师所讲的，而是学生自己所发现的。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58800" y="596900"/>
            <a:ext cx="8610600" cy="4127500"/>
          </a:xfrm>
        </p:spPr>
        <p:txBody>
          <a:bodyPr anchor="t"/>
          <a:lstStyle/>
          <a:p>
            <a:pPr algn="l"/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人们的</a:t>
            </a:r>
            <a:r>
              <a:rPr lang="zh-CN" altLang="en-US" dirty="0">
                <a:solidFill>
                  <a:srgbClr val="FF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学习方式</a:t>
            </a:r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，</a:t>
            </a:r>
            <a:b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</a:br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决定了你的</a:t>
            </a:r>
            <a:r>
              <a:rPr lang="zh-CN" altLang="en-US" dirty="0">
                <a:solidFill>
                  <a:srgbClr val="FF000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教学方式</a:t>
            </a:r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。</a:t>
            </a:r>
            <a:b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</a:b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2832100"/>
            <a:ext cx="36449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990600" y="406400"/>
            <a:ext cx="8178800" cy="1066800"/>
          </a:xfrm>
        </p:spPr>
        <p:txBody>
          <a:bodyPr/>
          <a:lstStyle/>
          <a:p>
            <a:r>
              <a:rPr lang="zh-CN" altLang="en-US" dirty="0"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引导与教导</a:t>
            </a:r>
            <a:endParaRPr lang="zh-CN" altLang="en-US" dirty="0"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graphicFrame>
        <p:nvGraphicFramePr>
          <p:cNvPr id="18434" name="Group 2"/>
          <p:cNvGraphicFramePr>
            <a:graphicFrameLocks noGrp="1"/>
          </p:cNvGraphicFramePr>
          <p:nvPr/>
        </p:nvGraphicFramePr>
        <p:xfrm>
          <a:off x="1308100" y="1862138"/>
          <a:ext cx="7645400" cy="4486275"/>
        </p:xfrm>
        <a:graphic>
          <a:graphicData uri="http://schemas.openxmlformats.org/drawingml/2006/table">
            <a:tbl>
              <a:tblPr/>
              <a:tblGrid>
                <a:gridCol w="3822700"/>
                <a:gridCol w="3822700"/>
              </a:tblGrid>
              <a:tr h="1590675">
                <a:tc>
                  <a:txBody>
                    <a:bodyPr/>
                    <a:lstStyle>
                      <a:lvl1pPr defTabSz="-635"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1pPr>
                      <a:lvl2pPr defTabSz="-635"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2pPr>
                      <a:lvl3pPr defTabSz="-635"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3pPr>
                      <a:lvl4pPr defTabSz="-635"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4pPr>
                      <a:lvl5pPr defTabSz="-635"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5pPr>
                      <a:lvl6pPr marL="4572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6pPr>
                      <a:lvl7pPr marL="9144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7pPr>
                      <a:lvl8pPr marL="13716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8pPr>
                      <a:lvl9pPr marL="18288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zh-CN" alt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引导</a:t>
                      </a:r>
                      <a:endParaRPr kumimoji="0" lang="zh-CN" alt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zh-CN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Facilitation</a:t>
                      </a:r>
                      <a:endParaRPr kumimoji="0" lang="en-US" altLang="zh-CN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635"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1pPr>
                      <a:lvl2pPr defTabSz="-635"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2pPr>
                      <a:lvl3pPr defTabSz="-635"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3pPr>
                      <a:lvl4pPr defTabSz="-635"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4pPr>
                      <a:lvl5pPr defTabSz="-635"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5pPr>
                      <a:lvl6pPr marL="4572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6pPr>
                      <a:lvl7pPr marL="9144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7pPr>
                      <a:lvl8pPr marL="13716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8pPr>
                      <a:lvl9pPr marL="18288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zh-CN" altLang="en-US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教导</a:t>
                      </a:r>
                      <a:endParaRPr kumimoji="0" lang="zh-CN" alt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Teaching</a:t>
                      </a:r>
                      <a:endParaRPr kumimoji="0" lang="en-US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>
                      <a:lvl1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1pPr>
                      <a:lvl2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2pPr>
                      <a:lvl3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3pPr>
                      <a:lvl4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4pPr>
                      <a:lvl5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5pPr>
                      <a:lvl6pPr marL="4572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6pPr>
                      <a:lvl7pPr marL="9144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7pPr>
                      <a:lvl8pPr marL="13716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8pPr>
                      <a:lvl9pPr marL="18288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以学习者为中心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1pPr>
                      <a:lvl2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2pPr>
                      <a:lvl3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3pPr>
                      <a:lvl4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4pPr>
                      <a:lvl5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5pPr>
                      <a:lvl6pPr marL="4572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6pPr>
                      <a:lvl7pPr marL="9144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7pPr>
                      <a:lvl8pPr marL="13716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8pPr>
                      <a:lvl9pPr marL="18288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以教学者为中心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>
                      <a:lvl1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1pPr>
                      <a:lvl2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2pPr>
                      <a:lvl3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3pPr>
                      <a:lvl4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4pPr>
                      <a:lvl5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5pPr>
                      <a:lvl6pPr marL="4572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6pPr>
                      <a:lvl7pPr marL="9144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7pPr>
                      <a:lvl8pPr marL="13716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8pPr>
                      <a:lvl9pPr marL="18288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重视倾听与同理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1pPr>
                      <a:lvl2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2pPr>
                      <a:lvl3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3pPr>
                      <a:lvl4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4pPr>
                      <a:lvl5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5pPr>
                      <a:lvl6pPr marL="4572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6pPr>
                      <a:lvl7pPr marL="9144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7pPr>
                      <a:lvl8pPr marL="13716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8pPr>
                      <a:lvl9pPr marL="18288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强调建议的能力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>
                      <a:lvl1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1pPr>
                      <a:lvl2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2pPr>
                      <a:lvl3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3pPr>
                      <a:lvl4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4pPr>
                      <a:lvl5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5pPr>
                      <a:lvl6pPr marL="4572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6pPr>
                      <a:lvl7pPr marL="9144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7pPr>
                      <a:lvl8pPr marL="13716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8pPr>
                      <a:lvl9pPr marL="18288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提出好问题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1pPr>
                      <a:lvl2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2pPr>
                      <a:lvl3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3pPr>
                      <a:lvl4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4pPr>
                      <a:lvl5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5pPr>
                      <a:lvl6pPr marL="4572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6pPr>
                      <a:lvl7pPr marL="9144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7pPr>
                      <a:lvl8pPr marL="13716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8pPr>
                      <a:lvl9pPr marL="18288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告知好答案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00">
                <a:tc>
                  <a:txBody>
                    <a:bodyPr/>
                    <a:lstStyle>
                      <a:lvl1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1pPr>
                      <a:lvl2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2pPr>
                      <a:lvl3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3pPr>
                      <a:lvl4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4pPr>
                      <a:lvl5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5pPr>
                      <a:lvl6pPr marL="4572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6pPr>
                      <a:lvl7pPr marL="9144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7pPr>
                      <a:lvl8pPr marL="13716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8pPr>
                      <a:lvl9pPr marL="18288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在关系中同行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1pPr>
                      <a:lvl2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2pPr>
                      <a:lvl3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3pPr>
                      <a:lvl4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4pPr>
                      <a:lvl5pPr defTabSz="-635"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5pPr>
                      <a:lvl6pPr marL="4572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6pPr>
                      <a:lvl7pPr marL="9144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7pPr>
                      <a:lvl8pPr marL="13716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8pPr>
                      <a:lvl9pPr marL="1828800" algn="ctr" defTabSz="-635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914400" algn="l"/>
                        </a:tabLst>
                        <a:defRPr sz="2400">
                          <a:solidFill>
                            <a:schemeClr val="tx1"/>
                          </a:solidFill>
                          <a:latin typeface="Gill Sans" charset="0"/>
                          <a:ea typeface="Heiti TC Light" charset="0"/>
                          <a:cs typeface="Heiti TC Light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方正兰亭粗黑_GBK" panose="02000000000000000000" pitchFamily="2" charset="-122"/>
                          <a:ea typeface="方正兰亭粗黑_GBK" panose="02000000000000000000" pitchFamily="2" charset="-122"/>
                          <a:sym typeface="Gill Sans" charset="0"/>
                        </a:rPr>
                        <a:t>要求顺服与遵行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方正兰亭粗黑_GBK" panose="02000000000000000000" pitchFamily="2" charset="-122"/>
                        <a:ea typeface="方正兰亭粗黑_GBK" panose="02000000000000000000" pitchFamily="2" charset="-122"/>
                        <a:sym typeface="Gill Sans" charset="0"/>
                      </a:endParaRPr>
                    </a:p>
                  </a:txBody>
                  <a:tcPr marL="38100" marR="38100" marT="38100" marB="381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標題與副標題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題與副標題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標題與副標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項目符號">
  <a:themeElements>
    <a:clrScheme name="項目符號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項目符號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項目符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標題與項目符號 - 左側">
  <a:themeElements>
    <a:clrScheme name="標題與項目符號 - 左側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題與項目符號 - 左側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標題與項目符號 - 左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標題與項目符號 - 2 欄">
  <a:themeElements>
    <a:clrScheme name="標題與項目符號 - 2 欄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題與項目符號 - 2 欄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標題與項目符號 - 2 欄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標題與項目符號 - 右側">
  <a:themeElements>
    <a:clrScheme name="標題與項目符號 - 右側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題與項目符號 - 右側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標題與項目符號 - 右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標題、項目符號與照片">
  <a:themeElements>
    <a:clrScheme name="標題、項目符號與照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題、項目符號與照片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標題、項目符號與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標題 - 中央">
  <a:themeElements>
    <a:clrScheme name="標題 - 中央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題 - 中央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標題 - 中央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預設簡報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儷宋 Pro"/>
        <a:cs typeface="儷宋 Pro"/>
      </a:majorFont>
      <a:minorFont>
        <a:latin typeface="Times New Roman"/>
        <a:ea typeface="儷宋 Pro"/>
        <a:cs typeface="儷宋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標題與項目符號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題與項目符號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標題與項目符號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空白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61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DFAB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照片 - 橫向">
  <a:themeElements>
    <a:clrScheme name="照片 - 橫向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橫向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照片 - 橫向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照片 - 水平反射">
  <a:themeElements>
    <a:clrScheme name="照片 - 水平反射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反射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照片 - 水平反射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照片 - 直向">
  <a:themeElements>
    <a:clrScheme name="照片 - 直向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直向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照片 - 直向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照片 - 垂直反射">
  <a:themeElements>
    <a:clrScheme name="照片 - 垂直反射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反射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照片 - 垂直反射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標題 - 上方">
  <a:themeElements>
    <a:clrScheme name="標題 - 上方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題 - 上方">
      <a:majorFont>
        <a:latin typeface="Gill Sans"/>
        <a:ea typeface="Heiti TC Light"/>
        <a:cs typeface="Heiti TC Light"/>
      </a:majorFont>
      <a:minorFont>
        <a:latin typeface="Gill Sans"/>
        <a:ea typeface="Heiti TC Light"/>
        <a:cs typeface="Heiti T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sym typeface="Gill Sans" charset="0"/>
          </a:defRPr>
        </a:defPPr>
      </a:lstStyle>
    </a:lnDef>
  </a:objectDefaults>
  <a:extraClrSchemeLst>
    <a:extraClrScheme>
      <a:clrScheme name="標題 - 上方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WPS 演示</Application>
  <PresentationFormat>自定义</PresentationFormat>
  <Paragraphs>190</Paragraphs>
  <Slides>32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16</vt:i4>
      </vt:variant>
      <vt:variant>
        <vt:lpstr>幻灯片标题</vt:lpstr>
      </vt:variant>
      <vt:variant>
        <vt:i4>32</vt:i4>
      </vt:variant>
    </vt:vector>
  </HeadingPairs>
  <TitlesOfParts>
    <vt:vector size="74" baseType="lpstr">
      <vt:lpstr>Arial</vt:lpstr>
      <vt:lpstr>宋体</vt:lpstr>
      <vt:lpstr>Wingdings</vt:lpstr>
      <vt:lpstr>Gill Sans</vt:lpstr>
      <vt:lpstr>Heiti TC Light</vt:lpstr>
      <vt:lpstr>Times New Roman</vt:lpstr>
      <vt:lpstr>儷宋 Pro</vt:lpstr>
      <vt:lpstr>Calibri</vt:lpstr>
      <vt:lpstr>兰亭黑-简</vt:lpstr>
      <vt:lpstr>方正兰亭粗黑_GBK</vt:lpstr>
      <vt:lpstr>FZCuYuan-M03S</vt:lpstr>
      <vt:lpstr>微软雅黑</vt:lpstr>
      <vt:lpstr>Calibri</vt:lpstr>
      <vt:lpstr>Gill Sans MT</vt:lpstr>
      <vt:lpstr>造字工房朗倩（非商用）常规体</vt:lpstr>
      <vt:lpstr>FZYiHei-M20S</vt:lpstr>
      <vt:lpstr>明黑等宽</vt:lpstr>
      <vt:lpstr>黑体</vt:lpstr>
      <vt:lpstr>新細明體</vt:lpstr>
      <vt:lpstr>Arial Bold</vt:lpstr>
      <vt:lpstr>Lucida Grande</vt:lpstr>
      <vt:lpstr>Times New Roman Bold</vt:lpstr>
      <vt:lpstr>浪漫雅圆</vt:lpstr>
      <vt:lpstr>Segoe Print</vt:lpstr>
      <vt:lpstr>Heiti TC Light</vt:lpstr>
      <vt:lpstr>儷宋 Pro</vt:lpstr>
      <vt:lpstr>標題與副標題</vt:lpstr>
      <vt:lpstr>預設簡報設計</vt:lpstr>
      <vt:lpstr>標題與項目符號</vt:lpstr>
      <vt:lpstr>空白</vt:lpstr>
      <vt:lpstr>照片 - 橫向</vt:lpstr>
      <vt:lpstr>照片 - 水平反射</vt:lpstr>
      <vt:lpstr>照片 - 直向</vt:lpstr>
      <vt:lpstr>照片 - 垂直反射</vt:lpstr>
      <vt:lpstr>標題 - 上方</vt:lpstr>
      <vt:lpstr>項目符號</vt:lpstr>
      <vt:lpstr>標題與項目符號 - 左側</vt:lpstr>
      <vt:lpstr>標題與項目符號 - 2 欄</vt:lpstr>
      <vt:lpstr>標題與項目符號 - 右側</vt:lpstr>
      <vt:lpstr>標題、項目符號與照片</vt:lpstr>
      <vt:lpstr>標題 - 中央</vt:lpstr>
      <vt:lpstr>Office 主题​​</vt:lpstr>
      <vt:lpstr>破冰游戏：王子与屎</vt:lpstr>
      <vt:lpstr>破冰游戏：胶纸大脚板</vt:lpstr>
      <vt:lpstr>破冰游戏：二人三足过河</vt:lpstr>
      <vt:lpstr>活动反思</vt:lpstr>
      <vt:lpstr>经验学习圈与 引导反思</vt:lpstr>
      <vt:lpstr>只有30%学习</vt:lpstr>
      <vt:lpstr>有效的教与学</vt:lpstr>
      <vt:lpstr>人们的学习方式， 决定了你的教学方式。 </vt:lpstr>
      <vt:lpstr>引导与教导</vt:lpstr>
      <vt:lpstr>先引导</vt:lpstr>
      <vt:lpstr>PowerPoint 演示文稿</vt:lpstr>
      <vt:lpstr>PowerPoint 演示文稿</vt:lpstr>
      <vt:lpstr>Experience plus reflection equals learning.</vt:lpstr>
      <vt:lpstr>街头日记 （片段）</vt:lpstr>
      <vt:lpstr>               經驗學習圈              (Experiential Learning Cycle)</vt:lpstr>
      <vt:lpstr>目标设定 （Goal Setting ）</vt:lpstr>
      <vt:lpstr>引导反思示范活动</vt:lpstr>
      <vt:lpstr>活动反思问题</vt:lpstr>
      <vt:lpstr>观察</vt:lpstr>
      <vt:lpstr>感受</vt:lpstr>
      <vt:lpstr>转化</vt:lpstr>
      <vt:lpstr>应用</vt:lpstr>
      <vt:lpstr>PowerPoint 演示文稿</vt:lpstr>
      <vt:lpstr>PowerPoint 演示文稿</vt:lpstr>
      <vt:lpstr>角色读经： 路加福音5：12-16</vt:lpstr>
      <vt:lpstr>反思活动：穿越公车</vt:lpstr>
      <vt:lpstr>观察与感受</vt:lpstr>
      <vt:lpstr>转化</vt:lpstr>
      <vt:lpstr>应用</vt:lpstr>
      <vt:lpstr>问题设计练习（10题） 可6：45-52</vt:lpstr>
      <vt:lpstr>活动反思再练习</vt:lpstr>
      <vt:lpstr>成长跳跃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有效的教与学</dc:title>
  <dc:creator>荣安</dc:creator>
  <cp:lastModifiedBy>Trudy Zhao</cp:lastModifiedBy>
  <cp:revision>15</cp:revision>
  <dcterms:created xsi:type="dcterms:W3CDTF">2017-05-26T02:19:38Z</dcterms:created>
  <dcterms:modified xsi:type="dcterms:W3CDTF">2017-05-26T02:20:32Z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