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8" r:id="rId13"/>
    <p:sldId id="269" r:id="rId14"/>
    <p:sldId id="266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8BB03A-A4DB-448C-B8DB-D031D2350EB4}" type="datetimeFigureOut">
              <a:rPr lang="zh-CN" altLang="en-US"/>
              <a:pPr>
                <a:defRPr/>
              </a:pPr>
              <a:t>2017-12-13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F06D73-C59C-4826-995F-2EC1CC4AAD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AC406E-37E3-4AA6-8D0F-793789169BB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5" name="直接连接符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椭圆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椭圆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椭圆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AA9BF-65DD-400A-953E-2B1E7CFA2B9C}" type="datetimeFigureOut">
              <a:rPr lang="zh-CN" altLang="en-US"/>
              <a:pPr>
                <a:defRPr/>
              </a:pPr>
              <a:t>2017-12-13</a:t>
            </a:fld>
            <a:endParaRPr lang="zh-CN" altLang="en-US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5DA78-590C-472D-8AB6-170886BA46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82659-A290-49A8-9B50-CBA6A8C3BB97}" type="datetimeFigureOut">
              <a:rPr lang="zh-CN" altLang="en-US"/>
              <a:pPr>
                <a:defRPr/>
              </a:pPr>
              <a:t>2017-12-13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BE471-3D49-40CF-BC3A-26E6E5FCC9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06C2-1A9D-40CC-B283-9273480BDB07}" type="datetimeFigureOut">
              <a:rPr lang="zh-CN" altLang="en-US"/>
              <a:pPr>
                <a:defRPr/>
              </a:pPr>
              <a:t>2017-12-13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606BD-AA20-4334-8D9C-8F997BE04A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6135C0F-6510-4CE4-A771-088FF0A767CE}" type="datetimeFigureOut">
              <a:rPr lang="zh-CN" altLang="en-US"/>
              <a:pPr>
                <a:defRPr/>
              </a:pPr>
              <a:t>2017-12-13</a:t>
            </a:fld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40EB57B-21F0-4829-BC2F-BA4683D81D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直接连接符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椭圆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椭圆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椭圆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椭圆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直接连接符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00874-8754-4568-B459-53C5DCA5C901}" type="datetimeFigureOut">
              <a:rPr lang="zh-CN" altLang="en-US"/>
              <a:pPr>
                <a:defRPr/>
              </a:pPr>
              <a:t>2017-12-13</a:t>
            </a:fld>
            <a:endParaRPr lang="zh-CN" altLang="en-US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2FFDF-8E1D-4384-B01C-79ACC7C74B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DBE90-CE30-4762-B8AB-80AFC08AE8EE}" type="datetimeFigureOut">
              <a:rPr lang="zh-CN" altLang="en-US"/>
              <a:pPr>
                <a:defRPr/>
              </a:pPr>
              <a:t>2017-12-13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2137-DD70-4468-AD22-05D3A5C20E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2C94-3771-4768-BF30-6B7FB10BF708}" type="datetimeFigureOut">
              <a:rPr lang="zh-CN" altLang="en-US"/>
              <a:pPr>
                <a:defRPr/>
              </a:pPr>
              <a:t>2017-12-13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3C6B2-1248-4EA5-8611-9B441E8CB7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D9226F-F0A5-4C56-B841-4E39DCB02AB0}" type="datetimeFigureOut">
              <a:rPr lang="zh-CN" altLang="en-US"/>
              <a:pPr>
                <a:defRPr/>
              </a:pPr>
              <a:t>2017-12-13</a:t>
            </a:fld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C97FD92-3129-4B79-ADD3-54E386A76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6ACD5-9F2D-4CF0-9938-25F53C7B78D3}" type="datetimeFigureOut">
              <a:rPr lang="zh-CN" altLang="en-US"/>
              <a:pPr>
                <a:defRPr/>
              </a:pPr>
              <a:t>2017-12-13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87078-34CD-4A7B-868E-3951424D0D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直接连接符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椭圆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D5BC073-7B09-4AB9-98D4-8717704714AB}" type="datetimeFigureOut">
              <a:rPr lang="zh-CN" altLang="en-US"/>
              <a:pPr>
                <a:defRPr/>
              </a:pPr>
              <a:t>2017-12-13</a:t>
            </a:fld>
            <a:endParaRPr lang="zh-CN" altLang="en-US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3C7C7D8-B8A8-405F-8864-F53A227832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椭圆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" name="直接连接符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B904DB7-365E-4B2F-91A7-E2A7FD4005B2}" type="datetimeFigureOut">
              <a:rPr lang="zh-CN" altLang="en-US"/>
              <a:pPr>
                <a:defRPr/>
              </a:pPr>
              <a:t>2017-12-13</a:t>
            </a:fld>
            <a:endParaRPr lang="zh-CN" altLang="en-US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66F166D-4C30-400E-9D41-EEF96525D4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A3EE02-5FB7-46A8-B720-84B1F1A63650}" type="datetimeFigureOut">
              <a:rPr lang="zh-CN" altLang="en-US"/>
              <a:pPr>
                <a:defRPr/>
              </a:pPr>
              <a:t>2017-12-13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C3FC9D-D69C-41B0-8588-55CE752B67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1" r:id="rId4"/>
    <p:sldLayoutId id="2147483670" r:id="rId5"/>
    <p:sldLayoutId id="2147483675" r:id="rId6"/>
    <p:sldLayoutId id="2147483669" r:id="rId7"/>
    <p:sldLayoutId id="2147483676" r:id="rId8"/>
    <p:sldLayoutId id="2147483677" r:id="rId9"/>
    <p:sldLayoutId id="2147483668" r:id="rId10"/>
    <p:sldLayoutId id="21474836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华文楷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/>
          <a:cs typeface="华文楷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/>
          <a:cs typeface="华文楷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/>
          <a:cs typeface="华文楷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/>
          <a:cs typeface="华文楷体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/>
          <a:cs typeface="华文楷体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/>
          <a:cs typeface="华文楷体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/>
          <a:cs typeface="华文楷体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  <a:ea typeface="华文楷体"/>
          <a:cs typeface="华文楷体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&#26102;&#38047;.swf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 bwMode="auto">
          <a:xfrm>
            <a:off x="2286000" y="3124200"/>
            <a:ext cx="6172200" cy="116205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3200" cap="none" smtClean="0"/>
              <a:t>适合人数多，节日的游戏</a:t>
            </a: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2286000" y="4572000"/>
            <a:ext cx="6172200" cy="1371600"/>
          </a:xfrm>
        </p:spPr>
        <p:txBody>
          <a:bodyPr/>
          <a:lstStyle/>
          <a:p>
            <a:pPr algn="ctr" eaLnBrk="1" hangingPunct="1">
              <a:defRPr/>
            </a:pPr>
            <a:endParaRPr lang="zh-CN" altLang="en-US" sz="24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宋体"/>
                <a:ea typeface="宋体"/>
                <a:cs typeface="+mj-cs"/>
              </a:rPr>
              <a:t>●</a:t>
            </a:r>
            <a:r>
              <a:rPr lang="zh-CN" altLang="en-US" dirty="0" smtClean="0">
                <a:latin typeface="+mj-ea"/>
                <a:cs typeface="+mj-cs"/>
              </a:rPr>
              <a:t>夹苹果</a:t>
            </a:r>
            <a:r>
              <a:rPr lang="en-US" altLang="zh-CN" dirty="0" smtClean="0">
                <a:cs typeface="+mj-cs"/>
              </a:rPr>
              <a:t>——</a:t>
            </a:r>
            <a:r>
              <a:rPr lang="zh-CN" altLang="en-US" dirty="0" smtClean="0">
                <a:cs typeface="+mj-cs"/>
              </a:rPr>
              <a:t>计分规则（</a:t>
            </a:r>
            <a:r>
              <a:rPr lang="en-US" altLang="zh-CN" dirty="0" smtClean="0">
                <a:cs typeface="+mj-cs"/>
              </a:rPr>
              <a:t>30</a:t>
            </a:r>
            <a:r>
              <a:rPr lang="zh-CN" altLang="en-US" dirty="0" smtClean="0">
                <a:cs typeface="+mj-cs"/>
              </a:rPr>
              <a:t>分）</a:t>
            </a:r>
            <a:endParaRPr lang="zh-CN" altLang="en-US" dirty="0">
              <a:cs typeface="+mj-cs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、采用计时制，从发布开始口令到苹果落入网兜，用时越少，得分越高。用时最少前三组将依次获得</a:t>
            </a:r>
            <a:r>
              <a:rPr lang="en-US" altLang="zh-CN" smtClean="0"/>
              <a:t>30</a:t>
            </a:r>
            <a:r>
              <a:rPr lang="zh-CN" altLang="en-US" smtClean="0"/>
              <a:t>分、</a:t>
            </a:r>
            <a:r>
              <a:rPr lang="en-US" altLang="zh-CN" smtClean="0"/>
              <a:t>25</a:t>
            </a:r>
            <a:r>
              <a:rPr lang="zh-CN" altLang="en-US" smtClean="0"/>
              <a:t>分和</a:t>
            </a:r>
            <a:r>
              <a:rPr lang="en-US" altLang="zh-CN" smtClean="0"/>
              <a:t>20</a:t>
            </a:r>
            <a:r>
              <a:rPr lang="zh-CN" altLang="en-US" smtClean="0"/>
              <a:t>分。其余九组将从</a:t>
            </a:r>
            <a:r>
              <a:rPr lang="en-US" altLang="zh-CN" smtClean="0"/>
              <a:t>20</a:t>
            </a:r>
            <a:r>
              <a:rPr lang="zh-CN" altLang="en-US" smtClean="0"/>
              <a:t>分开始，以</a:t>
            </a:r>
            <a:r>
              <a:rPr lang="en-US" altLang="zh-CN" smtClean="0"/>
              <a:t>1</a:t>
            </a:r>
            <a:r>
              <a:rPr lang="zh-CN" altLang="en-US" smtClean="0"/>
              <a:t>分为递减幅度，依次递减。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、苹果掉落一次扣一分，扣满</a:t>
            </a:r>
            <a:r>
              <a:rPr lang="en-US" altLang="zh-CN" smtClean="0"/>
              <a:t>10</a:t>
            </a:r>
            <a:r>
              <a:rPr lang="zh-CN" altLang="en-US" smtClean="0"/>
              <a:t>分为止。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、所有参与游戏的小组直接拥有</a:t>
            </a:r>
            <a:r>
              <a:rPr lang="en-US" altLang="zh-CN" smtClean="0"/>
              <a:t>10</a:t>
            </a:r>
            <a:r>
              <a:rPr lang="zh-CN" altLang="en-US" smtClean="0"/>
              <a:t>分的基本分。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cap="none" smtClean="0"/>
              <a:t>结圣灵的果子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400" b="1" smtClean="0"/>
              <a:t>一：道具</a:t>
            </a:r>
            <a:r>
              <a:rPr lang="zh-CN" altLang="en-US" sz="1400" smtClean="0"/>
              <a:t>：水果（葡萄，枣子，等较圆的水果）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400" smtClean="0"/>
              <a:t>盘子</a:t>
            </a:r>
            <a:r>
              <a:rPr lang="en-US" altLang="zh-CN" sz="1400" smtClean="0"/>
              <a:t>2</a:t>
            </a:r>
            <a:r>
              <a:rPr lang="zh-CN" altLang="en-US" sz="1400" smtClean="0"/>
              <a:t>个。内装水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400" smtClean="0"/>
              <a:t>汤勺</a:t>
            </a:r>
            <a:r>
              <a:rPr lang="en-US" altLang="zh-CN" sz="1400" smtClean="0"/>
              <a:t>2-3</a:t>
            </a:r>
            <a:r>
              <a:rPr lang="zh-CN" altLang="en-US" sz="1400" smtClean="0"/>
              <a:t>个</a:t>
            </a:r>
            <a:endParaRPr lang="zh-CN" altLang="en-US" sz="1400" b="1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1400" b="1" smtClean="0"/>
              <a:t>二：说明</a:t>
            </a:r>
            <a:r>
              <a:rPr lang="zh-CN" altLang="en-US" sz="1400" smtClean="0"/>
              <a:t>：马太福音</a:t>
            </a:r>
            <a:r>
              <a:rPr lang="en-US" altLang="zh-CN" sz="1400" smtClean="0"/>
              <a:t>3</a:t>
            </a:r>
            <a:r>
              <a:rPr lang="zh-CN" altLang="en-US" sz="1400" smtClean="0"/>
              <a:t>章说：你们要结出果子来，与悔改的心相称基督徒要常结圣灵的果子。结果子就是行出基督徒的美德，带领人归向主。。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400" smtClean="0"/>
              <a:t>加五章</a:t>
            </a:r>
            <a:r>
              <a:rPr lang="en-US" altLang="zh-CN" sz="1400" smtClean="0"/>
              <a:t>22.23</a:t>
            </a:r>
            <a:r>
              <a:rPr lang="zh-CN" altLang="en-US" sz="1400" smtClean="0"/>
              <a:t>节特别说到</a:t>
            </a:r>
            <a:r>
              <a:rPr lang="en-US" altLang="zh-CN" sz="1400" smtClean="0"/>
              <a:t>9</a:t>
            </a:r>
            <a:r>
              <a:rPr lang="zh-CN" altLang="en-US" sz="1400" smtClean="0"/>
              <a:t>种圣灵的果子</a:t>
            </a:r>
            <a:endParaRPr lang="zh-CN" altLang="en-US" sz="1400" b="1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1400" b="1" smtClean="0"/>
              <a:t>三：方法：</a:t>
            </a:r>
            <a:r>
              <a:rPr lang="zh-CN" altLang="en-US" sz="1400" smtClean="0"/>
              <a:t>带领者先和弟兄姊妹们背熟圣灵果子的名称。然后分组。每队要把</a:t>
            </a:r>
            <a:r>
              <a:rPr lang="en-US" altLang="zh-CN" sz="1400" smtClean="0"/>
              <a:t>9</a:t>
            </a:r>
            <a:r>
              <a:rPr lang="zh-CN" altLang="en-US" sz="1400" smtClean="0"/>
              <a:t>种果子轮流结出。</a:t>
            </a:r>
            <a:r>
              <a:rPr lang="zh-CN" altLang="en-US" sz="1400" b="1" smtClean="0"/>
              <a:t>仁爱，喜乐，和平，忍耐，恩慈，良善，信实，温柔，节制。</a:t>
            </a:r>
            <a:r>
              <a:rPr lang="zh-CN" altLang="en-US" sz="1400" smtClean="0"/>
              <a:t>各队的人站在起跑线上。线上放一个盘子，内装水，水果。一段距离后再放盘子。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400" smtClean="0"/>
              <a:t>第一个人手拿汤匙，开始后，大叫“我要结仁爱果” 用汤勺舀起跑线内的盘子里的果子。跑到终点，放入盆里。交汤勺交给第二个人，以次类推，要结</a:t>
            </a:r>
            <a:r>
              <a:rPr lang="en-US" altLang="zh-CN" sz="1400" smtClean="0"/>
              <a:t>2</a:t>
            </a:r>
            <a:r>
              <a:rPr lang="zh-CN" altLang="en-US" sz="1400" smtClean="0"/>
              <a:t>次。不管一组有多少人都要将</a:t>
            </a:r>
            <a:r>
              <a:rPr lang="en-US" altLang="zh-CN" sz="1400" smtClean="0"/>
              <a:t>9</a:t>
            </a:r>
            <a:r>
              <a:rPr lang="zh-CN" altLang="en-US" sz="1400" smtClean="0"/>
              <a:t>个果子轮流结完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400" smtClean="0"/>
              <a:t>看谁组最快结束，则是胜利队 把果子送给胜利队中没有把果子掉在地上的人，并有结“仁爱 ”果子的弟兄或姊妹念有关结果子的经文</a:t>
            </a:r>
            <a:endParaRPr lang="zh-CN" altLang="en-US" sz="1400" b="1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1400" b="1" smtClean="0"/>
              <a:t>四：规定， </a:t>
            </a:r>
            <a:r>
              <a:rPr lang="en-US" altLang="zh-CN" sz="1400" smtClean="0"/>
              <a:t>1</a:t>
            </a:r>
            <a:r>
              <a:rPr lang="zh-CN" altLang="en-US" sz="1400" smtClean="0"/>
              <a:t>若果子掉在地上，不可用手，要用汤勺。（游戏的乐趣就是果子掉在地上时弄不起来的急样）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400" smtClean="0"/>
              <a:t>          </a:t>
            </a:r>
            <a:r>
              <a:rPr lang="en-US" altLang="zh-CN" sz="1400" smtClean="0"/>
              <a:t>2 </a:t>
            </a:r>
            <a:r>
              <a:rPr lang="zh-CN" altLang="en-US" sz="1400" smtClean="0"/>
              <a:t>跑时一只手要放在背后，不可用手护着果子。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400" smtClean="0"/>
              <a:t>          </a:t>
            </a:r>
            <a:r>
              <a:rPr lang="en-US" altLang="zh-CN" sz="1400" smtClean="0"/>
              <a:t>3 </a:t>
            </a:r>
            <a:r>
              <a:rPr lang="zh-CN" altLang="en-US" sz="1400" smtClean="0"/>
              <a:t>不够</a:t>
            </a:r>
            <a:r>
              <a:rPr lang="en-US" altLang="zh-CN" sz="1400" smtClean="0"/>
              <a:t>9</a:t>
            </a:r>
            <a:r>
              <a:rPr lang="zh-CN" altLang="en-US" sz="1400" smtClean="0"/>
              <a:t>人一队的也可，只要将果子轮流结果</a:t>
            </a:r>
            <a:r>
              <a:rPr lang="en-US" altLang="zh-CN" sz="1400" smtClean="0"/>
              <a:t>2</a:t>
            </a:r>
            <a:r>
              <a:rPr lang="zh-CN" altLang="en-US" sz="1400" smtClean="0"/>
              <a:t>次即可。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400" smtClean="0"/>
              <a:t>          </a:t>
            </a:r>
            <a:r>
              <a:rPr lang="en-US" altLang="zh-CN" sz="1400" smtClean="0"/>
              <a:t>4 </a:t>
            </a:r>
            <a:r>
              <a:rPr lang="zh-CN" altLang="en-US" sz="1400" smtClean="0"/>
              <a:t>接到汤勺未跑前要喊 我要结***果子，可增强比赛紧张气氛。忘记喊，喊错要重来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ChangeArrowheads="1"/>
          </p:cNvSpPr>
          <p:nvPr/>
        </p:nvSpPr>
        <p:spPr bwMode="auto">
          <a:xfrm>
            <a:off x="882650" y="1412875"/>
            <a:ext cx="7326313" cy="3889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1116013" y="1844675"/>
            <a:ext cx="552450" cy="11525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7332663" y="1557338"/>
            <a:ext cx="552450" cy="15843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2800" b="1">
                <a:latin typeface="Times New Roman" pitchFamily="18" charset="0"/>
              </a:rPr>
              <a:t>气球</a:t>
            </a:r>
            <a:endParaRPr lang="zh-CN" altLang="en-US" sz="2800" b="1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250825" y="1844675"/>
            <a:ext cx="504825" cy="287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2400" b="1">
                <a:latin typeface="Times New Roman" pitchFamily="18" charset="0"/>
              </a:rPr>
              <a:t>起点</a:t>
            </a:r>
          </a:p>
          <a:p>
            <a:pPr algn="just"/>
            <a:endParaRPr lang="zh-CN" altLang="en-US" sz="2400" b="1">
              <a:latin typeface="Times New Roman" pitchFamily="18" charset="0"/>
            </a:endParaRPr>
          </a:p>
          <a:p>
            <a:pPr algn="just"/>
            <a:endParaRPr lang="zh-CN" altLang="en-US" sz="2400" b="1">
              <a:latin typeface="Times New Roman" pitchFamily="18" charset="0"/>
            </a:endParaRPr>
          </a:p>
          <a:p>
            <a:pPr algn="just"/>
            <a:r>
              <a:rPr lang="zh-CN" altLang="en-US" sz="2400" b="1">
                <a:latin typeface="Times New Roman" pitchFamily="18" charset="0"/>
              </a:rPr>
              <a:t>终点</a:t>
            </a:r>
            <a:endParaRPr lang="zh-CN" altLang="en-US" sz="2400" b="1"/>
          </a:p>
        </p:txBody>
      </p:sp>
      <p:grpSp>
        <p:nvGrpSpPr>
          <p:cNvPr id="34822" name="Group 6"/>
          <p:cNvGrpSpPr>
            <a:grpSpLocks/>
          </p:cNvGrpSpPr>
          <p:nvPr/>
        </p:nvGrpSpPr>
        <p:grpSpPr bwMode="auto">
          <a:xfrm>
            <a:off x="1849438" y="1844675"/>
            <a:ext cx="138112" cy="1009650"/>
            <a:chOff x="1800" y="3780"/>
            <a:chExt cx="180" cy="1092"/>
          </a:xfrm>
        </p:grpSpPr>
        <p:sp>
          <p:nvSpPr>
            <p:cNvPr id="26706" name="Oval 7"/>
            <p:cNvSpPr>
              <a:spLocks noChangeArrowheads="1"/>
            </p:cNvSpPr>
            <p:nvPr/>
          </p:nvSpPr>
          <p:spPr bwMode="auto">
            <a:xfrm>
              <a:off x="1800" y="3780"/>
              <a:ext cx="180" cy="15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7" name="Oval 8"/>
            <p:cNvSpPr>
              <a:spLocks noChangeArrowheads="1"/>
            </p:cNvSpPr>
            <p:nvPr/>
          </p:nvSpPr>
          <p:spPr bwMode="auto">
            <a:xfrm>
              <a:off x="1800" y="4092"/>
              <a:ext cx="180" cy="15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8" name="Oval 9"/>
            <p:cNvSpPr>
              <a:spLocks noChangeArrowheads="1"/>
            </p:cNvSpPr>
            <p:nvPr/>
          </p:nvSpPr>
          <p:spPr bwMode="auto">
            <a:xfrm>
              <a:off x="1800" y="4404"/>
              <a:ext cx="180" cy="15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9" name="Oval 10"/>
            <p:cNvSpPr>
              <a:spLocks noChangeArrowheads="1"/>
            </p:cNvSpPr>
            <p:nvPr/>
          </p:nvSpPr>
          <p:spPr bwMode="auto">
            <a:xfrm>
              <a:off x="1800" y="4716"/>
              <a:ext cx="180" cy="15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27" name="Group 11"/>
          <p:cNvGrpSpPr>
            <a:grpSpLocks/>
          </p:cNvGrpSpPr>
          <p:nvPr/>
        </p:nvGrpSpPr>
        <p:grpSpPr bwMode="auto">
          <a:xfrm>
            <a:off x="1835150" y="1974850"/>
            <a:ext cx="144463" cy="733425"/>
            <a:chOff x="721" y="1244"/>
            <a:chExt cx="91" cy="462"/>
          </a:xfrm>
        </p:grpSpPr>
        <p:grpSp>
          <p:nvGrpSpPr>
            <p:cNvPr id="26697" name="Group 12"/>
            <p:cNvGrpSpPr>
              <a:grpSpLocks/>
            </p:cNvGrpSpPr>
            <p:nvPr/>
          </p:nvGrpSpPr>
          <p:grpSpPr bwMode="auto">
            <a:xfrm>
              <a:off x="721" y="1244"/>
              <a:ext cx="91" cy="109"/>
              <a:chOff x="1247" y="3702"/>
              <a:chExt cx="91" cy="109"/>
            </a:xfrm>
          </p:grpSpPr>
          <p:sp>
            <p:nvSpPr>
              <p:cNvPr id="26704" name="Line 13"/>
              <p:cNvSpPr>
                <a:spLocks noChangeShapeType="1"/>
              </p:cNvSpPr>
              <p:nvPr/>
            </p:nvSpPr>
            <p:spPr bwMode="auto">
              <a:xfrm>
                <a:off x="1247" y="3702"/>
                <a:ext cx="91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5" name="Line 14"/>
              <p:cNvSpPr>
                <a:spLocks noChangeShapeType="1"/>
              </p:cNvSpPr>
              <p:nvPr/>
            </p:nvSpPr>
            <p:spPr bwMode="auto">
              <a:xfrm flipV="1">
                <a:off x="1247" y="3720"/>
                <a:ext cx="91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98" name="Group 15"/>
            <p:cNvGrpSpPr>
              <a:grpSpLocks/>
            </p:cNvGrpSpPr>
            <p:nvPr/>
          </p:nvGrpSpPr>
          <p:grpSpPr bwMode="auto">
            <a:xfrm>
              <a:off x="721" y="1416"/>
              <a:ext cx="91" cy="109"/>
              <a:chOff x="1247" y="3702"/>
              <a:chExt cx="91" cy="109"/>
            </a:xfrm>
          </p:grpSpPr>
          <p:sp>
            <p:nvSpPr>
              <p:cNvPr id="26702" name="Line 16"/>
              <p:cNvSpPr>
                <a:spLocks noChangeShapeType="1"/>
              </p:cNvSpPr>
              <p:nvPr/>
            </p:nvSpPr>
            <p:spPr bwMode="auto">
              <a:xfrm>
                <a:off x="1247" y="3702"/>
                <a:ext cx="91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3" name="Line 17"/>
              <p:cNvSpPr>
                <a:spLocks noChangeShapeType="1"/>
              </p:cNvSpPr>
              <p:nvPr/>
            </p:nvSpPr>
            <p:spPr bwMode="auto">
              <a:xfrm flipV="1">
                <a:off x="1247" y="3720"/>
                <a:ext cx="91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99" name="Group 18"/>
            <p:cNvGrpSpPr>
              <a:grpSpLocks/>
            </p:cNvGrpSpPr>
            <p:nvPr/>
          </p:nvGrpSpPr>
          <p:grpSpPr bwMode="auto">
            <a:xfrm>
              <a:off x="721" y="1597"/>
              <a:ext cx="91" cy="109"/>
              <a:chOff x="1247" y="3702"/>
              <a:chExt cx="91" cy="109"/>
            </a:xfrm>
          </p:grpSpPr>
          <p:sp>
            <p:nvSpPr>
              <p:cNvPr id="26700" name="Line 19"/>
              <p:cNvSpPr>
                <a:spLocks noChangeShapeType="1"/>
              </p:cNvSpPr>
              <p:nvPr/>
            </p:nvSpPr>
            <p:spPr bwMode="auto">
              <a:xfrm>
                <a:off x="1247" y="3702"/>
                <a:ext cx="91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1" name="Line 20"/>
              <p:cNvSpPr>
                <a:spLocks noChangeShapeType="1"/>
              </p:cNvSpPr>
              <p:nvPr/>
            </p:nvSpPr>
            <p:spPr bwMode="auto">
              <a:xfrm flipV="1">
                <a:off x="1247" y="3720"/>
                <a:ext cx="91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2268538" y="1628775"/>
            <a:ext cx="863600" cy="4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AutoShape 22"/>
          <p:cNvSpPr>
            <a:spLocks noChangeArrowheads="1"/>
          </p:cNvSpPr>
          <p:nvPr/>
        </p:nvSpPr>
        <p:spPr bwMode="auto">
          <a:xfrm>
            <a:off x="5724525" y="1628775"/>
            <a:ext cx="863600" cy="4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4429125" y="1628775"/>
            <a:ext cx="863600" cy="4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0" name="AutoShape 24"/>
          <p:cNvSpPr>
            <a:spLocks noChangeArrowheads="1"/>
          </p:cNvSpPr>
          <p:nvPr/>
        </p:nvSpPr>
        <p:spPr bwMode="auto">
          <a:xfrm>
            <a:off x="3205163" y="1628775"/>
            <a:ext cx="863600" cy="4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841" name="Group 25"/>
          <p:cNvGrpSpPr>
            <a:grpSpLocks/>
          </p:cNvGrpSpPr>
          <p:nvPr/>
        </p:nvGrpSpPr>
        <p:grpSpPr bwMode="auto">
          <a:xfrm>
            <a:off x="7026275" y="1843088"/>
            <a:ext cx="138113" cy="1009650"/>
            <a:chOff x="1800" y="3780"/>
            <a:chExt cx="180" cy="1092"/>
          </a:xfrm>
        </p:grpSpPr>
        <p:sp>
          <p:nvSpPr>
            <p:cNvPr id="26693" name="Oval 26"/>
            <p:cNvSpPr>
              <a:spLocks noChangeArrowheads="1"/>
            </p:cNvSpPr>
            <p:nvPr/>
          </p:nvSpPr>
          <p:spPr bwMode="auto">
            <a:xfrm>
              <a:off x="1800" y="3780"/>
              <a:ext cx="180" cy="15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4" name="Oval 27"/>
            <p:cNvSpPr>
              <a:spLocks noChangeArrowheads="1"/>
            </p:cNvSpPr>
            <p:nvPr/>
          </p:nvSpPr>
          <p:spPr bwMode="auto">
            <a:xfrm>
              <a:off x="1800" y="4092"/>
              <a:ext cx="180" cy="15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5" name="Oval 28"/>
            <p:cNvSpPr>
              <a:spLocks noChangeArrowheads="1"/>
            </p:cNvSpPr>
            <p:nvPr/>
          </p:nvSpPr>
          <p:spPr bwMode="auto">
            <a:xfrm>
              <a:off x="1800" y="4404"/>
              <a:ext cx="180" cy="15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6" name="Oval 29"/>
            <p:cNvSpPr>
              <a:spLocks noChangeArrowheads="1"/>
            </p:cNvSpPr>
            <p:nvPr/>
          </p:nvSpPr>
          <p:spPr bwMode="auto">
            <a:xfrm>
              <a:off x="1800" y="4716"/>
              <a:ext cx="180" cy="15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46" name="Group 30"/>
          <p:cNvGrpSpPr>
            <a:grpSpLocks/>
          </p:cNvGrpSpPr>
          <p:nvPr/>
        </p:nvGrpSpPr>
        <p:grpSpPr bwMode="auto">
          <a:xfrm>
            <a:off x="7019925" y="1987550"/>
            <a:ext cx="144463" cy="733425"/>
            <a:chOff x="721" y="1244"/>
            <a:chExt cx="91" cy="462"/>
          </a:xfrm>
        </p:grpSpPr>
        <p:grpSp>
          <p:nvGrpSpPr>
            <p:cNvPr id="26684" name="Group 31"/>
            <p:cNvGrpSpPr>
              <a:grpSpLocks/>
            </p:cNvGrpSpPr>
            <p:nvPr/>
          </p:nvGrpSpPr>
          <p:grpSpPr bwMode="auto">
            <a:xfrm>
              <a:off x="721" y="1244"/>
              <a:ext cx="91" cy="109"/>
              <a:chOff x="1247" y="3702"/>
              <a:chExt cx="91" cy="109"/>
            </a:xfrm>
          </p:grpSpPr>
          <p:sp>
            <p:nvSpPr>
              <p:cNvPr id="26691" name="Line 32"/>
              <p:cNvSpPr>
                <a:spLocks noChangeShapeType="1"/>
              </p:cNvSpPr>
              <p:nvPr/>
            </p:nvSpPr>
            <p:spPr bwMode="auto">
              <a:xfrm>
                <a:off x="1247" y="3702"/>
                <a:ext cx="91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2" name="Line 33"/>
              <p:cNvSpPr>
                <a:spLocks noChangeShapeType="1"/>
              </p:cNvSpPr>
              <p:nvPr/>
            </p:nvSpPr>
            <p:spPr bwMode="auto">
              <a:xfrm flipV="1">
                <a:off x="1247" y="3720"/>
                <a:ext cx="91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85" name="Group 34"/>
            <p:cNvGrpSpPr>
              <a:grpSpLocks/>
            </p:cNvGrpSpPr>
            <p:nvPr/>
          </p:nvGrpSpPr>
          <p:grpSpPr bwMode="auto">
            <a:xfrm>
              <a:off x="721" y="1416"/>
              <a:ext cx="91" cy="109"/>
              <a:chOff x="1247" y="3702"/>
              <a:chExt cx="91" cy="109"/>
            </a:xfrm>
          </p:grpSpPr>
          <p:sp>
            <p:nvSpPr>
              <p:cNvPr id="26689" name="Line 35"/>
              <p:cNvSpPr>
                <a:spLocks noChangeShapeType="1"/>
              </p:cNvSpPr>
              <p:nvPr/>
            </p:nvSpPr>
            <p:spPr bwMode="auto">
              <a:xfrm>
                <a:off x="1247" y="3702"/>
                <a:ext cx="91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0" name="Line 36"/>
              <p:cNvSpPr>
                <a:spLocks noChangeShapeType="1"/>
              </p:cNvSpPr>
              <p:nvPr/>
            </p:nvSpPr>
            <p:spPr bwMode="auto">
              <a:xfrm flipV="1">
                <a:off x="1247" y="3720"/>
                <a:ext cx="91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86" name="Group 37"/>
            <p:cNvGrpSpPr>
              <a:grpSpLocks/>
            </p:cNvGrpSpPr>
            <p:nvPr/>
          </p:nvGrpSpPr>
          <p:grpSpPr bwMode="auto">
            <a:xfrm>
              <a:off x="721" y="1597"/>
              <a:ext cx="91" cy="109"/>
              <a:chOff x="1247" y="3702"/>
              <a:chExt cx="91" cy="109"/>
            </a:xfrm>
          </p:grpSpPr>
          <p:sp>
            <p:nvSpPr>
              <p:cNvPr id="26687" name="Line 38"/>
              <p:cNvSpPr>
                <a:spLocks noChangeShapeType="1"/>
              </p:cNvSpPr>
              <p:nvPr/>
            </p:nvSpPr>
            <p:spPr bwMode="auto">
              <a:xfrm>
                <a:off x="1247" y="3702"/>
                <a:ext cx="91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8" name="Line 39"/>
              <p:cNvSpPr>
                <a:spLocks noChangeShapeType="1"/>
              </p:cNvSpPr>
              <p:nvPr/>
            </p:nvSpPr>
            <p:spPr bwMode="auto">
              <a:xfrm flipV="1">
                <a:off x="1247" y="3720"/>
                <a:ext cx="91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4856" name="AutoShape 40"/>
          <p:cNvSpPr>
            <a:spLocks noChangeArrowheads="1"/>
          </p:cNvSpPr>
          <p:nvPr/>
        </p:nvSpPr>
        <p:spPr bwMode="auto">
          <a:xfrm>
            <a:off x="5867400" y="2349500"/>
            <a:ext cx="865188" cy="431800"/>
          </a:xfrm>
          <a:prstGeom prst="leftArrow">
            <a:avLst>
              <a:gd name="adj1" fmla="val 50000"/>
              <a:gd name="adj2" fmla="val 5009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7" name="AutoShape 41"/>
          <p:cNvSpPr>
            <a:spLocks noChangeArrowheads="1"/>
          </p:cNvSpPr>
          <p:nvPr/>
        </p:nvSpPr>
        <p:spPr bwMode="auto">
          <a:xfrm>
            <a:off x="2051050" y="2276475"/>
            <a:ext cx="865188" cy="431800"/>
          </a:xfrm>
          <a:prstGeom prst="leftArrow">
            <a:avLst>
              <a:gd name="adj1" fmla="val 50000"/>
              <a:gd name="adj2" fmla="val 5009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8" name="AutoShape 42"/>
          <p:cNvSpPr>
            <a:spLocks noChangeArrowheads="1"/>
          </p:cNvSpPr>
          <p:nvPr/>
        </p:nvSpPr>
        <p:spPr bwMode="auto">
          <a:xfrm>
            <a:off x="3317875" y="2347913"/>
            <a:ext cx="865188" cy="431800"/>
          </a:xfrm>
          <a:prstGeom prst="leftArrow">
            <a:avLst>
              <a:gd name="adj1" fmla="val 50000"/>
              <a:gd name="adj2" fmla="val 5009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9" name="AutoShape 43"/>
          <p:cNvSpPr>
            <a:spLocks noChangeArrowheads="1"/>
          </p:cNvSpPr>
          <p:nvPr/>
        </p:nvSpPr>
        <p:spPr bwMode="auto">
          <a:xfrm>
            <a:off x="4627563" y="2362200"/>
            <a:ext cx="865187" cy="431800"/>
          </a:xfrm>
          <a:prstGeom prst="leftArrow">
            <a:avLst>
              <a:gd name="adj1" fmla="val 50000"/>
              <a:gd name="adj2" fmla="val 5009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Rectangle 44"/>
          <p:cNvSpPr>
            <a:spLocks noChangeArrowheads="1"/>
          </p:cNvSpPr>
          <p:nvPr/>
        </p:nvSpPr>
        <p:spPr bwMode="auto">
          <a:xfrm>
            <a:off x="1116013" y="1858963"/>
            <a:ext cx="552450" cy="11525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61" name="Group 45"/>
          <p:cNvGrpSpPr>
            <a:grpSpLocks/>
          </p:cNvGrpSpPr>
          <p:nvPr/>
        </p:nvGrpSpPr>
        <p:grpSpPr bwMode="auto">
          <a:xfrm>
            <a:off x="1116013" y="3357563"/>
            <a:ext cx="6769100" cy="1584325"/>
            <a:chOff x="703" y="2115"/>
            <a:chExt cx="4264" cy="998"/>
          </a:xfrm>
        </p:grpSpPr>
        <p:sp>
          <p:nvSpPr>
            <p:cNvPr id="26644" name="Rectangle 46"/>
            <p:cNvSpPr>
              <a:spLocks noChangeArrowheads="1"/>
            </p:cNvSpPr>
            <p:nvPr/>
          </p:nvSpPr>
          <p:spPr bwMode="auto">
            <a:xfrm>
              <a:off x="4619" y="2115"/>
              <a:ext cx="348" cy="998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800" b="1">
                  <a:latin typeface="Times New Roman" pitchFamily="18" charset="0"/>
                </a:rPr>
                <a:t>气球</a:t>
              </a:r>
              <a:endParaRPr lang="zh-CN" altLang="en-US" sz="2800" b="1"/>
            </a:p>
          </p:txBody>
        </p:sp>
        <p:grpSp>
          <p:nvGrpSpPr>
            <p:cNvPr id="26645" name="Group 47"/>
            <p:cNvGrpSpPr>
              <a:grpSpLocks/>
            </p:cNvGrpSpPr>
            <p:nvPr/>
          </p:nvGrpSpPr>
          <p:grpSpPr bwMode="auto">
            <a:xfrm>
              <a:off x="1165" y="2296"/>
              <a:ext cx="87" cy="636"/>
              <a:chOff x="1800" y="3780"/>
              <a:chExt cx="180" cy="1092"/>
            </a:xfrm>
          </p:grpSpPr>
          <p:sp>
            <p:nvSpPr>
              <p:cNvPr id="26680" name="Oval 48"/>
              <p:cNvSpPr>
                <a:spLocks noChangeArrowheads="1"/>
              </p:cNvSpPr>
              <p:nvPr/>
            </p:nvSpPr>
            <p:spPr bwMode="auto">
              <a:xfrm>
                <a:off x="1800" y="3780"/>
                <a:ext cx="180" cy="15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1" name="Oval 49"/>
              <p:cNvSpPr>
                <a:spLocks noChangeArrowheads="1"/>
              </p:cNvSpPr>
              <p:nvPr/>
            </p:nvSpPr>
            <p:spPr bwMode="auto">
              <a:xfrm>
                <a:off x="1800" y="4092"/>
                <a:ext cx="180" cy="15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2" name="Oval 50"/>
              <p:cNvSpPr>
                <a:spLocks noChangeArrowheads="1"/>
              </p:cNvSpPr>
              <p:nvPr/>
            </p:nvSpPr>
            <p:spPr bwMode="auto">
              <a:xfrm>
                <a:off x="1800" y="4404"/>
                <a:ext cx="180" cy="15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3" name="Oval 51"/>
              <p:cNvSpPr>
                <a:spLocks noChangeArrowheads="1"/>
              </p:cNvSpPr>
              <p:nvPr/>
            </p:nvSpPr>
            <p:spPr bwMode="auto">
              <a:xfrm>
                <a:off x="1800" y="4716"/>
                <a:ext cx="180" cy="15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46" name="AutoShape 52"/>
            <p:cNvSpPr>
              <a:spLocks noChangeArrowheads="1"/>
            </p:cNvSpPr>
            <p:nvPr/>
          </p:nvSpPr>
          <p:spPr bwMode="auto">
            <a:xfrm>
              <a:off x="1429" y="2160"/>
              <a:ext cx="544" cy="2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7" name="AutoShape 53"/>
            <p:cNvSpPr>
              <a:spLocks noChangeArrowheads="1"/>
            </p:cNvSpPr>
            <p:nvPr/>
          </p:nvSpPr>
          <p:spPr bwMode="auto">
            <a:xfrm>
              <a:off x="3606" y="2160"/>
              <a:ext cx="544" cy="2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8" name="AutoShape 54"/>
            <p:cNvSpPr>
              <a:spLocks noChangeArrowheads="1"/>
            </p:cNvSpPr>
            <p:nvPr/>
          </p:nvSpPr>
          <p:spPr bwMode="auto">
            <a:xfrm>
              <a:off x="2790" y="2160"/>
              <a:ext cx="544" cy="2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9" name="AutoShape 55"/>
            <p:cNvSpPr>
              <a:spLocks noChangeArrowheads="1"/>
            </p:cNvSpPr>
            <p:nvPr/>
          </p:nvSpPr>
          <p:spPr bwMode="auto">
            <a:xfrm>
              <a:off x="2019" y="2160"/>
              <a:ext cx="544" cy="2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50" name="Group 56"/>
            <p:cNvGrpSpPr>
              <a:grpSpLocks/>
            </p:cNvGrpSpPr>
            <p:nvPr/>
          </p:nvGrpSpPr>
          <p:grpSpPr bwMode="auto">
            <a:xfrm>
              <a:off x="4426" y="2295"/>
              <a:ext cx="87" cy="636"/>
              <a:chOff x="1800" y="3780"/>
              <a:chExt cx="180" cy="1092"/>
            </a:xfrm>
          </p:grpSpPr>
          <p:sp>
            <p:nvSpPr>
              <p:cNvPr id="26676" name="Oval 57"/>
              <p:cNvSpPr>
                <a:spLocks noChangeArrowheads="1"/>
              </p:cNvSpPr>
              <p:nvPr/>
            </p:nvSpPr>
            <p:spPr bwMode="auto">
              <a:xfrm>
                <a:off x="1800" y="3780"/>
                <a:ext cx="180" cy="15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7" name="Oval 58"/>
              <p:cNvSpPr>
                <a:spLocks noChangeArrowheads="1"/>
              </p:cNvSpPr>
              <p:nvPr/>
            </p:nvSpPr>
            <p:spPr bwMode="auto">
              <a:xfrm>
                <a:off x="1800" y="4092"/>
                <a:ext cx="180" cy="15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8" name="Oval 59"/>
              <p:cNvSpPr>
                <a:spLocks noChangeArrowheads="1"/>
              </p:cNvSpPr>
              <p:nvPr/>
            </p:nvSpPr>
            <p:spPr bwMode="auto">
              <a:xfrm>
                <a:off x="1800" y="4404"/>
                <a:ext cx="180" cy="15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9" name="Oval 60"/>
              <p:cNvSpPr>
                <a:spLocks noChangeArrowheads="1"/>
              </p:cNvSpPr>
              <p:nvPr/>
            </p:nvSpPr>
            <p:spPr bwMode="auto">
              <a:xfrm>
                <a:off x="1800" y="4716"/>
                <a:ext cx="180" cy="15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51" name="Group 61"/>
            <p:cNvGrpSpPr>
              <a:grpSpLocks/>
            </p:cNvGrpSpPr>
            <p:nvPr/>
          </p:nvGrpSpPr>
          <p:grpSpPr bwMode="auto">
            <a:xfrm>
              <a:off x="4422" y="2386"/>
              <a:ext cx="91" cy="462"/>
              <a:chOff x="721" y="1244"/>
              <a:chExt cx="91" cy="462"/>
            </a:xfrm>
          </p:grpSpPr>
          <p:grpSp>
            <p:nvGrpSpPr>
              <p:cNvPr id="26667" name="Group 62"/>
              <p:cNvGrpSpPr>
                <a:grpSpLocks/>
              </p:cNvGrpSpPr>
              <p:nvPr/>
            </p:nvGrpSpPr>
            <p:grpSpPr bwMode="auto">
              <a:xfrm>
                <a:off x="721" y="1244"/>
                <a:ext cx="91" cy="109"/>
                <a:chOff x="1247" y="3702"/>
                <a:chExt cx="91" cy="109"/>
              </a:xfrm>
            </p:grpSpPr>
            <p:sp>
              <p:nvSpPr>
                <p:cNvPr id="26674" name="Line 63"/>
                <p:cNvSpPr>
                  <a:spLocks noChangeShapeType="1"/>
                </p:cNvSpPr>
                <p:nvPr/>
              </p:nvSpPr>
              <p:spPr bwMode="auto">
                <a:xfrm>
                  <a:off x="1247" y="3702"/>
                  <a:ext cx="91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75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1247" y="3720"/>
                  <a:ext cx="91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668" name="Group 65"/>
              <p:cNvGrpSpPr>
                <a:grpSpLocks/>
              </p:cNvGrpSpPr>
              <p:nvPr/>
            </p:nvGrpSpPr>
            <p:grpSpPr bwMode="auto">
              <a:xfrm>
                <a:off x="721" y="1416"/>
                <a:ext cx="91" cy="109"/>
                <a:chOff x="1247" y="3702"/>
                <a:chExt cx="91" cy="109"/>
              </a:xfrm>
            </p:grpSpPr>
            <p:sp>
              <p:nvSpPr>
                <p:cNvPr id="26672" name="Line 66"/>
                <p:cNvSpPr>
                  <a:spLocks noChangeShapeType="1"/>
                </p:cNvSpPr>
                <p:nvPr/>
              </p:nvSpPr>
              <p:spPr bwMode="auto">
                <a:xfrm>
                  <a:off x="1247" y="3702"/>
                  <a:ext cx="91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73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1247" y="3720"/>
                  <a:ext cx="91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669" name="Group 68"/>
              <p:cNvGrpSpPr>
                <a:grpSpLocks/>
              </p:cNvGrpSpPr>
              <p:nvPr/>
            </p:nvGrpSpPr>
            <p:grpSpPr bwMode="auto">
              <a:xfrm>
                <a:off x="721" y="1597"/>
                <a:ext cx="91" cy="109"/>
                <a:chOff x="1247" y="3702"/>
                <a:chExt cx="91" cy="109"/>
              </a:xfrm>
            </p:grpSpPr>
            <p:sp>
              <p:nvSpPr>
                <p:cNvPr id="26670" name="Line 69"/>
                <p:cNvSpPr>
                  <a:spLocks noChangeShapeType="1"/>
                </p:cNvSpPr>
                <p:nvPr/>
              </p:nvSpPr>
              <p:spPr bwMode="auto">
                <a:xfrm>
                  <a:off x="1247" y="3702"/>
                  <a:ext cx="91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71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1247" y="3720"/>
                  <a:ext cx="91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652" name="AutoShape 71"/>
            <p:cNvSpPr>
              <a:spLocks noChangeArrowheads="1"/>
            </p:cNvSpPr>
            <p:nvPr/>
          </p:nvSpPr>
          <p:spPr bwMode="auto">
            <a:xfrm>
              <a:off x="3696" y="2614"/>
              <a:ext cx="545" cy="272"/>
            </a:xfrm>
            <a:prstGeom prst="leftArrow">
              <a:avLst>
                <a:gd name="adj1" fmla="val 50000"/>
                <a:gd name="adj2" fmla="val 5009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AutoShape 72"/>
            <p:cNvSpPr>
              <a:spLocks noChangeArrowheads="1"/>
            </p:cNvSpPr>
            <p:nvPr/>
          </p:nvSpPr>
          <p:spPr bwMode="auto">
            <a:xfrm>
              <a:off x="1292" y="2568"/>
              <a:ext cx="545" cy="272"/>
            </a:xfrm>
            <a:prstGeom prst="leftArrow">
              <a:avLst>
                <a:gd name="adj1" fmla="val 50000"/>
                <a:gd name="adj2" fmla="val 5009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4" name="AutoShape 73"/>
            <p:cNvSpPr>
              <a:spLocks noChangeArrowheads="1"/>
            </p:cNvSpPr>
            <p:nvPr/>
          </p:nvSpPr>
          <p:spPr bwMode="auto">
            <a:xfrm>
              <a:off x="2090" y="2613"/>
              <a:ext cx="545" cy="272"/>
            </a:xfrm>
            <a:prstGeom prst="leftArrow">
              <a:avLst>
                <a:gd name="adj1" fmla="val 50000"/>
                <a:gd name="adj2" fmla="val 5009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5" name="AutoShape 74"/>
            <p:cNvSpPr>
              <a:spLocks noChangeArrowheads="1"/>
            </p:cNvSpPr>
            <p:nvPr/>
          </p:nvSpPr>
          <p:spPr bwMode="auto">
            <a:xfrm>
              <a:off x="2915" y="2622"/>
              <a:ext cx="545" cy="272"/>
            </a:xfrm>
            <a:prstGeom prst="leftArrow">
              <a:avLst>
                <a:gd name="adj1" fmla="val 50000"/>
                <a:gd name="adj2" fmla="val 5009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6" name="Rectangle 75"/>
            <p:cNvSpPr>
              <a:spLocks noChangeArrowheads="1"/>
            </p:cNvSpPr>
            <p:nvPr/>
          </p:nvSpPr>
          <p:spPr bwMode="auto">
            <a:xfrm>
              <a:off x="703" y="2305"/>
              <a:ext cx="348" cy="726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57" name="Group 76"/>
            <p:cNvGrpSpPr>
              <a:grpSpLocks/>
            </p:cNvGrpSpPr>
            <p:nvPr/>
          </p:nvGrpSpPr>
          <p:grpSpPr bwMode="auto">
            <a:xfrm>
              <a:off x="1156" y="2387"/>
              <a:ext cx="91" cy="462"/>
              <a:chOff x="721" y="1244"/>
              <a:chExt cx="91" cy="462"/>
            </a:xfrm>
          </p:grpSpPr>
          <p:grpSp>
            <p:nvGrpSpPr>
              <p:cNvPr id="26658" name="Group 77"/>
              <p:cNvGrpSpPr>
                <a:grpSpLocks/>
              </p:cNvGrpSpPr>
              <p:nvPr/>
            </p:nvGrpSpPr>
            <p:grpSpPr bwMode="auto">
              <a:xfrm>
                <a:off x="721" y="1244"/>
                <a:ext cx="91" cy="109"/>
                <a:chOff x="1247" y="3702"/>
                <a:chExt cx="91" cy="109"/>
              </a:xfrm>
            </p:grpSpPr>
            <p:sp>
              <p:nvSpPr>
                <p:cNvPr id="26665" name="Line 78"/>
                <p:cNvSpPr>
                  <a:spLocks noChangeShapeType="1"/>
                </p:cNvSpPr>
                <p:nvPr/>
              </p:nvSpPr>
              <p:spPr bwMode="auto">
                <a:xfrm>
                  <a:off x="1247" y="3702"/>
                  <a:ext cx="91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66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1247" y="3720"/>
                  <a:ext cx="91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659" name="Group 80"/>
              <p:cNvGrpSpPr>
                <a:grpSpLocks/>
              </p:cNvGrpSpPr>
              <p:nvPr/>
            </p:nvGrpSpPr>
            <p:grpSpPr bwMode="auto">
              <a:xfrm>
                <a:off x="721" y="1416"/>
                <a:ext cx="91" cy="109"/>
                <a:chOff x="1247" y="3702"/>
                <a:chExt cx="91" cy="109"/>
              </a:xfrm>
            </p:grpSpPr>
            <p:sp>
              <p:nvSpPr>
                <p:cNvPr id="26663" name="Line 81"/>
                <p:cNvSpPr>
                  <a:spLocks noChangeShapeType="1"/>
                </p:cNvSpPr>
                <p:nvPr/>
              </p:nvSpPr>
              <p:spPr bwMode="auto">
                <a:xfrm>
                  <a:off x="1247" y="3702"/>
                  <a:ext cx="91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64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1247" y="3720"/>
                  <a:ext cx="91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660" name="Group 83"/>
              <p:cNvGrpSpPr>
                <a:grpSpLocks/>
              </p:cNvGrpSpPr>
              <p:nvPr/>
            </p:nvGrpSpPr>
            <p:grpSpPr bwMode="auto">
              <a:xfrm>
                <a:off x="721" y="1597"/>
                <a:ext cx="91" cy="109"/>
                <a:chOff x="1247" y="3702"/>
                <a:chExt cx="91" cy="109"/>
              </a:xfrm>
            </p:grpSpPr>
            <p:sp>
              <p:nvSpPr>
                <p:cNvPr id="26661" name="Line 84"/>
                <p:cNvSpPr>
                  <a:spLocks noChangeShapeType="1"/>
                </p:cNvSpPr>
                <p:nvPr/>
              </p:nvSpPr>
              <p:spPr bwMode="auto">
                <a:xfrm>
                  <a:off x="1247" y="3702"/>
                  <a:ext cx="91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6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1247" y="3720"/>
                  <a:ext cx="91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4902" name="AutoShape 86"/>
          <p:cNvSpPr>
            <a:spLocks noChangeArrowheads="1"/>
          </p:cNvSpPr>
          <p:nvPr/>
        </p:nvSpPr>
        <p:spPr bwMode="auto">
          <a:xfrm>
            <a:off x="3708400" y="188913"/>
            <a:ext cx="3816350" cy="1125537"/>
          </a:xfrm>
          <a:prstGeom prst="wedgeRectCallout">
            <a:avLst>
              <a:gd name="adj1" fmla="val 52079"/>
              <a:gd name="adj2" fmla="val 997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1"/>
              <a:t>一次最多可拿</a:t>
            </a:r>
            <a:r>
              <a:rPr lang="en-US" altLang="zh-CN" b="1"/>
              <a:t>4</a:t>
            </a:r>
            <a:r>
              <a:rPr lang="zh-CN" altLang="en-US" b="1"/>
              <a:t>只气球，运回到起点的框内，如果在运回的过程中气球</a:t>
            </a:r>
            <a:r>
              <a:rPr lang="zh-CN" altLang="en-US" b="1">
                <a:solidFill>
                  <a:srgbClr val="FF0000"/>
                </a:solidFill>
              </a:rPr>
              <a:t>落地</a:t>
            </a:r>
            <a:r>
              <a:rPr lang="zh-CN" altLang="en-US" b="1"/>
              <a:t>或</a:t>
            </a:r>
            <a:r>
              <a:rPr lang="zh-CN" altLang="en-US" b="1">
                <a:solidFill>
                  <a:srgbClr val="FF0000"/>
                </a:solidFill>
              </a:rPr>
              <a:t>破了</a:t>
            </a:r>
            <a:r>
              <a:rPr lang="zh-CN" altLang="en-US" b="1"/>
              <a:t>都不算入成绩。</a:t>
            </a:r>
            <a:r>
              <a:rPr lang="zh-CN" altLang="en-US" b="1">
                <a:solidFill>
                  <a:srgbClr val="FF0000"/>
                </a:solidFill>
              </a:rPr>
              <a:t>三分钟</a:t>
            </a:r>
            <a:r>
              <a:rPr lang="zh-CN" altLang="en-US" b="1"/>
              <a:t>内运回的气球越多的小组获胜。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7" grpId="0" animBg="1"/>
      <p:bldP spid="34838" grpId="0" animBg="1"/>
      <p:bldP spid="34839" grpId="0" animBg="1"/>
      <p:bldP spid="34840" grpId="0" animBg="1"/>
      <p:bldP spid="34856" grpId="0" animBg="1"/>
      <p:bldP spid="34857" grpId="0" animBg="1"/>
      <p:bldP spid="34858" grpId="0" animBg="1"/>
      <p:bldP spid="34859" grpId="0" animBg="1"/>
      <p:bldP spid="349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cap="none" smtClean="0"/>
              <a:t>每个会点各派一名代表上台</a:t>
            </a:r>
          </a:p>
        </p:txBody>
      </p:sp>
      <p:sp>
        <p:nvSpPr>
          <p:cNvPr id="27650" name="AutoShape 3">
            <a:hlinkClick r:id="rId2" action="ppaction://hlinkfile" highlightClick="1"/>
          </p:cNvPr>
          <p:cNvSpPr>
            <a:spLocks noChangeArrowheads="1"/>
          </p:cNvSpPr>
          <p:nvPr/>
        </p:nvSpPr>
        <p:spPr bwMode="auto">
          <a:xfrm>
            <a:off x="7596188" y="6570663"/>
            <a:ext cx="863600" cy="2873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44" name="Group 4"/>
          <p:cNvGraphicFramePr>
            <a:graphicFrameLocks noGrp="1"/>
          </p:cNvGraphicFramePr>
          <p:nvPr>
            <p:ph idx="4294967295"/>
          </p:nvPr>
        </p:nvGraphicFramePr>
        <p:xfrm>
          <a:off x="457200" y="1600200"/>
          <a:ext cx="8229600" cy="4522788"/>
        </p:xfrm>
        <a:graphic>
          <a:graphicData uri="http://schemas.openxmlformats.org/drawingml/2006/table">
            <a:tbl>
              <a:tblPr/>
              <a:tblGrid>
                <a:gridCol w="822325"/>
                <a:gridCol w="823913"/>
                <a:gridCol w="822325"/>
                <a:gridCol w="823912"/>
                <a:gridCol w="822325"/>
                <a:gridCol w="822325"/>
                <a:gridCol w="823913"/>
                <a:gridCol w="822325"/>
                <a:gridCol w="823912"/>
                <a:gridCol w="822325"/>
              </a:tblGrid>
              <a:tr h="226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第一小组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第二小组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第三小组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第四小组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第五小组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第六小组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第七小组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第八小组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第九小组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第十小组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2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  其他说明</a:t>
            </a:r>
            <a:endParaRPr lang="zh-CN" altLang="en-US" dirty="0">
              <a:cs typeface="+mj-cs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zh-CN" altLang="en-US" smtClean="0"/>
              <a:t>活动服侍组会打印</a:t>
            </a:r>
            <a:r>
              <a:rPr lang="en-US" altLang="zh-CN" smtClean="0"/>
              <a:t>12</a:t>
            </a:r>
            <a:r>
              <a:rPr lang="zh-CN" altLang="en-US" smtClean="0"/>
              <a:t>份提前发给各组组长，请各组组长认真看游戏说明，如有异议，需在游戏开始之前提出，具体再做协调。游戏开始后，一切要听从裁判组安排。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游戏的目的是为了让弟兄姊妹放松心情，活跃气氛。让大家保持一个良好的状态参加聚会，也希望籍着游戏能够促进各个家之间青年弟兄姊妹的交流。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所有游戏均以小组为单位，请青年弟兄姊妹们不要拘束，用你们青春活力的美去感动身边的同伴，小组齐心协力拿到好成绩。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奖品丰厚，大家加油哦！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一、千两银</a:t>
            </a:r>
            <a:endParaRPr lang="zh-CN" altLang="en-US" dirty="0"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 smtClean="0"/>
              <a:t>游戏介绍：</a:t>
            </a:r>
            <a:r>
              <a:rPr lang="zh-CN" altLang="en-US" dirty="0" smtClean="0"/>
              <a:t>选自于马太福音</a:t>
            </a:r>
            <a:r>
              <a:rPr lang="en-US" altLang="zh-CN" dirty="0" smtClean="0"/>
              <a:t>25</a:t>
            </a:r>
            <a:r>
              <a:rPr lang="zh-CN" altLang="en-US" dirty="0" smtClean="0"/>
              <a:t>章银子的比喻，本游戏通过即时报数，组员快速站位的方式，考验参赛队员的快速反应能力、计算能力、组织能力及团队合作能力等。满分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 smtClean="0"/>
              <a:t>参与形式：</a:t>
            </a:r>
            <a:r>
              <a:rPr lang="en-US" dirty="0" smtClean="0"/>
              <a:t>12</a:t>
            </a:r>
            <a:r>
              <a:rPr lang="zh-CN" altLang="en-US" dirty="0" smtClean="0"/>
              <a:t>个组分四轮比赛，</a:t>
            </a:r>
            <a:r>
              <a:rPr lang="en-US" dirty="0" smtClean="0"/>
              <a:t>12</a:t>
            </a:r>
            <a:r>
              <a:rPr lang="zh-CN" altLang="en-US" dirty="0" smtClean="0"/>
              <a:t>个人一组，三组同时进行，即一轮比赛有三组同时进行，最后成绩汇总排名次。</a:t>
            </a: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 smtClean="0"/>
              <a:t>场地要求：</a:t>
            </a:r>
            <a:r>
              <a:rPr lang="zh-CN" altLang="en-US" dirty="0" smtClean="0"/>
              <a:t>可供一百人自由活动，宽敞即可，没有特别要求。在空地当中应预先标记出三个大圈，可以很轻松地容纳五个人站立其中即可。（最好有投影仪配合游戏）</a:t>
            </a: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 smtClean="0"/>
              <a:t>游戏道具：</a:t>
            </a:r>
            <a:r>
              <a:rPr lang="zh-CN" altLang="en-US" dirty="0" smtClean="0"/>
              <a:t>印有</a:t>
            </a:r>
            <a:r>
              <a:rPr lang="en-US" dirty="0" smtClean="0"/>
              <a:t>5000</a:t>
            </a:r>
            <a:r>
              <a:rPr lang="zh-CN" altLang="en-US" dirty="0" smtClean="0"/>
              <a:t>两字样的</a:t>
            </a:r>
            <a:r>
              <a:rPr lang="en-US" dirty="0" smtClean="0"/>
              <a:t>A4</a:t>
            </a:r>
            <a:r>
              <a:rPr lang="zh-CN" altLang="en-US" dirty="0" smtClean="0"/>
              <a:t>纸三张</a:t>
            </a: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 smtClean="0"/>
              <a:t>裁判配置：</a:t>
            </a:r>
            <a:r>
              <a:rPr lang="zh-CN" altLang="en-US" dirty="0" smtClean="0"/>
              <a:t>整个游戏需要配置四名裁判，一名裁判发号施令，另外三个圆圈各需要一名裁判用以计时和记人数，所有裁判应提前配置</a:t>
            </a:r>
            <a:r>
              <a:rPr lang="zh-CN" altLang="en-US" u="sng" dirty="0" smtClean="0"/>
              <a:t>计时工具、纸和笔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宋体"/>
                <a:ea typeface="宋体"/>
                <a:cs typeface="+mj-cs"/>
              </a:rPr>
              <a:t>●</a:t>
            </a:r>
            <a:r>
              <a:rPr lang="zh-CN" altLang="en-US" dirty="0" smtClean="0">
                <a:cs typeface="+mj-cs"/>
              </a:rPr>
              <a:t>千两银</a:t>
            </a:r>
            <a:r>
              <a:rPr lang="en-US" altLang="zh-CN" dirty="0" smtClean="0">
                <a:cs typeface="+mj-cs"/>
              </a:rPr>
              <a:t>——</a:t>
            </a:r>
            <a:r>
              <a:rPr lang="zh-CN" altLang="en-US" dirty="0" smtClean="0">
                <a:cs typeface="+mj-cs"/>
              </a:rPr>
              <a:t>游戏规则</a:t>
            </a:r>
            <a:endParaRPr lang="zh-CN" altLang="en-US" dirty="0">
              <a:cs typeface="+mj-cs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zh-CN" altLang="en-US" smtClean="0"/>
              <a:t>在游戏中只有一个</a:t>
            </a:r>
            <a:r>
              <a:rPr lang="en-US" altLang="zh-CN" smtClean="0"/>
              <a:t>5000</a:t>
            </a:r>
            <a:r>
              <a:rPr lang="zh-CN" altLang="en-US" smtClean="0"/>
              <a:t>两，其余的人中弟兄为</a:t>
            </a:r>
            <a:r>
              <a:rPr lang="en-US" altLang="zh-CN" smtClean="0"/>
              <a:t>2000</a:t>
            </a:r>
            <a:r>
              <a:rPr lang="zh-CN" altLang="en-US" smtClean="0"/>
              <a:t>两，姊妹为</a:t>
            </a:r>
            <a:r>
              <a:rPr lang="en-US" altLang="zh-CN" smtClean="0"/>
              <a:t>1000</a:t>
            </a:r>
            <a:r>
              <a:rPr lang="zh-CN" altLang="en-US" smtClean="0"/>
              <a:t>两。游戏开始前，参赛的三组请分别站于对应圆圈一米线外，发令者宣布游戏开始，并且发布投影，投影仪上会显示出一个钱数（从</a:t>
            </a:r>
            <a:r>
              <a:rPr lang="en-US" altLang="zh-CN" smtClean="0"/>
              <a:t>1000</a:t>
            </a:r>
            <a:r>
              <a:rPr lang="zh-CN" altLang="en-US" smtClean="0"/>
              <a:t>到</a:t>
            </a:r>
            <a:r>
              <a:rPr lang="en-US" altLang="zh-CN" smtClean="0"/>
              <a:t>19000</a:t>
            </a:r>
            <a:r>
              <a:rPr lang="zh-CN" altLang="en-US" smtClean="0"/>
              <a:t>中的整千数）如果条件不允许发令者口述。钱数一出来，游戏当中的人就要在最短时间内组成那个数的小团队，打比方说出来的是</a:t>
            </a:r>
            <a:r>
              <a:rPr lang="en-US" altLang="zh-CN" smtClean="0"/>
              <a:t>10000</a:t>
            </a:r>
            <a:r>
              <a:rPr lang="zh-CN" altLang="en-US" smtClean="0"/>
              <a:t>两，那就需要有三个弟兄和四个姊妹站到圈里面或者其他组合也可以。</a:t>
            </a:r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宋体"/>
                <a:ea typeface="宋体"/>
                <a:cs typeface="+mj-cs"/>
              </a:rPr>
              <a:t>●</a:t>
            </a:r>
            <a:r>
              <a:rPr lang="zh-CN" altLang="en-US" dirty="0" smtClean="0">
                <a:cs typeface="+mj-cs"/>
              </a:rPr>
              <a:t>千两银</a:t>
            </a:r>
            <a:r>
              <a:rPr lang="en-US" altLang="zh-CN" dirty="0" smtClean="0">
                <a:cs typeface="+mj-cs"/>
              </a:rPr>
              <a:t>——</a:t>
            </a:r>
            <a:r>
              <a:rPr lang="zh-CN" altLang="en-US" dirty="0" smtClean="0">
                <a:cs typeface="+mj-cs"/>
              </a:rPr>
              <a:t>计分规则（</a:t>
            </a:r>
            <a:r>
              <a:rPr lang="en-US" altLang="zh-CN" dirty="0" smtClean="0">
                <a:cs typeface="+mj-cs"/>
              </a:rPr>
              <a:t>40</a:t>
            </a:r>
            <a:r>
              <a:rPr lang="zh-CN" altLang="en-US" dirty="0" smtClean="0">
                <a:cs typeface="+mj-cs"/>
              </a:rPr>
              <a:t>分）</a:t>
            </a:r>
            <a:endParaRPr lang="zh-CN" altLang="en-US" dirty="0">
              <a:cs typeface="+mj-cs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zh-CN" altLang="en-US" smtClean="0"/>
              <a:t>规则一：站在圈里面的人脚不能踩到线，发生踩线一次扣</a:t>
            </a:r>
            <a:r>
              <a:rPr lang="en-US" altLang="zh-CN" smtClean="0"/>
              <a:t>1</a:t>
            </a:r>
            <a:r>
              <a:rPr lang="zh-CN" altLang="en-US" smtClean="0"/>
              <a:t>分，扣满</a:t>
            </a:r>
            <a:r>
              <a:rPr lang="en-US" altLang="zh-CN" smtClean="0"/>
              <a:t>5</a:t>
            </a:r>
            <a:r>
              <a:rPr lang="zh-CN" altLang="en-US" smtClean="0"/>
              <a:t>分封顶。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规则二：</a:t>
            </a:r>
            <a:r>
              <a:rPr lang="en-US" smtClean="0">
                <a:ea typeface="宋体" charset="-122"/>
              </a:rPr>
              <a:t> </a:t>
            </a:r>
            <a:r>
              <a:rPr lang="en-US" altLang="zh-CN" smtClean="0"/>
              <a:t>12</a:t>
            </a:r>
            <a:r>
              <a:rPr lang="zh-CN" altLang="en-US" smtClean="0"/>
              <a:t>个小组均有三次站圈机会，站的人数越多获得的分值越高，该项分值满分为</a:t>
            </a:r>
            <a:r>
              <a:rPr lang="en-US" altLang="zh-CN" smtClean="0"/>
              <a:t>20</a:t>
            </a:r>
            <a:r>
              <a:rPr lang="zh-CN" altLang="en-US" smtClean="0"/>
              <a:t>分。前三名分别获得</a:t>
            </a:r>
            <a:r>
              <a:rPr lang="en-US" altLang="zh-CN" smtClean="0"/>
              <a:t>20</a:t>
            </a:r>
            <a:r>
              <a:rPr lang="zh-CN" altLang="en-US" smtClean="0"/>
              <a:t>分，</a:t>
            </a:r>
            <a:r>
              <a:rPr lang="en-US" altLang="zh-CN" smtClean="0"/>
              <a:t>15</a:t>
            </a:r>
            <a:r>
              <a:rPr lang="zh-CN" altLang="en-US" smtClean="0"/>
              <a:t>分，</a:t>
            </a:r>
            <a:r>
              <a:rPr lang="en-US" altLang="zh-CN" smtClean="0"/>
              <a:t>10</a:t>
            </a:r>
            <a:r>
              <a:rPr lang="zh-CN" altLang="en-US" smtClean="0"/>
              <a:t>分的奖励。其余九个小组按照人数多少，分值从</a:t>
            </a:r>
            <a:r>
              <a:rPr lang="en-US" altLang="zh-CN" smtClean="0"/>
              <a:t>9</a:t>
            </a:r>
            <a:r>
              <a:rPr lang="zh-CN" altLang="en-US" smtClean="0"/>
              <a:t>分开始依次递减，递减幅度为</a:t>
            </a:r>
            <a:r>
              <a:rPr lang="en-US" altLang="zh-CN" smtClean="0"/>
              <a:t>1</a:t>
            </a:r>
            <a:r>
              <a:rPr lang="zh-CN" altLang="en-US" smtClean="0"/>
              <a:t>分，即第</a:t>
            </a:r>
            <a:r>
              <a:rPr lang="en-US" altLang="zh-CN" smtClean="0"/>
              <a:t>12</a:t>
            </a:r>
            <a:r>
              <a:rPr lang="zh-CN" altLang="en-US" smtClean="0"/>
              <a:t>名可以拿到</a:t>
            </a:r>
            <a:r>
              <a:rPr lang="en-US" altLang="zh-CN" smtClean="0"/>
              <a:t>1</a:t>
            </a:r>
            <a:r>
              <a:rPr lang="zh-CN" altLang="en-US" smtClean="0"/>
              <a:t>分。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规则三：</a:t>
            </a:r>
            <a:r>
              <a:rPr lang="en-US" smtClean="0">
                <a:ea typeface="宋体" charset="-122"/>
              </a:rPr>
              <a:t> </a:t>
            </a:r>
            <a:r>
              <a:rPr lang="en-US" altLang="zh-CN" smtClean="0"/>
              <a:t>12</a:t>
            </a:r>
            <a:r>
              <a:rPr lang="zh-CN" altLang="en-US" smtClean="0"/>
              <a:t>个小组均有三次站圈机会，用的时间越少获得的分值越高，该项分值满分为</a:t>
            </a:r>
            <a:r>
              <a:rPr lang="en-US" altLang="zh-CN" smtClean="0"/>
              <a:t>20</a:t>
            </a:r>
            <a:r>
              <a:rPr lang="zh-CN" altLang="en-US" smtClean="0"/>
              <a:t>分。前三名分别获得</a:t>
            </a:r>
            <a:r>
              <a:rPr lang="en-US" altLang="zh-CN" smtClean="0"/>
              <a:t>20</a:t>
            </a:r>
            <a:r>
              <a:rPr lang="zh-CN" altLang="en-US" smtClean="0"/>
              <a:t>分，</a:t>
            </a:r>
            <a:r>
              <a:rPr lang="en-US" altLang="zh-CN" smtClean="0"/>
              <a:t>15</a:t>
            </a:r>
            <a:r>
              <a:rPr lang="zh-CN" altLang="en-US" smtClean="0"/>
              <a:t>分，</a:t>
            </a:r>
            <a:r>
              <a:rPr lang="en-US" altLang="zh-CN" smtClean="0"/>
              <a:t>10</a:t>
            </a:r>
            <a:r>
              <a:rPr lang="zh-CN" altLang="en-US" smtClean="0"/>
              <a:t>分的奖励。其余九个小组按照用时多少，分值从</a:t>
            </a:r>
            <a:r>
              <a:rPr lang="en-US" altLang="zh-CN" smtClean="0"/>
              <a:t>9</a:t>
            </a:r>
            <a:r>
              <a:rPr lang="zh-CN" altLang="en-US" smtClean="0"/>
              <a:t>分开始依次递减，递减幅度为</a:t>
            </a:r>
            <a:r>
              <a:rPr lang="en-US" altLang="zh-CN" smtClean="0"/>
              <a:t>1</a:t>
            </a:r>
            <a:r>
              <a:rPr lang="zh-CN" altLang="en-US" smtClean="0"/>
              <a:t>分，即第</a:t>
            </a:r>
            <a:r>
              <a:rPr lang="en-US" altLang="zh-CN" smtClean="0"/>
              <a:t>12</a:t>
            </a:r>
            <a:r>
              <a:rPr lang="zh-CN" altLang="en-US" smtClean="0"/>
              <a:t>名可以拿到</a:t>
            </a:r>
            <a:r>
              <a:rPr lang="en-US" altLang="zh-CN" smtClean="0"/>
              <a:t>1</a:t>
            </a:r>
            <a:r>
              <a:rPr lang="zh-CN" altLang="en-US" smtClean="0"/>
              <a:t>分。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二、水果蹲</a:t>
            </a:r>
            <a:endParaRPr lang="zh-CN" altLang="en-US" dirty="0">
              <a:cs typeface="+mj-cs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 smtClean="0"/>
              <a:t>游戏介绍：</a:t>
            </a:r>
            <a:r>
              <a:rPr lang="zh-CN" altLang="en-US" dirty="0" smtClean="0"/>
              <a:t>水果蹲是一项体能和心理素质拓展的活动，游戏越靠后面越激烈，对参与肢体的反应能力要求非常高，是一个非常利于活跃气氛，促进交流的好游戏。</a:t>
            </a: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 smtClean="0"/>
              <a:t>参与形式：</a:t>
            </a:r>
            <a:r>
              <a:rPr lang="en-US" dirty="0" smtClean="0"/>
              <a:t>12</a:t>
            </a:r>
            <a:r>
              <a:rPr lang="zh-CN" altLang="en-US" dirty="0" smtClean="0"/>
              <a:t>个小组分四轮比赛，一轮比赛有三组参加，三组各派三名代表参赛，即一轮比赛有</a:t>
            </a:r>
            <a:r>
              <a:rPr lang="en-US" dirty="0" smtClean="0"/>
              <a:t>9</a:t>
            </a:r>
            <a:r>
              <a:rPr lang="zh-CN" altLang="en-US" dirty="0" smtClean="0"/>
              <a:t>位肢体参加。</a:t>
            </a: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 smtClean="0"/>
              <a:t>场地要求：</a:t>
            </a:r>
            <a:r>
              <a:rPr lang="zh-CN" altLang="en-US" dirty="0" smtClean="0"/>
              <a:t>最好是室内，可容纳一百人自由活动，宽敞即可，没有特别要求。如有投影仪配合使用效果更佳。</a:t>
            </a: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 smtClean="0"/>
              <a:t>游戏道具：</a:t>
            </a:r>
            <a:r>
              <a:rPr lang="zh-CN" altLang="en-US" dirty="0" smtClean="0"/>
              <a:t>游戏组织人员应提前准备印有</a:t>
            </a:r>
            <a:r>
              <a:rPr lang="zh-CN" altLang="en-US" u="sng" dirty="0" smtClean="0"/>
              <a:t>葡萄、西瓜、香蕉、桃子、菠萝、梨子、草莓、榴莲和柿子</a:t>
            </a:r>
            <a:r>
              <a:rPr lang="zh-CN" altLang="en-US" dirty="0" smtClean="0"/>
              <a:t>九个水果名字的标志物</a:t>
            </a: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 smtClean="0"/>
              <a:t>裁判配置：</a:t>
            </a:r>
            <a:r>
              <a:rPr lang="zh-CN" altLang="en-US" dirty="0" smtClean="0"/>
              <a:t>整个游戏需要一名裁判发布施令，三名裁判用以统计信息。所有裁判应提前准备好纸和笔。，贴于参与游戏的弟兄姊妹身上。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宋体"/>
                <a:ea typeface="宋体"/>
                <a:cs typeface="+mj-cs"/>
              </a:rPr>
              <a:t>●</a:t>
            </a:r>
            <a:r>
              <a:rPr lang="zh-CN" altLang="en-US" dirty="0" smtClean="0">
                <a:latin typeface="+mj-ea"/>
                <a:cs typeface="+mj-cs"/>
              </a:rPr>
              <a:t>水果蹲</a:t>
            </a:r>
            <a:r>
              <a:rPr lang="en-US" altLang="zh-CN" dirty="0" smtClean="0">
                <a:cs typeface="+mj-cs"/>
              </a:rPr>
              <a:t>——</a:t>
            </a:r>
            <a:r>
              <a:rPr lang="zh-CN" altLang="en-US" dirty="0" smtClean="0">
                <a:cs typeface="+mj-cs"/>
              </a:rPr>
              <a:t>游戏规则</a:t>
            </a:r>
            <a:endParaRPr lang="zh-CN" altLang="en-US" dirty="0"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1</a:t>
            </a:r>
            <a:r>
              <a:rPr lang="zh-CN" altLang="en-US" dirty="0" smtClean="0"/>
              <a:t>、参与游戏的各组共</a:t>
            </a:r>
            <a:r>
              <a:rPr lang="en-US" dirty="0" smtClean="0"/>
              <a:t>9</a:t>
            </a:r>
            <a:r>
              <a:rPr lang="zh-CN" altLang="en-US" dirty="0" smtClean="0"/>
              <a:t>名选手每人选好一个水果后站列一排；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2</a:t>
            </a:r>
            <a:r>
              <a:rPr lang="zh-CN" altLang="en-US" dirty="0" smtClean="0"/>
              <a:t>、请游戏参与人员熟悉自己及他人的代号（</a:t>
            </a:r>
            <a:r>
              <a:rPr lang="en-US" dirty="0" smtClean="0"/>
              <a:t>30</a:t>
            </a:r>
            <a:r>
              <a:rPr lang="zh-CN" altLang="en-US" dirty="0" smtClean="0"/>
              <a:t>秒时间），然后由裁判将印有代号的标志物贴于背后；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b="1" dirty="0" smtClean="0"/>
              <a:t>3</a:t>
            </a:r>
            <a:r>
              <a:rPr lang="zh-CN" altLang="en-US" b="1" dirty="0" smtClean="0"/>
              <a:t>、游戏由裁判指定从哪位肢体开始，该肢体的口令是：“</a:t>
            </a:r>
            <a:r>
              <a:rPr lang="en-US" b="1" dirty="0" smtClean="0"/>
              <a:t>XX</a:t>
            </a:r>
            <a:r>
              <a:rPr lang="zh-CN" altLang="en-US" b="1" dirty="0" smtClean="0"/>
              <a:t>（他自己的代号）蹲，</a:t>
            </a:r>
            <a:r>
              <a:rPr lang="en-US" b="1" dirty="0" smtClean="0"/>
              <a:t>XX</a:t>
            </a:r>
            <a:r>
              <a:rPr lang="zh-CN" altLang="en-US" b="1" dirty="0" smtClean="0"/>
              <a:t>（他自己的代号）蹲，</a:t>
            </a:r>
            <a:r>
              <a:rPr lang="en-US" b="1" dirty="0" smtClean="0"/>
              <a:t>XX</a:t>
            </a:r>
            <a:r>
              <a:rPr lang="zh-CN" altLang="en-US" b="1" dirty="0" smtClean="0"/>
              <a:t>（他自己的代号）蹲完</a:t>
            </a:r>
            <a:r>
              <a:rPr lang="en-US" b="1" dirty="0" smtClean="0"/>
              <a:t>YY</a:t>
            </a:r>
            <a:r>
              <a:rPr lang="zh-CN" altLang="en-US" b="1" dirty="0" smtClean="0"/>
              <a:t>（他希望哪位肢体接着蹲，就喊他的代号）蹲”，每喊到“蹲”时，相应肢体应立即蹲下至马步状；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b="1" dirty="0" smtClean="0"/>
              <a:t>4</a:t>
            </a:r>
            <a:r>
              <a:rPr lang="zh-CN" altLang="en-US" b="1" dirty="0" smtClean="0"/>
              <a:t>、被喊到的肢体，继续以上口令“</a:t>
            </a:r>
            <a:r>
              <a:rPr lang="en-US" b="1" dirty="0" smtClean="0"/>
              <a:t>YY</a:t>
            </a:r>
            <a:r>
              <a:rPr lang="zh-CN" altLang="en-US" b="1" dirty="0" smtClean="0"/>
              <a:t>（他自己的代号）蹲，</a:t>
            </a:r>
            <a:r>
              <a:rPr lang="en-US" b="1" dirty="0" smtClean="0"/>
              <a:t>YY</a:t>
            </a:r>
            <a:r>
              <a:rPr lang="zh-CN" altLang="en-US" b="1" dirty="0" smtClean="0"/>
              <a:t>（他自己的代号）蹲，</a:t>
            </a:r>
            <a:r>
              <a:rPr lang="en-US" b="1" dirty="0" smtClean="0"/>
              <a:t>YY</a:t>
            </a:r>
            <a:r>
              <a:rPr lang="zh-CN" altLang="en-US" b="1" dirty="0" smtClean="0"/>
              <a:t>（他自己的代号）蹲完</a:t>
            </a:r>
            <a:r>
              <a:rPr lang="en-US" b="1" dirty="0" smtClean="0"/>
              <a:t>ZZ</a:t>
            </a:r>
            <a:r>
              <a:rPr lang="zh-CN" altLang="en-US" b="1" dirty="0" smtClean="0"/>
              <a:t>（他希望哪位肢体接着蹲，就喊他的代号，备注：</a:t>
            </a:r>
            <a:r>
              <a:rPr lang="en-US" b="1" dirty="0" smtClean="0"/>
              <a:t>YY</a:t>
            </a:r>
            <a:r>
              <a:rPr lang="zh-CN" altLang="en-US" b="1" dirty="0" smtClean="0"/>
              <a:t>不能再丢还给</a:t>
            </a:r>
            <a:r>
              <a:rPr lang="en-US" b="1" dirty="0" smtClean="0"/>
              <a:t>XX</a:t>
            </a:r>
            <a:r>
              <a:rPr lang="zh-CN" altLang="en-US" b="1" dirty="0" smtClean="0"/>
              <a:t>或</a:t>
            </a:r>
            <a:r>
              <a:rPr lang="en-US" b="1" dirty="0" smtClean="0"/>
              <a:t>YY</a:t>
            </a:r>
            <a:r>
              <a:rPr lang="zh-CN" altLang="en-US" b="1" dirty="0" smtClean="0"/>
              <a:t>）蹲，”，依次下去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，到后面蹲的节奏会越来越快。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5</a:t>
            </a:r>
            <a:r>
              <a:rPr lang="zh-CN" altLang="en-US" dirty="0" smtClean="0"/>
              <a:t>、蹲错情况如下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）被喊到代号却没有及时反映的人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）没有被喊到代号却蹲的人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zh-CN" altLang="en-US" dirty="0" smtClean="0"/>
              <a:t>（</a:t>
            </a:r>
            <a:r>
              <a:rPr lang="en-US" dirty="0" smtClean="0"/>
              <a:t>3</a:t>
            </a:r>
            <a:r>
              <a:rPr lang="zh-CN" altLang="en-US" dirty="0" smtClean="0"/>
              <a:t>）喊已经淘汰代号的人或丢还代号的人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6</a:t>
            </a:r>
            <a:r>
              <a:rPr lang="zh-CN" altLang="en-US" dirty="0" smtClean="0"/>
              <a:t>、发生蹲错和反应迟钝的人立即淘汰，</a:t>
            </a:r>
            <a:r>
              <a:rPr lang="zh-CN" altLang="en-US" b="1" dirty="0" smtClean="0"/>
              <a:t>最后留下的三人为获胜者。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宋体"/>
                <a:ea typeface="宋体"/>
                <a:cs typeface="+mj-cs"/>
              </a:rPr>
              <a:t>●</a:t>
            </a:r>
            <a:r>
              <a:rPr lang="zh-CN" altLang="en-US" dirty="0" smtClean="0">
                <a:latin typeface="+mj-ea"/>
                <a:cs typeface="+mj-cs"/>
              </a:rPr>
              <a:t>水果蹲</a:t>
            </a:r>
            <a:r>
              <a:rPr lang="en-US" altLang="zh-CN" dirty="0" smtClean="0">
                <a:cs typeface="+mj-cs"/>
              </a:rPr>
              <a:t>——</a:t>
            </a:r>
            <a:r>
              <a:rPr lang="zh-CN" altLang="en-US" dirty="0" smtClean="0">
                <a:cs typeface="+mj-cs"/>
              </a:rPr>
              <a:t>计分规则（</a:t>
            </a:r>
            <a:r>
              <a:rPr lang="en-US" altLang="zh-CN" dirty="0" smtClean="0">
                <a:cs typeface="+mj-cs"/>
              </a:rPr>
              <a:t>30</a:t>
            </a:r>
            <a:r>
              <a:rPr lang="zh-CN" altLang="en-US" dirty="0" smtClean="0">
                <a:cs typeface="+mj-cs"/>
              </a:rPr>
              <a:t>分）</a:t>
            </a:r>
            <a:endParaRPr lang="zh-CN" altLang="en-US" dirty="0">
              <a:cs typeface="+mj-cs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zh-CN" altLang="en-US" smtClean="0"/>
              <a:t>这个游戏满分为</a:t>
            </a:r>
            <a:r>
              <a:rPr lang="en-US" altLang="zh-CN" smtClean="0"/>
              <a:t>30</a:t>
            </a:r>
            <a:r>
              <a:rPr lang="zh-CN" altLang="en-US" smtClean="0"/>
              <a:t>分，由场下得分</a:t>
            </a:r>
            <a:r>
              <a:rPr lang="en-US" altLang="zh-CN" smtClean="0"/>
              <a:t>15</a:t>
            </a:r>
            <a:r>
              <a:rPr lang="zh-CN" altLang="en-US" smtClean="0"/>
              <a:t>分和场上得分</a:t>
            </a:r>
            <a:r>
              <a:rPr lang="en-US" altLang="zh-CN" smtClean="0"/>
              <a:t>15</a:t>
            </a:r>
            <a:r>
              <a:rPr lang="zh-CN" altLang="en-US" smtClean="0"/>
              <a:t>分组成。</a:t>
            </a:r>
            <a:endParaRPr lang="en-US" altLang="zh-CN" smtClean="0"/>
          </a:p>
          <a:p>
            <a:pPr eaLnBrk="1" hangingPunct="1"/>
            <a:r>
              <a:rPr lang="zh-CN" altLang="en-US" b="1" smtClean="0"/>
              <a:t>场下分：</a:t>
            </a:r>
            <a:r>
              <a:rPr lang="zh-CN" altLang="en-US" smtClean="0"/>
              <a:t>这一部分满分为</a:t>
            </a:r>
            <a:r>
              <a:rPr lang="en-US" altLang="zh-CN" smtClean="0"/>
              <a:t>15</a:t>
            </a:r>
            <a:r>
              <a:rPr lang="zh-CN" altLang="en-US" smtClean="0"/>
              <a:t>分。小组如有</a:t>
            </a:r>
            <a:r>
              <a:rPr lang="en-US" altLang="zh-CN" smtClean="0"/>
              <a:t>7</a:t>
            </a:r>
            <a:r>
              <a:rPr lang="zh-CN" altLang="en-US" smtClean="0"/>
              <a:t>名以上组员在场边一侧助阵的，可以得到这</a:t>
            </a:r>
            <a:r>
              <a:rPr lang="en-US" altLang="zh-CN" smtClean="0"/>
              <a:t>15</a:t>
            </a:r>
            <a:r>
              <a:rPr lang="zh-CN" altLang="en-US" smtClean="0"/>
              <a:t>分，场下不够</a:t>
            </a:r>
            <a:r>
              <a:rPr lang="en-US" altLang="zh-CN" smtClean="0"/>
              <a:t>7</a:t>
            </a:r>
            <a:r>
              <a:rPr lang="zh-CN" altLang="en-US" smtClean="0"/>
              <a:t>名组员的每缺一名扣</a:t>
            </a:r>
            <a:r>
              <a:rPr lang="en-US" altLang="zh-CN" smtClean="0"/>
              <a:t>2</a:t>
            </a:r>
            <a:r>
              <a:rPr lang="zh-CN" altLang="en-US" smtClean="0"/>
              <a:t>分。</a:t>
            </a:r>
          </a:p>
          <a:p>
            <a:pPr eaLnBrk="1" hangingPunct="1"/>
            <a:r>
              <a:rPr lang="zh-CN" altLang="en-US" b="1" smtClean="0"/>
              <a:t>场上分：</a:t>
            </a:r>
            <a:r>
              <a:rPr lang="zh-CN" altLang="en-US" smtClean="0"/>
              <a:t>这一部分满分也为</a:t>
            </a:r>
            <a:r>
              <a:rPr lang="en-US" altLang="zh-CN" smtClean="0"/>
              <a:t>15</a:t>
            </a:r>
            <a:r>
              <a:rPr lang="zh-CN" altLang="en-US" smtClean="0"/>
              <a:t>分，小组上场的三个人，每人代表</a:t>
            </a:r>
            <a:r>
              <a:rPr lang="en-US" altLang="zh-CN" smtClean="0"/>
              <a:t>5</a:t>
            </a:r>
            <a:r>
              <a:rPr lang="zh-CN" altLang="en-US" smtClean="0"/>
              <a:t>分，每淘汰一人，就扣</a:t>
            </a:r>
            <a:r>
              <a:rPr lang="en-US" altLang="zh-CN" smtClean="0"/>
              <a:t>5</a:t>
            </a:r>
            <a:r>
              <a:rPr lang="zh-CN" altLang="en-US" smtClean="0"/>
              <a:t>分。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三、夹苹果</a:t>
            </a:r>
            <a:endParaRPr lang="zh-CN" altLang="en-US" dirty="0">
              <a:cs typeface="+mj-cs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 smtClean="0"/>
              <a:t>游戏介绍：</a:t>
            </a:r>
            <a:r>
              <a:rPr lang="zh-CN" altLang="en-US" dirty="0" smtClean="0"/>
              <a:t>夹苹果游戏是青年团契交流时经常使用的一个游戏，通过两两之间的配合将苹果传递至终点，需要极强的耐心，并且对于团队合作也提出了很高的要求。</a:t>
            </a: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 smtClean="0"/>
              <a:t>参与形式：</a:t>
            </a:r>
            <a:r>
              <a:rPr lang="en-US" dirty="0" smtClean="0"/>
              <a:t>12</a:t>
            </a:r>
            <a:r>
              <a:rPr lang="zh-CN" altLang="en-US" dirty="0" smtClean="0"/>
              <a:t>个小组分四轮比赛，一轮比赛有三组参加，三组各派</a:t>
            </a:r>
            <a:r>
              <a:rPr lang="en-US" dirty="0" smtClean="0"/>
              <a:t>12</a:t>
            </a:r>
            <a:r>
              <a:rPr lang="zh-CN" altLang="en-US" dirty="0" smtClean="0"/>
              <a:t>名代表参赛，即一轮比赛有</a:t>
            </a:r>
            <a:r>
              <a:rPr lang="en-US" dirty="0" smtClean="0"/>
              <a:t>36</a:t>
            </a:r>
            <a:r>
              <a:rPr lang="zh-CN" altLang="en-US" dirty="0" smtClean="0"/>
              <a:t>位肢体参加。</a:t>
            </a: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 smtClean="0"/>
              <a:t>场地要求：</a:t>
            </a:r>
            <a:r>
              <a:rPr lang="zh-CN" altLang="en-US" dirty="0" smtClean="0"/>
              <a:t>最好是室内，可容纳一百人自由活动，宽敞即可，没有特别要求。如有投影仪配合使用效果更佳。</a:t>
            </a: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 smtClean="0"/>
              <a:t>游戏道具：</a:t>
            </a:r>
            <a:r>
              <a:rPr lang="zh-CN" altLang="en-US" dirty="0" smtClean="0"/>
              <a:t>三个大小相同外观均匀的苹果和三个盛放苹果网兜。</a:t>
            </a:r>
            <a:endParaRPr lang="en-US" altLang="zh-CN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 smtClean="0"/>
              <a:t>裁判配置：</a:t>
            </a:r>
            <a:r>
              <a:rPr lang="zh-CN" altLang="en-US" dirty="0" smtClean="0"/>
              <a:t>各组裁判准备好计时工具、纸和笔等，用以登记各组苹果掉落次数以及登记完成目标所用时间等。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宋体"/>
                <a:ea typeface="宋体"/>
                <a:cs typeface="+mj-cs"/>
              </a:rPr>
              <a:t>●</a:t>
            </a:r>
            <a:r>
              <a:rPr lang="zh-CN" altLang="en-US" dirty="0" smtClean="0">
                <a:latin typeface="+mj-ea"/>
                <a:cs typeface="+mj-cs"/>
              </a:rPr>
              <a:t>夹苹果</a:t>
            </a:r>
            <a:r>
              <a:rPr lang="en-US" altLang="zh-CN" dirty="0" smtClean="0">
                <a:cs typeface="+mj-cs"/>
              </a:rPr>
              <a:t>——</a:t>
            </a:r>
            <a:r>
              <a:rPr lang="zh-CN" altLang="en-US" dirty="0" smtClean="0">
                <a:cs typeface="+mj-cs"/>
              </a:rPr>
              <a:t>游戏规则</a:t>
            </a:r>
            <a:endParaRPr lang="zh-CN" altLang="en-US" dirty="0">
              <a:cs typeface="+mj-cs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、小组</a:t>
            </a:r>
            <a:r>
              <a:rPr lang="en-US" altLang="zh-CN" smtClean="0"/>
              <a:t>12</a:t>
            </a:r>
            <a:r>
              <a:rPr lang="zh-CN" altLang="en-US" smtClean="0"/>
              <a:t>个人站成一列，当游戏开始之后，组员之间站位不允许再做调整。三组之间应保持充足分位置互不影响。裁判将苹果放置于第一个人的左肩或右肩上，可用脸部将苹果夹紧保持，待三组准备就绪后，等待裁判发布施令。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、当裁判喊出开始口令后，各组方可开始行动，将苹果在不用手的情况下传递至下一名组员，依次进行直至传递至最后一个人后，他再讲苹果送入网兜里面。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</TotalTime>
  <Words>2617</Words>
  <PresentationFormat>全屏显示(4:3)</PresentationFormat>
  <Paragraphs>93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7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Century Schoolbook</vt:lpstr>
      <vt:lpstr>华文楷体</vt:lpstr>
      <vt:lpstr>Wingdings</vt:lpstr>
      <vt:lpstr>Wingdings 2</vt:lpstr>
      <vt:lpstr>Calibri</vt:lpstr>
      <vt:lpstr>Times New Roman</vt:lpstr>
      <vt:lpstr>凸显</vt:lpstr>
      <vt:lpstr>凸显</vt:lpstr>
      <vt:lpstr>凸显</vt:lpstr>
      <vt:lpstr>凸显</vt:lpstr>
      <vt:lpstr>凸显</vt:lpstr>
      <vt:lpstr>凸显</vt:lpstr>
      <vt:lpstr>凸显</vt:lpstr>
      <vt:lpstr>适合人数多，节日的游戏</vt:lpstr>
      <vt:lpstr>一、千两银</vt:lpstr>
      <vt:lpstr>●千两银——游戏规则</vt:lpstr>
      <vt:lpstr>●千两银——计分规则（40分）</vt:lpstr>
      <vt:lpstr>二、水果蹲</vt:lpstr>
      <vt:lpstr>●水果蹲——游戏规则</vt:lpstr>
      <vt:lpstr>●水果蹲——计分规则（30分）</vt:lpstr>
      <vt:lpstr>三、夹苹果</vt:lpstr>
      <vt:lpstr>●夹苹果——游戏规则</vt:lpstr>
      <vt:lpstr>●夹苹果——计分规则（30分）</vt:lpstr>
      <vt:lpstr>结圣灵的果子</vt:lpstr>
      <vt:lpstr>幻灯片 12</vt:lpstr>
      <vt:lpstr>每个会点各派一名代表上台</vt:lpstr>
      <vt:lpstr>  其他说明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16年元旦青年聚会</dc:title>
  <dc:creator>Administrator</dc:creator>
  <cp:lastModifiedBy>微软用户</cp:lastModifiedBy>
  <cp:revision>14</cp:revision>
  <dcterms:created xsi:type="dcterms:W3CDTF">2015-12-30T11:08:32Z</dcterms:created>
  <dcterms:modified xsi:type="dcterms:W3CDTF">2017-12-13T07:24:27Z</dcterms:modified>
</cp:coreProperties>
</file>