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f8876d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f8876d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fc7c90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fc7c90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fc7c90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fc7c90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fc7c90b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fc7c90b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f8876de9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f8876de9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f8876de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f8876de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fc7c90b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fc7c90b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f8876de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f8876de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f8876de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f8876de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f8876de9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f8876de9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f8876de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f8876de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f8876de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f8876de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f8876de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f8876de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f8876de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f8876de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f8876de9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f8876de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f8876de9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f8876de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fc7c90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fc7c90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f8876de9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f8876de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aozhu@ethz.ch" TargetMode="External"/><Relationship Id="rId4" Type="http://schemas.openxmlformats.org/officeDocument/2006/relationships/hyperlink" Target="mailto:fdumontd@student.ethz.ch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NetChain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Scale-Free Sub-RTT Coordination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Presenter: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Haoyu Zhu 19-910-025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haozhu@ethz.ch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Francisco Dumont 18-946-681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fdumontd@student.ethz.ch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Implementation-Controller receive packets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00" y="1066400"/>
            <a:ext cx="7287491" cy="382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Implementation-Controller fast Failover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275" y="1170125"/>
            <a:ext cx="22834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Implementation-Controller Recovery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75" y="957950"/>
            <a:ext cx="6768451" cy="40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Implementation-Host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C++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normal program and evaluation program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with controller using one csv file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Multi-thread throughput testing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key Insert cost : 60ms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key write cost   : 8ms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key read cost   : 4ms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throughput     : ~500Queue/sec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Failover time spent        : &lt;1 Queue timeout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 recovery time cost  : Approx. 20 Queue timeout when moving 4096 keys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25" y="1720090"/>
            <a:ext cx="2935201" cy="248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50" y="1720100"/>
            <a:ext cx="3351300" cy="24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199" y="1720100"/>
            <a:ext cx="3311703" cy="24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Offloading key-value storage from 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Chain-replication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hashing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fault-</a:t>
            </a:r>
            <a:r>
              <a:rPr lang="en"/>
              <a:t>tolerance</a:t>
            </a:r>
            <a:r>
              <a:rPr lang="en"/>
              <a:t> and recovery 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Failure handing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 rot="10800000">
            <a:off x="3517200" y="1795500"/>
            <a:ext cx="21096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Key-Value storage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Network(Programmable Switch based)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&lt; 1RTT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Fault-</a:t>
            </a:r>
            <a:r>
              <a:rPr lang="en" sz="2400"/>
              <a:t>tolerant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Fast fail-over and recovery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Scalable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Chain-backup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206250" y="1478175"/>
            <a:ext cx="3171300" cy="2097050"/>
            <a:chOff x="206250" y="1478175"/>
            <a:chExt cx="3171300" cy="2097050"/>
          </a:xfrm>
        </p:grpSpPr>
        <p:grpSp>
          <p:nvGrpSpPr>
            <p:cNvPr id="68" name="Google Shape;68;p15"/>
            <p:cNvGrpSpPr/>
            <p:nvPr/>
          </p:nvGrpSpPr>
          <p:grpSpPr>
            <a:xfrm>
              <a:off x="1435200" y="1478175"/>
              <a:ext cx="1942350" cy="2097050"/>
              <a:chOff x="1435200" y="1478175"/>
              <a:chExt cx="1942350" cy="2097050"/>
            </a:xfrm>
          </p:grpSpPr>
          <p:sp>
            <p:nvSpPr>
              <p:cNvPr id="69" name="Google Shape;69;p15"/>
              <p:cNvSpPr/>
              <p:nvPr/>
            </p:nvSpPr>
            <p:spPr>
              <a:xfrm>
                <a:off x="1435200" y="2234450"/>
                <a:ext cx="567300" cy="56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810250" y="1478175"/>
                <a:ext cx="567300" cy="56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750100" y="3007925"/>
                <a:ext cx="567300" cy="56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2" name="Google Shape;72;p15"/>
              <p:cNvCxnSpPr>
                <a:stCxn id="69" idx="7"/>
                <a:endCxn id="70" idx="3"/>
              </p:cNvCxnSpPr>
              <p:nvPr/>
            </p:nvCxnSpPr>
            <p:spPr>
              <a:xfrm flipH="1" rot="10800000">
                <a:off x="1919421" y="1962329"/>
                <a:ext cx="973800" cy="35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73" name="Google Shape;73;p15"/>
              <p:cNvCxnSpPr>
                <a:stCxn id="69" idx="5"/>
                <a:endCxn id="71" idx="2"/>
              </p:cNvCxnSpPr>
              <p:nvPr/>
            </p:nvCxnSpPr>
            <p:spPr>
              <a:xfrm>
                <a:off x="1919421" y="2718671"/>
                <a:ext cx="830700" cy="57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sp>
          <p:nvSpPr>
            <p:cNvPr id="74" name="Google Shape;74;p15"/>
            <p:cNvSpPr/>
            <p:nvPr/>
          </p:nvSpPr>
          <p:spPr>
            <a:xfrm>
              <a:off x="206250" y="2236000"/>
              <a:ext cx="5727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5"/>
            <p:cNvCxnSpPr>
              <a:stCxn id="74" idx="3"/>
              <a:endCxn id="69" idx="2"/>
            </p:cNvCxnSpPr>
            <p:nvPr/>
          </p:nvCxnSpPr>
          <p:spPr>
            <a:xfrm flipH="1" rot="10800000">
              <a:off x="778950" y="2518150"/>
              <a:ext cx="6564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76" name="Google Shape;76;p15"/>
          <p:cNvSpPr/>
          <p:nvPr/>
        </p:nvSpPr>
        <p:spPr>
          <a:xfrm>
            <a:off x="4847000" y="3239950"/>
            <a:ext cx="567300" cy="5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179050" y="3239950"/>
            <a:ext cx="567300" cy="5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579900" y="3239950"/>
            <a:ext cx="567300" cy="5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>
            <a:endCxn id="77" idx="2"/>
          </p:cNvCxnSpPr>
          <p:nvPr/>
        </p:nvCxnSpPr>
        <p:spPr>
          <a:xfrm>
            <a:off x="5414350" y="3523600"/>
            <a:ext cx="76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7" idx="6"/>
            <a:endCxn id="78" idx="2"/>
          </p:cNvCxnSpPr>
          <p:nvPr/>
        </p:nvCxnSpPr>
        <p:spPr>
          <a:xfrm>
            <a:off x="6746350" y="3523600"/>
            <a:ext cx="83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6084550" y="1564100"/>
            <a:ext cx="661800" cy="5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stCxn id="81" idx="2"/>
            <a:endCxn id="76" idx="0"/>
          </p:cNvCxnSpPr>
          <p:nvPr/>
        </p:nvCxnSpPr>
        <p:spPr>
          <a:xfrm flipH="1">
            <a:off x="5130550" y="2131400"/>
            <a:ext cx="1284900" cy="110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8" idx="0"/>
            <a:endCxn id="81" idx="2"/>
          </p:cNvCxnSpPr>
          <p:nvPr/>
        </p:nvCxnSpPr>
        <p:spPr>
          <a:xfrm rot="10800000">
            <a:off x="6415450" y="2131450"/>
            <a:ext cx="1448100" cy="110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endCxn id="78" idx="0"/>
          </p:cNvCxnSpPr>
          <p:nvPr/>
        </p:nvCxnSpPr>
        <p:spPr>
          <a:xfrm>
            <a:off x="6746350" y="1847650"/>
            <a:ext cx="1117200" cy="1392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hashing: DHT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187500" y="1684125"/>
            <a:ext cx="2769000" cy="2769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453150" y="159312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166250" y="176772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666950" y="223807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879350" y="2905650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781900" y="3459450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492350" y="3937400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105450" y="422567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484700" y="4369800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863950" y="422567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469475" y="3937400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187500" y="3459450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104050" y="2905650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278650" y="223807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795675" y="176772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572000" y="1334925"/>
            <a:ext cx="265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967650" y="1274225"/>
            <a:ext cx="1474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32</a:t>
            </a:r>
            <a:r>
              <a:rPr lang="en"/>
              <a:t>-1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459500" y="1099625"/>
            <a:ext cx="8337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SW2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459500" y="3996600"/>
            <a:ext cx="8337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SW4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850800" y="1017725"/>
            <a:ext cx="8337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SW1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850800" y="4066225"/>
            <a:ext cx="833700" cy="4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SW3</a:t>
            </a:r>
            <a:endParaRPr/>
          </a:p>
        </p:txBody>
      </p:sp>
      <p:cxnSp>
        <p:nvCxnSpPr>
          <p:cNvPr id="111" name="Google Shape;111;p16"/>
          <p:cNvCxnSpPr>
            <a:endCxn id="109" idx="3"/>
          </p:cNvCxnSpPr>
          <p:nvPr/>
        </p:nvCxnSpPr>
        <p:spPr>
          <a:xfrm rot="10800000">
            <a:off x="1684500" y="1264475"/>
            <a:ext cx="28704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4" idx="3"/>
            <a:endCxn id="108" idx="1"/>
          </p:cNvCxnSpPr>
          <p:nvPr/>
        </p:nvCxnSpPr>
        <p:spPr>
          <a:xfrm>
            <a:off x="3821245" y="1916755"/>
            <a:ext cx="3638400" cy="23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endCxn id="107" idx="1"/>
          </p:cNvCxnSpPr>
          <p:nvPr/>
        </p:nvCxnSpPr>
        <p:spPr>
          <a:xfrm flipH="1" rot="10800000">
            <a:off x="5259600" y="1346375"/>
            <a:ext cx="21999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endCxn id="110" idx="3"/>
          </p:cNvCxnSpPr>
          <p:nvPr/>
        </p:nvCxnSpPr>
        <p:spPr>
          <a:xfrm flipH="1">
            <a:off x="1684500" y="2386975"/>
            <a:ext cx="1619700" cy="19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2" idx="6"/>
            <a:endCxn id="107" idx="1"/>
          </p:cNvCxnSpPr>
          <p:nvPr/>
        </p:nvCxnSpPr>
        <p:spPr>
          <a:xfrm flipH="1" rot="10800000">
            <a:off x="3278650" y="1346250"/>
            <a:ext cx="4180800" cy="16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01" idx="2"/>
            <a:endCxn id="109" idx="3"/>
          </p:cNvCxnSpPr>
          <p:nvPr/>
        </p:nvCxnSpPr>
        <p:spPr>
          <a:xfrm rot="10800000">
            <a:off x="1684500" y="1264350"/>
            <a:ext cx="1503000" cy="22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endCxn id="108" idx="1"/>
          </p:cNvCxnSpPr>
          <p:nvPr/>
        </p:nvCxnSpPr>
        <p:spPr>
          <a:xfrm>
            <a:off x="3618600" y="4086450"/>
            <a:ext cx="38409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99" idx="2"/>
            <a:endCxn id="110" idx="3"/>
          </p:cNvCxnSpPr>
          <p:nvPr/>
        </p:nvCxnSpPr>
        <p:spPr>
          <a:xfrm rot="10800000">
            <a:off x="1684450" y="4312975"/>
            <a:ext cx="21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stCxn id="98" idx="6"/>
            <a:endCxn id="109" idx="3"/>
          </p:cNvCxnSpPr>
          <p:nvPr/>
        </p:nvCxnSpPr>
        <p:spPr>
          <a:xfrm rot="10800000">
            <a:off x="1684500" y="1264500"/>
            <a:ext cx="2974800" cy="3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endCxn id="108" idx="1"/>
          </p:cNvCxnSpPr>
          <p:nvPr/>
        </p:nvCxnSpPr>
        <p:spPr>
          <a:xfrm>
            <a:off x="5667000" y="4024650"/>
            <a:ext cx="17925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stCxn id="95" idx="4"/>
            <a:endCxn id="110" idx="0"/>
          </p:cNvCxnSpPr>
          <p:nvPr/>
        </p:nvCxnSpPr>
        <p:spPr>
          <a:xfrm flipH="1">
            <a:off x="1267500" y="3634050"/>
            <a:ext cx="46017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97" idx="0"/>
            <a:endCxn id="107" idx="1"/>
          </p:cNvCxnSpPr>
          <p:nvPr/>
        </p:nvCxnSpPr>
        <p:spPr>
          <a:xfrm flipH="1" rot="10800000">
            <a:off x="5192750" y="1346275"/>
            <a:ext cx="2266800" cy="28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94" idx="6"/>
            <a:endCxn id="109" idx="3"/>
          </p:cNvCxnSpPr>
          <p:nvPr/>
        </p:nvCxnSpPr>
        <p:spPr>
          <a:xfrm rot="10800000">
            <a:off x="1684450" y="1264350"/>
            <a:ext cx="4369500" cy="17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93" idx="2"/>
            <a:endCxn id="110" idx="0"/>
          </p:cNvCxnSpPr>
          <p:nvPr/>
        </p:nvCxnSpPr>
        <p:spPr>
          <a:xfrm flipH="1">
            <a:off x="1267750" y="2325375"/>
            <a:ext cx="4399200" cy="17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/>
          <p:nvPr/>
        </p:nvSpPr>
        <p:spPr>
          <a:xfrm>
            <a:off x="5620475" y="446875"/>
            <a:ext cx="713400" cy="41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Key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26" name="Google Shape;126;p16"/>
          <p:cNvCxnSpPr>
            <a:stCxn id="125" idx="2"/>
          </p:cNvCxnSpPr>
          <p:nvPr/>
        </p:nvCxnSpPr>
        <p:spPr>
          <a:xfrm flipH="1">
            <a:off x="4984475" y="858175"/>
            <a:ext cx="992700" cy="86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6"/>
          <p:cNvSpPr/>
          <p:nvPr/>
        </p:nvSpPr>
        <p:spPr>
          <a:xfrm>
            <a:off x="5666950" y="2238588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879350" y="2894238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5166250" y="1767725"/>
            <a:ext cx="174600" cy="174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organization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991250" y="1593125"/>
            <a:ext cx="1790375" cy="49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Ethernet</a:t>
            </a:r>
            <a:endParaRPr sz="2000"/>
          </a:p>
        </p:txBody>
      </p:sp>
      <p:sp>
        <p:nvSpPr>
          <p:cNvPr id="136" name="Google Shape;136;p17"/>
          <p:cNvSpPr/>
          <p:nvPr/>
        </p:nvSpPr>
        <p:spPr>
          <a:xfrm>
            <a:off x="2781625" y="1593125"/>
            <a:ext cx="1790375" cy="49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IP</a:t>
            </a:r>
            <a:endParaRPr sz="2000"/>
          </a:p>
        </p:txBody>
      </p:sp>
      <p:sp>
        <p:nvSpPr>
          <p:cNvPr id="137" name="Google Shape;137;p17"/>
          <p:cNvSpPr/>
          <p:nvPr/>
        </p:nvSpPr>
        <p:spPr>
          <a:xfrm>
            <a:off x="4572000" y="1593125"/>
            <a:ext cx="1790375" cy="49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UDP</a:t>
            </a:r>
            <a:endParaRPr sz="2000"/>
          </a:p>
        </p:txBody>
      </p:sp>
      <p:sp>
        <p:nvSpPr>
          <p:cNvPr id="138" name="Google Shape;138;p17"/>
          <p:cNvSpPr/>
          <p:nvPr/>
        </p:nvSpPr>
        <p:spPr>
          <a:xfrm>
            <a:off x="6362375" y="1593125"/>
            <a:ext cx="1790375" cy="49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NetChain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flipH="1">
            <a:off x="1244275" y="2101400"/>
            <a:ext cx="5128200" cy="11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7920150" y="2093825"/>
            <a:ext cx="242700" cy="11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" name="Google Shape;141;p17"/>
          <p:cNvGrpSpPr/>
          <p:nvPr/>
        </p:nvGrpSpPr>
        <p:grpSpPr>
          <a:xfrm>
            <a:off x="1226450" y="3224175"/>
            <a:ext cx="6691100" cy="1054575"/>
            <a:chOff x="1226450" y="3224175"/>
            <a:chExt cx="6691100" cy="1054575"/>
          </a:xfrm>
        </p:grpSpPr>
        <p:sp>
          <p:nvSpPr>
            <p:cNvPr id="142" name="Google Shape;142;p17"/>
            <p:cNvSpPr/>
            <p:nvPr/>
          </p:nvSpPr>
          <p:spPr>
            <a:xfrm>
              <a:off x="1226450" y="3224175"/>
              <a:ext cx="11683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Count</a:t>
              </a:r>
              <a:endParaRPr sz="2000"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394750" y="3224175"/>
              <a:ext cx="5538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S0</a:t>
              </a:r>
              <a:endParaRPr sz="2000"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948550" y="3224175"/>
              <a:ext cx="5538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...</a:t>
              </a:r>
              <a:endParaRPr sz="2000"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502350" y="3224175"/>
              <a:ext cx="5538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Sn</a:t>
              </a:r>
              <a:endParaRPr sz="2000"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056150" y="3224175"/>
              <a:ext cx="5538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OP</a:t>
              </a:r>
              <a:endParaRPr sz="2000"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609950" y="3224175"/>
              <a:ext cx="11000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Seq</a:t>
              </a:r>
              <a:endParaRPr sz="2000"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717550" y="3224175"/>
              <a:ext cx="11000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Key</a:t>
              </a:r>
              <a:endParaRPr sz="2000"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817550" y="3224175"/>
              <a:ext cx="1100000" cy="493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Value</a:t>
              </a:r>
              <a:endParaRPr sz="2000"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1287100" y="3785550"/>
              <a:ext cx="10470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2Byte</a:t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2456100" y="3785550"/>
              <a:ext cx="15387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4*Count </a:t>
              </a:r>
              <a:r>
                <a:rPr lang="en"/>
                <a:t>Byte</a:t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3809550" y="3785550"/>
              <a:ext cx="10470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2Byte</a:t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5744050" y="3785550"/>
              <a:ext cx="10470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r>
                <a:rPr lang="en"/>
                <a:t>Byte</a:t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4644050" y="3785550"/>
              <a:ext cx="10470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4Byte</a:t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6844050" y="3785550"/>
              <a:ext cx="10470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r>
                <a:rPr lang="en"/>
                <a:t>Byte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975" y="1648323"/>
            <a:ext cx="7346048" cy="29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Implementation-Switch Parser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112" y="952325"/>
            <a:ext cx="5117777" cy="41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Implementation-Switch Ingress Processing 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50" y="985275"/>
            <a:ext cx="8268052" cy="415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Implementation-Controller Initialization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4875"/>
            <a:ext cx="8839201" cy="232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