
<file path=[Content_Types].xml><?xml version="1.0" encoding="utf-8"?>
<Types xmlns="http://schemas.openxmlformats.org/package/2006/content-types">
  <Default Extension="vml" ContentType="application/vnd.openxmlformats-officedocument.vmlDrawing"/>
  <Default Extension="xlsx" ContentType="application/vnd.openxmlformats-officedocument.spreadsheetml.sheet"/>
  <Default Extension="png" ContentType="image/png"/>
  <Default Extension="wdp" ContentType="image/vnd.ms-photo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5" r:id="rId3"/>
    <p:sldId id="346" r:id="rId5"/>
    <p:sldId id="347" r:id="rId6"/>
    <p:sldId id="348" r:id="rId7"/>
    <p:sldId id="350" r:id="rId8"/>
    <p:sldId id="351" r:id="rId9"/>
    <p:sldId id="352" r:id="rId10"/>
    <p:sldId id="375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s" initials="w" lastIdx="1" clrIdx="0"/>
  <p:cmAuthor id="3" name="作者" initials="A" lastIdx="0" clrIdx="2"/>
  <p:cmAuthor id="4" name="李晓燕" initials="u" lastIdx="1" clrIdx="3"/>
  <p:cmAuthor id="0" name="chenwencheng" initials="chenwc" lastIdx="2" clrIdx="0"/>
  <p:cmAuthor id="557" name="未知用户157" initials="未" lastIdx="8" clrIdx="0"/>
  <p:cmAuthor id="558" name="未知用户158" initials="未" lastIdx="2" clrIdx="0"/>
  <p:cmAuthor id="2" name="PJ Landwehrle" initials="P" lastIdx="10" clrIdx="3"/>
  <p:cmAuthor id="559" name="未知用户159" initials="未" lastIdx="1" clrIdx="0"/>
  <p:cmAuthor id="560" name="未知用户160" initials="未" lastIdx="2" clrIdx="0"/>
  <p:cmAuthor id="353158055" name="韩雨" initials="韩" lastIdx="0" clrIdx="0"/>
  <p:cmAuthor id="5" name="罗阳|luoyang" initials="L" lastIdx="1" clrIdx="4"/>
  <p:cmAuthor id="562" name="順天" initials="順" lastIdx="1" clrIdx="0"/>
  <p:cmAuthor id="6" name="smkhan" initials="s" lastIdx="6" clrIdx="5"/>
  <p:cmAuthor id="7" name="liudehou" initials="l" lastIdx="2" clrIdx="2"/>
  <p:cmAuthor id="564" name="未知用户319" initials="未" lastIdx="1" clrIdx="0"/>
  <p:cmAuthor id="8" name="李超（IT）" initials="L" lastIdx="1" clrIdx="9"/>
  <p:cmAuthor id="9" name="wangwei" initials="vv" lastIdx="1" clrIdx="3"/>
  <p:cmAuthor id="566" name="未知用户87" initials="未" lastIdx="1" clrIdx="0"/>
  <p:cmAuthor id="10" name="zhangxin" initials="z" lastIdx="3" clrIdx="4"/>
  <p:cmAuthor id="567" name="未知用户88" initials="未" lastIdx="1" clrIdx="0"/>
  <p:cmAuthor id="11" name="guoxx" initials="g" lastIdx="2" clrIdx="8"/>
  <p:cmAuthor id="12" name="chenlin02" initials="c" lastIdx="2" clrIdx="10"/>
  <p:cmAuthor id="569" name="未知用户211" initials="未" lastIdx="8" clrIdx="0"/>
  <p:cmAuthor id="13" name="lian liu" initials="ll" lastIdx="1" clrIdx="13"/>
  <p:cmAuthor id="570" name="未知用户110" initials="未" lastIdx="1" clrIdx="0"/>
  <p:cmAuthor id="14" name="liulian@cmiot.cmcc" initials="W用" lastIdx="0" clrIdx="14"/>
  <p:cmAuthor id="571" name="未知用户293" initials="未" lastIdx="1" clrIdx="0"/>
  <p:cmAuthor id="15" name="13686" initials="1" lastIdx="1" clrIdx="14"/>
  <p:cmAuthor id="572" name="未知用户201" initials="未" lastIdx="8" clrIdx="0"/>
  <p:cmAuthor id="191251535" name="沈霄雷" initials="沈" lastIdx="833089" clrIdx="0"/>
  <p:cmAuthor id="16" name="周辉" initials="周" lastIdx="1" clrIdx="15"/>
  <p:cmAuthor id="191251536" name="crespo lee" initials="cl" lastIdx="32" clrIdx="36"/>
  <p:cmAuthor id="17" name="李 里" initials="李" lastIdx="1" clrIdx="17"/>
  <p:cmAuthor id="574" name="未知用户278" initials="未" lastIdx="1" clrIdx="0"/>
  <p:cmAuthor id="191251537" name="sammi" initials="s" lastIdx="0" clrIdx="12"/>
  <p:cmAuthor id="18" name="li kai" initials="lk" lastIdx="1" clrIdx="18"/>
  <p:cmAuthor id="575" name="未知用户279" initials="未" lastIdx="1" clrIdx="0"/>
  <p:cmAuthor id="19" name="lenovo" initials="l" lastIdx="1" clrIdx="18"/>
  <p:cmAuthor id="576" name="未知用户280" initials="未" lastIdx="4" clrIdx="2"/>
  <p:cmAuthor id="20" name="ldr" initials="l" lastIdx="1" clrIdx="19"/>
  <p:cmAuthor id="577" name="未知用户281" initials="未" lastIdx="1" clrIdx="0"/>
  <p:cmAuthor id="21" name="俞 芳婷" initials="俞" lastIdx="1" clrIdx="21"/>
  <p:cmAuthor id="578" name="未知用户282" initials="未" lastIdx="3" clrIdx="1"/>
  <p:cmAuthor id="22" name="heyanfeng8293@163.com" initials="" lastIdx="0" clrIdx="22"/>
  <p:cmAuthor id="579" name="未知用户283" initials="未" lastIdx="1" clrIdx="1"/>
  <p:cmAuthor id="23" name="Author" initials="A" lastIdx="0" clrIdx="22"/>
  <p:cmAuthor id="580" name="未知用户284" initials="未" lastIdx="1" clrIdx="0"/>
  <p:cmAuthor id="24" name="FFF" initials="F" lastIdx="1" clrIdx="23"/>
  <p:cmAuthor id="581" name="guanhh" initials="g" lastIdx="3" clrIdx="0"/>
  <p:cmAuthor id="25" name="MagicAlex" initials="M" lastIdx="4" clrIdx="24"/>
  <p:cmAuthor id="26" name="10270945" initials="1" lastIdx="2" clrIdx="25"/>
  <p:cmAuthor id="583" name="未知用户192" initials="未" lastIdx="1" clrIdx="0"/>
  <p:cmAuthor id="584" name="未知用户203" initials="未" lastIdx="1" clrIdx="1"/>
  <p:cmAuthor id="28" name="wangh" initials="w" lastIdx="1" clrIdx="27"/>
  <p:cmAuthor id="585" name="未知用户290" initials="未" lastIdx="2" clrIdx="0"/>
  <p:cmAuthor id="29" name="未知用户27" initials="未" lastIdx="1" clrIdx="0"/>
  <p:cmAuthor id="586" name="未知用户291" initials="未" lastIdx="8" clrIdx="0"/>
  <p:cmAuthor id="30" name="samuel" initials="s" lastIdx="1" clrIdx="29"/>
  <p:cmAuthor id="587" name="未知用户292" initials="未" lastIdx="1" clrIdx="0"/>
  <p:cmAuthor id="31" name="谭登中|tandengzhong" initials="谭" lastIdx="1" clrIdx="30"/>
  <p:cmAuthor id="588" name="未知用户184" initials="未" lastIdx="1" clrIdx="1"/>
  <p:cmAuthor id="32" name="huwenxiao" initials="h" lastIdx="1" clrIdx="37"/>
  <p:cmAuthor id="589" name="未知用户295" initials="未" lastIdx="1" clrIdx="0"/>
  <p:cmAuthor id="33" name="Alan Qin" initials="A" lastIdx="2" clrIdx="32"/>
  <p:cmAuthor id="590" name="未知用户297" initials="未" lastIdx="1" clrIdx="0"/>
  <p:cmAuthor id="34" name="wanglongfei@cmiot.cmcc" initials="w" lastIdx="1" clrIdx="33"/>
  <p:cmAuthor id="591" name="未知用户181" initials="未" lastIdx="2" clrIdx="0"/>
  <p:cmAuthor id="35" name="yuange" initials="y" lastIdx="1" clrIdx="45"/>
  <p:cmAuthor id="592" name="ye gusong" initials="y" lastIdx="1" clrIdx="0"/>
  <p:cmAuthor id="36" name="sizhao@cmsr.cmcc" initials="S" lastIdx="1" clrIdx="49"/>
  <p:cmAuthor id="593" name="wei muzi" initials="w" lastIdx="1" clrIdx="4"/>
  <p:cmAuthor id="37" name="殷格非" initials="殷" lastIdx="2" clrIdx="0"/>
  <p:cmAuthor id="594" name="孙" initials="孙" lastIdx="1" clrIdx="50"/>
  <p:cmAuthor id="38" name="z r" initials="zr" lastIdx="5" clrIdx="12"/>
  <p:cmAuthor id="595" name="未知用户187" initials="未" lastIdx="10" clrIdx="0"/>
  <p:cmAuthor id="39" name="lc xue" initials="lx" lastIdx="1" clrIdx="22"/>
  <p:cmAuthor id="596" name="Microsoft Office User" initials="M" lastIdx="2" clrIdx="86"/>
  <p:cmAuthor id="40" name="小延魔法师" initials="小" lastIdx="1126286" clrIdx="0"/>
  <p:cmAuthor id="597" name="catherine" initials="c" lastIdx="1" clrIdx="1"/>
  <p:cmAuthor id="41" name="徐 正国" initials="徐" lastIdx="1" clrIdx="45"/>
  <p:cmAuthor id="42" name="Unknown User117" initials="U" lastIdx="10" clrIdx="0"/>
  <p:cmAuthor id="43" name="黄晓平" initials="黄" lastIdx="0" clrIdx="0"/>
  <p:cmAuthor id="600" name="未知用户287" initials="未" lastIdx="0" clrIdx="1"/>
  <p:cmAuthor id="44" name="徐琳00159163" initials="徐琳00159163" lastIdx="1" clrIdx="37"/>
  <p:cmAuthor id="601" name="未知用户288" initials="未" lastIdx="1" clrIdx="0"/>
  <p:cmAuthor id="45" name="李婧宜_YBferYVR" initials="authorId_1217247658" lastIdx="0" clrIdx="0"/>
  <p:cmAuthor id="46" name="Hou Yingfeng" initials="H" lastIdx="10" clrIdx="23"/>
  <p:cmAuthor id="603" name="�Ÿ�" initials="�" lastIdx="1" clrIdx="0"/>
  <p:cmAuthor id="47" name="luoli" initials="L" lastIdx="1" clrIdx="46"/>
  <p:cmAuthor id="48" name="未知的使用者80" initials="" lastIdx="0" clrIdx="0"/>
  <p:cmAuthor id="605" name="yudi lin" initials="y" lastIdx="0" clrIdx="0"/>
  <p:cmAuthor id="49" name="未知用户51" initials="" lastIdx="1" clrIdx="1"/>
  <p:cmAuthor id="607" name="liuzga" initials="l" lastIdx="1" clrIdx="3"/>
  <p:cmAuthor id="51" name="关全全10258021" initials="关" lastIdx="1" clrIdx="36"/>
  <p:cmAuthor id="608" name="49554261@qq.com" initials="4" lastIdx="2" clrIdx="2"/>
  <p:cmAuthor id="52" name="未知的使用者83" initials="" lastIdx="1" clrIdx="0"/>
  <p:cmAuthor id="609" name="未知用户230" initials="未" lastIdx="1" clrIdx="0"/>
  <p:cmAuthor id="53" name="未知的使用者118" initials="" lastIdx="1" clrIdx="0"/>
  <p:cmAuthor id="610" name="11839" initials="1" lastIdx="1" clrIdx="609"/>
  <p:cmAuthor id="54" name="未知的使用者84" initials="" lastIdx="1" clrIdx="1"/>
  <p:cmAuthor id="611" name="未知用户216" initials="未" lastIdx="1" clrIdx="0"/>
  <p:cmAuthor id="55" name="未知的使用者70" initials="" lastIdx="1" clrIdx="0"/>
  <p:cmAuthor id="612" name="未知用户266" initials="未" lastIdx="1" clrIdx="1"/>
  <p:cmAuthor id="56" name="未知的使用者85" initials="" lastIdx="1" clrIdx="0"/>
  <p:cmAuthor id="613" name="未知用户243" initials="未" lastIdx="1" clrIdx="0"/>
  <p:cmAuthor id="57" name="未知的使用者40" initials="" lastIdx="1" clrIdx="0"/>
  <p:cmAuthor id="614" name="未知用户196" initials="未" lastIdx="1" clrIdx="0"/>
  <p:cmAuthor id="58" name="未知的使用者87" initials="" lastIdx="1" clrIdx="0"/>
  <p:cmAuthor id="59" name="曾红" initials="" lastIdx="0" clrIdx="0"/>
  <p:cmAuthor id="616" name="未知用户219" initials="未" lastIdx="6" clrIdx="0"/>
  <p:cmAuthor id="60" name="未知的使用者90" initials="" lastIdx="8" clrIdx="0"/>
  <p:cmAuthor id="617" name="未知用户222" initials="未" lastIdx="1" clrIdx="0"/>
  <p:cmAuthor id="691587971" name="da lin" initials="dl" lastIdx="1" clrIdx="48"/>
  <p:cmAuthor id="618" name="未知用户200" initials="未" lastIdx="8" clrIdx="0"/>
  <p:cmAuthor id="61" name="未知的使用者29" initials="" lastIdx="1" clrIdx="0"/>
  <p:cmAuthor id="691587972" name="CMCC" initials="C" lastIdx="2" clrIdx="56"/>
  <p:cmAuthor id="619" name="未知用户213" initials="未" lastIdx="1" clrIdx="0"/>
  <p:cmAuthor id="62" name="未知的使用者91" initials="" lastIdx="1" clrIdx="0"/>
  <p:cmAuthor id="691587973" name="Tianchi Yao" initials="TY" lastIdx="31" clrIdx="72"/>
  <p:cmAuthor id="620" name="未知用户214" initials="未" lastIdx="2" clrIdx="0"/>
  <p:cmAuthor id="63" name="未知的使用者98" initials="" lastIdx="1" clrIdx="0"/>
  <p:cmAuthor id="64" name="CHRISYU" initials="" lastIdx="1" clrIdx="0"/>
  <p:cmAuthor id="621" name="未知用户215" initials="未" lastIdx="1" clrIdx="0"/>
  <p:cmAuthor id="65" name="未知的使用者113" initials="" lastIdx="1" clrIdx="2"/>
  <p:cmAuthor id="622" name="未知用户231" initials="未" lastIdx="1" clrIdx="0"/>
  <p:cmAuthor id="66" name="liucunri" initials="" lastIdx="1" clrIdx="0"/>
  <p:cmAuthor id="623" name="未知用户233" initials="未" lastIdx="11" clrIdx="0"/>
  <p:cmAuthor id="67" name="未知用户9" initials="" lastIdx="1" clrIdx="0"/>
  <p:cmAuthor id="624" name="未知用户234" initials="未" lastIdx="7" clrIdx="1"/>
  <p:cmAuthor id="68" name="Unknown User48" initials="" lastIdx="8" clrIdx="0"/>
  <p:cmAuthor id="625" name="未知用户235" initials="未" lastIdx="1" clrIdx="2"/>
  <p:cmAuthor id="69" name="未知用户103" initials="" lastIdx="1" clrIdx="0"/>
  <p:cmAuthor id="626" name="未知用户236" initials="未" lastIdx="1" clrIdx="0"/>
  <p:cmAuthor id="70" name="Unknown User52" initials="" lastIdx="1" clrIdx="0"/>
  <p:cmAuthor id="627" name="未知用户237" initials="未" lastIdx="1" clrIdx="0"/>
  <p:cmAuthor id="71" name="未知的使用者42" initials="" lastIdx="1" clrIdx="0"/>
  <p:cmAuthor id="628" name="未知用户240" initials="未" lastIdx="2" clrIdx="0"/>
  <p:cmAuthor id="72" name="Unknown User50" initials="" lastIdx="1" clrIdx="0"/>
  <p:cmAuthor id="629" name="未知用户221" initials="未" lastIdx="44" clrIdx="1"/>
  <p:cmAuthor id="73" name="未知的使用者120" initials="" lastIdx="1" clrIdx="0"/>
  <p:cmAuthor id="630" name="v15194" initials="v" lastIdx="5" clrIdx="87"/>
  <p:cmAuthor id="74" name="px" initials="" lastIdx="3" clrIdx="1"/>
  <p:cmAuthor id="75" name="Sky123.Org" initials="" lastIdx="1" clrIdx="0"/>
  <p:cmAuthor id="76" name="wangzhengyu" initials="w" lastIdx="1" clrIdx="25"/>
  <p:cmAuthor id="633" name="Carol Kelly" initials="C" lastIdx="1" clrIdx="0"/>
  <p:cmAuthor id="77" name="elfinhsu" initials="" lastIdx="1" clrIdx="0"/>
  <p:cmAuthor id="634" name="未知的使用者155" initials="未" lastIdx="1" clrIdx="0"/>
  <p:cmAuthor id="79" name="微软用户" initials="" lastIdx="1" clrIdx="0"/>
  <p:cmAuthor id="80" name="未知的使用者73" initials="" lastIdx="1" clrIdx="0"/>
  <p:cmAuthor id="637" name="Unknown User55" initials="U" lastIdx="1" clrIdx="1"/>
  <p:cmAuthor id="81" name="未知的使用者24" initials="" lastIdx="8" clrIdx="0"/>
  <p:cmAuthor id="638" name="未知用户343" initials="未" lastIdx="1" clrIdx="0"/>
  <p:cmAuthor id="82" name="未知用户16" initials="" lastIdx="1" clrIdx="0"/>
  <p:cmAuthor id="639" name="Huipeng Cao" initials="H" lastIdx="1" clrIdx="0"/>
  <p:cmAuthor id="83" name="Mary Feil-Jacobs" initials="" lastIdx="43" clrIdx="1"/>
  <p:cmAuthor id="640" name="李 雷雨" initials="李" lastIdx="1" clrIdx="0"/>
  <p:cmAuthor id="84" name="LiuHui" initials="" lastIdx="1" clrIdx="0"/>
  <p:cmAuthor id="641" name="91257" initials="9" lastIdx="0" clrIdx="1"/>
  <p:cmAuthor id="85" name="未知的使用者45" initials="" lastIdx="1" clrIdx="0"/>
  <p:cmAuthor id="642" name="vicky" initials="v" lastIdx="2" clrIdx="1"/>
  <p:cmAuthor id="86" name="王鹏凯" initials="" lastIdx="1" clrIdx="0"/>
  <p:cmAuthor id="87" name="未知用户104" initials="" lastIdx="1" clrIdx="0"/>
  <p:cmAuthor id="88" name="未知用户5" initials="" lastIdx="1" clrIdx="0"/>
  <p:cmAuthor id="89" name="未知的使用者10" initials="" lastIdx="3" clrIdx="1"/>
  <p:cmAuthor id="90" name="未知的使用者93" initials="" lastIdx="1" clrIdx="1"/>
  <p:cmAuthor id="91" name="Q Q" initials="Q" lastIdx="1" clrIdx="3"/>
  <p:cmAuthor id="92" name="LeeElva" initials="" lastIdx="1" clrIdx="0"/>
  <p:cmAuthor id="93" name="未知用户99" initials="" lastIdx="1" clrIdx="2"/>
  <p:cmAuthor id="94" name="未知的使用者34" initials="" lastIdx="1" clrIdx="0"/>
  <p:cmAuthor id="95" name="未知的使用者115" initials="" lastIdx="1" clrIdx="1"/>
  <p:cmAuthor id="96" name="未知用户57" initials="" lastIdx="1" clrIdx="0"/>
  <p:cmAuthor id="97" name="lianghb" initials="" lastIdx="19" clrIdx="0"/>
  <p:cmAuthor id="98" name="未知用户17" initials="" lastIdx="0" clrIdx="1"/>
  <p:cmAuthor id="99" name="Deanna Schuler (Bookey Consulting)" initials="" lastIdx="2" clrIdx="0"/>
  <p:cmAuthor id="100" name="未知的使用者57" initials="" lastIdx="1" clrIdx="0"/>
  <p:cmAuthor id="101" name="未知的使用者16" initials="" lastIdx="6" clrIdx="0"/>
  <p:cmAuthor id="658" name="Think" initials="T" lastIdx="6" clrIdx="3"/>
  <p:cmAuthor id="102" name="未知的使用者35" initials="" lastIdx="1" clrIdx="0"/>
  <p:cmAuthor id="103" name="未知用户102" initials="" lastIdx="1" clrIdx="1"/>
  <p:cmAuthor id="104" name="maxine" initials="" lastIdx="0" clrIdx="0"/>
  <p:cmAuthor id="105" name="未知的使用者121" initials="" lastIdx="1" clrIdx="1"/>
  <p:cmAuthor id="662" name="敢 王" initials="敢" lastIdx="1" clrIdx="0"/>
  <p:cmAuthor id="106" name="未知的使用者12" initials="" lastIdx="1" clrIdx="0"/>
  <p:cmAuthor id="663" name="邓 勇" initials="邓" lastIdx="1" clrIdx="0"/>
  <p:cmAuthor id="107" name="周元元" initials="" lastIdx="5" clrIdx="0"/>
  <p:cmAuthor id="664" name="陈城" initials="陈" lastIdx="0" clrIdx="2"/>
  <p:cmAuthor id="108" name="未知的使用者27" initials="" lastIdx="8" clrIdx="0"/>
  <p:cmAuthor id="665" name="Sharon" initials="S" lastIdx="1" clrIdx="2"/>
  <p:cmAuthor id="109" name="刘豹" initials="刘" lastIdx="0" clrIdx="0"/>
  <p:cmAuthor id="666" name="yangxy" initials="y" lastIdx="1" clrIdx="88"/>
  <p:cmAuthor id="110" name="未知的使用者30" initials="" lastIdx="8" clrIdx="0"/>
  <p:cmAuthor id="111" name="未知的使用者53" initials="" lastIdx="1" clrIdx="0"/>
  <p:cmAuthor id="112" name="未知用户58" initials="" lastIdx="5" clrIdx="1"/>
  <p:cmAuthor id="113" name="未知的使用者25" initials="" lastIdx="1" clrIdx="0"/>
  <p:cmAuthor id="114" name="liupeng" initials="" lastIdx="1" clrIdx="1"/>
  <p:cmAuthor id="115" name="未知用户24" initials="" lastIdx="1" clrIdx="0"/>
  <p:cmAuthor id="116" name="AbuSina" initials="" lastIdx="2" clrIdx="0"/>
  <p:cmAuthor id="117" name="hl sun" initials="" lastIdx="1" clrIdx="0"/>
  <p:cmAuthor id="118" name="未知的使用者94" initials="" lastIdx="1" clrIdx="2"/>
  <p:cmAuthor id="119" name="未知用户66" initials="" lastIdx="1" clrIdx="0"/>
  <p:cmAuthor id="120" name="史璐瑶" initials="史" lastIdx="1" clrIdx="23"/>
  <p:cmAuthor id="121" name="未知用户19" initials="" lastIdx="1" clrIdx="0"/>
  <p:cmAuthor id="122" name="周宏達JerryChou" initials="" lastIdx="6" clrIdx="2"/>
  <p:cmAuthor id="123" name="幺以谦" initials="幺" lastIdx="2" clrIdx="1"/>
  <p:cmAuthor id="124" name="未知用户7" initials="" lastIdx="1" clrIdx="0"/>
  <p:cmAuthor id="125" name="未知的使用者56" initials="" lastIdx="1" clrIdx="0"/>
  <p:cmAuthor id="126" name="张妍" initials="张" lastIdx="5" clrIdx="0"/>
  <p:cmAuthor id="127" name="未知的使用者119" initials="" lastIdx="1" clrIdx="2"/>
  <p:cmAuthor id="128" name="未知用户59" initials="" lastIdx="0" clrIdx="1"/>
  <p:cmAuthor id="129" name="未知的使用者22" initials="" lastIdx="8" clrIdx="0"/>
  <p:cmAuthor id="130" name="未知的使用者103" initials="" lastIdx="8" clrIdx="0"/>
  <p:cmAuthor id="131" name="Wenwen" initials="" lastIdx="1" clrIdx="1"/>
  <p:cmAuthor id="132" name="未知的使用者117" initials="" lastIdx="1" clrIdx="0"/>
  <p:cmAuthor id="133" name="未知的使用者33" initials="" lastIdx="1" clrIdx="0"/>
  <p:cmAuthor id="134" name="未知的使用者28" initials="" lastIdx="1" clrIdx="0"/>
  <p:cmAuthor id="135" name="未知用户67" initials="" lastIdx="1" clrIdx="0"/>
  <p:cmAuthor id="136" name="未知用户114" initials="" lastIdx="1" clrIdx="0"/>
  <p:cmAuthor id="137" name="未知用户18" initials="" lastIdx="10" clrIdx="0"/>
  <p:cmAuthor id="138" name="未知的使用者67" initials="" lastIdx="1" clrIdx="0"/>
  <p:cmAuthor id="139" name="未知的使用者46" initials="" lastIdx="1" clrIdx="1"/>
  <p:cmAuthor id="140" name="未知的使用者26" initials="" lastIdx="1" clrIdx="0"/>
  <p:cmAuthor id="141" name="未知的使用者43" initials="" lastIdx="1" clrIdx="0"/>
  <p:cmAuthor id="142" name="未知的使用者9" initials="" lastIdx="1" clrIdx="0"/>
  <p:cmAuthor id="143" name="未知用户62" initials="" lastIdx="1" clrIdx="1"/>
  <p:cmAuthor id="144" name="yuanzh" initials="" lastIdx="1" clrIdx="1"/>
  <p:cmAuthor id="145" name="不明使用者57" initials="" lastIdx="1" clrIdx="0"/>
  <p:cmAuthor id="146" name="未知用户108" initials="" lastIdx="1" clrIdx="0"/>
  <p:cmAuthor id="147" name="未知的使用者110" initials="" lastIdx="1" clrIdx="0"/>
  <p:cmAuthor id="148" name="linyd" initials="" lastIdx="3" clrIdx="1"/>
  <p:cmAuthor id="149" name="未知用户8" initials="" lastIdx="1" clrIdx="0"/>
  <p:cmAuthor id="150" name="未知的使用者31" initials="" lastIdx="1" clrIdx="0"/>
  <p:cmAuthor id="151" name="未知用户81" initials="" lastIdx="1" clrIdx="0"/>
  <p:cmAuthor id="152" name="未知用户115" initials="" lastIdx="1" clrIdx="0"/>
  <p:cmAuthor id="153" name="未知用户21" initials="" lastIdx="1" clrIdx="0"/>
  <p:cmAuthor id="154" name="未知的使用者68" initials="" lastIdx="1" clrIdx="0"/>
  <p:cmAuthor id="155" name="mm" initials="" lastIdx="1" clrIdx="0"/>
  <p:cmAuthor id="156" name="未知用户15" initials="" lastIdx="1" clrIdx="0"/>
  <p:cmAuthor id="157" name="朱晓瑜" initials="" lastIdx="54" clrIdx="0"/>
  <p:cmAuthor id="158" name="不明使用者20" initials="" lastIdx="1" clrIdx="0"/>
  <p:cmAuthor id="159" name="未知用户82" initials="" lastIdx="1" clrIdx="0"/>
  <p:cmAuthor id="160" name="未知的使用者7" initials="" lastIdx="2" clrIdx="0"/>
  <p:cmAuthor id="161" name="未知用户6" initials="" lastIdx="8" clrIdx="0"/>
  <p:cmAuthor id="162" name="未知的使用者55" initials="" lastIdx="1" clrIdx="0"/>
  <p:cmAuthor id="163" name="未知的使用者111" initials="" lastIdx="1" clrIdx="0"/>
  <p:cmAuthor id="164" name="未知的使用者50" initials="" lastIdx="1" clrIdx="0"/>
  <p:cmAuthor id="165" name="未知的使用者11" initials="" lastIdx="1" clrIdx="0"/>
  <p:cmAuthor id="166" name="未知用户47" initials="" lastIdx="6" clrIdx="0"/>
  <p:cmAuthor id="167" name="未知用户106" initials="未" lastIdx="1" clrIdx="0"/>
  <p:cmAuthor id="168" name="未知用户116" initials="" lastIdx="1" clrIdx="1"/>
  <p:cmAuthor id="169" name="未知的使用者150" initials="未" lastIdx="1" clrIdx="0"/>
  <p:cmAuthor id="170" name="未知的使用者69" initials="" lastIdx="1" clrIdx="1"/>
  <p:cmAuthor id="171" name="未知的使用者112" initials="" lastIdx="1" clrIdx="1"/>
  <p:cmAuthor id="173" name="Kevin Hu" initials="" lastIdx="1" clrIdx="0"/>
  <p:cmAuthor id="174" name="未知的使用者38" initials="" lastIdx="1" clrIdx="0"/>
  <p:cmAuthor id="175" name="唐可欣" initials="" lastIdx="1" clrIdx="0"/>
  <p:cmAuthor id="176" name="未知的使用者8" initials="" lastIdx="1" clrIdx="0"/>
  <p:cmAuthor id="177" name="不明使用者56" initials="" lastIdx="1" clrIdx="0"/>
  <p:cmAuthor id="178" name="P00035_jeremy" initials="" lastIdx="1" clrIdx="0"/>
  <p:cmAuthor id="179" name="Unknown User7" initials="" lastIdx="1" clrIdx="0"/>
  <p:cmAuthor id="180" name="muzi wei" initials="" lastIdx="1" clrIdx="0"/>
  <p:cmAuthor id="181" name="未知的使用者41" initials="" lastIdx="1" clrIdx="0"/>
  <p:cmAuthor id="182" name="未知的使用者13" initials="" lastIdx="1" clrIdx="0"/>
  <p:cmAuthor id="183" name="djj" initials="" lastIdx="2" clrIdx="0"/>
  <p:cmAuthor id="184" name="未知用户117" initials="" lastIdx="1" clrIdx="2"/>
  <p:cmAuthor id="185" name="ztolei@163.com" initials="z" lastIdx="1" clrIdx="50"/>
  <p:cmAuthor id="186" name="未知用户13" initials="" lastIdx="1" clrIdx="0"/>
  <p:cmAuthor id="187" name="不明使用者21" initials="" lastIdx="1" clrIdx="0"/>
  <p:cmAuthor id="188" name="YUMINGNJ" initials="" lastIdx="3" clrIdx="0"/>
  <p:cmAuthor id="189" name="未知的使用者52" initials="" lastIdx="1" clrIdx="1"/>
  <p:cmAuthor id="381437688" name="谢学斌" initials="谢" lastIdx="0" clrIdx="0"/>
  <p:cmAuthor id="190" name="未知用户109" initials="" lastIdx="1" clrIdx="1"/>
  <p:cmAuthor id="192" name="thomas" initials="" lastIdx="1" clrIdx="49"/>
  <p:cmAuthor id="193" name="未知的使用者3" initials="" lastIdx="7" clrIdx="1"/>
  <p:cmAuthor id="194" name="未知用户14" initials="" lastIdx="1" clrIdx="0"/>
  <p:cmAuthor id="195" name="Unknown User65" initials="U" lastIdx="1" clrIdx="0"/>
  <p:cmAuthor id="196" name="未知用户98" initials="" lastIdx="1" clrIdx="2"/>
  <p:cmAuthor id="198" name="未知用户83" initials="" lastIdx="1" clrIdx="1"/>
  <p:cmAuthor id="199" name="未知用户61" initials="" lastIdx="8" clrIdx="0"/>
  <p:cmAuthor id="200" name="張秀娟" initials="" lastIdx="1" clrIdx="2"/>
  <p:cmAuthor id="201" name="Jason Wang" initials="" lastIdx="1" clrIdx="0"/>
  <p:cmAuthor id="202" name="不明使用者18" initials="" lastIdx="0" clrIdx="1"/>
  <p:cmAuthor id="203" name="未知用户28" initials="未" lastIdx="5" clrIdx="1"/>
  <p:cmAuthor id="204" name="未知的使用者72" initials="" lastIdx="1" clrIdx="0"/>
  <p:cmAuthor id="205" name="未知的使用者48" initials="" lastIdx="1" clrIdx="0"/>
  <p:cmAuthor id="206" name="未知的使用者104" initials="" lastIdx="1" clrIdx="0"/>
  <p:cmAuthor id="207" name="未知用户60" initials="" lastIdx="1" clrIdx="0"/>
  <p:cmAuthor id="208" name="未知的使用者39" initials="未" lastIdx="10" clrIdx="0"/>
  <p:cmAuthor id="209" name="Shawna Strickland" initials="" lastIdx="2" clrIdx="0"/>
  <p:cmAuthor id="210" name="未知的使用者36" initials="" lastIdx="3" clrIdx="1"/>
  <p:cmAuthor id="212" name="Daniel Wuu" initials="" lastIdx="1" clrIdx="0"/>
  <p:cmAuthor id="213" name="未知用户56" initials="" lastIdx="1" clrIdx="0"/>
  <p:cmAuthor id="214" name="未知的使用者14" initials="" lastIdx="2" clrIdx="0"/>
  <p:cmAuthor id="217" name="Ashley Eberenz" initials="" lastIdx="7" clrIdx="1"/>
  <p:cmAuthor id="218" name="不明使用者19" initials="" lastIdx="1" clrIdx="0"/>
  <p:cmAuthor id="219" name="qiantong" initials="" lastIdx="3" clrIdx="1"/>
  <p:cmAuthor id="220" name="未知的使用者74" initials="" lastIdx="1" clrIdx="0"/>
  <p:cmAuthor id="221" name="未知的使用者23" initials="" lastIdx="1" clrIdx="0"/>
  <p:cmAuthor id="222" name="未知的使用者1" initials="" lastIdx="8" clrIdx="0"/>
  <p:cmAuthor id="223" name="116304" initials="" lastIdx="1" clrIdx="1"/>
  <p:cmAuthor id="224" name="未知用户31" initials="未" lastIdx="1" clrIdx="1"/>
  <p:cmAuthor id="225" name="R affer" initials="" lastIdx="1" clrIdx="0"/>
  <p:cmAuthor id="226" name="qihua-DCMS" initials="" lastIdx="0" clrIdx="0"/>
  <p:cmAuthor id="227" name="未知用户55" initials="" lastIdx="1" clrIdx="0"/>
  <p:cmAuthor id="228" name="未知的使用者95" initials="" lastIdx="1" clrIdx="0"/>
  <p:cmAuthor id="230" name="未知的使用者32" initials="" lastIdx="1" clrIdx="0"/>
  <p:cmAuthor id="231" name="未知的使用者49" initials="" lastIdx="1" clrIdx="0"/>
  <p:cmAuthor id="232" name="Unknown User26" initials="U" lastIdx="1" clrIdx="1"/>
  <p:cmAuthor id="233" name="yuexuejun" initials="" lastIdx="3" clrIdx="0"/>
  <p:cmAuthor id="234" name="未知的使用者71" initials="" lastIdx="1" clrIdx="1"/>
  <p:cmAuthor id="8535702" name="曾蓓/贝贝" initials="曾" lastIdx="0" clrIdx="0"/>
  <p:cmAuthor id="235" name="未知的使用者105" initials="" lastIdx="1" clrIdx="0"/>
  <p:cmAuthor id="236" name="Unknown User70" initials="" lastIdx="1" clrIdx="0"/>
  <p:cmAuthor id="210492765" name="施普希（菜菜）" initials="施" lastIdx="0" clrIdx="0"/>
  <p:cmAuthor id="237" name="clinchen" initials="" lastIdx="0" clrIdx="1"/>
  <p:cmAuthor id="238" name="未知用户23" initials="" lastIdx="1" clrIdx="0"/>
  <p:cmAuthor id="239" name="hanjuncompany" initials="" lastIdx="1" clrIdx="0"/>
  <p:cmAuthor id="240" name="kathy chen" initials="" lastIdx="3" clrIdx="0"/>
  <p:cmAuthor id="241" name="未知的使用者63" initials="" lastIdx="1" clrIdx="0"/>
  <p:cmAuthor id="242" name="未知的使用者64" initials="" lastIdx="3" clrIdx="1"/>
  <p:cmAuthor id="243" name="未知的使用者47" initials="" lastIdx="1" clrIdx="0"/>
  <p:cmAuthor id="244" name="未知的使用者60" initials="" lastIdx="8" clrIdx="0"/>
  <p:cmAuthor id="245" name="未知的使用者59" initials="" lastIdx="1" clrIdx="0"/>
  <p:cmAuthor id="246" name="未知的使用者54" initials="" lastIdx="1" clrIdx="0"/>
  <p:cmAuthor id="247" name="未知的使用者66" initials="" lastIdx="8" clrIdx="0"/>
  <p:cmAuthor id="248" name="未知的使用者65" initials="" lastIdx="1" clrIdx="0"/>
  <p:cmAuthor id="249" name="未知的使用者106" initials="" lastIdx="3" clrIdx="1"/>
  <p:cmAuthor id="250" name="未知的使用者107" initials="" lastIdx="1" clrIdx="1"/>
  <p:cmAuthor id="251" name="未知的使用者108" initials="" lastIdx="1" clrIdx="0"/>
  <p:cmAuthor id="252" name="未知的使用者86" initials="" lastIdx="1" clrIdx="0"/>
  <p:cmAuthor id="253" name="未知的使用者116" initials="" lastIdx="1" clrIdx="1"/>
  <p:cmAuthor id="254" name="未知的使用者44" initials="" lastIdx="1" clrIdx="0"/>
  <p:cmAuthor id="255" name="未知的使用者37" initials="" lastIdx="1" clrIdx="0"/>
  <p:cmAuthor id="256" name="未知的使用者126" initials="" lastIdx="1" clrIdx="0"/>
  <p:cmAuthor id="257" name="未知的使用者127" initials="" lastIdx="3" clrIdx="1"/>
  <p:cmAuthor id="258" name="未知的使用者128" initials="" lastIdx="1" clrIdx="1"/>
  <p:cmAuthor id="259" name="未知的使用者124" initials="" lastIdx="1" clrIdx="0"/>
  <p:cmAuthor id="260" name="未知的使用者125" initials="" lastIdx="1" clrIdx="0"/>
  <p:cmAuthor id="261" name="Sara Chen" initials="" lastIdx="1" clrIdx="0"/>
  <p:cmAuthor id="262" name="huang gerrard" initials="" lastIdx="1" clrIdx="0"/>
  <p:cmAuthor id="263" name="未知用户170" initials="" lastIdx="1" clrIdx="0"/>
  <p:cmAuthor id="264" name="未知用户171" initials="" lastIdx="5" clrIdx="1"/>
  <p:cmAuthor id="265" name="未知用户172" initials="" lastIdx="1" clrIdx="1"/>
  <p:cmAuthor id="266" name="未知用户173" initials="" lastIdx="1" clrIdx="0"/>
  <p:cmAuthor id="267" name="未知用户149" initials="" lastIdx="1" clrIdx="0"/>
  <p:cmAuthor id="268" name="未知用户150" initials="" lastIdx="1" clrIdx="0"/>
  <p:cmAuthor id="269" name="未知用户151" initials="" lastIdx="2" clrIdx="0"/>
  <p:cmAuthor id="270" name="未知用户152" initials="" lastIdx="8" clrIdx="0"/>
  <p:cmAuthor id="271" name="未知用户153" initials="" lastIdx="8" clrIdx="0"/>
  <p:cmAuthor id="272" name="未知用户154" initials="" lastIdx="1" clrIdx="0"/>
  <p:cmAuthor id="273" name="未知用户155" initials="" lastIdx="1" clrIdx="0"/>
  <p:cmAuthor id="274" name="未知用户41" initials="" lastIdx="8" clrIdx="0"/>
  <p:cmAuthor id="275" name="未知用户44" initials="" lastIdx="1" clrIdx="0"/>
  <p:cmAuthor id="276" name="未知用户45" initials="" lastIdx="1" clrIdx="0"/>
  <p:cmAuthor id="277" name="未知用户156" initials="" lastIdx="10" clrIdx="0"/>
  <p:cmAuthor id="278" name="未知用户64" initials="" lastIdx="1" clrIdx="0"/>
  <p:cmAuthor id="279" name="未知用户65" initials="" lastIdx="1" clrIdx="0"/>
  <p:cmAuthor id="394525608" name="仇怿俊" initials="仇" lastIdx="0" clrIdx="0"/>
  <p:cmAuthor id="280" name="未知用户68" initials="" lastIdx="1" clrIdx="0"/>
  <p:cmAuthor id="394525609" name="Xiaosu Wang" initials="XW" lastIdx="1" clrIdx="24"/>
  <p:cmAuthor id="281" name="未知用户69" initials="" lastIdx="2" clrIdx="0"/>
  <p:cmAuthor id="394525610" name="李 雨桐" initials="李" lastIdx="1" clrIdx="50"/>
  <p:cmAuthor id="282" name="未知用户70" initials="" lastIdx="1" clrIdx="1"/>
  <p:cmAuthor id="394525611" name="ShanQiu LH" initials="SL" lastIdx="1" clrIdx="51"/>
  <p:cmAuthor id="283" name="未知用户71" initials="" lastIdx="1" clrIdx="0"/>
  <p:cmAuthor id="394525612" name="goulei" initials="g" lastIdx="2" clrIdx="41"/>
  <p:cmAuthor id="284" name="未知用户72" initials="" lastIdx="1" clrIdx="0"/>
  <p:cmAuthor id="285" name="未知用户73" initials="" lastIdx="2" clrIdx="0"/>
  <p:cmAuthor id="286" name="未知用户49" initials="" lastIdx="1" clrIdx="0"/>
  <p:cmAuthor id="287" name="未知用户50" initials="" lastIdx="1" clrIdx="0"/>
  <p:cmAuthor id="288" name="未知用户52" initials="" lastIdx="1" clrIdx="0"/>
  <p:cmAuthor id="289" name="MA15" initials="" lastIdx="1" clrIdx="0"/>
  <p:cmAuthor id="290" name="未知用户53" initials="" lastIdx="10" clrIdx="0"/>
  <p:cmAuthor id="291" name="未知用户96" initials="" lastIdx="1" clrIdx="0"/>
  <p:cmAuthor id="292" name="未知用户48" initials="" lastIdx="1" clrIdx="0"/>
  <p:cmAuthor id="293" name="未知用户97" initials="" lastIdx="2" clrIdx="0"/>
  <p:cmAuthor id="294" name="未知用户40" initials="" lastIdx="5" clrIdx="1"/>
  <p:cmAuthor id="295" name="未知用户43" initials="" lastIdx="1" clrIdx="0"/>
  <p:cmAuthor id="296" name="未知用户100" initials="" lastIdx="1" clrIdx="0"/>
  <p:cmAuthor id="297" name="未知用户101" initials="" lastIdx="1" clrIdx="0"/>
  <p:cmAuthor id="298" name="未知用户26" initials="" lastIdx="1" clrIdx="0"/>
  <p:cmAuthor id="299" name="未知用户29" initials="" lastIdx="1" clrIdx="0"/>
  <p:cmAuthor id="300" name="未知用户32" initials="" lastIdx="1" clrIdx="0"/>
  <p:cmAuthor id="301" name="未知用户33" initials="" lastIdx="1" clrIdx="0"/>
  <p:cmAuthor id="302" name="未知用户34" initials="" lastIdx="2" clrIdx="0"/>
  <p:cmAuthor id="303" name="未知用户42" initials="" lastIdx="1" clrIdx="0"/>
  <p:cmAuthor id="304" name="未知的使用者109" initials="" lastIdx="5" clrIdx="1"/>
  <p:cmAuthor id="305" name="未知的使用者122" initials="" lastIdx="1" clrIdx="0"/>
  <p:cmAuthor id="306" name="未知的使用者123" initials="" lastIdx="8" clrIdx="0"/>
  <p:cmAuthor id="307" name="未知用户93" initials="" lastIdx="1" clrIdx="0"/>
  <p:cmAuthor id="308" name="未知用户90" initials="" lastIdx="5" clrIdx="1"/>
  <p:cmAuthor id="309" name="未知用户91" initials="" lastIdx="0" clrIdx="1"/>
  <p:cmAuthor id="310" name="未知用户92" initials="" lastIdx="1" clrIdx="0"/>
  <p:cmAuthor id="311" name="未知用户74" initials="" lastIdx="5" clrIdx="1"/>
  <p:cmAuthor id="312" name="未知用户75" initials="" lastIdx="8" clrIdx="0"/>
  <p:cmAuthor id="313" name="未知用户76" initials="" lastIdx="1" clrIdx="0"/>
  <p:cmAuthor id="314" name="未知用户77" initials="" lastIdx="8" clrIdx="0"/>
  <p:cmAuthor id="315" name="未知用户78" initials="" lastIdx="8" clrIdx="0"/>
  <p:cmAuthor id="316" name="未知用户79" initials="" lastIdx="1" clrIdx="0"/>
  <p:cmAuthor id="317" name="未知用户80" initials="" lastIdx="1" clrIdx="0"/>
  <p:cmAuthor id="318" name="Harry xu" initials="" lastIdx="1" clrIdx="0"/>
  <p:cmAuthor id="320" name="未知用户35" initials="未" lastIdx="1" clrIdx="0"/>
  <p:cmAuthor id="321" name="未知用户111" initials="未" lastIdx="1" clrIdx="1"/>
  <p:cmAuthor id="322" name="86138" initials="8" lastIdx="2" clrIdx="321"/>
  <p:cmAuthor id="323" name="renyina" initials="r" lastIdx="1" clrIdx="322"/>
  <p:cmAuthor id="324" name="一个不愿意透露姓名" initials="lasdf" lastIdx="8" clrIdx="323"/>
  <p:cmAuthor id="325" name="lingc" initials="l" lastIdx="1" clrIdx="324"/>
  <p:cmAuthor id="326" name="未知的使用者75" initials="未" lastIdx="1" clrIdx="0"/>
  <p:cmAuthor id="327" name="Cecilia" initials="C" lastIdx="1" clrIdx="326"/>
  <p:cmAuthor id="328" name="tianyuan@cmhi.cmcc" initials="tianyuan@cmhi.cmcc" lastIdx="2" clrIdx="327"/>
  <p:cmAuthor id="329" name="mashan@cmhi.cmcc" initials="mashan@cmhi.cmcc" lastIdx="1" clrIdx="328"/>
  <p:cmAuthor id="2000" name="孙遒_UnMrQ36N" initials="authorId_1008746-10054700" lastIdx="0" clrIdx="0"/>
  <p:cmAuthor id="330" name="13910" initials="1" lastIdx="8" clrIdx="329"/>
  <p:cmAuthor id="2001" name="方绍波|fangshaobo" initials="I" lastIdx="1" clrIdx="37"/>
  <p:cmAuthor id="331" name="未知的使用者82" initials="未" lastIdx="1" clrIdx="0"/>
  <p:cmAuthor id="2002" name="金宇峰_BfyebuM3" initials="authorId_1008746-10054633" lastIdx="0" clrIdx="0"/>
  <p:cmAuthor id="332" name="wangxinran" initials="w" lastIdx="1" clrIdx="331"/>
  <p:cmAuthor id="2003" name="administrator" initials="ad" lastIdx="3" clrIdx="23"/>
  <p:cmAuthor id="333" name="于书丹" initials="C" lastIdx="1" clrIdx="332"/>
  <p:cmAuthor id="334" name="zhoux" initials="z" lastIdx="1" clrIdx="333"/>
  <p:cmAuthor id="335" name="flower" initials="f" lastIdx="1" clrIdx="334"/>
  <p:cmAuthor id="336" name="tonyliu" initials="t" lastIdx="4" clrIdx="335"/>
  <p:cmAuthor id="337" name="hwjjjjjjjj" initials="h" lastIdx="2" clrIdx="336"/>
  <p:cmAuthor id="338" name="laichenxi" initials="u" lastIdx="1" clrIdx="337"/>
  <p:cmAuthor id="339" name="macos" initials="m" lastIdx="1" clrIdx="338"/>
  <p:cmAuthor id="340" name="zhoupeng" initials="z" lastIdx="5" clrIdx="339"/>
  <p:cmAuthor id="341" name="Randolph" initials="R" lastIdx="1" clrIdx="340"/>
  <p:cmAuthor id="342" name="未知用户63" initials="未知用户63" lastIdx="1" clrIdx="0"/>
  <p:cmAuthor id="343" name="未知的使用者102" initials="未" lastIdx="5" clrIdx="1"/>
  <p:cmAuthor id="344" name="未知的使用者61" initials="未" lastIdx="1" clrIdx="0"/>
  <p:cmAuthor id="345" name="仝德志" initials="仝" lastIdx="1" clrIdx="0"/>
  <p:cmAuthor id="346" name="未知用户112" initials="未知用户112" lastIdx="4" clrIdx="0"/>
  <p:cmAuthor id="347" name="zhangxinyao" initials="z" lastIdx="1" clrIdx="346"/>
  <p:cmAuthor id="348" name="未知的使用者169" initials="未" lastIdx="1" clrIdx="0"/>
  <p:cmAuthor id="349" name="未知的使用者183" initials="未" lastIdx="5" clrIdx="1"/>
  <p:cmAuthor id="350" name="未知用户162" initials="未知用户162" lastIdx="1" clrIdx="1"/>
  <p:cmAuthor id="351" name="未知用户163" initials="未知用户163" lastIdx="1" clrIdx="0"/>
  <p:cmAuthor id="352" name="針對所選的門市進行小範圍實驗，捕捉驅動績效的關鍵影響因子" initials="針" lastIdx="1" clrIdx="0"/>
  <p:cmAuthor id="353" name="James" initials="J" lastIdx="1" clrIdx="0"/>
  <p:cmAuthor id="354" name="未知的使用者114" initials="未" lastIdx="1" clrIdx="0"/>
  <p:cmAuthor id="355" name="未知用户164" initials="未知用户164" lastIdx="1" clrIdx="0"/>
  <p:cmAuthor id="356" name="未知的使用者184" initials="未" lastIdx="8" clrIdx="0"/>
  <p:cmAuthor id="357" name="未知的使用者185" initials="未" lastIdx="10" clrIdx="0"/>
  <p:cmAuthor id="358" name="未知的使用者186" initials="未" lastIdx="1" clrIdx="0"/>
  <p:cmAuthor id="359" name="未知的使用者175" initials="未" lastIdx="8" clrIdx="0"/>
  <p:cmAuthor id="360" name="未知的使用者176" initials="未" lastIdx="1" clrIdx="0"/>
  <p:cmAuthor id="361" name="未知的使用者187" initials="未" lastIdx="1" clrIdx="0"/>
  <p:cmAuthor id="362" name="未知的使用者178" initials="未" lastIdx="1" clrIdx="0"/>
  <p:cmAuthor id="363" name="未知的使用者179" initials="未" lastIdx="1" clrIdx="0"/>
  <p:cmAuthor id="364" name="未知的使用者180" initials="未" lastIdx="2" clrIdx="0"/>
  <p:cmAuthor id="365" name="未知的使用者181" initials="未" lastIdx="7" clrIdx="1"/>
  <p:cmAuthor id="366" name="未知的使用者170" initials="未" lastIdx="43" clrIdx="1"/>
  <p:cmAuthor id="367" name="未知的使用者190" initials="未" lastIdx="1" clrIdx="1"/>
  <p:cmAuthor id="368" name="未知的使用者191" initials="未" lastIdx="1" clrIdx="0"/>
  <p:cmAuthor id="369" name="未知的使用者141" initials="未" lastIdx="8" clrIdx="0"/>
  <p:cmAuthor id="370" name="未知的使用者142" initials="未" lastIdx="1" clrIdx="0"/>
  <p:cmAuthor id="371" name="未知的使用者143" initials="未" lastIdx="1" clrIdx="0"/>
  <p:cmAuthor id="372" name="未知的使用者144" initials="未" lastIdx="1" clrIdx="0"/>
  <p:cmAuthor id="373" name="未知的使用者145" initials="未" lastIdx="1" clrIdx="0"/>
  <p:cmAuthor id="374" name="未知用户165" initials="未知用户165" lastIdx="1" clrIdx="0"/>
  <p:cmAuthor id="375" name="未知的使用者147" initials="未" lastIdx="1" clrIdx="0"/>
  <p:cmAuthor id="376" name="未知用户166" initials="未知用户166" lastIdx="8" clrIdx="0"/>
  <p:cmAuthor id="377" name="未知的使用者149" initials="未" lastIdx="8" clrIdx="0"/>
  <p:cmAuthor id="378" name="未知用户167" initials="未知用户167" lastIdx="1" clrIdx="0"/>
  <p:cmAuthor id="379" name="未知用户168" initials="未知用户168" lastIdx="1" clrIdx="0"/>
  <p:cmAuthor id="380" name="未知用户169" initials="未知用户169" lastIdx="1" clrIdx="1"/>
  <p:cmAuthor id="381" name="未知用户202" initials="未" lastIdx="8" clrIdx="0"/>
  <p:cmAuthor id="382" name="未知的使用者220" initials="未" lastIdx="7" clrIdx="1"/>
  <p:cmAuthor id="383" name="未知用户133" initials="未" lastIdx="1" clrIdx="0"/>
  <p:cmAuthor id="384" name="未知用户134" initials="未" lastIdx="10" clrIdx="0"/>
  <p:cmAuthor id="385" name="未知用户135" initials="未" lastIdx="1" clrIdx="0"/>
  <p:cmAuthor id="386" name="未知用户205" initials="未" lastIdx="1" clrIdx="0"/>
  <p:cmAuthor id="387" name="未知的使用者157" initials="未" lastIdx="1" clrIdx="0"/>
  <p:cmAuthor id="388" name="未知的使用者204" initials="未" lastIdx="1" clrIdx="0"/>
  <p:cmAuthor id="389" name="Yoyo Wu" initials="Y" lastIdx="2" clrIdx="0"/>
  <p:cmAuthor id="390" name="zhangbin" initials="z" lastIdx="6" clrIdx="0"/>
  <p:cmAuthor id="1411828" name="Eraser-CV_732yNZVB" initials="authorId_935319539" lastIdx="0" clrIdx="0"/>
  <p:cmAuthor id="391" name="Arno.Du(杜明星)" initials="A" lastIdx="0" clrIdx="0"/>
  <p:cmAuthor id="1411829" name="张静_Anua7Nne" initials="authorId_935319063" lastIdx="0" clrIdx="0"/>
  <p:cmAuthor id="392" name="未知用户174" initials="未知用户174" lastIdx="1" clrIdx="0"/>
  <p:cmAuthor id="393" name="未知用户175" initials="未知用户175" lastIdx="1" clrIdx="1"/>
  <p:cmAuthor id="394" name="Unknown User27" initials="U" lastIdx="1" clrIdx="0"/>
  <p:cmAuthor id="395" name="Unknown User11" initials="U" lastIdx="0" clrIdx="1"/>
  <p:cmAuthor id="396" name="Unknown User112" initials="U" lastIdx="1" clrIdx="0"/>
  <p:cmAuthor id="397" name="Unknown User59" initials="U" lastIdx="1" clrIdx="0"/>
  <p:cmAuthor id="398" name="未知用户176" initials="未知用户176" lastIdx="1" clrIdx="0"/>
  <p:cmAuthor id="399" name="未知的使用者249" initials="未" lastIdx="43" clrIdx="1"/>
  <p:cmAuthor id="400" name="未知的使用者250" initials="未" lastIdx="1" clrIdx="0"/>
  <p:cmAuthor id="401" name="未知的使用者251" initials="未" lastIdx="1" clrIdx="0"/>
  <p:cmAuthor id="402" name="未知的使用者246" initials="未" lastIdx="1" clrIdx="1"/>
  <p:cmAuthor id="403" name="未知的使用者224" initials="未" lastIdx="1" clrIdx="0"/>
  <p:cmAuthor id="404" name="未知的使用者252" initials="未" lastIdx="1" clrIdx="0"/>
  <p:cmAuthor id="405" name="未知的使用者253" initials="未" lastIdx="1" clrIdx="0"/>
  <p:cmAuthor id="406" name="未知的使用者254" initials="未" lastIdx="1" clrIdx="0"/>
  <p:cmAuthor id="407" name="未知的使用者255" initials="未" lastIdx="1" clrIdx="0"/>
  <p:cmAuthor id="408" name="未知的使用者226" initials="未" lastIdx="8" clrIdx="0"/>
  <p:cmAuthor id="410" name="未知用户195" initials="未" lastIdx="1" clrIdx="0"/>
  <p:cmAuthor id="411" name="raymond luan" initials="r" lastIdx="0" clrIdx="0"/>
  <p:cmAuthor id="412" name="未知用户208" initials="未" lastIdx="1" clrIdx="0"/>
  <p:cmAuthor id="413" name="未知用户198" initials="未" lastIdx="1" clrIdx="0"/>
  <p:cmAuthor id="414" name="未知用户209" initials="未" lastIdx="1" clrIdx="0"/>
  <p:cmAuthor id="415" name="未知用户36" initials="未" lastIdx="1" clrIdx="0"/>
  <p:cmAuthor id="416" name="Evonlin" initials="E" lastIdx="2" clrIdx="2"/>
  <p:cmAuthor id="417" name="WANGZF" initials="W" lastIdx="4" clrIdx="2"/>
  <p:cmAuthor id="418" name="未知用户94" initials="未" lastIdx="0" clrIdx="1"/>
  <p:cmAuthor id="419" name="未知的使用者188" initials="未" lastIdx="1" clrIdx="0"/>
  <p:cmAuthor id="420" name="未知用户118" initials="未" lastIdx="1" clrIdx="0"/>
  <p:cmAuthor id="421" name="未知用户119" initials="未" lastIdx="5" clrIdx="1"/>
  <p:cmAuthor id="422" name="未知用户120" initials="未" lastIdx="8" clrIdx="0"/>
  <p:cmAuthor id="423" name="未知用户121" initials="未" lastIdx="1" clrIdx="0"/>
  <p:cmAuthor id="424" name="未知用户122" initials="未" lastIdx="1" clrIdx="0"/>
  <p:cmAuthor id="425" name="Kent" initials="K" lastIdx="2" clrIdx="0"/>
  <p:cmAuthor id="426" name="梅芬 吳" initials="梅" lastIdx="1" clrIdx="85"/>
  <p:cmAuthor id="427" name="王嘉偉" initials="王" lastIdx="2" clrIdx="0"/>
  <p:cmAuthor id="428" name="未知的使用者210" initials="" lastIdx="0" clrIdx="0"/>
  <p:cmAuthor id="429" name="未知的使用者211" initials="" lastIdx="1" clrIdx="0"/>
  <p:cmAuthor id="430" name="未知的使用者134" initials="未" lastIdx="1" clrIdx="0"/>
  <p:cmAuthor id="431" name="未知的使用者136" initials="未" lastIdx="1" clrIdx="0"/>
  <p:cmAuthor id="432" name="未知的使用者139" initials="未" lastIdx="1" clrIdx="0"/>
  <p:cmAuthor id="433" name="未知的使用者140" initials="未" lastIdx="1" clrIdx="1"/>
  <p:cmAuthor id="434" name="未知的使用者197" initials="未" lastIdx="8" clrIdx="0"/>
  <p:cmAuthor id="435" name="王丽君" initials="王" lastIdx="4" clrIdx="0"/>
  <p:cmAuthor id="436" name="Xia Ting" initials="X" lastIdx="1" clrIdx="0"/>
  <p:cmAuthor id="437" name="未知的使用者153" initials="未" lastIdx="1" clrIdx="0"/>
  <p:cmAuthor id="438" name="未知的使用者154" initials="未" lastIdx="1" clrIdx="0"/>
  <p:cmAuthor id="439" name="未知用户10" initials="未" lastIdx="1" clrIdx="0"/>
  <p:cmAuthor id="440" name="未知用户11" initials="未" lastIdx="1" clrIdx="0"/>
  <p:cmAuthor id="441" name="未知的使用者151" initials="未" lastIdx="1" clrIdx="0"/>
  <p:cmAuthor id="442" name="未知的使用者89" initials="未" lastIdx="1" clrIdx="2"/>
  <p:cmAuthor id="443" name="未知的使用者88" initials="未" lastIdx="1" clrIdx="1"/>
  <p:cmAuthor id="444" name="未知用户89" initials="未" lastIdx="11" clrIdx="0"/>
  <p:cmAuthor id="445" name="庆芳 许" initials="庆" lastIdx="1" clrIdx="0"/>
  <p:cmAuthor id="446" name="jerrychou" initials="j" lastIdx="1" clrIdx="4"/>
  <p:cmAuthor id="447" name="不明使用者12" initials="不" lastIdx="3" clrIdx="1"/>
  <p:cmAuthor id="448" name="不明使用者1" initials="不" lastIdx="0" clrIdx="0"/>
  <p:cmAuthor id="449" name="不明使用者2" initials="不" lastIdx="2" clrIdx="0"/>
  <p:cmAuthor id="450" name="不明使用者3" initials="不" lastIdx="1" clrIdx="0"/>
  <p:cmAuthor id="451" name="不明使用者4" initials="不" lastIdx="1" clrIdx="0"/>
  <p:cmAuthor id="452" name="不明使用者6" initials="不" lastIdx="1" clrIdx="0"/>
  <p:cmAuthor id="453" name="不明使用者5" initials="不" lastIdx="11" clrIdx="0"/>
  <p:cmAuthor id="454" name="不明使用者7" initials="不" lastIdx="7" clrIdx="1"/>
  <p:cmAuthor id="455" name="不明使用者8" initials="不" lastIdx="43" clrIdx="1"/>
  <p:cmAuthor id="456" name="不明使用者9" initials="不" lastIdx="1" clrIdx="0"/>
  <p:cmAuthor id="457" name="不明使用者10" initials="不" lastIdx="0" clrIdx="0"/>
  <p:cmAuthor id="458" name="不明使用者11" initials="不" lastIdx="1" clrIdx="0"/>
  <p:cmAuthor id="459" name="未知的使用者227" initials="未" lastIdx="2" clrIdx="0"/>
  <p:cmAuthor id="460" name="未知的使用者270" initials="未" lastIdx="1" clrIdx="0"/>
  <p:cmAuthor id="461" name="未知的使用者228" initials="未" lastIdx="8" clrIdx="0"/>
  <p:cmAuthor id="462" name="未知的使用者229" initials="未" lastIdx="8" clrIdx="0"/>
  <p:cmAuthor id="463" name="未知的使用者230" initials="未" lastIdx="1" clrIdx="0"/>
  <p:cmAuthor id="464" name="未知的使用者231" initials="未" lastIdx="1" clrIdx="0"/>
  <p:cmAuthor id="465" name="未知的使用者256" initials="未" lastIdx="1" clrIdx="0"/>
  <p:cmAuthor id="466" name="未知的使用者233" initials="未" lastIdx="1" clrIdx="0"/>
  <p:cmAuthor id="467" name="未知的使用者234" initials="未" lastIdx="10" clrIdx="0"/>
  <p:cmAuthor id="468" name="未知的使用者235" initials="未" lastIdx="1" clrIdx="0"/>
  <p:cmAuthor id="469" name="未知的使用者236" initials="未" lastIdx="1" clrIdx="0"/>
  <p:cmAuthor id="470" name="未知的使用者257" initials="未" lastIdx="1" clrIdx="0"/>
  <p:cmAuthor id="471" name="未知的使用者237" initials="未" lastIdx="1" clrIdx="0"/>
  <p:cmAuthor id="472" name="未知的使用者238" initials="未" lastIdx="2" clrIdx="0"/>
  <p:cmAuthor id="473" name="未知的使用者239" initials="未" lastIdx="1" clrIdx="1"/>
  <p:cmAuthor id="474" name="未知的使用者240" initials="未" lastIdx="1" clrIdx="0"/>
  <p:cmAuthor id="475" name="未知的使用者241" initials="未" lastIdx="1" clrIdx="0"/>
  <p:cmAuthor id="476" name="未知的使用者242" initials="未" lastIdx="2" clrIdx="0"/>
  <p:cmAuthor id="477" name="未知的使用者243" initials="未" lastIdx="1" clrIdx="0"/>
  <p:cmAuthor id="478" name="未知的使用者258" initials="未" lastIdx="8" clrIdx="0"/>
  <p:cmAuthor id="479" name="未知的使用者259" initials="未" lastIdx="1" clrIdx="0"/>
  <p:cmAuthor id="480" name="未知的使用者260" initials="未" lastIdx="1" clrIdx="0"/>
  <p:cmAuthor id="481" name="未知的使用者261" initials="未" lastIdx="11" clrIdx="0"/>
  <p:cmAuthor id="482" name="未知的使用者262" initials="未" lastIdx="7" clrIdx="1"/>
  <p:cmAuthor id="483" name="未知的使用者263" initials="未" lastIdx="1" clrIdx="2"/>
  <p:cmAuthor id="484" name="未知的使用者264" initials="未" lastIdx="1" clrIdx="0"/>
  <p:cmAuthor id="485" name="未知的使用者265" initials="未" lastIdx="1" clrIdx="0"/>
  <p:cmAuthor id="486" name="未知的使用者266" initials="未" lastIdx="1" clrIdx="1"/>
  <p:cmAuthor id="487" name="未知的使用者267" initials="未" lastIdx="1" clrIdx="0"/>
  <p:cmAuthor id="488" name="未知的使用者268" initials="未" lastIdx="2" clrIdx="0"/>
  <p:cmAuthor id="489" name="未知的使用者269" initials="未" lastIdx="7" clrIdx="1"/>
  <p:cmAuthor id="490" name="lillian" initials="l" lastIdx="1" clrIdx="0"/>
  <p:cmAuthor id="491" name="未知用户197" initials="未" lastIdx="1" clrIdx="0"/>
  <p:cmAuthor id="492" name="未知的使用者217" initials="未" lastIdx="1" clrIdx="1"/>
  <p:cmAuthor id="493" name="未知的使用者218" initials="未" lastIdx="1" clrIdx="0"/>
  <p:cmAuthor id="494" name="未知的使用者219" initials="未" lastIdx="2" clrIdx="0"/>
  <p:cmAuthor id="496" name="未知的使用者152" initials="未" lastIdx="8" clrIdx="0"/>
  <p:cmAuthor id="499" name="未知的使用者156" initials="未" lastIdx="1" clrIdx="0"/>
  <p:cmAuthor id="501" name="Alex" initials="A" lastIdx="1" clrIdx="500"/>
  <p:cmAuthor id="502" name="未知用户246" initials="未" lastIdx="1" clrIdx="0"/>
  <p:cmAuthor id="503" name="未知的使用者129" initials="未" lastIdx="1" clrIdx="0"/>
  <p:cmAuthor id="504" name="未知的使用者130" initials="未" lastIdx="8" clrIdx="0"/>
  <p:cmAuthor id="505" name="未知的使用者131" initials="未" lastIdx="2" clrIdx="0"/>
  <p:cmAuthor id="506" name="未知的使用者132" initials="未" lastIdx="8" clrIdx="0"/>
  <p:cmAuthor id="507" name="未知的使用者164" initials="未" lastIdx="8" clrIdx="0"/>
  <p:cmAuthor id="508" name="未知的使用者172" initials="未" lastIdx="1" clrIdx="0"/>
  <p:cmAuthor id="509" name="未知的使用者174" initials="未" lastIdx="1" clrIdx="0"/>
  <p:cmAuthor id="510" name="未知用户261" initials="未" lastIdx="1" clrIdx="0"/>
  <p:cmAuthor id="511" name="未知的使用者247" initials="未" lastIdx="6" clrIdx="0"/>
  <p:cmAuthor id="521" name="未知用户268" initials="未" lastIdx="1" clrIdx="0"/>
  <p:cmAuthor id="47245819" name="群智集" initials="群" lastIdx="0" clrIdx="0"/>
  <p:cmAuthor id="522" name="未知用户269" initials="未" lastIdx="2" clrIdx="0"/>
  <p:cmAuthor id="47245820" name="ding ruiwen" initials="dr" lastIdx="1" clrIdx="36"/>
  <p:cmAuthor id="47245821" name="郏鹏" initials="M" lastIdx="1" clrIdx="17"/>
  <p:cmAuthor id="524" name="未知用户250" initials="未" lastIdx="0" clrIdx="0"/>
  <p:cmAuthor id="525" name="未知用户272" initials="未" lastIdx="10" clrIdx="0"/>
  <p:cmAuthor id="287643683" name="王 曦" initials="王" lastIdx="1" clrIdx="13"/>
  <p:cmAuthor id="287643684" name="Aqf" initials="A" lastIdx="1" clrIdx="36"/>
  <p:cmAuthor id="287643685" name="刘 芷倩" initials="刘" lastIdx="1" clrIdx="38"/>
  <p:cmAuthor id="287643686" name="YaoChunfen" initials="Y" lastIdx="1" clrIdx="39"/>
  <p:cmAuthor id="287643687" name="cheng" initials="c" lastIdx="13" clrIdx="0"/>
  <p:cmAuthor id="532" name="未知的使用者200" initials="未" lastIdx="1" clrIdx="0"/>
  <p:cmAuthor id="534" name="未知的使用者171" initials="未" lastIdx="3" clrIdx="1"/>
  <p:cmAuthor id="708433798" name="jialuo" initials="j" lastIdx="0" clrIdx="0"/>
  <p:cmAuthor id="553" name="刘晖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879F1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9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07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加占比折线，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加占比折线，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加占比折线，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加占比折线，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加占比折线，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加占比折线，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加占比折线，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加占比折线，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44" y="0"/>
            <a:ext cx="12173713" cy="6858000"/>
          </a:xfrm>
          <a:prstGeom prst="rect">
            <a:avLst/>
          </a:prstGeom>
        </p:spPr>
      </p:pic>
      <p:sp>
        <p:nvSpPr>
          <p:cNvPr id="3" name="Holder 6"/>
          <p:cNvSpPr>
            <a:spLocks noGrp="1"/>
          </p:cNvSpPr>
          <p:nvPr>
            <p:ph type="sldNum" sz="quarter" idx="7"/>
          </p:nvPr>
        </p:nvSpPr>
        <p:spPr>
          <a:xfrm>
            <a:off x="11497343" y="6438872"/>
            <a:ext cx="340360" cy="184665"/>
          </a:xfr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95250">
              <a:spcBef>
                <a:spcPts val="125"/>
              </a:spcBef>
            </a:pPr>
            <a:fld id="{81D60167-4931-47E6-BA6A-407CBD079E47}" type="slidenum">
              <a:rPr lang="en-US" altLang="zh-CN" smtClean="0">
                <a:solidFill>
                  <a:prstClr val="black"/>
                </a:solidFill>
              </a:rPr>
            </a:fld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11365475" y="6606318"/>
            <a:ext cx="1055125" cy="227965"/>
          </a:xfrm>
          <a:prstGeom prst="rect">
            <a:avLst/>
          </a:prstGeom>
          <a:noFill/>
        </p:spPr>
        <p:txBody>
          <a:bodyPr wrap="square" lIns="77923" tIns="38962" rIns="77923" bIns="38962" rtlCol="0">
            <a:spAutoFit/>
          </a:bodyPr>
          <a:lstStyle/>
          <a:p>
            <a:pPr algn="ctr" defTabSz="779145"/>
            <a:fld id="{24173ED6-4A69-4FA8-8A09-51FC87ACF5D8}" type="slidenum">
              <a:rPr lang="zh-CN" altLang="en-US" sz="975" b="1" smtClean="0">
                <a:solidFill>
                  <a:srgbClr val="9BBB59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975" b="1" dirty="0">
              <a:solidFill>
                <a:srgbClr val="9BBB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 descr="e7d195523061f1c0c30ee18c1b05f65d12b38e2533cb2ccdAE0CC34CB5CBEBFAEC353FED4DECE97C3E379FD1D933F5E4DC18EF8EA6B7A1130D5F6DE9DD2BE4B0A8C9126ACE5083D1F5A9E323B29CCFC7AE86D7F5CE8BB739E7BCEFA8F5804DEBA69F12C057BAD0B048812985ADC4D88C4CED9DDD2C60B3AD22738F810B0633EECA8DAFAD20A8E1BB"/>
          <p:cNvSpPr/>
          <p:nvPr userDrawn="1"/>
        </p:nvSpPr>
        <p:spPr>
          <a:xfrm>
            <a:off x="11212195" y="6497955"/>
            <a:ext cx="810260" cy="2527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050" dirty="0">
                <a:solidFill>
                  <a:srgbClr val="44546A"/>
                </a:solidFill>
                <a:latin typeface="Arial" panose="020B0604020202020204" pitchFamily="34" charset="0"/>
              </a:rPr>
              <a:t>CMIoT</a:t>
            </a:r>
            <a:endParaRPr lang="en-US" sz="1050" dirty="0">
              <a:solidFill>
                <a:srgbClr val="44546A"/>
              </a:solidFill>
              <a:latin typeface="Arial" panose="020B0604020202020204" pitchFamily="34" charset="0"/>
            </a:endParaRPr>
          </a:p>
        </p:txBody>
      </p:sp>
      <p:sp>
        <p:nvSpPr>
          <p:cNvPr id="12" name="矩形 11" descr="e7d195523061f1c0c30ee18c1b05f65d12b38e2533cb2ccdAE0CC34CB5CBEBFAEC353FED4DECE97C3E379FD1D933F5E4DC18EF8EA6B7A1130D5F6DE9DD2BE4B0A8C9126ACE5083D1F5A9E323B29CCFC78B8867A9443CE509A866BD71F4109AB8C01E9B8DF257243808C17D8390494E722DBE68420E7DA3204BDAD3D3582DF1DFF36FB140D2DD309C"/>
          <p:cNvSpPr/>
          <p:nvPr userDrawn="1"/>
        </p:nvSpPr>
        <p:spPr>
          <a:xfrm>
            <a:off x="11528425" y="6748145"/>
            <a:ext cx="398780" cy="105410"/>
          </a:xfrm>
          <a:prstGeom prst="rect">
            <a:avLst/>
          </a:prstGeom>
          <a:solidFill>
            <a:srgbClr val="0486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44" y="0"/>
            <a:ext cx="12173713" cy="6858000"/>
          </a:xfrm>
          <a:prstGeom prst="rect">
            <a:avLst/>
          </a:prstGeom>
        </p:spPr>
      </p:pic>
      <p:sp>
        <p:nvSpPr>
          <p:cNvPr id="16" name="TextBox 7"/>
          <p:cNvSpPr txBox="1"/>
          <p:nvPr userDrawn="1"/>
        </p:nvSpPr>
        <p:spPr>
          <a:xfrm>
            <a:off x="11365475" y="6606318"/>
            <a:ext cx="1055125" cy="227965"/>
          </a:xfrm>
          <a:prstGeom prst="rect">
            <a:avLst/>
          </a:prstGeom>
          <a:noFill/>
        </p:spPr>
        <p:txBody>
          <a:bodyPr wrap="square" lIns="77923" tIns="38962" rIns="77923" bIns="38962" rtlCol="0">
            <a:spAutoFit/>
          </a:bodyPr>
          <a:lstStyle/>
          <a:p>
            <a:pPr algn="ctr" defTabSz="779145"/>
            <a:fld id="{24173ED6-4A69-4FA8-8A09-51FC87ACF5D8}" type="slidenum">
              <a:rPr lang="zh-CN" altLang="en-US" sz="975" b="1" smtClean="0">
                <a:solidFill>
                  <a:srgbClr val="9BBB59"/>
                </a:solidFill>
                <a:latin typeface="微软雅黑" panose="020B0503020204020204" charset="-122"/>
              </a:rPr>
            </a:fld>
            <a:endParaRPr lang="zh-CN" altLang="en-US" sz="975" b="1" dirty="0">
              <a:solidFill>
                <a:srgbClr val="9BBB59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组 130"/>
          <p:cNvGrpSpPr/>
          <p:nvPr userDrawn="1"/>
        </p:nvGrpSpPr>
        <p:grpSpPr>
          <a:xfrm>
            <a:off x="114935" y="276860"/>
            <a:ext cx="332740" cy="417830"/>
            <a:chOff x="239349" y="116632"/>
            <a:chExt cx="348596" cy="470253"/>
          </a:xfrm>
        </p:grpSpPr>
        <p:sp>
          <p:nvSpPr>
            <p:cNvPr id="134" name="Freeform 5"/>
            <p:cNvSpPr/>
            <p:nvPr/>
          </p:nvSpPr>
          <p:spPr bwMode="auto">
            <a:xfrm>
              <a:off x="243499" y="129656"/>
              <a:ext cx="209312" cy="21254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3200" dirty="0">
                <a:ea typeface="微软雅黑" panose="020B0503020204020204" charset="-122"/>
              </a:endParaRPr>
            </a:p>
          </p:txBody>
        </p:sp>
        <p:sp>
          <p:nvSpPr>
            <p:cNvPr id="135" name="Freeform 6"/>
            <p:cNvSpPr/>
            <p:nvPr/>
          </p:nvSpPr>
          <p:spPr bwMode="auto">
            <a:xfrm>
              <a:off x="378633" y="255262"/>
              <a:ext cx="209312" cy="214117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3200" dirty="0">
                <a:ea typeface="微软雅黑" panose="020B0503020204020204" charset="-122"/>
              </a:endParaRPr>
            </a:p>
          </p:txBody>
        </p:sp>
        <p:sp>
          <p:nvSpPr>
            <p:cNvPr id="136" name="Freeform 7"/>
            <p:cNvSpPr/>
            <p:nvPr/>
          </p:nvSpPr>
          <p:spPr bwMode="auto">
            <a:xfrm>
              <a:off x="239349" y="116632"/>
              <a:ext cx="207736" cy="21254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2E91F7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3200" dirty="0">
                <a:ea typeface="微软雅黑" panose="020B0503020204020204" charset="-122"/>
              </a:endParaRPr>
            </a:p>
          </p:txBody>
        </p:sp>
        <p:sp>
          <p:nvSpPr>
            <p:cNvPr id="137" name="Freeform 7"/>
            <p:cNvSpPr/>
            <p:nvPr/>
          </p:nvSpPr>
          <p:spPr bwMode="auto">
            <a:xfrm>
              <a:off x="239349" y="374341"/>
              <a:ext cx="207736" cy="21254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2E91F7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3200" dirty="0">
                <a:ea typeface="微软雅黑" panose="020B0503020204020204" charset="-122"/>
              </a:endParaRPr>
            </a:p>
          </p:txBody>
        </p:sp>
      </p:grpSp>
      <p:sp>
        <p:nvSpPr>
          <p:cNvPr id="133" name="矩形 3"/>
          <p:cNvSpPr/>
          <p:nvPr userDrawn="1"/>
        </p:nvSpPr>
        <p:spPr>
          <a:xfrm>
            <a:off x="601015" y="209504"/>
            <a:ext cx="8194675" cy="551180"/>
          </a:xfrm>
          <a:custGeom>
            <a:avLst/>
            <a:gdLst/>
            <a:ahLst/>
            <a:cxnLst/>
            <a:rect l="l" t="t" r="r" b="b"/>
            <a:pathLst>
              <a:path w="6207016" h="486000">
                <a:moveTo>
                  <a:pt x="0" y="0"/>
                </a:moveTo>
                <a:lnTo>
                  <a:pt x="35496" y="0"/>
                </a:lnTo>
                <a:lnTo>
                  <a:pt x="730349" y="0"/>
                </a:lnTo>
                <a:lnTo>
                  <a:pt x="765845" y="0"/>
                </a:lnTo>
                <a:lnTo>
                  <a:pt x="5441170" y="0"/>
                </a:lnTo>
                <a:lnTo>
                  <a:pt x="5476666" y="0"/>
                </a:lnTo>
                <a:lnTo>
                  <a:pt x="6171520" y="0"/>
                </a:lnTo>
                <a:lnTo>
                  <a:pt x="6207016" y="0"/>
                </a:lnTo>
                <a:lnTo>
                  <a:pt x="5923310" y="486000"/>
                </a:lnTo>
                <a:lnTo>
                  <a:pt x="5887814" y="486000"/>
                </a:lnTo>
                <a:lnTo>
                  <a:pt x="5192960" y="486000"/>
                </a:lnTo>
                <a:lnTo>
                  <a:pt x="5157464" y="486000"/>
                </a:lnTo>
                <a:lnTo>
                  <a:pt x="765845" y="486000"/>
                </a:lnTo>
                <a:lnTo>
                  <a:pt x="730349" y="486000"/>
                </a:lnTo>
                <a:lnTo>
                  <a:pt x="35496" y="486000"/>
                </a:lnTo>
                <a:lnTo>
                  <a:pt x="0" y="486000"/>
                </a:lnTo>
                <a:close/>
              </a:path>
            </a:pathLst>
          </a:custGeom>
          <a:solidFill>
            <a:srgbClr val="2E9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小图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 descr="e7d195523061f1c0c30ee18c1b05f65d12b38e2533cb2ccdAE0CC34CB5CBEBFAEC353FED4DECE97C3E379FD1D933F5E4DC18EF8EA6B7A1130D5F6DE9DD2BE4B0A8C9126ACE5083D1F5A9E323B29CCFC7AE86D7F5CE8BB739E7BCEFA8F5804DEBA69F12C057BAD0B048812985ADC4D88C4CED9DDD2C60B3AD22738F810B0633EECA8DAFAD20A8E1BB"/>
          <p:cNvSpPr/>
          <p:nvPr userDrawn="1"/>
        </p:nvSpPr>
        <p:spPr>
          <a:xfrm>
            <a:off x="11212513" y="6497638"/>
            <a:ext cx="809625" cy="25241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050" noProof="1">
                <a:solidFill>
                  <a:srgbClr val="44546A"/>
                </a:solidFill>
              </a:rPr>
              <a:t>CMIoT</a:t>
            </a:r>
            <a:endParaRPr lang="en-US" sz="1050" noProof="1">
              <a:solidFill>
                <a:srgbClr val="44546A"/>
              </a:solidFill>
            </a:endParaRPr>
          </a:p>
        </p:txBody>
      </p:sp>
      <p:sp>
        <p:nvSpPr>
          <p:cNvPr id="12" name="矩形 11" descr="e7d195523061f1c0c30ee18c1b05f65d12b38e2533cb2ccdAE0CC34CB5CBEBFAEC353FED4DECE97C3E379FD1D933F5E4DC18EF8EA6B7A1130D5F6DE9DD2BE4B0A8C9126ACE5083D1F5A9E323B29CCFC78B8867A9443CE509A866BD71F4109AB8C01E9B8DF257243808C17D8390494E722DBE68420E7DA3204BDAD3D3582DF1DFF36FB140D2DD309C"/>
          <p:cNvSpPr/>
          <p:nvPr userDrawn="1"/>
        </p:nvSpPr>
        <p:spPr>
          <a:xfrm>
            <a:off x="11528425" y="6748463"/>
            <a:ext cx="398463" cy="104775"/>
          </a:xfrm>
          <a:prstGeom prst="rect">
            <a:avLst/>
          </a:prstGeom>
          <a:solidFill>
            <a:srgbClr val="0486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noProof="1">
              <a:solidFill>
                <a:prstClr val="white"/>
              </a:solidFill>
            </a:endParaRPr>
          </a:p>
        </p:txBody>
      </p:sp>
      <p:pic>
        <p:nvPicPr>
          <p:cNvPr id="14340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Box 7"/>
          <p:cNvSpPr txBox="1"/>
          <p:nvPr userDrawn="1"/>
        </p:nvSpPr>
        <p:spPr>
          <a:xfrm>
            <a:off x="11364913" y="6605588"/>
            <a:ext cx="1055688" cy="228600"/>
          </a:xfrm>
          <a:prstGeom prst="rect">
            <a:avLst/>
          </a:prstGeom>
          <a:noFill/>
        </p:spPr>
        <p:txBody>
          <a:bodyPr wrap="square" lIns="77923" tIns="38962" rIns="77923" bIns="38962" rtlCol="0">
            <a:spAutoFit/>
          </a:bodyPr>
          <a:lstStyle/>
          <a:p>
            <a:pPr algn="ctr" defTabSz="779145"/>
            <a:fld id="{24173ED6-4A69-4FA8-8A09-51FC87ACF5D8}" type="slidenum">
              <a:rPr lang="zh-CN" altLang="en-US" sz="975" b="1" noProof="1">
                <a:solidFill>
                  <a:srgbClr val="9BBB59"/>
                </a:solidFill>
                <a:latin typeface="微软雅黑" panose="020B0503020204020204" charset="-122"/>
              </a:rPr>
            </a:fld>
            <a:endParaRPr lang="zh-CN" altLang="en-US" sz="975" b="1" noProof="1">
              <a:solidFill>
                <a:srgbClr val="9BBB59"/>
              </a:solidFill>
              <a:latin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5" b="22265"/>
          <a:stretch>
            <a:fillRect/>
          </a:stretch>
        </p:blipFill>
        <p:spPr>
          <a:xfrm>
            <a:off x="10063716" y="118524"/>
            <a:ext cx="1487520" cy="7267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043" y="213"/>
            <a:ext cx="866030" cy="762781"/>
          </a:xfrm>
          <a:prstGeom prst="rect">
            <a:avLst/>
          </a:prstGeom>
        </p:spPr>
      </p:pic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11364913" y="6605588"/>
            <a:ext cx="10556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3" tIns="38962" rIns="77923" bIns="38962">
            <a:spAutoFit/>
          </a:bodyPr>
          <a:lstStyle>
            <a:lvl1pPr defTabSz="77978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defTabSz="77978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defTabSz="77978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defTabSz="77978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defTabSz="77978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defTabSz="7797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defTabSz="7797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defTabSz="7797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defTabSz="7797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hangingPunct="0"/>
            <a:fld id="{B5938BB5-629B-4D6B-99A7-D80078A7C6DB}" type="slidenum">
              <a:rPr lang="zh-CN" altLang="en-US" sz="900" b="1" kern="0">
                <a:solidFill>
                  <a:srgbClr val="9BBB59"/>
                </a:solidFill>
                <a:latin typeface="微软雅黑" panose="020B0503020204020204" charset="-122"/>
                <a:sym typeface="Roboto" panose="02000000000000000000" charset="0"/>
              </a:rPr>
            </a:fld>
            <a:endParaRPr lang="zh-CN" altLang="en-US" sz="900" b="1" kern="0" dirty="0">
              <a:solidFill>
                <a:srgbClr val="9BBB59"/>
              </a:solidFill>
              <a:latin typeface="微软雅黑" panose="020B0503020204020204" charset="-122"/>
              <a:sym typeface="Roboto" panose="0200000000000000000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1" Type="http://schemas.openxmlformats.org/officeDocument/2006/relationships/notesSlide" Target="../notesSlides/notesSlide1.xml"/><Relationship Id="rId20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1" Type="http://schemas.openxmlformats.org/officeDocument/2006/relationships/notesSlide" Target="../notesSlides/notesSlide2.xml"/><Relationship Id="rId20" Type="http://schemas.openxmlformats.org/officeDocument/2006/relationships/slideLayout" Target="../slideLayouts/slideLayout12.xml"/><Relationship Id="rId2" Type="http://schemas.openxmlformats.org/officeDocument/2006/relationships/tags" Target="../tags/tag21.xml"/><Relationship Id="rId19" Type="http://schemas.openxmlformats.org/officeDocument/2006/relationships/tags" Target="../tags/tag38.xml"/><Relationship Id="rId18" Type="http://schemas.openxmlformats.org/officeDocument/2006/relationships/tags" Target="../tags/tag37.xml"/><Relationship Id="rId17" Type="http://schemas.openxmlformats.org/officeDocument/2006/relationships/tags" Target="../tags/tag36.xml"/><Relationship Id="rId16" Type="http://schemas.openxmlformats.org/officeDocument/2006/relationships/tags" Target="../tags/tag35.xml"/><Relationship Id="rId15" Type="http://schemas.openxmlformats.org/officeDocument/2006/relationships/tags" Target="../tags/tag34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6" Type="http://schemas.openxmlformats.org/officeDocument/2006/relationships/notesSlide" Target="../notesSlides/notesSlide3.xml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12.xml"/><Relationship Id="rId13" Type="http://schemas.openxmlformats.org/officeDocument/2006/relationships/image" Target="../media/image6.wmf"/><Relationship Id="rId12" Type="http://schemas.openxmlformats.org/officeDocument/2006/relationships/package" Target="../embeddings/Workbook1.xlsx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image" Target="../media/image8.emf"/><Relationship Id="rId6" Type="http://schemas.openxmlformats.org/officeDocument/2006/relationships/image" Target="../media/image7.png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57.xml"/><Relationship Id="rId1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6" Type="http://schemas.openxmlformats.org/officeDocument/2006/relationships/notesSlide" Target="../notesSlides/notesSlide7.xml"/><Relationship Id="rId25" Type="http://schemas.openxmlformats.org/officeDocument/2006/relationships/slideLayout" Target="../slideLayouts/slideLayout12.xml"/><Relationship Id="rId24" Type="http://schemas.openxmlformats.org/officeDocument/2006/relationships/tags" Target="../tags/tag89.xml"/><Relationship Id="rId23" Type="http://schemas.openxmlformats.org/officeDocument/2006/relationships/tags" Target="../tags/tag88.xml"/><Relationship Id="rId22" Type="http://schemas.openxmlformats.org/officeDocument/2006/relationships/tags" Target="../tags/tag87.xml"/><Relationship Id="rId21" Type="http://schemas.openxmlformats.org/officeDocument/2006/relationships/tags" Target="../tags/tag86.xml"/><Relationship Id="rId20" Type="http://schemas.openxmlformats.org/officeDocument/2006/relationships/tags" Target="../tags/tag85.xml"/><Relationship Id="rId2" Type="http://schemas.openxmlformats.org/officeDocument/2006/relationships/tags" Target="../tags/tag67.xml"/><Relationship Id="rId19" Type="http://schemas.openxmlformats.org/officeDocument/2006/relationships/tags" Target="../tags/tag84.xml"/><Relationship Id="rId18" Type="http://schemas.openxmlformats.org/officeDocument/2006/relationships/tags" Target="../tags/tag83.xml"/><Relationship Id="rId17" Type="http://schemas.openxmlformats.org/officeDocument/2006/relationships/tags" Target="../tags/tag82.xml"/><Relationship Id="rId16" Type="http://schemas.openxmlformats.org/officeDocument/2006/relationships/tags" Target="../tags/tag81.xml"/><Relationship Id="rId15" Type="http://schemas.openxmlformats.org/officeDocument/2006/relationships/tags" Target="../tags/tag80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9" Type="http://schemas.openxmlformats.org/officeDocument/2006/relationships/notesSlide" Target="../notesSlides/notesSlide8.xml"/><Relationship Id="rId18" Type="http://schemas.openxmlformats.org/officeDocument/2006/relationships/slideLayout" Target="../slideLayouts/slideLayout12.xml"/><Relationship Id="rId17" Type="http://schemas.openxmlformats.org/officeDocument/2006/relationships/tags" Target="../tags/tag106.xml"/><Relationship Id="rId16" Type="http://schemas.openxmlformats.org/officeDocument/2006/relationships/tags" Target="../tags/tag105.xml"/><Relationship Id="rId15" Type="http://schemas.openxmlformats.org/officeDocument/2006/relationships/tags" Target="../tags/tag104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tags" Target="../tags/tag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96475" y="1512570"/>
            <a:ext cx="1402080" cy="1132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226425" y="1512570"/>
            <a:ext cx="1402080" cy="1132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5165" y="1512570"/>
            <a:ext cx="7258685" cy="1132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1" name="组 130"/>
          <p:cNvGrpSpPr/>
          <p:nvPr userDrawn="1"/>
        </p:nvGrpSpPr>
        <p:grpSpPr>
          <a:xfrm>
            <a:off x="114935" y="262255"/>
            <a:ext cx="332740" cy="417830"/>
            <a:chOff x="239349" y="116632"/>
            <a:chExt cx="348596" cy="470253"/>
          </a:xfrm>
        </p:grpSpPr>
        <p:sp>
          <p:nvSpPr>
            <p:cNvPr id="134" name="Freeform 5"/>
            <p:cNvSpPr/>
            <p:nvPr/>
          </p:nvSpPr>
          <p:spPr bwMode="auto">
            <a:xfrm>
              <a:off x="243499" y="129656"/>
              <a:ext cx="209312" cy="21254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5" name="Freeform 6"/>
            <p:cNvSpPr/>
            <p:nvPr/>
          </p:nvSpPr>
          <p:spPr bwMode="auto">
            <a:xfrm>
              <a:off x="378633" y="255262"/>
              <a:ext cx="209312" cy="214117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6" name="Freeform 7"/>
            <p:cNvSpPr/>
            <p:nvPr/>
          </p:nvSpPr>
          <p:spPr bwMode="auto">
            <a:xfrm>
              <a:off x="239349" y="116632"/>
              <a:ext cx="207736" cy="21254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2E91F7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7" name="Freeform 7"/>
            <p:cNvSpPr/>
            <p:nvPr/>
          </p:nvSpPr>
          <p:spPr bwMode="auto">
            <a:xfrm>
              <a:off x="239349" y="374341"/>
              <a:ext cx="207736" cy="21254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2E91F7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33" name="矩形 3"/>
          <p:cNvSpPr/>
          <p:nvPr userDrawn="1"/>
        </p:nvSpPr>
        <p:spPr>
          <a:xfrm>
            <a:off x="565785" y="187960"/>
            <a:ext cx="8234045" cy="551180"/>
          </a:xfrm>
          <a:custGeom>
            <a:avLst/>
            <a:gdLst/>
            <a:ahLst/>
            <a:cxnLst/>
            <a:rect l="l" t="t" r="r" b="b"/>
            <a:pathLst>
              <a:path w="6207016" h="486000">
                <a:moveTo>
                  <a:pt x="0" y="0"/>
                </a:moveTo>
                <a:lnTo>
                  <a:pt x="35496" y="0"/>
                </a:lnTo>
                <a:lnTo>
                  <a:pt x="730349" y="0"/>
                </a:lnTo>
                <a:lnTo>
                  <a:pt x="765845" y="0"/>
                </a:lnTo>
                <a:lnTo>
                  <a:pt x="5441170" y="0"/>
                </a:lnTo>
                <a:lnTo>
                  <a:pt x="5476666" y="0"/>
                </a:lnTo>
                <a:lnTo>
                  <a:pt x="6171520" y="0"/>
                </a:lnTo>
                <a:lnTo>
                  <a:pt x="6207016" y="0"/>
                </a:lnTo>
                <a:lnTo>
                  <a:pt x="5923310" y="486000"/>
                </a:lnTo>
                <a:lnTo>
                  <a:pt x="5887814" y="486000"/>
                </a:lnTo>
                <a:lnTo>
                  <a:pt x="5192960" y="486000"/>
                </a:lnTo>
                <a:lnTo>
                  <a:pt x="5157464" y="486000"/>
                </a:lnTo>
                <a:lnTo>
                  <a:pt x="765845" y="486000"/>
                </a:lnTo>
                <a:lnTo>
                  <a:pt x="730349" y="486000"/>
                </a:lnTo>
                <a:lnTo>
                  <a:pt x="35496" y="486000"/>
                </a:lnTo>
                <a:lnTo>
                  <a:pt x="0" y="486000"/>
                </a:lnTo>
                <a:close/>
              </a:path>
            </a:pathLst>
          </a:custGeom>
          <a:solidFill>
            <a:srgbClr val="2E9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1590" y="0"/>
            <a:ext cx="3098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8" name="标题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21016" y="259114"/>
            <a:ext cx="99949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开卡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流程丨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入网信息与订购校验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0">
            <a:off x="1032510" y="1829435"/>
            <a:ext cx="10142220" cy="699135"/>
            <a:chOff x="1409" y="3240"/>
            <a:chExt cx="16307" cy="1421"/>
          </a:xfrm>
        </p:grpSpPr>
        <p:sp>
          <p:nvSpPr>
            <p:cNvPr id="20" name="矩形 19"/>
            <p:cNvSpPr/>
            <p:nvPr>
              <p:custDataLst>
                <p:tags r:id="rId2"/>
              </p:custDataLst>
            </p:nvPr>
          </p:nvSpPr>
          <p:spPr>
            <a:xfrm>
              <a:off x="1409" y="3242"/>
              <a:ext cx="1984" cy="1417"/>
            </a:xfrm>
            <a:prstGeom prst="rect">
              <a:avLst/>
            </a:prstGeom>
            <a:noFill/>
            <a:ln>
              <a:solidFill>
                <a:srgbClr val="8FAAD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①</a:t>
              </a:r>
              <a:r>
                <a:rPr lang="en-US" altLang="zh-CN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现场</a:t>
              </a:r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考察</a:t>
              </a:r>
              <a:endPara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3"/>
              </p:custDataLst>
            </p:nvPr>
          </p:nvSpPr>
          <p:spPr>
            <a:xfrm>
              <a:off x="4182" y="3243"/>
              <a:ext cx="2119" cy="1416"/>
            </a:xfrm>
            <a:prstGeom prst="rect">
              <a:avLst/>
            </a:prstGeom>
            <a:noFill/>
            <a:ln>
              <a:solidFill>
                <a:srgbClr val="8FAAD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②</a:t>
              </a:r>
              <a:r>
                <a:rPr lang="en-US" altLang="zh-CN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准入资质、风险审核</a:t>
              </a:r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及线上化</a:t>
              </a:r>
              <a:endPara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4"/>
              </p:custDataLst>
            </p:nvPr>
          </p:nvSpPr>
          <p:spPr>
            <a:xfrm>
              <a:off x="10348" y="3243"/>
              <a:ext cx="1814" cy="1418"/>
            </a:xfrm>
            <a:prstGeom prst="rect">
              <a:avLst/>
            </a:prstGeom>
            <a:noFill/>
            <a:ln>
              <a:solidFill>
                <a:srgbClr val="8FAAD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④</a:t>
              </a:r>
              <a:r>
                <a:rPr lang="en-US" altLang="zh-CN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完成项目审批、归档</a:t>
              </a:r>
              <a:endPara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5"/>
              </p:custDataLst>
            </p:nvPr>
          </p:nvSpPr>
          <p:spPr>
            <a:xfrm>
              <a:off x="13163" y="3240"/>
              <a:ext cx="1840" cy="1417"/>
            </a:xfrm>
            <a:prstGeom prst="rect">
              <a:avLst/>
            </a:prstGeom>
            <a:noFill/>
            <a:ln>
              <a:solidFill>
                <a:srgbClr val="8FAAD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⑤业务办理校验及功能</a:t>
              </a:r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开通</a:t>
              </a:r>
              <a:endPara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6"/>
              </p:custDataLst>
            </p:nvPr>
          </p:nvSpPr>
          <p:spPr>
            <a:xfrm>
              <a:off x="7117" y="3243"/>
              <a:ext cx="2373" cy="1415"/>
            </a:xfrm>
            <a:prstGeom prst="rect">
              <a:avLst/>
            </a:prstGeom>
            <a:noFill/>
            <a:ln>
              <a:solidFill>
                <a:srgbClr val="8FAAD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③</a:t>
              </a:r>
              <a:r>
                <a:rPr lang="en-US" altLang="zh-CN" sz="1200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1200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项目创建：录入使用场景、</a:t>
              </a:r>
              <a:r>
                <a:rPr lang="zh-CN" altLang="en-US" sz="1200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申请</a:t>
              </a:r>
              <a:r>
                <a:rPr lang="zh-CN" altLang="en-US" sz="1200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折扣</a:t>
              </a:r>
              <a:endPara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45" name="直接箭头连接符 44"/>
            <p:cNvCxnSpPr>
              <a:stCxn id="20" idx="3"/>
              <a:endCxn id="21" idx="1"/>
            </p:cNvCxnSpPr>
            <p:nvPr>
              <p:custDataLst>
                <p:tags r:id="rId7"/>
              </p:custDataLst>
            </p:nvPr>
          </p:nvCxnSpPr>
          <p:spPr>
            <a:xfrm>
              <a:off x="3393" y="3951"/>
              <a:ext cx="789" cy="0"/>
            </a:xfrm>
            <a:prstGeom prst="straightConnector1">
              <a:avLst/>
            </a:prstGeom>
            <a:ln w="3175">
              <a:solidFill>
                <a:srgbClr val="8FAAD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21" idx="3"/>
              <a:endCxn id="30" idx="1"/>
            </p:cNvCxnSpPr>
            <p:nvPr>
              <p:custDataLst>
                <p:tags r:id="rId8"/>
              </p:custDataLst>
            </p:nvPr>
          </p:nvCxnSpPr>
          <p:spPr>
            <a:xfrm flipV="1">
              <a:off x="6301" y="3950"/>
              <a:ext cx="816" cy="1"/>
            </a:xfrm>
            <a:prstGeom prst="straightConnector1">
              <a:avLst/>
            </a:prstGeom>
            <a:ln w="3175">
              <a:solidFill>
                <a:srgbClr val="8FAAD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9" idx="3"/>
              <a:endCxn id="62" idx="1"/>
            </p:cNvCxnSpPr>
            <p:nvPr>
              <p:custDataLst>
                <p:tags r:id="rId9"/>
              </p:custDataLst>
            </p:nvPr>
          </p:nvCxnSpPr>
          <p:spPr>
            <a:xfrm flipV="1">
              <a:off x="15002" y="3948"/>
              <a:ext cx="857" cy="1"/>
            </a:xfrm>
            <a:prstGeom prst="straightConnector1">
              <a:avLst/>
            </a:prstGeom>
            <a:ln w="3175">
              <a:solidFill>
                <a:srgbClr val="8FAAD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肘形连接符 52"/>
            <p:cNvCxnSpPr>
              <a:stCxn id="22" idx="3"/>
              <a:endCxn id="9" idx="1"/>
            </p:cNvCxnSpPr>
            <p:nvPr>
              <p:custDataLst>
                <p:tags r:id="rId10"/>
              </p:custDataLst>
            </p:nvPr>
          </p:nvCxnSpPr>
          <p:spPr>
            <a:xfrm flipV="1">
              <a:off x="12162" y="3949"/>
              <a:ext cx="1001" cy="4"/>
            </a:xfrm>
            <a:prstGeom prst="bentConnector3">
              <a:avLst>
                <a:gd name="adj1" fmla="val 50047"/>
              </a:avLst>
            </a:prstGeom>
            <a:ln>
              <a:solidFill>
                <a:srgbClr val="8FAAD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>
              <p:custDataLst>
                <p:tags r:id="rId11"/>
              </p:custDataLst>
            </p:nvPr>
          </p:nvSpPr>
          <p:spPr>
            <a:xfrm>
              <a:off x="15860" y="3240"/>
              <a:ext cx="1856" cy="1415"/>
            </a:xfrm>
            <a:prstGeom prst="rect">
              <a:avLst/>
            </a:prstGeom>
            <a:noFill/>
            <a:ln>
              <a:solidFill>
                <a:srgbClr val="8FAAD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⑥开户数据</a:t>
              </a:r>
              <a:endPara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algn="ctr"/>
              <a:r>
                <a:rPr lang="zh-CN" altLang="en-US" sz="1200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高风险合同数据报备</a:t>
              </a:r>
              <a:endPara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cxnSp>
          <p:nvCxnSpPr>
            <p:cNvPr id="10" name="直接箭头连接符 9"/>
            <p:cNvCxnSpPr>
              <a:stCxn id="30" idx="3"/>
              <a:endCxn id="22" idx="1"/>
            </p:cNvCxnSpPr>
            <p:nvPr>
              <p:custDataLst>
                <p:tags r:id="rId12"/>
              </p:custDataLst>
            </p:nvPr>
          </p:nvCxnSpPr>
          <p:spPr>
            <a:xfrm>
              <a:off x="9489" y="3950"/>
              <a:ext cx="859" cy="3"/>
            </a:xfrm>
            <a:prstGeom prst="straightConnector1">
              <a:avLst/>
            </a:prstGeom>
            <a:ln w="3175">
              <a:solidFill>
                <a:srgbClr val="8FAAD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63245" y="739140"/>
            <a:ext cx="11224895" cy="6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n"/>
              <a:defRPr/>
            </a:pPr>
            <a:r>
              <a:rPr lang="zh-CN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一步强化物联网卡风险防控能力，省内实现风险评估、协议等线上化，通过省预受理将使用场景、资费信息等同步至CMIOT系统，由CMIOT完成开卡等业务办理校验，确保用户实际开通功能、签约信息与准入风险评估、协议等保持一致。</a:t>
            </a:r>
            <a:endParaRPr lang="zh-CN" sz="14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5" name="文本框 92"/>
          <p:cNvSpPr txBox="1"/>
          <p:nvPr>
            <p:custDataLst>
              <p:tags r:id="rId14"/>
            </p:custDataLst>
          </p:nvPr>
        </p:nvSpPr>
        <p:spPr bwMode="auto">
          <a:xfrm>
            <a:off x="621665" y="3126740"/>
            <a:ext cx="5312410" cy="2957830"/>
          </a:xfrm>
          <a:prstGeom prst="rect">
            <a:avLst/>
          </a:prstGeom>
          <a:noFill/>
          <a:ln w="3175" cap="flat" cmpd="sng" algn="ctr">
            <a:solidFill>
              <a:srgbClr val="008CFF"/>
            </a:solidFill>
            <a:prstDash val="solid"/>
            <a:miter lim="800000"/>
          </a:ln>
          <a:effectLst/>
        </p:spPr>
        <p:txBody>
          <a:bodyPr lIns="57600" tIns="28800" rIns="57600" bIns="28800" anchor="ctr"/>
          <a:lstStyle>
            <a:defPPr>
              <a:defRPr lang="en-US"/>
            </a:defPPr>
            <a:lvl1pPr marR="0" lvl="0" indent="0" defTabSz="53213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105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zh-CN" sz="1000" noProof="1">
              <a:solidFill>
                <a:prstClr val="black"/>
              </a:solidFill>
              <a:latin typeface="微软雅黑" panose="020B0503020204020204" charset="-122"/>
            </a:endParaRPr>
          </a:p>
        </p:txBody>
      </p:sp>
      <p:sp>
        <p:nvSpPr>
          <p:cNvPr id="36" name="TextBox 184"/>
          <p:cNvSpPr/>
          <p:nvPr>
            <p:custDataLst>
              <p:tags r:id="rId15"/>
            </p:custDataLst>
          </p:nvPr>
        </p:nvSpPr>
        <p:spPr>
          <a:xfrm>
            <a:off x="621665" y="2802890"/>
            <a:ext cx="5311775" cy="323850"/>
          </a:xfrm>
          <a:prstGeom prst="rect">
            <a:avLst/>
          </a:prstGeom>
          <a:solidFill>
            <a:srgbClr val="2E91F7"/>
          </a:solidFill>
          <a:ln>
            <a:solidFill>
              <a:srgbClr val="2E91F7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流程</a:t>
            </a: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说明</a:t>
            </a:r>
            <a:endParaRPr lang="zh-CN" altLang="en-US" sz="16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16"/>
            </p:custDataLst>
          </p:nvPr>
        </p:nvSpPr>
        <p:spPr>
          <a:xfrm>
            <a:off x="640715" y="3120390"/>
            <a:ext cx="5210175" cy="28841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28600" marR="0" indent="-22860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客户经理对客户现场进行考察，包括：客户单位基本情况、使用场景、客户资质证件、客户门头照及考察人合影、客户生产工作或办公场所照片、终端设备照片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28600" marR="0" indent="-22860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省内进行准入资质及风险审核，并实现风险评估表、合同等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线上化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28600" marR="0" indent="-22860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省内通过预受理创建项目，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关联风险评估表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等信息，录入应用场景、开通功能、流量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大小、资费折扣等，完成省内审批后同步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CMIOT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28600" marR="0" indent="-22860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涉及集团审批的同步至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CMIOT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完成集团审批，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审批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后归档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28600" marR="0" indent="-22860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省内通过预受理或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CMIOT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前台进行开卡等业务办理，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CMIOT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行业务校验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28600" marR="0" indent="-22860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省内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上报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开户数据、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高风险合同数据</a:t>
            </a:r>
            <a:endParaRPr lang="en-US" altLang="zh-CN" sz="12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文本框 92"/>
          <p:cNvSpPr txBox="1"/>
          <p:nvPr>
            <p:custDataLst>
              <p:tags r:id="rId17"/>
            </p:custDataLst>
          </p:nvPr>
        </p:nvSpPr>
        <p:spPr bwMode="auto">
          <a:xfrm>
            <a:off x="6484620" y="3126740"/>
            <a:ext cx="5372735" cy="2958465"/>
          </a:xfrm>
          <a:prstGeom prst="rect">
            <a:avLst/>
          </a:prstGeom>
          <a:noFill/>
          <a:ln w="3175" cap="flat" cmpd="sng" algn="ctr">
            <a:solidFill>
              <a:srgbClr val="008CFF"/>
            </a:solidFill>
            <a:prstDash val="solid"/>
            <a:miter lim="800000"/>
          </a:ln>
          <a:effectLst/>
        </p:spPr>
        <p:txBody>
          <a:bodyPr lIns="57600" tIns="28800" rIns="57600" bIns="28800" anchor="ctr"/>
          <a:lstStyle>
            <a:defPPr>
              <a:defRPr lang="en-US"/>
            </a:defPPr>
            <a:lvl1pPr marR="0" lvl="0" indent="0" defTabSz="53213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105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zh-CN" sz="1000" noProof="1">
              <a:solidFill>
                <a:prstClr val="black"/>
              </a:solidFill>
              <a:latin typeface="微软雅黑" panose="020B0503020204020204" charset="-122"/>
            </a:endParaRPr>
          </a:p>
        </p:txBody>
      </p:sp>
      <p:sp>
        <p:nvSpPr>
          <p:cNvPr id="13" name="TextBox 184"/>
          <p:cNvSpPr/>
          <p:nvPr>
            <p:custDataLst>
              <p:tags r:id="rId18"/>
            </p:custDataLst>
          </p:nvPr>
        </p:nvSpPr>
        <p:spPr>
          <a:xfrm>
            <a:off x="6484620" y="2802890"/>
            <a:ext cx="5372735" cy="330835"/>
          </a:xfrm>
          <a:prstGeom prst="rect">
            <a:avLst/>
          </a:prstGeom>
          <a:solidFill>
            <a:srgbClr val="2E91F7"/>
          </a:solidFill>
          <a:ln>
            <a:solidFill>
              <a:srgbClr val="2E91F7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业务</a:t>
            </a: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规则</a:t>
            </a:r>
            <a:endParaRPr lang="zh-CN" altLang="en-US" sz="16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19"/>
            </p:custDataLst>
          </p:nvPr>
        </p:nvSpPr>
        <p:spPr>
          <a:xfrm>
            <a:off x="6601460" y="3120390"/>
            <a:ext cx="5186680" cy="28835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28600" marR="0" indent="-228600" algn="l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项目使用场景信息包括应用（签约）场景、流量功能、流量额度、开通定向语音、开通定向短信、搭载销售、无线上网类服务</a:t>
            </a:r>
            <a:endParaRPr lang="zh-CN" altLang="en-US" sz="12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28600" marR="0" indent="-228600" algn="l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项目使用场景信息需与风险评估表、协议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/合同信息保持一致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28600" marR="0" indent="-228600" algn="l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项目最多支持设置20个有效的使用场景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28600" marR="0" indent="-228600" algn="l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项目使用场景开通定向语音功能/定向短信功能为否，用户不允许开通定向语音/定向短信功能；项目使用场景开通定向语音/定向短信功能为是，用户允许开通定向语音/定向短信功能，系统不强制校验开通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28600" indent="-228600" algn="l" defTabSz="685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签约场景、搭载销售、无线上网类服务与使用场景保持一致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28600" indent="-228600" algn="l" defTabSz="685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流量功能、流量额度与开卡场景保持一致，小流量需订购限额管控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28600" indent="-228600" algn="l" defTabSz="685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CMIOT根据流量功能、流量额度、签约场景判定用户的开卡场景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92973" y="6085840"/>
            <a:ext cx="799719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indent="0" algn="ct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预计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2025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月起，只能通过省公司发起项目创建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修改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删除，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CMIOT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仅支持项目查询</a:t>
            </a:r>
            <a:endParaRPr lang="zh-CN" altLang="en-US" sz="16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R="0" algn="ct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请各省加快从省内发起创建项目，确保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入网信息与订购开通信息一致验</a:t>
            </a:r>
            <a:endParaRPr lang="zh-CN" altLang="en-US" sz="16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6350" y="1512570"/>
            <a:ext cx="9956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省内系统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83893" y="1512570"/>
            <a:ext cx="128714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CMIOT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099675" y="1480820"/>
            <a:ext cx="9956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省内系统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组 130"/>
          <p:cNvGrpSpPr/>
          <p:nvPr userDrawn="1"/>
        </p:nvGrpSpPr>
        <p:grpSpPr>
          <a:xfrm>
            <a:off x="114935" y="262255"/>
            <a:ext cx="332740" cy="417830"/>
            <a:chOff x="239349" y="116632"/>
            <a:chExt cx="348596" cy="470253"/>
          </a:xfrm>
        </p:grpSpPr>
        <p:sp>
          <p:nvSpPr>
            <p:cNvPr id="134" name="Freeform 5"/>
            <p:cNvSpPr/>
            <p:nvPr/>
          </p:nvSpPr>
          <p:spPr bwMode="auto">
            <a:xfrm>
              <a:off x="243499" y="129656"/>
              <a:ext cx="209312" cy="21254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5" name="Freeform 6"/>
            <p:cNvSpPr/>
            <p:nvPr/>
          </p:nvSpPr>
          <p:spPr bwMode="auto">
            <a:xfrm>
              <a:off x="378633" y="255262"/>
              <a:ext cx="209312" cy="214117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6" name="Freeform 7"/>
            <p:cNvSpPr/>
            <p:nvPr/>
          </p:nvSpPr>
          <p:spPr bwMode="auto">
            <a:xfrm>
              <a:off x="239349" y="116632"/>
              <a:ext cx="207736" cy="21254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2E91F7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7" name="Freeform 7"/>
            <p:cNvSpPr/>
            <p:nvPr/>
          </p:nvSpPr>
          <p:spPr bwMode="auto">
            <a:xfrm>
              <a:off x="239349" y="374341"/>
              <a:ext cx="207736" cy="21254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2E91F7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33" name="矩形 3"/>
          <p:cNvSpPr/>
          <p:nvPr userDrawn="1"/>
        </p:nvSpPr>
        <p:spPr>
          <a:xfrm>
            <a:off x="565785" y="187960"/>
            <a:ext cx="8234045" cy="551180"/>
          </a:xfrm>
          <a:custGeom>
            <a:avLst/>
            <a:gdLst/>
            <a:ahLst/>
            <a:cxnLst/>
            <a:rect l="l" t="t" r="r" b="b"/>
            <a:pathLst>
              <a:path w="6207016" h="486000">
                <a:moveTo>
                  <a:pt x="0" y="0"/>
                </a:moveTo>
                <a:lnTo>
                  <a:pt x="35496" y="0"/>
                </a:lnTo>
                <a:lnTo>
                  <a:pt x="730349" y="0"/>
                </a:lnTo>
                <a:lnTo>
                  <a:pt x="765845" y="0"/>
                </a:lnTo>
                <a:lnTo>
                  <a:pt x="5441170" y="0"/>
                </a:lnTo>
                <a:lnTo>
                  <a:pt x="5476666" y="0"/>
                </a:lnTo>
                <a:lnTo>
                  <a:pt x="6171520" y="0"/>
                </a:lnTo>
                <a:lnTo>
                  <a:pt x="6207016" y="0"/>
                </a:lnTo>
                <a:lnTo>
                  <a:pt x="5923310" y="486000"/>
                </a:lnTo>
                <a:lnTo>
                  <a:pt x="5887814" y="486000"/>
                </a:lnTo>
                <a:lnTo>
                  <a:pt x="5192960" y="486000"/>
                </a:lnTo>
                <a:lnTo>
                  <a:pt x="5157464" y="486000"/>
                </a:lnTo>
                <a:lnTo>
                  <a:pt x="765845" y="486000"/>
                </a:lnTo>
                <a:lnTo>
                  <a:pt x="730349" y="486000"/>
                </a:lnTo>
                <a:lnTo>
                  <a:pt x="35496" y="486000"/>
                </a:lnTo>
                <a:lnTo>
                  <a:pt x="0" y="486000"/>
                </a:lnTo>
                <a:close/>
              </a:path>
            </a:pathLst>
          </a:custGeom>
          <a:solidFill>
            <a:srgbClr val="2E9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1590" y="0"/>
            <a:ext cx="3098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8" name="标题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21016" y="248319"/>
            <a:ext cx="99949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业务规则丨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CMIOT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系统开卡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管控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矩形 3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6410" y="829310"/>
            <a:ext cx="11218545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n"/>
              <a:defRPr/>
            </a:pPr>
            <a:r>
              <a:rPr lang="zh-CN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根据</a:t>
            </a:r>
            <a:r>
              <a:rPr lang="en-US" altLang="zh-CN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717</a:t>
            </a: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号文件要求</a:t>
            </a:r>
            <a:r>
              <a:rPr lang="zh-CN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，针对物联网卡签约场景、安全分类管理、安全管理措施等内容做出优化调整，新增搭载销售及高风险场景管理</a:t>
            </a:r>
            <a:r>
              <a:rPr lang="zh-CN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要求</a:t>
            </a:r>
            <a:endParaRPr lang="zh-CN" sz="14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410210" y="1416685"/>
            <a:ext cx="2051685" cy="4761865"/>
            <a:chOff x="203" y="1927"/>
            <a:chExt cx="12824" cy="7069"/>
          </a:xfrm>
        </p:grpSpPr>
        <p:grpSp>
          <p:nvGrpSpPr>
            <p:cNvPr id="17" name="组合 16"/>
            <p:cNvGrpSpPr/>
            <p:nvPr/>
          </p:nvGrpSpPr>
          <p:grpSpPr>
            <a:xfrm>
              <a:off x="203" y="1927"/>
              <a:ext cx="12824" cy="7069"/>
              <a:chOff x="203" y="1927"/>
              <a:chExt cx="12824" cy="7069"/>
            </a:xfrm>
          </p:grpSpPr>
          <p:sp>
            <p:nvSpPr>
              <p:cNvPr id="15" name="文本框 92"/>
              <p:cNvSpPr txBox="1"/>
              <p:nvPr>
                <p:custDataLst>
                  <p:tags r:id="rId4"/>
                </p:custDataLst>
              </p:nvPr>
            </p:nvSpPr>
            <p:spPr bwMode="auto">
              <a:xfrm>
                <a:off x="203" y="2541"/>
                <a:ext cx="12824" cy="6455"/>
              </a:xfrm>
              <a:prstGeom prst="rect">
                <a:avLst/>
              </a:prstGeom>
              <a:noFill/>
              <a:ln w="3175" cap="flat" cmpd="sng" algn="ctr">
                <a:solidFill>
                  <a:srgbClr val="008CFF"/>
                </a:solidFill>
                <a:prstDash val="solid"/>
                <a:miter lim="800000"/>
              </a:ln>
              <a:effectLst/>
            </p:spPr>
            <p:txBody>
              <a:bodyPr lIns="57600" tIns="28800" rIns="57600" bIns="28800" anchor="ctr"/>
              <a:lstStyle>
                <a:defPPr>
                  <a:defRPr lang="en-US"/>
                </a:defPPr>
                <a:lvl1pPr marR="0" lvl="0" indent="0" defTabSz="53213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1" sz="1050" b="0" i="0" u="none" strike="noStrike" kern="0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/>
                    <a:ea typeface="微软雅黑" panose="020B0503020204020204" charset="-122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defRPr/>
                </a:pPr>
                <a:endParaRPr lang="zh-CN" sz="1000" noProof="1">
                  <a:solidFill>
                    <a:prstClr val="black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16" name="TextBox 184"/>
              <p:cNvSpPr/>
              <p:nvPr>
                <p:custDataLst>
                  <p:tags r:id="rId5"/>
                </p:custDataLst>
              </p:nvPr>
            </p:nvSpPr>
            <p:spPr>
              <a:xfrm>
                <a:off x="203" y="1927"/>
                <a:ext cx="12824" cy="614"/>
              </a:xfrm>
              <a:prstGeom prst="rect">
                <a:avLst/>
              </a:prstGeom>
              <a:solidFill>
                <a:srgbClr val="2E91F7"/>
              </a:solidFill>
              <a:ln>
                <a:solidFill>
                  <a:srgbClr val="2E91F7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zh-CN" altLang="en-US" sz="1600" b="1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签约场景优化</a:t>
                </a:r>
                <a:endParaRPr lang="zh-CN" altLang="en-US" sz="16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</p:txBody>
          </p:sp>
        </p:grpSp>
        <p:sp>
          <p:nvSpPr>
            <p:cNvPr id="10" name="文本框 9"/>
            <p:cNvSpPr txBox="1"/>
            <p:nvPr>
              <p:custDataLst>
                <p:tags r:id="rId6"/>
              </p:custDataLst>
            </p:nvPr>
          </p:nvSpPr>
          <p:spPr>
            <a:xfrm>
              <a:off x="203" y="2541"/>
              <a:ext cx="12824" cy="6331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R="0" indent="0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根据物联网卡行业分类研究进行调整：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285750" marR="0" indent="-285750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由原有的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9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大场景变更为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10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大场景，新增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“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智能远控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”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一级场景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285750" marR="0" indent="-285750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部分一级场景名称变更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285750" marR="0" indent="-285750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二级场景的新增和删除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285750" marR="0" indent="-285750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二级场景是否位置固定属性的变更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R="0" indent="0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7"/>
            </p:custDataLst>
          </p:nvPr>
        </p:nvGrpSpPr>
        <p:grpSpPr>
          <a:xfrm>
            <a:off x="2737485" y="1417320"/>
            <a:ext cx="2051685" cy="4759960"/>
            <a:chOff x="203" y="1927"/>
            <a:chExt cx="12824" cy="7069"/>
          </a:xfrm>
        </p:grpSpPr>
        <p:grpSp>
          <p:nvGrpSpPr>
            <p:cNvPr id="34" name="组合 33"/>
            <p:cNvGrpSpPr/>
            <p:nvPr/>
          </p:nvGrpSpPr>
          <p:grpSpPr>
            <a:xfrm>
              <a:off x="203" y="1927"/>
              <a:ext cx="12824" cy="7069"/>
              <a:chOff x="203" y="1927"/>
              <a:chExt cx="12824" cy="7069"/>
            </a:xfrm>
          </p:grpSpPr>
          <p:sp>
            <p:nvSpPr>
              <p:cNvPr id="35" name="文本框 92"/>
              <p:cNvSpPr txBox="1"/>
              <p:nvPr>
                <p:custDataLst>
                  <p:tags r:id="rId8"/>
                </p:custDataLst>
              </p:nvPr>
            </p:nvSpPr>
            <p:spPr bwMode="auto">
              <a:xfrm>
                <a:off x="203" y="2541"/>
                <a:ext cx="12824" cy="6455"/>
              </a:xfrm>
              <a:prstGeom prst="rect">
                <a:avLst/>
              </a:prstGeom>
              <a:noFill/>
              <a:ln w="3175" cap="flat" cmpd="sng" algn="ctr">
                <a:solidFill>
                  <a:srgbClr val="008CFF"/>
                </a:solidFill>
                <a:prstDash val="solid"/>
                <a:miter lim="800000"/>
              </a:ln>
              <a:effectLst/>
            </p:spPr>
            <p:txBody>
              <a:bodyPr lIns="57600" tIns="28800" rIns="57600" bIns="28800" anchor="ctr"/>
              <a:lstStyle>
                <a:defPPr>
                  <a:defRPr lang="en-US"/>
                </a:defPPr>
                <a:lvl1pPr marR="0" lvl="0" indent="0" defTabSz="53213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1" sz="1050" b="0" i="0" u="none" strike="noStrike" kern="0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/>
                    <a:ea typeface="微软雅黑" panose="020B0503020204020204" charset="-122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defRPr/>
                </a:pPr>
                <a:endParaRPr lang="zh-CN" sz="1000" noProof="1">
                  <a:solidFill>
                    <a:prstClr val="black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36" name="TextBox 184"/>
              <p:cNvSpPr/>
              <p:nvPr>
                <p:custDataLst>
                  <p:tags r:id="rId9"/>
                </p:custDataLst>
              </p:nvPr>
            </p:nvSpPr>
            <p:spPr>
              <a:xfrm>
                <a:off x="203" y="1927"/>
                <a:ext cx="12824" cy="614"/>
              </a:xfrm>
              <a:prstGeom prst="rect">
                <a:avLst/>
              </a:prstGeom>
              <a:solidFill>
                <a:srgbClr val="2E91F7"/>
              </a:solidFill>
              <a:ln>
                <a:solidFill>
                  <a:srgbClr val="2E91F7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zh-CN" altLang="en-US" sz="1600" b="1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安全分类管理要求</a:t>
                </a:r>
                <a:endParaRPr lang="zh-CN" altLang="en-US" sz="16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</p:txBody>
          </p:sp>
        </p:grpSp>
        <p:sp>
          <p:nvSpPr>
            <p:cNvPr id="37" name="文本框 36"/>
            <p:cNvSpPr txBox="1"/>
            <p:nvPr>
              <p:custDataLst>
                <p:tags r:id="rId10"/>
              </p:custDataLst>
            </p:nvPr>
          </p:nvSpPr>
          <p:spPr>
            <a:xfrm>
              <a:off x="203" y="2541"/>
              <a:ext cx="12824" cy="6331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R="0" indent="0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按照物联网卡开通流量功能的业务属性，进行调整：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285750" marR="0" indent="-285750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将原有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6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类安全管控分类场景变更为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3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类场景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285750" marR="0" indent="-285750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定向流量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285750" marR="0" indent="-285750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非定向小流量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285750" marR="0" indent="-285750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非定向大流量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>
            <p:custDataLst>
              <p:tags r:id="rId11"/>
            </p:custDataLst>
          </p:nvPr>
        </p:nvGrpSpPr>
        <p:grpSpPr>
          <a:xfrm>
            <a:off x="5007610" y="1429385"/>
            <a:ext cx="2051685" cy="4748530"/>
            <a:chOff x="203" y="1927"/>
            <a:chExt cx="12824" cy="7069"/>
          </a:xfrm>
        </p:grpSpPr>
        <p:grpSp>
          <p:nvGrpSpPr>
            <p:cNvPr id="11" name="组合 10"/>
            <p:cNvGrpSpPr/>
            <p:nvPr/>
          </p:nvGrpSpPr>
          <p:grpSpPr>
            <a:xfrm>
              <a:off x="203" y="1927"/>
              <a:ext cx="12824" cy="7069"/>
              <a:chOff x="203" y="1927"/>
              <a:chExt cx="12824" cy="7069"/>
            </a:xfrm>
          </p:grpSpPr>
          <p:sp>
            <p:nvSpPr>
              <p:cNvPr id="12" name="文本框 92"/>
              <p:cNvSpPr txBox="1"/>
              <p:nvPr>
                <p:custDataLst>
                  <p:tags r:id="rId12"/>
                </p:custDataLst>
              </p:nvPr>
            </p:nvSpPr>
            <p:spPr bwMode="auto">
              <a:xfrm>
                <a:off x="203" y="2541"/>
                <a:ext cx="12824" cy="6455"/>
              </a:xfrm>
              <a:prstGeom prst="rect">
                <a:avLst/>
              </a:prstGeom>
              <a:noFill/>
              <a:ln w="3175" cap="flat" cmpd="sng" algn="ctr">
                <a:solidFill>
                  <a:srgbClr val="008CFF"/>
                </a:solidFill>
                <a:prstDash val="solid"/>
                <a:miter lim="800000"/>
              </a:ln>
              <a:effectLst/>
            </p:spPr>
            <p:txBody>
              <a:bodyPr lIns="57600" tIns="28800" rIns="57600" bIns="28800" anchor="ctr"/>
              <a:lstStyle>
                <a:defPPr>
                  <a:defRPr lang="en-US"/>
                </a:defPPr>
                <a:lvl1pPr marR="0" lvl="0" indent="0" defTabSz="53213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1" sz="1050" b="0" i="0" u="none" strike="noStrike" kern="0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B0503020102020204"/>
                    <a:ea typeface="微软雅黑" panose="020B0503020204020204" charset="-122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defRPr/>
                </a:pPr>
                <a:endParaRPr lang="zh-CN" sz="1000" noProof="1">
                  <a:solidFill>
                    <a:prstClr val="black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52" name="TextBox 184"/>
              <p:cNvSpPr/>
              <p:nvPr>
                <p:custDataLst>
                  <p:tags r:id="rId13"/>
                </p:custDataLst>
              </p:nvPr>
            </p:nvSpPr>
            <p:spPr>
              <a:xfrm>
                <a:off x="203" y="1927"/>
                <a:ext cx="12824" cy="614"/>
              </a:xfrm>
              <a:prstGeom prst="rect">
                <a:avLst/>
              </a:prstGeom>
              <a:solidFill>
                <a:srgbClr val="2E91F7"/>
              </a:solidFill>
              <a:ln>
                <a:solidFill>
                  <a:srgbClr val="2E91F7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zh-CN" altLang="en-US" sz="1600" b="1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安全管理措施优化</a:t>
                </a:r>
                <a:endParaRPr lang="zh-CN" altLang="en-US" sz="16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</p:txBody>
          </p:sp>
        </p:grpSp>
        <p:sp>
          <p:nvSpPr>
            <p:cNvPr id="53" name="文本框 52"/>
            <p:cNvSpPr txBox="1"/>
            <p:nvPr>
              <p:custDataLst>
                <p:tags r:id="rId14"/>
              </p:custDataLst>
            </p:nvPr>
          </p:nvSpPr>
          <p:spPr>
            <a:xfrm>
              <a:off x="203" y="2541"/>
              <a:ext cx="12824" cy="6331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0" marR="0" lvl="1" indent="0" algn="l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针对物联网卡安全管理部分措施进行调整：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285750" marR="0" lvl="1" indent="-285750" algn="l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小流量限额管控由</a:t>
              </a:r>
              <a:r>
                <a:rPr lang="en-US" altLang="zh-CN" sz="1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100MB/</a:t>
              </a: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月变更为</a:t>
              </a:r>
              <a:r>
                <a:rPr lang="en-US" altLang="zh-CN" sz="1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300MB/</a:t>
              </a: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月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285750" marR="0" lvl="1" indent="-285750" algn="l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定向语音白名单数量由</a:t>
              </a:r>
              <a:r>
                <a:rPr lang="en-US" altLang="zh-CN" sz="1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5</a:t>
              </a: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个变更为</a:t>
              </a:r>
              <a:r>
                <a:rPr lang="en-US" altLang="zh-CN" sz="1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10</a:t>
              </a: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个</a:t>
              </a:r>
              <a:r>
                <a:rPr lang="zh-CN" altLang="en-US" sz="1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（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特服号码10086、120、110、119、122、96110除外）</a:t>
              </a:r>
              <a:endParaRPr lang="zh-CN" altLang="en-US" sz="1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285750" marR="0" lvl="1" indent="-285750" algn="l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新增定向访问报备流程，当定向访问白名单数量超过10个时需报集团审批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13" name="文本框 92"/>
          <p:cNvSpPr txBox="1"/>
          <p:nvPr>
            <p:custDataLst>
              <p:tags r:id="rId15"/>
            </p:custDataLst>
          </p:nvPr>
        </p:nvSpPr>
        <p:spPr bwMode="auto">
          <a:xfrm>
            <a:off x="7392035" y="1806575"/>
            <a:ext cx="2051685" cy="4371340"/>
          </a:xfrm>
          <a:prstGeom prst="rect">
            <a:avLst/>
          </a:prstGeom>
          <a:noFill/>
          <a:ln w="3175" cap="flat" cmpd="sng" algn="ctr">
            <a:solidFill>
              <a:srgbClr val="008CFF"/>
            </a:solidFill>
            <a:prstDash val="solid"/>
            <a:miter lim="800000"/>
          </a:ln>
          <a:effectLst/>
        </p:spPr>
        <p:txBody>
          <a:bodyPr lIns="57600" tIns="28800" rIns="57600" bIns="28800" anchor="ctr"/>
          <a:lstStyle>
            <a:defPPr>
              <a:defRPr lang="en-US"/>
            </a:defPPr>
            <a:lvl1pPr marR="0" lvl="0" indent="0" defTabSz="53213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105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zh-CN" sz="1000" noProof="1">
              <a:solidFill>
                <a:prstClr val="black"/>
              </a:solidFill>
              <a:latin typeface="微软雅黑" panose="020B0503020204020204" charset="-122"/>
            </a:endParaRPr>
          </a:p>
        </p:txBody>
      </p:sp>
      <p:sp>
        <p:nvSpPr>
          <p:cNvPr id="14" name="TextBox 184"/>
          <p:cNvSpPr/>
          <p:nvPr>
            <p:custDataLst>
              <p:tags r:id="rId16"/>
            </p:custDataLst>
          </p:nvPr>
        </p:nvSpPr>
        <p:spPr>
          <a:xfrm>
            <a:off x="7392035" y="1416685"/>
            <a:ext cx="2051685" cy="389890"/>
          </a:xfrm>
          <a:prstGeom prst="rect">
            <a:avLst/>
          </a:prstGeom>
          <a:solidFill>
            <a:srgbClr val="2E91F7"/>
          </a:solidFill>
          <a:ln>
            <a:solidFill>
              <a:srgbClr val="2E91F7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搭载销售要求</a:t>
            </a:r>
            <a:endParaRPr lang="zh-CN" altLang="en-US" sz="16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7"/>
            </p:custDataLst>
          </p:nvPr>
        </p:nvSpPr>
        <p:spPr>
          <a:xfrm>
            <a:off x="7392035" y="1806575"/>
            <a:ext cx="2051685" cy="40201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R="0" indent="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对于开通非定向大流量或定向语音的业务应用场景，新增管理要求：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marR="0" indent="-28575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在系统中增加搭载销售属性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marR="0" indent="-28575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支持搭载销售的用户进行搭载销售信息登记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 rot="0">
            <a:off x="9719310" y="1418590"/>
            <a:ext cx="2051685" cy="4759960"/>
            <a:chOff x="203" y="1927"/>
            <a:chExt cx="12824" cy="7069"/>
          </a:xfrm>
        </p:grpSpPr>
        <p:sp>
          <p:nvSpPr>
            <p:cNvPr id="21" name="文本框 92"/>
            <p:cNvSpPr txBox="1"/>
            <p:nvPr>
              <p:custDataLst>
                <p:tags r:id="rId18"/>
              </p:custDataLst>
            </p:nvPr>
          </p:nvSpPr>
          <p:spPr bwMode="auto">
            <a:xfrm>
              <a:off x="203" y="2541"/>
              <a:ext cx="12824" cy="6455"/>
            </a:xfrm>
            <a:prstGeom prst="rect">
              <a:avLst/>
            </a:prstGeom>
            <a:noFill/>
            <a:ln w="3175" cap="flat" cmpd="sng" algn="ctr">
              <a:solidFill>
                <a:srgbClr val="008CFF"/>
              </a:solidFill>
              <a:prstDash val="solid"/>
              <a:miter lim="800000"/>
            </a:ln>
            <a:effectLst/>
          </p:spPr>
          <p:txBody>
            <a:bodyPr lIns="57600" tIns="28800" rIns="57600" bIns="28800" anchor="t" anchorCtr="0"/>
            <a:lstStyle>
              <a:defPPr>
                <a:defRPr lang="en-US"/>
              </a:defPPr>
              <a:lvl1pPr marR="0" lvl="0" indent="0" defTabSz="53213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1" sz="1050" b="0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ranklin Gothic Book" panose="020B0503020102020204"/>
                  <a:ea typeface="微软雅黑" panose="020B0503020204020204" charset="-122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R="0" defTabSz="6858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对于开通非定向大流量功能、用于无线上网类服务高风险应用场景的物联网卡，新增管理：</a:t>
              </a:r>
              <a:endParaRPr lang="zh-CN" altLang="en-US" sz="10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285750" marR="0" lvl="1" indent="-285750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高风险场景开卡需校验录入合同编码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信息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285750" marR="0" lvl="1" indent="-285750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完成开卡后需要上报合同信息至部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平台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285750" marR="0" lvl="1" indent="-285750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支持通过号码查询合同编码；通过号码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或合同编码查询合同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文本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22" name="TextBox 184"/>
            <p:cNvSpPr/>
            <p:nvPr>
              <p:custDataLst>
                <p:tags r:id="rId19"/>
              </p:custDataLst>
            </p:nvPr>
          </p:nvSpPr>
          <p:spPr>
            <a:xfrm>
              <a:off x="203" y="1927"/>
              <a:ext cx="12824" cy="614"/>
            </a:xfrm>
            <a:prstGeom prst="rect">
              <a:avLst/>
            </a:prstGeom>
            <a:solidFill>
              <a:srgbClr val="2E91F7"/>
            </a:solidFill>
            <a:ln>
              <a:solidFill>
                <a:srgbClr val="2E91F7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高风险场景管理要求</a:t>
              </a:r>
              <a:endParaRPr lang="zh-CN" altLang="en-US" sz="16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组 130"/>
          <p:cNvGrpSpPr/>
          <p:nvPr userDrawn="1"/>
        </p:nvGrpSpPr>
        <p:grpSpPr>
          <a:xfrm>
            <a:off x="114935" y="262255"/>
            <a:ext cx="332740" cy="417830"/>
            <a:chOff x="239349" y="116632"/>
            <a:chExt cx="348596" cy="470253"/>
          </a:xfrm>
        </p:grpSpPr>
        <p:sp>
          <p:nvSpPr>
            <p:cNvPr id="134" name="Freeform 5"/>
            <p:cNvSpPr/>
            <p:nvPr/>
          </p:nvSpPr>
          <p:spPr bwMode="auto">
            <a:xfrm>
              <a:off x="243499" y="129656"/>
              <a:ext cx="209312" cy="21254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5" name="Freeform 6"/>
            <p:cNvSpPr/>
            <p:nvPr/>
          </p:nvSpPr>
          <p:spPr bwMode="auto">
            <a:xfrm>
              <a:off x="378633" y="255262"/>
              <a:ext cx="209312" cy="214117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6" name="Freeform 7"/>
            <p:cNvSpPr/>
            <p:nvPr/>
          </p:nvSpPr>
          <p:spPr bwMode="auto">
            <a:xfrm>
              <a:off x="239349" y="116632"/>
              <a:ext cx="207736" cy="21254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2E91F7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7" name="Freeform 7"/>
            <p:cNvSpPr/>
            <p:nvPr/>
          </p:nvSpPr>
          <p:spPr bwMode="auto">
            <a:xfrm>
              <a:off x="239349" y="374341"/>
              <a:ext cx="207736" cy="21254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2E91F7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33" name="矩形 3"/>
          <p:cNvSpPr/>
          <p:nvPr userDrawn="1"/>
        </p:nvSpPr>
        <p:spPr>
          <a:xfrm>
            <a:off x="565785" y="187960"/>
            <a:ext cx="8234045" cy="551180"/>
          </a:xfrm>
          <a:custGeom>
            <a:avLst/>
            <a:gdLst/>
            <a:ahLst/>
            <a:cxnLst/>
            <a:rect l="l" t="t" r="r" b="b"/>
            <a:pathLst>
              <a:path w="6207016" h="486000">
                <a:moveTo>
                  <a:pt x="0" y="0"/>
                </a:moveTo>
                <a:lnTo>
                  <a:pt x="35496" y="0"/>
                </a:lnTo>
                <a:lnTo>
                  <a:pt x="730349" y="0"/>
                </a:lnTo>
                <a:lnTo>
                  <a:pt x="765845" y="0"/>
                </a:lnTo>
                <a:lnTo>
                  <a:pt x="5441170" y="0"/>
                </a:lnTo>
                <a:lnTo>
                  <a:pt x="5476666" y="0"/>
                </a:lnTo>
                <a:lnTo>
                  <a:pt x="6171520" y="0"/>
                </a:lnTo>
                <a:lnTo>
                  <a:pt x="6207016" y="0"/>
                </a:lnTo>
                <a:lnTo>
                  <a:pt x="5923310" y="486000"/>
                </a:lnTo>
                <a:lnTo>
                  <a:pt x="5887814" y="486000"/>
                </a:lnTo>
                <a:lnTo>
                  <a:pt x="5192960" y="486000"/>
                </a:lnTo>
                <a:lnTo>
                  <a:pt x="5157464" y="486000"/>
                </a:lnTo>
                <a:lnTo>
                  <a:pt x="765845" y="486000"/>
                </a:lnTo>
                <a:lnTo>
                  <a:pt x="730349" y="486000"/>
                </a:lnTo>
                <a:lnTo>
                  <a:pt x="35496" y="486000"/>
                </a:lnTo>
                <a:lnTo>
                  <a:pt x="0" y="486000"/>
                </a:lnTo>
                <a:close/>
              </a:path>
            </a:pathLst>
          </a:custGeom>
          <a:solidFill>
            <a:srgbClr val="2E9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1590" y="0"/>
            <a:ext cx="3098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2" name="文本框 92"/>
          <p:cNvSpPr txBox="1"/>
          <p:nvPr>
            <p:custDataLst>
              <p:tags r:id="rId1"/>
            </p:custDataLst>
          </p:nvPr>
        </p:nvSpPr>
        <p:spPr bwMode="auto">
          <a:xfrm>
            <a:off x="4436745" y="1472565"/>
            <a:ext cx="7382510" cy="3772535"/>
          </a:xfrm>
          <a:prstGeom prst="rect">
            <a:avLst/>
          </a:prstGeom>
          <a:noFill/>
          <a:ln w="3175" cap="flat" cmpd="sng" algn="ctr">
            <a:solidFill>
              <a:srgbClr val="008CFF"/>
            </a:solidFill>
            <a:prstDash val="solid"/>
            <a:miter lim="800000"/>
          </a:ln>
          <a:effectLst/>
        </p:spPr>
        <p:txBody>
          <a:bodyPr lIns="57600" tIns="28800" rIns="57600" bIns="28800" anchor="ctr"/>
          <a:lstStyle>
            <a:defPPr>
              <a:defRPr lang="en-US"/>
            </a:defPPr>
            <a:lvl1pPr marR="0" lvl="0" indent="0" defTabSz="53213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105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zh-CN" sz="1000" noProof="1">
              <a:solidFill>
                <a:prstClr val="black"/>
              </a:solidFill>
              <a:latin typeface="微软雅黑" panose="020B0503020204020204" charset="-122"/>
            </a:endParaRPr>
          </a:p>
        </p:txBody>
      </p:sp>
      <p:sp>
        <p:nvSpPr>
          <p:cNvPr id="4" name="文本框 92"/>
          <p:cNvSpPr txBox="1"/>
          <p:nvPr>
            <p:custDataLst>
              <p:tags r:id="rId2"/>
            </p:custDataLst>
          </p:nvPr>
        </p:nvSpPr>
        <p:spPr bwMode="auto">
          <a:xfrm>
            <a:off x="532765" y="1465580"/>
            <a:ext cx="3642995" cy="3780155"/>
          </a:xfrm>
          <a:prstGeom prst="rect">
            <a:avLst/>
          </a:prstGeom>
          <a:noFill/>
          <a:ln w="3175" cap="flat" cmpd="sng" algn="ctr">
            <a:solidFill>
              <a:srgbClr val="008CFF"/>
            </a:solidFill>
            <a:prstDash val="solid"/>
            <a:miter lim="800000"/>
          </a:ln>
          <a:effectLst/>
        </p:spPr>
        <p:txBody>
          <a:bodyPr lIns="57600" tIns="28800" rIns="57600" bIns="28800" anchor="ctr"/>
          <a:lstStyle>
            <a:defPPr>
              <a:defRPr lang="en-US"/>
            </a:defPPr>
            <a:lvl1pPr marR="0" lvl="0" indent="0" defTabSz="53213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105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zh-CN" sz="1000" noProof="1">
              <a:solidFill>
                <a:prstClr val="black"/>
              </a:solidFill>
              <a:latin typeface="微软雅黑" panose="020B050302020402020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3560" y="813435"/>
            <a:ext cx="11652250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n"/>
              <a:defRPr/>
            </a:pPr>
            <a:r>
              <a:rPr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根据物联网卡行业分类</a:t>
            </a:r>
            <a:r>
              <a:rPr lang="zh-CN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对物联网卡签约场景</a:t>
            </a:r>
            <a:r>
              <a:rPr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进行调整</a:t>
            </a:r>
            <a:endParaRPr lang="zh-CN" sz="14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4"/>
            </p:custDataLst>
          </p:nvPr>
        </p:nvSpPr>
        <p:spPr>
          <a:xfrm>
            <a:off x="543560" y="5257800"/>
            <a:ext cx="112756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indent="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、2025年1月1日前开卡仍按照原位置固定场景订购区域限制管控，若切换到新开卡场景则按照新位置固定场景订购区域限制管控</a:t>
            </a:r>
            <a:endParaRPr lang="zh-CN" altLang="en-US" sz="12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R="0" indent="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、2025年1月1日后</a:t>
            </a:r>
            <a:r>
              <a:rPr lang="zh-CN" altLang="en-US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开卡按照新位置固定场景判断是否需订购区域限制管控</a:t>
            </a:r>
            <a:endParaRPr lang="zh-CN" altLang="en-US" sz="12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R="0" indent="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、签约场景备注录入条件修改：</a:t>
            </a:r>
            <a:r>
              <a:rPr lang="zh-CN" altLang="en-US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签约场景（二级）为其他时必填</a:t>
            </a:r>
            <a:endParaRPr lang="zh-CN" altLang="en-US" sz="12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R="0" indent="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车辆前装、车辆后装场景不允许新增；</a:t>
            </a:r>
            <a:r>
              <a:rPr lang="zh-CN" altLang="en-US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存量卡仍按照车辆前装、车辆后装展示签约场景</a:t>
            </a:r>
            <a:r>
              <a:rPr lang="zh-CN" altLang="en-US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信息</a:t>
            </a:r>
            <a:endParaRPr lang="zh-CN" altLang="en-US" sz="12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R="0" algn="l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5、新</a:t>
            </a:r>
            <a:r>
              <a:rPr lang="zh-CN" altLang="en-US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增开卡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智能抄表、市政设施场景须订购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区域限制（位置固定）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管控商品，</a:t>
            </a:r>
            <a:r>
              <a:rPr lang="zh-CN" altLang="en-US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存量卡建议修改为</a:t>
            </a:r>
            <a:r>
              <a:rPr lang="zh-CN" altLang="en-US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“区域限制（位置固定）”商品</a:t>
            </a:r>
            <a:endParaRPr lang="zh-CN" altLang="en-US" sz="12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5"/>
            </p:custDataLst>
          </p:nvPr>
        </p:nvGraphicFramePr>
        <p:xfrm>
          <a:off x="707390" y="2927985"/>
          <a:ext cx="3185795" cy="2237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750"/>
                <a:gridCol w="1757045"/>
              </a:tblGrid>
              <a:tr h="1308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1173号文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717号</a:t>
                      </a:r>
                      <a:r>
                        <a:rPr lang="zh-CN" altLang="en-US" sz="11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文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修订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0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车联网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智慧交通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070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公共服务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公共服务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0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零售服务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零售服务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0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智慧家居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智能家居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070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智慧农业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智慧农业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0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智慧工业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工业制造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070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智慧医疗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智慧医疗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0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智慧物流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运输服务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070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-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智能远控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0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其他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其他场景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6"/>
            </p:custDataLst>
          </p:nvPr>
        </p:nvGraphicFramePr>
        <p:xfrm>
          <a:off x="4657725" y="2940685"/>
          <a:ext cx="700151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455"/>
                <a:gridCol w="1260475"/>
                <a:gridCol w="1002030"/>
                <a:gridCol w="741680"/>
                <a:gridCol w="1346835"/>
                <a:gridCol w="1931035"/>
              </a:tblGrid>
              <a:tr h="185420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1173号文</a:t>
                      </a:r>
                      <a:r>
                        <a:rPr lang="zh-CN" altLang="en-US" sz="11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（位置固定场景）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717号文</a:t>
                      </a:r>
                      <a:r>
                        <a:rPr lang="zh-CN" altLang="en-US" sz="11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修订（位置固定场景）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大类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小类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备注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大类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小类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备注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420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公共服务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市政设施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智慧交通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路侧设施信息采集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本次新增场景，且位置固定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42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智能抄表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公共服务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公共安全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原有场景，调整为位置固定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42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环境监测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删除位置固定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消防设备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本次新增场景，且位置固定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42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智慧停车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安防监控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本次新增场景，且位置固定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4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零售服务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智能广告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删除位置固定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市政设施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4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智慧农业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环境监测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删除位置固定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智能抄表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42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智慧工业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采集类设备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删除位置固定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智慧停车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42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视频监控类设备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删除位置固定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智能家居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智能家电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原有场景，调整为位置固定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42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智慧物流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智能快递柜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家庭安防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原有场景，调整为位置固定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42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仓储视频监控设备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删除位置固定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运输服务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智能快递柜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矩形 1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657725" y="1568450"/>
            <a:ext cx="7160895" cy="129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原</a:t>
            </a:r>
            <a:r>
              <a:rPr 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公共服务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环境监测、智能广告、</a:t>
            </a:r>
            <a:r>
              <a:rPr 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智慧农业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环境监测、采集类设备、视频监控类设备、仓储视频监控设备共计6小类场景调整为非位置固定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场景</a:t>
            </a:r>
            <a:endParaRPr lang="zh-CN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indent="-171450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新增路侧设施信息采集、消防设备、安防监控3个小类场景为位置固定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场景</a:t>
            </a:r>
            <a:endParaRPr lang="zh-CN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indent="-171450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原公共安全、智能家电、家庭安防3个小类场景由位置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不固定调整为位置固定</a:t>
            </a:r>
            <a:r>
              <a:rPr 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场景</a:t>
            </a:r>
            <a:endParaRPr lang="zh-CN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indent="-171450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市政设施、智能抄表、智慧停车、智能快递柜4个小类场景仍为固定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场景</a:t>
            </a:r>
            <a:endParaRPr lang="zh-CN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3" name="矩形 2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54990" y="1588135"/>
            <a:ext cx="3489960" cy="129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717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号修订文新增“智能远控”场景大类，</a:t>
            </a:r>
            <a:endParaRPr lang="zh-CN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indent="-171450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4大类场景名字发生变化</a:t>
            </a:r>
            <a:endParaRPr lang="zh-CN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indent="-171450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场景小类由28类调整为49类场景。其中删除了车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辆前装、车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辆后装2个小类场景，新增23类小场景</a:t>
            </a:r>
            <a:endParaRPr lang="zh-CN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4" name="TextBox 184"/>
          <p:cNvSpPr/>
          <p:nvPr>
            <p:custDataLst>
              <p:tags r:id="rId9"/>
            </p:custDataLst>
          </p:nvPr>
        </p:nvSpPr>
        <p:spPr>
          <a:xfrm>
            <a:off x="955040" y="1264285"/>
            <a:ext cx="2798445" cy="304165"/>
          </a:xfrm>
          <a:prstGeom prst="rect">
            <a:avLst/>
          </a:prstGeom>
          <a:solidFill>
            <a:srgbClr val="2E91F7"/>
          </a:solidFill>
          <a:ln>
            <a:solidFill>
              <a:srgbClr val="2E91F7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zh-CN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场景大类、小类变化情况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5" name="TextBox 184"/>
          <p:cNvSpPr/>
          <p:nvPr>
            <p:custDataLst>
              <p:tags r:id="rId10"/>
            </p:custDataLst>
          </p:nvPr>
        </p:nvSpPr>
        <p:spPr>
          <a:xfrm>
            <a:off x="6838950" y="1264285"/>
            <a:ext cx="2798445" cy="304165"/>
          </a:xfrm>
          <a:prstGeom prst="rect">
            <a:avLst/>
          </a:prstGeom>
          <a:solidFill>
            <a:srgbClr val="2E91F7"/>
          </a:solidFill>
          <a:ln>
            <a:solidFill>
              <a:srgbClr val="2E91F7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zh-CN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位置固定场景变化情况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8" name="标题 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21016" y="269909"/>
            <a:ext cx="99949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业务规则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丨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物联网卡签约场景优化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93985" y="5662930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2" imgW="971550" imgH="666750" progId="Excel.Sheet.12">
                  <p:embed/>
                </p:oleObj>
              </mc:Choice>
              <mc:Fallback>
                <p:oleObj name="" showAsIcon="1" r:id="rId12" imgW="971550" imgH="666750" progId="Excel.Shee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293985" y="5662930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92"/>
          <p:cNvSpPr txBox="1"/>
          <p:nvPr>
            <p:custDataLst>
              <p:tags r:id="rId1"/>
            </p:custDataLst>
          </p:nvPr>
        </p:nvSpPr>
        <p:spPr bwMode="auto">
          <a:xfrm>
            <a:off x="6557010" y="1326515"/>
            <a:ext cx="5472430" cy="5294630"/>
          </a:xfrm>
          <a:prstGeom prst="rect">
            <a:avLst/>
          </a:prstGeom>
          <a:noFill/>
          <a:ln w="3175" cap="flat" cmpd="sng" algn="ctr">
            <a:solidFill>
              <a:srgbClr val="008CFF"/>
            </a:solidFill>
            <a:prstDash val="solid"/>
            <a:miter lim="800000"/>
          </a:ln>
          <a:effectLst/>
        </p:spPr>
        <p:txBody>
          <a:bodyPr lIns="57600" tIns="28800" rIns="57600" bIns="28800" anchor="ctr"/>
          <a:lstStyle>
            <a:defPPr>
              <a:defRPr lang="en-US"/>
            </a:defPPr>
            <a:lvl1pPr marR="0" lvl="0" indent="0" defTabSz="53213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105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zh-CN" sz="1000" noProof="1">
              <a:solidFill>
                <a:prstClr val="black"/>
              </a:solidFill>
              <a:latin typeface="微软雅黑" panose="020B0503020204020204" charset="-122"/>
            </a:endParaRPr>
          </a:p>
        </p:txBody>
      </p:sp>
      <p:sp>
        <p:nvSpPr>
          <p:cNvPr id="5" name="文本框 92"/>
          <p:cNvSpPr txBox="1"/>
          <p:nvPr>
            <p:custDataLst>
              <p:tags r:id="rId2"/>
            </p:custDataLst>
          </p:nvPr>
        </p:nvSpPr>
        <p:spPr bwMode="auto">
          <a:xfrm>
            <a:off x="680720" y="1333500"/>
            <a:ext cx="5593080" cy="5294630"/>
          </a:xfrm>
          <a:prstGeom prst="rect">
            <a:avLst/>
          </a:prstGeom>
          <a:noFill/>
          <a:ln w="3175" cap="flat" cmpd="sng" algn="ctr">
            <a:solidFill>
              <a:srgbClr val="008CFF"/>
            </a:solidFill>
            <a:prstDash val="solid"/>
            <a:miter lim="800000"/>
          </a:ln>
          <a:effectLst/>
        </p:spPr>
        <p:txBody>
          <a:bodyPr lIns="57600" tIns="28800" rIns="57600" bIns="28800" anchor="ctr"/>
          <a:lstStyle>
            <a:defPPr>
              <a:defRPr lang="en-US"/>
            </a:defPPr>
            <a:lvl1pPr marR="0" lvl="0" indent="0" defTabSz="53213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105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zh-CN" sz="1000" noProof="1">
              <a:solidFill>
                <a:prstClr val="black"/>
              </a:solidFill>
              <a:latin typeface="微软雅黑" panose="020B0503020204020204" charset="-122"/>
            </a:endParaRPr>
          </a:p>
        </p:txBody>
      </p:sp>
      <p:grpSp>
        <p:nvGrpSpPr>
          <p:cNvPr id="131" name="组 130"/>
          <p:cNvGrpSpPr/>
          <p:nvPr userDrawn="1"/>
        </p:nvGrpSpPr>
        <p:grpSpPr>
          <a:xfrm>
            <a:off x="114935" y="262255"/>
            <a:ext cx="332740" cy="417830"/>
            <a:chOff x="239349" y="116632"/>
            <a:chExt cx="348596" cy="470253"/>
          </a:xfrm>
        </p:grpSpPr>
        <p:sp>
          <p:nvSpPr>
            <p:cNvPr id="134" name="Freeform 5"/>
            <p:cNvSpPr/>
            <p:nvPr/>
          </p:nvSpPr>
          <p:spPr bwMode="auto">
            <a:xfrm>
              <a:off x="243499" y="129656"/>
              <a:ext cx="209312" cy="21254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5" name="Freeform 6"/>
            <p:cNvSpPr/>
            <p:nvPr/>
          </p:nvSpPr>
          <p:spPr bwMode="auto">
            <a:xfrm>
              <a:off x="378633" y="255262"/>
              <a:ext cx="209312" cy="214117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6" name="Freeform 7"/>
            <p:cNvSpPr/>
            <p:nvPr/>
          </p:nvSpPr>
          <p:spPr bwMode="auto">
            <a:xfrm>
              <a:off x="239349" y="116632"/>
              <a:ext cx="207736" cy="21254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2E91F7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7" name="Freeform 7"/>
            <p:cNvSpPr/>
            <p:nvPr/>
          </p:nvSpPr>
          <p:spPr bwMode="auto">
            <a:xfrm>
              <a:off x="239349" y="374341"/>
              <a:ext cx="207736" cy="21254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2E91F7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33" name="矩形 3"/>
          <p:cNvSpPr/>
          <p:nvPr userDrawn="1"/>
        </p:nvSpPr>
        <p:spPr>
          <a:xfrm>
            <a:off x="565785" y="187960"/>
            <a:ext cx="8234045" cy="551180"/>
          </a:xfrm>
          <a:custGeom>
            <a:avLst/>
            <a:gdLst/>
            <a:ahLst/>
            <a:cxnLst/>
            <a:rect l="l" t="t" r="r" b="b"/>
            <a:pathLst>
              <a:path w="6207016" h="486000">
                <a:moveTo>
                  <a:pt x="0" y="0"/>
                </a:moveTo>
                <a:lnTo>
                  <a:pt x="35496" y="0"/>
                </a:lnTo>
                <a:lnTo>
                  <a:pt x="730349" y="0"/>
                </a:lnTo>
                <a:lnTo>
                  <a:pt x="765845" y="0"/>
                </a:lnTo>
                <a:lnTo>
                  <a:pt x="5441170" y="0"/>
                </a:lnTo>
                <a:lnTo>
                  <a:pt x="5476666" y="0"/>
                </a:lnTo>
                <a:lnTo>
                  <a:pt x="6171520" y="0"/>
                </a:lnTo>
                <a:lnTo>
                  <a:pt x="6207016" y="0"/>
                </a:lnTo>
                <a:lnTo>
                  <a:pt x="5923310" y="486000"/>
                </a:lnTo>
                <a:lnTo>
                  <a:pt x="5887814" y="486000"/>
                </a:lnTo>
                <a:lnTo>
                  <a:pt x="5192960" y="486000"/>
                </a:lnTo>
                <a:lnTo>
                  <a:pt x="5157464" y="486000"/>
                </a:lnTo>
                <a:lnTo>
                  <a:pt x="765845" y="486000"/>
                </a:lnTo>
                <a:lnTo>
                  <a:pt x="730349" y="486000"/>
                </a:lnTo>
                <a:lnTo>
                  <a:pt x="35496" y="486000"/>
                </a:lnTo>
                <a:lnTo>
                  <a:pt x="0" y="486000"/>
                </a:lnTo>
                <a:close/>
              </a:path>
            </a:pathLst>
          </a:custGeom>
          <a:solidFill>
            <a:srgbClr val="2E9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1590" y="0"/>
            <a:ext cx="3098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solidFill>
                <a:prstClr val="black"/>
              </a:solidFill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8" name="标题 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21016" y="313089"/>
            <a:ext cx="99949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业务规则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丨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物联网卡安全管控分类场景变更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矩形 3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9910" y="814705"/>
            <a:ext cx="10877550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n"/>
              <a:defRPr/>
            </a:pP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由原</a:t>
            </a:r>
            <a:r>
              <a:rPr lang="en-US" altLang="zh-CN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类安全管控分类场景变更为</a:t>
            </a:r>
            <a:r>
              <a:rPr lang="en-US" altLang="zh-CN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类：定向流量、非定向小流量、非定向大流量，结合</a:t>
            </a:r>
            <a:r>
              <a:rPr lang="en-US" altLang="zh-CN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717</a:t>
            </a: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号文、集团管理要求实施</a:t>
            </a: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相关管控</a:t>
            </a:r>
            <a:endParaRPr lang="zh-CN" altLang="en-US" sz="14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680720" y="4500245"/>
            <a:ext cx="5283200" cy="19621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marR="0" indent="-28575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2025年1月1日0点后：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无法使用原场景1-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开卡，取消原场景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：非流量用户</a:t>
            </a: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；新开卡严格按照新场景进行</a:t>
            </a: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管控</a:t>
            </a:r>
            <a:endParaRPr lang="zh-CN" altLang="en-US" sz="14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marR="0" indent="-28575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原场景不允许新增开卡；预受理在途订单按照新开卡场景进行管控；</a:t>
            </a:r>
            <a:endParaRPr lang="zh-CN" altLang="en-US" sz="14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marR="0" indent="-28575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预受理实名离线认证在途订单若采用1-7开卡场景，则预受理单作废，需重新开户；过户按照新场景管控</a:t>
            </a:r>
            <a:endParaRPr lang="zh-CN" altLang="en-US" sz="14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710" y="1716405"/>
            <a:ext cx="5455285" cy="25571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6075" y="1758315"/>
            <a:ext cx="5287010" cy="1545590"/>
          </a:xfrm>
          <a:prstGeom prst="rect">
            <a:avLst/>
          </a:prstGeom>
        </p:spPr>
      </p:pic>
      <p:sp>
        <p:nvSpPr>
          <p:cNvPr id="14" name="TextBox 184"/>
          <p:cNvSpPr/>
          <p:nvPr>
            <p:custDataLst>
              <p:tags r:id="rId8"/>
            </p:custDataLst>
          </p:nvPr>
        </p:nvSpPr>
        <p:spPr>
          <a:xfrm>
            <a:off x="2152015" y="1185545"/>
            <a:ext cx="2798445" cy="304165"/>
          </a:xfrm>
          <a:prstGeom prst="rect">
            <a:avLst/>
          </a:prstGeom>
          <a:solidFill>
            <a:srgbClr val="2E91F7"/>
          </a:solidFill>
          <a:ln>
            <a:solidFill>
              <a:srgbClr val="2E91F7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zh-CN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分类管控</a:t>
            </a:r>
            <a:r>
              <a:rPr lang="zh-CN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要求</a:t>
            </a:r>
            <a:endParaRPr lang="zh-CN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TextBox 184"/>
          <p:cNvSpPr/>
          <p:nvPr>
            <p:custDataLst>
              <p:tags r:id="rId9"/>
            </p:custDataLst>
          </p:nvPr>
        </p:nvSpPr>
        <p:spPr>
          <a:xfrm>
            <a:off x="8028940" y="1185545"/>
            <a:ext cx="2798445" cy="304165"/>
          </a:xfrm>
          <a:prstGeom prst="rect">
            <a:avLst/>
          </a:prstGeom>
          <a:solidFill>
            <a:srgbClr val="2E91F7"/>
          </a:solidFill>
          <a:ln>
            <a:solidFill>
              <a:srgbClr val="2E91F7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zh-CN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非定向大流量管控</a:t>
            </a:r>
            <a:r>
              <a:rPr lang="zh-CN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要求</a:t>
            </a:r>
            <a:endParaRPr lang="zh-CN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10"/>
            </p:custDataLst>
          </p:nvPr>
        </p:nvSpPr>
        <p:spPr>
          <a:xfrm>
            <a:off x="6695440" y="3358515"/>
            <a:ext cx="5144770" cy="3263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marR="0" indent="-28575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非定向大流量的场景，须采取卡片限定叠加机卡绑定、重点区域管控，并实名登记到实际使用人</a:t>
            </a:r>
            <a:r>
              <a:rPr lang="en-US" altLang="zh-CN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位置固定场景需区域限制</a:t>
            </a: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管控</a:t>
            </a:r>
            <a:endParaRPr lang="zh-CN" altLang="en-US" sz="14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marR="0" indent="-28575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在未做个人实名之前可参照登记到责任单位和责任人的场景</a:t>
            </a: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（非定向小流量）</a:t>
            </a: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进行安全</a:t>
            </a: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管控</a:t>
            </a:r>
            <a:endParaRPr lang="zh-CN" altLang="en-US" sz="14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marR="0" indent="-28575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若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先开卡再激活，初始状态仅支持测试/库存</a:t>
            </a: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，实名通过之后才能激活；未使用人实名时，必须订购限额管控、人联网访问控制(禁止)、机卡绑定、受限号码开卡管控商品、重点区域管控商品。实名后，系统自动退订限额管控，人联网访问控制变为允许；</a:t>
            </a: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位置固定场景需区域限制管控</a:t>
            </a:r>
            <a:endParaRPr lang="zh-CN" altLang="en-US" sz="14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R="0" indent="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4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组 130"/>
          <p:cNvGrpSpPr/>
          <p:nvPr userDrawn="1"/>
        </p:nvGrpSpPr>
        <p:grpSpPr>
          <a:xfrm>
            <a:off x="114935" y="262255"/>
            <a:ext cx="332740" cy="417830"/>
            <a:chOff x="239349" y="116632"/>
            <a:chExt cx="348596" cy="470253"/>
          </a:xfrm>
        </p:grpSpPr>
        <p:sp>
          <p:nvSpPr>
            <p:cNvPr id="134" name="Freeform 5"/>
            <p:cNvSpPr/>
            <p:nvPr/>
          </p:nvSpPr>
          <p:spPr bwMode="auto">
            <a:xfrm>
              <a:off x="243499" y="129656"/>
              <a:ext cx="209312" cy="21254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5" name="Freeform 6"/>
            <p:cNvSpPr/>
            <p:nvPr/>
          </p:nvSpPr>
          <p:spPr bwMode="auto">
            <a:xfrm>
              <a:off x="378633" y="255262"/>
              <a:ext cx="209312" cy="214117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6" name="Freeform 7"/>
            <p:cNvSpPr/>
            <p:nvPr/>
          </p:nvSpPr>
          <p:spPr bwMode="auto">
            <a:xfrm>
              <a:off x="239349" y="116632"/>
              <a:ext cx="207736" cy="21254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2E91F7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7" name="Freeform 7"/>
            <p:cNvSpPr/>
            <p:nvPr/>
          </p:nvSpPr>
          <p:spPr bwMode="auto">
            <a:xfrm>
              <a:off x="239349" y="374341"/>
              <a:ext cx="207736" cy="21254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2E91F7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33" name="矩形 3"/>
          <p:cNvSpPr/>
          <p:nvPr userDrawn="1"/>
        </p:nvSpPr>
        <p:spPr>
          <a:xfrm>
            <a:off x="565785" y="187960"/>
            <a:ext cx="8234045" cy="551180"/>
          </a:xfrm>
          <a:custGeom>
            <a:avLst/>
            <a:gdLst/>
            <a:ahLst/>
            <a:cxnLst/>
            <a:rect l="l" t="t" r="r" b="b"/>
            <a:pathLst>
              <a:path w="6207016" h="486000">
                <a:moveTo>
                  <a:pt x="0" y="0"/>
                </a:moveTo>
                <a:lnTo>
                  <a:pt x="35496" y="0"/>
                </a:lnTo>
                <a:lnTo>
                  <a:pt x="730349" y="0"/>
                </a:lnTo>
                <a:lnTo>
                  <a:pt x="765845" y="0"/>
                </a:lnTo>
                <a:lnTo>
                  <a:pt x="5441170" y="0"/>
                </a:lnTo>
                <a:lnTo>
                  <a:pt x="5476666" y="0"/>
                </a:lnTo>
                <a:lnTo>
                  <a:pt x="6171520" y="0"/>
                </a:lnTo>
                <a:lnTo>
                  <a:pt x="6207016" y="0"/>
                </a:lnTo>
                <a:lnTo>
                  <a:pt x="5923310" y="486000"/>
                </a:lnTo>
                <a:lnTo>
                  <a:pt x="5887814" y="486000"/>
                </a:lnTo>
                <a:lnTo>
                  <a:pt x="5192960" y="486000"/>
                </a:lnTo>
                <a:lnTo>
                  <a:pt x="5157464" y="486000"/>
                </a:lnTo>
                <a:lnTo>
                  <a:pt x="765845" y="486000"/>
                </a:lnTo>
                <a:lnTo>
                  <a:pt x="730349" y="486000"/>
                </a:lnTo>
                <a:lnTo>
                  <a:pt x="35496" y="486000"/>
                </a:lnTo>
                <a:lnTo>
                  <a:pt x="0" y="486000"/>
                </a:lnTo>
                <a:close/>
              </a:path>
            </a:pathLst>
          </a:custGeom>
          <a:solidFill>
            <a:srgbClr val="2E9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1590" y="0"/>
            <a:ext cx="3098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8" name="标题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21016" y="313089"/>
            <a:ext cx="99949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业务规则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丨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物联网卡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新分类场景切换规则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549910" y="2284730"/>
          <a:ext cx="5731510" cy="376491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77900"/>
                <a:gridCol w="953135"/>
                <a:gridCol w="968375"/>
                <a:gridCol w="2832100"/>
              </a:tblGrid>
              <a:tr h="328930">
                <a:tc gridSpan="4"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新分类场景切换</a:t>
                      </a:r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-</a:t>
                      </a:r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使用人实名要求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CFF"/>
                    </a:solidFill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8956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sz="10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切换前场景</a:t>
                      </a:r>
                      <a:endParaRPr lang="zh-CN" sz="10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卡状态</a:t>
                      </a:r>
                      <a:endParaRPr lang="zh-CN" altLang="en-US" sz="10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切换后场景</a:t>
                      </a:r>
                      <a:endParaRPr lang="zh-CN" altLang="en-US" sz="10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实名情况</a:t>
                      </a:r>
                      <a:endParaRPr lang="zh-CN" altLang="en-US" sz="10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80390">
                <a:tc rowSpan="3"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定向流量</a:t>
                      </a:r>
                      <a:endParaRPr lang="en-US" altLang="zh-CN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非定向小流量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测试期、库存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3"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非定向大流量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测试期下一状态若非库存，需先进行使用人实名；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l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次月库存到期，需先进行使用人实名或订购受限号码管控商品；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l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次月库存未到期，未实名时可切换，切换后激活需先使用人实名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8956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待激活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已使用人实名可切换，切换后不能使用人解绑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激活、停机、管理停机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已使用人实名可切换，</a:t>
                      </a:r>
                      <a:r>
                        <a:rPr lang="zh-CN" altLang="en-US" sz="1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切换后不能使用人解绑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785">
                <a:tc rowSpan="3"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非定向大流量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测试期、库存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定向流量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非定向小流量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p>
                      <a:pPr algn="l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切换场景生效前可使用人变更，生效后可使用人解绑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待激活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8768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latin typeface="微软雅黑" panose="020B0503020204020204" charset="-122"/>
                          <a:ea typeface="微软雅黑" panose="020B0503020204020204" charset="-122"/>
                        </a:rPr>
                        <a:t>激活、停机、管理停机</a:t>
                      </a:r>
                      <a:endParaRPr lang="zh-CN" altLang="en-US" sz="10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2" name="矩形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9910" y="795655"/>
            <a:ext cx="11179175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n"/>
              <a:defRPr/>
            </a:pP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新分类场景切换规则：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非定向大流量与定向流量、非定向小流量相互切换场景时支持立即或次月。需要满足对应场景的管控要求，如卡片限定、机卡绑定、限额管控、黑名单限制、区域限制、使用人实名。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n"/>
              <a:defRPr/>
            </a:pP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存量处理规则：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支持存量卡切换场景为原1-6场景或新场景，按切换后场景管控；2025年1月1日0点后，仅支持切换为新场景，按新场景管控；若未订购切换后的管控商品，切换失败。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n"/>
              <a:defRPr/>
            </a:pP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使用人解绑：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针对非必须要实名使用人的场景，允许注销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使用人。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6550025" y="2284730"/>
          <a:ext cx="5283835" cy="3764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950"/>
                <a:gridCol w="2021840"/>
                <a:gridCol w="1052195"/>
                <a:gridCol w="1720850"/>
              </a:tblGrid>
              <a:tr h="358140"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原</a:t>
                      </a:r>
                      <a:r>
                        <a:rPr lang="en-US" altLang="zh-CN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1-6</a:t>
                      </a:r>
                      <a:r>
                        <a:rPr lang="zh-CN" altLang="en-US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场景切换到新</a:t>
                      </a:r>
                      <a:r>
                        <a:rPr lang="zh-CN" altLang="en-US" sz="12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场景规则</a:t>
                      </a:r>
                      <a:endParaRPr lang="zh-CN" altLang="en-US" sz="12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CFF"/>
                    </a:solidFill>
                  </a:tcPr>
                </a:tc>
                <a:tc hMerge="1"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480"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分类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原开卡场景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新开卡场景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备注（仅涉及主动切换到新场景的情况）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</a:tr>
              <a:tr h="35814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定向大流量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定向流量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56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定向小流量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需要黑名单限制</a:t>
                      </a:r>
                      <a:endParaRPr 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位置固定场景需要区域限制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非定向大流量（位置固定）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非定向大流量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需要个人实名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非定向大流量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非定向小流量（位置固定）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非定向小流量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14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非定向小流量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组 130"/>
          <p:cNvGrpSpPr/>
          <p:nvPr userDrawn="1"/>
        </p:nvGrpSpPr>
        <p:grpSpPr>
          <a:xfrm>
            <a:off x="114935" y="262255"/>
            <a:ext cx="332740" cy="417830"/>
            <a:chOff x="239349" y="116632"/>
            <a:chExt cx="348596" cy="470253"/>
          </a:xfrm>
        </p:grpSpPr>
        <p:sp>
          <p:nvSpPr>
            <p:cNvPr id="134" name="Freeform 5"/>
            <p:cNvSpPr/>
            <p:nvPr/>
          </p:nvSpPr>
          <p:spPr bwMode="auto">
            <a:xfrm>
              <a:off x="243499" y="129656"/>
              <a:ext cx="209312" cy="21254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5" name="Freeform 6"/>
            <p:cNvSpPr/>
            <p:nvPr/>
          </p:nvSpPr>
          <p:spPr bwMode="auto">
            <a:xfrm>
              <a:off x="378633" y="255262"/>
              <a:ext cx="209312" cy="214117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6" name="Freeform 7"/>
            <p:cNvSpPr/>
            <p:nvPr/>
          </p:nvSpPr>
          <p:spPr bwMode="auto">
            <a:xfrm>
              <a:off x="239349" y="116632"/>
              <a:ext cx="207736" cy="21254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2E91F7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7" name="Freeform 7"/>
            <p:cNvSpPr/>
            <p:nvPr/>
          </p:nvSpPr>
          <p:spPr bwMode="auto">
            <a:xfrm>
              <a:off x="239349" y="374341"/>
              <a:ext cx="207736" cy="21254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2E91F7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33" name="矩形 3"/>
          <p:cNvSpPr/>
          <p:nvPr userDrawn="1"/>
        </p:nvSpPr>
        <p:spPr>
          <a:xfrm>
            <a:off x="565785" y="187960"/>
            <a:ext cx="8234045" cy="551180"/>
          </a:xfrm>
          <a:custGeom>
            <a:avLst/>
            <a:gdLst/>
            <a:ahLst/>
            <a:cxnLst/>
            <a:rect l="l" t="t" r="r" b="b"/>
            <a:pathLst>
              <a:path w="6207016" h="486000">
                <a:moveTo>
                  <a:pt x="0" y="0"/>
                </a:moveTo>
                <a:lnTo>
                  <a:pt x="35496" y="0"/>
                </a:lnTo>
                <a:lnTo>
                  <a:pt x="730349" y="0"/>
                </a:lnTo>
                <a:lnTo>
                  <a:pt x="765845" y="0"/>
                </a:lnTo>
                <a:lnTo>
                  <a:pt x="5441170" y="0"/>
                </a:lnTo>
                <a:lnTo>
                  <a:pt x="5476666" y="0"/>
                </a:lnTo>
                <a:lnTo>
                  <a:pt x="6171520" y="0"/>
                </a:lnTo>
                <a:lnTo>
                  <a:pt x="6207016" y="0"/>
                </a:lnTo>
                <a:lnTo>
                  <a:pt x="5923310" y="486000"/>
                </a:lnTo>
                <a:lnTo>
                  <a:pt x="5887814" y="486000"/>
                </a:lnTo>
                <a:lnTo>
                  <a:pt x="5192960" y="486000"/>
                </a:lnTo>
                <a:lnTo>
                  <a:pt x="5157464" y="486000"/>
                </a:lnTo>
                <a:lnTo>
                  <a:pt x="765845" y="486000"/>
                </a:lnTo>
                <a:lnTo>
                  <a:pt x="730349" y="486000"/>
                </a:lnTo>
                <a:lnTo>
                  <a:pt x="35496" y="486000"/>
                </a:lnTo>
                <a:lnTo>
                  <a:pt x="0" y="486000"/>
                </a:lnTo>
                <a:close/>
              </a:path>
            </a:pathLst>
          </a:custGeom>
          <a:solidFill>
            <a:srgbClr val="2E9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1590" y="0"/>
            <a:ext cx="3098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8" name="标题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21016" y="313089"/>
            <a:ext cx="99949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业务规则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丨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物联网卡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安全管理措施优化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9910" y="870585"/>
            <a:ext cx="11524615" cy="134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n"/>
              <a:defRPr/>
            </a:pP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针对物联网卡安全管理部分措施进行调整，</a:t>
            </a:r>
            <a:r>
              <a:rPr lang="en-US" altLang="zh-CN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2025</a:t>
            </a: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</a:t>
            </a:r>
            <a:r>
              <a:rPr lang="en-US" altLang="zh-CN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</a:t>
            </a:r>
            <a:r>
              <a:rPr lang="en-US" altLang="zh-CN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号</a:t>
            </a: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生效</a:t>
            </a:r>
            <a:endParaRPr lang="zh-CN" altLang="en-US" sz="14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marR="0" lvl="1" indent="-28575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限额管控：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小流量限额管控由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100MB/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月变更为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300MB/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marR="0" lvl="1" indent="-28575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定向语音白名单：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可设置数量由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个变更为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个（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特服号码10086、120、110、119、122、96110除外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marR="0" lvl="1" indent="-28575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新增定向访问审批报备流程：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当定向流量访问的IP和URL地址白名单数量合计超过10个时，需报集团审批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549910" y="2519045"/>
            <a:ext cx="11523980" cy="11842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marR="0" indent="-28575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n"/>
              <a:defRPr/>
            </a:pPr>
            <a:r>
              <a:rPr lang="zh-CN" altLang="en-US" sz="1400" b="1" dirty="0">
                <a:solidFill>
                  <a:srgbClr val="008C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定向流量管控场景业务规则</a:t>
            </a:r>
            <a:r>
              <a:rPr lang="en-US" altLang="zh-CN" sz="1400" b="1" dirty="0">
                <a:solidFill>
                  <a:srgbClr val="008C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400" b="1" dirty="0">
                <a:solidFill>
                  <a:srgbClr val="008C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zh-CN" altLang="en-US" sz="1400" b="1" dirty="0">
                <a:solidFill>
                  <a:srgbClr val="008C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适用物联网卡非5G SA业务场景），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适用于新增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APN/PCC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策略场景</a:t>
            </a:r>
            <a:r>
              <a:rPr lang="zh-CN" altLang="en-US" sz="1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务场景）</a:t>
            </a:r>
            <a:endParaRPr lang="zh-CN" altLang="en-US" sz="14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marR="0" lvl="1" indent="-28575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报备</a:t>
            </a:r>
            <a:r>
              <a:rPr lang="en-US" altLang="zh-CN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ID</a:t>
            </a: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：集客大厅</a:t>
            </a:r>
            <a:r>
              <a:rPr lang="en-US" altLang="zh-CN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APN/PCC</a:t>
            </a: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业务新增</a:t>
            </a:r>
            <a:r>
              <a:rPr lang="en-US" altLang="zh-CN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是否定向报备</a:t>
            </a:r>
            <a:r>
              <a:rPr lang="en-US" altLang="zh-CN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以及审批流程，通过审批后生成报备</a:t>
            </a:r>
            <a:r>
              <a:rPr lang="en-US" altLang="zh-CN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ID</a:t>
            </a: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CMIOT</a:t>
            </a: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依据同步的报备</a:t>
            </a:r>
            <a:r>
              <a:rPr lang="en-US" altLang="zh-CN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ID</a:t>
            </a: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进行校验</a:t>
            </a:r>
            <a:endParaRPr lang="en-US" altLang="zh-CN" sz="14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marR="0" lvl="1" indent="-28575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CMIOT</a:t>
            </a: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校验规则变更，仅满足以下规则时可开通定向流量</a:t>
            </a: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场景管控物联网卡</a:t>
            </a:r>
            <a:endParaRPr lang="zh-CN" altLang="en-US" sz="14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R="0" indent="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4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marR="0" indent="-28575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marR="0" indent="-28575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19" name="表格 18"/>
          <p:cNvGraphicFramePr/>
          <p:nvPr>
            <p:custDataLst>
              <p:tags r:id="rId4"/>
            </p:custDataLst>
          </p:nvPr>
        </p:nvGraphicFramePr>
        <p:xfrm>
          <a:off x="605155" y="3798570"/>
          <a:ext cx="10981690" cy="2423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08050"/>
                <a:gridCol w="1563370"/>
                <a:gridCol w="1018540"/>
                <a:gridCol w="2313940"/>
                <a:gridCol w="5177790"/>
              </a:tblGrid>
              <a:tr h="411480">
                <a:tc gridSpan="5">
                  <a:txBody>
                    <a:bodyPr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开通定向流量管控场景业务规则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CFF"/>
                    </a:solidFill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订购场景</a:t>
                      </a:r>
                      <a:endParaRPr lang="zh-CN" altLang="en-US" sz="12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局数据地址个数信息</a:t>
                      </a:r>
                      <a:endParaRPr lang="zh-CN" altLang="en-US" sz="12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报备</a:t>
                      </a:r>
                      <a:r>
                        <a:rPr lang="en-US" altLang="zh-CN" sz="12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ID</a:t>
                      </a:r>
                      <a:endParaRPr lang="en-US" altLang="zh-CN" sz="12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lang="zh-CN" altLang="en-US" sz="1200" b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57200">
                <a:tc rowSpan="2">
                  <a:txBody>
                    <a:bodyPr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单APN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APN/</a:t>
                      </a: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白名单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/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分应用控制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分应用业务场景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小于等于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10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——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4">
                  <a:txBody>
                    <a:bodyPr/>
                    <a:p>
                      <a:pPr algn="l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、单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APN/PCC</a:t>
                      </a: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或多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APN/PCC</a:t>
                      </a: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都有报备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ID</a:t>
                      </a: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时，仅能开通定向流量场景卡；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、对于多条分应用控制场景，所选策略存在报备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ID</a:t>
                      </a: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即可开通定向场景卡；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、多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APN</a:t>
                      </a: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情况，任一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APN</a:t>
                      </a: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无报备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ID</a:t>
                      </a: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均不允许开通定向场景卡；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APN/PCC</a:t>
                      </a: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申请报备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ID</a:t>
                      </a: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需在集客大厅完成申请和审批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6576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大于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sym typeface="宋体" panose="02010600030101010101" pitchFamily="2" charset="-122"/>
                        </a:rPr>
                        <a:t>10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  <a:sym typeface="宋体" panose="02010600030101010101" pitchFamily="2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需要有报备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ID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5760">
                <a:tc rowSpan="2">
                  <a:txBody>
                    <a:bodyPr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多APN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组合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APN</a:t>
                      </a: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地址个数小于等于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——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36576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组合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APN</a:t>
                      </a: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地址个数大于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每个数据</a:t>
                      </a: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通信服务都有报备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ID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2"/>
          <p:cNvSpPr txBox="1"/>
          <p:nvPr>
            <p:custDataLst>
              <p:tags r:id="rId1"/>
            </p:custDataLst>
          </p:nvPr>
        </p:nvSpPr>
        <p:spPr bwMode="auto">
          <a:xfrm>
            <a:off x="319405" y="1370330"/>
            <a:ext cx="11761470" cy="2533650"/>
          </a:xfrm>
          <a:prstGeom prst="rect">
            <a:avLst/>
          </a:prstGeom>
          <a:noFill/>
          <a:ln w="3175" cap="flat" cmpd="sng" algn="ctr">
            <a:solidFill>
              <a:srgbClr val="008CFF"/>
            </a:solidFill>
            <a:prstDash val="solid"/>
            <a:miter lim="800000"/>
          </a:ln>
          <a:effectLst/>
        </p:spPr>
        <p:txBody>
          <a:bodyPr lIns="57600" tIns="28800" rIns="57600" bIns="28800" anchor="ctr"/>
          <a:lstStyle>
            <a:defPPr>
              <a:defRPr lang="en-US"/>
            </a:defPPr>
            <a:lvl1pPr marR="0" lvl="0" indent="0" defTabSz="53213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105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zh-CN" sz="1000" noProof="1">
              <a:solidFill>
                <a:prstClr val="black"/>
              </a:solidFill>
              <a:latin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98235" y="1430020"/>
            <a:ext cx="5742305" cy="1009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12420" y="1419860"/>
            <a:ext cx="5782945" cy="103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92"/>
          <p:cNvSpPr txBox="1"/>
          <p:nvPr>
            <p:custDataLst>
              <p:tags r:id="rId2"/>
            </p:custDataLst>
          </p:nvPr>
        </p:nvSpPr>
        <p:spPr bwMode="auto">
          <a:xfrm>
            <a:off x="319405" y="3961765"/>
            <a:ext cx="11761470" cy="2822575"/>
          </a:xfrm>
          <a:prstGeom prst="rect">
            <a:avLst/>
          </a:prstGeom>
          <a:noFill/>
          <a:ln w="3175" cap="flat" cmpd="sng" algn="ctr">
            <a:solidFill>
              <a:srgbClr val="008CFF"/>
            </a:solidFill>
            <a:prstDash val="solid"/>
            <a:miter lim="800000"/>
          </a:ln>
          <a:effectLst/>
        </p:spPr>
        <p:txBody>
          <a:bodyPr lIns="57600" tIns="28800" rIns="57600" bIns="28800" anchor="ctr"/>
          <a:lstStyle>
            <a:defPPr>
              <a:defRPr lang="en-US"/>
            </a:defPPr>
            <a:lvl1pPr marR="0" lvl="0" indent="0" defTabSz="53213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105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zh-CN" sz="1000" noProof="1">
              <a:solidFill>
                <a:prstClr val="black"/>
              </a:solidFill>
              <a:latin typeface="微软雅黑" panose="020B0503020204020204" charset="-122"/>
            </a:endParaRPr>
          </a:p>
        </p:txBody>
      </p:sp>
      <p:grpSp>
        <p:nvGrpSpPr>
          <p:cNvPr id="131" name="组 130"/>
          <p:cNvGrpSpPr/>
          <p:nvPr userDrawn="1"/>
        </p:nvGrpSpPr>
        <p:grpSpPr>
          <a:xfrm>
            <a:off x="114935" y="262255"/>
            <a:ext cx="332740" cy="417830"/>
            <a:chOff x="239349" y="116632"/>
            <a:chExt cx="348596" cy="470253"/>
          </a:xfrm>
        </p:grpSpPr>
        <p:sp>
          <p:nvSpPr>
            <p:cNvPr id="134" name="Freeform 5"/>
            <p:cNvSpPr/>
            <p:nvPr/>
          </p:nvSpPr>
          <p:spPr bwMode="auto">
            <a:xfrm>
              <a:off x="243499" y="129656"/>
              <a:ext cx="209312" cy="21254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5" name="Freeform 6"/>
            <p:cNvSpPr/>
            <p:nvPr/>
          </p:nvSpPr>
          <p:spPr bwMode="auto">
            <a:xfrm>
              <a:off x="378633" y="255262"/>
              <a:ext cx="209312" cy="214117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6" name="Freeform 7"/>
            <p:cNvSpPr/>
            <p:nvPr/>
          </p:nvSpPr>
          <p:spPr bwMode="auto">
            <a:xfrm>
              <a:off x="239349" y="116632"/>
              <a:ext cx="207736" cy="21254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2E91F7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7" name="Freeform 7"/>
            <p:cNvSpPr/>
            <p:nvPr/>
          </p:nvSpPr>
          <p:spPr bwMode="auto">
            <a:xfrm>
              <a:off x="239349" y="374341"/>
              <a:ext cx="207736" cy="21254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2E91F7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33" name="矩形 3"/>
          <p:cNvSpPr/>
          <p:nvPr userDrawn="1"/>
        </p:nvSpPr>
        <p:spPr>
          <a:xfrm>
            <a:off x="565785" y="187960"/>
            <a:ext cx="8234045" cy="551180"/>
          </a:xfrm>
          <a:custGeom>
            <a:avLst/>
            <a:gdLst/>
            <a:ahLst/>
            <a:cxnLst/>
            <a:rect l="l" t="t" r="r" b="b"/>
            <a:pathLst>
              <a:path w="6207016" h="486000">
                <a:moveTo>
                  <a:pt x="0" y="0"/>
                </a:moveTo>
                <a:lnTo>
                  <a:pt x="35496" y="0"/>
                </a:lnTo>
                <a:lnTo>
                  <a:pt x="730349" y="0"/>
                </a:lnTo>
                <a:lnTo>
                  <a:pt x="765845" y="0"/>
                </a:lnTo>
                <a:lnTo>
                  <a:pt x="5441170" y="0"/>
                </a:lnTo>
                <a:lnTo>
                  <a:pt x="5476666" y="0"/>
                </a:lnTo>
                <a:lnTo>
                  <a:pt x="6171520" y="0"/>
                </a:lnTo>
                <a:lnTo>
                  <a:pt x="6207016" y="0"/>
                </a:lnTo>
                <a:lnTo>
                  <a:pt x="5923310" y="486000"/>
                </a:lnTo>
                <a:lnTo>
                  <a:pt x="5887814" y="486000"/>
                </a:lnTo>
                <a:lnTo>
                  <a:pt x="5192960" y="486000"/>
                </a:lnTo>
                <a:lnTo>
                  <a:pt x="5157464" y="486000"/>
                </a:lnTo>
                <a:lnTo>
                  <a:pt x="765845" y="486000"/>
                </a:lnTo>
                <a:lnTo>
                  <a:pt x="730349" y="486000"/>
                </a:lnTo>
                <a:lnTo>
                  <a:pt x="35496" y="486000"/>
                </a:lnTo>
                <a:lnTo>
                  <a:pt x="0" y="486000"/>
                </a:lnTo>
                <a:close/>
              </a:path>
            </a:pathLst>
          </a:custGeom>
          <a:solidFill>
            <a:srgbClr val="2E9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1590" y="0"/>
            <a:ext cx="3098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solidFill>
                <a:prstClr val="black"/>
              </a:solidFill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18590" y="127000"/>
            <a:ext cx="3098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solidFill>
                <a:prstClr val="black"/>
              </a:solidFill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" name="标题 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21016" y="313089"/>
            <a:ext cx="99949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业务规则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丨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搭载销售场景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流程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6" name="文本框 85"/>
          <p:cNvSpPr txBox="1"/>
          <p:nvPr>
            <p:custDataLst>
              <p:tags r:id="rId4"/>
            </p:custDataLst>
          </p:nvPr>
        </p:nvSpPr>
        <p:spPr>
          <a:xfrm>
            <a:off x="313055" y="3905250"/>
            <a:ext cx="11287760" cy="28790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R="0" indent="0" algn="ctr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搭载销售信息登记</a:t>
            </a:r>
            <a:r>
              <a: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要求</a:t>
            </a:r>
            <a:endParaRPr lang="zh-CN" altLang="en-US" sz="14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R="0" indent="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搭载销售登记渠道：</a:t>
            </a:r>
            <a:r>
              <a:rPr lang="zh-CN" altLang="en-US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支持通过</a:t>
            </a:r>
            <a:r>
              <a:rPr lang="en-US" altLang="zh-CN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CMIOT</a:t>
            </a:r>
            <a:r>
              <a:rPr lang="zh-CN" altLang="en-US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前台、</a:t>
            </a:r>
            <a:r>
              <a:rPr lang="en-US" altLang="zh-CN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OneLink</a:t>
            </a:r>
            <a:r>
              <a:rPr lang="zh-CN" altLang="en-US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登记个人</a:t>
            </a:r>
            <a:r>
              <a:rPr lang="en-US" altLang="zh-CN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单位登记信息，登记后自动更新为搭载销售至个人或搭载销售至单位</a:t>
            </a:r>
            <a:endParaRPr lang="zh-CN" altLang="en-US" sz="12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R="0" indent="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搭载销售登记规则：</a:t>
            </a:r>
            <a:endParaRPr lang="zh-CN" altLang="en-US" sz="12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marR="0" indent="-17145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同时登记个人和登记至单位的信息时，搭载销售状态为搭载销售至单位；注销单位登记时，更新为搭载销售至个人</a:t>
            </a:r>
            <a:endParaRPr lang="zh-CN" altLang="en-US" sz="12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marR="0" indent="-17145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登记单位搭载信息时，需对单位证件进行校验。责任人实名查验及人证一致比对（不检验一证N号），复用现有经办人实名认证方式。单位证件类型及要求与现有的保持一致，单位证件号码不能与EC注册证件号码相同</a:t>
            </a:r>
            <a:endParaRPr lang="zh-CN" altLang="en-US" sz="12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marR="0" indent="-17145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登记个人搭载信息时，与使用人实名登记要求保持一致</a:t>
            </a:r>
            <a:endParaRPr lang="zh-CN" altLang="en-US" sz="12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marR="0" indent="-17145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单位/个人搭载销售实名注销时，无需对单位/个人信息进行校验</a:t>
            </a:r>
            <a:endParaRPr lang="zh-CN" altLang="en-US" sz="12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marR="0" indent="-17145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针对公安联合惩戒、违规转售、恶意转售、违反业务安全管理要求的单位不允许单位搭载销售实名登记</a:t>
            </a:r>
            <a:endParaRPr lang="zh-CN" altLang="en-US" sz="12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marR="0" indent="-17145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公安联合惩戒的个人不能登记为搭载销售单位责任人、搭载销售个人</a:t>
            </a:r>
            <a:endParaRPr lang="zh-CN" altLang="en-US" sz="12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1" name="矩形 3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00380" y="725805"/>
            <a:ext cx="11224895" cy="69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n"/>
              <a:defRPr/>
            </a:pPr>
            <a:r>
              <a:rPr 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CMIOT</a:t>
            </a:r>
            <a:r>
              <a:rPr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增加搭载销售属性，并</a:t>
            </a:r>
            <a:r>
              <a:rPr lang="zh-CN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</a:t>
            </a:r>
            <a:r>
              <a:rPr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搭载销售的购卡</a:t>
            </a:r>
            <a:r>
              <a:rPr lang="zh-CN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单位</a:t>
            </a:r>
            <a:r>
              <a:rPr lang="en-US" altLang="zh-CN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用户登记搭载销售信息</a:t>
            </a:r>
            <a:endParaRPr sz="14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marR="0" indent="-28575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n"/>
              <a:defRPr/>
            </a:pPr>
            <a:r>
              <a:rPr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2025年1与1日0点后，开通</a:t>
            </a:r>
            <a:r>
              <a:rPr sz="1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非定向大流量、定向语音功能</a:t>
            </a:r>
            <a:r>
              <a:rPr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的用户需评估是否搭载销售</a:t>
            </a:r>
            <a:endParaRPr sz="14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23850" y="1310640"/>
            <a:ext cx="11616055" cy="1420495"/>
            <a:chOff x="731" y="2163"/>
            <a:chExt cx="18293" cy="2237"/>
          </a:xfrm>
        </p:grpSpPr>
        <p:sp>
          <p:nvSpPr>
            <p:cNvPr id="13" name="文本框 12"/>
            <p:cNvSpPr txBox="1"/>
            <p:nvPr>
              <p:custDataLst>
                <p:tags r:id="rId6"/>
              </p:custDataLst>
            </p:nvPr>
          </p:nvSpPr>
          <p:spPr>
            <a:xfrm>
              <a:off x="944" y="2163"/>
              <a:ext cx="18081" cy="626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285750" marR="0" indent="-285750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charset="0"/>
                <a:buChar char="Ø"/>
                <a:defRPr/>
              </a:pPr>
              <a:endParaRPr lang="zh-CN" altLang="en-US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285750" marR="0" indent="-285750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charset="0"/>
                <a:buChar char="Ø"/>
                <a:defRPr/>
              </a:pP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285750" marR="0" indent="-285750" defTabSz="6858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7"/>
              </p:custDataLst>
            </p:nvPr>
          </p:nvSpPr>
          <p:spPr>
            <a:xfrm>
              <a:off x="731" y="2799"/>
              <a:ext cx="1772" cy="1098"/>
            </a:xfrm>
            <a:prstGeom prst="rect">
              <a:avLst/>
            </a:prstGeom>
            <a:noFill/>
            <a:ln>
              <a:solidFill>
                <a:srgbClr val="8FAAD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搭载销售</a:t>
              </a:r>
              <a:endPara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单位资质审查</a:t>
              </a:r>
              <a:endPara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8"/>
              </p:custDataLst>
            </p:nvPr>
          </p:nvSpPr>
          <p:spPr>
            <a:xfrm>
              <a:off x="3081" y="2799"/>
              <a:ext cx="1879" cy="1098"/>
            </a:xfrm>
            <a:prstGeom prst="rect">
              <a:avLst/>
            </a:prstGeom>
            <a:noFill/>
            <a:ln>
              <a:solidFill>
                <a:srgbClr val="8FAAD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搭载销售</a:t>
              </a:r>
              <a:endPara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入网风险评估</a:t>
              </a:r>
              <a:endPara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9"/>
              </p:custDataLst>
            </p:nvPr>
          </p:nvSpPr>
          <p:spPr>
            <a:xfrm>
              <a:off x="5532" y="2800"/>
              <a:ext cx="1396" cy="1097"/>
            </a:xfrm>
            <a:prstGeom prst="rect">
              <a:avLst/>
            </a:prstGeom>
            <a:noFill/>
            <a:ln>
              <a:solidFill>
                <a:srgbClr val="8FAAD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搭载销售</a:t>
              </a:r>
              <a:endPara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合同签署</a:t>
              </a:r>
              <a:endPara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0"/>
              </p:custDataLst>
            </p:nvPr>
          </p:nvSpPr>
          <p:spPr>
            <a:xfrm>
              <a:off x="10144" y="2798"/>
              <a:ext cx="1730" cy="1098"/>
            </a:xfrm>
            <a:prstGeom prst="rect">
              <a:avLst/>
            </a:prstGeom>
            <a:noFill/>
            <a:ln>
              <a:solidFill>
                <a:srgbClr val="8FAAD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批量开户，</a:t>
              </a:r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是否搭载</a:t>
              </a:r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销售</a:t>
              </a:r>
              <a:endPara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>
            <a:xfrm>
              <a:off x="12832" y="2826"/>
              <a:ext cx="2198" cy="1098"/>
            </a:xfrm>
            <a:prstGeom prst="rect">
              <a:avLst/>
            </a:prstGeom>
            <a:noFill/>
            <a:ln>
              <a:solidFill>
                <a:srgbClr val="8FAAD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搭载销售登记</a:t>
              </a:r>
              <a:endPara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（</a:t>
              </a:r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初始</a:t>
              </a:r>
              <a:r>
                <a:rPr lang="en-US" altLang="zh-CN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:</a:t>
              </a:r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未销售）</a:t>
              </a:r>
              <a:endPara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2"/>
              </p:custDataLst>
            </p:nvPr>
          </p:nvSpPr>
          <p:spPr>
            <a:xfrm>
              <a:off x="7418" y="2799"/>
              <a:ext cx="2238" cy="1096"/>
            </a:xfrm>
            <a:prstGeom prst="rect">
              <a:avLst/>
            </a:prstGeom>
            <a:noFill/>
            <a:ln>
              <a:solidFill>
                <a:srgbClr val="8FAAD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项目使用</a:t>
              </a:r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场景：是否</a:t>
              </a:r>
              <a:r>
                <a:rPr lang="en-US" altLang="zh-CN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“</a:t>
              </a:r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搭载销售</a:t>
              </a:r>
              <a:r>
                <a:rPr lang="en-US" altLang="zh-CN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”</a:t>
              </a:r>
              <a:endPara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12" name="直接箭头连接符 11"/>
            <p:cNvCxnSpPr>
              <a:stCxn id="6" idx="3"/>
              <a:endCxn id="7" idx="1"/>
            </p:cNvCxnSpPr>
            <p:nvPr>
              <p:custDataLst>
                <p:tags r:id="rId13"/>
              </p:custDataLst>
            </p:nvPr>
          </p:nvCxnSpPr>
          <p:spPr>
            <a:xfrm>
              <a:off x="2503" y="3349"/>
              <a:ext cx="578" cy="0"/>
            </a:xfrm>
            <a:prstGeom prst="straightConnector1">
              <a:avLst/>
            </a:prstGeom>
            <a:ln w="3175">
              <a:solidFill>
                <a:srgbClr val="8FAAD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3"/>
              <a:endCxn id="8" idx="1"/>
            </p:cNvCxnSpPr>
            <p:nvPr>
              <p:custDataLst>
                <p:tags r:id="rId14"/>
              </p:custDataLst>
            </p:nvPr>
          </p:nvCxnSpPr>
          <p:spPr>
            <a:xfrm>
              <a:off x="4960" y="3349"/>
              <a:ext cx="572" cy="0"/>
            </a:xfrm>
            <a:prstGeom prst="straightConnector1">
              <a:avLst/>
            </a:prstGeom>
            <a:ln w="3175">
              <a:solidFill>
                <a:srgbClr val="8FAAD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>
              <p:custDataLst>
                <p:tags r:id="rId15"/>
              </p:custDataLst>
            </p:nvPr>
          </p:nvCxnSpPr>
          <p:spPr>
            <a:xfrm flipV="1">
              <a:off x="6928" y="3348"/>
              <a:ext cx="490" cy="1"/>
            </a:xfrm>
            <a:prstGeom prst="straightConnector1">
              <a:avLst/>
            </a:prstGeom>
            <a:ln w="3175">
              <a:solidFill>
                <a:srgbClr val="8FAAD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>
              <p:custDataLst>
                <p:tags r:id="rId16"/>
              </p:custDataLst>
            </p:nvPr>
          </p:nvSpPr>
          <p:spPr>
            <a:xfrm>
              <a:off x="15020" y="2236"/>
              <a:ext cx="12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单位登记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17"/>
              </p:custDataLst>
            </p:nvPr>
          </p:nvSpPr>
          <p:spPr>
            <a:xfrm>
              <a:off x="12019" y="2785"/>
              <a:ext cx="55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是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68" name="直接箭头连接符 67"/>
            <p:cNvCxnSpPr>
              <a:stCxn id="9" idx="3"/>
            </p:cNvCxnSpPr>
            <p:nvPr>
              <p:custDataLst>
                <p:tags r:id="rId18"/>
              </p:custDataLst>
            </p:nvPr>
          </p:nvCxnSpPr>
          <p:spPr>
            <a:xfrm flipV="1">
              <a:off x="11874" y="3346"/>
              <a:ext cx="954" cy="1"/>
            </a:xfrm>
            <a:prstGeom prst="straightConnector1">
              <a:avLst/>
            </a:prstGeom>
            <a:ln w="3175">
              <a:solidFill>
                <a:srgbClr val="8FAAD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>
              <p:custDataLst>
                <p:tags r:id="rId19"/>
              </p:custDataLst>
            </p:nvPr>
          </p:nvCxnSpPr>
          <p:spPr>
            <a:xfrm flipV="1">
              <a:off x="9657" y="3347"/>
              <a:ext cx="490" cy="1"/>
            </a:xfrm>
            <a:prstGeom prst="straightConnector1">
              <a:avLst/>
            </a:prstGeom>
            <a:ln w="3175">
              <a:solidFill>
                <a:srgbClr val="8FAAD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>
              <p:custDataLst>
                <p:tags r:id="rId20"/>
              </p:custDataLst>
            </p:nvPr>
          </p:nvSpPr>
          <p:spPr>
            <a:xfrm>
              <a:off x="16252" y="2661"/>
              <a:ext cx="2484" cy="571"/>
            </a:xfrm>
            <a:prstGeom prst="rect">
              <a:avLst/>
            </a:prstGeom>
            <a:noFill/>
            <a:ln>
              <a:solidFill>
                <a:srgbClr val="8FAAD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更新销售状态为：</a:t>
              </a:r>
              <a:r>
                <a:rPr lang="en-US" altLang="zh-CN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“</a:t>
              </a:r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销售至单位</a:t>
              </a:r>
              <a:r>
                <a:rPr lang="en-US" altLang="zh-CN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”</a:t>
              </a:r>
              <a:endPara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矩形 76"/>
            <p:cNvSpPr/>
            <p:nvPr>
              <p:custDataLst>
                <p:tags r:id="rId21"/>
              </p:custDataLst>
            </p:nvPr>
          </p:nvSpPr>
          <p:spPr>
            <a:xfrm>
              <a:off x="16252" y="3604"/>
              <a:ext cx="2484" cy="571"/>
            </a:xfrm>
            <a:prstGeom prst="rect">
              <a:avLst/>
            </a:prstGeom>
            <a:noFill/>
            <a:ln>
              <a:solidFill>
                <a:srgbClr val="8FAAD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更新销售状态为：</a:t>
              </a:r>
              <a:r>
                <a:rPr lang="en-US" altLang="zh-CN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“</a:t>
              </a:r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销售至个人</a:t>
              </a:r>
              <a:r>
                <a:rPr lang="en-US" altLang="zh-CN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”</a:t>
              </a:r>
              <a:endPara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78" name="肘形连接符 77"/>
            <p:cNvCxnSpPr>
              <a:stCxn id="10" idx="3"/>
              <a:endCxn id="73" idx="1"/>
            </p:cNvCxnSpPr>
            <p:nvPr>
              <p:custDataLst>
                <p:tags r:id="rId22"/>
              </p:custDataLst>
            </p:nvPr>
          </p:nvCxnSpPr>
          <p:spPr>
            <a:xfrm flipV="1">
              <a:off x="15030" y="2947"/>
              <a:ext cx="1222" cy="42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肘形连接符 78"/>
            <p:cNvCxnSpPr>
              <a:stCxn id="10" idx="3"/>
              <a:endCxn id="77" idx="1"/>
            </p:cNvCxnSpPr>
            <p:nvPr>
              <p:custDataLst>
                <p:tags r:id="rId23"/>
              </p:custDataLst>
            </p:nvPr>
          </p:nvCxnSpPr>
          <p:spPr>
            <a:xfrm>
              <a:off x="15030" y="3375"/>
              <a:ext cx="1222" cy="51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/>
            <p:cNvSpPr txBox="1"/>
            <p:nvPr>
              <p:custDataLst>
                <p:tags r:id="rId24"/>
              </p:custDataLst>
            </p:nvPr>
          </p:nvSpPr>
          <p:spPr>
            <a:xfrm>
              <a:off x="14987" y="3966"/>
              <a:ext cx="12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个人登记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319405" y="2439670"/>
            <a:ext cx="11762105" cy="1522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>
              <a:lnSpc>
                <a:spcPct val="150000"/>
              </a:lnSpc>
              <a:buClrTx/>
              <a:buSzTx/>
              <a:buNone/>
            </a:pPr>
            <a:r>
              <a:rPr lang="zh-CN" altLang="en-US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CMIOT系统在批量开卡“属性设置”下新增“搭载销售”属性，设置规则如下：</a:t>
            </a:r>
            <a:endParaRPr lang="zh-CN" altLang="en-US" sz="12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开卡时间在2025年1月1日0点后，开通</a:t>
            </a:r>
            <a:r>
              <a:rPr lang="zh-CN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非定向大流量场景商品或者加入智能网语音群组</a:t>
            </a:r>
            <a:r>
              <a:rPr lang="zh-CN" altLang="en-US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“搭载销售”必填，其值可选“是”或“否”</a:t>
            </a:r>
            <a:endParaRPr lang="zh-CN" sz="1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开卡时间在2025年1月1日0点后，</a:t>
            </a:r>
            <a:r>
              <a:rPr lang="zh-CN" altLang="en-US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其他场景且未加入智能网语音群组的用户“搭载销售”非必填，若填写，其值可选“是”或“否”</a:t>
            </a:r>
            <a:endParaRPr lang="zh-CN" altLang="en-US" sz="12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CMIOT</a:t>
            </a:r>
            <a:r>
              <a:rPr lang="zh-CN" altLang="en-US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系统360视图新增物联卡搭载信息展示（搭载销售、搭载销售状态），针对搭载销售的物联卡，支持查询</a:t>
            </a:r>
            <a:r>
              <a:rPr lang="en-US" altLang="zh-CN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补录/变更/删除搭载销售单位/个人的信息</a:t>
            </a:r>
            <a:endParaRPr lang="zh-CN" sz="1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未通过省内创建项目录入使用场景信息，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CMIOT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无法校验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搭载销售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设置是否与风险评估表信息一致，需客户经理根据风险评估表信息准确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设置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51505" y="1430020"/>
            <a:ext cx="9956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省内系统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74498" y="1370965"/>
            <a:ext cx="222313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</a:rPr>
              <a:t>CMIOT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系统</a:t>
            </a:r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</a:rPr>
              <a:t>OneLink</a:t>
            </a:r>
            <a:endParaRPr lang="en-US" altLang="zh-CN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182360" y="1295400"/>
            <a:ext cx="3152140" cy="9258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512935" y="1295400"/>
            <a:ext cx="1793240" cy="925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7860" y="1295400"/>
            <a:ext cx="5345430" cy="925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1" name="组 130"/>
          <p:cNvGrpSpPr/>
          <p:nvPr userDrawn="1"/>
        </p:nvGrpSpPr>
        <p:grpSpPr>
          <a:xfrm>
            <a:off x="114935" y="262255"/>
            <a:ext cx="332740" cy="417830"/>
            <a:chOff x="239349" y="116632"/>
            <a:chExt cx="348596" cy="470253"/>
          </a:xfrm>
        </p:grpSpPr>
        <p:sp>
          <p:nvSpPr>
            <p:cNvPr id="134" name="Freeform 5"/>
            <p:cNvSpPr/>
            <p:nvPr/>
          </p:nvSpPr>
          <p:spPr bwMode="auto">
            <a:xfrm>
              <a:off x="243499" y="129656"/>
              <a:ext cx="209312" cy="21254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5" name="Freeform 6"/>
            <p:cNvSpPr/>
            <p:nvPr/>
          </p:nvSpPr>
          <p:spPr bwMode="auto">
            <a:xfrm>
              <a:off x="378633" y="255262"/>
              <a:ext cx="209312" cy="214117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6" name="Freeform 7"/>
            <p:cNvSpPr/>
            <p:nvPr/>
          </p:nvSpPr>
          <p:spPr bwMode="auto">
            <a:xfrm>
              <a:off x="239349" y="116632"/>
              <a:ext cx="207736" cy="21254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2E91F7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7" name="Freeform 7"/>
            <p:cNvSpPr/>
            <p:nvPr/>
          </p:nvSpPr>
          <p:spPr bwMode="auto">
            <a:xfrm>
              <a:off x="239349" y="374341"/>
              <a:ext cx="207736" cy="21254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2E91F7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33" name="矩形 3"/>
          <p:cNvSpPr/>
          <p:nvPr userDrawn="1"/>
        </p:nvSpPr>
        <p:spPr>
          <a:xfrm>
            <a:off x="565785" y="187960"/>
            <a:ext cx="8234045" cy="551180"/>
          </a:xfrm>
          <a:custGeom>
            <a:avLst/>
            <a:gdLst/>
            <a:ahLst/>
            <a:cxnLst/>
            <a:rect l="l" t="t" r="r" b="b"/>
            <a:pathLst>
              <a:path w="6207016" h="486000">
                <a:moveTo>
                  <a:pt x="0" y="0"/>
                </a:moveTo>
                <a:lnTo>
                  <a:pt x="35496" y="0"/>
                </a:lnTo>
                <a:lnTo>
                  <a:pt x="730349" y="0"/>
                </a:lnTo>
                <a:lnTo>
                  <a:pt x="765845" y="0"/>
                </a:lnTo>
                <a:lnTo>
                  <a:pt x="5441170" y="0"/>
                </a:lnTo>
                <a:lnTo>
                  <a:pt x="5476666" y="0"/>
                </a:lnTo>
                <a:lnTo>
                  <a:pt x="6171520" y="0"/>
                </a:lnTo>
                <a:lnTo>
                  <a:pt x="6207016" y="0"/>
                </a:lnTo>
                <a:lnTo>
                  <a:pt x="5923310" y="486000"/>
                </a:lnTo>
                <a:lnTo>
                  <a:pt x="5887814" y="486000"/>
                </a:lnTo>
                <a:lnTo>
                  <a:pt x="5192960" y="486000"/>
                </a:lnTo>
                <a:lnTo>
                  <a:pt x="5157464" y="486000"/>
                </a:lnTo>
                <a:lnTo>
                  <a:pt x="765845" y="486000"/>
                </a:lnTo>
                <a:lnTo>
                  <a:pt x="730349" y="486000"/>
                </a:lnTo>
                <a:lnTo>
                  <a:pt x="35496" y="486000"/>
                </a:lnTo>
                <a:lnTo>
                  <a:pt x="0" y="486000"/>
                </a:lnTo>
                <a:close/>
              </a:path>
            </a:pathLst>
          </a:custGeom>
          <a:solidFill>
            <a:srgbClr val="2E9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1590" y="0"/>
            <a:ext cx="3098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18590" y="127000"/>
            <a:ext cx="3098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grpSp>
        <p:nvGrpSpPr>
          <p:cNvPr id="14" name="组合 13"/>
          <p:cNvGrpSpPr/>
          <p:nvPr/>
        </p:nvGrpSpPr>
        <p:grpSpPr>
          <a:xfrm rot="0">
            <a:off x="1082675" y="1648460"/>
            <a:ext cx="9807575" cy="426720"/>
            <a:chOff x="1409" y="3240"/>
            <a:chExt cx="16307" cy="1421"/>
          </a:xfrm>
        </p:grpSpPr>
        <p:sp>
          <p:nvSpPr>
            <p:cNvPr id="20" name="矩形 19"/>
            <p:cNvSpPr/>
            <p:nvPr>
              <p:custDataLst>
                <p:tags r:id="rId1"/>
              </p:custDataLst>
            </p:nvPr>
          </p:nvSpPr>
          <p:spPr>
            <a:xfrm>
              <a:off x="1409" y="3242"/>
              <a:ext cx="1984" cy="1417"/>
            </a:xfrm>
            <a:prstGeom prst="rect">
              <a:avLst/>
            </a:prstGeom>
            <a:noFill/>
            <a:ln>
              <a:solidFill>
                <a:srgbClr val="8FAAD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高风险</a:t>
              </a:r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场景</a:t>
              </a:r>
              <a:endPara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入网风险评估</a:t>
              </a:r>
              <a:endPara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2"/>
              </p:custDataLst>
            </p:nvPr>
          </p:nvSpPr>
          <p:spPr>
            <a:xfrm>
              <a:off x="4546" y="3243"/>
              <a:ext cx="1625" cy="1416"/>
            </a:xfrm>
            <a:prstGeom prst="rect">
              <a:avLst/>
            </a:prstGeom>
            <a:noFill/>
            <a:ln>
              <a:solidFill>
                <a:srgbClr val="8FAAD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高风险</a:t>
              </a:r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场景</a:t>
              </a:r>
              <a:endPara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合同签署</a:t>
              </a:r>
              <a:endPara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3"/>
              </p:custDataLst>
            </p:nvPr>
          </p:nvSpPr>
          <p:spPr>
            <a:xfrm>
              <a:off x="10109" y="3243"/>
              <a:ext cx="1814" cy="1418"/>
            </a:xfrm>
            <a:prstGeom prst="rect">
              <a:avLst/>
            </a:prstGeom>
            <a:noFill/>
            <a:ln>
              <a:solidFill>
                <a:srgbClr val="8FAAD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高风险</a:t>
              </a:r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场景开卡校验</a:t>
              </a:r>
              <a:endPara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4"/>
              </p:custDataLst>
            </p:nvPr>
          </p:nvSpPr>
          <p:spPr>
            <a:xfrm>
              <a:off x="12356" y="3244"/>
              <a:ext cx="2439" cy="1417"/>
            </a:xfrm>
            <a:prstGeom prst="rect">
              <a:avLst/>
            </a:prstGeom>
            <a:noFill/>
            <a:ln>
              <a:solidFill>
                <a:srgbClr val="8FAAD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下发开户数据、</a:t>
              </a:r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高风险合同</a:t>
              </a:r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编码</a:t>
              </a:r>
              <a:endPara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5"/>
              </p:custDataLst>
            </p:nvPr>
          </p:nvSpPr>
          <p:spPr>
            <a:xfrm>
              <a:off x="7117" y="3243"/>
              <a:ext cx="1972" cy="1415"/>
            </a:xfrm>
            <a:prstGeom prst="rect">
              <a:avLst/>
            </a:prstGeom>
            <a:noFill/>
            <a:ln>
              <a:solidFill>
                <a:srgbClr val="8FAAD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项目创建：录入合同</a:t>
              </a:r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编码</a:t>
              </a:r>
              <a:endPara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45" name="直接箭头连接符 44"/>
            <p:cNvCxnSpPr>
              <a:stCxn id="20" idx="3"/>
              <a:endCxn id="21" idx="1"/>
            </p:cNvCxnSpPr>
            <p:nvPr>
              <p:custDataLst>
                <p:tags r:id="rId6"/>
              </p:custDataLst>
            </p:nvPr>
          </p:nvCxnSpPr>
          <p:spPr>
            <a:xfrm>
              <a:off x="3393" y="3950"/>
              <a:ext cx="1153" cy="1"/>
            </a:xfrm>
            <a:prstGeom prst="straightConnector1">
              <a:avLst/>
            </a:prstGeom>
            <a:ln w="3175">
              <a:solidFill>
                <a:srgbClr val="8FAAD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21" idx="3"/>
              <a:endCxn id="30" idx="1"/>
            </p:cNvCxnSpPr>
            <p:nvPr>
              <p:custDataLst>
                <p:tags r:id="rId7"/>
              </p:custDataLst>
            </p:nvPr>
          </p:nvCxnSpPr>
          <p:spPr>
            <a:xfrm flipV="1">
              <a:off x="6171" y="3950"/>
              <a:ext cx="946" cy="1"/>
            </a:xfrm>
            <a:prstGeom prst="straightConnector1">
              <a:avLst/>
            </a:prstGeom>
            <a:ln w="3175">
              <a:solidFill>
                <a:srgbClr val="8FAAD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23" idx="3"/>
              <a:endCxn id="62" idx="1"/>
            </p:cNvCxnSpPr>
            <p:nvPr>
              <p:custDataLst>
                <p:tags r:id="rId8"/>
              </p:custDataLst>
            </p:nvPr>
          </p:nvCxnSpPr>
          <p:spPr>
            <a:xfrm flipV="1">
              <a:off x="14794" y="3949"/>
              <a:ext cx="1065" cy="4"/>
            </a:xfrm>
            <a:prstGeom prst="straightConnector1">
              <a:avLst/>
            </a:prstGeom>
            <a:ln w="3175">
              <a:solidFill>
                <a:srgbClr val="8FAAD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肘形连接符 52"/>
            <p:cNvCxnSpPr>
              <a:stCxn id="22" idx="3"/>
              <a:endCxn id="23" idx="1"/>
            </p:cNvCxnSpPr>
            <p:nvPr>
              <p:custDataLst>
                <p:tags r:id="rId9"/>
              </p:custDataLst>
            </p:nvPr>
          </p:nvCxnSpPr>
          <p:spPr>
            <a:xfrm>
              <a:off x="11923" y="3953"/>
              <a:ext cx="433" cy="11"/>
            </a:xfrm>
            <a:prstGeom prst="bentConnector2">
              <a:avLst/>
            </a:prstGeom>
            <a:ln>
              <a:solidFill>
                <a:srgbClr val="8FAAD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>
              <p:custDataLst>
                <p:tags r:id="rId10"/>
              </p:custDataLst>
            </p:nvPr>
          </p:nvSpPr>
          <p:spPr>
            <a:xfrm>
              <a:off x="15860" y="3240"/>
              <a:ext cx="1856" cy="1415"/>
            </a:xfrm>
            <a:prstGeom prst="rect">
              <a:avLst/>
            </a:prstGeom>
            <a:noFill/>
            <a:ln>
              <a:solidFill>
                <a:srgbClr val="8FAAD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报备</a:t>
              </a:r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高风险合同</a:t>
              </a:r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数据</a:t>
              </a:r>
              <a:endPara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cxnSp>
          <p:nvCxnSpPr>
            <p:cNvPr id="5" name="直接箭头连接符 4"/>
            <p:cNvCxnSpPr>
              <a:stCxn id="30" idx="3"/>
              <a:endCxn id="22" idx="1"/>
            </p:cNvCxnSpPr>
            <p:nvPr>
              <p:custDataLst>
                <p:tags r:id="rId11"/>
              </p:custDataLst>
            </p:nvPr>
          </p:nvCxnSpPr>
          <p:spPr>
            <a:xfrm>
              <a:off x="9089" y="3950"/>
              <a:ext cx="1020" cy="2"/>
            </a:xfrm>
            <a:prstGeom prst="straightConnector1">
              <a:avLst/>
            </a:prstGeom>
            <a:ln w="3175">
              <a:solidFill>
                <a:srgbClr val="8FAAD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63245" y="712470"/>
            <a:ext cx="11224895" cy="6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n"/>
              <a:defRPr/>
            </a:pPr>
            <a:r>
              <a:rPr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对于开通</a:t>
            </a:r>
            <a:r>
              <a:rPr sz="1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非定向大流量功能、用于无线上网类服务</a:t>
            </a:r>
            <a:r>
              <a:rPr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等高风险应用场景的物联网卡，</a:t>
            </a:r>
            <a:r>
              <a:rPr lang="zh-CN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需</a:t>
            </a:r>
            <a:r>
              <a:rPr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加强购风险评估</a:t>
            </a:r>
            <a:r>
              <a:rPr lang="zh-CN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建立合同备案和审核机制</a:t>
            </a:r>
            <a:r>
              <a:rPr lang="zh-CN" sz="14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。要求购卡用户使用电信企业自建系统登记实际使用人身份信息</a:t>
            </a:r>
            <a:endParaRPr lang="zh-CN" sz="14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3"/>
            </p:custDataLst>
          </p:nvPr>
        </p:nvSpPr>
        <p:spPr>
          <a:xfrm>
            <a:off x="657225" y="2458720"/>
            <a:ext cx="11243310" cy="2840355"/>
          </a:xfrm>
          <a:prstGeom prst="rect">
            <a:avLst/>
          </a:prstGeom>
          <a:noFill/>
          <a:ln>
            <a:solidFill>
              <a:srgbClr val="008CFF"/>
            </a:solidFill>
          </a:ln>
        </p:spPr>
        <p:txBody>
          <a:bodyPr wrap="square" rtlCol="0" anchor="t">
            <a:no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 b="1" dirty="0">
                <a:solidFill>
                  <a:srgbClr val="008C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CMIOT</a:t>
            </a:r>
            <a:r>
              <a:rPr lang="zh-CN" altLang="en-US" sz="1200" b="1" dirty="0">
                <a:solidFill>
                  <a:srgbClr val="008C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系统项目信息新增“合同编码”字段，通过</a:t>
            </a:r>
            <a:r>
              <a:rPr lang="en-US" altLang="zh-CN" sz="1200" b="1" dirty="0">
                <a:solidFill>
                  <a:srgbClr val="008C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CMIOT</a:t>
            </a:r>
            <a:r>
              <a:rPr lang="zh-CN" altLang="en-US" sz="1200" b="1" dirty="0">
                <a:solidFill>
                  <a:srgbClr val="008C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</a:t>
            </a:r>
            <a:r>
              <a:rPr lang="zh-CN" altLang="en-US" sz="1200" b="1" dirty="0">
                <a:solidFill>
                  <a:srgbClr val="008C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或省公司</a:t>
            </a:r>
            <a:r>
              <a:rPr lang="zh-CN" altLang="en-US" sz="1200" b="1" dirty="0">
                <a:solidFill>
                  <a:srgbClr val="008C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发起新建</a:t>
            </a:r>
            <a:r>
              <a:rPr lang="zh-CN" altLang="en-US" sz="1200" b="1" dirty="0">
                <a:solidFill>
                  <a:srgbClr val="008C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项目、修改项目（合同编码为空）时支持录入合同编码</a:t>
            </a:r>
            <a:endParaRPr lang="zh-CN" altLang="en-US" sz="1200" b="1" dirty="0">
              <a:solidFill>
                <a:srgbClr val="008C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CMIOT系统在开卡“属性设置”下新增“无线上网类”属性，</a:t>
            </a:r>
            <a:r>
              <a:rPr lang="zh-CN" altLang="en-US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枚举值：是、否；该属性设置</a:t>
            </a:r>
            <a:r>
              <a:rPr lang="zh-CN" altLang="en-US" sz="1200" b="1" dirty="0">
                <a:solidFill>
                  <a:srgbClr val="2E91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规则如下：</a:t>
            </a:r>
            <a:endParaRPr lang="zh-CN" altLang="en-US" sz="1200" b="1" dirty="0">
              <a:solidFill>
                <a:srgbClr val="2E91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008C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签约场景为无线上网或者车载wifi设备的用户“无线上网类服务”属性必须为是；其他签约场景（非</a:t>
            </a:r>
            <a:r>
              <a:rPr lang="zh-CN" altLang="en-US" sz="1200" b="1" dirty="0">
                <a:solidFill>
                  <a:srgbClr val="008C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车联网卡）可自主设置</a:t>
            </a:r>
            <a:endParaRPr lang="zh-CN" altLang="en-US" sz="1200" b="1" dirty="0">
              <a:solidFill>
                <a:srgbClr val="008C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rgbClr val="008C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其他业务</a:t>
            </a:r>
            <a:r>
              <a:rPr lang="zh-CN" altLang="en-US" sz="1200" b="1" dirty="0">
                <a:solidFill>
                  <a:srgbClr val="008C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规则</a:t>
            </a:r>
            <a:endParaRPr lang="zh-CN" altLang="en-US" sz="1200" b="1" dirty="0">
              <a:solidFill>
                <a:srgbClr val="008C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2025年1月1日0点后新开的物联卡，开通高风险场景的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物联卡需校验项目存在有效的合同编码</a:t>
            </a:r>
            <a:endParaRPr lang="zh-CN" altLang="en-US" sz="120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高风险场景的物联卡账户变更、成员过户时，需校验目标项目是否存在合同编码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;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未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登记使用人实名前不允许激活</a:t>
            </a:r>
            <a:endParaRPr lang="zh-CN" altLang="en-US" sz="120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在项目信息录入使用场景后，CMIOT校验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开卡无线上网类服务属性与使用场景信息一致</a:t>
            </a:r>
            <a:endParaRPr lang="zh-CN" altLang="en-US" sz="120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批量变更签约场景为无线上网类的签约场景，若用户已实名且存在高风险合同则可进行变更；用户未实名存在高风险合同，必须为可测试、库存且存在有效受限号码开卡管控可进行变更</a:t>
            </a:r>
            <a:endParaRPr lang="zh-CN" altLang="en-US" sz="120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TextBox 184"/>
          <p:cNvSpPr/>
          <p:nvPr>
            <p:custDataLst>
              <p:tags r:id="rId14"/>
            </p:custDataLst>
          </p:nvPr>
        </p:nvSpPr>
        <p:spPr>
          <a:xfrm>
            <a:off x="657860" y="2221230"/>
            <a:ext cx="11242675" cy="309245"/>
          </a:xfrm>
          <a:prstGeom prst="rect">
            <a:avLst/>
          </a:prstGeom>
          <a:solidFill>
            <a:srgbClr val="2E91F7"/>
          </a:solidFill>
          <a:ln>
            <a:solidFill>
              <a:srgbClr val="2E91F7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业务办理要求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标题 1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57225" y="279400"/>
            <a:ext cx="8333740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业务规则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丨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高风险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场景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业务流程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68120" y="4930140"/>
            <a:ext cx="941514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indent="0" algn="ct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省内创建项目上传合同编码前，可在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CMIOT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前台项目管理页面录入合同编码，需确保准确录入合同编码</a:t>
            </a:r>
            <a:endParaRPr lang="zh-CN" altLang="en-US" sz="16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16"/>
            </p:custDataLst>
          </p:nvPr>
        </p:nvSpPr>
        <p:spPr>
          <a:xfrm>
            <a:off x="657860" y="5495290"/>
            <a:ext cx="11243310" cy="1219835"/>
          </a:xfrm>
          <a:prstGeom prst="rect">
            <a:avLst/>
          </a:prstGeom>
          <a:noFill/>
          <a:ln>
            <a:solidFill>
              <a:srgbClr val="008CFF"/>
            </a:solidFill>
          </a:ln>
        </p:spPr>
        <p:txBody>
          <a:bodyPr wrap="square" rtlCol="0" anchor="t">
            <a:noAutofit/>
          </a:bodyPr>
          <a:p>
            <a:pPr marR="0" indent="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sz="1200" b="1" dirty="0">
                <a:solidFill>
                  <a:srgbClr val="008C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合同报备流程：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省公司完成风险评估、合同签订等，通过项目录入合同编码；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CMIOT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通过开户数据，将开通高风险场景的合同编码下发给省公司；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合同编码首次开通高风险场景的卡或合同发生变更时，省公司报备合同信息；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R="0" indent="0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sz="1200" b="1" dirty="0">
                <a:solidFill>
                  <a:srgbClr val="008C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合同报备</a:t>
            </a:r>
            <a:r>
              <a:rPr lang="zh-CN" altLang="en-US" sz="1200" b="1" dirty="0">
                <a:solidFill>
                  <a:srgbClr val="008C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信息：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单位名称、开户数量、开通功能、应用场景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使用用途、签约时间、合同编码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等</a:t>
            </a:r>
            <a:endParaRPr lang="zh-CN" altLang="en-US" sz="120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rgbClr val="008C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合同信息查询：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支持部平台通过号码查询合同编码；支持部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平台通过号码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或合同编码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查询合同文本</a:t>
            </a:r>
            <a:endParaRPr lang="zh-CN" altLang="en-US" sz="120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Box 184"/>
          <p:cNvSpPr/>
          <p:nvPr>
            <p:custDataLst>
              <p:tags r:id="rId17"/>
            </p:custDataLst>
          </p:nvPr>
        </p:nvSpPr>
        <p:spPr>
          <a:xfrm>
            <a:off x="657225" y="5289550"/>
            <a:ext cx="11242675" cy="288290"/>
          </a:xfrm>
          <a:prstGeom prst="rect">
            <a:avLst/>
          </a:prstGeom>
          <a:solidFill>
            <a:srgbClr val="2E91F7"/>
          </a:solidFill>
          <a:ln>
            <a:solidFill>
              <a:srgbClr val="2E91F7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高风险场景销售合同备案及</a:t>
            </a: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查询</a:t>
            </a:r>
            <a:endParaRPr lang="zh-CN" altLang="en-US" sz="16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82900" y="1311275"/>
            <a:ext cx="9956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省内系统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993630" y="1295400"/>
            <a:ext cx="9956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省内系统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43763" y="1311910"/>
            <a:ext cx="128714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</a:rPr>
              <a:t>CMIOT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系统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commondata" val="eyJoZGlkIjoiYTFiMjkyYzg2ZmM4M2U3NjY3M2VmMTk3Yzk2OGY4MmIifQ==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DIAGRAM_VIRTUALLY_FRAME" val="{&quot;height&quot;:354.45,&quot;left&quot;:37.2,&quot;top&quot;:143.45,&quot;width&quot;:894.5748031496063}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DIAGRAM_VIRTUALLY_FRAME" val="{&quot;height&quot;:354.45,&quot;left&quot;:37.2,&quot;top&quot;:143.45,&quot;width&quot;:894.5748031496063}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DIAGRAM_VIRTUALLY_FRAME" val="{&quot;height&quot;:354.45,&quot;left&quot;:37.2,&quot;top&quot;:143.45,&quot;width&quot;:894.5748031496063}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TABLE_ENDDRAG_ORIGIN_RECT" val="342*357"/>
  <p:tag name="TABLE_ENDDRAG_RECT" val="520*131*342*357"/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TABLE_ENDDRAG_ORIGIN_RECT" val="820*158"/>
  <p:tag name="TABLE_ENDDRAG_RECT" val="77*358*820*158"/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6425</Words>
  <Application>WPS 演示</Application>
  <PresentationFormat>宽屏</PresentationFormat>
  <Paragraphs>640</Paragraphs>
  <Slides>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Roboto</vt:lpstr>
      <vt:lpstr>Arial</vt:lpstr>
      <vt:lpstr>黑体</vt:lpstr>
      <vt:lpstr>Wingdings</vt:lpstr>
      <vt:lpstr>Franklin Gothic Book</vt:lpstr>
      <vt:lpstr>Arial Unicode MS</vt:lpstr>
      <vt:lpstr>Arial Black</vt:lpstr>
      <vt:lpstr>Calibri</vt:lpstr>
      <vt:lpstr>Verdana</vt:lpstr>
      <vt:lpstr>Office 主题​​</vt:lpstr>
      <vt:lpstr>Excel.Sheet.12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258</cp:revision>
  <dcterms:created xsi:type="dcterms:W3CDTF">2019-06-19T02:08:00Z</dcterms:created>
  <dcterms:modified xsi:type="dcterms:W3CDTF">2024-12-25T08:49:20Z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2052-11.8.2.10229</vt:lpwstr>
  </property>
  <property fmtid="{D5CDD505-2E9C-101B-9397-08002B2CF9AE}" pid="3" name="ICV">
    <vt:lpwstr>0252D626C9A64E91A9310AD41A4B9B34_13</vt:lpwstr>
  </property>
</Properties>
</file>