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9" r:id="rId6"/>
    <p:sldId id="275" r:id="rId7"/>
    <p:sldId id="276" r:id="rId8"/>
    <p:sldId id="277" r:id="rId9"/>
    <p:sldId id="272" r:id="rId10"/>
    <p:sldId id="273" r:id="rId11"/>
    <p:sldId id="265" r:id="rId12"/>
    <p:sldId id="266" r:id="rId13"/>
    <p:sldId id="267" r:id="rId14"/>
    <p:sldId id="274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3" userDrawn="1">
          <p15:clr>
            <a:srgbClr val="A4A3A4"/>
          </p15:clr>
        </p15:guide>
        <p15:guide id="2" pos="377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41" name="tangxianwei@zj.cmcc" initials="t" lastIdx="1" clrIdx="40"/>
  <p:cmAuthor id="1" name="刘川江" initials="刘川江" lastIdx="1" clrIdx="0"/>
  <p:cmAuthor id="42" name="徐秋月|xuqiuyue1" initials="徐秋月" lastIdx="1" clrIdx="41"/>
  <p:cmAuthor id="2" name="王顶" initials="WD" lastIdx="1" clrIdx="1"/>
  <p:cmAuthor id="43" name="钱鑫妮|qianxinni" initials="钱鑫妮" lastIdx="1" clrIdx="42"/>
  <p:cmAuthor id="3" name="赵灵漪|zhaolingyi" initials="赵" lastIdx="1" clrIdx="2"/>
  <p:cmAuthor id="4" name="许 欢" initials="许" lastIdx="1" clrIdx="3"/>
  <p:cmAuthor id="45" name="赵晓鸿|zhaoxiaohong4" initials="赵晓鸿" lastIdx="1" clrIdx="44"/>
  <p:cmAuthor id="5" name="xumengq" initials="x" lastIdx="2" clrIdx="4"/>
  <p:cmAuthor id="6" name="Administrator" initials="A" lastIdx="1" clrIdx="5"/>
  <p:cmAuthor id="7" name="Ji Dewei" initials="JD" lastIdx="2" clrIdx="6"/>
  <p:cmAuthor id="8" name="刘慧霞|liuhx" initials="刘慧霞" lastIdx="1" clrIdx="7"/>
  <p:cmAuthor id="9" name="崔佳敏|cuijiamin" initials="崔佳敏" lastIdx="1" clrIdx="8"/>
  <p:cmAuthor id="10" name="zhengqianqian9" initials="z" lastIdx="1" clrIdx="9"/>
  <p:cmAuthor id="691587970" name="小延魔法师" initials="小" lastIdx="1126286" clrIdx="0"/>
  <p:cmAuthor id="11" name="杜梦媛|dumengyuan" initials="杜梦媛" lastIdx="1" clrIdx="10"/>
  <p:cmAuthor id="12" name="单力峰|danlifeng" initials="单力峰" lastIdx="1" clrIdx="11"/>
  <p:cmAuthor id="13" name="admin/Zmcc" initials="admin" lastIdx="1" clrIdx="12"/>
  <p:cmAuthor id="14" name="柯能|keneng" initials="柯能" lastIdx="1" clrIdx="13"/>
  <p:cmAuthor id="15" name="yangkuan1@zj.cmcc" initials="杨宽" lastIdx="1" clrIdx="14"/>
  <p:cmAuthor id="16" name="WHX" initials="W" lastIdx="1" clrIdx="15"/>
  <p:cmAuthor id="17" name="俞悦|yuyue9" initials="俞悦" lastIdx="1" clrIdx="16"/>
  <p:cmAuthor id="18" name="张燕" initials="MSOffice" lastIdx="1" clrIdx="17"/>
  <p:cmAuthor id="19" name="Saku Uchikawa" initials="S" lastIdx="11" clrIdx="0"/>
  <p:cmAuthor id="20" name="00065088" initials="0" lastIdx="2" clrIdx="19"/>
  <p:cmAuthor id="21" name="sunyufang" initials="s" lastIdx="1" clrIdx="21"/>
  <p:cmAuthor id="287643681" name="殷格非" initials="殷" lastIdx="2" clrIdx="0"/>
  <p:cmAuthor id="22" name="蔡建楠" initials="caijianna" lastIdx="15" clrIdx="17"/>
  <p:cmAuthor id="23" name="10009110" initials="1" lastIdx="23" clrIdx="22"/>
  <p:cmAuthor id="287643682" name="z r" initials="zr" lastIdx="5" clrIdx="12"/>
  <p:cmAuthor id="24" name="李蕾00009994" initials="李" lastIdx="6" clrIdx="17"/>
  <p:cmAuthor id="287643683" name="石晓利" initials="C" lastIdx="1" clrIdx="13"/>
  <p:cmAuthor id="287643684" name="解飞|xief" initials="解飞" lastIdx="0" clrIdx="37"/>
  <p:cmAuthor id="25" name="wyz" initials="w" lastIdx="1" clrIdx="24"/>
  <p:cmAuthor id="26" name="10270945" initials="1" lastIdx="2" clrIdx="25"/>
  <p:cmAuthor id="27" name="zrf" initials="zrf" lastIdx="3" clrIdx="26"/>
  <p:cmAuthor id="28" name="Hou Yingfeng" initials="H" lastIdx="10" clrIdx="23"/>
  <p:cmAuthor id="29" name="赵诚荣10027092" initials="赵" lastIdx="2" clrIdx="25"/>
  <p:cmAuthor id="30" name="10056791" initials="ZTE" lastIdx="1" clrIdx="29"/>
  <p:cmAuthor id="31" name="Author" initials="A" lastIdx="0" clrIdx="30"/>
  <p:cmAuthor id="2000" name="黄通东_MbQvnUvu" initials="authorId_424725045" lastIdx="2492549" clrIdx="0"/>
  <p:cmAuthor id="32" name="李楠10047711" initials="李楠10047711" lastIdx="2" clrIdx="31"/>
  <p:cmAuthor id="1411827" name="黄晓平" initials="黄" lastIdx="0" clrIdx="0"/>
  <p:cmAuthor id="33" name="10045953" initials="1" lastIdx="1" clrIdx="32"/>
  <p:cmAuthor id="34" name="Y Y" initials="YY" lastIdx="2" clrIdx="33"/>
  <p:cmAuthor id="35" name="A6910" initials="A" lastIdx="1" clrIdx="34"/>
  <p:cmAuthor id="36" name="Microsoft 帐户" initials="M帐" lastIdx="6" clrIdx="36"/>
  <p:cmAuthor id="37" name="zhulinfeng3" initials="z" lastIdx="1" clrIdx="36"/>
  <p:cmAuthor id="38" name="赵欣" initials="zx" lastIdx="4" clrIdx="37"/>
  <p:cmAuthor id="39" name="ytyan" initials="y" lastIdx="2" clrIdx="38"/>
  <p:cmAuthor id="40" name="huhuajun" initials="h" lastIdx="1" clrIdx="3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364" autoAdjust="0"/>
  </p:normalViewPr>
  <p:slideViewPr>
    <p:cSldViewPr snapToGrid="0" showGuides="1">
      <p:cViewPr>
        <p:scale>
          <a:sx n="70" d="100"/>
          <a:sy n="70" d="100"/>
        </p:scale>
        <p:origin x="-714" y="24"/>
      </p:cViewPr>
      <p:guideLst>
        <p:guide orient="horz" pos="2143"/>
        <p:guide pos="377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：抓本地域外商机，推进流量和产品升级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8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：抓本地域外商机，推进流量和产品升级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8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3" name="矩形 2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DC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3" name="Rectangle 7"/>
          <p:cNvSpPr/>
          <p:nvPr userDrawn="1"/>
        </p:nvSpPr>
        <p:spPr bwMode="auto">
          <a:xfrm>
            <a:off x="11675640" y="6269855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lang="en-US" altLang="zh-CN" sz="6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3690" b="60321"/>
          <a:stretch>
            <a:fillRect/>
          </a:stretch>
        </p:blipFill>
        <p:spPr>
          <a:xfrm>
            <a:off x="0" y="0"/>
            <a:ext cx="4426857" cy="3628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1698" t="63676" r="-32" b="43"/>
          <a:stretch>
            <a:fillRect/>
          </a:stretch>
        </p:blipFill>
        <p:spPr>
          <a:xfrm>
            <a:off x="7518401" y="3540429"/>
            <a:ext cx="4673599" cy="3317571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17107" y="4886324"/>
            <a:ext cx="5157787" cy="46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单击此处编辑日期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pitchFamily="2" charset="2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pitchFamily="2" charset="2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7647" y="382472"/>
            <a:ext cx="10972800" cy="59966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/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defRPr/>
              </a:p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7647" y="1064896"/>
            <a:ext cx="11536707" cy="1219200"/>
          </a:xfrm>
          <a:prstGeom prst="rect">
            <a:avLst/>
          </a:prstGeom>
        </p:spPr>
        <p:txBody>
          <a:bodyPr/>
          <a:lstStyle>
            <a:lvl1pPr marL="241300" indent="-241300">
              <a:lnSpc>
                <a:spcPct val="120000"/>
              </a:lnSpc>
              <a:spcBef>
                <a:spcPts val="400"/>
              </a:spcBef>
              <a:buFontTx/>
              <a:buChar char="‒"/>
              <a:defRPr sz="1465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pitchFamily="2" charset="2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pitchFamily="2" charset="2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/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defRPr/>
              </a:p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pitchFamily="2" charset="2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pitchFamily="2" charset="2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Rectangle 7"/>
          <p:cNvSpPr/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104509" tIns="52254" rIns="104509" bIns="52254"/>
          <a:lstStyle/>
          <a:p>
            <a:pPr algn="ctr">
              <a:defRPr/>
            </a:pPr>
            <a:fld id="{083AA7C1-1891-49BD-9179-A0E53E88FB77}" type="slidenum">
              <a:rPr lang="zh-CN" altLang="en-US" sz="1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defRPr/>
              </a:pPr>
              <a:t>‹#›</a:t>
            </a:fld>
            <a:endParaRPr lang="en-US" altLang="zh-CN" sz="865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3" name="矩形 2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7647" y="382472"/>
            <a:ext cx="10972800" cy="59966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defRPr/>
              </a:p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27647" y="1064896"/>
            <a:ext cx="11536707" cy="1219200"/>
          </a:xfrm>
          <a:prstGeom prst="rect">
            <a:avLst/>
          </a:prstGeom>
        </p:spPr>
        <p:txBody>
          <a:bodyPr/>
          <a:lstStyle>
            <a:lvl1pPr marL="241300" indent="-241300">
              <a:lnSpc>
                <a:spcPct val="120000"/>
              </a:lnSpc>
              <a:spcBef>
                <a:spcPts val="400"/>
              </a:spcBef>
              <a:buFontTx/>
              <a:buChar char="‒"/>
              <a:defRPr sz="1465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sp>
        <p:nvSpPr>
          <p:cNvPr id="4" name="TextBox 7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1664963" y="6608775"/>
            <a:ext cx="527039" cy="276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4" tIns="45719" rIns="91424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defTabSz="1219200"/>
            <a:fld id="{45FE5F3F-81DA-43CE-8182-548C8A7A20D5}" type="slidenum">
              <a:rPr lang="zh-CN" altLang="en-US" sz="1200" b="1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  <a:pPr algn="r" defTabSz="1219200"/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1664619" y="6609543"/>
            <a:ext cx="527381" cy="304800"/>
          </a:xfrm>
          <a:prstGeom prst="rect">
            <a:avLst/>
          </a:prstGeom>
          <a:noFill/>
        </p:spPr>
        <p:txBody>
          <a:bodyPr wrap="square" lIns="121916" tIns="60957" rIns="121916" bIns="60957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-12700"/>
            <a:ext cx="12191153" cy="6854613"/>
          </a:xfrm>
          <a:prstGeom prst="rect">
            <a:avLst/>
          </a:prstGeom>
        </p:spPr>
      </p:pic>
      <p:pic>
        <p:nvPicPr>
          <p:cNvPr id="3" name="图片 2" descr="logo 合集-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74867" y="111761"/>
            <a:ext cx="1344507" cy="415713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 userDrawn="1"/>
        </p:nvSpPr>
        <p:spPr bwMode="auto">
          <a:xfrm>
            <a:off x="11664953" y="6608765"/>
            <a:ext cx="527049" cy="274320"/>
          </a:xfrm>
          <a:prstGeom prst="rect">
            <a:avLst/>
          </a:prstGeom>
          <a:noFill/>
          <a:ln>
            <a:noFill/>
          </a:ln>
        </p:spPr>
        <p:txBody>
          <a:bodyPr lIns="91437" tIns="45718" rIns="91437" bIns="4571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defTabSz="914400"/>
            <a:fld id="{2C711E9C-1680-4B73-A54D-2E7FF4A64A8A}" type="slidenum">
              <a:rPr lang="zh-CN" altLang="en-US" sz="1200" b="1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pPr algn="r" defTabSz="914400"/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package" Target="../embeddings/Microsoft_Office_Excel____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179056" y="1894196"/>
            <a:ext cx="728436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 smtClean="0"/>
              <a:t>PCC</a:t>
            </a:r>
            <a:r>
              <a:rPr lang="zh-CN" altLang="en-US" sz="6600" dirty="0" smtClean="0"/>
              <a:t>业务申请流程 </a:t>
            </a:r>
            <a:endParaRPr lang="en-US" altLang="zh-CN" sz="6600" dirty="0" smtClean="0"/>
          </a:p>
          <a:p>
            <a:pPr algn="ctr"/>
            <a:r>
              <a:rPr lang="en-US" altLang="zh-CN" sz="6600" dirty="0" smtClean="0"/>
              <a:t>20240507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96991"/>
            <a:ext cx="10167582" cy="339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46079" y="512761"/>
            <a:ext cx="1144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在“订单中心”中查看工单进展，审批退回或者配置完毕工单可以在右上角“待办”编辑或者确认，</a:t>
            </a:r>
            <a:endParaRPr lang="en-US" altLang="zh-CN" dirty="0" smtClean="0"/>
          </a:p>
          <a:p>
            <a:r>
              <a:rPr lang="zh-CN" altLang="en-US" dirty="0" smtClean="0"/>
              <a:t>配置完成的工单需要提单人确认后才能生效</a:t>
            </a:r>
            <a:endParaRPr lang="zh-CN" altLang="en-US" dirty="0"/>
          </a:p>
        </p:txBody>
      </p:sp>
      <p:sp>
        <p:nvSpPr>
          <p:cNvPr id="5" name="标题 1"/>
          <p:cNvSpPr txBox="1"/>
          <p:nvPr>
            <p:custDataLst>
              <p:tags r:id="rId1"/>
            </p:custDataLst>
          </p:nvPr>
        </p:nvSpPr>
        <p:spPr>
          <a:xfrm>
            <a:off x="335280" y="260404"/>
            <a:ext cx="8520412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kumimoji="0" lang="zh-CN" altLang="en-US" sz="2500" spc="-5" dirty="0" smtClean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业务申请</a:t>
            </a:r>
            <a:endParaRPr kumimoji="0" lang="en-US" altLang="zh-CN" sz="2500" spc="-5" dirty="0">
              <a:solidFill>
                <a:srgbClr val="0070C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8491" y="3649036"/>
            <a:ext cx="10141538" cy="320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/>
          <p:nvPr>
            <p:custDataLst>
              <p:tags r:id="rId1"/>
            </p:custDataLst>
          </p:nvPr>
        </p:nvSpPr>
        <p:spPr>
          <a:xfrm>
            <a:off x="335280" y="260404"/>
            <a:ext cx="8520412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kumimoji="0" lang="zh-CN" altLang="en-US" sz="2500" spc="-5" dirty="0" smtClean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业务变更</a:t>
            </a:r>
            <a:endParaRPr kumimoji="0" lang="en-US" altLang="zh-CN" sz="2500" spc="-5" dirty="0">
              <a:solidFill>
                <a:srgbClr val="0070C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49" y="871680"/>
            <a:ext cx="72961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561986" y="1941912"/>
            <a:ext cx="37753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、集客大厅</a:t>
            </a:r>
            <a:r>
              <a:rPr lang="en-US" altLang="zh-CN" dirty="0" smtClean="0"/>
              <a:t>-</a:t>
            </a:r>
            <a:r>
              <a:rPr lang="zh-CN" altLang="en-US" dirty="0" smtClean="0"/>
              <a:t>客户业务管理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、找到对应集团，点“订购操作”</a:t>
            </a:r>
            <a:endParaRPr lang="zh-CN" altLang="en-US" dirty="0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5487" y="3792753"/>
            <a:ext cx="9976513" cy="306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5911"/>
            <a:ext cx="7274257" cy="3637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/>
          <p:nvPr>
            <p:custDataLst>
              <p:tags r:id="rId1"/>
            </p:custDataLst>
          </p:nvPr>
        </p:nvSpPr>
        <p:spPr>
          <a:xfrm>
            <a:off x="335280" y="260404"/>
            <a:ext cx="8520412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kumimoji="0" lang="zh-CN" altLang="en-US" sz="2500" spc="-5" dirty="0" smtClean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业务变更</a:t>
            </a:r>
            <a:endParaRPr kumimoji="0" lang="en-US" altLang="zh-CN" sz="2500" spc="-5" dirty="0">
              <a:solidFill>
                <a:srgbClr val="0070C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11860" y="1327763"/>
            <a:ext cx="4529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、选择对应的产品，点业务变更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、选择操作类型和操作说明</a:t>
            </a:r>
            <a:endParaRPr lang="zh-CN" alt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2611" y="2879678"/>
            <a:ext cx="8866185" cy="3978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>
            <p:custDataLst>
              <p:tags r:id="rId1"/>
            </p:custDataLst>
          </p:nvPr>
        </p:nvSpPr>
        <p:spPr>
          <a:xfrm>
            <a:off x="335280" y="260404"/>
            <a:ext cx="8520412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kumimoji="0" lang="zh-CN" altLang="en-US" sz="2500" spc="-5" dirty="0" smtClean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业务变更</a:t>
            </a:r>
            <a:endParaRPr kumimoji="0" lang="en-US" altLang="zh-CN" sz="2500" spc="-5" dirty="0">
              <a:solidFill>
                <a:srgbClr val="0070C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023" y="740909"/>
            <a:ext cx="6740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增加或者删除白名单地址，填写变更的原因后提交</a:t>
            </a:r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745" y="1214651"/>
            <a:ext cx="8088754" cy="408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00492" y="4144938"/>
            <a:ext cx="7258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96991"/>
            <a:ext cx="10167582" cy="339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46079" y="512761"/>
            <a:ext cx="11445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、在“订单中心”中查看工单进展，审批退回或者配置完毕工单可以在右上角“待办”编辑或者确认，</a:t>
            </a:r>
            <a:endParaRPr lang="en-US" altLang="zh-CN" dirty="0" smtClean="0"/>
          </a:p>
          <a:p>
            <a:r>
              <a:rPr lang="zh-CN" altLang="en-US" dirty="0" smtClean="0"/>
              <a:t>配置完成的工单需要提单人确认后才能生效</a:t>
            </a:r>
            <a:endParaRPr lang="zh-CN" altLang="en-US" dirty="0"/>
          </a:p>
        </p:txBody>
      </p:sp>
      <p:sp>
        <p:nvSpPr>
          <p:cNvPr id="5" name="标题 1"/>
          <p:cNvSpPr txBox="1"/>
          <p:nvPr>
            <p:custDataLst>
              <p:tags r:id="rId1"/>
            </p:custDataLst>
          </p:nvPr>
        </p:nvSpPr>
        <p:spPr>
          <a:xfrm>
            <a:off x="335280" y="260404"/>
            <a:ext cx="8520412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kumimoji="0" lang="zh-CN" altLang="en-US" sz="2500" spc="-5" dirty="0" smtClean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业务变更</a:t>
            </a:r>
            <a:endParaRPr kumimoji="0" lang="en-US" altLang="zh-CN" sz="2500" spc="-5" dirty="0">
              <a:solidFill>
                <a:srgbClr val="0070C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8491" y="3649036"/>
            <a:ext cx="10141538" cy="320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>
            <p:custDataLst>
              <p:tags r:id="rId1"/>
            </p:custDataLst>
          </p:nvPr>
        </p:nvSpPr>
        <p:spPr>
          <a:xfrm>
            <a:off x="335280" y="260404"/>
            <a:ext cx="8520412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kumimoji="0" lang="zh-CN" altLang="en-US" sz="2500" spc="-5" dirty="0" smtClean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申请前准备</a:t>
            </a:r>
            <a:endParaRPr kumimoji="0" lang="en-US" altLang="zh-CN" sz="2500" spc="-5" dirty="0">
              <a:solidFill>
                <a:srgbClr val="0070C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94203" y="1534424"/>
            <a:ext cx="9860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一：目前仅支持</a:t>
            </a:r>
            <a:r>
              <a:rPr lang="en-US" altLang="zh-CN" sz="2000" dirty="0" smtClean="0"/>
              <a:t>CMIOT</a:t>
            </a:r>
            <a:r>
              <a:rPr lang="zh-CN" altLang="en-US" sz="2000" dirty="0" smtClean="0"/>
              <a:t>系统开户，需要</a:t>
            </a:r>
            <a:r>
              <a:rPr lang="en-US" altLang="zh-CN" sz="2000" dirty="0" smtClean="0"/>
              <a:t>CMIOT</a:t>
            </a:r>
            <a:r>
              <a:rPr lang="zh-CN" altLang="en-US" sz="2000" dirty="0" smtClean="0"/>
              <a:t>提前建好集团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二：需要明确客户单位物联卡需要访问</a:t>
            </a:r>
            <a:r>
              <a:rPr lang="en-US" altLang="zh-CN" sz="2000" dirty="0" smtClean="0"/>
              <a:t>IP</a:t>
            </a:r>
            <a:r>
              <a:rPr lang="zh-CN" altLang="en-US" sz="2000" dirty="0" smtClean="0"/>
              <a:t>地址，如访问的是连接地址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需要明确协议号（目前支持的协议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HTTPS</a:t>
            </a:r>
            <a:r>
              <a:rPr lang="zh-CN" altLang="en-US" sz="2000" dirty="0" smtClean="0"/>
              <a:t> 、 </a:t>
            </a:r>
            <a:r>
              <a:rPr lang="en-US" altLang="zh-CN" sz="2000" dirty="0" smtClean="0"/>
              <a:t>ANY(</a:t>
            </a:r>
            <a:r>
              <a:rPr lang="zh-CN" altLang="en-US" sz="2000" dirty="0" smtClean="0"/>
              <a:t>包含</a:t>
            </a:r>
            <a:r>
              <a:rPr lang="en-US" altLang="zh-CN" sz="2000" dirty="0" err="1" smtClean="0"/>
              <a:t>tcp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udp</a:t>
            </a:r>
            <a:r>
              <a:rPr lang="zh-CN" altLang="en-US" sz="2000" dirty="0" smtClean="0"/>
              <a:t>协议）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，不需要端口号。使用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可用通配符“*”，进行模糊匹配，如访问的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https://scjgj.jiaxing.gov.cn/</a:t>
            </a:r>
            <a:r>
              <a:rPr lang="zh-CN" altLang="en-US" sz="2000" dirty="0" smtClean="0"/>
              <a:t> ，</a:t>
            </a:r>
            <a:r>
              <a:rPr lang="en-US" altLang="zh-CN" sz="2000" dirty="0" smtClean="0"/>
              <a:t>URL</a:t>
            </a:r>
            <a:r>
              <a:rPr lang="zh-CN" altLang="en-US" sz="2000" dirty="0" smtClean="0"/>
              <a:t>可以为：*</a:t>
            </a:r>
            <a:r>
              <a:rPr lang="en-US" altLang="zh-CN" sz="2000" dirty="0" smtClean="0"/>
              <a:t>jiaxing.gov.cn</a:t>
            </a:r>
            <a:r>
              <a:rPr lang="zh-CN" altLang="en-US" sz="2000" dirty="0" smtClean="0"/>
              <a:t> *，这样只要中间包含了“</a:t>
            </a:r>
            <a:r>
              <a:rPr lang="en-US" altLang="zh-CN" sz="2000" dirty="0" smtClean="0"/>
              <a:t>jiaxing.gov.cn</a:t>
            </a:r>
            <a:r>
              <a:rPr lang="zh-CN" altLang="en-US" sz="2000" dirty="0" smtClean="0"/>
              <a:t>”的网址都能访问。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>
            <p:custDataLst>
              <p:tags r:id="rId2"/>
            </p:custDataLst>
          </p:nvPr>
        </p:nvSpPr>
        <p:spPr>
          <a:xfrm>
            <a:off x="335280" y="260404"/>
            <a:ext cx="8520412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kumimoji="0" lang="zh-CN" altLang="en-US" sz="2500" spc="-5" dirty="0" smtClean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申请前准备</a:t>
            </a:r>
            <a:endParaRPr kumimoji="0" lang="en-US" altLang="zh-CN" sz="2500" spc="-5" dirty="0">
              <a:solidFill>
                <a:srgbClr val="0070C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49796" y="590782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提前准备好</a:t>
            </a:r>
            <a:r>
              <a:rPr lang="en-US" altLang="zh-CN" dirty="0" smtClean="0"/>
              <a:t>DPI</a:t>
            </a:r>
            <a:r>
              <a:rPr lang="zh-CN" altLang="en-US" dirty="0" smtClean="0"/>
              <a:t>需求申请表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0129" y="4203262"/>
            <a:ext cx="12041871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、接入</a:t>
            </a:r>
            <a:r>
              <a:rPr lang="en-US" altLang="zh-CN" sz="1400" dirty="0" smtClean="0"/>
              <a:t>APN</a:t>
            </a:r>
            <a:r>
              <a:rPr lang="zh-CN" altLang="en-US" sz="1400" dirty="0" smtClean="0"/>
              <a:t>目前为</a:t>
            </a:r>
            <a:r>
              <a:rPr lang="en-US" altLang="zh-CN" sz="1400" dirty="0" smtClean="0"/>
              <a:t>CMMTMJXPCCA.ZJ </a:t>
            </a:r>
            <a:r>
              <a:rPr lang="zh-CN" altLang="en-US" sz="1400" dirty="0" smtClean="0"/>
              <a:t>，后期承载容量满后可能新增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4 </a:t>
            </a:r>
            <a:r>
              <a:rPr lang="zh-CN" altLang="en-US" sz="1400" dirty="0" smtClean="0"/>
              <a:t>业务命名 可以是“**公司**应用”，尽量简洁，建议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个字内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、填写白名单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URL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 IP</a:t>
            </a:r>
            <a:r>
              <a:rPr lang="zh-CN" altLang="en-US" sz="1400" dirty="0" smtClean="0"/>
              <a:t>加</a:t>
            </a:r>
            <a:r>
              <a:rPr lang="en-US" altLang="zh-CN" sz="1400" dirty="0" smtClean="0"/>
              <a:t>URL</a:t>
            </a:r>
            <a:r>
              <a:rPr lang="zh-CN" altLang="en-US" sz="1400" dirty="0" smtClean="0"/>
              <a:t>不超过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条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相同域名不同协议的算一条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每条一行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 marL="355600" lvl="0"/>
            <a:r>
              <a:rPr lang="zh-CN" altLang="en-US" sz="1400" dirty="0" smtClean="0"/>
              <a:t>①</a:t>
            </a:r>
            <a:r>
              <a:rPr lang="zh-CN" altLang="zh-CN" sz="1400" dirty="0" smtClean="0"/>
              <a:t>七层</a:t>
            </a:r>
            <a:r>
              <a:rPr lang="en-US" altLang="zh-CN" sz="1400" dirty="0" smtClean="0"/>
              <a:t>URL</a:t>
            </a:r>
            <a:r>
              <a:rPr lang="zh-CN" altLang="zh-CN" sz="1400" dirty="0" smtClean="0"/>
              <a:t>填写了域名的，请在对应行的“协议号”列填写上对应的协议号，比如“</a:t>
            </a:r>
            <a:r>
              <a:rPr lang="en-US" altLang="zh-CN" sz="1400" dirty="0" smtClean="0"/>
              <a:t>HTTP</a:t>
            </a:r>
            <a:r>
              <a:rPr lang="zh-CN" altLang="zh-CN" sz="1400" dirty="0" smtClean="0"/>
              <a:t>”或“</a:t>
            </a:r>
            <a:r>
              <a:rPr lang="en-US" altLang="zh-CN" sz="1400" dirty="0" smtClean="0"/>
              <a:t>HTTPS</a:t>
            </a:r>
            <a:r>
              <a:rPr lang="zh-CN" altLang="zh-CN" sz="1400" dirty="0" smtClean="0"/>
              <a:t>”。支持协议号为</a:t>
            </a:r>
            <a:r>
              <a:rPr lang="en-US" altLang="zh-CN" sz="1400" dirty="0" smtClean="0"/>
              <a:t>http</a:t>
            </a:r>
            <a:r>
              <a:rPr lang="zh-CN" altLang="zh-CN" sz="1400" dirty="0" smtClean="0"/>
              <a:t>、</a:t>
            </a:r>
            <a:r>
              <a:rPr lang="en-US" altLang="zh-CN" sz="1400" dirty="0" smtClean="0"/>
              <a:t>https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any</a:t>
            </a:r>
            <a:r>
              <a:rPr lang="zh-CN" altLang="zh-CN" sz="1400" dirty="0" smtClean="0"/>
              <a:t>。</a:t>
            </a:r>
          </a:p>
          <a:p>
            <a:pPr marL="355600" lvl="0"/>
            <a:r>
              <a:rPr lang="zh-CN" altLang="en-US" sz="1400" dirty="0" smtClean="0"/>
              <a:t>②</a:t>
            </a:r>
            <a:r>
              <a:rPr lang="zh-CN" altLang="zh-CN" sz="1400" dirty="0" smtClean="0"/>
              <a:t>若协议号为“</a:t>
            </a:r>
            <a:r>
              <a:rPr lang="en-US" altLang="zh-CN" sz="1400" dirty="0" smtClean="0"/>
              <a:t>http</a:t>
            </a:r>
            <a:r>
              <a:rPr lang="zh-CN" altLang="zh-CN" sz="1400" dirty="0" smtClean="0"/>
              <a:t>”，建议七层</a:t>
            </a:r>
            <a:r>
              <a:rPr lang="en-US" altLang="zh-CN" sz="1400" dirty="0" smtClean="0"/>
              <a:t>URL</a:t>
            </a:r>
            <a:r>
              <a:rPr lang="zh-CN" altLang="zh-CN" sz="1400" dirty="0" smtClean="0"/>
              <a:t>域名以</a:t>
            </a:r>
            <a:r>
              <a:rPr lang="en-US" altLang="zh-CN" sz="1400" dirty="0" smtClean="0"/>
              <a:t>*/*</a:t>
            </a:r>
            <a:r>
              <a:rPr lang="zh-CN" altLang="zh-CN" sz="1400" dirty="0" smtClean="0"/>
              <a:t>结尾，并且加</a:t>
            </a:r>
            <a:r>
              <a:rPr lang="en-US" altLang="zh-CN" sz="1400" dirty="0" smtClean="0"/>
              <a:t>*</a:t>
            </a:r>
            <a:r>
              <a:rPr lang="zh-CN" altLang="zh-CN" sz="1400" dirty="0" smtClean="0"/>
              <a:t>前缀。例如搜狐域名，建议填写协议号</a:t>
            </a:r>
            <a:r>
              <a:rPr lang="en-US" altLang="zh-CN" sz="1400" dirty="0" smtClean="0"/>
              <a:t>http</a:t>
            </a:r>
            <a:r>
              <a:rPr lang="zh-CN" altLang="zh-CN" sz="1400" dirty="0" smtClean="0"/>
              <a:t>，</a:t>
            </a:r>
            <a:r>
              <a:rPr lang="en-US" altLang="zh-CN" sz="1400" dirty="0" smtClean="0"/>
              <a:t>URL</a:t>
            </a:r>
            <a:r>
              <a:rPr lang="zh-CN" altLang="zh-CN" sz="1400" dirty="0" smtClean="0"/>
              <a:t>填写</a:t>
            </a:r>
            <a:r>
              <a:rPr lang="en-US" altLang="zh-CN" sz="1400" dirty="0" smtClean="0"/>
              <a:t>*</a:t>
            </a:r>
            <a:r>
              <a:rPr lang="en-US" altLang="zh-CN" sz="1400" dirty="0" err="1" smtClean="0"/>
              <a:t>sohu.com</a:t>
            </a:r>
            <a:r>
              <a:rPr lang="en-US" altLang="zh-CN" sz="1400" dirty="0" smtClean="0"/>
              <a:t>*/*</a:t>
            </a:r>
            <a:endParaRPr lang="zh-CN" altLang="zh-CN" sz="1400" dirty="0" smtClean="0"/>
          </a:p>
          <a:p>
            <a:pPr marL="355600" lvl="0"/>
            <a:r>
              <a:rPr lang="zh-CN" altLang="en-US" sz="1400" dirty="0" smtClean="0"/>
              <a:t>③</a:t>
            </a:r>
            <a:r>
              <a:rPr lang="zh-CN" altLang="zh-CN" sz="1400" dirty="0" smtClean="0"/>
              <a:t>若协议号为“</a:t>
            </a:r>
            <a:r>
              <a:rPr lang="en-US" altLang="zh-CN" sz="1400" dirty="0" smtClean="0"/>
              <a:t>https</a:t>
            </a:r>
            <a:r>
              <a:rPr lang="zh-CN" altLang="zh-CN" sz="1400" dirty="0" smtClean="0"/>
              <a:t>”，建议七层</a:t>
            </a:r>
            <a:r>
              <a:rPr lang="en-US" altLang="zh-CN" sz="1400" dirty="0" smtClean="0"/>
              <a:t>URL</a:t>
            </a:r>
            <a:r>
              <a:rPr lang="zh-CN" altLang="zh-CN" sz="1400" dirty="0" smtClean="0"/>
              <a:t>域名以</a:t>
            </a:r>
            <a:r>
              <a:rPr lang="en-US" altLang="zh-CN" sz="1400" dirty="0" smtClean="0"/>
              <a:t>*</a:t>
            </a:r>
            <a:r>
              <a:rPr lang="zh-CN" altLang="zh-CN" sz="1400" dirty="0" smtClean="0"/>
              <a:t>结尾，并且加</a:t>
            </a:r>
            <a:r>
              <a:rPr lang="en-US" altLang="zh-CN" sz="1400" dirty="0" smtClean="0"/>
              <a:t>*</a:t>
            </a:r>
            <a:r>
              <a:rPr lang="zh-CN" altLang="zh-CN" sz="1400" dirty="0" smtClean="0"/>
              <a:t>前缀。例如百度域名，建议填写协议号</a:t>
            </a:r>
            <a:r>
              <a:rPr lang="en-US" altLang="zh-CN" sz="1400" dirty="0" smtClean="0"/>
              <a:t>https</a:t>
            </a:r>
            <a:r>
              <a:rPr lang="zh-CN" altLang="zh-CN" sz="1400" dirty="0" smtClean="0"/>
              <a:t>，</a:t>
            </a:r>
            <a:r>
              <a:rPr lang="en-US" altLang="zh-CN" sz="1400" dirty="0" smtClean="0"/>
              <a:t>URL</a:t>
            </a:r>
            <a:r>
              <a:rPr lang="zh-CN" altLang="zh-CN" sz="1400" dirty="0" smtClean="0"/>
              <a:t>填写</a:t>
            </a:r>
            <a:r>
              <a:rPr lang="en-US" altLang="zh-CN" sz="1400" dirty="0" smtClean="0"/>
              <a:t>*</a:t>
            </a:r>
            <a:r>
              <a:rPr lang="en-US" altLang="zh-CN" sz="1400" dirty="0" err="1" smtClean="0"/>
              <a:t>baidu.com</a:t>
            </a:r>
            <a:r>
              <a:rPr lang="en-US" altLang="zh-CN" sz="1400" dirty="0" smtClean="0"/>
              <a:t>*</a:t>
            </a:r>
            <a:endParaRPr lang="zh-CN" altLang="zh-CN" sz="1400" dirty="0" smtClean="0"/>
          </a:p>
          <a:p>
            <a:pPr marL="355600" lvl="0"/>
            <a:r>
              <a:rPr lang="zh-CN" altLang="en-US" sz="1400" dirty="0" smtClean="0"/>
              <a:t>④</a:t>
            </a:r>
            <a:r>
              <a:rPr lang="zh-CN" altLang="zh-CN" sz="1400" dirty="0" smtClean="0"/>
              <a:t>若协议号为“</a:t>
            </a:r>
            <a:r>
              <a:rPr lang="en-US" altLang="zh-CN" sz="1400" dirty="0" smtClean="0"/>
              <a:t>any</a:t>
            </a:r>
            <a:r>
              <a:rPr lang="zh-CN" altLang="zh-CN" sz="1400" dirty="0" smtClean="0"/>
              <a:t>”，建议七层</a:t>
            </a:r>
            <a:r>
              <a:rPr lang="en-US" altLang="zh-CN" sz="1400" dirty="0" smtClean="0"/>
              <a:t>URL</a:t>
            </a:r>
            <a:r>
              <a:rPr lang="zh-CN" altLang="zh-CN" sz="1400" dirty="0" smtClean="0"/>
              <a:t>域名以</a:t>
            </a:r>
            <a:r>
              <a:rPr lang="en-US" altLang="zh-CN" sz="1400" dirty="0" smtClean="0"/>
              <a:t>*</a:t>
            </a:r>
            <a:r>
              <a:rPr lang="zh-CN" altLang="zh-CN" sz="1400" dirty="0" smtClean="0"/>
              <a:t>结尾，并且加</a:t>
            </a:r>
            <a:r>
              <a:rPr lang="en-US" altLang="zh-CN" sz="1400" dirty="0" smtClean="0"/>
              <a:t>*</a:t>
            </a:r>
            <a:r>
              <a:rPr lang="zh-CN" altLang="zh-CN" sz="1400" dirty="0" smtClean="0"/>
              <a:t>前缀。</a:t>
            </a:r>
          </a:p>
          <a:p>
            <a:pPr marL="355600"/>
            <a:r>
              <a:rPr lang="zh-CN" altLang="en-US" sz="1400" dirty="0" smtClean="0"/>
              <a:t>⑤</a:t>
            </a:r>
            <a:r>
              <a:rPr lang="en-US" altLang="zh-CN" sz="1400" dirty="0" smtClean="0"/>
              <a:t>IP</a:t>
            </a:r>
            <a:r>
              <a:rPr lang="zh-CN" altLang="zh-CN" sz="1400" dirty="0" smtClean="0"/>
              <a:t>地址必须为公网</a:t>
            </a:r>
            <a:r>
              <a:rPr lang="en-US" altLang="zh-CN" sz="1400" dirty="0" smtClean="0"/>
              <a:t>IP</a:t>
            </a:r>
            <a:r>
              <a:rPr lang="zh-CN" altLang="zh-CN" sz="1400" dirty="0" smtClean="0"/>
              <a:t>地址，不能为内网地址，直接填写到三层目的</a:t>
            </a:r>
            <a:r>
              <a:rPr lang="en-US" altLang="zh-CN" sz="1400" dirty="0" smtClean="0"/>
              <a:t>IP</a:t>
            </a:r>
            <a:r>
              <a:rPr lang="zh-CN" altLang="zh-CN" sz="1400" dirty="0" smtClean="0"/>
              <a:t>地址。</a:t>
            </a:r>
            <a:endParaRPr lang="zh-CN" altLang="en-US" sz="14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470107" y="4050306"/>
          <a:ext cx="1335205" cy="1210030"/>
        </p:xfrm>
        <a:graphic>
          <a:graphicData uri="http://schemas.openxmlformats.org/presentationml/2006/ole">
            <p:oleObj spid="_x0000_s14344" name="工作表" showAsIcon="1" r:id="rId4" imgW="914400" imgH="828720" progId="Excel.Sheet.12">
              <p:embed/>
            </p:oleObj>
          </a:graphicData>
        </a:graphic>
      </p:graphicFrame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742" y="1242303"/>
            <a:ext cx="11580254" cy="2592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>
            <p:custDataLst>
              <p:tags r:id="rId1"/>
            </p:custDataLst>
          </p:nvPr>
        </p:nvSpPr>
        <p:spPr>
          <a:xfrm>
            <a:off x="335280" y="260404"/>
            <a:ext cx="8520412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kumimoji="0" lang="zh-CN" altLang="en-US" sz="2500" spc="-5" dirty="0" smtClean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业务申请</a:t>
            </a:r>
            <a:endParaRPr kumimoji="0" lang="en-US" altLang="zh-CN" sz="2500" spc="-5" dirty="0">
              <a:solidFill>
                <a:srgbClr val="0070C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04" y="887460"/>
            <a:ext cx="7362399" cy="37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5080" y="3064980"/>
            <a:ext cx="7155976" cy="37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573986" y="1709902"/>
            <a:ext cx="44678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、集客大厅</a:t>
            </a:r>
            <a:r>
              <a:rPr lang="en-US" altLang="zh-CN" dirty="0" smtClean="0"/>
              <a:t>-</a:t>
            </a:r>
            <a:r>
              <a:rPr lang="zh-CN" altLang="en-US" dirty="0" smtClean="0"/>
              <a:t>商城</a:t>
            </a:r>
            <a:r>
              <a:rPr lang="en-US" altLang="zh-CN" dirty="0" smtClean="0"/>
              <a:t>-</a:t>
            </a:r>
            <a:r>
              <a:rPr lang="zh-CN" altLang="en-US" dirty="0" smtClean="0"/>
              <a:t>物联网类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物联网局数据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、选“业务开通”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/>
          <p:nvPr>
            <p:custDataLst>
              <p:tags r:id="rId1"/>
            </p:custDataLst>
          </p:nvPr>
        </p:nvSpPr>
        <p:spPr>
          <a:xfrm>
            <a:off x="335280" y="260404"/>
            <a:ext cx="8520412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kumimoji="0" lang="zh-CN" altLang="en-US" sz="2500" spc="-5" dirty="0" smtClean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业务申请</a:t>
            </a:r>
            <a:endParaRPr kumimoji="0" lang="en-US" altLang="zh-CN" sz="2500" spc="-5" dirty="0">
              <a:solidFill>
                <a:srgbClr val="0070C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34566" y="1041161"/>
            <a:ext cx="32936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、填写客户信息，选择产品“</a:t>
            </a:r>
            <a:r>
              <a:rPr lang="en-US" altLang="zh-CN" dirty="0" smtClean="0"/>
              <a:t>PCC</a:t>
            </a:r>
            <a:r>
              <a:rPr lang="zh-CN" altLang="en-US" dirty="0" smtClean="0"/>
              <a:t>策略局数据”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、填写产品信息，上传</a:t>
            </a:r>
            <a:r>
              <a:rPr lang="en-US" altLang="zh-CN" dirty="0" smtClean="0"/>
              <a:t>DPI</a:t>
            </a:r>
            <a:r>
              <a:rPr lang="zh-CN" altLang="en-US" dirty="0" smtClean="0"/>
              <a:t>需求申请表</a:t>
            </a:r>
          </a:p>
          <a:p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770381"/>
            <a:ext cx="7765576" cy="272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6761" y="3480172"/>
            <a:ext cx="10815239" cy="335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6820" y="623965"/>
            <a:ext cx="8077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、选择对应的</a:t>
            </a:r>
            <a:r>
              <a:rPr lang="en-US" altLang="zh-CN" dirty="0" smtClean="0"/>
              <a:t>APN</a:t>
            </a:r>
            <a:r>
              <a:rPr lang="zh-CN" altLang="en-US" dirty="0" smtClean="0"/>
              <a:t>， </a:t>
            </a:r>
            <a:r>
              <a:rPr lang="en-US" altLang="zh-CN" b="1" dirty="0" smtClean="0">
                <a:solidFill>
                  <a:srgbClr val="FF0000"/>
                </a:solidFill>
              </a:rPr>
              <a:t>CMMTMJXPCCA.ZJ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zh-CN" altLang="en-US" dirty="0" smtClean="0"/>
              <a:t>点</a:t>
            </a:r>
            <a:r>
              <a:rPr lang="zh-CN" altLang="en-US" dirty="0" smtClean="0"/>
              <a:t>后面的</a:t>
            </a:r>
            <a:r>
              <a:rPr lang="zh-CN" altLang="en-US" b="1" dirty="0" smtClean="0">
                <a:solidFill>
                  <a:srgbClr val="FF0000"/>
                </a:solidFill>
              </a:rPr>
              <a:t>“</a:t>
            </a:r>
            <a:r>
              <a:rPr lang="en-US" altLang="zh-CN" b="1" dirty="0" smtClean="0">
                <a:solidFill>
                  <a:srgbClr val="FF0000"/>
                </a:solidFill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</a:rPr>
              <a:t>”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637" y="1044973"/>
            <a:ext cx="9867970" cy="544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563" y="1136726"/>
            <a:ext cx="9813522" cy="550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97889" y="610317"/>
            <a:ext cx="958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、填写业务名称、业务命名，点击后面的“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”，需要添加几条白名单地址，就点几下</a:t>
            </a:r>
            <a:r>
              <a:rPr lang="en-US" altLang="zh-CN" dirty="0" smtClean="0"/>
              <a:t>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93" y="1133475"/>
            <a:ext cx="1018222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454925" y="171565"/>
            <a:ext cx="10367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填写</a:t>
            </a:r>
            <a:r>
              <a:rPr lang="en-US" altLang="zh-CN" dirty="0" smtClean="0"/>
              <a:t>IP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URL,</a:t>
            </a:r>
            <a:r>
              <a:rPr lang="zh-CN" altLang="en-US" dirty="0" smtClean="0"/>
              <a:t>一条地址填写一行，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地址填写在三层目的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地址下面，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填写在七层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下面，并在协议号中选择对应</a:t>
            </a:r>
            <a:r>
              <a:rPr lang="zh-CN" altLang="en-US" dirty="0" smtClean="0"/>
              <a:t>协议</a:t>
            </a:r>
            <a:r>
              <a:rPr lang="zh-CN" altLang="en-US" dirty="0" smtClean="0"/>
              <a:t>，</a:t>
            </a:r>
            <a:r>
              <a:rPr lang="zh-CN" altLang="en-US" dirty="0" smtClean="0"/>
              <a:t>每</a:t>
            </a:r>
            <a:r>
              <a:rPr lang="zh-CN" altLang="en-US" dirty="0" smtClean="0"/>
              <a:t>条地址填写一行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03" y="976456"/>
            <a:ext cx="7158393" cy="284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8364" y="3637269"/>
            <a:ext cx="8583636" cy="280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/>
          <p:nvPr>
            <p:custDataLst>
              <p:tags r:id="rId1"/>
            </p:custDataLst>
          </p:nvPr>
        </p:nvSpPr>
        <p:spPr>
          <a:xfrm>
            <a:off x="335280" y="260404"/>
            <a:ext cx="8520412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r>
              <a:rPr kumimoji="0" lang="zh-CN" altLang="en-US" sz="2500" spc="-5" dirty="0" smtClean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业务申请</a:t>
            </a:r>
            <a:endParaRPr kumimoji="0" lang="en-US" altLang="zh-CN" sz="2500" spc="-5" dirty="0">
              <a:solidFill>
                <a:srgbClr val="0070C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19750" y="1809298"/>
            <a:ext cx="4294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填写其他信息后提交工单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GQyMjA1MzM2YWYwOGU4ZTUzNDMyMDBmMTEzODM4ODYifQ=="/>
  <p:tag name="KSO_WPP_MARK_KEY" val="84d37a4e-37ed-4530-99ae-5b7db498d9b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672</Words>
  <Application>Microsoft Office PowerPoint</Application>
  <PresentationFormat>自定义</PresentationFormat>
  <Paragraphs>52</Paragraphs>
  <Slides>14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主题​​</vt:lpstr>
      <vt:lpstr>Microsoft Office Excel 工作表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何江</dc:creator>
  <cp:lastModifiedBy>何江|hejiang</cp:lastModifiedBy>
  <cp:revision>406</cp:revision>
  <dcterms:created xsi:type="dcterms:W3CDTF">2019-06-19T02:08:00Z</dcterms:created>
  <dcterms:modified xsi:type="dcterms:W3CDTF">2024-05-07T03:35:43Z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08F1ABA566314E7D988E5185CF52C43A</vt:lpwstr>
  </property>
</Properties>
</file>