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87" r:id="rId2"/>
    <p:sldId id="49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A6A80-E97C-47BF-8E7C-7A46024FD4F7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6DD48-8813-4200-BAFD-4D27B1756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71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1" dirty="0">
              <a:solidFill>
                <a:srgbClr val="1184C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2B20-27AB-8AE2-0748-1E8C6C83A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7C9CA-4135-7E8D-AA4F-955B53E76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0F6E-5873-A1E2-984C-122FD42C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C232B-5345-7890-FAEC-28204F5E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5E570-175B-24F9-D671-FF13DD25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7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9917-2356-E4B9-856F-96209397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D339D-836C-B5D3-78CF-B697B293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D2630-EA1F-1394-E3CE-A4E22B43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E106F-5519-2C9B-DC17-01F15441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B905E-BB32-E890-DAC0-457069E1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3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04FC3E-8954-4643-594A-932FAE7C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9E165-3744-F419-C0F5-B86C4ED92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D3FC5-9405-9CC8-8C4A-5449B5D9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AACA4-970C-DCB5-077A-73AA62E4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94080-0251-DEC4-8DBD-1F780116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84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7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7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altLang="en-US" sz="1053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altLang="en-US" sz="1053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3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7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1" tIns="39191" rIns="78381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3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294" indent="-241294">
              <a:lnSpc>
                <a:spcPct val="120000"/>
              </a:lnSpc>
              <a:spcBef>
                <a:spcPts val="400"/>
              </a:spcBef>
              <a:buFontTx/>
              <a:buChar char="‒"/>
              <a:defRPr sz="1467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sp>
        <p:nvSpPr>
          <p:cNvPr id="4" name="TextBox 7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1664963" y="6608775"/>
            <a:ext cx="527039" cy="276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9" rIns="91424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r" defTabSz="1625559"/>
            <a:fld id="{45FE5F3F-81DA-43CE-8182-548C8A7A20D5}" type="slidenum">
              <a:rPr lang="zh-CN" altLang="en-US" sz="1200" b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pPr algn="r" defTabSz="1625559"/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2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9741-0060-7D3C-34A1-0BC553C4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CBEBD-736F-89FC-8B97-B00D89BF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C912F-1585-F429-CDAA-DA73CA3F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32F61-48E3-8008-7EA3-4FF589B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A5CB3-5875-EC6F-C828-6C96D9D3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2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7001A-5B45-3B64-C0E2-E92F5827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1CF60-BFD1-4475-EF61-09019330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563B64-4304-82C4-097B-021EDF0E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C2527-BF92-8FD1-9E95-DEF97035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27EF-7EE9-8ADF-FA56-00A8F10B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06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346AE-ACCC-7B41-8778-24E476657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75875-2B07-CF17-8B81-AE296AEBF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AD0B6-13FC-9F7E-8A7A-FA8798650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3245F-FB70-607D-5071-EBFA9DD0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2095C7-A257-44CC-1A11-8C3D99FC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72100C-28F1-BD96-824A-2923964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40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BD8EB-CDD2-A952-F664-96D61C0A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D0D30-6EED-FD4B-7036-1E8B2030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19F94-C3D2-2384-4CE4-1E252CB6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4BD64F-69CD-9DBD-5669-B5E6D7CDC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EA3D5-3ECE-A5CD-2FC8-5F22257FF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EEF156-9600-4CAF-F736-FEC56096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EB4671-E348-EDDA-CDB0-B39A9CB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2B48C-705F-A1E7-5E2F-B066F2D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43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B60EB-A530-16CE-DA6F-A228D8D4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55E104-07C2-1F42-F74E-9E5C3C6D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C57AB3-B591-7FFE-F92D-5E382F0C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9F67E-E97A-42FC-77A0-ED704D08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8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A45D91-9BF8-4F56-9031-A78C0D72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EA56F7-FC34-CA20-D6BD-15FEEAC9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50BA9E-D8BB-BCE4-C46D-35C08B8D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E936-541B-C6D0-224C-C274B10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B54C2-6C07-FF03-3BA5-170A6B21B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E3538-8982-8E1E-8F54-0D3D5C98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9C5C9-12F2-E20E-A6EF-E0FD7BEA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D5E04D-AE89-BA6B-0310-6177E5AB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A69FB-9247-F5EF-1FEB-76B1628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4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39C83-F44A-BCC8-7E54-F6494C7E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020DA1-3A37-3BEE-AC9D-46802FD09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32EB2B-6AD0-7F6B-80C7-007402FBD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529B8-1A81-753A-6193-9D91544F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5CB88-822F-B679-8BE3-61C9A3BD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4071B-F95E-787B-A239-E5FD7912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1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235C02-9F0D-9294-0A3A-CCD2716C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13BDC-797F-BBED-6DDE-58FEC10EF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D686B-FCC7-77CE-0F1F-22A9B119F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051C-990D-4D8C-8853-03344735172D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CEA79-0207-62CD-F0D6-7A2044BF7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C6A2F-AC56-1592-47DA-E0283F3C7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85390-070D-4992-B208-3BDD25C165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7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6.png"/><Relationship Id="rId38" Type="http://schemas.openxmlformats.org/officeDocument/2006/relationships/image" Target="../media/image11.sv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image" Target="../media/image9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notesSlide" Target="../notesSlides/notesSlide1.xml"/><Relationship Id="rId35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15.png"/><Relationship Id="rId3" Type="http://schemas.openxmlformats.org/officeDocument/2006/relationships/tags" Target="../tags/tag32.xml"/><Relationship Id="rId21" Type="http://schemas.openxmlformats.org/officeDocument/2006/relationships/image" Target="../media/image18.sv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14.svg"/><Relationship Id="rId25" Type="http://schemas.openxmlformats.org/officeDocument/2006/relationships/image" Target="../media/image22.svg"/><Relationship Id="rId2" Type="http://schemas.openxmlformats.org/officeDocument/2006/relationships/tags" Target="../tags/tag3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21.png"/><Relationship Id="rId5" Type="http://schemas.openxmlformats.org/officeDocument/2006/relationships/tags" Target="../tags/tag34.xml"/><Relationship Id="rId15" Type="http://schemas.openxmlformats.org/officeDocument/2006/relationships/image" Target="../media/image12.png"/><Relationship Id="rId23" Type="http://schemas.openxmlformats.org/officeDocument/2006/relationships/image" Target="../media/image20.svg"/><Relationship Id="rId10" Type="http://schemas.openxmlformats.org/officeDocument/2006/relationships/tags" Target="../tags/tag39.xml"/><Relationship Id="rId19" Type="http://schemas.openxmlformats.org/officeDocument/2006/relationships/image" Target="../media/image16.sv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notesSlide" Target="../notesSlides/notesSlide2.xml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35280" y="733004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407671" y="245746"/>
            <a:ext cx="10313671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endParaRPr lang="zh-CN" altLang="en-US" sz="2200" kern="0" spc="93" dirty="0">
              <a:solidFill>
                <a:srgbClr val="1084CF">
                  <a:alpha val="100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4250201" y="1570144"/>
            <a:ext cx="3723843" cy="31459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4"/>
            </p:custDataLst>
          </p:nvPr>
        </p:nvCxnSpPr>
        <p:spPr>
          <a:xfrm>
            <a:off x="622300" y="733004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8008912" y="1568451"/>
            <a:ext cx="3723843" cy="31459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矩形 115"/>
          <p:cNvSpPr/>
          <p:nvPr>
            <p:custDataLst>
              <p:tags r:id="rId6"/>
            </p:custDataLst>
          </p:nvPr>
        </p:nvSpPr>
        <p:spPr>
          <a:xfrm>
            <a:off x="4676550" y="1433619"/>
            <a:ext cx="2864565" cy="347980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algn="ctr" defTabSz="812780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做高价值</a:t>
            </a: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72111" y="1570144"/>
            <a:ext cx="3723843" cy="314592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798459" y="1433619"/>
            <a:ext cx="2864565" cy="347980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algn="ctr" defTabSz="812780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异网迎回</a:t>
            </a:r>
            <a:endParaRPr lang="en-US" altLang="zh-CN" sz="16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8554640" y="1433619"/>
            <a:ext cx="2864565" cy="347980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algn="ctr" defTabSz="812780"/>
            <a:r>
              <a:rPr lang="zh-CN" altLang="en-US" sz="16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网络保障</a:t>
            </a: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334857" y="5039041"/>
            <a:ext cx="11480024" cy="147535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1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1"/>
            </p:custDataLst>
          </p:nvPr>
        </p:nvSpPr>
        <p:spPr>
          <a:xfrm>
            <a:off x="2053167" y="4899763"/>
            <a:ext cx="8242300" cy="347980"/>
          </a:xfrm>
          <a:prstGeom prst="rect">
            <a:avLst/>
          </a:prstGeom>
          <a:solidFill>
            <a:srgbClr val="1184CF"/>
          </a:solidFill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algn="ctr" defTabSz="812780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存量运营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3351131" y="2843196"/>
            <a:ext cx="468132" cy="486189"/>
            <a:chOff x="7077083" y="4964434"/>
            <a:chExt cx="726982" cy="755025"/>
          </a:xfrm>
          <a:solidFill>
            <a:schemeClr val="accent5"/>
          </a:solidFill>
        </p:grpSpPr>
        <p:sp>
          <p:nvSpPr>
            <p:cNvPr id="70" name="Freeform 5"/>
            <p:cNvSpPr>
              <a:spLocks noEditPoints="1"/>
            </p:cNvSpPr>
            <p:nvPr/>
          </p:nvSpPr>
          <p:spPr bwMode="auto">
            <a:xfrm>
              <a:off x="7077083" y="4991243"/>
              <a:ext cx="726982" cy="728216"/>
            </a:xfrm>
            <a:custGeom>
              <a:avLst/>
              <a:gdLst>
                <a:gd name="T0" fmla="*/ 383 w 767"/>
                <a:gd name="T1" fmla="*/ 0 h 768"/>
                <a:gd name="T2" fmla="*/ 0 w 767"/>
                <a:gd name="T3" fmla="*/ 384 h 768"/>
                <a:gd name="T4" fmla="*/ 383 w 767"/>
                <a:gd name="T5" fmla="*/ 768 h 768"/>
                <a:gd name="T6" fmla="*/ 767 w 767"/>
                <a:gd name="T7" fmla="*/ 384 h 768"/>
                <a:gd name="T8" fmla="*/ 383 w 767"/>
                <a:gd name="T9" fmla="*/ 0 h 768"/>
                <a:gd name="T10" fmla="*/ 383 w 767"/>
                <a:gd name="T11" fmla="*/ 674 h 768"/>
                <a:gd name="T12" fmla="*/ 98 w 767"/>
                <a:gd name="T13" fmla="*/ 389 h 768"/>
                <a:gd name="T14" fmla="*/ 383 w 767"/>
                <a:gd name="T15" fmla="*/ 104 h 768"/>
                <a:gd name="T16" fmla="*/ 669 w 767"/>
                <a:gd name="T17" fmla="*/ 389 h 768"/>
                <a:gd name="T18" fmla="*/ 383 w 767"/>
                <a:gd name="T19" fmla="*/ 67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7" h="768">
                  <a:moveTo>
                    <a:pt x="383" y="0"/>
                  </a:moveTo>
                  <a:cubicBezTo>
                    <a:pt x="171" y="0"/>
                    <a:pt x="0" y="172"/>
                    <a:pt x="0" y="384"/>
                  </a:cubicBezTo>
                  <a:cubicBezTo>
                    <a:pt x="0" y="596"/>
                    <a:pt x="171" y="768"/>
                    <a:pt x="383" y="768"/>
                  </a:cubicBezTo>
                  <a:cubicBezTo>
                    <a:pt x="595" y="768"/>
                    <a:pt x="767" y="596"/>
                    <a:pt x="767" y="384"/>
                  </a:cubicBezTo>
                  <a:cubicBezTo>
                    <a:pt x="767" y="172"/>
                    <a:pt x="595" y="0"/>
                    <a:pt x="383" y="0"/>
                  </a:cubicBezTo>
                  <a:close/>
                  <a:moveTo>
                    <a:pt x="383" y="674"/>
                  </a:moveTo>
                  <a:cubicBezTo>
                    <a:pt x="226" y="674"/>
                    <a:pt x="98" y="547"/>
                    <a:pt x="98" y="389"/>
                  </a:cubicBezTo>
                  <a:cubicBezTo>
                    <a:pt x="98" y="232"/>
                    <a:pt x="226" y="104"/>
                    <a:pt x="383" y="104"/>
                  </a:cubicBezTo>
                  <a:cubicBezTo>
                    <a:pt x="541" y="104"/>
                    <a:pt x="669" y="232"/>
                    <a:pt x="669" y="389"/>
                  </a:cubicBezTo>
                  <a:cubicBezTo>
                    <a:pt x="669" y="547"/>
                    <a:pt x="541" y="674"/>
                    <a:pt x="383" y="6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7374028" y="4964434"/>
              <a:ext cx="141763" cy="1421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7406352" y="5163277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3" name="Picture 8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2811" y="5231721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74" name="Freeform 9"/>
            <p:cNvSpPr/>
            <p:nvPr/>
          </p:nvSpPr>
          <p:spPr bwMode="auto">
            <a:xfrm>
              <a:off x="7357023" y="5236653"/>
              <a:ext cx="165868" cy="310155"/>
            </a:xfrm>
            <a:custGeom>
              <a:avLst/>
              <a:gdLst>
                <a:gd name="T0" fmla="*/ 172 w 175"/>
                <a:gd name="T1" fmla="*/ 13 h 327"/>
                <a:gd name="T2" fmla="*/ 153 w 175"/>
                <a:gd name="T3" fmla="*/ 1 h 327"/>
                <a:gd name="T4" fmla="*/ 145 w 175"/>
                <a:gd name="T5" fmla="*/ 0 h 327"/>
                <a:gd name="T6" fmla="*/ 139 w 175"/>
                <a:gd name="T7" fmla="*/ 0 h 327"/>
                <a:gd name="T8" fmla="*/ 139 w 175"/>
                <a:gd name="T9" fmla="*/ 0 h 327"/>
                <a:gd name="T10" fmla="*/ 130 w 175"/>
                <a:gd name="T11" fmla="*/ 0 h 327"/>
                <a:gd name="T12" fmla="*/ 36 w 175"/>
                <a:gd name="T13" fmla="*/ 0 h 327"/>
                <a:gd name="T14" fmla="*/ 35 w 175"/>
                <a:gd name="T15" fmla="*/ 0 h 327"/>
                <a:gd name="T16" fmla="*/ 35 w 175"/>
                <a:gd name="T17" fmla="*/ 0 h 327"/>
                <a:gd name="T18" fmla="*/ 35 w 175"/>
                <a:gd name="T19" fmla="*/ 0 h 327"/>
                <a:gd name="T20" fmla="*/ 22 w 175"/>
                <a:gd name="T21" fmla="*/ 1 h 327"/>
                <a:gd name="T22" fmla="*/ 0 w 175"/>
                <a:gd name="T23" fmla="*/ 25 h 327"/>
                <a:gd name="T24" fmla="*/ 0 w 175"/>
                <a:gd name="T25" fmla="*/ 25 h 327"/>
                <a:gd name="T26" fmla="*/ 0 w 175"/>
                <a:gd name="T27" fmla="*/ 26 h 327"/>
                <a:gd name="T28" fmla="*/ 0 w 175"/>
                <a:gd name="T29" fmla="*/ 133 h 327"/>
                <a:gd name="T30" fmla="*/ 16 w 175"/>
                <a:gd name="T31" fmla="*/ 149 h 327"/>
                <a:gd name="T32" fmla="*/ 32 w 175"/>
                <a:gd name="T33" fmla="*/ 133 h 327"/>
                <a:gd name="T34" fmla="*/ 32 w 175"/>
                <a:gd name="T35" fmla="*/ 32 h 327"/>
                <a:gd name="T36" fmla="*/ 36 w 175"/>
                <a:gd name="T37" fmla="*/ 32 h 327"/>
                <a:gd name="T38" fmla="*/ 36 w 175"/>
                <a:gd name="T39" fmla="*/ 164 h 327"/>
                <a:gd name="T40" fmla="*/ 36 w 175"/>
                <a:gd name="T41" fmla="*/ 164 h 327"/>
                <a:gd name="T42" fmla="*/ 36 w 175"/>
                <a:gd name="T43" fmla="*/ 165 h 327"/>
                <a:gd name="T44" fmla="*/ 36 w 175"/>
                <a:gd name="T45" fmla="*/ 307 h 327"/>
                <a:gd name="T46" fmla="*/ 56 w 175"/>
                <a:gd name="T47" fmla="*/ 327 h 327"/>
                <a:gd name="T48" fmla="*/ 76 w 175"/>
                <a:gd name="T49" fmla="*/ 307 h 327"/>
                <a:gd name="T50" fmla="*/ 76 w 175"/>
                <a:gd name="T51" fmla="*/ 165 h 327"/>
                <a:gd name="T52" fmla="*/ 76 w 175"/>
                <a:gd name="T53" fmla="*/ 164 h 327"/>
                <a:gd name="T54" fmla="*/ 76 w 175"/>
                <a:gd name="T55" fmla="*/ 164 h 327"/>
                <a:gd name="T56" fmla="*/ 76 w 175"/>
                <a:gd name="T57" fmla="*/ 164 h 327"/>
                <a:gd name="T58" fmla="*/ 87 w 175"/>
                <a:gd name="T59" fmla="*/ 153 h 327"/>
                <a:gd name="T60" fmla="*/ 99 w 175"/>
                <a:gd name="T61" fmla="*/ 164 h 327"/>
                <a:gd name="T62" fmla="*/ 99 w 175"/>
                <a:gd name="T63" fmla="*/ 164 h 327"/>
                <a:gd name="T64" fmla="*/ 99 w 175"/>
                <a:gd name="T65" fmla="*/ 164 h 327"/>
                <a:gd name="T66" fmla="*/ 99 w 175"/>
                <a:gd name="T67" fmla="*/ 165 h 327"/>
                <a:gd name="T68" fmla="*/ 99 w 175"/>
                <a:gd name="T69" fmla="*/ 307 h 327"/>
                <a:gd name="T70" fmla="*/ 119 w 175"/>
                <a:gd name="T71" fmla="*/ 327 h 327"/>
                <a:gd name="T72" fmla="*/ 139 w 175"/>
                <a:gd name="T73" fmla="*/ 307 h 327"/>
                <a:gd name="T74" fmla="*/ 139 w 175"/>
                <a:gd name="T75" fmla="*/ 165 h 327"/>
                <a:gd name="T76" fmla="*/ 138 w 175"/>
                <a:gd name="T77" fmla="*/ 164 h 327"/>
                <a:gd name="T78" fmla="*/ 139 w 175"/>
                <a:gd name="T79" fmla="*/ 164 h 327"/>
                <a:gd name="T80" fmla="*/ 139 w 175"/>
                <a:gd name="T81" fmla="*/ 32 h 327"/>
                <a:gd name="T82" fmla="*/ 142 w 175"/>
                <a:gd name="T83" fmla="*/ 32 h 327"/>
                <a:gd name="T84" fmla="*/ 142 w 175"/>
                <a:gd name="T85" fmla="*/ 133 h 327"/>
                <a:gd name="T86" fmla="*/ 159 w 175"/>
                <a:gd name="T87" fmla="*/ 149 h 327"/>
                <a:gd name="T88" fmla="*/ 175 w 175"/>
                <a:gd name="T89" fmla="*/ 133 h 327"/>
                <a:gd name="T90" fmla="*/ 175 w 175"/>
                <a:gd name="T91" fmla="*/ 25 h 327"/>
                <a:gd name="T92" fmla="*/ 172 w 175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5" h="327">
                  <a:moveTo>
                    <a:pt x="172" y="13"/>
                  </a:moveTo>
                  <a:cubicBezTo>
                    <a:pt x="167" y="6"/>
                    <a:pt x="160" y="2"/>
                    <a:pt x="153" y="1"/>
                  </a:cubicBezTo>
                  <a:cubicBezTo>
                    <a:pt x="150" y="0"/>
                    <a:pt x="147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7" y="0"/>
                    <a:pt x="22" y="1"/>
                  </a:cubicBezTo>
                  <a:cubicBezTo>
                    <a:pt x="11" y="3"/>
                    <a:pt x="0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7" y="149"/>
                    <a:pt x="16" y="149"/>
                  </a:cubicBezTo>
                  <a:cubicBezTo>
                    <a:pt x="25" y="149"/>
                    <a:pt x="32" y="141"/>
                    <a:pt x="32" y="1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5"/>
                    <a:pt x="36" y="165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36" y="318"/>
                    <a:pt x="45" y="327"/>
                    <a:pt x="56" y="327"/>
                  </a:cubicBezTo>
                  <a:cubicBezTo>
                    <a:pt x="67" y="327"/>
                    <a:pt x="76" y="318"/>
                    <a:pt x="76" y="307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58"/>
                    <a:pt x="81" y="153"/>
                    <a:pt x="87" y="153"/>
                  </a:cubicBezTo>
                  <a:cubicBezTo>
                    <a:pt x="94" y="153"/>
                    <a:pt x="99" y="158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0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8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41"/>
                    <a:pt x="150" y="149"/>
                    <a:pt x="159" y="149"/>
                  </a:cubicBezTo>
                  <a:cubicBezTo>
                    <a:pt x="168" y="149"/>
                    <a:pt x="175" y="141"/>
                    <a:pt x="175" y="133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5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585326" y="2817887"/>
            <a:ext cx="298191" cy="477045"/>
            <a:chOff x="5378166" y="4999259"/>
            <a:chExt cx="463074" cy="740825"/>
          </a:xfrm>
          <a:solidFill>
            <a:schemeClr val="accent5"/>
          </a:solidFill>
        </p:grpSpPr>
        <p:sp>
          <p:nvSpPr>
            <p:cNvPr id="76" name="Freeform 10"/>
            <p:cNvSpPr/>
            <p:nvPr/>
          </p:nvSpPr>
          <p:spPr bwMode="auto">
            <a:xfrm>
              <a:off x="5448088" y="5597521"/>
              <a:ext cx="142563" cy="142563"/>
            </a:xfrm>
            <a:custGeom>
              <a:avLst/>
              <a:gdLst>
                <a:gd name="T0" fmla="*/ 216 w 232"/>
                <a:gd name="T1" fmla="*/ 59 h 232"/>
                <a:gd name="T2" fmla="*/ 116 w 232"/>
                <a:gd name="T3" fmla="*/ 0 h 232"/>
                <a:gd name="T4" fmla="*/ 15 w 232"/>
                <a:gd name="T5" fmla="*/ 59 h 232"/>
                <a:gd name="T6" fmla="*/ 0 w 232"/>
                <a:gd name="T7" fmla="*/ 116 h 232"/>
                <a:gd name="T8" fmla="*/ 6 w 232"/>
                <a:gd name="T9" fmla="*/ 155 h 232"/>
                <a:gd name="T10" fmla="*/ 116 w 232"/>
                <a:gd name="T11" fmla="*/ 232 h 232"/>
                <a:gd name="T12" fmla="*/ 225 w 232"/>
                <a:gd name="T13" fmla="*/ 155 h 232"/>
                <a:gd name="T14" fmla="*/ 232 w 232"/>
                <a:gd name="T15" fmla="*/ 116 h 232"/>
                <a:gd name="T16" fmla="*/ 216 w 232"/>
                <a:gd name="T17" fmla="*/ 5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216" y="59"/>
                  </a:moveTo>
                  <a:cubicBezTo>
                    <a:pt x="197" y="24"/>
                    <a:pt x="159" y="0"/>
                    <a:pt x="116" y="0"/>
                  </a:cubicBezTo>
                  <a:cubicBezTo>
                    <a:pt x="72" y="0"/>
                    <a:pt x="35" y="24"/>
                    <a:pt x="15" y="59"/>
                  </a:cubicBezTo>
                  <a:cubicBezTo>
                    <a:pt x="5" y="76"/>
                    <a:pt x="0" y="95"/>
                    <a:pt x="0" y="116"/>
                  </a:cubicBezTo>
                  <a:cubicBezTo>
                    <a:pt x="0" y="130"/>
                    <a:pt x="2" y="143"/>
                    <a:pt x="6" y="155"/>
                  </a:cubicBezTo>
                  <a:cubicBezTo>
                    <a:pt x="22" y="200"/>
                    <a:pt x="65" y="232"/>
                    <a:pt x="116" y="232"/>
                  </a:cubicBezTo>
                  <a:cubicBezTo>
                    <a:pt x="166" y="232"/>
                    <a:pt x="209" y="200"/>
                    <a:pt x="225" y="155"/>
                  </a:cubicBezTo>
                  <a:cubicBezTo>
                    <a:pt x="229" y="143"/>
                    <a:pt x="232" y="130"/>
                    <a:pt x="232" y="116"/>
                  </a:cubicBezTo>
                  <a:cubicBezTo>
                    <a:pt x="232" y="95"/>
                    <a:pt x="226" y="76"/>
                    <a:pt x="216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7" name="Freeform 11"/>
            <p:cNvSpPr/>
            <p:nvPr/>
          </p:nvSpPr>
          <p:spPr bwMode="auto">
            <a:xfrm>
              <a:off x="5428728" y="4999259"/>
              <a:ext cx="412512" cy="712800"/>
            </a:xfrm>
            <a:custGeom>
              <a:avLst/>
              <a:gdLst>
                <a:gd name="T0" fmla="*/ 52 w 435"/>
                <a:gd name="T1" fmla="*/ 0 h 752"/>
                <a:gd name="T2" fmla="*/ 52 w 435"/>
                <a:gd name="T3" fmla="*/ 0 h 752"/>
                <a:gd name="T4" fmla="*/ 52 w 435"/>
                <a:gd name="T5" fmla="*/ 0 h 752"/>
                <a:gd name="T6" fmla="*/ 52 w 435"/>
                <a:gd name="T7" fmla="*/ 0 h 752"/>
                <a:gd name="T8" fmla="*/ 52 w 435"/>
                <a:gd name="T9" fmla="*/ 0 h 752"/>
                <a:gd name="T10" fmla="*/ 0 w 435"/>
                <a:gd name="T11" fmla="*/ 52 h 752"/>
                <a:gd name="T12" fmla="*/ 52 w 435"/>
                <a:gd name="T13" fmla="*/ 104 h 752"/>
                <a:gd name="T14" fmla="*/ 53 w 435"/>
                <a:gd name="T15" fmla="*/ 104 h 752"/>
                <a:gd name="T16" fmla="*/ 337 w 435"/>
                <a:gd name="T17" fmla="*/ 389 h 752"/>
                <a:gd name="T18" fmla="*/ 152 w 435"/>
                <a:gd name="T19" fmla="*/ 656 h 752"/>
                <a:gd name="T20" fmla="*/ 168 w 435"/>
                <a:gd name="T21" fmla="*/ 713 h 752"/>
                <a:gd name="T22" fmla="*/ 161 w 435"/>
                <a:gd name="T23" fmla="*/ 752 h 752"/>
                <a:gd name="T24" fmla="*/ 435 w 435"/>
                <a:gd name="T25" fmla="*/ 384 h 752"/>
                <a:gd name="T26" fmla="*/ 52 w 435"/>
                <a:gd name="T27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5" h="752"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52" y="104"/>
                    <a:pt x="52" y="104"/>
                    <a:pt x="53" y="104"/>
                  </a:cubicBezTo>
                  <a:cubicBezTo>
                    <a:pt x="210" y="104"/>
                    <a:pt x="337" y="232"/>
                    <a:pt x="337" y="389"/>
                  </a:cubicBezTo>
                  <a:cubicBezTo>
                    <a:pt x="337" y="511"/>
                    <a:pt x="260" y="615"/>
                    <a:pt x="152" y="656"/>
                  </a:cubicBezTo>
                  <a:cubicBezTo>
                    <a:pt x="162" y="673"/>
                    <a:pt x="168" y="692"/>
                    <a:pt x="168" y="713"/>
                  </a:cubicBezTo>
                  <a:cubicBezTo>
                    <a:pt x="168" y="727"/>
                    <a:pt x="165" y="740"/>
                    <a:pt x="161" y="752"/>
                  </a:cubicBezTo>
                  <a:cubicBezTo>
                    <a:pt x="320" y="705"/>
                    <a:pt x="435" y="558"/>
                    <a:pt x="435" y="384"/>
                  </a:cubicBezTo>
                  <a:cubicBezTo>
                    <a:pt x="435" y="172"/>
                    <a:pt x="264" y="0"/>
                    <a:pt x="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Oval 12"/>
            <p:cNvSpPr>
              <a:spLocks noChangeArrowheads="1"/>
            </p:cNvSpPr>
            <p:nvPr/>
          </p:nvSpPr>
          <p:spPr bwMode="auto">
            <a:xfrm>
              <a:off x="5428728" y="5170676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79" name="Picture 13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5188" y="5239737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80" name="Freeform 14"/>
            <p:cNvSpPr/>
            <p:nvPr/>
          </p:nvSpPr>
          <p:spPr bwMode="auto">
            <a:xfrm>
              <a:off x="5378166" y="5244670"/>
              <a:ext cx="167101" cy="309538"/>
            </a:xfrm>
            <a:custGeom>
              <a:avLst/>
              <a:gdLst>
                <a:gd name="T0" fmla="*/ 172 w 176"/>
                <a:gd name="T1" fmla="*/ 13 h 327"/>
                <a:gd name="T2" fmla="*/ 154 w 176"/>
                <a:gd name="T3" fmla="*/ 1 h 327"/>
                <a:gd name="T4" fmla="*/ 145 w 176"/>
                <a:gd name="T5" fmla="*/ 0 h 327"/>
                <a:gd name="T6" fmla="*/ 139 w 176"/>
                <a:gd name="T7" fmla="*/ 0 h 327"/>
                <a:gd name="T8" fmla="*/ 139 w 176"/>
                <a:gd name="T9" fmla="*/ 0 h 327"/>
                <a:gd name="T10" fmla="*/ 130 w 176"/>
                <a:gd name="T11" fmla="*/ 0 h 327"/>
                <a:gd name="T12" fmla="*/ 37 w 176"/>
                <a:gd name="T13" fmla="*/ 0 h 327"/>
                <a:gd name="T14" fmla="*/ 36 w 176"/>
                <a:gd name="T15" fmla="*/ 0 h 327"/>
                <a:gd name="T16" fmla="*/ 36 w 176"/>
                <a:gd name="T17" fmla="*/ 0 h 327"/>
                <a:gd name="T18" fmla="*/ 36 w 176"/>
                <a:gd name="T19" fmla="*/ 0 h 327"/>
                <a:gd name="T20" fmla="*/ 23 w 176"/>
                <a:gd name="T21" fmla="*/ 1 h 327"/>
                <a:gd name="T22" fmla="*/ 0 w 176"/>
                <a:gd name="T23" fmla="*/ 25 h 327"/>
                <a:gd name="T24" fmla="*/ 0 w 176"/>
                <a:gd name="T25" fmla="*/ 25 h 327"/>
                <a:gd name="T26" fmla="*/ 0 w 176"/>
                <a:gd name="T27" fmla="*/ 26 h 327"/>
                <a:gd name="T28" fmla="*/ 0 w 176"/>
                <a:gd name="T29" fmla="*/ 133 h 327"/>
                <a:gd name="T30" fmla="*/ 17 w 176"/>
                <a:gd name="T31" fmla="*/ 149 h 327"/>
                <a:gd name="T32" fmla="*/ 33 w 176"/>
                <a:gd name="T33" fmla="*/ 133 h 327"/>
                <a:gd name="T34" fmla="*/ 33 w 176"/>
                <a:gd name="T35" fmla="*/ 32 h 327"/>
                <a:gd name="T36" fmla="*/ 37 w 176"/>
                <a:gd name="T37" fmla="*/ 32 h 327"/>
                <a:gd name="T38" fmla="*/ 37 w 176"/>
                <a:gd name="T39" fmla="*/ 164 h 327"/>
                <a:gd name="T40" fmla="*/ 37 w 176"/>
                <a:gd name="T41" fmla="*/ 164 h 327"/>
                <a:gd name="T42" fmla="*/ 37 w 176"/>
                <a:gd name="T43" fmla="*/ 165 h 327"/>
                <a:gd name="T44" fmla="*/ 37 w 176"/>
                <a:gd name="T45" fmla="*/ 307 h 327"/>
                <a:gd name="T46" fmla="*/ 57 w 176"/>
                <a:gd name="T47" fmla="*/ 327 h 327"/>
                <a:gd name="T48" fmla="*/ 77 w 176"/>
                <a:gd name="T49" fmla="*/ 307 h 327"/>
                <a:gd name="T50" fmla="*/ 77 w 176"/>
                <a:gd name="T51" fmla="*/ 165 h 327"/>
                <a:gd name="T52" fmla="*/ 77 w 176"/>
                <a:gd name="T53" fmla="*/ 164 h 327"/>
                <a:gd name="T54" fmla="*/ 77 w 176"/>
                <a:gd name="T55" fmla="*/ 164 h 327"/>
                <a:gd name="T56" fmla="*/ 77 w 176"/>
                <a:gd name="T57" fmla="*/ 164 h 327"/>
                <a:gd name="T58" fmla="*/ 88 w 176"/>
                <a:gd name="T59" fmla="*/ 153 h 327"/>
                <a:gd name="T60" fmla="*/ 99 w 176"/>
                <a:gd name="T61" fmla="*/ 164 h 327"/>
                <a:gd name="T62" fmla="*/ 99 w 176"/>
                <a:gd name="T63" fmla="*/ 164 h 327"/>
                <a:gd name="T64" fmla="*/ 99 w 176"/>
                <a:gd name="T65" fmla="*/ 164 h 327"/>
                <a:gd name="T66" fmla="*/ 99 w 176"/>
                <a:gd name="T67" fmla="*/ 165 h 327"/>
                <a:gd name="T68" fmla="*/ 99 w 176"/>
                <a:gd name="T69" fmla="*/ 307 h 327"/>
                <a:gd name="T70" fmla="*/ 119 w 176"/>
                <a:gd name="T71" fmla="*/ 327 h 327"/>
                <a:gd name="T72" fmla="*/ 139 w 176"/>
                <a:gd name="T73" fmla="*/ 307 h 327"/>
                <a:gd name="T74" fmla="*/ 139 w 176"/>
                <a:gd name="T75" fmla="*/ 165 h 327"/>
                <a:gd name="T76" fmla="*/ 139 w 176"/>
                <a:gd name="T77" fmla="*/ 164 h 327"/>
                <a:gd name="T78" fmla="*/ 139 w 176"/>
                <a:gd name="T79" fmla="*/ 164 h 327"/>
                <a:gd name="T80" fmla="*/ 139 w 176"/>
                <a:gd name="T81" fmla="*/ 32 h 327"/>
                <a:gd name="T82" fmla="*/ 143 w 176"/>
                <a:gd name="T83" fmla="*/ 32 h 327"/>
                <a:gd name="T84" fmla="*/ 143 w 176"/>
                <a:gd name="T85" fmla="*/ 133 h 327"/>
                <a:gd name="T86" fmla="*/ 159 w 176"/>
                <a:gd name="T87" fmla="*/ 149 h 327"/>
                <a:gd name="T88" fmla="*/ 176 w 176"/>
                <a:gd name="T89" fmla="*/ 133 h 327"/>
                <a:gd name="T90" fmla="*/ 176 w 176"/>
                <a:gd name="T91" fmla="*/ 25 h 327"/>
                <a:gd name="T92" fmla="*/ 172 w 176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327">
                  <a:moveTo>
                    <a:pt x="172" y="13"/>
                  </a:moveTo>
                  <a:cubicBezTo>
                    <a:pt x="168" y="6"/>
                    <a:pt x="161" y="2"/>
                    <a:pt x="154" y="1"/>
                  </a:cubicBezTo>
                  <a:cubicBezTo>
                    <a:pt x="151" y="0"/>
                    <a:pt x="148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28" y="0"/>
                    <a:pt x="23" y="1"/>
                  </a:cubicBezTo>
                  <a:cubicBezTo>
                    <a:pt x="12" y="3"/>
                    <a:pt x="1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8" y="149"/>
                    <a:pt x="17" y="149"/>
                  </a:cubicBezTo>
                  <a:cubicBezTo>
                    <a:pt x="25" y="149"/>
                    <a:pt x="33" y="141"/>
                    <a:pt x="33" y="133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4"/>
                    <a:pt x="37" y="165"/>
                    <a:pt x="37" y="165"/>
                  </a:cubicBezTo>
                  <a:cubicBezTo>
                    <a:pt x="37" y="307"/>
                    <a:pt x="37" y="307"/>
                    <a:pt x="37" y="307"/>
                  </a:cubicBezTo>
                  <a:cubicBezTo>
                    <a:pt x="37" y="318"/>
                    <a:pt x="46" y="327"/>
                    <a:pt x="57" y="327"/>
                  </a:cubicBezTo>
                  <a:cubicBezTo>
                    <a:pt x="68" y="327"/>
                    <a:pt x="77" y="318"/>
                    <a:pt x="77" y="307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7" y="165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64"/>
                    <a:pt x="77" y="164"/>
                    <a:pt x="77" y="164"/>
                  </a:cubicBezTo>
                  <a:cubicBezTo>
                    <a:pt x="77" y="158"/>
                    <a:pt x="82" y="153"/>
                    <a:pt x="88" y="153"/>
                  </a:cubicBezTo>
                  <a:cubicBezTo>
                    <a:pt x="94" y="153"/>
                    <a:pt x="99" y="158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0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9" y="164"/>
                  </a:cubicBezTo>
                  <a:cubicBezTo>
                    <a:pt x="139" y="164"/>
                    <a:pt x="139" y="164"/>
                    <a:pt x="139" y="164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133"/>
                    <a:pt x="143" y="133"/>
                    <a:pt x="143" y="133"/>
                  </a:cubicBezTo>
                  <a:cubicBezTo>
                    <a:pt x="143" y="141"/>
                    <a:pt x="150" y="149"/>
                    <a:pt x="159" y="149"/>
                  </a:cubicBezTo>
                  <a:cubicBezTo>
                    <a:pt x="168" y="149"/>
                    <a:pt x="176" y="141"/>
                    <a:pt x="176" y="133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410154" y="2862636"/>
            <a:ext cx="480085" cy="468528"/>
            <a:chOff x="6091851" y="4999259"/>
            <a:chExt cx="745547" cy="727599"/>
          </a:xfrm>
          <a:solidFill>
            <a:schemeClr val="accent5"/>
          </a:solidFill>
        </p:grpSpPr>
        <p:sp>
          <p:nvSpPr>
            <p:cNvPr id="82" name="Freeform 15"/>
            <p:cNvSpPr/>
            <p:nvPr/>
          </p:nvSpPr>
          <p:spPr bwMode="auto">
            <a:xfrm>
              <a:off x="6091851" y="5335795"/>
              <a:ext cx="142163" cy="142163"/>
            </a:xfrm>
            <a:custGeom>
              <a:avLst/>
              <a:gdLst>
                <a:gd name="T0" fmla="*/ 183 w 232"/>
                <a:gd name="T1" fmla="*/ 21 h 232"/>
                <a:gd name="T2" fmla="*/ 116 w 232"/>
                <a:gd name="T3" fmla="*/ 0 h 232"/>
                <a:gd name="T4" fmla="*/ 82 w 232"/>
                <a:gd name="T5" fmla="*/ 5 h 232"/>
                <a:gd name="T6" fmla="*/ 0 w 232"/>
                <a:gd name="T7" fmla="*/ 116 h 232"/>
                <a:gd name="T8" fmla="*/ 82 w 232"/>
                <a:gd name="T9" fmla="*/ 227 h 232"/>
                <a:gd name="T10" fmla="*/ 116 w 232"/>
                <a:gd name="T11" fmla="*/ 232 h 232"/>
                <a:gd name="T12" fmla="*/ 180 w 232"/>
                <a:gd name="T13" fmla="*/ 212 h 232"/>
                <a:gd name="T14" fmla="*/ 232 w 232"/>
                <a:gd name="T15" fmla="*/ 116 h 232"/>
                <a:gd name="T16" fmla="*/ 183 w 232"/>
                <a:gd name="T1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2">
                  <a:moveTo>
                    <a:pt x="183" y="21"/>
                  </a:moveTo>
                  <a:cubicBezTo>
                    <a:pt x="164" y="8"/>
                    <a:pt x="141" y="0"/>
                    <a:pt x="116" y="0"/>
                  </a:cubicBezTo>
                  <a:cubicBezTo>
                    <a:pt x="104" y="0"/>
                    <a:pt x="93" y="2"/>
                    <a:pt x="82" y="5"/>
                  </a:cubicBezTo>
                  <a:cubicBezTo>
                    <a:pt x="35" y="19"/>
                    <a:pt x="0" y="63"/>
                    <a:pt x="0" y="116"/>
                  </a:cubicBezTo>
                  <a:cubicBezTo>
                    <a:pt x="0" y="168"/>
                    <a:pt x="35" y="212"/>
                    <a:pt x="82" y="227"/>
                  </a:cubicBezTo>
                  <a:cubicBezTo>
                    <a:pt x="93" y="230"/>
                    <a:pt x="104" y="232"/>
                    <a:pt x="116" y="232"/>
                  </a:cubicBezTo>
                  <a:cubicBezTo>
                    <a:pt x="139" y="232"/>
                    <a:pt x="161" y="225"/>
                    <a:pt x="180" y="212"/>
                  </a:cubicBezTo>
                  <a:cubicBezTo>
                    <a:pt x="211" y="192"/>
                    <a:pt x="232" y="156"/>
                    <a:pt x="232" y="116"/>
                  </a:cubicBezTo>
                  <a:cubicBezTo>
                    <a:pt x="232" y="77"/>
                    <a:pt x="212" y="42"/>
                    <a:pt x="183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Freeform 16"/>
            <p:cNvSpPr/>
            <p:nvPr/>
          </p:nvSpPr>
          <p:spPr bwMode="auto">
            <a:xfrm>
              <a:off x="6124598" y="4999259"/>
              <a:ext cx="712800" cy="727599"/>
            </a:xfrm>
            <a:custGeom>
              <a:avLst/>
              <a:gdLst>
                <a:gd name="T0" fmla="*/ 368 w 752"/>
                <a:gd name="T1" fmla="*/ 0 h 768"/>
                <a:gd name="T2" fmla="*/ 368 w 752"/>
                <a:gd name="T3" fmla="*/ 0 h 768"/>
                <a:gd name="T4" fmla="*/ 367 w 752"/>
                <a:gd name="T5" fmla="*/ 0 h 768"/>
                <a:gd name="T6" fmla="*/ 315 w 752"/>
                <a:gd name="T7" fmla="*/ 52 h 768"/>
                <a:gd name="T8" fmla="*/ 367 w 752"/>
                <a:gd name="T9" fmla="*/ 104 h 768"/>
                <a:gd name="T10" fmla="*/ 373 w 752"/>
                <a:gd name="T11" fmla="*/ 104 h 768"/>
                <a:gd name="T12" fmla="*/ 653 w 752"/>
                <a:gd name="T13" fmla="*/ 389 h 768"/>
                <a:gd name="T14" fmla="*/ 368 w 752"/>
                <a:gd name="T15" fmla="*/ 674 h 768"/>
                <a:gd name="T16" fmla="*/ 98 w 752"/>
                <a:gd name="T17" fmla="*/ 480 h 768"/>
                <a:gd name="T18" fmla="*/ 34 w 752"/>
                <a:gd name="T19" fmla="*/ 500 h 768"/>
                <a:gd name="T20" fmla="*/ 0 w 752"/>
                <a:gd name="T21" fmla="*/ 495 h 768"/>
                <a:gd name="T22" fmla="*/ 368 w 752"/>
                <a:gd name="T23" fmla="*/ 768 h 768"/>
                <a:gd name="T24" fmla="*/ 752 w 752"/>
                <a:gd name="T25" fmla="*/ 384 h 768"/>
                <a:gd name="T26" fmla="*/ 368 w 752"/>
                <a:gd name="T27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2" h="768">
                  <a:moveTo>
                    <a:pt x="368" y="0"/>
                  </a:moveTo>
                  <a:cubicBezTo>
                    <a:pt x="368" y="0"/>
                    <a:pt x="368" y="0"/>
                    <a:pt x="368" y="0"/>
                  </a:cubicBezTo>
                  <a:cubicBezTo>
                    <a:pt x="368" y="0"/>
                    <a:pt x="368" y="0"/>
                    <a:pt x="367" y="0"/>
                  </a:cubicBezTo>
                  <a:cubicBezTo>
                    <a:pt x="338" y="0"/>
                    <a:pt x="315" y="23"/>
                    <a:pt x="315" y="52"/>
                  </a:cubicBezTo>
                  <a:cubicBezTo>
                    <a:pt x="315" y="81"/>
                    <a:pt x="338" y="104"/>
                    <a:pt x="367" y="104"/>
                  </a:cubicBezTo>
                  <a:cubicBezTo>
                    <a:pt x="369" y="104"/>
                    <a:pt x="371" y="104"/>
                    <a:pt x="373" y="104"/>
                  </a:cubicBezTo>
                  <a:cubicBezTo>
                    <a:pt x="528" y="107"/>
                    <a:pt x="653" y="233"/>
                    <a:pt x="653" y="389"/>
                  </a:cubicBezTo>
                  <a:cubicBezTo>
                    <a:pt x="653" y="547"/>
                    <a:pt x="525" y="674"/>
                    <a:pt x="368" y="674"/>
                  </a:cubicBezTo>
                  <a:cubicBezTo>
                    <a:pt x="242" y="674"/>
                    <a:pt x="136" y="593"/>
                    <a:pt x="98" y="480"/>
                  </a:cubicBezTo>
                  <a:cubicBezTo>
                    <a:pt x="79" y="493"/>
                    <a:pt x="57" y="500"/>
                    <a:pt x="34" y="500"/>
                  </a:cubicBezTo>
                  <a:cubicBezTo>
                    <a:pt x="22" y="500"/>
                    <a:pt x="11" y="498"/>
                    <a:pt x="0" y="495"/>
                  </a:cubicBezTo>
                  <a:cubicBezTo>
                    <a:pt x="48" y="653"/>
                    <a:pt x="195" y="768"/>
                    <a:pt x="368" y="768"/>
                  </a:cubicBezTo>
                  <a:cubicBezTo>
                    <a:pt x="580" y="768"/>
                    <a:pt x="752" y="596"/>
                    <a:pt x="752" y="384"/>
                  </a:cubicBezTo>
                  <a:cubicBezTo>
                    <a:pt x="752" y="172"/>
                    <a:pt x="580" y="0"/>
                    <a:pt x="3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Oval 17"/>
            <p:cNvSpPr>
              <a:spLocks noChangeArrowheads="1"/>
            </p:cNvSpPr>
            <p:nvPr/>
          </p:nvSpPr>
          <p:spPr bwMode="auto">
            <a:xfrm>
              <a:off x="6447701" y="5170676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85" name="Picture 18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160" y="5239737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86" name="Freeform 19"/>
            <p:cNvSpPr/>
            <p:nvPr/>
          </p:nvSpPr>
          <p:spPr bwMode="auto">
            <a:xfrm>
              <a:off x="6398372" y="5244670"/>
              <a:ext cx="165868" cy="309538"/>
            </a:xfrm>
            <a:custGeom>
              <a:avLst/>
              <a:gdLst>
                <a:gd name="T0" fmla="*/ 171 w 175"/>
                <a:gd name="T1" fmla="*/ 13 h 327"/>
                <a:gd name="T2" fmla="*/ 153 w 175"/>
                <a:gd name="T3" fmla="*/ 1 h 327"/>
                <a:gd name="T4" fmla="*/ 144 w 175"/>
                <a:gd name="T5" fmla="*/ 0 h 327"/>
                <a:gd name="T6" fmla="*/ 138 w 175"/>
                <a:gd name="T7" fmla="*/ 0 h 327"/>
                <a:gd name="T8" fmla="*/ 138 w 175"/>
                <a:gd name="T9" fmla="*/ 0 h 327"/>
                <a:gd name="T10" fmla="*/ 129 w 175"/>
                <a:gd name="T11" fmla="*/ 0 h 327"/>
                <a:gd name="T12" fmla="*/ 36 w 175"/>
                <a:gd name="T13" fmla="*/ 0 h 327"/>
                <a:gd name="T14" fmla="*/ 35 w 175"/>
                <a:gd name="T15" fmla="*/ 0 h 327"/>
                <a:gd name="T16" fmla="*/ 35 w 175"/>
                <a:gd name="T17" fmla="*/ 0 h 327"/>
                <a:gd name="T18" fmla="*/ 35 w 175"/>
                <a:gd name="T19" fmla="*/ 0 h 327"/>
                <a:gd name="T20" fmla="*/ 22 w 175"/>
                <a:gd name="T21" fmla="*/ 1 h 327"/>
                <a:gd name="T22" fmla="*/ 0 w 175"/>
                <a:gd name="T23" fmla="*/ 25 h 327"/>
                <a:gd name="T24" fmla="*/ 0 w 175"/>
                <a:gd name="T25" fmla="*/ 25 h 327"/>
                <a:gd name="T26" fmla="*/ 0 w 175"/>
                <a:gd name="T27" fmla="*/ 26 h 327"/>
                <a:gd name="T28" fmla="*/ 0 w 175"/>
                <a:gd name="T29" fmla="*/ 133 h 327"/>
                <a:gd name="T30" fmla="*/ 16 w 175"/>
                <a:gd name="T31" fmla="*/ 149 h 327"/>
                <a:gd name="T32" fmla="*/ 32 w 175"/>
                <a:gd name="T33" fmla="*/ 133 h 327"/>
                <a:gd name="T34" fmla="*/ 32 w 175"/>
                <a:gd name="T35" fmla="*/ 32 h 327"/>
                <a:gd name="T36" fmla="*/ 36 w 175"/>
                <a:gd name="T37" fmla="*/ 32 h 327"/>
                <a:gd name="T38" fmla="*/ 36 w 175"/>
                <a:gd name="T39" fmla="*/ 164 h 327"/>
                <a:gd name="T40" fmla="*/ 36 w 175"/>
                <a:gd name="T41" fmla="*/ 164 h 327"/>
                <a:gd name="T42" fmla="*/ 36 w 175"/>
                <a:gd name="T43" fmla="*/ 165 h 327"/>
                <a:gd name="T44" fmla="*/ 36 w 175"/>
                <a:gd name="T45" fmla="*/ 307 h 327"/>
                <a:gd name="T46" fmla="*/ 56 w 175"/>
                <a:gd name="T47" fmla="*/ 327 h 327"/>
                <a:gd name="T48" fmla="*/ 76 w 175"/>
                <a:gd name="T49" fmla="*/ 307 h 327"/>
                <a:gd name="T50" fmla="*/ 76 w 175"/>
                <a:gd name="T51" fmla="*/ 165 h 327"/>
                <a:gd name="T52" fmla="*/ 76 w 175"/>
                <a:gd name="T53" fmla="*/ 164 h 327"/>
                <a:gd name="T54" fmla="*/ 76 w 175"/>
                <a:gd name="T55" fmla="*/ 164 h 327"/>
                <a:gd name="T56" fmla="*/ 76 w 175"/>
                <a:gd name="T57" fmla="*/ 164 h 327"/>
                <a:gd name="T58" fmla="*/ 87 w 175"/>
                <a:gd name="T59" fmla="*/ 153 h 327"/>
                <a:gd name="T60" fmla="*/ 98 w 175"/>
                <a:gd name="T61" fmla="*/ 164 h 327"/>
                <a:gd name="T62" fmla="*/ 98 w 175"/>
                <a:gd name="T63" fmla="*/ 164 h 327"/>
                <a:gd name="T64" fmla="*/ 99 w 175"/>
                <a:gd name="T65" fmla="*/ 164 h 327"/>
                <a:gd name="T66" fmla="*/ 98 w 175"/>
                <a:gd name="T67" fmla="*/ 165 h 327"/>
                <a:gd name="T68" fmla="*/ 98 w 175"/>
                <a:gd name="T69" fmla="*/ 307 h 327"/>
                <a:gd name="T70" fmla="*/ 118 w 175"/>
                <a:gd name="T71" fmla="*/ 327 h 327"/>
                <a:gd name="T72" fmla="*/ 138 w 175"/>
                <a:gd name="T73" fmla="*/ 307 h 327"/>
                <a:gd name="T74" fmla="*/ 138 w 175"/>
                <a:gd name="T75" fmla="*/ 165 h 327"/>
                <a:gd name="T76" fmla="*/ 138 w 175"/>
                <a:gd name="T77" fmla="*/ 164 h 327"/>
                <a:gd name="T78" fmla="*/ 138 w 175"/>
                <a:gd name="T79" fmla="*/ 164 h 327"/>
                <a:gd name="T80" fmla="*/ 138 w 175"/>
                <a:gd name="T81" fmla="*/ 32 h 327"/>
                <a:gd name="T82" fmla="*/ 142 w 175"/>
                <a:gd name="T83" fmla="*/ 32 h 327"/>
                <a:gd name="T84" fmla="*/ 142 w 175"/>
                <a:gd name="T85" fmla="*/ 133 h 327"/>
                <a:gd name="T86" fmla="*/ 158 w 175"/>
                <a:gd name="T87" fmla="*/ 149 h 327"/>
                <a:gd name="T88" fmla="*/ 175 w 175"/>
                <a:gd name="T89" fmla="*/ 133 h 327"/>
                <a:gd name="T90" fmla="*/ 175 w 175"/>
                <a:gd name="T91" fmla="*/ 25 h 327"/>
                <a:gd name="T92" fmla="*/ 171 w 175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5" h="327">
                  <a:moveTo>
                    <a:pt x="171" y="13"/>
                  </a:moveTo>
                  <a:cubicBezTo>
                    <a:pt x="167" y="6"/>
                    <a:pt x="160" y="2"/>
                    <a:pt x="153" y="1"/>
                  </a:cubicBezTo>
                  <a:cubicBezTo>
                    <a:pt x="150" y="0"/>
                    <a:pt x="147" y="0"/>
                    <a:pt x="144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2" y="0"/>
                    <a:pt x="27" y="0"/>
                    <a:pt x="22" y="1"/>
                  </a:cubicBezTo>
                  <a:cubicBezTo>
                    <a:pt x="11" y="3"/>
                    <a:pt x="0" y="9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41"/>
                    <a:pt x="7" y="149"/>
                    <a:pt x="16" y="149"/>
                  </a:cubicBezTo>
                  <a:cubicBezTo>
                    <a:pt x="25" y="149"/>
                    <a:pt x="32" y="141"/>
                    <a:pt x="32" y="13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4"/>
                    <a:pt x="36" y="164"/>
                  </a:cubicBezTo>
                  <a:cubicBezTo>
                    <a:pt x="36" y="164"/>
                    <a:pt x="36" y="165"/>
                    <a:pt x="36" y="165"/>
                  </a:cubicBezTo>
                  <a:cubicBezTo>
                    <a:pt x="36" y="307"/>
                    <a:pt x="36" y="307"/>
                    <a:pt x="36" y="307"/>
                  </a:cubicBezTo>
                  <a:cubicBezTo>
                    <a:pt x="36" y="318"/>
                    <a:pt x="45" y="327"/>
                    <a:pt x="56" y="327"/>
                  </a:cubicBezTo>
                  <a:cubicBezTo>
                    <a:pt x="67" y="327"/>
                    <a:pt x="76" y="318"/>
                    <a:pt x="76" y="307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5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64"/>
                    <a:pt x="76" y="164"/>
                    <a:pt x="76" y="164"/>
                  </a:cubicBezTo>
                  <a:cubicBezTo>
                    <a:pt x="76" y="158"/>
                    <a:pt x="81" y="153"/>
                    <a:pt x="87" y="153"/>
                  </a:cubicBezTo>
                  <a:cubicBezTo>
                    <a:pt x="93" y="153"/>
                    <a:pt x="98" y="158"/>
                    <a:pt x="98" y="164"/>
                  </a:cubicBezTo>
                  <a:cubicBezTo>
                    <a:pt x="98" y="164"/>
                    <a:pt x="98" y="164"/>
                    <a:pt x="98" y="164"/>
                  </a:cubicBezTo>
                  <a:cubicBezTo>
                    <a:pt x="99" y="164"/>
                    <a:pt x="99" y="164"/>
                    <a:pt x="99" y="164"/>
                  </a:cubicBezTo>
                  <a:cubicBezTo>
                    <a:pt x="98" y="164"/>
                    <a:pt x="98" y="165"/>
                    <a:pt x="98" y="165"/>
                  </a:cubicBezTo>
                  <a:cubicBezTo>
                    <a:pt x="98" y="307"/>
                    <a:pt x="98" y="307"/>
                    <a:pt x="98" y="307"/>
                  </a:cubicBezTo>
                  <a:cubicBezTo>
                    <a:pt x="98" y="318"/>
                    <a:pt x="107" y="327"/>
                    <a:pt x="118" y="327"/>
                  </a:cubicBezTo>
                  <a:cubicBezTo>
                    <a:pt x="130" y="327"/>
                    <a:pt x="138" y="318"/>
                    <a:pt x="138" y="307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65"/>
                    <a:pt x="138" y="164"/>
                    <a:pt x="138" y="164"/>
                  </a:cubicBezTo>
                  <a:cubicBezTo>
                    <a:pt x="138" y="164"/>
                    <a:pt x="138" y="164"/>
                    <a:pt x="138" y="164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2" y="32"/>
                    <a:pt x="142" y="32"/>
                    <a:pt x="142" y="32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2" y="141"/>
                    <a:pt x="150" y="149"/>
                    <a:pt x="158" y="149"/>
                  </a:cubicBezTo>
                  <a:cubicBezTo>
                    <a:pt x="167" y="149"/>
                    <a:pt x="175" y="141"/>
                    <a:pt x="175" y="133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5" y="20"/>
                    <a:pt x="173" y="16"/>
                    <a:pt x="171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6792" y="2839011"/>
            <a:ext cx="325997" cy="357749"/>
            <a:chOff x="4597160" y="4998026"/>
            <a:chExt cx="506256" cy="555565"/>
          </a:xfrm>
          <a:solidFill>
            <a:schemeClr val="accent5"/>
          </a:solidFill>
        </p:grpSpPr>
        <p:sp>
          <p:nvSpPr>
            <p:cNvPr id="88" name="Freeform 24"/>
            <p:cNvSpPr/>
            <p:nvPr/>
          </p:nvSpPr>
          <p:spPr bwMode="auto">
            <a:xfrm>
              <a:off x="4961253" y="5227814"/>
              <a:ext cx="142163" cy="142163"/>
            </a:xfrm>
            <a:custGeom>
              <a:avLst/>
              <a:gdLst>
                <a:gd name="T0" fmla="*/ 157 w 232"/>
                <a:gd name="T1" fmla="*/ 7 h 231"/>
                <a:gd name="T2" fmla="*/ 116 w 232"/>
                <a:gd name="T3" fmla="*/ 0 h 231"/>
                <a:gd name="T4" fmla="*/ 53 w 232"/>
                <a:gd name="T5" fmla="*/ 18 h 231"/>
                <a:gd name="T6" fmla="*/ 0 w 232"/>
                <a:gd name="T7" fmla="*/ 116 h 231"/>
                <a:gd name="T8" fmla="*/ 67 w 232"/>
                <a:gd name="T9" fmla="*/ 221 h 231"/>
                <a:gd name="T10" fmla="*/ 116 w 232"/>
                <a:gd name="T11" fmla="*/ 231 h 231"/>
                <a:gd name="T12" fmla="*/ 168 w 232"/>
                <a:gd name="T13" fmla="*/ 219 h 231"/>
                <a:gd name="T14" fmla="*/ 232 w 232"/>
                <a:gd name="T15" fmla="*/ 116 h 231"/>
                <a:gd name="T16" fmla="*/ 157 w 232"/>
                <a:gd name="T17" fmla="*/ 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231">
                  <a:moveTo>
                    <a:pt x="157" y="7"/>
                  </a:moveTo>
                  <a:cubicBezTo>
                    <a:pt x="144" y="2"/>
                    <a:pt x="130" y="0"/>
                    <a:pt x="116" y="0"/>
                  </a:cubicBezTo>
                  <a:cubicBezTo>
                    <a:pt x="93" y="0"/>
                    <a:pt x="71" y="6"/>
                    <a:pt x="53" y="18"/>
                  </a:cubicBezTo>
                  <a:cubicBezTo>
                    <a:pt x="21" y="39"/>
                    <a:pt x="0" y="74"/>
                    <a:pt x="0" y="116"/>
                  </a:cubicBezTo>
                  <a:cubicBezTo>
                    <a:pt x="0" y="162"/>
                    <a:pt x="27" y="202"/>
                    <a:pt x="67" y="221"/>
                  </a:cubicBezTo>
                  <a:cubicBezTo>
                    <a:pt x="82" y="227"/>
                    <a:pt x="98" y="231"/>
                    <a:pt x="116" y="231"/>
                  </a:cubicBezTo>
                  <a:cubicBezTo>
                    <a:pt x="134" y="231"/>
                    <a:pt x="152" y="227"/>
                    <a:pt x="168" y="219"/>
                  </a:cubicBezTo>
                  <a:cubicBezTo>
                    <a:pt x="206" y="200"/>
                    <a:pt x="232" y="161"/>
                    <a:pt x="232" y="116"/>
                  </a:cubicBezTo>
                  <a:cubicBezTo>
                    <a:pt x="232" y="66"/>
                    <a:pt x="201" y="24"/>
                    <a:pt x="157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Freeform 25"/>
            <p:cNvSpPr/>
            <p:nvPr/>
          </p:nvSpPr>
          <p:spPr bwMode="auto">
            <a:xfrm>
              <a:off x="4684718" y="4998026"/>
              <a:ext cx="391547" cy="255893"/>
            </a:xfrm>
            <a:custGeom>
              <a:avLst/>
              <a:gdLst>
                <a:gd name="T0" fmla="*/ 53 w 413"/>
                <a:gd name="T1" fmla="*/ 0 h 270"/>
                <a:gd name="T2" fmla="*/ 53 w 413"/>
                <a:gd name="T3" fmla="*/ 0 h 270"/>
                <a:gd name="T4" fmla="*/ 52 w 413"/>
                <a:gd name="T5" fmla="*/ 0 h 270"/>
                <a:gd name="T6" fmla="*/ 50 w 413"/>
                <a:gd name="T7" fmla="*/ 0 h 270"/>
                <a:gd name="T8" fmla="*/ 50 w 413"/>
                <a:gd name="T9" fmla="*/ 0 h 270"/>
                <a:gd name="T10" fmla="*/ 0 w 413"/>
                <a:gd name="T11" fmla="*/ 52 h 270"/>
                <a:gd name="T12" fmla="*/ 53 w 413"/>
                <a:gd name="T13" fmla="*/ 104 h 270"/>
                <a:gd name="T14" fmla="*/ 55 w 413"/>
                <a:gd name="T15" fmla="*/ 104 h 270"/>
                <a:gd name="T16" fmla="*/ 309 w 413"/>
                <a:gd name="T17" fmla="*/ 270 h 270"/>
                <a:gd name="T18" fmla="*/ 372 w 413"/>
                <a:gd name="T19" fmla="*/ 252 h 270"/>
                <a:gd name="T20" fmla="*/ 413 w 413"/>
                <a:gd name="T21" fmla="*/ 259 h 270"/>
                <a:gd name="T22" fmla="*/ 53 w 413"/>
                <a:gd name="T2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3" h="270"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1"/>
                    <a:pt x="0" y="24"/>
                    <a:pt x="0" y="52"/>
                  </a:cubicBezTo>
                  <a:cubicBezTo>
                    <a:pt x="0" y="81"/>
                    <a:pt x="24" y="104"/>
                    <a:pt x="53" y="104"/>
                  </a:cubicBezTo>
                  <a:cubicBezTo>
                    <a:pt x="53" y="104"/>
                    <a:pt x="54" y="104"/>
                    <a:pt x="55" y="104"/>
                  </a:cubicBezTo>
                  <a:cubicBezTo>
                    <a:pt x="168" y="106"/>
                    <a:pt x="265" y="173"/>
                    <a:pt x="309" y="270"/>
                  </a:cubicBezTo>
                  <a:cubicBezTo>
                    <a:pt x="327" y="258"/>
                    <a:pt x="349" y="252"/>
                    <a:pt x="372" y="252"/>
                  </a:cubicBezTo>
                  <a:cubicBezTo>
                    <a:pt x="386" y="252"/>
                    <a:pt x="400" y="254"/>
                    <a:pt x="413" y="259"/>
                  </a:cubicBezTo>
                  <a:cubicBezTo>
                    <a:pt x="362" y="109"/>
                    <a:pt x="220" y="1"/>
                    <a:pt x="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Oval 26"/>
            <p:cNvSpPr>
              <a:spLocks noChangeArrowheads="1"/>
            </p:cNvSpPr>
            <p:nvPr/>
          </p:nvSpPr>
          <p:spPr bwMode="auto">
            <a:xfrm>
              <a:off x="4647722" y="5169443"/>
              <a:ext cx="67211" cy="67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1" name="Picture 27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181" y="5238503"/>
              <a:ext cx="14182" cy="8633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2" name="Freeform 28"/>
            <p:cNvSpPr/>
            <p:nvPr/>
          </p:nvSpPr>
          <p:spPr bwMode="auto">
            <a:xfrm>
              <a:off x="4597160" y="5243436"/>
              <a:ext cx="167101" cy="310155"/>
            </a:xfrm>
            <a:custGeom>
              <a:avLst/>
              <a:gdLst>
                <a:gd name="T0" fmla="*/ 172 w 176"/>
                <a:gd name="T1" fmla="*/ 13 h 327"/>
                <a:gd name="T2" fmla="*/ 154 w 176"/>
                <a:gd name="T3" fmla="*/ 1 h 327"/>
                <a:gd name="T4" fmla="*/ 145 w 176"/>
                <a:gd name="T5" fmla="*/ 0 h 327"/>
                <a:gd name="T6" fmla="*/ 139 w 176"/>
                <a:gd name="T7" fmla="*/ 0 h 327"/>
                <a:gd name="T8" fmla="*/ 139 w 176"/>
                <a:gd name="T9" fmla="*/ 0 h 327"/>
                <a:gd name="T10" fmla="*/ 130 w 176"/>
                <a:gd name="T11" fmla="*/ 0 h 327"/>
                <a:gd name="T12" fmla="*/ 37 w 176"/>
                <a:gd name="T13" fmla="*/ 0 h 327"/>
                <a:gd name="T14" fmla="*/ 36 w 176"/>
                <a:gd name="T15" fmla="*/ 0 h 327"/>
                <a:gd name="T16" fmla="*/ 36 w 176"/>
                <a:gd name="T17" fmla="*/ 0 h 327"/>
                <a:gd name="T18" fmla="*/ 36 w 176"/>
                <a:gd name="T19" fmla="*/ 0 h 327"/>
                <a:gd name="T20" fmla="*/ 23 w 176"/>
                <a:gd name="T21" fmla="*/ 1 h 327"/>
                <a:gd name="T22" fmla="*/ 1 w 176"/>
                <a:gd name="T23" fmla="*/ 25 h 327"/>
                <a:gd name="T24" fmla="*/ 0 w 176"/>
                <a:gd name="T25" fmla="*/ 25 h 327"/>
                <a:gd name="T26" fmla="*/ 0 w 176"/>
                <a:gd name="T27" fmla="*/ 25 h 327"/>
                <a:gd name="T28" fmla="*/ 0 w 176"/>
                <a:gd name="T29" fmla="*/ 132 h 327"/>
                <a:gd name="T30" fmla="*/ 17 w 176"/>
                <a:gd name="T31" fmla="*/ 148 h 327"/>
                <a:gd name="T32" fmla="*/ 33 w 176"/>
                <a:gd name="T33" fmla="*/ 132 h 327"/>
                <a:gd name="T34" fmla="*/ 33 w 176"/>
                <a:gd name="T35" fmla="*/ 32 h 327"/>
                <a:gd name="T36" fmla="*/ 37 w 176"/>
                <a:gd name="T37" fmla="*/ 32 h 327"/>
                <a:gd name="T38" fmla="*/ 37 w 176"/>
                <a:gd name="T39" fmla="*/ 163 h 327"/>
                <a:gd name="T40" fmla="*/ 37 w 176"/>
                <a:gd name="T41" fmla="*/ 163 h 327"/>
                <a:gd name="T42" fmla="*/ 37 w 176"/>
                <a:gd name="T43" fmla="*/ 165 h 327"/>
                <a:gd name="T44" fmla="*/ 37 w 176"/>
                <a:gd name="T45" fmla="*/ 307 h 327"/>
                <a:gd name="T46" fmla="*/ 57 w 176"/>
                <a:gd name="T47" fmla="*/ 327 h 327"/>
                <a:gd name="T48" fmla="*/ 77 w 176"/>
                <a:gd name="T49" fmla="*/ 307 h 327"/>
                <a:gd name="T50" fmla="*/ 77 w 176"/>
                <a:gd name="T51" fmla="*/ 165 h 327"/>
                <a:gd name="T52" fmla="*/ 77 w 176"/>
                <a:gd name="T53" fmla="*/ 163 h 327"/>
                <a:gd name="T54" fmla="*/ 77 w 176"/>
                <a:gd name="T55" fmla="*/ 163 h 327"/>
                <a:gd name="T56" fmla="*/ 77 w 176"/>
                <a:gd name="T57" fmla="*/ 163 h 327"/>
                <a:gd name="T58" fmla="*/ 88 w 176"/>
                <a:gd name="T59" fmla="*/ 152 h 327"/>
                <a:gd name="T60" fmla="*/ 99 w 176"/>
                <a:gd name="T61" fmla="*/ 163 h 327"/>
                <a:gd name="T62" fmla="*/ 99 w 176"/>
                <a:gd name="T63" fmla="*/ 163 h 327"/>
                <a:gd name="T64" fmla="*/ 99 w 176"/>
                <a:gd name="T65" fmla="*/ 163 h 327"/>
                <a:gd name="T66" fmla="*/ 99 w 176"/>
                <a:gd name="T67" fmla="*/ 165 h 327"/>
                <a:gd name="T68" fmla="*/ 99 w 176"/>
                <a:gd name="T69" fmla="*/ 307 h 327"/>
                <a:gd name="T70" fmla="*/ 119 w 176"/>
                <a:gd name="T71" fmla="*/ 327 h 327"/>
                <a:gd name="T72" fmla="*/ 139 w 176"/>
                <a:gd name="T73" fmla="*/ 307 h 327"/>
                <a:gd name="T74" fmla="*/ 139 w 176"/>
                <a:gd name="T75" fmla="*/ 165 h 327"/>
                <a:gd name="T76" fmla="*/ 139 w 176"/>
                <a:gd name="T77" fmla="*/ 163 h 327"/>
                <a:gd name="T78" fmla="*/ 139 w 176"/>
                <a:gd name="T79" fmla="*/ 163 h 327"/>
                <a:gd name="T80" fmla="*/ 139 w 176"/>
                <a:gd name="T81" fmla="*/ 32 h 327"/>
                <a:gd name="T82" fmla="*/ 143 w 176"/>
                <a:gd name="T83" fmla="*/ 32 h 327"/>
                <a:gd name="T84" fmla="*/ 143 w 176"/>
                <a:gd name="T85" fmla="*/ 132 h 327"/>
                <a:gd name="T86" fmla="*/ 159 w 176"/>
                <a:gd name="T87" fmla="*/ 148 h 327"/>
                <a:gd name="T88" fmla="*/ 176 w 176"/>
                <a:gd name="T89" fmla="*/ 132 h 327"/>
                <a:gd name="T90" fmla="*/ 176 w 176"/>
                <a:gd name="T91" fmla="*/ 25 h 327"/>
                <a:gd name="T92" fmla="*/ 172 w 176"/>
                <a:gd name="T93" fmla="*/ 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327">
                  <a:moveTo>
                    <a:pt x="172" y="13"/>
                  </a:moveTo>
                  <a:cubicBezTo>
                    <a:pt x="168" y="6"/>
                    <a:pt x="161" y="2"/>
                    <a:pt x="154" y="1"/>
                  </a:cubicBezTo>
                  <a:cubicBezTo>
                    <a:pt x="151" y="0"/>
                    <a:pt x="148" y="0"/>
                    <a:pt x="145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3" y="0"/>
                    <a:pt x="28" y="0"/>
                    <a:pt x="23" y="1"/>
                  </a:cubicBezTo>
                  <a:cubicBezTo>
                    <a:pt x="12" y="3"/>
                    <a:pt x="1" y="9"/>
                    <a:pt x="1" y="25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41"/>
                    <a:pt x="8" y="148"/>
                    <a:pt x="17" y="148"/>
                  </a:cubicBezTo>
                  <a:cubicBezTo>
                    <a:pt x="26" y="148"/>
                    <a:pt x="33" y="141"/>
                    <a:pt x="33" y="1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37" y="164"/>
                    <a:pt x="37" y="165"/>
                    <a:pt x="37" y="165"/>
                  </a:cubicBezTo>
                  <a:cubicBezTo>
                    <a:pt x="37" y="307"/>
                    <a:pt x="37" y="307"/>
                    <a:pt x="37" y="307"/>
                  </a:cubicBezTo>
                  <a:cubicBezTo>
                    <a:pt x="37" y="318"/>
                    <a:pt x="46" y="327"/>
                    <a:pt x="57" y="327"/>
                  </a:cubicBezTo>
                  <a:cubicBezTo>
                    <a:pt x="68" y="327"/>
                    <a:pt x="77" y="318"/>
                    <a:pt x="77" y="307"/>
                  </a:cubicBezTo>
                  <a:cubicBezTo>
                    <a:pt x="77" y="165"/>
                    <a:pt x="77" y="165"/>
                    <a:pt x="77" y="165"/>
                  </a:cubicBezTo>
                  <a:cubicBezTo>
                    <a:pt x="77" y="165"/>
                    <a:pt x="77" y="164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63"/>
                    <a:pt x="77" y="163"/>
                    <a:pt x="77" y="163"/>
                  </a:cubicBezTo>
                  <a:cubicBezTo>
                    <a:pt x="77" y="157"/>
                    <a:pt x="82" y="152"/>
                    <a:pt x="88" y="152"/>
                  </a:cubicBezTo>
                  <a:cubicBezTo>
                    <a:pt x="94" y="152"/>
                    <a:pt x="99" y="157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3"/>
                    <a:pt x="99" y="163"/>
                    <a:pt x="99" y="163"/>
                  </a:cubicBezTo>
                  <a:cubicBezTo>
                    <a:pt x="99" y="164"/>
                    <a:pt x="99" y="165"/>
                    <a:pt x="99" y="165"/>
                  </a:cubicBezTo>
                  <a:cubicBezTo>
                    <a:pt x="99" y="307"/>
                    <a:pt x="99" y="307"/>
                    <a:pt x="99" y="307"/>
                  </a:cubicBezTo>
                  <a:cubicBezTo>
                    <a:pt x="99" y="318"/>
                    <a:pt x="108" y="327"/>
                    <a:pt x="119" y="327"/>
                  </a:cubicBezTo>
                  <a:cubicBezTo>
                    <a:pt x="131" y="327"/>
                    <a:pt x="139" y="318"/>
                    <a:pt x="139" y="307"/>
                  </a:cubicBezTo>
                  <a:cubicBezTo>
                    <a:pt x="139" y="165"/>
                    <a:pt x="139" y="165"/>
                    <a:pt x="139" y="165"/>
                  </a:cubicBezTo>
                  <a:cubicBezTo>
                    <a:pt x="139" y="165"/>
                    <a:pt x="139" y="164"/>
                    <a:pt x="139" y="163"/>
                  </a:cubicBezTo>
                  <a:cubicBezTo>
                    <a:pt x="139" y="163"/>
                    <a:pt x="139" y="163"/>
                    <a:pt x="139" y="163"/>
                  </a:cubicBezTo>
                  <a:cubicBezTo>
                    <a:pt x="139" y="32"/>
                    <a:pt x="139" y="32"/>
                    <a:pt x="139" y="3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141"/>
                    <a:pt x="151" y="148"/>
                    <a:pt x="159" y="148"/>
                  </a:cubicBezTo>
                  <a:cubicBezTo>
                    <a:pt x="168" y="148"/>
                    <a:pt x="176" y="141"/>
                    <a:pt x="176" y="132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20"/>
                    <a:pt x="174" y="16"/>
                    <a:pt x="172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CN" altLang="en-US" sz="8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3" name="虚尾箭头 92"/>
          <p:cNvSpPr/>
          <p:nvPr/>
        </p:nvSpPr>
        <p:spPr>
          <a:xfrm>
            <a:off x="1152074" y="2999492"/>
            <a:ext cx="243225" cy="184897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6" name="虚尾箭头 95"/>
          <p:cNvSpPr/>
          <p:nvPr/>
        </p:nvSpPr>
        <p:spPr>
          <a:xfrm>
            <a:off x="2053057" y="2999492"/>
            <a:ext cx="243225" cy="184897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7" name="虚尾箭头 96"/>
          <p:cNvSpPr/>
          <p:nvPr/>
        </p:nvSpPr>
        <p:spPr>
          <a:xfrm>
            <a:off x="3008092" y="2999492"/>
            <a:ext cx="243225" cy="184897"/>
          </a:xfrm>
          <a:prstGeom prst="strip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9" name="矩形 98"/>
          <p:cNvSpPr/>
          <p:nvPr/>
        </p:nvSpPr>
        <p:spPr>
          <a:xfrm>
            <a:off x="331156" y="3311392"/>
            <a:ext cx="89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商机获取</a:t>
            </a:r>
          </a:p>
        </p:txBody>
      </p:sp>
      <p:sp>
        <p:nvSpPr>
          <p:cNvPr id="100" name="矩形 99"/>
          <p:cNvSpPr/>
          <p:nvPr/>
        </p:nvSpPr>
        <p:spPr>
          <a:xfrm>
            <a:off x="1241803" y="3311392"/>
            <a:ext cx="89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高拜走访</a:t>
            </a:r>
          </a:p>
        </p:txBody>
      </p:sp>
      <p:sp>
        <p:nvSpPr>
          <p:cNvPr id="101" name="矩形 100"/>
          <p:cNvSpPr/>
          <p:nvPr/>
        </p:nvSpPr>
        <p:spPr>
          <a:xfrm>
            <a:off x="2205882" y="3311392"/>
            <a:ext cx="89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双周复盘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172871" y="3311392"/>
            <a:ext cx="899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业务签约</a:t>
            </a:r>
          </a:p>
        </p:txBody>
      </p:sp>
      <p:sp>
        <p:nvSpPr>
          <p:cNvPr id="191" name="矩形 190"/>
          <p:cNvSpPr/>
          <p:nvPr>
            <p:custDataLst>
              <p:tags r:id="rId12"/>
            </p:custDataLst>
          </p:nvPr>
        </p:nvSpPr>
        <p:spPr>
          <a:xfrm>
            <a:off x="971127" y="5613401"/>
            <a:ext cx="688340" cy="332740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临期续约</a:t>
            </a:r>
          </a:p>
        </p:txBody>
      </p:sp>
      <p:sp>
        <p:nvSpPr>
          <p:cNvPr id="192" name="矩形 191"/>
          <p:cNvSpPr/>
          <p:nvPr>
            <p:custDataLst>
              <p:tags r:id="rId13"/>
            </p:custDataLst>
          </p:nvPr>
        </p:nvSpPr>
        <p:spPr>
          <a:xfrm>
            <a:off x="2183554" y="5613401"/>
            <a:ext cx="803487" cy="332740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欠费预警</a:t>
            </a:r>
          </a:p>
        </p:txBody>
      </p:sp>
      <p:sp>
        <p:nvSpPr>
          <p:cNvPr id="193" name="矩形 192"/>
          <p:cNvSpPr/>
          <p:nvPr>
            <p:custDataLst>
              <p:tags r:id="rId14"/>
            </p:custDataLst>
          </p:nvPr>
        </p:nvSpPr>
        <p:spPr>
          <a:xfrm>
            <a:off x="3550920" y="5613401"/>
            <a:ext cx="997373" cy="332740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异动预警</a:t>
            </a:r>
          </a:p>
        </p:txBody>
      </p:sp>
      <p:sp>
        <p:nvSpPr>
          <p:cNvPr id="195" name="文本框 194"/>
          <p:cNvSpPr txBox="1"/>
          <p:nvPr>
            <p:custDataLst>
              <p:tags r:id="rId15"/>
            </p:custDataLst>
          </p:nvPr>
        </p:nvSpPr>
        <p:spPr>
          <a:xfrm>
            <a:off x="798408" y="5249334"/>
            <a:ext cx="5643033" cy="26500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聚焦四大“稳存预警“场景：监测预警信息</a:t>
            </a:r>
          </a:p>
        </p:txBody>
      </p:sp>
      <p:sp>
        <p:nvSpPr>
          <p:cNvPr id="196" name="矩形 195"/>
          <p:cNvSpPr/>
          <p:nvPr>
            <p:custDataLst>
              <p:tags r:id="rId16"/>
            </p:custDataLst>
          </p:nvPr>
        </p:nvSpPr>
        <p:spPr>
          <a:xfrm>
            <a:off x="5306908" y="5625254"/>
            <a:ext cx="1274233" cy="332740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故障投诉</a:t>
            </a:r>
          </a:p>
        </p:txBody>
      </p:sp>
      <p:sp>
        <p:nvSpPr>
          <p:cNvPr id="205" name="文本框 204"/>
          <p:cNvSpPr txBox="1"/>
          <p:nvPr/>
        </p:nvSpPr>
        <p:spPr>
          <a:xfrm>
            <a:off x="7550574" y="5207848"/>
            <a:ext cx="5965613" cy="4055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推进2项“价值提升”工作：实现存量增收</a:t>
            </a:r>
          </a:p>
        </p:txBody>
      </p:sp>
      <p:pic>
        <p:nvPicPr>
          <p:cNvPr id="8" name="picture 430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378287" y="6034194"/>
            <a:ext cx="2763520" cy="19727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51768" y="6230620"/>
            <a:ext cx="3656753" cy="411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ts val="800"/>
              </a:spcBef>
            </a:pPr>
            <a:r>
              <a:rPr lang="zh-CN" altLang="en-US" sz="1200" b="1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上网专线保有率   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上网专线</a:t>
            </a:r>
            <a:r>
              <a:rPr lang="en-US" altLang="zh-CN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97%</a:t>
            </a:r>
            <a:r>
              <a:rPr lang="zh-CN" altLang="en-US" sz="1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，全省第二</a:t>
            </a:r>
          </a:p>
        </p:txBody>
      </p:sp>
      <p:sp>
        <p:nvSpPr>
          <p:cNvPr id="37" name="下箭头 15"/>
          <p:cNvSpPr/>
          <p:nvPr/>
        </p:nvSpPr>
        <p:spPr>
          <a:xfrm rot="4524047" flipH="1" flipV="1">
            <a:off x="2172547" y="6174741"/>
            <a:ext cx="216747" cy="319193"/>
          </a:xfrm>
          <a:custGeom>
            <a:avLst/>
            <a:gdLst>
              <a:gd name="connsiteX0" fmla="*/ 0 w 448873"/>
              <a:gd name="connsiteY0" fmla="*/ 907747 h 1368152"/>
              <a:gd name="connsiteX1" fmla="*/ 112218 w 448873"/>
              <a:gd name="connsiteY1" fmla="*/ 907747 h 1368152"/>
              <a:gd name="connsiteX2" fmla="*/ 112218 w 448873"/>
              <a:gd name="connsiteY2" fmla="*/ 0 h 1368152"/>
              <a:gd name="connsiteX3" fmla="*/ 336655 w 448873"/>
              <a:gd name="connsiteY3" fmla="*/ 0 h 1368152"/>
              <a:gd name="connsiteX4" fmla="*/ 336655 w 448873"/>
              <a:gd name="connsiteY4" fmla="*/ 907747 h 1368152"/>
              <a:gd name="connsiteX5" fmla="*/ 448873 w 448873"/>
              <a:gd name="connsiteY5" fmla="*/ 907747 h 1368152"/>
              <a:gd name="connsiteX6" fmla="*/ 224437 w 448873"/>
              <a:gd name="connsiteY6" fmla="*/ 1368152 h 1368152"/>
              <a:gd name="connsiteX7" fmla="*/ 0 w 448873"/>
              <a:gd name="connsiteY7" fmla="*/ 907747 h 1368152"/>
              <a:gd name="connsiteX0-1" fmla="*/ 0 w 448873"/>
              <a:gd name="connsiteY0-2" fmla="*/ 907747 h 1368152"/>
              <a:gd name="connsiteX1-3" fmla="*/ 112218 w 448873"/>
              <a:gd name="connsiteY1-4" fmla="*/ 907747 h 1368152"/>
              <a:gd name="connsiteX2-5" fmla="*/ 112218 w 448873"/>
              <a:gd name="connsiteY2-6" fmla="*/ 0 h 1368152"/>
              <a:gd name="connsiteX3-7" fmla="*/ 101576 w 448873"/>
              <a:gd name="connsiteY3-8" fmla="*/ 4434 h 1368152"/>
              <a:gd name="connsiteX4-9" fmla="*/ 336655 w 448873"/>
              <a:gd name="connsiteY4-10" fmla="*/ 907747 h 1368152"/>
              <a:gd name="connsiteX5-11" fmla="*/ 448873 w 448873"/>
              <a:gd name="connsiteY5-12" fmla="*/ 907747 h 1368152"/>
              <a:gd name="connsiteX6-13" fmla="*/ 224437 w 448873"/>
              <a:gd name="connsiteY6-14" fmla="*/ 1368152 h 1368152"/>
              <a:gd name="connsiteX7-15" fmla="*/ 0 w 448873"/>
              <a:gd name="connsiteY7-16" fmla="*/ 907747 h 1368152"/>
              <a:gd name="connsiteX0-17" fmla="*/ 0 w 448873"/>
              <a:gd name="connsiteY0-18" fmla="*/ 907747 h 1368152"/>
              <a:gd name="connsiteX1-19" fmla="*/ 112218 w 448873"/>
              <a:gd name="connsiteY1-20" fmla="*/ 907747 h 1368152"/>
              <a:gd name="connsiteX2-21" fmla="*/ 112218 w 448873"/>
              <a:gd name="connsiteY2-22" fmla="*/ 0 h 1368152"/>
              <a:gd name="connsiteX3-23" fmla="*/ 101576 w 448873"/>
              <a:gd name="connsiteY3-24" fmla="*/ 4434 h 1368152"/>
              <a:gd name="connsiteX4-25" fmla="*/ 336655 w 448873"/>
              <a:gd name="connsiteY4-26" fmla="*/ 907747 h 1368152"/>
              <a:gd name="connsiteX5-27" fmla="*/ 448873 w 448873"/>
              <a:gd name="connsiteY5-28" fmla="*/ 907747 h 1368152"/>
              <a:gd name="connsiteX6-29" fmla="*/ 224437 w 448873"/>
              <a:gd name="connsiteY6-30" fmla="*/ 1368152 h 1368152"/>
              <a:gd name="connsiteX7-31" fmla="*/ 0 w 448873"/>
              <a:gd name="connsiteY7-32" fmla="*/ 907747 h 1368152"/>
              <a:gd name="connsiteX0-33" fmla="*/ 0 w 448873"/>
              <a:gd name="connsiteY0-34" fmla="*/ 907747 h 1368152"/>
              <a:gd name="connsiteX1-35" fmla="*/ 112218 w 448873"/>
              <a:gd name="connsiteY1-36" fmla="*/ 907747 h 1368152"/>
              <a:gd name="connsiteX2-37" fmla="*/ 112218 w 448873"/>
              <a:gd name="connsiteY2-38" fmla="*/ 0 h 1368152"/>
              <a:gd name="connsiteX3-39" fmla="*/ 101576 w 448873"/>
              <a:gd name="connsiteY3-40" fmla="*/ 4434 h 1368152"/>
              <a:gd name="connsiteX4-41" fmla="*/ 336655 w 448873"/>
              <a:gd name="connsiteY4-42" fmla="*/ 907747 h 1368152"/>
              <a:gd name="connsiteX5-43" fmla="*/ 448873 w 448873"/>
              <a:gd name="connsiteY5-44" fmla="*/ 907747 h 1368152"/>
              <a:gd name="connsiteX6-45" fmla="*/ 224437 w 448873"/>
              <a:gd name="connsiteY6-46" fmla="*/ 1368152 h 1368152"/>
              <a:gd name="connsiteX7-47" fmla="*/ 0 w 448873"/>
              <a:gd name="connsiteY7-48" fmla="*/ 907747 h 1368152"/>
              <a:gd name="connsiteX0-49" fmla="*/ 0 w 448873"/>
              <a:gd name="connsiteY0-50" fmla="*/ 907747 h 1366568"/>
              <a:gd name="connsiteX1-51" fmla="*/ 112218 w 448873"/>
              <a:gd name="connsiteY1-52" fmla="*/ 907747 h 1366568"/>
              <a:gd name="connsiteX2-53" fmla="*/ 112218 w 448873"/>
              <a:gd name="connsiteY2-54" fmla="*/ 0 h 1366568"/>
              <a:gd name="connsiteX3-55" fmla="*/ 101576 w 448873"/>
              <a:gd name="connsiteY3-56" fmla="*/ 4434 h 1366568"/>
              <a:gd name="connsiteX4-57" fmla="*/ 336655 w 448873"/>
              <a:gd name="connsiteY4-58" fmla="*/ 907747 h 1366568"/>
              <a:gd name="connsiteX5-59" fmla="*/ 448873 w 448873"/>
              <a:gd name="connsiteY5-60" fmla="*/ 907747 h 1366568"/>
              <a:gd name="connsiteX6-61" fmla="*/ 308393 w 448873"/>
              <a:gd name="connsiteY6-62" fmla="*/ 1366568 h 1366568"/>
              <a:gd name="connsiteX7-63" fmla="*/ 0 w 448873"/>
              <a:gd name="connsiteY7-64" fmla="*/ 907747 h 1366568"/>
              <a:gd name="connsiteX0-65" fmla="*/ 0 w 447923"/>
              <a:gd name="connsiteY0-66" fmla="*/ 907747 h 1366568"/>
              <a:gd name="connsiteX1-67" fmla="*/ 112218 w 447923"/>
              <a:gd name="connsiteY1-68" fmla="*/ 907747 h 1366568"/>
              <a:gd name="connsiteX2-69" fmla="*/ 112218 w 447923"/>
              <a:gd name="connsiteY2-70" fmla="*/ 0 h 1366568"/>
              <a:gd name="connsiteX3-71" fmla="*/ 101576 w 447923"/>
              <a:gd name="connsiteY3-72" fmla="*/ 4434 h 1366568"/>
              <a:gd name="connsiteX4-73" fmla="*/ 336655 w 447923"/>
              <a:gd name="connsiteY4-74" fmla="*/ 907747 h 1366568"/>
              <a:gd name="connsiteX5-75" fmla="*/ 447923 w 447923"/>
              <a:gd name="connsiteY5-76" fmla="*/ 857373 h 1366568"/>
              <a:gd name="connsiteX6-77" fmla="*/ 308393 w 447923"/>
              <a:gd name="connsiteY6-78" fmla="*/ 1366568 h 1366568"/>
              <a:gd name="connsiteX7-79" fmla="*/ 0 w 447923"/>
              <a:gd name="connsiteY7-80" fmla="*/ 907747 h 1366568"/>
              <a:gd name="connsiteX0-81" fmla="*/ 0 w 437786"/>
              <a:gd name="connsiteY0-82" fmla="*/ 999941 h 1366568"/>
              <a:gd name="connsiteX1-83" fmla="*/ 102081 w 437786"/>
              <a:gd name="connsiteY1-84" fmla="*/ 907747 h 1366568"/>
              <a:gd name="connsiteX2-85" fmla="*/ 102081 w 437786"/>
              <a:gd name="connsiteY2-86" fmla="*/ 0 h 1366568"/>
              <a:gd name="connsiteX3-87" fmla="*/ 91439 w 437786"/>
              <a:gd name="connsiteY3-88" fmla="*/ 4434 h 1366568"/>
              <a:gd name="connsiteX4-89" fmla="*/ 326518 w 437786"/>
              <a:gd name="connsiteY4-90" fmla="*/ 907747 h 1366568"/>
              <a:gd name="connsiteX5-91" fmla="*/ 437786 w 437786"/>
              <a:gd name="connsiteY5-92" fmla="*/ 857373 h 1366568"/>
              <a:gd name="connsiteX6-93" fmla="*/ 298256 w 437786"/>
              <a:gd name="connsiteY6-94" fmla="*/ 1366568 h 1366568"/>
              <a:gd name="connsiteX7-95" fmla="*/ 0 w 437786"/>
              <a:gd name="connsiteY7-96" fmla="*/ 999941 h 1366568"/>
              <a:gd name="connsiteX0-97" fmla="*/ 0 w 437786"/>
              <a:gd name="connsiteY0-98" fmla="*/ 999941 h 1366568"/>
              <a:gd name="connsiteX1-99" fmla="*/ 111268 w 437786"/>
              <a:gd name="connsiteY1-100" fmla="*/ 949567 h 1366568"/>
              <a:gd name="connsiteX2-101" fmla="*/ 102081 w 437786"/>
              <a:gd name="connsiteY2-102" fmla="*/ 0 h 1366568"/>
              <a:gd name="connsiteX3-103" fmla="*/ 91439 w 437786"/>
              <a:gd name="connsiteY3-104" fmla="*/ 4434 h 1366568"/>
              <a:gd name="connsiteX4-105" fmla="*/ 326518 w 437786"/>
              <a:gd name="connsiteY4-106" fmla="*/ 907747 h 1366568"/>
              <a:gd name="connsiteX5-107" fmla="*/ 437786 w 437786"/>
              <a:gd name="connsiteY5-108" fmla="*/ 857373 h 1366568"/>
              <a:gd name="connsiteX6-109" fmla="*/ 298256 w 437786"/>
              <a:gd name="connsiteY6-110" fmla="*/ 1366568 h 1366568"/>
              <a:gd name="connsiteX7-111" fmla="*/ 0 w 437786"/>
              <a:gd name="connsiteY7-112" fmla="*/ 999941 h 1366568"/>
              <a:gd name="connsiteX0-113" fmla="*/ 0 w 437786"/>
              <a:gd name="connsiteY0-114" fmla="*/ 999941 h 1366568"/>
              <a:gd name="connsiteX1-115" fmla="*/ 111268 w 437786"/>
              <a:gd name="connsiteY1-116" fmla="*/ 949567 h 1366568"/>
              <a:gd name="connsiteX2-117" fmla="*/ 102081 w 437786"/>
              <a:gd name="connsiteY2-118" fmla="*/ 0 h 1366568"/>
              <a:gd name="connsiteX3-119" fmla="*/ 91439 w 437786"/>
              <a:gd name="connsiteY3-120" fmla="*/ 4434 h 1366568"/>
              <a:gd name="connsiteX4-121" fmla="*/ 316227 w 437786"/>
              <a:gd name="connsiteY4-122" fmla="*/ 897837 h 1366568"/>
              <a:gd name="connsiteX5-123" fmla="*/ 437786 w 437786"/>
              <a:gd name="connsiteY5-124" fmla="*/ 857373 h 1366568"/>
              <a:gd name="connsiteX6-125" fmla="*/ 298256 w 437786"/>
              <a:gd name="connsiteY6-126" fmla="*/ 1366568 h 1366568"/>
              <a:gd name="connsiteX7-127" fmla="*/ 0 w 437786"/>
              <a:gd name="connsiteY7-128" fmla="*/ 999941 h 1366568"/>
              <a:gd name="connsiteX0-129" fmla="*/ 0 w 437786"/>
              <a:gd name="connsiteY0-130" fmla="*/ 999941 h 1366568"/>
              <a:gd name="connsiteX1-131" fmla="*/ 111268 w 437786"/>
              <a:gd name="connsiteY1-132" fmla="*/ 949567 h 1366568"/>
              <a:gd name="connsiteX2-133" fmla="*/ 102081 w 437786"/>
              <a:gd name="connsiteY2-134" fmla="*/ 0 h 1366568"/>
              <a:gd name="connsiteX3-135" fmla="*/ 91439 w 437786"/>
              <a:gd name="connsiteY3-136" fmla="*/ 4434 h 1366568"/>
              <a:gd name="connsiteX4-137" fmla="*/ 316227 w 437786"/>
              <a:gd name="connsiteY4-138" fmla="*/ 897837 h 1366568"/>
              <a:gd name="connsiteX5-139" fmla="*/ 437786 w 437786"/>
              <a:gd name="connsiteY5-140" fmla="*/ 857373 h 1366568"/>
              <a:gd name="connsiteX6-141" fmla="*/ 298256 w 437786"/>
              <a:gd name="connsiteY6-142" fmla="*/ 1366568 h 1366568"/>
              <a:gd name="connsiteX7-143" fmla="*/ 0 w 437786"/>
              <a:gd name="connsiteY7-144" fmla="*/ 999941 h 1366568"/>
              <a:gd name="connsiteX0-145" fmla="*/ 0 w 437786"/>
              <a:gd name="connsiteY0-146" fmla="*/ 999941 h 1313395"/>
              <a:gd name="connsiteX1-147" fmla="*/ 111268 w 437786"/>
              <a:gd name="connsiteY1-148" fmla="*/ 949567 h 1313395"/>
              <a:gd name="connsiteX2-149" fmla="*/ 102081 w 437786"/>
              <a:gd name="connsiteY2-150" fmla="*/ 0 h 1313395"/>
              <a:gd name="connsiteX3-151" fmla="*/ 91439 w 437786"/>
              <a:gd name="connsiteY3-152" fmla="*/ 4434 h 1313395"/>
              <a:gd name="connsiteX4-153" fmla="*/ 316227 w 437786"/>
              <a:gd name="connsiteY4-154" fmla="*/ 897837 h 1313395"/>
              <a:gd name="connsiteX5-155" fmla="*/ 437786 w 437786"/>
              <a:gd name="connsiteY5-156" fmla="*/ 857373 h 1313395"/>
              <a:gd name="connsiteX6-157" fmla="*/ 349459 w 437786"/>
              <a:gd name="connsiteY6-158" fmla="*/ 1313395 h 1313395"/>
              <a:gd name="connsiteX7-159" fmla="*/ 0 w 437786"/>
              <a:gd name="connsiteY7-160" fmla="*/ 999941 h 1313395"/>
              <a:gd name="connsiteX0-161" fmla="*/ 0 w 437786"/>
              <a:gd name="connsiteY0-162" fmla="*/ 999941 h 1313395"/>
              <a:gd name="connsiteX1-163" fmla="*/ 111268 w 437786"/>
              <a:gd name="connsiteY1-164" fmla="*/ 949567 h 1313395"/>
              <a:gd name="connsiteX2-165" fmla="*/ 102081 w 437786"/>
              <a:gd name="connsiteY2-166" fmla="*/ 0 h 1313395"/>
              <a:gd name="connsiteX3-167" fmla="*/ 106622 w 437786"/>
              <a:gd name="connsiteY3-168" fmla="*/ 5832 h 1313395"/>
              <a:gd name="connsiteX4-169" fmla="*/ 316227 w 437786"/>
              <a:gd name="connsiteY4-170" fmla="*/ 897837 h 1313395"/>
              <a:gd name="connsiteX5-171" fmla="*/ 437786 w 437786"/>
              <a:gd name="connsiteY5-172" fmla="*/ 857373 h 1313395"/>
              <a:gd name="connsiteX6-173" fmla="*/ 349459 w 437786"/>
              <a:gd name="connsiteY6-174" fmla="*/ 1313395 h 1313395"/>
              <a:gd name="connsiteX7-175" fmla="*/ 0 w 437786"/>
              <a:gd name="connsiteY7-176" fmla="*/ 999941 h 1313395"/>
              <a:gd name="connsiteX0-177" fmla="*/ 0 w 437786"/>
              <a:gd name="connsiteY0-178" fmla="*/ 999941 h 1313395"/>
              <a:gd name="connsiteX1-179" fmla="*/ 111268 w 437786"/>
              <a:gd name="connsiteY1-180" fmla="*/ 949567 h 1313395"/>
              <a:gd name="connsiteX2-181" fmla="*/ 102081 w 437786"/>
              <a:gd name="connsiteY2-182" fmla="*/ 0 h 1313395"/>
              <a:gd name="connsiteX3-183" fmla="*/ 106622 w 437786"/>
              <a:gd name="connsiteY3-184" fmla="*/ 5832 h 1313395"/>
              <a:gd name="connsiteX4-185" fmla="*/ 316227 w 437786"/>
              <a:gd name="connsiteY4-186" fmla="*/ 897837 h 1313395"/>
              <a:gd name="connsiteX5-187" fmla="*/ 437786 w 437786"/>
              <a:gd name="connsiteY5-188" fmla="*/ 857373 h 1313395"/>
              <a:gd name="connsiteX6-189" fmla="*/ 349459 w 437786"/>
              <a:gd name="connsiteY6-190" fmla="*/ 1313395 h 1313395"/>
              <a:gd name="connsiteX7-191" fmla="*/ 0 w 437786"/>
              <a:gd name="connsiteY7-192" fmla="*/ 999941 h 1313395"/>
              <a:gd name="connsiteX0-193" fmla="*/ 0 w 443885"/>
              <a:gd name="connsiteY0-194" fmla="*/ 999941 h 1313395"/>
              <a:gd name="connsiteX1-195" fmla="*/ 111268 w 443885"/>
              <a:gd name="connsiteY1-196" fmla="*/ 949567 h 1313395"/>
              <a:gd name="connsiteX2-197" fmla="*/ 102081 w 443885"/>
              <a:gd name="connsiteY2-198" fmla="*/ 0 h 1313395"/>
              <a:gd name="connsiteX3-199" fmla="*/ 106622 w 443885"/>
              <a:gd name="connsiteY3-200" fmla="*/ 5832 h 1313395"/>
              <a:gd name="connsiteX4-201" fmla="*/ 316227 w 443885"/>
              <a:gd name="connsiteY4-202" fmla="*/ 897837 h 1313395"/>
              <a:gd name="connsiteX5-203" fmla="*/ 443885 w 443885"/>
              <a:gd name="connsiteY5-204" fmla="*/ 823576 h 1313395"/>
              <a:gd name="connsiteX6-205" fmla="*/ 349459 w 443885"/>
              <a:gd name="connsiteY6-206" fmla="*/ 1313395 h 1313395"/>
              <a:gd name="connsiteX7-207" fmla="*/ 0 w 443885"/>
              <a:gd name="connsiteY7-208" fmla="*/ 999941 h 1313395"/>
              <a:gd name="connsiteX0-209" fmla="*/ 0 w 443885"/>
              <a:gd name="connsiteY0-210" fmla="*/ 999941 h 1313395"/>
              <a:gd name="connsiteX1-211" fmla="*/ 111268 w 443885"/>
              <a:gd name="connsiteY1-212" fmla="*/ 949567 h 1313395"/>
              <a:gd name="connsiteX2-213" fmla="*/ 102081 w 443885"/>
              <a:gd name="connsiteY2-214" fmla="*/ 0 h 1313395"/>
              <a:gd name="connsiteX3-215" fmla="*/ 106622 w 443885"/>
              <a:gd name="connsiteY3-216" fmla="*/ 5832 h 1313395"/>
              <a:gd name="connsiteX4-217" fmla="*/ 302569 w 443885"/>
              <a:gd name="connsiteY4-218" fmla="*/ 887989 h 1313395"/>
              <a:gd name="connsiteX5-219" fmla="*/ 443885 w 443885"/>
              <a:gd name="connsiteY5-220" fmla="*/ 823576 h 1313395"/>
              <a:gd name="connsiteX6-221" fmla="*/ 349459 w 443885"/>
              <a:gd name="connsiteY6-222" fmla="*/ 1313395 h 1313395"/>
              <a:gd name="connsiteX7-223" fmla="*/ 0 w 443885"/>
              <a:gd name="connsiteY7-224" fmla="*/ 999941 h 1313395"/>
              <a:gd name="connsiteX0-225" fmla="*/ 0 w 443885"/>
              <a:gd name="connsiteY0-226" fmla="*/ 999941 h 1313395"/>
              <a:gd name="connsiteX1-227" fmla="*/ 111268 w 443885"/>
              <a:gd name="connsiteY1-228" fmla="*/ 949567 h 1313395"/>
              <a:gd name="connsiteX2-229" fmla="*/ 102081 w 443885"/>
              <a:gd name="connsiteY2-230" fmla="*/ 0 h 1313395"/>
              <a:gd name="connsiteX3-231" fmla="*/ 106622 w 443885"/>
              <a:gd name="connsiteY3-232" fmla="*/ 5832 h 1313395"/>
              <a:gd name="connsiteX4-233" fmla="*/ 302569 w 443885"/>
              <a:gd name="connsiteY4-234" fmla="*/ 887989 h 1313395"/>
              <a:gd name="connsiteX5-235" fmla="*/ 443885 w 443885"/>
              <a:gd name="connsiteY5-236" fmla="*/ 823576 h 1313395"/>
              <a:gd name="connsiteX6-237" fmla="*/ 349459 w 443885"/>
              <a:gd name="connsiteY6-238" fmla="*/ 1313395 h 1313395"/>
              <a:gd name="connsiteX7-239" fmla="*/ 0 w 443885"/>
              <a:gd name="connsiteY7-240" fmla="*/ 999941 h 1313395"/>
              <a:gd name="connsiteX0-241" fmla="*/ 0 w 443885"/>
              <a:gd name="connsiteY0-242" fmla="*/ 999941 h 1313395"/>
              <a:gd name="connsiteX1-243" fmla="*/ 128421 w 443885"/>
              <a:gd name="connsiteY1-244" fmla="*/ 966086 h 1313395"/>
              <a:gd name="connsiteX2-245" fmla="*/ 102081 w 443885"/>
              <a:gd name="connsiteY2-246" fmla="*/ 0 h 1313395"/>
              <a:gd name="connsiteX3-247" fmla="*/ 106622 w 443885"/>
              <a:gd name="connsiteY3-248" fmla="*/ 5832 h 1313395"/>
              <a:gd name="connsiteX4-249" fmla="*/ 302569 w 443885"/>
              <a:gd name="connsiteY4-250" fmla="*/ 887989 h 1313395"/>
              <a:gd name="connsiteX5-251" fmla="*/ 443885 w 443885"/>
              <a:gd name="connsiteY5-252" fmla="*/ 823576 h 1313395"/>
              <a:gd name="connsiteX6-253" fmla="*/ 349459 w 443885"/>
              <a:gd name="connsiteY6-254" fmla="*/ 1313395 h 1313395"/>
              <a:gd name="connsiteX7-255" fmla="*/ 0 w 443885"/>
              <a:gd name="connsiteY7-256" fmla="*/ 999941 h 1313395"/>
              <a:gd name="connsiteX0-257" fmla="*/ 0 w 443885"/>
              <a:gd name="connsiteY0-258" fmla="*/ 999941 h 1313395"/>
              <a:gd name="connsiteX1-259" fmla="*/ 128421 w 443885"/>
              <a:gd name="connsiteY1-260" fmla="*/ 966086 h 1313395"/>
              <a:gd name="connsiteX2-261" fmla="*/ 102081 w 443885"/>
              <a:gd name="connsiteY2-262" fmla="*/ 0 h 1313395"/>
              <a:gd name="connsiteX3-263" fmla="*/ 106622 w 443885"/>
              <a:gd name="connsiteY3-264" fmla="*/ 5832 h 1313395"/>
              <a:gd name="connsiteX4-265" fmla="*/ 302569 w 443885"/>
              <a:gd name="connsiteY4-266" fmla="*/ 887989 h 1313395"/>
              <a:gd name="connsiteX5-267" fmla="*/ 443885 w 443885"/>
              <a:gd name="connsiteY5-268" fmla="*/ 823576 h 1313395"/>
              <a:gd name="connsiteX6-269" fmla="*/ 349459 w 443885"/>
              <a:gd name="connsiteY6-270" fmla="*/ 1313395 h 1313395"/>
              <a:gd name="connsiteX7-271" fmla="*/ 0 w 443885"/>
              <a:gd name="connsiteY7-272" fmla="*/ 999941 h 1313395"/>
              <a:gd name="connsiteX0-273" fmla="*/ 0 w 440200"/>
              <a:gd name="connsiteY0-274" fmla="*/ 1016712 h 1313395"/>
              <a:gd name="connsiteX1-275" fmla="*/ 124736 w 440200"/>
              <a:gd name="connsiteY1-276" fmla="*/ 966086 h 1313395"/>
              <a:gd name="connsiteX2-277" fmla="*/ 98396 w 440200"/>
              <a:gd name="connsiteY2-278" fmla="*/ 0 h 1313395"/>
              <a:gd name="connsiteX3-279" fmla="*/ 102937 w 440200"/>
              <a:gd name="connsiteY3-280" fmla="*/ 5832 h 1313395"/>
              <a:gd name="connsiteX4-281" fmla="*/ 298884 w 440200"/>
              <a:gd name="connsiteY4-282" fmla="*/ 887989 h 1313395"/>
              <a:gd name="connsiteX5-283" fmla="*/ 440200 w 440200"/>
              <a:gd name="connsiteY5-284" fmla="*/ 823576 h 1313395"/>
              <a:gd name="connsiteX6-285" fmla="*/ 345774 w 440200"/>
              <a:gd name="connsiteY6-286" fmla="*/ 1313395 h 1313395"/>
              <a:gd name="connsiteX7-287" fmla="*/ 0 w 440200"/>
              <a:gd name="connsiteY7-288" fmla="*/ 1016712 h 1313395"/>
              <a:gd name="connsiteX0-289" fmla="*/ 0 w 440200"/>
              <a:gd name="connsiteY0-290" fmla="*/ 1016712 h 1347828"/>
              <a:gd name="connsiteX1-291" fmla="*/ 124736 w 440200"/>
              <a:gd name="connsiteY1-292" fmla="*/ 966086 h 1347828"/>
              <a:gd name="connsiteX2-293" fmla="*/ 98396 w 440200"/>
              <a:gd name="connsiteY2-294" fmla="*/ 0 h 1347828"/>
              <a:gd name="connsiteX3-295" fmla="*/ 102937 w 440200"/>
              <a:gd name="connsiteY3-296" fmla="*/ 5832 h 1347828"/>
              <a:gd name="connsiteX4-297" fmla="*/ 298884 w 440200"/>
              <a:gd name="connsiteY4-298" fmla="*/ 887989 h 1347828"/>
              <a:gd name="connsiteX5-299" fmla="*/ 440200 w 440200"/>
              <a:gd name="connsiteY5-300" fmla="*/ 823576 h 1347828"/>
              <a:gd name="connsiteX6-301" fmla="*/ 395262 w 440200"/>
              <a:gd name="connsiteY6-302" fmla="*/ 1347828 h 1347828"/>
              <a:gd name="connsiteX7-303" fmla="*/ 0 w 440200"/>
              <a:gd name="connsiteY7-304" fmla="*/ 1016712 h 1347828"/>
              <a:gd name="connsiteX0-305" fmla="*/ 0 w 395262"/>
              <a:gd name="connsiteY0-306" fmla="*/ 1016712 h 1347828"/>
              <a:gd name="connsiteX1-307" fmla="*/ 124736 w 395262"/>
              <a:gd name="connsiteY1-308" fmla="*/ 966086 h 1347828"/>
              <a:gd name="connsiteX2-309" fmla="*/ 98396 w 395262"/>
              <a:gd name="connsiteY2-310" fmla="*/ 0 h 1347828"/>
              <a:gd name="connsiteX3-311" fmla="*/ 102937 w 395262"/>
              <a:gd name="connsiteY3-312" fmla="*/ 5832 h 1347828"/>
              <a:gd name="connsiteX4-313" fmla="*/ 298884 w 395262"/>
              <a:gd name="connsiteY4-314" fmla="*/ 887989 h 1347828"/>
              <a:gd name="connsiteX5-315" fmla="*/ 386646 w 395262"/>
              <a:gd name="connsiteY5-316" fmla="*/ 841427 h 1347828"/>
              <a:gd name="connsiteX6-317" fmla="*/ 395262 w 395262"/>
              <a:gd name="connsiteY6-318" fmla="*/ 1347828 h 1347828"/>
              <a:gd name="connsiteX7-319" fmla="*/ 0 w 395262"/>
              <a:gd name="connsiteY7-320" fmla="*/ 1016712 h 1347828"/>
              <a:gd name="connsiteX0-321" fmla="*/ 6355 w 361341"/>
              <a:gd name="connsiteY0-322" fmla="*/ 1009216 h 1347828"/>
              <a:gd name="connsiteX1-323" fmla="*/ 90815 w 361341"/>
              <a:gd name="connsiteY1-324" fmla="*/ 966086 h 1347828"/>
              <a:gd name="connsiteX2-325" fmla="*/ 64475 w 361341"/>
              <a:gd name="connsiteY2-326" fmla="*/ 0 h 1347828"/>
              <a:gd name="connsiteX3-327" fmla="*/ 69016 w 361341"/>
              <a:gd name="connsiteY3-328" fmla="*/ 5832 h 1347828"/>
              <a:gd name="connsiteX4-329" fmla="*/ 264963 w 361341"/>
              <a:gd name="connsiteY4-330" fmla="*/ 887989 h 1347828"/>
              <a:gd name="connsiteX5-331" fmla="*/ 352725 w 361341"/>
              <a:gd name="connsiteY5-332" fmla="*/ 841427 h 1347828"/>
              <a:gd name="connsiteX6-333" fmla="*/ 361341 w 361341"/>
              <a:gd name="connsiteY6-334" fmla="*/ 1347828 h 1347828"/>
              <a:gd name="connsiteX7-335" fmla="*/ 6355 w 361341"/>
              <a:gd name="connsiteY7-336" fmla="*/ 1009216 h 1347828"/>
              <a:gd name="connsiteX0-337" fmla="*/ 6355 w 352725"/>
              <a:gd name="connsiteY0-338" fmla="*/ 1009216 h 1239068"/>
              <a:gd name="connsiteX1-339" fmla="*/ 90815 w 352725"/>
              <a:gd name="connsiteY1-340" fmla="*/ 966086 h 1239068"/>
              <a:gd name="connsiteX2-341" fmla="*/ 64475 w 352725"/>
              <a:gd name="connsiteY2-342" fmla="*/ 0 h 1239068"/>
              <a:gd name="connsiteX3-343" fmla="*/ 69016 w 352725"/>
              <a:gd name="connsiteY3-344" fmla="*/ 5832 h 1239068"/>
              <a:gd name="connsiteX4-345" fmla="*/ 264963 w 352725"/>
              <a:gd name="connsiteY4-346" fmla="*/ 887989 h 1239068"/>
              <a:gd name="connsiteX5-347" fmla="*/ 352725 w 352725"/>
              <a:gd name="connsiteY5-348" fmla="*/ 841427 h 1239068"/>
              <a:gd name="connsiteX6-349" fmla="*/ 323924 w 352725"/>
              <a:gd name="connsiteY6-350" fmla="*/ 1239068 h 1239068"/>
              <a:gd name="connsiteX7-351" fmla="*/ 6355 w 352725"/>
              <a:gd name="connsiteY7-352" fmla="*/ 1009216 h 1239068"/>
              <a:gd name="connsiteX0-353" fmla="*/ 6355 w 352725"/>
              <a:gd name="connsiteY0-354" fmla="*/ 1009216 h 1239068"/>
              <a:gd name="connsiteX1-355" fmla="*/ 90815 w 352725"/>
              <a:gd name="connsiteY1-356" fmla="*/ 966086 h 1239068"/>
              <a:gd name="connsiteX2-357" fmla="*/ 64475 w 352725"/>
              <a:gd name="connsiteY2-358" fmla="*/ 0 h 1239068"/>
              <a:gd name="connsiteX3-359" fmla="*/ 69016 w 352725"/>
              <a:gd name="connsiteY3-360" fmla="*/ 5832 h 1239068"/>
              <a:gd name="connsiteX4-361" fmla="*/ 258294 w 352725"/>
              <a:gd name="connsiteY4-362" fmla="*/ 891483 h 1239068"/>
              <a:gd name="connsiteX5-363" fmla="*/ 352725 w 352725"/>
              <a:gd name="connsiteY5-364" fmla="*/ 841427 h 1239068"/>
              <a:gd name="connsiteX6-365" fmla="*/ 323924 w 352725"/>
              <a:gd name="connsiteY6-366" fmla="*/ 1239068 h 1239068"/>
              <a:gd name="connsiteX7-367" fmla="*/ 6355 w 352725"/>
              <a:gd name="connsiteY7-368" fmla="*/ 1009216 h 1239068"/>
              <a:gd name="connsiteX0-369" fmla="*/ 0 w 346370"/>
              <a:gd name="connsiteY0-370" fmla="*/ 1009216 h 1239068"/>
              <a:gd name="connsiteX1-371" fmla="*/ 96150 w 346370"/>
              <a:gd name="connsiteY1-372" fmla="*/ 960813 h 1239068"/>
              <a:gd name="connsiteX2-373" fmla="*/ 58120 w 346370"/>
              <a:gd name="connsiteY2-374" fmla="*/ 0 h 1239068"/>
              <a:gd name="connsiteX3-375" fmla="*/ 62661 w 346370"/>
              <a:gd name="connsiteY3-376" fmla="*/ 5832 h 1239068"/>
              <a:gd name="connsiteX4-377" fmla="*/ 251939 w 346370"/>
              <a:gd name="connsiteY4-378" fmla="*/ 891483 h 1239068"/>
              <a:gd name="connsiteX5-379" fmla="*/ 346370 w 346370"/>
              <a:gd name="connsiteY5-380" fmla="*/ 841427 h 1239068"/>
              <a:gd name="connsiteX6-381" fmla="*/ 317569 w 346370"/>
              <a:gd name="connsiteY6-382" fmla="*/ 1239068 h 1239068"/>
              <a:gd name="connsiteX7-383" fmla="*/ 0 w 346370"/>
              <a:gd name="connsiteY7-384" fmla="*/ 1009216 h 1239068"/>
              <a:gd name="connsiteX0-385" fmla="*/ 19649 w 366019"/>
              <a:gd name="connsiteY0-386" fmla="*/ 1009216 h 1239068"/>
              <a:gd name="connsiteX1-387" fmla="*/ 115799 w 366019"/>
              <a:gd name="connsiteY1-388" fmla="*/ 960813 h 1239068"/>
              <a:gd name="connsiteX2-389" fmla="*/ 77769 w 366019"/>
              <a:gd name="connsiteY2-390" fmla="*/ 0 h 1239068"/>
              <a:gd name="connsiteX3-391" fmla="*/ 82310 w 366019"/>
              <a:gd name="connsiteY3-392" fmla="*/ 5832 h 1239068"/>
              <a:gd name="connsiteX4-393" fmla="*/ 271588 w 366019"/>
              <a:gd name="connsiteY4-394" fmla="*/ 891483 h 1239068"/>
              <a:gd name="connsiteX5-395" fmla="*/ 366019 w 366019"/>
              <a:gd name="connsiteY5-396" fmla="*/ 841427 h 1239068"/>
              <a:gd name="connsiteX6-397" fmla="*/ 337218 w 366019"/>
              <a:gd name="connsiteY6-398" fmla="*/ 1239068 h 1239068"/>
              <a:gd name="connsiteX7-399" fmla="*/ 19649 w 366019"/>
              <a:gd name="connsiteY7-400" fmla="*/ 1009216 h 1239068"/>
              <a:gd name="connsiteX0-401" fmla="*/ 0 w 346370"/>
              <a:gd name="connsiteY0-402" fmla="*/ 1009216 h 1239068"/>
              <a:gd name="connsiteX1-403" fmla="*/ 96150 w 346370"/>
              <a:gd name="connsiteY1-404" fmla="*/ 960813 h 1239068"/>
              <a:gd name="connsiteX2-405" fmla="*/ 58120 w 346370"/>
              <a:gd name="connsiteY2-406" fmla="*/ 0 h 1239068"/>
              <a:gd name="connsiteX3-407" fmla="*/ 62661 w 346370"/>
              <a:gd name="connsiteY3-408" fmla="*/ 5832 h 1239068"/>
              <a:gd name="connsiteX4-409" fmla="*/ 251939 w 346370"/>
              <a:gd name="connsiteY4-410" fmla="*/ 891483 h 1239068"/>
              <a:gd name="connsiteX5-411" fmla="*/ 346370 w 346370"/>
              <a:gd name="connsiteY5-412" fmla="*/ 841427 h 1239068"/>
              <a:gd name="connsiteX6-413" fmla="*/ 317569 w 346370"/>
              <a:gd name="connsiteY6-414" fmla="*/ 1239068 h 1239068"/>
              <a:gd name="connsiteX7-415" fmla="*/ 0 w 346370"/>
              <a:gd name="connsiteY7-416" fmla="*/ 1009216 h 1239068"/>
              <a:gd name="connsiteX0-417" fmla="*/ 0 w 346370"/>
              <a:gd name="connsiteY0-418" fmla="*/ 1012785 h 1242637"/>
              <a:gd name="connsiteX1-419" fmla="*/ 96150 w 346370"/>
              <a:gd name="connsiteY1-420" fmla="*/ 964382 h 1242637"/>
              <a:gd name="connsiteX2-421" fmla="*/ 58120 w 346370"/>
              <a:gd name="connsiteY2-422" fmla="*/ 3569 h 1242637"/>
              <a:gd name="connsiteX3-423" fmla="*/ 114690 w 346370"/>
              <a:gd name="connsiteY3-424" fmla="*/ 0 h 1242637"/>
              <a:gd name="connsiteX4-425" fmla="*/ 251939 w 346370"/>
              <a:gd name="connsiteY4-426" fmla="*/ 895052 h 1242637"/>
              <a:gd name="connsiteX5-427" fmla="*/ 346370 w 346370"/>
              <a:gd name="connsiteY5-428" fmla="*/ 844996 h 1242637"/>
              <a:gd name="connsiteX6-429" fmla="*/ 317569 w 346370"/>
              <a:gd name="connsiteY6-430" fmla="*/ 1242637 h 1242637"/>
              <a:gd name="connsiteX7-431" fmla="*/ 0 w 346370"/>
              <a:gd name="connsiteY7-432" fmla="*/ 1012785 h 1242637"/>
              <a:gd name="connsiteX0-433" fmla="*/ 0 w 346370"/>
              <a:gd name="connsiteY0-434" fmla="*/ 1012785 h 1242637"/>
              <a:gd name="connsiteX1-435" fmla="*/ 96150 w 346370"/>
              <a:gd name="connsiteY1-436" fmla="*/ 964382 h 1242637"/>
              <a:gd name="connsiteX2-437" fmla="*/ 58120 w 346370"/>
              <a:gd name="connsiteY2-438" fmla="*/ 3569 h 1242637"/>
              <a:gd name="connsiteX3-439" fmla="*/ 114690 w 346370"/>
              <a:gd name="connsiteY3-440" fmla="*/ 0 h 1242637"/>
              <a:gd name="connsiteX4-441" fmla="*/ 251939 w 346370"/>
              <a:gd name="connsiteY4-442" fmla="*/ 895052 h 1242637"/>
              <a:gd name="connsiteX5-443" fmla="*/ 346370 w 346370"/>
              <a:gd name="connsiteY5-444" fmla="*/ 844996 h 1242637"/>
              <a:gd name="connsiteX6-445" fmla="*/ 317569 w 346370"/>
              <a:gd name="connsiteY6-446" fmla="*/ 1242637 h 1242637"/>
              <a:gd name="connsiteX7-447" fmla="*/ 0 w 346370"/>
              <a:gd name="connsiteY7-448" fmla="*/ 1012785 h 1242637"/>
              <a:gd name="connsiteX0-449" fmla="*/ 0 w 346370"/>
              <a:gd name="connsiteY0-450" fmla="*/ 1009216 h 1239068"/>
              <a:gd name="connsiteX1-451" fmla="*/ 96150 w 346370"/>
              <a:gd name="connsiteY1-452" fmla="*/ 960813 h 1239068"/>
              <a:gd name="connsiteX2-453" fmla="*/ 58120 w 346370"/>
              <a:gd name="connsiteY2-454" fmla="*/ 0 h 1239068"/>
              <a:gd name="connsiteX3-455" fmla="*/ 69331 w 346370"/>
              <a:gd name="connsiteY3-456" fmla="*/ 2339 h 1239068"/>
              <a:gd name="connsiteX4-457" fmla="*/ 251939 w 346370"/>
              <a:gd name="connsiteY4-458" fmla="*/ 891483 h 1239068"/>
              <a:gd name="connsiteX5-459" fmla="*/ 346370 w 346370"/>
              <a:gd name="connsiteY5-460" fmla="*/ 841427 h 1239068"/>
              <a:gd name="connsiteX6-461" fmla="*/ 317569 w 346370"/>
              <a:gd name="connsiteY6-462" fmla="*/ 1239068 h 1239068"/>
              <a:gd name="connsiteX7-463" fmla="*/ 0 w 346370"/>
              <a:gd name="connsiteY7-464" fmla="*/ 1009216 h 1239068"/>
              <a:gd name="connsiteX0-465" fmla="*/ 0 w 346370"/>
              <a:gd name="connsiteY0-466" fmla="*/ 1009216 h 1239068"/>
              <a:gd name="connsiteX1-467" fmla="*/ 96150 w 346370"/>
              <a:gd name="connsiteY1-468" fmla="*/ 960813 h 1239068"/>
              <a:gd name="connsiteX2-469" fmla="*/ 58120 w 346370"/>
              <a:gd name="connsiteY2-470" fmla="*/ 0 h 1239068"/>
              <a:gd name="connsiteX3-471" fmla="*/ 69331 w 346370"/>
              <a:gd name="connsiteY3-472" fmla="*/ 2339 h 1239068"/>
              <a:gd name="connsiteX4-473" fmla="*/ 251939 w 346370"/>
              <a:gd name="connsiteY4-474" fmla="*/ 891483 h 1239068"/>
              <a:gd name="connsiteX5-475" fmla="*/ 346370 w 346370"/>
              <a:gd name="connsiteY5-476" fmla="*/ 841427 h 1239068"/>
              <a:gd name="connsiteX6-477" fmla="*/ 317569 w 346370"/>
              <a:gd name="connsiteY6-478" fmla="*/ 1239068 h 1239068"/>
              <a:gd name="connsiteX7-479" fmla="*/ 0 w 346370"/>
              <a:gd name="connsiteY7-480" fmla="*/ 1009216 h 1239068"/>
              <a:gd name="connsiteX0-481" fmla="*/ 0 w 346370"/>
              <a:gd name="connsiteY0-482" fmla="*/ 1009216 h 1239068"/>
              <a:gd name="connsiteX1-483" fmla="*/ 96150 w 346370"/>
              <a:gd name="connsiteY1-484" fmla="*/ 960813 h 1239068"/>
              <a:gd name="connsiteX2-485" fmla="*/ 58120 w 346370"/>
              <a:gd name="connsiteY2-486" fmla="*/ 0 h 1239068"/>
              <a:gd name="connsiteX3-487" fmla="*/ 69331 w 346370"/>
              <a:gd name="connsiteY3-488" fmla="*/ 2339 h 1239068"/>
              <a:gd name="connsiteX4-489" fmla="*/ 251939 w 346370"/>
              <a:gd name="connsiteY4-490" fmla="*/ 891483 h 1239068"/>
              <a:gd name="connsiteX5-491" fmla="*/ 346370 w 346370"/>
              <a:gd name="connsiteY5-492" fmla="*/ 841427 h 1239068"/>
              <a:gd name="connsiteX6-493" fmla="*/ 317569 w 346370"/>
              <a:gd name="connsiteY6-494" fmla="*/ 1239068 h 1239068"/>
              <a:gd name="connsiteX7-495" fmla="*/ 0 w 346370"/>
              <a:gd name="connsiteY7-496" fmla="*/ 1009216 h 1239068"/>
              <a:gd name="connsiteX0-497" fmla="*/ 0 w 346370"/>
              <a:gd name="connsiteY0-498" fmla="*/ 1009216 h 1239068"/>
              <a:gd name="connsiteX1-499" fmla="*/ 96150 w 346370"/>
              <a:gd name="connsiteY1-500" fmla="*/ 960813 h 1239068"/>
              <a:gd name="connsiteX2-501" fmla="*/ 58120 w 346370"/>
              <a:gd name="connsiteY2-502" fmla="*/ 0 h 1239068"/>
              <a:gd name="connsiteX3-503" fmla="*/ 69331 w 346370"/>
              <a:gd name="connsiteY3-504" fmla="*/ 2339 h 1239068"/>
              <a:gd name="connsiteX4-505" fmla="*/ 251939 w 346370"/>
              <a:gd name="connsiteY4-506" fmla="*/ 891483 h 1239068"/>
              <a:gd name="connsiteX5-507" fmla="*/ 346370 w 346370"/>
              <a:gd name="connsiteY5-508" fmla="*/ 841427 h 1239068"/>
              <a:gd name="connsiteX6-509" fmla="*/ 317569 w 346370"/>
              <a:gd name="connsiteY6-510" fmla="*/ 1239068 h 1239068"/>
              <a:gd name="connsiteX7-511" fmla="*/ 0 w 346370"/>
              <a:gd name="connsiteY7-512" fmla="*/ 1009216 h 1239068"/>
              <a:gd name="connsiteX0-513" fmla="*/ 0 w 346370"/>
              <a:gd name="connsiteY0-514" fmla="*/ 1009216 h 1239068"/>
              <a:gd name="connsiteX1-515" fmla="*/ 96150 w 346370"/>
              <a:gd name="connsiteY1-516" fmla="*/ 960813 h 1239068"/>
              <a:gd name="connsiteX2-517" fmla="*/ 58120 w 346370"/>
              <a:gd name="connsiteY2-518" fmla="*/ 0 h 1239068"/>
              <a:gd name="connsiteX3-519" fmla="*/ 69331 w 346370"/>
              <a:gd name="connsiteY3-520" fmla="*/ 2339 h 1239068"/>
              <a:gd name="connsiteX4-521" fmla="*/ 251939 w 346370"/>
              <a:gd name="connsiteY4-522" fmla="*/ 891483 h 1239068"/>
              <a:gd name="connsiteX5-523" fmla="*/ 346370 w 346370"/>
              <a:gd name="connsiteY5-524" fmla="*/ 841427 h 1239068"/>
              <a:gd name="connsiteX6-525" fmla="*/ 317569 w 346370"/>
              <a:gd name="connsiteY6-526" fmla="*/ 1239068 h 1239068"/>
              <a:gd name="connsiteX7-527" fmla="*/ 0 w 346370"/>
              <a:gd name="connsiteY7-528" fmla="*/ 1009216 h 1239068"/>
              <a:gd name="connsiteX0-529" fmla="*/ 0 w 346370"/>
              <a:gd name="connsiteY0-530" fmla="*/ 1009216 h 1239068"/>
              <a:gd name="connsiteX1-531" fmla="*/ 96150 w 346370"/>
              <a:gd name="connsiteY1-532" fmla="*/ 960813 h 1239068"/>
              <a:gd name="connsiteX2-533" fmla="*/ 58120 w 346370"/>
              <a:gd name="connsiteY2-534" fmla="*/ 0 h 1239068"/>
              <a:gd name="connsiteX3-535" fmla="*/ 69331 w 346370"/>
              <a:gd name="connsiteY3-536" fmla="*/ 2339 h 1239068"/>
              <a:gd name="connsiteX4-537" fmla="*/ 251939 w 346370"/>
              <a:gd name="connsiteY4-538" fmla="*/ 891483 h 1239068"/>
              <a:gd name="connsiteX5-539" fmla="*/ 346370 w 346370"/>
              <a:gd name="connsiteY5-540" fmla="*/ 841427 h 1239068"/>
              <a:gd name="connsiteX6-541" fmla="*/ 317569 w 346370"/>
              <a:gd name="connsiteY6-542" fmla="*/ 1239068 h 1239068"/>
              <a:gd name="connsiteX7-543" fmla="*/ 0 w 346370"/>
              <a:gd name="connsiteY7-544" fmla="*/ 1009216 h 1239068"/>
              <a:gd name="connsiteX0-545" fmla="*/ 1210 w 347580"/>
              <a:gd name="connsiteY0-546" fmla="*/ 1009216 h 1239068"/>
              <a:gd name="connsiteX1-547" fmla="*/ 97360 w 347580"/>
              <a:gd name="connsiteY1-548" fmla="*/ 960813 h 1239068"/>
              <a:gd name="connsiteX2-549" fmla="*/ 59330 w 347580"/>
              <a:gd name="connsiteY2-550" fmla="*/ 0 h 1239068"/>
              <a:gd name="connsiteX3-551" fmla="*/ 70541 w 347580"/>
              <a:gd name="connsiteY3-552" fmla="*/ 2339 h 1239068"/>
              <a:gd name="connsiteX4-553" fmla="*/ 253149 w 347580"/>
              <a:gd name="connsiteY4-554" fmla="*/ 891483 h 1239068"/>
              <a:gd name="connsiteX5-555" fmla="*/ 347580 w 347580"/>
              <a:gd name="connsiteY5-556" fmla="*/ 841427 h 1239068"/>
              <a:gd name="connsiteX6-557" fmla="*/ 318779 w 347580"/>
              <a:gd name="connsiteY6-558" fmla="*/ 1239068 h 1239068"/>
              <a:gd name="connsiteX7-559" fmla="*/ 1210 w 347580"/>
              <a:gd name="connsiteY7-560" fmla="*/ 1009216 h 1239068"/>
              <a:gd name="connsiteX0-561" fmla="*/ 1210 w 347580"/>
              <a:gd name="connsiteY0-562" fmla="*/ 1009216 h 1239068"/>
              <a:gd name="connsiteX1-563" fmla="*/ 97360 w 347580"/>
              <a:gd name="connsiteY1-564" fmla="*/ 960813 h 1239068"/>
              <a:gd name="connsiteX2-565" fmla="*/ 59330 w 347580"/>
              <a:gd name="connsiteY2-566" fmla="*/ 0 h 1239068"/>
              <a:gd name="connsiteX3-567" fmla="*/ 70541 w 347580"/>
              <a:gd name="connsiteY3-568" fmla="*/ 2339 h 1239068"/>
              <a:gd name="connsiteX4-569" fmla="*/ 253149 w 347580"/>
              <a:gd name="connsiteY4-570" fmla="*/ 891483 h 1239068"/>
              <a:gd name="connsiteX5-571" fmla="*/ 347580 w 347580"/>
              <a:gd name="connsiteY5-572" fmla="*/ 841427 h 1239068"/>
              <a:gd name="connsiteX6-573" fmla="*/ 318779 w 347580"/>
              <a:gd name="connsiteY6-574" fmla="*/ 1239068 h 1239068"/>
              <a:gd name="connsiteX7-575" fmla="*/ 1210 w 347580"/>
              <a:gd name="connsiteY7-576" fmla="*/ 1009216 h 1239068"/>
              <a:gd name="connsiteX0-577" fmla="*/ 1210 w 347580"/>
              <a:gd name="connsiteY0-578" fmla="*/ 1009216 h 1239068"/>
              <a:gd name="connsiteX1-579" fmla="*/ 97360 w 347580"/>
              <a:gd name="connsiteY1-580" fmla="*/ 960813 h 1239068"/>
              <a:gd name="connsiteX2-581" fmla="*/ 59330 w 347580"/>
              <a:gd name="connsiteY2-582" fmla="*/ 0 h 1239068"/>
              <a:gd name="connsiteX3-583" fmla="*/ 70541 w 347580"/>
              <a:gd name="connsiteY3-584" fmla="*/ 2339 h 1239068"/>
              <a:gd name="connsiteX4-585" fmla="*/ 239554 w 347580"/>
              <a:gd name="connsiteY4-586" fmla="*/ 885002 h 1239068"/>
              <a:gd name="connsiteX5-587" fmla="*/ 347580 w 347580"/>
              <a:gd name="connsiteY5-588" fmla="*/ 841427 h 1239068"/>
              <a:gd name="connsiteX6-589" fmla="*/ 318779 w 347580"/>
              <a:gd name="connsiteY6-590" fmla="*/ 1239068 h 1239068"/>
              <a:gd name="connsiteX7-591" fmla="*/ 1210 w 347580"/>
              <a:gd name="connsiteY7-592" fmla="*/ 1009216 h 1239068"/>
              <a:gd name="connsiteX0-593" fmla="*/ 1210 w 347580"/>
              <a:gd name="connsiteY0-594" fmla="*/ 1009216 h 1239068"/>
              <a:gd name="connsiteX1-595" fmla="*/ 97360 w 347580"/>
              <a:gd name="connsiteY1-596" fmla="*/ 960813 h 1239068"/>
              <a:gd name="connsiteX2-597" fmla="*/ 59330 w 347580"/>
              <a:gd name="connsiteY2-598" fmla="*/ 0 h 1239068"/>
              <a:gd name="connsiteX3-599" fmla="*/ 70541 w 347580"/>
              <a:gd name="connsiteY3-600" fmla="*/ 2339 h 1239068"/>
              <a:gd name="connsiteX4-601" fmla="*/ 236504 w 347580"/>
              <a:gd name="connsiteY4-602" fmla="*/ 901901 h 1239068"/>
              <a:gd name="connsiteX5-603" fmla="*/ 347580 w 347580"/>
              <a:gd name="connsiteY5-604" fmla="*/ 841427 h 1239068"/>
              <a:gd name="connsiteX6-605" fmla="*/ 318779 w 347580"/>
              <a:gd name="connsiteY6-606" fmla="*/ 1239068 h 1239068"/>
              <a:gd name="connsiteX7-607" fmla="*/ 1210 w 347580"/>
              <a:gd name="connsiteY7-608" fmla="*/ 1009216 h 1239068"/>
              <a:gd name="connsiteX0-609" fmla="*/ 9832 w 356202"/>
              <a:gd name="connsiteY0-610" fmla="*/ 1009216 h 1239068"/>
              <a:gd name="connsiteX1-611" fmla="*/ 105982 w 356202"/>
              <a:gd name="connsiteY1-612" fmla="*/ 960813 h 1239068"/>
              <a:gd name="connsiteX2-613" fmla="*/ 67952 w 356202"/>
              <a:gd name="connsiteY2-614" fmla="*/ 0 h 1239068"/>
              <a:gd name="connsiteX3-615" fmla="*/ 79163 w 356202"/>
              <a:gd name="connsiteY3-616" fmla="*/ 2339 h 1239068"/>
              <a:gd name="connsiteX4-617" fmla="*/ 245126 w 356202"/>
              <a:gd name="connsiteY4-618" fmla="*/ 901901 h 1239068"/>
              <a:gd name="connsiteX5-619" fmla="*/ 356202 w 356202"/>
              <a:gd name="connsiteY5-620" fmla="*/ 841427 h 1239068"/>
              <a:gd name="connsiteX6-621" fmla="*/ 327401 w 356202"/>
              <a:gd name="connsiteY6-622" fmla="*/ 1239068 h 1239068"/>
              <a:gd name="connsiteX7-623" fmla="*/ 9832 w 356202"/>
              <a:gd name="connsiteY7-624" fmla="*/ 1009216 h 1239068"/>
              <a:gd name="connsiteX0-625" fmla="*/ 9832 w 356202"/>
              <a:gd name="connsiteY0-626" fmla="*/ 1009216 h 1239068"/>
              <a:gd name="connsiteX1-627" fmla="*/ 105982 w 356202"/>
              <a:gd name="connsiteY1-628" fmla="*/ 960813 h 1239068"/>
              <a:gd name="connsiteX2-629" fmla="*/ 67952 w 356202"/>
              <a:gd name="connsiteY2-630" fmla="*/ 0 h 1239068"/>
              <a:gd name="connsiteX3-631" fmla="*/ 81002 w 356202"/>
              <a:gd name="connsiteY3-632" fmla="*/ 278496 h 1239068"/>
              <a:gd name="connsiteX4-633" fmla="*/ 245126 w 356202"/>
              <a:gd name="connsiteY4-634" fmla="*/ 901901 h 1239068"/>
              <a:gd name="connsiteX5-635" fmla="*/ 356202 w 356202"/>
              <a:gd name="connsiteY5-636" fmla="*/ 841427 h 1239068"/>
              <a:gd name="connsiteX6-637" fmla="*/ 327401 w 356202"/>
              <a:gd name="connsiteY6-638" fmla="*/ 1239068 h 1239068"/>
              <a:gd name="connsiteX7-639" fmla="*/ 9832 w 356202"/>
              <a:gd name="connsiteY7-640" fmla="*/ 1009216 h 1239068"/>
              <a:gd name="connsiteX0-641" fmla="*/ 9832 w 356202"/>
              <a:gd name="connsiteY0-642" fmla="*/ 1009216 h 1239068"/>
              <a:gd name="connsiteX1-643" fmla="*/ 105982 w 356202"/>
              <a:gd name="connsiteY1-644" fmla="*/ 960813 h 1239068"/>
              <a:gd name="connsiteX2-645" fmla="*/ 67952 w 356202"/>
              <a:gd name="connsiteY2-646" fmla="*/ 0 h 1239068"/>
              <a:gd name="connsiteX3-647" fmla="*/ 85894 w 356202"/>
              <a:gd name="connsiteY3-648" fmla="*/ 269984 h 1239068"/>
              <a:gd name="connsiteX4-649" fmla="*/ 245126 w 356202"/>
              <a:gd name="connsiteY4-650" fmla="*/ 901901 h 1239068"/>
              <a:gd name="connsiteX5-651" fmla="*/ 356202 w 356202"/>
              <a:gd name="connsiteY5-652" fmla="*/ 841427 h 1239068"/>
              <a:gd name="connsiteX6-653" fmla="*/ 327401 w 356202"/>
              <a:gd name="connsiteY6-654" fmla="*/ 1239068 h 1239068"/>
              <a:gd name="connsiteX7-655" fmla="*/ 9832 w 356202"/>
              <a:gd name="connsiteY7-656" fmla="*/ 1009216 h 1239068"/>
              <a:gd name="connsiteX0-657" fmla="*/ 9832 w 356202"/>
              <a:gd name="connsiteY0-658" fmla="*/ 1009216 h 1239068"/>
              <a:gd name="connsiteX1-659" fmla="*/ 105982 w 356202"/>
              <a:gd name="connsiteY1-660" fmla="*/ 960813 h 1239068"/>
              <a:gd name="connsiteX2-661" fmla="*/ 67952 w 356202"/>
              <a:gd name="connsiteY2-662" fmla="*/ 0 h 1239068"/>
              <a:gd name="connsiteX3-663" fmla="*/ 85894 w 356202"/>
              <a:gd name="connsiteY3-664" fmla="*/ 269984 h 1239068"/>
              <a:gd name="connsiteX4-665" fmla="*/ 245126 w 356202"/>
              <a:gd name="connsiteY4-666" fmla="*/ 901901 h 1239068"/>
              <a:gd name="connsiteX5-667" fmla="*/ 356202 w 356202"/>
              <a:gd name="connsiteY5-668" fmla="*/ 841427 h 1239068"/>
              <a:gd name="connsiteX6-669" fmla="*/ 327401 w 356202"/>
              <a:gd name="connsiteY6-670" fmla="*/ 1239068 h 1239068"/>
              <a:gd name="connsiteX7-671" fmla="*/ 9832 w 356202"/>
              <a:gd name="connsiteY7-672" fmla="*/ 1009216 h 1239068"/>
              <a:gd name="connsiteX0-673" fmla="*/ 1827 w 348197"/>
              <a:gd name="connsiteY0-674" fmla="*/ 965826 h 1195678"/>
              <a:gd name="connsiteX1-675" fmla="*/ 97977 w 348197"/>
              <a:gd name="connsiteY1-676" fmla="*/ 917423 h 1195678"/>
              <a:gd name="connsiteX2-677" fmla="*/ 80974 w 348197"/>
              <a:gd name="connsiteY2-678" fmla="*/ 0 h 1195678"/>
              <a:gd name="connsiteX3-679" fmla="*/ 77889 w 348197"/>
              <a:gd name="connsiteY3-680" fmla="*/ 226594 h 1195678"/>
              <a:gd name="connsiteX4-681" fmla="*/ 237121 w 348197"/>
              <a:gd name="connsiteY4-682" fmla="*/ 858511 h 1195678"/>
              <a:gd name="connsiteX5-683" fmla="*/ 348197 w 348197"/>
              <a:gd name="connsiteY5-684" fmla="*/ 798037 h 1195678"/>
              <a:gd name="connsiteX6-685" fmla="*/ 319396 w 348197"/>
              <a:gd name="connsiteY6-686" fmla="*/ 1195678 h 1195678"/>
              <a:gd name="connsiteX7-687" fmla="*/ 1827 w 348197"/>
              <a:gd name="connsiteY7-688" fmla="*/ 965826 h 1195678"/>
              <a:gd name="connsiteX0-689" fmla="*/ 1827 w 348197"/>
              <a:gd name="connsiteY0-690" fmla="*/ 965826 h 1195678"/>
              <a:gd name="connsiteX1-691" fmla="*/ 97977 w 348197"/>
              <a:gd name="connsiteY1-692" fmla="*/ 917423 h 1195678"/>
              <a:gd name="connsiteX2-693" fmla="*/ 80974 w 348197"/>
              <a:gd name="connsiteY2-694" fmla="*/ 0 h 1195678"/>
              <a:gd name="connsiteX3-695" fmla="*/ 77889 w 348197"/>
              <a:gd name="connsiteY3-696" fmla="*/ 226594 h 1195678"/>
              <a:gd name="connsiteX4-697" fmla="*/ 237121 w 348197"/>
              <a:gd name="connsiteY4-698" fmla="*/ 858511 h 1195678"/>
              <a:gd name="connsiteX5-699" fmla="*/ 348197 w 348197"/>
              <a:gd name="connsiteY5-700" fmla="*/ 798037 h 1195678"/>
              <a:gd name="connsiteX6-701" fmla="*/ 319396 w 348197"/>
              <a:gd name="connsiteY6-702" fmla="*/ 1195678 h 1195678"/>
              <a:gd name="connsiteX7-703" fmla="*/ 1827 w 348197"/>
              <a:gd name="connsiteY7-704" fmla="*/ 965826 h 1195678"/>
              <a:gd name="connsiteX0-705" fmla="*/ 1827 w 348197"/>
              <a:gd name="connsiteY0-706" fmla="*/ 965826 h 1195678"/>
              <a:gd name="connsiteX1-707" fmla="*/ 97977 w 348197"/>
              <a:gd name="connsiteY1-708" fmla="*/ 917423 h 1195678"/>
              <a:gd name="connsiteX2-709" fmla="*/ 80974 w 348197"/>
              <a:gd name="connsiteY2-710" fmla="*/ 0 h 1195678"/>
              <a:gd name="connsiteX3-711" fmla="*/ 77889 w 348197"/>
              <a:gd name="connsiteY3-712" fmla="*/ 226594 h 1195678"/>
              <a:gd name="connsiteX4-713" fmla="*/ 237121 w 348197"/>
              <a:gd name="connsiteY4-714" fmla="*/ 858511 h 1195678"/>
              <a:gd name="connsiteX5-715" fmla="*/ 348197 w 348197"/>
              <a:gd name="connsiteY5-716" fmla="*/ 798037 h 1195678"/>
              <a:gd name="connsiteX6-717" fmla="*/ 319396 w 348197"/>
              <a:gd name="connsiteY6-718" fmla="*/ 1195678 h 1195678"/>
              <a:gd name="connsiteX7-719" fmla="*/ 1827 w 348197"/>
              <a:gd name="connsiteY7-720" fmla="*/ 965826 h 1195678"/>
              <a:gd name="connsiteX0-721" fmla="*/ 0 w 346370"/>
              <a:gd name="connsiteY0-722" fmla="*/ 965826 h 1195678"/>
              <a:gd name="connsiteX1-723" fmla="*/ 96150 w 346370"/>
              <a:gd name="connsiteY1-724" fmla="*/ 917423 h 1195678"/>
              <a:gd name="connsiteX2-725" fmla="*/ 79147 w 346370"/>
              <a:gd name="connsiteY2-726" fmla="*/ 0 h 1195678"/>
              <a:gd name="connsiteX3-727" fmla="*/ 76062 w 346370"/>
              <a:gd name="connsiteY3-728" fmla="*/ 226594 h 1195678"/>
              <a:gd name="connsiteX4-729" fmla="*/ 235294 w 346370"/>
              <a:gd name="connsiteY4-730" fmla="*/ 858511 h 1195678"/>
              <a:gd name="connsiteX5-731" fmla="*/ 346370 w 346370"/>
              <a:gd name="connsiteY5-732" fmla="*/ 798037 h 1195678"/>
              <a:gd name="connsiteX6-733" fmla="*/ 317569 w 346370"/>
              <a:gd name="connsiteY6-734" fmla="*/ 1195678 h 1195678"/>
              <a:gd name="connsiteX7-735" fmla="*/ 0 w 346370"/>
              <a:gd name="connsiteY7-736" fmla="*/ 965826 h 1195678"/>
              <a:gd name="connsiteX0-737" fmla="*/ 0 w 346370"/>
              <a:gd name="connsiteY0-738" fmla="*/ 965826 h 1195678"/>
              <a:gd name="connsiteX1-739" fmla="*/ 96150 w 346370"/>
              <a:gd name="connsiteY1-740" fmla="*/ 917423 h 1195678"/>
              <a:gd name="connsiteX2-741" fmla="*/ 79147 w 346370"/>
              <a:gd name="connsiteY2-742" fmla="*/ 0 h 1195678"/>
              <a:gd name="connsiteX3-743" fmla="*/ 76062 w 346370"/>
              <a:gd name="connsiteY3-744" fmla="*/ 226594 h 1195678"/>
              <a:gd name="connsiteX4-745" fmla="*/ 235294 w 346370"/>
              <a:gd name="connsiteY4-746" fmla="*/ 858511 h 1195678"/>
              <a:gd name="connsiteX5-747" fmla="*/ 346370 w 346370"/>
              <a:gd name="connsiteY5-748" fmla="*/ 798037 h 1195678"/>
              <a:gd name="connsiteX6-749" fmla="*/ 317569 w 346370"/>
              <a:gd name="connsiteY6-750" fmla="*/ 1195678 h 1195678"/>
              <a:gd name="connsiteX7-751" fmla="*/ 0 w 346370"/>
              <a:gd name="connsiteY7-752" fmla="*/ 965826 h 1195678"/>
              <a:gd name="connsiteX0-753" fmla="*/ 0 w 346370"/>
              <a:gd name="connsiteY0-754" fmla="*/ 965826 h 1195678"/>
              <a:gd name="connsiteX1-755" fmla="*/ 96150 w 346370"/>
              <a:gd name="connsiteY1-756" fmla="*/ 917423 h 1195678"/>
              <a:gd name="connsiteX2-757" fmla="*/ 79147 w 346370"/>
              <a:gd name="connsiteY2-758" fmla="*/ 0 h 1195678"/>
              <a:gd name="connsiteX3-759" fmla="*/ 66468 w 346370"/>
              <a:gd name="connsiteY3-760" fmla="*/ 342978 h 1195678"/>
              <a:gd name="connsiteX4-761" fmla="*/ 235294 w 346370"/>
              <a:gd name="connsiteY4-762" fmla="*/ 858511 h 1195678"/>
              <a:gd name="connsiteX5-763" fmla="*/ 346370 w 346370"/>
              <a:gd name="connsiteY5-764" fmla="*/ 798037 h 1195678"/>
              <a:gd name="connsiteX6-765" fmla="*/ 317569 w 346370"/>
              <a:gd name="connsiteY6-766" fmla="*/ 1195678 h 1195678"/>
              <a:gd name="connsiteX7-767" fmla="*/ 0 w 346370"/>
              <a:gd name="connsiteY7-768" fmla="*/ 965826 h 1195678"/>
              <a:gd name="connsiteX0-769" fmla="*/ 0 w 346370"/>
              <a:gd name="connsiteY0-770" fmla="*/ 965826 h 1195678"/>
              <a:gd name="connsiteX1-771" fmla="*/ 96150 w 346370"/>
              <a:gd name="connsiteY1-772" fmla="*/ 917423 h 1195678"/>
              <a:gd name="connsiteX2-773" fmla="*/ 79147 w 346370"/>
              <a:gd name="connsiteY2-774" fmla="*/ 0 h 1195678"/>
              <a:gd name="connsiteX3-775" fmla="*/ 66468 w 346370"/>
              <a:gd name="connsiteY3-776" fmla="*/ 342978 h 1195678"/>
              <a:gd name="connsiteX4-777" fmla="*/ 235294 w 346370"/>
              <a:gd name="connsiteY4-778" fmla="*/ 858511 h 1195678"/>
              <a:gd name="connsiteX5-779" fmla="*/ 346370 w 346370"/>
              <a:gd name="connsiteY5-780" fmla="*/ 798037 h 1195678"/>
              <a:gd name="connsiteX6-781" fmla="*/ 317569 w 346370"/>
              <a:gd name="connsiteY6-782" fmla="*/ 1195678 h 1195678"/>
              <a:gd name="connsiteX7-783" fmla="*/ 0 w 346370"/>
              <a:gd name="connsiteY7-784" fmla="*/ 965826 h 1195678"/>
              <a:gd name="connsiteX0-785" fmla="*/ 0 w 346370"/>
              <a:gd name="connsiteY0-786" fmla="*/ 965826 h 1195678"/>
              <a:gd name="connsiteX1-787" fmla="*/ 96150 w 346370"/>
              <a:gd name="connsiteY1-788" fmla="*/ 917423 h 1195678"/>
              <a:gd name="connsiteX2-789" fmla="*/ 79147 w 346370"/>
              <a:gd name="connsiteY2-790" fmla="*/ 0 h 1195678"/>
              <a:gd name="connsiteX3-791" fmla="*/ 67992 w 346370"/>
              <a:gd name="connsiteY3-792" fmla="*/ 423786 h 1195678"/>
              <a:gd name="connsiteX4-793" fmla="*/ 235294 w 346370"/>
              <a:gd name="connsiteY4-794" fmla="*/ 858511 h 1195678"/>
              <a:gd name="connsiteX5-795" fmla="*/ 346370 w 346370"/>
              <a:gd name="connsiteY5-796" fmla="*/ 798037 h 1195678"/>
              <a:gd name="connsiteX6-797" fmla="*/ 317569 w 346370"/>
              <a:gd name="connsiteY6-798" fmla="*/ 1195678 h 1195678"/>
              <a:gd name="connsiteX7-799" fmla="*/ 0 w 346370"/>
              <a:gd name="connsiteY7-800" fmla="*/ 965826 h 1195678"/>
              <a:gd name="connsiteX0-801" fmla="*/ 0 w 346370"/>
              <a:gd name="connsiteY0-802" fmla="*/ 965826 h 1195678"/>
              <a:gd name="connsiteX1-803" fmla="*/ 96150 w 346370"/>
              <a:gd name="connsiteY1-804" fmla="*/ 917423 h 1195678"/>
              <a:gd name="connsiteX2-805" fmla="*/ 79147 w 346370"/>
              <a:gd name="connsiteY2-806" fmla="*/ 0 h 1195678"/>
              <a:gd name="connsiteX3-807" fmla="*/ 67992 w 346370"/>
              <a:gd name="connsiteY3-808" fmla="*/ 423786 h 1195678"/>
              <a:gd name="connsiteX4-809" fmla="*/ 235294 w 346370"/>
              <a:gd name="connsiteY4-810" fmla="*/ 858511 h 1195678"/>
              <a:gd name="connsiteX5-811" fmla="*/ 346370 w 346370"/>
              <a:gd name="connsiteY5-812" fmla="*/ 798037 h 1195678"/>
              <a:gd name="connsiteX6-813" fmla="*/ 317569 w 346370"/>
              <a:gd name="connsiteY6-814" fmla="*/ 1195678 h 1195678"/>
              <a:gd name="connsiteX7-815" fmla="*/ 0 w 346370"/>
              <a:gd name="connsiteY7-816" fmla="*/ 965826 h 1195678"/>
              <a:gd name="connsiteX0-817" fmla="*/ 0 w 346370"/>
              <a:gd name="connsiteY0-818" fmla="*/ 965826 h 1195678"/>
              <a:gd name="connsiteX1-819" fmla="*/ 96150 w 346370"/>
              <a:gd name="connsiteY1-820" fmla="*/ 917423 h 1195678"/>
              <a:gd name="connsiteX2-821" fmla="*/ 79147 w 346370"/>
              <a:gd name="connsiteY2-822" fmla="*/ 0 h 1195678"/>
              <a:gd name="connsiteX3-823" fmla="*/ 74662 w 346370"/>
              <a:gd name="connsiteY3-824" fmla="*/ 420291 h 1195678"/>
              <a:gd name="connsiteX4-825" fmla="*/ 235294 w 346370"/>
              <a:gd name="connsiteY4-826" fmla="*/ 858511 h 1195678"/>
              <a:gd name="connsiteX5-827" fmla="*/ 346370 w 346370"/>
              <a:gd name="connsiteY5-828" fmla="*/ 798037 h 1195678"/>
              <a:gd name="connsiteX6-829" fmla="*/ 317569 w 346370"/>
              <a:gd name="connsiteY6-830" fmla="*/ 1195678 h 1195678"/>
              <a:gd name="connsiteX7-831" fmla="*/ 0 w 346370"/>
              <a:gd name="connsiteY7-832" fmla="*/ 965826 h 1195678"/>
              <a:gd name="connsiteX0-833" fmla="*/ 0 w 346370"/>
              <a:gd name="connsiteY0-834" fmla="*/ 965826 h 1195678"/>
              <a:gd name="connsiteX1-835" fmla="*/ 96150 w 346370"/>
              <a:gd name="connsiteY1-836" fmla="*/ 917423 h 1195678"/>
              <a:gd name="connsiteX2-837" fmla="*/ 79147 w 346370"/>
              <a:gd name="connsiteY2-838" fmla="*/ 0 h 1195678"/>
              <a:gd name="connsiteX3-839" fmla="*/ 74662 w 346370"/>
              <a:gd name="connsiteY3-840" fmla="*/ 420291 h 1195678"/>
              <a:gd name="connsiteX4-841" fmla="*/ 235294 w 346370"/>
              <a:gd name="connsiteY4-842" fmla="*/ 858511 h 1195678"/>
              <a:gd name="connsiteX5-843" fmla="*/ 346370 w 346370"/>
              <a:gd name="connsiteY5-844" fmla="*/ 798037 h 1195678"/>
              <a:gd name="connsiteX6-845" fmla="*/ 317569 w 346370"/>
              <a:gd name="connsiteY6-846" fmla="*/ 1195678 h 1195678"/>
              <a:gd name="connsiteX7-847" fmla="*/ 0 w 346370"/>
              <a:gd name="connsiteY7-848" fmla="*/ 965826 h 1195678"/>
              <a:gd name="connsiteX0-849" fmla="*/ 0 w 346370"/>
              <a:gd name="connsiteY0-850" fmla="*/ 965826 h 1195678"/>
              <a:gd name="connsiteX1-851" fmla="*/ 96150 w 346370"/>
              <a:gd name="connsiteY1-852" fmla="*/ 917423 h 1195678"/>
              <a:gd name="connsiteX2-853" fmla="*/ 79147 w 346370"/>
              <a:gd name="connsiteY2-854" fmla="*/ 0 h 1195678"/>
              <a:gd name="connsiteX3-855" fmla="*/ 74662 w 346370"/>
              <a:gd name="connsiteY3-856" fmla="*/ 420291 h 1195678"/>
              <a:gd name="connsiteX4-857" fmla="*/ 235294 w 346370"/>
              <a:gd name="connsiteY4-858" fmla="*/ 858511 h 1195678"/>
              <a:gd name="connsiteX5-859" fmla="*/ 346370 w 346370"/>
              <a:gd name="connsiteY5-860" fmla="*/ 798037 h 1195678"/>
              <a:gd name="connsiteX6-861" fmla="*/ 317569 w 346370"/>
              <a:gd name="connsiteY6-862" fmla="*/ 1195678 h 1195678"/>
              <a:gd name="connsiteX7-863" fmla="*/ 0 w 346370"/>
              <a:gd name="connsiteY7-864" fmla="*/ 965826 h 1195678"/>
              <a:gd name="connsiteX0-865" fmla="*/ 0 w 346370"/>
              <a:gd name="connsiteY0-866" fmla="*/ 965826 h 1195678"/>
              <a:gd name="connsiteX1-867" fmla="*/ 96150 w 346370"/>
              <a:gd name="connsiteY1-868" fmla="*/ 917423 h 1195678"/>
              <a:gd name="connsiteX2-869" fmla="*/ 79147 w 346370"/>
              <a:gd name="connsiteY2-870" fmla="*/ 0 h 1195678"/>
              <a:gd name="connsiteX3-871" fmla="*/ 74662 w 346370"/>
              <a:gd name="connsiteY3-872" fmla="*/ 420291 h 1195678"/>
              <a:gd name="connsiteX4-873" fmla="*/ 231927 w 346370"/>
              <a:gd name="connsiteY4-874" fmla="*/ 858576 h 1195678"/>
              <a:gd name="connsiteX5-875" fmla="*/ 346370 w 346370"/>
              <a:gd name="connsiteY5-876" fmla="*/ 798037 h 1195678"/>
              <a:gd name="connsiteX6-877" fmla="*/ 317569 w 346370"/>
              <a:gd name="connsiteY6-878" fmla="*/ 1195678 h 1195678"/>
              <a:gd name="connsiteX7-879" fmla="*/ 0 w 346370"/>
              <a:gd name="connsiteY7-880" fmla="*/ 965826 h 1195678"/>
              <a:gd name="connsiteX0-881" fmla="*/ 0 w 346370"/>
              <a:gd name="connsiteY0-882" fmla="*/ 965826 h 1195678"/>
              <a:gd name="connsiteX1-883" fmla="*/ 96150 w 346370"/>
              <a:gd name="connsiteY1-884" fmla="*/ 917423 h 1195678"/>
              <a:gd name="connsiteX2-885" fmla="*/ 79147 w 346370"/>
              <a:gd name="connsiteY2-886" fmla="*/ 0 h 1195678"/>
              <a:gd name="connsiteX3-887" fmla="*/ 74662 w 346370"/>
              <a:gd name="connsiteY3-888" fmla="*/ 420291 h 1195678"/>
              <a:gd name="connsiteX4-889" fmla="*/ 257185 w 346370"/>
              <a:gd name="connsiteY4-890" fmla="*/ 840054 h 1195678"/>
              <a:gd name="connsiteX5-891" fmla="*/ 346370 w 346370"/>
              <a:gd name="connsiteY5-892" fmla="*/ 798037 h 1195678"/>
              <a:gd name="connsiteX6-893" fmla="*/ 317569 w 346370"/>
              <a:gd name="connsiteY6-894" fmla="*/ 1195678 h 1195678"/>
              <a:gd name="connsiteX7-895" fmla="*/ 0 w 346370"/>
              <a:gd name="connsiteY7-896" fmla="*/ 965826 h 1195678"/>
              <a:gd name="connsiteX0-897" fmla="*/ 20484 w 366854"/>
              <a:gd name="connsiteY0-898" fmla="*/ 965826 h 1195678"/>
              <a:gd name="connsiteX1-899" fmla="*/ 86326 w 366854"/>
              <a:gd name="connsiteY1-900" fmla="*/ 934261 h 1195678"/>
              <a:gd name="connsiteX2-901" fmla="*/ 99631 w 366854"/>
              <a:gd name="connsiteY2-902" fmla="*/ 0 h 1195678"/>
              <a:gd name="connsiteX3-903" fmla="*/ 95146 w 366854"/>
              <a:gd name="connsiteY3-904" fmla="*/ 420291 h 1195678"/>
              <a:gd name="connsiteX4-905" fmla="*/ 277669 w 366854"/>
              <a:gd name="connsiteY4-906" fmla="*/ 840054 h 1195678"/>
              <a:gd name="connsiteX5-907" fmla="*/ 366854 w 366854"/>
              <a:gd name="connsiteY5-908" fmla="*/ 798037 h 1195678"/>
              <a:gd name="connsiteX6-909" fmla="*/ 338053 w 366854"/>
              <a:gd name="connsiteY6-910" fmla="*/ 1195678 h 1195678"/>
              <a:gd name="connsiteX7-911" fmla="*/ 20484 w 366854"/>
              <a:gd name="connsiteY7-912" fmla="*/ 965826 h 1195678"/>
              <a:gd name="connsiteX0-913" fmla="*/ 20484 w 366854"/>
              <a:gd name="connsiteY0-914" fmla="*/ 965826 h 1195678"/>
              <a:gd name="connsiteX1-915" fmla="*/ 86326 w 366854"/>
              <a:gd name="connsiteY1-916" fmla="*/ 934261 h 1195678"/>
              <a:gd name="connsiteX2-917" fmla="*/ 99631 w 366854"/>
              <a:gd name="connsiteY2-918" fmla="*/ 0 h 1195678"/>
              <a:gd name="connsiteX3-919" fmla="*/ 128821 w 366854"/>
              <a:gd name="connsiteY3-920" fmla="*/ 427026 h 1195678"/>
              <a:gd name="connsiteX4-921" fmla="*/ 277669 w 366854"/>
              <a:gd name="connsiteY4-922" fmla="*/ 840054 h 1195678"/>
              <a:gd name="connsiteX5-923" fmla="*/ 366854 w 366854"/>
              <a:gd name="connsiteY5-924" fmla="*/ 798037 h 1195678"/>
              <a:gd name="connsiteX6-925" fmla="*/ 338053 w 366854"/>
              <a:gd name="connsiteY6-926" fmla="*/ 1195678 h 1195678"/>
              <a:gd name="connsiteX7-927" fmla="*/ 20484 w 366854"/>
              <a:gd name="connsiteY7-928" fmla="*/ 965826 h 1195678"/>
              <a:gd name="connsiteX0-929" fmla="*/ 9187 w 355557"/>
              <a:gd name="connsiteY0-930" fmla="*/ 980980 h 1210832"/>
              <a:gd name="connsiteX1-931" fmla="*/ 75029 w 355557"/>
              <a:gd name="connsiteY1-932" fmla="*/ 949415 h 1210832"/>
              <a:gd name="connsiteX2-933" fmla="*/ 133797 w 355557"/>
              <a:gd name="connsiteY2-934" fmla="*/ 0 h 1210832"/>
              <a:gd name="connsiteX3-935" fmla="*/ 117524 w 355557"/>
              <a:gd name="connsiteY3-936" fmla="*/ 442180 h 1210832"/>
              <a:gd name="connsiteX4-937" fmla="*/ 266372 w 355557"/>
              <a:gd name="connsiteY4-938" fmla="*/ 855208 h 1210832"/>
              <a:gd name="connsiteX5-939" fmla="*/ 355557 w 355557"/>
              <a:gd name="connsiteY5-940" fmla="*/ 813191 h 1210832"/>
              <a:gd name="connsiteX6-941" fmla="*/ 326756 w 355557"/>
              <a:gd name="connsiteY6-942" fmla="*/ 1210832 h 1210832"/>
              <a:gd name="connsiteX7-943" fmla="*/ 9187 w 355557"/>
              <a:gd name="connsiteY7-944" fmla="*/ 980980 h 1210832"/>
              <a:gd name="connsiteX0-945" fmla="*/ 9187 w 355557"/>
              <a:gd name="connsiteY0-946" fmla="*/ 980980 h 1210832"/>
              <a:gd name="connsiteX1-947" fmla="*/ 75029 w 355557"/>
              <a:gd name="connsiteY1-948" fmla="*/ 949415 h 1210832"/>
              <a:gd name="connsiteX2-949" fmla="*/ 133797 w 355557"/>
              <a:gd name="connsiteY2-950" fmla="*/ 0 h 1210832"/>
              <a:gd name="connsiteX3-951" fmla="*/ 117524 w 355557"/>
              <a:gd name="connsiteY3-952" fmla="*/ 442180 h 1210832"/>
              <a:gd name="connsiteX4-953" fmla="*/ 266372 w 355557"/>
              <a:gd name="connsiteY4-954" fmla="*/ 855208 h 1210832"/>
              <a:gd name="connsiteX5-955" fmla="*/ 355557 w 355557"/>
              <a:gd name="connsiteY5-956" fmla="*/ 813191 h 1210832"/>
              <a:gd name="connsiteX6-957" fmla="*/ 326756 w 355557"/>
              <a:gd name="connsiteY6-958" fmla="*/ 1210832 h 1210832"/>
              <a:gd name="connsiteX7-959" fmla="*/ 9187 w 355557"/>
              <a:gd name="connsiteY7-960" fmla="*/ 980980 h 1210832"/>
              <a:gd name="connsiteX0-961" fmla="*/ 9187 w 355557"/>
              <a:gd name="connsiteY0-962" fmla="*/ 980980 h 1210832"/>
              <a:gd name="connsiteX1-963" fmla="*/ 75029 w 355557"/>
              <a:gd name="connsiteY1-964" fmla="*/ 949415 h 1210832"/>
              <a:gd name="connsiteX2-965" fmla="*/ 133797 w 355557"/>
              <a:gd name="connsiteY2-966" fmla="*/ 0 h 1210832"/>
              <a:gd name="connsiteX3-967" fmla="*/ 117524 w 355557"/>
              <a:gd name="connsiteY3-968" fmla="*/ 442180 h 1210832"/>
              <a:gd name="connsiteX4-969" fmla="*/ 266372 w 355557"/>
              <a:gd name="connsiteY4-970" fmla="*/ 855208 h 1210832"/>
              <a:gd name="connsiteX5-971" fmla="*/ 355557 w 355557"/>
              <a:gd name="connsiteY5-972" fmla="*/ 813191 h 1210832"/>
              <a:gd name="connsiteX6-973" fmla="*/ 326756 w 355557"/>
              <a:gd name="connsiteY6-974" fmla="*/ 1210832 h 1210832"/>
              <a:gd name="connsiteX7-975" fmla="*/ 9187 w 355557"/>
              <a:gd name="connsiteY7-976" fmla="*/ 980980 h 1210832"/>
              <a:gd name="connsiteX0-977" fmla="*/ 9187 w 355557"/>
              <a:gd name="connsiteY0-978" fmla="*/ 980980 h 1210832"/>
              <a:gd name="connsiteX1-979" fmla="*/ 75029 w 355557"/>
              <a:gd name="connsiteY1-980" fmla="*/ 949415 h 1210832"/>
              <a:gd name="connsiteX2-981" fmla="*/ 133797 w 355557"/>
              <a:gd name="connsiteY2-982" fmla="*/ 0 h 1210832"/>
              <a:gd name="connsiteX3-983" fmla="*/ 117524 w 355557"/>
              <a:gd name="connsiteY3-984" fmla="*/ 442180 h 1210832"/>
              <a:gd name="connsiteX4-985" fmla="*/ 266372 w 355557"/>
              <a:gd name="connsiteY4-986" fmla="*/ 855208 h 1210832"/>
              <a:gd name="connsiteX5-987" fmla="*/ 355557 w 355557"/>
              <a:gd name="connsiteY5-988" fmla="*/ 813191 h 1210832"/>
              <a:gd name="connsiteX6-989" fmla="*/ 326756 w 355557"/>
              <a:gd name="connsiteY6-990" fmla="*/ 1210832 h 1210832"/>
              <a:gd name="connsiteX7-991" fmla="*/ 9187 w 355557"/>
              <a:gd name="connsiteY7-992" fmla="*/ 980980 h 1210832"/>
              <a:gd name="connsiteX0-993" fmla="*/ 9187 w 355557"/>
              <a:gd name="connsiteY0-994" fmla="*/ 980980 h 1210832"/>
              <a:gd name="connsiteX1-995" fmla="*/ 75029 w 355557"/>
              <a:gd name="connsiteY1-996" fmla="*/ 949415 h 1210832"/>
              <a:gd name="connsiteX2-997" fmla="*/ 133797 w 355557"/>
              <a:gd name="connsiteY2-998" fmla="*/ 0 h 1210832"/>
              <a:gd name="connsiteX3-999" fmla="*/ 117524 w 355557"/>
              <a:gd name="connsiteY3-1000" fmla="*/ 442180 h 1210832"/>
              <a:gd name="connsiteX4-1001" fmla="*/ 266372 w 355557"/>
              <a:gd name="connsiteY4-1002" fmla="*/ 855208 h 1210832"/>
              <a:gd name="connsiteX5-1003" fmla="*/ 355557 w 355557"/>
              <a:gd name="connsiteY5-1004" fmla="*/ 813191 h 1210832"/>
              <a:gd name="connsiteX6-1005" fmla="*/ 326756 w 355557"/>
              <a:gd name="connsiteY6-1006" fmla="*/ 1210832 h 1210832"/>
              <a:gd name="connsiteX7-1007" fmla="*/ 9187 w 355557"/>
              <a:gd name="connsiteY7-1008" fmla="*/ 980980 h 1210832"/>
              <a:gd name="connsiteX0-1009" fmla="*/ 9187 w 355557"/>
              <a:gd name="connsiteY0-1010" fmla="*/ 980980 h 1210832"/>
              <a:gd name="connsiteX1-1011" fmla="*/ 75029 w 355557"/>
              <a:gd name="connsiteY1-1012" fmla="*/ 949415 h 1210832"/>
              <a:gd name="connsiteX2-1013" fmla="*/ 133797 w 355557"/>
              <a:gd name="connsiteY2-1014" fmla="*/ 0 h 1210832"/>
              <a:gd name="connsiteX3-1015" fmla="*/ 117524 w 355557"/>
              <a:gd name="connsiteY3-1016" fmla="*/ 442180 h 1210832"/>
              <a:gd name="connsiteX4-1017" fmla="*/ 266372 w 355557"/>
              <a:gd name="connsiteY4-1018" fmla="*/ 855208 h 1210832"/>
              <a:gd name="connsiteX5-1019" fmla="*/ 355557 w 355557"/>
              <a:gd name="connsiteY5-1020" fmla="*/ 813191 h 1210832"/>
              <a:gd name="connsiteX6-1021" fmla="*/ 326756 w 355557"/>
              <a:gd name="connsiteY6-1022" fmla="*/ 1210832 h 1210832"/>
              <a:gd name="connsiteX7-1023" fmla="*/ 9187 w 355557"/>
              <a:gd name="connsiteY7-1024" fmla="*/ 980980 h 1210832"/>
              <a:gd name="connsiteX0-1025" fmla="*/ 3944 w 350314"/>
              <a:gd name="connsiteY0-1026" fmla="*/ 980980 h 1210832"/>
              <a:gd name="connsiteX1-1027" fmla="*/ 76521 w 350314"/>
              <a:gd name="connsiteY1-1028" fmla="*/ 942680 h 1210832"/>
              <a:gd name="connsiteX2-1029" fmla="*/ 128554 w 350314"/>
              <a:gd name="connsiteY2-1030" fmla="*/ 0 h 1210832"/>
              <a:gd name="connsiteX3-1031" fmla="*/ 112281 w 350314"/>
              <a:gd name="connsiteY3-1032" fmla="*/ 442180 h 1210832"/>
              <a:gd name="connsiteX4-1033" fmla="*/ 261129 w 350314"/>
              <a:gd name="connsiteY4-1034" fmla="*/ 855208 h 1210832"/>
              <a:gd name="connsiteX5-1035" fmla="*/ 350314 w 350314"/>
              <a:gd name="connsiteY5-1036" fmla="*/ 813191 h 1210832"/>
              <a:gd name="connsiteX6-1037" fmla="*/ 321513 w 350314"/>
              <a:gd name="connsiteY6-1038" fmla="*/ 1210832 h 1210832"/>
              <a:gd name="connsiteX7-1039" fmla="*/ 3944 w 350314"/>
              <a:gd name="connsiteY7-1040" fmla="*/ 980980 h 1210832"/>
              <a:gd name="connsiteX0-1041" fmla="*/ 0 w 346370"/>
              <a:gd name="connsiteY0-1042" fmla="*/ 980980 h 1210832"/>
              <a:gd name="connsiteX1-1043" fmla="*/ 79312 w 346370"/>
              <a:gd name="connsiteY1-1044" fmla="*/ 949415 h 1210832"/>
              <a:gd name="connsiteX2-1045" fmla="*/ 124610 w 346370"/>
              <a:gd name="connsiteY2-1046" fmla="*/ 0 h 1210832"/>
              <a:gd name="connsiteX3-1047" fmla="*/ 108337 w 346370"/>
              <a:gd name="connsiteY3-1048" fmla="*/ 442180 h 1210832"/>
              <a:gd name="connsiteX4-1049" fmla="*/ 257185 w 346370"/>
              <a:gd name="connsiteY4-1050" fmla="*/ 855208 h 1210832"/>
              <a:gd name="connsiteX5-1051" fmla="*/ 346370 w 346370"/>
              <a:gd name="connsiteY5-1052" fmla="*/ 813191 h 1210832"/>
              <a:gd name="connsiteX6-1053" fmla="*/ 317569 w 346370"/>
              <a:gd name="connsiteY6-1054" fmla="*/ 1210832 h 1210832"/>
              <a:gd name="connsiteX7-1055" fmla="*/ 0 w 346370"/>
              <a:gd name="connsiteY7-1056" fmla="*/ 980980 h 1210832"/>
              <a:gd name="connsiteX0-1057" fmla="*/ 4917 w 351287"/>
              <a:gd name="connsiteY0-1058" fmla="*/ 980980 h 1210832"/>
              <a:gd name="connsiteX1-1059" fmla="*/ 84229 w 351287"/>
              <a:gd name="connsiteY1-1060" fmla="*/ 949415 h 1210832"/>
              <a:gd name="connsiteX2-1061" fmla="*/ 129527 w 351287"/>
              <a:gd name="connsiteY2-1062" fmla="*/ 0 h 1210832"/>
              <a:gd name="connsiteX3-1063" fmla="*/ 113254 w 351287"/>
              <a:gd name="connsiteY3-1064" fmla="*/ 442180 h 1210832"/>
              <a:gd name="connsiteX4-1065" fmla="*/ 262102 w 351287"/>
              <a:gd name="connsiteY4-1066" fmla="*/ 855208 h 1210832"/>
              <a:gd name="connsiteX5-1067" fmla="*/ 351287 w 351287"/>
              <a:gd name="connsiteY5-1068" fmla="*/ 813191 h 1210832"/>
              <a:gd name="connsiteX6-1069" fmla="*/ 322486 w 351287"/>
              <a:gd name="connsiteY6-1070" fmla="*/ 1210832 h 1210832"/>
              <a:gd name="connsiteX7-1071" fmla="*/ 4917 w 351287"/>
              <a:gd name="connsiteY7-1072" fmla="*/ 980980 h 1210832"/>
              <a:gd name="connsiteX0-1073" fmla="*/ 8160 w 354530"/>
              <a:gd name="connsiteY0-1074" fmla="*/ 908576 h 1138428"/>
              <a:gd name="connsiteX1-1075" fmla="*/ 87472 w 354530"/>
              <a:gd name="connsiteY1-1076" fmla="*/ 877011 h 1138428"/>
              <a:gd name="connsiteX2-1077" fmla="*/ 120984 w 354530"/>
              <a:gd name="connsiteY2-1078" fmla="*/ 0 h 1138428"/>
              <a:gd name="connsiteX3-1079" fmla="*/ 116497 w 354530"/>
              <a:gd name="connsiteY3-1080" fmla="*/ 369776 h 1138428"/>
              <a:gd name="connsiteX4-1081" fmla="*/ 265345 w 354530"/>
              <a:gd name="connsiteY4-1082" fmla="*/ 782804 h 1138428"/>
              <a:gd name="connsiteX5-1083" fmla="*/ 354530 w 354530"/>
              <a:gd name="connsiteY5-1084" fmla="*/ 740787 h 1138428"/>
              <a:gd name="connsiteX6-1085" fmla="*/ 325729 w 354530"/>
              <a:gd name="connsiteY6-1086" fmla="*/ 1138428 h 1138428"/>
              <a:gd name="connsiteX7-1087" fmla="*/ 8160 w 354530"/>
              <a:gd name="connsiteY7-1088" fmla="*/ 908576 h 1138428"/>
              <a:gd name="connsiteX0-1089" fmla="*/ 6743 w 353113"/>
              <a:gd name="connsiteY0-1090" fmla="*/ 910260 h 1140112"/>
              <a:gd name="connsiteX1-1091" fmla="*/ 86055 w 353113"/>
              <a:gd name="connsiteY1-1092" fmla="*/ 878695 h 1140112"/>
              <a:gd name="connsiteX2-1093" fmla="*/ 124619 w 353113"/>
              <a:gd name="connsiteY2-1094" fmla="*/ 0 h 1140112"/>
              <a:gd name="connsiteX3-1095" fmla="*/ 115080 w 353113"/>
              <a:gd name="connsiteY3-1096" fmla="*/ 371460 h 1140112"/>
              <a:gd name="connsiteX4-1097" fmla="*/ 263928 w 353113"/>
              <a:gd name="connsiteY4-1098" fmla="*/ 784488 h 1140112"/>
              <a:gd name="connsiteX5-1099" fmla="*/ 353113 w 353113"/>
              <a:gd name="connsiteY5-1100" fmla="*/ 742471 h 1140112"/>
              <a:gd name="connsiteX6-1101" fmla="*/ 324312 w 353113"/>
              <a:gd name="connsiteY6-1102" fmla="*/ 1140112 h 1140112"/>
              <a:gd name="connsiteX7-1103" fmla="*/ 6743 w 353113"/>
              <a:gd name="connsiteY7-1104" fmla="*/ 910260 h 1140112"/>
              <a:gd name="connsiteX0-1105" fmla="*/ 6743 w 346378"/>
              <a:gd name="connsiteY0-1106" fmla="*/ 910260 h 1140112"/>
              <a:gd name="connsiteX1-1107" fmla="*/ 86055 w 346378"/>
              <a:gd name="connsiteY1-1108" fmla="*/ 878695 h 1140112"/>
              <a:gd name="connsiteX2-1109" fmla="*/ 124619 w 346378"/>
              <a:gd name="connsiteY2-1110" fmla="*/ 0 h 1140112"/>
              <a:gd name="connsiteX3-1111" fmla="*/ 115080 w 346378"/>
              <a:gd name="connsiteY3-1112" fmla="*/ 371460 h 1140112"/>
              <a:gd name="connsiteX4-1113" fmla="*/ 263928 w 346378"/>
              <a:gd name="connsiteY4-1114" fmla="*/ 784488 h 1140112"/>
              <a:gd name="connsiteX5-1115" fmla="*/ 346378 w 346378"/>
              <a:gd name="connsiteY5-1116" fmla="*/ 722265 h 1140112"/>
              <a:gd name="connsiteX6-1117" fmla="*/ 324312 w 346378"/>
              <a:gd name="connsiteY6-1118" fmla="*/ 1140112 h 1140112"/>
              <a:gd name="connsiteX7-1119" fmla="*/ 6743 w 346378"/>
              <a:gd name="connsiteY7-1120" fmla="*/ 910260 h 1140112"/>
              <a:gd name="connsiteX0-1121" fmla="*/ 1691 w 346378"/>
              <a:gd name="connsiteY0-1122" fmla="*/ 928782 h 1140112"/>
              <a:gd name="connsiteX1-1123" fmla="*/ 86055 w 346378"/>
              <a:gd name="connsiteY1-1124" fmla="*/ 878695 h 1140112"/>
              <a:gd name="connsiteX2-1125" fmla="*/ 124619 w 346378"/>
              <a:gd name="connsiteY2-1126" fmla="*/ 0 h 1140112"/>
              <a:gd name="connsiteX3-1127" fmla="*/ 115080 w 346378"/>
              <a:gd name="connsiteY3-1128" fmla="*/ 371460 h 1140112"/>
              <a:gd name="connsiteX4-1129" fmla="*/ 263928 w 346378"/>
              <a:gd name="connsiteY4-1130" fmla="*/ 784488 h 1140112"/>
              <a:gd name="connsiteX5-1131" fmla="*/ 346378 w 346378"/>
              <a:gd name="connsiteY5-1132" fmla="*/ 722265 h 1140112"/>
              <a:gd name="connsiteX6-1133" fmla="*/ 324312 w 346378"/>
              <a:gd name="connsiteY6-1134" fmla="*/ 1140112 h 1140112"/>
              <a:gd name="connsiteX7-1135" fmla="*/ 1691 w 346378"/>
              <a:gd name="connsiteY7-1136" fmla="*/ 928782 h 1140112"/>
              <a:gd name="connsiteX0-1137" fmla="*/ 1691 w 346378"/>
              <a:gd name="connsiteY0-1138" fmla="*/ 928782 h 1140112"/>
              <a:gd name="connsiteX1-1139" fmla="*/ 86055 w 346378"/>
              <a:gd name="connsiteY1-1140" fmla="*/ 878695 h 1140112"/>
              <a:gd name="connsiteX2-1141" fmla="*/ 124619 w 346378"/>
              <a:gd name="connsiteY2-1142" fmla="*/ 0 h 1140112"/>
              <a:gd name="connsiteX3-1143" fmla="*/ 115080 w 346378"/>
              <a:gd name="connsiteY3-1144" fmla="*/ 371460 h 1140112"/>
              <a:gd name="connsiteX4-1145" fmla="*/ 258875 w 346378"/>
              <a:gd name="connsiteY4-1146" fmla="*/ 782804 h 1140112"/>
              <a:gd name="connsiteX5-1147" fmla="*/ 346378 w 346378"/>
              <a:gd name="connsiteY5-1148" fmla="*/ 722265 h 1140112"/>
              <a:gd name="connsiteX6-1149" fmla="*/ 324312 w 346378"/>
              <a:gd name="connsiteY6-1150" fmla="*/ 1140112 h 1140112"/>
              <a:gd name="connsiteX7-1151" fmla="*/ 1691 w 346378"/>
              <a:gd name="connsiteY7-1152" fmla="*/ 928782 h 1140112"/>
              <a:gd name="connsiteX0-1153" fmla="*/ 1691 w 346378"/>
              <a:gd name="connsiteY0-1154" fmla="*/ 928782 h 1140112"/>
              <a:gd name="connsiteX1-1155" fmla="*/ 86055 w 346378"/>
              <a:gd name="connsiteY1-1156" fmla="*/ 878695 h 1140112"/>
              <a:gd name="connsiteX2-1157" fmla="*/ 124619 w 346378"/>
              <a:gd name="connsiteY2-1158" fmla="*/ 0 h 1140112"/>
              <a:gd name="connsiteX3-1159" fmla="*/ 115080 w 346378"/>
              <a:gd name="connsiteY3-1160" fmla="*/ 371460 h 1140112"/>
              <a:gd name="connsiteX4-1161" fmla="*/ 255508 w 346378"/>
              <a:gd name="connsiteY4-1162" fmla="*/ 779437 h 1140112"/>
              <a:gd name="connsiteX5-1163" fmla="*/ 346378 w 346378"/>
              <a:gd name="connsiteY5-1164" fmla="*/ 722265 h 1140112"/>
              <a:gd name="connsiteX6-1165" fmla="*/ 324312 w 346378"/>
              <a:gd name="connsiteY6-1166" fmla="*/ 1140112 h 1140112"/>
              <a:gd name="connsiteX7-1167" fmla="*/ 1691 w 346378"/>
              <a:gd name="connsiteY7-1168" fmla="*/ 928782 h 1140112"/>
              <a:gd name="connsiteX0-1169" fmla="*/ 0 w 344687"/>
              <a:gd name="connsiteY0-1170" fmla="*/ 1044964 h 1256294"/>
              <a:gd name="connsiteX1-1171" fmla="*/ 84364 w 344687"/>
              <a:gd name="connsiteY1-1172" fmla="*/ 994877 h 1256294"/>
              <a:gd name="connsiteX2-1173" fmla="*/ 154920 w 344687"/>
              <a:gd name="connsiteY2-1174" fmla="*/ 0 h 1256294"/>
              <a:gd name="connsiteX3-1175" fmla="*/ 113389 w 344687"/>
              <a:gd name="connsiteY3-1176" fmla="*/ 487642 h 1256294"/>
              <a:gd name="connsiteX4-1177" fmla="*/ 253817 w 344687"/>
              <a:gd name="connsiteY4-1178" fmla="*/ 895619 h 1256294"/>
              <a:gd name="connsiteX5-1179" fmla="*/ 344687 w 344687"/>
              <a:gd name="connsiteY5-1180" fmla="*/ 838447 h 1256294"/>
              <a:gd name="connsiteX6-1181" fmla="*/ 322621 w 344687"/>
              <a:gd name="connsiteY6-1182" fmla="*/ 1256294 h 1256294"/>
              <a:gd name="connsiteX7-1183" fmla="*/ 0 w 344687"/>
              <a:gd name="connsiteY7-1184" fmla="*/ 1044964 h 1256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44687" h="1256294">
                <a:moveTo>
                  <a:pt x="0" y="1044964"/>
                </a:moveTo>
                <a:cubicBezTo>
                  <a:pt x="32050" y="1028830"/>
                  <a:pt x="48884" y="1007708"/>
                  <a:pt x="84364" y="994877"/>
                </a:cubicBezTo>
                <a:cubicBezTo>
                  <a:pt x="-98460" y="447547"/>
                  <a:pt x="88751" y="163497"/>
                  <a:pt x="154920" y="0"/>
                </a:cubicBezTo>
                <a:cubicBezTo>
                  <a:pt x="133624" y="161804"/>
                  <a:pt x="94152" y="319868"/>
                  <a:pt x="113389" y="487642"/>
                </a:cubicBezTo>
                <a:cubicBezTo>
                  <a:pt x="134239" y="621709"/>
                  <a:pt x="141514" y="692225"/>
                  <a:pt x="253817" y="895619"/>
                </a:cubicBezTo>
                <a:lnTo>
                  <a:pt x="344687" y="838447"/>
                </a:lnTo>
                <a:lnTo>
                  <a:pt x="322621" y="1256294"/>
                </a:lnTo>
                <a:lnTo>
                  <a:pt x="0" y="1044964"/>
                </a:lnTo>
                <a:close/>
              </a:path>
            </a:pathLst>
          </a:custGeom>
          <a:gradFill>
            <a:gsLst>
              <a:gs pos="30000">
                <a:srgbClr val="FB7D7E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30000"/>
                </a:schemeClr>
              </a:gs>
              <a:gs pos="80000">
                <a:srgbClr val="FF0000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4" tIns="34289" rIns="68564" bIns="34289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>
            <p:custDataLst>
              <p:tags r:id="rId17"/>
            </p:custDataLst>
          </p:nvPr>
        </p:nvSpPr>
        <p:spPr>
          <a:xfrm>
            <a:off x="7303347" y="5681134"/>
            <a:ext cx="1729740" cy="386927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流量越限单位提档</a:t>
            </a:r>
          </a:p>
        </p:txBody>
      </p:sp>
      <p:sp>
        <p:nvSpPr>
          <p:cNvPr id="25" name="矩形 24"/>
          <p:cNvSpPr/>
          <p:nvPr>
            <p:custDataLst>
              <p:tags r:id="rId18"/>
            </p:custDataLst>
          </p:nvPr>
        </p:nvSpPr>
        <p:spPr>
          <a:xfrm>
            <a:off x="10068561" y="5679441"/>
            <a:ext cx="1746673" cy="354753"/>
          </a:xfrm>
          <a:prstGeom prst="rect">
            <a:avLst/>
          </a:prstGeom>
          <a:solidFill>
            <a:srgbClr val="1D1D1A">
              <a:lumMod val="10000"/>
              <a:lumOff val="90000"/>
            </a:srgbClr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="horz" wrap="square" lIns="121920" tIns="60960" rIns="121920" bIns="6096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  <a:defRPr/>
            </a:pP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悦享专线必融合</a:t>
            </a:r>
            <a:r>
              <a:rPr lang="en-US" altLang="zh-CN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FTTO/</a:t>
            </a:r>
            <a:r>
              <a:rPr lang="zh-CN" altLang="en-US" sz="1067" b="1" kern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专线卫士</a:t>
            </a:r>
          </a:p>
        </p:txBody>
      </p:sp>
      <p:pic>
        <p:nvPicPr>
          <p:cNvPr id="26" name="picture 430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8554721" y="6034193"/>
            <a:ext cx="2298700" cy="19642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254154" y="6230620"/>
            <a:ext cx="2945553" cy="6333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ts val="800"/>
              </a:spcBef>
            </a:pP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累计专线提档288条，增收51.5 万</a:t>
            </a:r>
            <a:r>
              <a:rPr lang="en-US" altLang="zh-CN" sz="12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/</a:t>
            </a:r>
            <a:r>
              <a:rPr lang="zh-CN" altLang="en-US" sz="12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年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58141" y="6189133"/>
            <a:ext cx="3143673" cy="281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  <a:spcBef>
                <a:spcPts val="800"/>
              </a:spcBef>
            </a:pPr>
            <a:r>
              <a:rPr lang="zh-CN" altLang="en-US" sz="1200" b="1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续签提升</a:t>
            </a:r>
            <a:r>
              <a:rPr lang="en-US" altLang="zh-CN" sz="1200" b="1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1200" b="1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 lang="en-US" altLang="zh-CN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80 %                   85%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1047" y="1821180"/>
            <a:ext cx="3613573" cy="3539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聚焦友商存量市场异网迎回</a:t>
            </a:r>
            <a:r>
              <a:rPr lang="en-US" altLang="zh-CN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04614" y="2249594"/>
            <a:ext cx="988060" cy="3979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8901</a:t>
            </a:r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家</a:t>
            </a:r>
          </a:p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目标明确</a:t>
            </a:r>
          </a:p>
        </p:txBody>
      </p:sp>
      <p:sp>
        <p:nvSpPr>
          <p:cNvPr id="43" name="等腰三角形 42"/>
          <p:cNvSpPr/>
          <p:nvPr>
            <p:custDataLst>
              <p:tags r:id="rId19"/>
            </p:custDataLst>
          </p:nvPr>
        </p:nvSpPr>
        <p:spPr>
          <a:xfrm rot="16200000" flipV="1">
            <a:off x="1507309" y="2407944"/>
            <a:ext cx="203719" cy="135811"/>
          </a:xfrm>
          <a:prstGeom prst="triangle">
            <a:avLst>
              <a:gd name="adj" fmla="val 50269"/>
            </a:avLst>
          </a:prstGeom>
          <a:gradFill flip="none" rotWithShape="1">
            <a:gsLst>
              <a:gs pos="91000">
                <a:srgbClr val="00A0E9">
                  <a:alpha val="5000"/>
                </a:srgbClr>
              </a:gs>
              <a:gs pos="0">
                <a:srgbClr val="00A0E9"/>
              </a:gs>
              <a:gs pos="29000">
                <a:srgbClr val="00A0E9">
                  <a:alpha val="4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710267" y="2276687"/>
            <a:ext cx="896620" cy="39708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专项攻坚统一思想</a:t>
            </a:r>
          </a:p>
        </p:txBody>
      </p:sp>
      <p:sp>
        <p:nvSpPr>
          <p:cNvPr id="54" name="等腰三角形 53"/>
          <p:cNvSpPr/>
          <p:nvPr>
            <p:custDataLst>
              <p:tags r:id="rId20"/>
            </p:custDataLst>
          </p:nvPr>
        </p:nvSpPr>
        <p:spPr>
          <a:xfrm rot="16200000" flipV="1">
            <a:off x="2672322" y="2414717"/>
            <a:ext cx="203719" cy="135811"/>
          </a:xfrm>
          <a:prstGeom prst="triangle">
            <a:avLst>
              <a:gd name="adj" fmla="val 50269"/>
            </a:avLst>
          </a:prstGeom>
          <a:gradFill flip="none" rotWithShape="1">
            <a:gsLst>
              <a:gs pos="91000">
                <a:srgbClr val="00A0E9">
                  <a:alpha val="5000"/>
                </a:srgbClr>
              </a:gs>
              <a:gs pos="0">
                <a:srgbClr val="00A0E9"/>
              </a:gs>
              <a:gs pos="29000">
                <a:srgbClr val="00A0E9">
                  <a:alpha val="4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976881" y="2283461"/>
            <a:ext cx="896620" cy="39708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上下一心奖罚分明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1241" y="3738033"/>
            <a:ext cx="3219873" cy="762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067" b="1" dirty="0">
                <a:solidFill>
                  <a:srgbClr val="0085D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客户需求：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友商办公线路即将到期，准备续签</a:t>
            </a:r>
          </a:p>
          <a:p>
            <a:pPr>
              <a:lnSpc>
                <a:spcPct val="150000"/>
              </a:lnSpc>
            </a:pPr>
            <a:r>
              <a:rPr lang="zh-CN" altLang="en-US" sz="1067" b="1" dirty="0">
                <a:solidFill>
                  <a:srgbClr val="0085D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存在问题：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客户预算紧缩，原本价格超额</a:t>
            </a:r>
          </a:p>
          <a:p>
            <a:pPr>
              <a:lnSpc>
                <a:spcPct val="150000"/>
              </a:lnSpc>
            </a:pPr>
            <a:r>
              <a:rPr lang="zh-CN" altLang="en-US" sz="1067" b="1" dirty="0">
                <a:solidFill>
                  <a:srgbClr val="0085D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成效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互联网专线</a:t>
            </a:r>
            <a:r>
              <a:rPr lang="en-US" altLang="zh-CN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100M/200M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带动年化</a:t>
            </a:r>
            <a:r>
              <a:rPr lang="en-US" altLang="zh-CN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1.32W</a:t>
            </a:r>
            <a:endParaRPr lang="zh-CN" altLang="en-US" sz="1067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04613" y="3750733"/>
            <a:ext cx="526627" cy="802640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4146127" y="1910927"/>
            <a:ext cx="3584787" cy="2650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多种激励模式引导做高价值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4251961" y="2284308"/>
            <a:ext cx="1575647" cy="1045633"/>
            <a:chOff x="13507" y="3673"/>
            <a:chExt cx="1864" cy="2286"/>
          </a:xfrm>
        </p:grpSpPr>
        <p:sp>
          <p:nvSpPr>
            <p:cNvPr id="94" name="矩形 93"/>
            <p:cNvSpPr/>
            <p:nvPr>
              <p:custDataLst>
                <p:tags r:id="rId26"/>
              </p:custDataLst>
            </p:nvPr>
          </p:nvSpPr>
          <p:spPr>
            <a:xfrm>
              <a:off x="13507" y="4604"/>
              <a:ext cx="1838" cy="548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609585" eaLnBrk="0" hangingPunct="0">
                <a:spcBef>
                  <a:spcPts val="800"/>
                </a:spcBef>
                <a:defRPr/>
              </a:pPr>
              <a:r>
                <a:rPr lang="zh-CN" altLang="en-US" sz="1200" b="1" kern="1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迎回目标增发</a:t>
              </a:r>
            </a:p>
          </p:txBody>
        </p:sp>
        <p:sp>
          <p:nvSpPr>
            <p:cNvPr id="95" name="矩形 94"/>
            <p:cNvSpPr/>
            <p:nvPr>
              <p:custDataLst>
                <p:tags r:id="rId27"/>
              </p:custDataLst>
            </p:nvPr>
          </p:nvSpPr>
          <p:spPr>
            <a:xfrm>
              <a:off x="13534" y="5359"/>
              <a:ext cx="1836" cy="601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609585" eaLnBrk="0" hangingPunct="0">
                <a:spcBef>
                  <a:spcPts val="800"/>
                </a:spcBef>
                <a:defRPr/>
              </a:pPr>
              <a:r>
                <a:rPr lang="zh-CN" altLang="en-US" sz="1200" b="1" kern="1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存量提价激励</a:t>
              </a:r>
            </a:p>
          </p:txBody>
        </p:sp>
        <p:sp>
          <p:nvSpPr>
            <p:cNvPr id="104" name="矩形 103"/>
            <p:cNvSpPr/>
            <p:nvPr>
              <p:custDataLst>
                <p:tags r:id="rId28"/>
              </p:custDataLst>
            </p:nvPr>
          </p:nvSpPr>
          <p:spPr>
            <a:xfrm>
              <a:off x="13539" y="3673"/>
              <a:ext cx="1832" cy="601"/>
            </a:xfrm>
            <a:prstGeom prst="rect">
              <a:avLst/>
            </a:prstGeom>
            <a:solidFill>
              <a:srgbClr val="EBF1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algn="ctr" defTabSz="609585" eaLnBrk="0" hangingPunct="0">
                <a:spcBef>
                  <a:spcPts val="800"/>
                </a:spcBef>
                <a:defRPr/>
              </a:pPr>
              <a:r>
                <a:rPr lang="zh-CN" altLang="en-US" sz="1200" b="1" kern="1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  <a:sym typeface="+mn-ea"/>
                </a:rPr>
                <a:t>折扣率加权系数</a:t>
              </a:r>
            </a:p>
          </p:txBody>
        </p:sp>
      </p:grpSp>
      <p:sp>
        <p:nvSpPr>
          <p:cNvPr id="106" name="文本框 105"/>
          <p:cNvSpPr txBox="1"/>
          <p:nvPr/>
        </p:nvSpPr>
        <p:spPr>
          <a:xfrm>
            <a:off x="5827607" y="2283460"/>
            <a:ext cx="2301240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折扣越高，奖励越多；系数</a:t>
            </a:r>
            <a:r>
              <a:rPr lang="en-US" altLang="zh-CN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0.4~2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不等。折扣越低，激励打折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5805594" y="2680547"/>
            <a:ext cx="2300393" cy="342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超过底线折扣部分100%激励；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5827607" y="2960794"/>
            <a:ext cx="2299547" cy="47667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存量提价部分按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100%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激励。</a:t>
            </a:r>
          </a:p>
        </p:txBody>
      </p:sp>
      <p:sp>
        <p:nvSpPr>
          <p:cNvPr id="115" name="文本框 114"/>
          <p:cNvSpPr txBox="1"/>
          <p:nvPr/>
        </p:nvSpPr>
        <p:spPr>
          <a:xfrm>
            <a:off x="4312921" y="3503507"/>
            <a:ext cx="2584873" cy="3132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增值产品应融尽融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8162714" y="1821181"/>
            <a:ext cx="3688927" cy="46312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zh-CN" altLang="en-US" sz="1333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网络保障提高客户满意度</a:t>
            </a:r>
          </a:p>
        </p:txBody>
      </p:sp>
      <p:pic>
        <p:nvPicPr>
          <p:cNvPr id="149" name="图片 148" descr="箭头"/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 rot="7320000" flipH="1">
            <a:off x="9839114" y="2454487"/>
            <a:ext cx="479213" cy="353907"/>
          </a:xfrm>
          <a:prstGeom prst="rect">
            <a:avLst/>
          </a:prstGeom>
        </p:spPr>
      </p:pic>
      <p:sp>
        <p:nvSpPr>
          <p:cNvPr id="150" name="矩形 149"/>
          <p:cNvSpPr/>
          <p:nvPr/>
        </p:nvSpPr>
        <p:spPr>
          <a:xfrm>
            <a:off x="10557934" y="2295314"/>
            <a:ext cx="1174327" cy="324273"/>
          </a:xfrm>
          <a:prstGeom prst="rect">
            <a:avLst/>
          </a:prstGeom>
          <a:noFill/>
          <a:ln w="63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080" rIns="5080" rtlCol="0" anchor="ctr"/>
          <a:lstStyle/>
          <a:p>
            <a:pPr algn="ctr" fontAlgn="base"/>
            <a:r>
              <a:rPr lang="zh-CN" altLang="en-US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互联网</a:t>
            </a:r>
            <a:r>
              <a:rPr lang="en-US" altLang="zh-CN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72</a:t>
            </a:r>
            <a:r>
              <a:rPr lang="zh-CN" altLang="en-US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小时</a:t>
            </a:r>
          </a:p>
        </p:txBody>
      </p:sp>
      <p:sp>
        <p:nvSpPr>
          <p:cNvPr id="151" name="矩形 150"/>
          <p:cNvSpPr/>
          <p:nvPr/>
        </p:nvSpPr>
        <p:spPr>
          <a:xfrm>
            <a:off x="10573174" y="2667848"/>
            <a:ext cx="1159087" cy="324273"/>
          </a:xfrm>
          <a:prstGeom prst="rect">
            <a:avLst/>
          </a:prstGeom>
          <a:noFill/>
          <a:ln w="6350" cmpd="sng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5080" rIns="5080" rtlCol="0" anchor="ctr"/>
          <a:lstStyle/>
          <a:p>
            <a:pPr algn="ctr" fontAlgn="base"/>
            <a:r>
              <a:rPr lang="zh-CN" altLang="en-US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数据专线</a:t>
            </a:r>
            <a:r>
              <a:rPr lang="en-US" altLang="zh-CN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96</a:t>
            </a:r>
            <a:r>
              <a:rPr lang="zh-CN" altLang="en-US" sz="933" noProof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小时</a:t>
            </a:r>
          </a:p>
        </p:txBody>
      </p:sp>
      <p:sp>
        <p:nvSpPr>
          <p:cNvPr id="159" name="矩形 158"/>
          <p:cNvSpPr/>
          <p:nvPr>
            <p:custDataLst>
              <p:tags r:id="rId21"/>
            </p:custDataLst>
          </p:nvPr>
        </p:nvSpPr>
        <p:spPr>
          <a:xfrm>
            <a:off x="8254153" y="3175000"/>
            <a:ext cx="3478107" cy="396240"/>
          </a:xfrm>
          <a:prstGeom prst="rect">
            <a:avLst/>
          </a:prstGeom>
          <a:noFill/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2133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" name="加号 162"/>
          <p:cNvSpPr/>
          <p:nvPr/>
        </p:nvSpPr>
        <p:spPr>
          <a:xfrm>
            <a:off x="9801861" y="3295227"/>
            <a:ext cx="344593" cy="247227"/>
          </a:xfrm>
          <a:prstGeom prst="mathPlus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7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8162713" y="2341034"/>
            <a:ext cx="162898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提高网络开通时限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8162713" y="2816861"/>
            <a:ext cx="1628987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提高网络保障时限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8162713" y="3738034"/>
            <a:ext cx="3401907" cy="25315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b="1" u="sng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进行网络专项考核</a:t>
            </a:r>
          </a:p>
        </p:txBody>
      </p:sp>
      <p:grpSp>
        <p:nvGrpSpPr>
          <p:cNvPr id="4114" name="组合 190"/>
          <p:cNvGrpSpPr/>
          <p:nvPr/>
        </p:nvGrpSpPr>
        <p:grpSpPr>
          <a:xfrm>
            <a:off x="9323494" y="4098714"/>
            <a:ext cx="1233593" cy="635847"/>
            <a:chOff x="587" y="4183"/>
            <a:chExt cx="1364" cy="950"/>
          </a:xfrm>
        </p:grpSpPr>
        <p:sp>
          <p:nvSpPr>
            <p:cNvPr id="169" name="矩形 168"/>
            <p:cNvSpPr/>
            <p:nvPr/>
          </p:nvSpPr>
          <p:spPr>
            <a:xfrm>
              <a:off x="587" y="4867"/>
              <a:ext cx="1364" cy="266"/>
            </a:xfrm>
            <a:prstGeom prst="rect">
              <a:avLst/>
            </a:prstGeom>
            <a:noFill/>
            <a:ln w="158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00000"/>
                </a:lnSpc>
              </a:pPr>
              <a:r>
                <a:rPr lang="zh-CN" altLang="en-US" sz="933" b="1" spc="73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故障处理满意度</a:t>
              </a:r>
            </a:p>
          </p:txBody>
        </p:sp>
        <p:grpSp>
          <p:nvGrpSpPr>
            <p:cNvPr id="4116" name="组合 192"/>
            <p:cNvGrpSpPr/>
            <p:nvPr/>
          </p:nvGrpSpPr>
          <p:grpSpPr>
            <a:xfrm>
              <a:off x="737" y="4183"/>
              <a:ext cx="947" cy="665"/>
              <a:chOff x="737" y="4183"/>
              <a:chExt cx="947" cy="665"/>
            </a:xfrm>
          </p:grpSpPr>
          <p:sp>
            <p:nvSpPr>
              <p:cNvPr id="194" name="MH_Other_3"/>
              <p:cNvSpPr/>
              <p:nvPr>
                <p:custDataLst>
                  <p:tags r:id="rId25"/>
                </p:custDataLst>
              </p:nvPr>
            </p:nvSpPr>
            <p:spPr>
              <a:xfrm rot="10800000">
                <a:off x="958" y="4183"/>
                <a:ext cx="670" cy="665"/>
              </a:xfrm>
              <a:prstGeom prst="blockArc">
                <a:avLst>
                  <a:gd name="adj1" fmla="val 11009599"/>
                  <a:gd name="adj2" fmla="val 7863784"/>
                  <a:gd name="adj3" fmla="val 9251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lnSpc>
                    <a:spcPct val="100000"/>
                  </a:lnSpc>
                  <a:defRPr/>
                </a:pPr>
                <a:endParaRPr lang="zh-CN" altLang="en-US" sz="2133" noProof="1"/>
              </a:p>
            </p:txBody>
          </p:sp>
          <p:sp>
            <p:nvSpPr>
              <p:cNvPr id="4118" name="object 25"/>
              <p:cNvSpPr txBox="1"/>
              <p:nvPr/>
            </p:nvSpPr>
            <p:spPr>
              <a:xfrm>
                <a:off x="737" y="4415"/>
                <a:ext cx="947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29633" algn="ctr">
                  <a:spcBef>
                    <a:spcPts val="267"/>
                  </a:spcBef>
                </a:pPr>
                <a:r>
                  <a:rPr lang="en-US" altLang="zh-CN" sz="1067" b="1" i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100%</a:t>
                </a:r>
              </a:p>
            </p:txBody>
          </p:sp>
        </p:grpSp>
      </p:grpSp>
      <p:grpSp>
        <p:nvGrpSpPr>
          <p:cNvPr id="170" name="组合 190"/>
          <p:cNvGrpSpPr/>
          <p:nvPr/>
        </p:nvGrpSpPr>
        <p:grpSpPr>
          <a:xfrm>
            <a:off x="10619741" y="4098714"/>
            <a:ext cx="1142153" cy="667173"/>
            <a:chOff x="587" y="4183"/>
            <a:chExt cx="1364" cy="950"/>
          </a:xfrm>
        </p:grpSpPr>
        <p:sp>
          <p:nvSpPr>
            <p:cNvPr id="171" name="矩形 170"/>
            <p:cNvSpPr/>
            <p:nvPr/>
          </p:nvSpPr>
          <p:spPr>
            <a:xfrm>
              <a:off x="587" y="4867"/>
              <a:ext cx="1364" cy="266"/>
            </a:xfrm>
            <a:prstGeom prst="rect">
              <a:avLst/>
            </a:prstGeom>
            <a:noFill/>
            <a:ln w="158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00000"/>
                </a:lnSpc>
              </a:pPr>
              <a:r>
                <a:rPr lang="zh-CN" altLang="en-US" sz="933" b="1" spc="73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网络质量满意度</a:t>
              </a:r>
            </a:p>
          </p:txBody>
        </p:sp>
        <p:grpSp>
          <p:nvGrpSpPr>
            <p:cNvPr id="172" name="组合 192"/>
            <p:cNvGrpSpPr/>
            <p:nvPr/>
          </p:nvGrpSpPr>
          <p:grpSpPr>
            <a:xfrm>
              <a:off x="737" y="4183"/>
              <a:ext cx="947" cy="665"/>
              <a:chOff x="737" y="4183"/>
              <a:chExt cx="947" cy="665"/>
            </a:xfrm>
          </p:grpSpPr>
          <p:sp>
            <p:nvSpPr>
              <p:cNvPr id="173" name="MH_Other_3"/>
              <p:cNvSpPr/>
              <p:nvPr>
                <p:custDataLst>
                  <p:tags r:id="rId24"/>
                </p:custDataLst>
              </p:nvPr>
            </p:nvSpPr>
            <p:spPr>
              <a:xfrm rot="10800000">
                <a:off x="958" y="4183"/>
                <a:ext cx="670" cy="665"/>
              </a:xfrm>
              <a:prstGeom prst="blockArc">
                <a:avLst>
                  <a:gd name="adj1" fmla="val 11009599"/>
                  <a:gd name="adj2" fmla="val 7863784"/>
                  <a:gd name="adj3" fmla="val 9251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lnSpc>
                    <a:spcPct val="100000"/>
                  </a:lnSpc>
                  <a:defRPr/>
                </a:pPr>
                <a:endParaRPr lang="zh-CN" altLang="en-US" sz="2133" noProof="1"/>
              </a:p>
            </p:txBody>
          </p:sp>
          <p:sp>
            <p:nvSpPr>
              <p:cNvPr id="174" name="object 25"/>
              <p:cNvSpPr txBox="1"/>
              <p:nvPr/>
            </p:nvSpPr>
            <p:spPr>
              <a:xfrm>
                <a:off x="737" y="4415"/>
                <a:ext cx="947" cy="2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29633" algn="ctr">
                  <a:spcBef>
                    <a:spcPts val="267"/>
                  </a:spcBef>
                </a:pPr>
                <a:r>
                  <a:rPr lang="en-US" altLang="zh-CN" sz="1067" b="1" i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100%</a:t>
                </a:r>
              </a:p>
            </p:txBody>
          </p:sp>
        </p:grpSp>
      </p:grpSp>
      <p:grpSp>
        <p:nvGrpSpPr>
          <p:cNvPr id="175" name="组合 190"/>
          <p:cNvGrpSpPr/>
          <p:nvPr/>
        </p:nvGrpSpPr>
        <p:grpSpPr>
          <a:xfrm>
            <a:off x="8127154" y="4097867"/>
            <a:ext cx="1195493" cy="667173"/>
            <a:chOff x="587" y="4183"/>
            <a:chExt cx="1364" cy="950"/>
          </a:xfrm>
        </p:grpSpPr>
        <p:sp>
          <p:nvSpPr>
            <p:cNvPr id="176" name="矩形 175"/>
            <p:cNvSpPr/>
            <p:nvPr/>
          </p:nvSpPr>
          <p:spPr>
            <a:xfrm>
              <a:off x="587" y="4867"/>
              <a:ext cx="1364" cy="266"/>
            </a:xfrm>
            <a:prstGeom prst="rect">
              <a:avLst/>
            </a:prstGeom>
            <a:noFill/>
            <a:ln w="15875">
              <a:noFill/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70C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lnSpc>
                  <a:spcPct val="100000"/>
                </a:lnSpc>
              </a:pPr>
              <a:r>
                <a:rPr lang="zh-CN" altLang="en-US" sz="933" b="1" spc="73" noProof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开通时限满意度</a:t>
              </a:r>
            </a:p>
          </p:txBody>
        </p:sp>
        <p:grpSp>
          <p:nvGrpSpPr>
            <p:cNvPr id="177" name="组合 192"/>
            <p:cNvGrpSpPr/>
            <p:nvPr/>
          </p:nvGrpSpPr>
          <p:grpSpPr>
            <a:xfrm>
              <a:off x="737" y="4183"/>
              <a:ext cx="947" cy="665"/>
              <a:chOff x="737" y="4183"/>
              <a:chExt cx="947" cy="665"/>
            </a:xfrm>
          </p:grpSpPr>
          <p:sp>
            <p:nvSpPr>
              <p:cNvPr id="178" name="MH_Other_3"/>
              <p:cNvSpPr/>
              <p:nvPr>
                <p:custDataLst>
                  <p:tags r:id="rId23"/>
                </p:custDataLst>
              </p:nvPr>
            </p:nvSpPr>
            <p:spPr>
              <a:xfrm rot="10800000">
                <a:off x="958" y="4183"/>
                <a:ext cx="670" cy="665"/>
              </a:xfrm>
              <a:prstGeom prst="blockArc">
                <a:avLst>
                  <a:gd name="adj1" fmla="val 11009599"/>
                  <a:gd name="adj2" fmla="val 7863784"/>
                  <a:gd name="adj3" fmla="val 9251"/>
                </a:avLst>
              </a:prstGeom>
              <a:solidFill>
                <a:schemeClr val="accent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lnSpc>
                    <a:spcPct val="100000"/>
                  </a:lnSpc>
                  <a:defRPr/>
                </a:pPr>
                <a:endParaRPr lang="zh-CN" altLang="en-US" sz="2133" noProof="1"/>
              </a:p>
            </p:txBody>
          </p:sp>
          <p:sp>
            <p:nvSpPr>
              <p:cNvPr id="179" name="object 25"/>
              <p:cNvSpPr txBox="1"/>
              <p:nvPr/>
            </p:nvSpPr>
            <p:spPr>
              <a:xfrm>
                <a:off x="737" y="4415"/>
                <a:ext cx="947" cy="2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anchor="t" anchorCtr="0">
                <a:spAutoFit/>
              </a:bodyPr>
              <a:lstStyle/>
              <a:p>
                <a:pPr marL="29633" algn="ctr">
                  <a:spcBef>
                    <a:spcPts val="267"/>
                  </a:spcBef>
                </a:pPr>
                <a:r>
                  <a:rPr lang="en-US" altLang="zh-CN" sz="1067" b="1" i="1" dirty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100%</a:t>
                </a:r>
              </a:p>
            </p:txBody>
          </p:sp>
        </p:grpSp>
      </p:grpSp>
      <p:sp>
        <p:nvSpPr>
          <p:cNvPr id="180" name="文本框 179"/>
          <p:cNvSpPr txBox="1"/>
          <p:nvPr/>
        </p:nvSpPr>
        <p:spPr>
          <a:xfrm>
            <a:off x="8415020" y="3197014"/>
            <a:ext cx="1376680" cy="3259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25000"/>
              </a:lnSpc>
              <a:buClrTx/>
              <a:buFontTx/>
            </a:pPr>
            <a:r>
              <a:rPr lang="en-US" altLang="zh-CN" sz="1067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30</a:t>
            </a:r>
            <a:r>
              <a:rPr lang="zh-CN" altLang="en-US" sz="1067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分钟</a:t>
            </a:r>
            <a:r>
              <a:rPr lang="en-US" altLang="zh-CN" sz="1067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667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响应时间</a:t>
            </a:r>
          </a:p>
        </p:txBody>
      </p:sp>
      <p:sp>
        <p:nvSpPr>
          <p:cNvPr id="181" name="文本框 180"/>
          <p:cNvSpPr txBox="1"/>
          <p:nvPr/>
        </p:nvSpPr>
        <p:spPr>
          <a:xfrm>
            <a:off x="10362354" y="3170767"/>
            <a:ext cx="1370753" cy="2788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5000"/>
              </a:lnSpc>
              <a:buClrTx/>
              <a:buFontTx/>
            </a:pPr>
            <a:r>
              <a:rPr lang="en-US" altLang="zh-CN" sz="1067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1067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小时</a:t>
            </a:r>
            <a:r>
              <a:rPr lang="en-US" altLang="zh-CN" sz="1067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667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处理时间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02761" y="3851487"/>
            <a:ext cx="3661833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67" b="1" dirty="0">
                <a:solidFill>
                  <a:srgbClr val="0085D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新增互专必融：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借力产品优势，融安融网营销差异化竞对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50267" y="4131733"/>
            <a:ext cx="3856567" cy="256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067" b="1" dirty="0">
                <a:solidFill>
                  <a:srgbClr val="0085D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协同网信运营：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联合成立网络安全运营中心，企业精准帮扶</a:t>
            </a:r>
          </a:p>
        </p:txBody>
      </p:sp>
      <p:sp>
        <p:nvSpPr>
          <p:cNvPr id="12" name="矩形 11"/>
          <p:cNvSpPr/>
          <p:nvPr/>
        </p:nvSpPr>
        <p:spPr>
          <a:xfrm>
            <a:off x="3870114" y="4335780"/>
            <a:ext cx="4069927" cy="299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364058" algn="ctr">
              <a:lnSpc>
                <a:spcPct val="150000"/>
              </a:lnSpc>
            </a:pPr>
            <a:r>
              <a:rPr lang="zh-CN" altLang="en-US" sz="8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优秀案例：嘉兴可心柔纸业，在接受我方网络体检后，订购</a:t>
            </a:r>
            <a:r>
              <a:rPr lang="en-US" altLang="zh-CN" sz="8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1G</a:t>
            </a:r>
            <a:r>
              <a:rPr lang="zh-CN" altLang="en-US" sz="8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专线卫士</a:t>
            </a:r>
            <a:r>
              <a:rPr lang="en-US" altLang="zh-CN" sz="8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800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台</a:t>
            </a:r>
          </a:p>
        </p:txBody>
      </p:sp>
      <p:sp>
        <p:nvSpPr>
          <p:cNvPr id="6" name="标题 1"/>
          <p:cNvSpPr txBox="1"/>
          <p:nvPr>
            <p:custDataLst>
              <p:tags r:id="rId22"/>
            </p:custDataLst>
          </p:nvPr>
        </p:nvSpPr>
        <p:spPr>
          <a:xfrm>
            <a:off x="305859" y="160445"/>
            <a:ext cx="10313671" cy="458471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三、强化执行，提升通道产能</a:t>
            </a:r>
            <a:r>
              <a:rPr lang="en-US" altLang="zh-CN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r>
              <a:rPr lang="zh-CN" altLang="en-US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政企专线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466091" y="665058"/>
            <a:ext cx="11384915" cy="700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专线市场上聚焦友商高价值集团开展异网迎回，多维度鼓励做高产品价值、强化产品叠推，深化政网协同，从开通时限、故障处理、网络质量等多个维度进行提升。同时，推动业务保有和价值提升两个方面的存量运营工作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335280" y="733004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425451" y="747184"/>
            <a:ext cx="11384915" cy="700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以产品增收为主线，以行业需求为牵引，</a:t>
            </a:r>
            <a:r>
              <a:rPr lang="zh-CN" altLang="en-US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嘉兴公司围绕三大机制保障和四大重点产品，做深做实抓手型工作落地；通过深耕行业领域，项目产品协同，</a:t>
            </a:r>
            <a:r>
              <a:rPr lang="en-US" altLang="zh-CN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5G</a:t>
            </a:r>
            <a:r>
              <a:rPr lang="zh-CN" altLang="en-US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专网产品收入全省领先；通过抢拓高价值卡</a:t>
            </a:r>
            <a:r>
              <a:rPr lang="en-US" altLang="zh-CN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4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模组业务、强化物联网应用复制，物联网产品相关收入增幅明显。</a:t>
            </a:r>
          </a:p>
        </p:txBody>
      </p: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353060" y="190500"/>
            <a:ext cx="11096413" cy="458893"/>
          </a:xfrm>
          <a:prstGeom prst="rect">
            <a:avLst/>
          </a:prstGeom>
        </p:spPr>
        <p:txBody>
          <a:bodyPr anchor="ctr"/>
          <a:lstStyle>
            <a:lvl1pPr defTabSz="607060">
              <a:spcBef>
                <a:spcPct val="0"/>
              </a:spcBef>
              <a:buNone/>
              <a:defRPr kumimoji="1" sz="2665" b="1" baseline="0">
                <a:solidFill>
                  <a:srgbClr val="1184CF"/>
                </a:solidFill>
                <a:latin typeface="+mj-lt"/>
                <a:ea typeface="微软雅黑" panose="020B0503020204020204" charset="-122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三、强化执行，提升通道产能</a:t>
            </a:r>
            <a:r>
              <a:rPr lang="en-US" altLang="zh-CN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|5G</a:t>
            </a:r>
            <a:r>
              <a:rPr lang="zh-CN" altLang="en-US" sz="2200" kern="0" spc="93" dirty="0">
                <a:solidFill>
                  <a:srgbClr val="1084CF">
                    <a:alpha val="100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物联</a:t>
            </a:r>
          </a:p>
        </p:txBody>
      </p:sp>
      <p:sp>
        <p:nvSpPr>
          <p:cNvPr id="30" name="圆角矩形 29"/>
          <p:cNvSpPr/>
          <p:nvPr>
            <p:custDataLst>
              <p:tags r:id="rId3"/>
            </p:custDataLst>
          </p:nvPr>
        </p:nvSpPr>
        <p:spPr>
          <a:xfrm>
            <a:off x="334434" y="1677247"/>
            <a:ext cx="11538373" cy="2555103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7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016375" y="1503893"/>
            <a:ext cx="4004311" cy="307777"/>
          </a:xfrm>
          <a:prstGeom prst="rect">
            <a:avLst/>
          </a:prstGeom>
          <a:solidFill>
            <a:srgbClr val="1184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三大机制保障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85894" y="1845733"/>
            <a:ext cx="2983653" cy="3589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长转化周期产品项目化管理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360334" y="1845733"/>
            <a:ext cx="2982807" cy="3589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普适性产品定点帮扶机制</a:t>
            </a:r>
            <a:endParaRPr lang="zh-CN" altLang="zh-CN" sz="1200" b="1" dirty="0">
              <a:solidFill>
                <a:srgbClr val="1184CF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432171" y="1922097"/>
            <a:ext cx="2982807" cy="35898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200" b="1" dirty="0">
                <a:solidFill>
                  <a:srgbClr val="1184C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新产品特战攻坚机制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429033" y="2449785"/>
            <a:ext cx="2222620" cy="168876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走访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必谈</a:t>
            </a: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5G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低空，开卡</a:t>
            </a:r>
            <a:r>
              <a:rPr lang="zh-CN" altLang="en-US" sz="11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必问</a:t>
            </a:r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模组场景，深挖商机拓宽通路</a:t>
            </a:r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</a:p>
          <a:p>
            <a:pPr marL="171450" indent="-171450" fontAlgn="auto">
              <a:lnSpc>
                <a:spcPct val="120000"/>
              </a:lnSpc>
              <a:buFont typeface="Wingdings" panose="05000000000000000000" charset="0"/>
              <a:buChar char="Ø"/>
            </a:pP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11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100" b="0" i="0" dirty="0">
                <a:solidFill>
                  <a:srgbClr val="0F1115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压实看管责任，常态走访研判，</a:t>
            </a:r>
            <a:r>
              <a:rPr lang="zh-CN" altLang="en-US" sz="11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提级管理</a:t>
            </a:r>
            <a:r>
              <a:rPr lang="zh-CN" altLang="en-US" sz="1100" b="0" i="0" dirty="0">
                <a:solidFill>
                  <a:srgbClr val="0F1115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统支撑；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067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</a:p>
          <a:p>
            <a:pPr>
              <a:lnSpc>
                <a:spcPct val="120000"/>
              </a:lnSpc>
            </a:pPr>
            <a:endParaRPr lang="en-US" altLang="zh-CN" sz="1067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594" indent="-228594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1067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594" indent="-228594">
              <a:lnSpc>
                <a:spcPct val="120000"/>
              </a:lnSpc>
              <a:buFont typeface="Wingdings" panose="05000000000000000000" charset="0"/>
              <a:buChar char="l"/>
            </a:pPr>
            <a:endParaRPr lang="en-US" altLang="zh-CN" sz="1067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488334" y="3329434"/>
            <a:ext cx="2867315" cy="7548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71450" indent="-1714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网格帮扶提素养，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带教陪访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传经验，案例破零导发展；</a:t>
            </a:r>
            <a:endParaRPr lang="en-US" altLang="zh-CN" sz="1067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fontAlgn="auto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强化执行穿透，营销直达一线，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走访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播报精准帮扶</a:t>
            </a:r>
            <a:r>
              <a:rPr lang="zh-CN" altLang="en-US" sz="1100" dirty="0">
                <a:solidFill>
                  <a:srgbClr val="0F1115"/>
                </a:solidFill>
                <a:highlight>
                  <a:srgbClr val="FFFFFF"/>
                </a:highlight>
                <a:latin typeface="quote-cjk-patch"/>
                <a:ea typeface="微软雅黑" panose="020B0503020204020204" charset="-122"/>
              </a:rPr>
              <a:t>；</a:t>
            </a:r>
            <a:endParaRPr lang="zh-CN" altLang="en-US" sz="1067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65778" y="3321034"/>
            <a:ext cx="1821163" cy="6667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594" indent="-228594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政网协同开拓专网，收入下派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支撑迁移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，扭转免费观念推动</a:t>
            </a:r>
            <a:r>
              <a:rPr lang="zh-CN" altLang="en-US" sz="1067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专网付费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067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274435" y="4865543"/>
            <a:ext cx="2682875" cy="2569209"/>
            <a:chOff x="563" y="5749"/>
            <a:chExt cx="5583" cy="4046"/>
          </a:xfrm>
        </p:grpSpPr>
        <p:sp>
          <p:nvSpPr>
            <p:cNvPr id="46" name="圆角矩形 45"/>
            <p:cNvSpPr/>
            <p:nvPr>
              <p:custDataLst>
                <p:tags r:id="rId12"/>
              </p:custDataLst>
            </p:nvPr>
          </p:nvSpPr>
          <p:spPr>
            <a:xfrm>
              <a:off x="563" y="6080"/>
              <a:ext cx="5583" cy="3715"/>
            </a:xfrm>
            <a:prstGeom prst="roundRect">
              <a:avLst>
                <a:gd name="adj" fmla="val 2634"/>
              </a:avLst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006" y="5749"/>
              <a:ext cx="4698" cy="6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和对讲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43865" y="4865543"/>
            <a:ext cx="2682875" cy="2561589"/>
            <a:chOff x="563" y="5749"/>
            <a:chExt cx="5583" cy="4034"/>
          </a:xfrm>
        </p:grpSpPr>
        <p:sp>
          <p:nvSpPr>
            <p:cNvPr id="52" name="圆角矩形 51"/>
            <p:cNvSpPr/>
            <p:nvPr>
              <p:custDataLst>
                <p:tags r:id="rId11"/>
              </p:custDataLst>
            </p:nvPr>
          </p:nvSpPr>
          <p:spPr>
            <a:xfrm>
              <a:off x="563" y="6080"/>
              <a:ext cx="5583" cy="3703"/>
            </a:xfrm>
            <a:prstGeom prst="roundRect">
              <a:avLst>
                <a:gd name="adj" fmla="val 2634"/>
              </a:avLst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006" y="5749"/>
              <a:ext cx="4698" cy="6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卡</a:t>
              </a:r>
              <a:r>
                <a:rPr lang="en-US" altLang="zh-CN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</a:t>
              </a:r>
              <a:r>
                <a:rPr lang="zh-CN" alt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模组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359151" y="4865543"/>
            <a:ext cx="2682875" cy="2569845"/>
            <a:chOff x="563" y="5749"/>
            <a:chExt cx="5583" cy="4047"/>
          </a:xfrm>
        </p:grpSpPr>
        <p:sp>
          <p:nvSpPr>
            <p:cNvPr id="55" name="圆角矩形 54"/>
            <p:cNvSpPr/>
            <p:nvPr>
              <p:custDataLst>
                <p:tags r:id="rId10"/>
              </p:custDataLst>
            </p:nvPr>
          </p:nvSpPr>
          <p:spPr>
            <a:xfrm>
              <a:off x="563" y="6080"/>
              <a:ext cx="5583" cy="3716"/>
            </a:xfrm>
            <a:prstGeom prst="roundRect">
              <a:avLst>
                <a:gd name="adj" fmla="val 2634"/>
              </a:avLst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06" y="5749"/>
              <a:ext cx="4698" cy="6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5G</a:t>
              </a:r>
              <a:r>
                <a:rPr lang="zh-CN" alt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专网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9189720" y="4865542"/>
            <a:ext cx="2682875" cy="2570480"/>
            <a:chOff x="563" y="5749"/>
            <a:chExt cx="5583" cy="4048"/>
          </a:xfrm>
        </p:grpSpPr>
        <p:sp>
          <p:nvSpPr>
            <p:cNvPr id="61" name="圆角矩形 60"/>
            <p:cNvSpPr/>
            <p:nvPr>
              <p:custDataLst>
                <p:tags r:id="rId9"/>
              </p:custDataLst>
            </p:nvPr>
          </p:nvSpPr>
          <p:spPr>
            <a:xfrm>
              <a:off x="563" y="6080"/>
              <a:ext cx="5583" cy="3717"/>
            </a:xfrm>
            <a:prstGeom prst="roundRect">
              <a:avLst>
                <a:gd name="adj" fmla="val 2634"/>
              </a:avLst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06" y="5749"/>
              <a:ext cx="4698" cy="6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千里眼</a:t>
              </a:r>
              <a:r>
                <a:rPr lang="en-US" altLang="zh-CN" sz="1400" b="1" dirty="0">
                  <a:solidFill>
                    <a:srgbClr val="1184CF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+AI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244370" y="4475500"/>
            <a:ext cx="6485891" cy="307777"/>
          </a:xfrm>
          <a:prstGeom prst="rect">
            <a:avLst/>
          </a:prstGeom>
          <a:solidFill>
            <a:srgbClr val="1184C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四大产品跟进机制，实现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charset="0"/>
              </a:rPr>
              <a:t>县县有商机，行行有突破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44712" y="6310803"/>
            <a:ext cx="2682240" cy="81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稳存拓新拓规模：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通过多级联动及时响应客户需求，深化客户关系，以需求为导向，以客户信任为支撑，成功寻得存量客户新业务发展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43865" y="5190028"/>
            <a:ext cx="2799080" cy="9582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面向客户主动布局</a:t>
            </a:r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000">
                <a:latin typeface="微软雅黑" panose="020B0503020204020204" charset="-122"/>
                <a:ea typeface="微软雅黑" panose="020B0503020204020204" charset="-122"/>
              </a:rPr>
              <a:t>结合县域特色，围绕冷链、箱包、小家电、光伏、抄表、共享经济等产业培育客户，通过模组送样、开发指导、全流程支撑落地；</a:t>
            </a:r>
            <a:endParaRPr lang="zh-CN" altLang="en-US" sz="1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197340" y="5224317"/>
            <a:ext cx="2682240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>
                <a:latin typeface="微软雅黑" panose="020B0503020204020204" charset="-122"/>
                <a:ea typeface="微软雅黑" panose="020B0503020204020204" charset="-122"/>
              </a:rPr>
              <a:t>用好外卖监管政策：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紧抓阳光厨房监管要求，对接监管局提升在线率，并主动获取未安装店铺清单开展主动营销；</a:t>
            </a:r>
            <a:endParaRPr lang="zh-CN" altLang="en-US" sz="1067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197340" y="6777950"/>
            <a:ext cx="2682240" cy="101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0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444500" y="7151330"/>
            <a:ext cx="2682240" cy="235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卡+模组累计出货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160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万套；</a:t>
            </a:r>
          </a:p>
        </p:txBody>
      </p:sp>
      <p:sp>
        <p:nvSpPr>
          <p:cNvPr id="83" name="文本框 82"/>
          <p:cNvSpPr txBox="1"/>
          <p:nvPr/>
        </p:nvSpPr>
        <p:spPr>
          <a:xfrm>
            <a:off x="3353647" y="7024330"/>
            <a:ext cx="2682240" cy="379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5G专网产品收入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2991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万元，完成率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237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%，全省第一；5G虚拟专网收入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111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万元；</a:t>
            </a:r>
          </a:p>
        </p:txBody>
      </p:sp>
      <p:sp>
        <p:nvSpPr>
          <p:cNvPr id="80" name="矩形 79"/>
          <p:cNvSpPr/>
          <p:nvPr/>
        </p:nvSpPr>
        <p:spPr>
          <a:xfrm>
            <a:off x="9212581" y="6039657"/>
            <a:ext cx="2652607" cy="306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千里眼新增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2957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路，同比提升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</a:p>
        </p:txBody>
      </p:sp>
      <p:sp>
        <p:nvSpPr>
          <p:cNvPr id="6" name="矩形 5"/>
          <p:cNvSpPr/>
          <p:nvPr/>
        </p:nvSpPr>
        <p:spPr>
          <a:xfrm>
            <a:off x="9191414" y="7126777"/>
            <a:ext cx="2652607" cy="306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237061" algn="ctr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373521373"/>
                </a:ext>
              </a:extLst>
            </a:pP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视频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+AI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收费落地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个；申请试用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189720" y="6329217"/>
            <a:ext cx="2682240" cy="619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做好视频叠加</a:t>
            </a:r>
            <a:r>
              <a:rPr lang="en-US" altLang="zh-CN" sz="1067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067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试用与落地：</a:t>
            </a:r>
            <a:r>
              <a:rPr lang="zh-CN" altLang="en-US" sz="1067">
                <a:latin typeface="微软雅黑" panose="020B0503020204020204" charset="-122"/>
                <a:ea typeface="微软雅黑" panose="020B0503020204020204" charset="-122"/>
                <a:sym typeface="+mn-ea"/>
              </a:rPr>
              <a:t>引入兄弟公司优秀落地案例，开展本地横向复制；有视频单位必问</a:t>
            </a:r>
            <a:r>
              <a:rPr lang="en-US" altLang="zh-CN" sz="1067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067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需求，争取试用体验；</a:t>
            </a:r>
            <a:endParaRPr lang="zh-CN" altLang="en-US" sz="1067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359574" y="5204844"/>
            <a:ext cx="2676313" cy="68241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抓低空热点破局：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面向公安、交通行业，利用中移凌云平台能力，排摸并推动低空经济项目及产品落地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  <p:sp>
        <p:nvSpPr>
          <p:cNvPr id="51" name="矩形 50"/>
          <p:cNvSpPr/>
          <p:nvPr/>
        </p:nvSpPr>
        <p:spPr>
          <a:xfrm>
            <a:off x="3418840" y="5960917"/>
            <a:ext cx="1192107" cy="311573"/>
          </a:xfrm>
          <a:prstGeom prst="rect">
            <a:avLst/>
          </a:prstGeom>
          <a:solidFill>
            <a:srgbClr val="BCDAE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海宁潮鹰无人机机场服务项目</a:t>
            </a:r>
          </a:p>
        </p:txBody>
      </p:sp>
      <p:sp>
        <p:nvSpPr>
          <p:cNvPr id="9" name="矩形 8"/>
          <p:cNvSpPr/>
          <p:nvPr/>
        </p:nvSpPr>
        <p:spPr>
          <a:xfrm>
            <a:off x="4810760" y="5950757"/>
            <a:ext cx="1192107" cy="311573"/>
          </a:xfrm>
          <a:prstGeom prst="rect">
            <a:avLst/>
          </a:prstGeom>
          <a:solidFill>
            <a:srgbClr val="BCDAEF"/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嘉兴公安无人机防控项目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367194" y="6356311"/>
            <a:ext cx="2676313" cy="68241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67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场景化营销拓规模：</a:t>
            </a:r>
            <a:r>
              <a:rPr lang="zh-CN" altLang="en-US" sz="1067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整理产品特性，寻找适配需求场景，攻坚业内龙头打造标杆，开展行业复制。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236547" y="6192904"/>
            <a:ext cx="2744047" cy="967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工作机加强场景挖掘：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紧盯警务通、平安通、流管通等应用，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梳理重点行业目标客户，清单式推进业务拓展，新增工作机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1254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户。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3801" y="7024331"/>
            <a:ext cx="2683087" cy="3794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和对讲新增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3525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户，增量全省第五，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年度目标完成率</a:t>
            </a:r>
            <a:r>
              <a:rPr lang="en-US" altLang="zh-CN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117.5%</a:t>
            </a: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67967" y="5190451"/>
            <a:ext cx="2871047" cy="6306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28594" indent="-22859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000" b="1">
                <a:latin typeface="微软雅黑" panose="020B0503020204020204" charset="-122"/>
                <a:ea typeface="微软雅黑" panose="020B0503020204020204" charset="-122"/>
              </a:rPr>
              <a:t>专业终端加快行业复制：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聚焦安保、物业、政府执法监管等场景，制定多档资费方案契合场景需求，快速开展业务复制。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333067" y="5949724"/>
            <a:ext cx="2577253" cy="215451"/>
            <a:chOff x="9234148" y="4517735"/>
            <a:chExt cx="2478371" cy="126788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gray">
            <a:xfrm>
              <a:off x="10776520" y="4517735"/>
              <a:ext cx="935999" cy="126784"/>
            </a:xfrm>
            <a:prstGeom prst="chevron">
              <a:avLst>
                <a:gd name="adj" fmla="val 16468"/>
              </a:avLst>
            </a:prstGeom>
            <a:gradFill rotWithShape="1">
              <a:gsLst>
                <a:gs pos="0">
                  <a:srgbClr val="FFC319"/>
                </a:gs>
                <a:gs pos="100000">
                  <a:srgbClr val="FFC319">
                    <a:gamma/>
                    <a:tint val="69804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defTabSz="1219170">
                <a:defRPr/>
              </a:pPr>
              <a:endParaRPr lang="zh-CN" altLang="en-US" sz="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gray">
            <a:xfrm>
              <a:off x="9912423" y="4517739"/>
              <a:ext cx="936105" cy="126784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rgbClr val="A8D02A"/>
                </a:gs>
                <a:gs pos="100000">
                  <a:srgbClr val="A8D02A">
                    <a:gamma/>
                    <a:tint val="69804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defTabSz="1219170">
                <a:defRPr/>
              </a:pPr>
              <a:endParaRPr lang="zh-CN" altLang="en-US" sz="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" name="AutoShape 6"/>
            <p:cNvSpPr>
              <a:spLocks noChangeArrowheads="1"/>
            </p:cNvSpPr>
            <p:nvPr/>
          </p:nvSpPr>
          <p:spPr bwMode="gray">
            <a:xfrm>
              <a:off x="9234148" y="4517739"/>
              <a:ext cx="864000" cy="126784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rgbClr val="FF6161"/>
                </a:gs>
                <a:gs pos="100000">
                  <a:srgbClr val="FF6161">
                    <a:gamma/>
                    <a:tint val="69804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defTabSz="1219170">
                <a:defRPr/>
              </a:pPr>
              <a:endParaRPr lang="zh-CN" altLang="en-US" sz="800" kern="0">
                <a:solidFill>
                  <a:sysClr val="windowText" lastClr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6206913" y="5847464"/>
            <a:ext cx="1097280" cy="561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系列（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20/22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月）</a:t>
            </a:r>
            <a:endParaRPr lang="en-US" altLang="zh-CN" sz="667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67" dirty="0">
                <a:latin typeface="微软雅黑" panose="020B0503020204020204" charset="-122"/>
                <a:ea typeface="微软雅黑" panose="020B0503020204020204" charset="-122"/>
              </a:rPr>
              <a:t>物业、物流等</a:t>
            </a:r>
            <a:endParaRPr lang="zh-CN" altLang="en-US" sz="667" dirty="0"/>
          </a:p>
        </p:txBody>
      </p:sp>
      <p:sp>
        <p:nvSpPr>
          <p:cNvPr id="16" name="矩形 15"/>
          <p:cNvSpPr/>
          <p:nvPr/>
        </p:nvSpPr>
        <p:spPr>
          <a:xfrm>
            <a:off x="7097607" y="5895724"/>
            <a:ext cx="998220" cy="561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系列（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50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月）</a:t>
            </a:r>
            <a:endParaRPr lang="en-US" altLang="zh-CN" sz="667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67" dirty="0">
                <a:latin typeface="微软雅黑" panose="020B0503020204020204" charset="-122"/>
                <a:ea typeface="微软雅黑" panose="020B0503020204020204" charset="-122"/>
              </a:rPr>
              <a:t>商业、环卫等</a:t>
            </a:r>
            <a:endParaRPr lang="zh-CN" altLang="en-US" sz="667" dirty="0"/>
          </a:p>
        </p:txBody>
      </p:sp>
      <p:sp>
        <p:nvSpPr>
          <p:cNvPr id="85" name="矩形 84"/>
          <p:cNvSpPr/>
          <p:nvPr/>
        </p:nvSpPr>
        <p:spPr>
          <a:xfrm>
            <a:off x="7879080" y="5847464"/>
            <a:ext cx="1097280" cy="561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S/H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系列（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70+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元</a:t>
            </a:r>
            <a:r>
              <a:rPr lang="en-US" altLang="zh-CN" sz="667" b="1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667" b="1" dirty="0">
                <a:latin typeface="微软雅黑" panose="020B0503020204020204" charset="-122"/>
                <a:ea typeface="微软雅黑" panose="020B0503020204020204" charset="-122"/>
              </a:rPr>
              <a:t>月）</a:t>
            </a:r>
            <a:endParaRPr lang="en-US" altLang="zh-CN" sz="667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667" dirty="0">
                <a:latin typeface="微软雅黑" panose="020B0503020204020204" charset="-122"/>
                <a:ea typeface="微软雅黑" panose="020B0503020204020204" charset="-122"/>
              </a:rPr>
              <a:t>执法、应急等</a:t>
            </a:r>
            <a:endParaRPr lang="zh-CN" altLang="en-US" sz="667" dirty="0"/>
          </a:p>
        </p:txBody>
      </p:sp>
      <p:sp>
        <p:nvSpPr>
          <p:cNvPr id="17" name="文本框 16"/>
          <p:cNvSpPr txBox="1"/>
          <p:nvPr/>
        </p:nvSpPr>
        <p:spPr>
          <a:xfrm>
            <a:off x="443653" y="5996477"/>
            <a:ext cx="2682240" cy="235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ClrTx/>
              <a:buSzTx/>
              <a:buFont typeface="Arial" panose="020B0604020202020204" pitchFamily="34" charset="0"/>
              <a:buNone/>
            </a:pPr>
            <a:r>
              <a:rPr lang="zh-CN" altLang="en-US" sz="933" b="1" u="sng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新落地客户五家，均为本地客户；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FE67A9A8-6071-63FF-ED86-EC15B13DF4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3674" y="2093344"/>
            <a:ext cx="2194730" cy="1230985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id="{9BF46ABA-E327-203B-C0AE-D5A25A1052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2899" y="2172084"/>
            <a:ext cx="948240" cy="948240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D8F7DD70-6A21-B7CA-80E2-2FB48599806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2840" y="3194589"/>
            <a:ext cx="724882" cy="724882"/>
          </a:xfrm>
          <a:prstGeom prst="rect">
            <a:avLst/>
          </a:prstGeom>
        </p:spPr>
      </p:pic>
      <p:sp>
        <p:nvSpPr>
          <p:cNvPr id="32" name="圆角矩形 29">
            <a:extLst>
              <a:ext uri="{FF2B5EF4-FFF2-40B4-BE49-F238E27FC236}">
                <a16:creationId xmlns:a16="http://schemas.microsoft.com/office/drawing/2014/main" id="{4D6EFFD5-F9CC-8AC0-11F2-0077A434113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7057" y="1824690"/>
            <a:ext cx="3320616" cy="2332084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7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29">
            <a:extLst>
              <a:ext uri="{FF2B5EF4-FFF2-40B4-BE49-F238E27FC236}">
                <a16:creationId xmlns:a16="http://schemas.microsoft.com/office/drawing/2014/main" id="{95F4BEFE-A403-5C5E-43F3-878F83F977E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284544" y="1794780"/>
            <a:ext cx="3320616" cy="2343769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7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29">
            <a:extLst>
              <a:ext uri="{FF2B5EF4-FFF2-40B4-BE49-F238E27FC236}">
                <a16:creationId xmlns:a16="http://schemas.microsoft.com/office/drawing/2014/main" id="{923FD860-694A-2A4C-3F9C-E57F62F1D14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97407" y="1811670"/>
            <a:ext cx="3562787" cy="2326879"/>
          </a:xfrm>
          <a:prstGeom prst="roundRect">
            <a:avLst>
              <a:gd name="adj" fmla="val 2634"/>
            </a:avLst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sz="2607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形 35">
            <a:extLst>
              <a:ext uri="{FF2B5EF4-FFF2-40B4-BE49-F238E27FC236}">
                <a16:creationId xmlns:a16="http://schemas.microsoft.com/office/drawing/2014/main" id="{CA9F0DFE-B264-FD2F-6588-CC02AB3D4BB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flipH="1">
            <a:off x="8271355" y="2441125"/>
            <a:ext cx="508137" cy="508137"/>
          </a:xfrm>
          <a:prstGeom prst="rect">
            <a:avLst/>
          </a:prstGeom>
        </p:spPr>
      </p:pic>
      <p:pic>
        <p:nvPicPr>
          <p:cNvPr id="43" name="图形 42">
            <a:extLst>
              <a:ext uri="{FF2B5EF4-FFF2-40B4-BE49-F238E27FC236}">
                <a16:creationId xmlns:a16="http://schemas.microsoft.com/office/drawing/2014/main" id="{3DC6DB27-DD8A-A902-D10B-7CEE15932A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48532" y="2449785"/>
            <a:ext cx="508137" cy="508137"/>
          </a:xfrm>
          <a:prstGeom prst="rect">
            <a:avLst/>
          </a:prstGeom>
        </p:spPr>
      </p:pic>
      <p:sp>
        <p:nvSpPr>
          <p:cNvPr id="49" name="虚尾箭头 92">
            <a:extLst>
              <a:ext uri="{FF2B5EF4-FFF2-40B4-BE49-F238E27FC236}">
                <a16:creationId xmlns:a16="http://schemas.microsoft.com/office/drawing/2014/main" id="{30A6A29C-CCFB-D958-57B2-6074701336E4}"/>
              </a:ext>
            </a:extLst>
          </p:cNvPr>
          <p:cNvSpPr/>
          <p:nvPr/>
        </p:nvSpPr>
        <p:spPr>
          <a:xfrm>
            <a:off x="8866946" y="2595617"/>
            <a:ext cx="243225" cy="184897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720FB6-7939-DF2A-AE5F-5AF2DE0D399E}"/>
              </a:ext>
            </a:extLst>
          </p:cNvPr>
          <p:cNvSpPr txBox="1"/>
          <p:nvPr/>
        </p:nvSpPr>
        <p:spPr>
          <a:xfrm>
            <a:off x="9978069" y="3088465"/>
            <a:ext cx="1756874" cy="8815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594" indent="-228594">
              <a:lnSpc>
                <a:spcPct val="120000"/>
              </a:lnSpc>
              <a:buFont typeface="Wingdings" panose="05000000000000000000" charset="0"/>
              <a:buChar char="Ø"/>
            </a:pPr>
            <a:endParaRPr lang="zh-CN" altLang="en-US" sz="1067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594" indent="-228594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1100" b="0" i="0" dirty="0">
                <a:solidFill>
                  <a:srgbClr val="0F1115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生态联动谋共赢，走访</a:t>
            </a:r>
            <a:r>
              <a:rPr lang="zh-CN" altLang="en-US" sz="11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r>
              <a:rPr lang="zh-CN" altLang="en-US" sz="1100" b="0" i="0" dirty="0">
                <a:solidFill>
                  <a:srgbClr val="0F1115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共享商机，</a:t>
            </a:r>
            <a:r>
              <a:rPr lang="zh-CN" altLang="en-US" sz="11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联动模组</a:t>
            </a:r>
            <a:r>
              <a:rPr lang="zh-CN" altLang="en-US" sz="1100" b="0" i="0" dirty="0">
                <a:solidFill>
                  <a:srgbClr val="0F1115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双向引流。</a:t>
            </a:r>
            <a:endParaRPr lang="zh-CN" altLang="en-US" sz="1067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9" name="图形 58">
            <a:extLst>
              <a:ext uri="{FF2B5EF4-FFF2-40B4-BE49-F238E27FC236}">
                <a16:creationId xmlns:a16="http://schemas.microsoft.com/office/drawing/2014/main" id="{83FC559F-3332-E11F-3A64-AB8300ABD5D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18770" y="2337135"/>
            <a:ext cx="828236" cy="82823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8.7777952755906,&quot;left&quot;:53.0363779527559,&quot;top&quot;:178.1063779527559,&quot;width&quot;:853.927244094488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8.7777952755906,&quot;left&quot;:53.0363779527559,&quot;top&quot;:178.1063779527559,&quot;width&quot;:853.927244094488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1029131902"/>
  <p:tag name="MH_LIBRARY" val="GRAPHIC"/>
  <p:tag name="MH_TYPE" val="Other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1029131902"/>
  <p:tag name="MH_LIBRARY" val="GRAPHIC"/>
  <p:tag name="MH_TYPE" val="Other"/>
  <p:tag name="MH_ORDER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1029131902"/>
  <p:tag name="MH_LIBRARY" val="GRAPHIC"/>
  <p:tag name="MH_TYPE" val="Other"/>
  <p:tag name="MH_ORDER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9.1661417322834,&quot;left&quot;:30,&quot;top&quot;:213.5078740157481,&quot;width&quot;:899.988267716535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9.1661417322834,&quot;left&quot;:30,&quot;top&quot;:213.5078740157481,&quot;width&quot;:899.988267716535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39.1661417322834,&quot;left&quot;:30,&quot;top&quot;:213.5078740157481,&quot;width&quot;:899.988267716535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3.2,&quot;left&quot;:15.65,&quot;top&quot;:57.55,&quot;width&quot;:913.8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3.2,&quot;left&quot;:15.65,&quot;top&quot;:57.55,&quot;width&quot;:913.8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390.05,&quot;left&quot;:35.95,&quot;top&quot;:89.95,&quot;width&quot;:893.5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1054</Words>
  <Application>Microsoft Office PowerPoint</Application>
  <PresentationFormat>宽屏</PresentationFormat>
  <Paragraphs>98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quote-cjk-patch</vt:lpstr>
      <vt:lpstr>等线</vt:lpstr>
      <vt:lpstr>等线 Light</vt:lpstr>
      <vt:lpstr>黑体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2025-09-16T08:10:54Z</dcterms:created>
  <dcterms:modified xsi:type="dcterms:W3CDTF">2025-09-16T09:48:56Z</dcterms:modified>
</cp:coreProperties>
</file>