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9" r:id="rId4"/>
    <p:sldId id="262" r:id="rId5"/>
    <p:sldId id="257" r:id="rId6"/>
    <p:sldId id="260"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64656"/>
  </p:normalViewPr>
  <p:slideViewPr>
    <p:cSldViewPr snapToGrid="0">
      <p:cViewPr varScale="1">
        <p:scale>
          <a:sx n="80" d="100"/>
          <a:sy n="80" d="100"/>
        </p:scale>
        <p:origin x="20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浩然 朱" userId="d5dc564d-7895-4873-b938-f5d3af8ce3fc" providerId="ADAL" clId="{1DF4F9B8-B599-447C-AD72-CC8DA679D13C}"/>
    <pc:docChg chg="undo custSel addSld modSld sldOrd">
      <pc:chgData name="浩然 朱" userId="d5dc564d-7895-4873-b938-f5d3af8ce3fc" providerId="ADAL" clId="{1DF4F9B8-B599-447C-AD72-CC8DA679D13C}" dt="2024-06-16T15:10:02.723" v="1157" actId="20577"/>
      <pc:docMkLst>
        <pc:docMk/>
      </pc:docMkLst>
      <pc:sldChg chg="modSp mod ord">
        <pc:chgData name="浩然 朱" userId="d5dc564d-7895-4873-b938-f5d3af8ce3fc" providerId="ADAL" clId="{1DF4F9B8-B599-447C-AD72-CC8DA679D13C}" dt="2024-06-13T13:14:10.776" v="528"/>
        <pc:sldMkLst>
          <pc:docMk/>
          <pc:sldMk cId="3043621498" sldId="257"/>
        </pc:sldMkLst>
        <pc:spChg chg="mod">
          <ac:chgData name="浩然 朱" userId="d5dc564d-7895-4873-b938-f5d3af8ce3fc" providerId="ADAL" clId="{1DF4F9B8-B599-447C-AD72-CC8DA679D13C}" dt="2024-06-13T12:03:11.595" v="0" actId="20577"/>
          <ac:spMkLst>
            <pc:docMk/>
            <pc:sldMk cId="3043621498" sldId="257"/>
            <ac:spMk id="3" creationId="{9A404C27-434E-E8FE-24CC-2614DDFB1B22}"/>
          </ac:spMkLst>
        </pc:spChg>
      </pc:sldChg>
      <pc:sldChg chg="modSp mod modNotesTx">
        <pc:chgData name="浩然 朱" userId="d5dc564d-7895-4873-b938-f5d3af8ce3fc" providerId="ADAL" clId="{1DF4F9B8-B599-447C-AD72-CC8DA679D13C}" dt="2024-06-13T12:41:33.618" v="296" actId="1076"/>
        <pc:sldMkLst>
          <pc:docMk/>
          <pc:sldMk cId="1379309327" sldId="258"/>
        </pc:sldMkLst>
        <pc:spChg chg="mod">
          <ac:chgData name="浩然 朱" userId="d5dc564d-7895-4873-b938-f5d3af8ce3fc" providerId="ADAL" clId="{1DF4F9B8-B599-447C-AD72-CC8DA679D13C}" dt="2024-06-13T12:40:50.753" v="295" actId="20577"/>
          <ac:spMkLst>
            <pc:docMk/>
            <pc:sldMk cId="1379309327" sldId="258"/>
            <ac:spMk id="22" creationId="{CE150E94-A6EE-E6C4-12D2-695313D3B15B}"/>
          </ac:spMkLst>
        </pc:spChg>
        <pc:spChg chg="mod">
          <ac:chgData name="浩然 朱" userId="d5dc564d-7895-4873-b938-f5d3af8ce3fc" providerId="ADAL" clId="{1DF4F9B8-B599-447C-AD72-CC8DA679D13C}" dt="2024-06-13T12:41:33.618" v="296" actId="1076"/>
          <ac:spMkLst>
            <pc:docMk/>
            <pc:sldMk cId="1379309327" sldId="258"/>
            <ac:spMk id="23" creationId="{0254DB73-C9DF-B707-1FF7-104E096DC373}"/>
          </ac:spMkLst>
        </pc:spChg>
        <pc:picChg chg="mod">
          <ac:chgData name="浩然 朱" userId="d5dc564d-7895-4873-b938-f5d3af8ce3fc" providerId="ADAL" clId="{1DF4F9B8-B599-447C-AD72-CC8DA679D13C}" dt="2024-06-13T12:35:53.944" v="120" actId="14100"/>
          <ac:picMkLst>
            <pc:docMk/>
            <pc:sldMk cId="1379309327" sldId="258"/>
            <ac:picMk id="20" creationId="{F17D8E3C-606E-B231-D69B-2C75CD86D84A}"/>
          </ac:picMkLst>
        </pc:picChg>
        <pc:picChg chg="mod">
          <ac:chgData name="浩然 朱" userId="d5dc564d-7895-4873-b938-f5d3af8ce3fc" providerId="ADAL" clId="{1DF4F9B8-B599-447C-AD72-CC8DA679D13C}" dt="2024-06-13T12:35:56.221" v="121" actId="1076"/>
          <ac:picMkLst>
            <pc:docMk/>
            <pc:sldMk cId="1379309327" sldId="258"/>
            <ac:picMk id="21" creationId="{94DAAAC2-F669-53CF-9D0F-5EAD0E28D50C}"/>
          </ac:picMkLst>
        </pc:picChg>
      </pc:sldChg>
      <pc:sldChg chg="modNotesTx">
        <pc:chgData name="浩然 朱" userId="d5dc564d-7895-4873-b938-f5d3af8ce3fc" providerId="ADAL" clId="{1DF4F9B8-B599-447C-AD72-CC8DA679D13C}" dt="2024-06-13T12:43:36.688" v="388" actId="20577"/>
        <pc:sldMkLst>
          <pc:docMk/>
          <pc:sldMk cId="1400122107" sldId="259"/>
        </pc:sldMkLst>
      </pc:sldChg>
      <pc:sldChg chg="modSp mod modNotesTx">
        <pc:chgData name="浩然 朱" userId="d5dc564d-7895-4873-b938-f5d3af8ce3fc" providerId="ADAL" clId="{1DF4F9B8-B599-447C-AD72-CC8DA679D13C}" dt="2024-06-13T13:26:57.996" v="886" actId="20577"/>
        <pc:sldMkLst>
          <pc:docMk/>
          <pc:sldMk cId="3210237945" sldId="260"/>
        </pc:sldMkLst>
        <pc:spChg chg="mod">
          <ac:chgData name="浩然 朱" userId="d5dc564d-7895-4873-b938-f5d3af8ce3fc" providerId="ADAL" clId="{1DF4F9B8-B599-447C-AD72-CC8DA679D13C}" dt="2024-06-13T13:02:45.009" v="425" actId="403"/>
          <ac:spMkLst>
            <pc:docMk/>
            <pc:sldMk cId="3210237945" sldId="260"/>
            <ac:spMk id="2" creationId="{39952738-DE2E-ACDA-8871-4A0B74E904E7}"/>
          </ac:spMkLst>
        </pc:spChg>
      </pc:sldChg>
      <pc:sldChg chg="modSp mod modNotesTx">
        <pc:chgData name="浩然 朱" userId="d5dc564d-7895-4873-b938-f5d3af8ce3fc" providerId="ADAL" clId="{1DF4F9B8-B599-447C-AD72-CC8DA679D13C}" dt="2024-06-13T13:12:36.978" v="526" actId="20577"/>
        <pc:sldMkLst>
          <pc:docMk/>
          <pc:sldMk cId="1027566677" sldId="262"/>
        </pc:sldMkLst>
        <pc:spChg chg="mod">
          <ac:chgData name="浩然 朱" userId="d5dc564d-7895-4873-b938-f5d3af8ce3fc" providerId="ADAL" clId="{1DF4F9B8-B599-447C-AD72-CC8DA679D13C}" dt="2024-06-13T12:49:16.922" v="400" actId="404"/>
          <ac:spMkLst>
            <pc:docMk/>
            <pc:sldMk cId="1027566677" sldId="262"/>
            <ac:spMk id="2" creationId="{C5C7633A-D724-0DB3-86BE-E10A6DEC8224}"/>
          </ac:spMkLst>
        </pc:spChg>
      </pc:sldChg>
      <pc:sldChg chg="addSp delSp modSp new mod">
        <pc:chgData name="浩然 朱" userId="d5dc564d-7895-4873-b938-f5d3af8ce3fc" providerId="ADAL" clId="{1DF4F9B8-B599-447C-AD72-CC8DA679D13C}" dt="2024-06-16T14:54:38.188" v="1044"/>
        <pc:sldMkLst>
          <pc:docMk/>
          <pc:sldMk cId="2104172998" sldId="263"/>
        </pc:sldMkLst>
        <pc:spChg chg="mod">
          <ac:chgData name="浩然 朱" userId="d5dc564d-7895-4873-b938-f5d3af8ce3fc" providerId="ADAL" clId="{1DF4F9B8-B599-447C-AD72-CC8DA679D13C}" dt="2024-06-16T14:50:08.473" v="915" actId="20577"/>
          <ac:spMkLst>
            <pc:docMk/>
            <pc:sldMk cId="2104172998" sldId="263"/>
            <ac:spMk id="2" creationId="{5074D768-6834-41B7-B75C-64BF2EC5B6FB}"/>
          </ac:spMkLst>
        </pc:spChg>
        <pc:spChg chg="del">
          <ac:chgData name="浩然 朱" userId="d5dc564d-7895-4873-b938-f5d3af8ce3fc" providerId="ADAL" clId="{1DF4F9B8-B599-447C-AD72-CC8DA679D13C}" dt="2024-06-16T14:50:12.709" v="916"/>
          <ac:spMkLst>
            <pc:docMk/>
            <pc:sldMk cId="2104172998" sldId="263"/>
            <ac:spMk id="3" creationId="{DFE3DF90-1142-435F-BC98-AE5A0A6A8B07}"/>
          </ac:spMkLst>
        </pc:spChg>
        <pc:spChg chg="add mod">
          <ac:chgData name="浩然 朱" userId="d5dc564d-7895-4873-b938-f5d3af8ce3fc" providerId="ADAL" clId="{1DF4F9B8-B599-447C-AD72-CC8DA679D13C}" dt="2024-06-16T14:54:38.188" v="1044"/>
          <ac:spMkLst>
            <pc:docMk/>
            <pc:sldMk cId="2104172998" sldId="263"/>
            <ac:spMk id="6" creationId="{512A0057-004C-42A8-8DC9-2ADE0B5DADCC}"/>
          </ac:spMkLst>
        </pc:spChg>
        <pc:picChg chg="add mod">
          <ac:chgData name="浩然 朱" userId="d5dc564d-7895-4873-b938-f5d3af8ce3fc" providerId="ADAL" clId="{1DF4F9B8-B599-447C-AD72-CC8DA679D13C}" dt="2024-06-16T14:50:18.563" v="919" actId="1076"/>
          <ac:picMkLst>
            <pc:docMk/>
            <pc:sldMk cId="2104172998" sldId="263"/>
            <ac:picMk id="1026" creationId="{A86B8D7B-21A9-409C-B2E9-9F2A590ED701}"/>
          </ac:picMkLst>
        </pc:picChg>
      </pc:sldChg>
      <pc:sldChg chg="addSp delSp modSp new mod modNotesTx">
        <pc:chgData name="浩然 朱" userId="d5dc564d-7895-4873-b938-f5d3af8ce3fc" providerId="ADAL" clId="{1DF4F9B8-B599-447C-AD72-CC8DA679D13C}" dt="2024-06-16T15:10:02.723" v="1157" actId="20577"/>
        <pc:sldMkLst>
          <pc:docMk/>
          <pc:sldMk cId="494617522" sldId="264"/>
        </pc:sldMkLst>
        <pc:spChg chg="mod">
          <ac:chgData name="浩然 朱" userId="d5dc564d-7895-4873-b938-f5d3af8ce3fc" providerId="ADAL" clId="{1DF4F9B8-B599-447C-AD72-CC8DA679D13C}" dt="2024-06-16T14:53:48.690" v="1041" actId="20577"/>
          <ac:spMkLst>
            <pc:docMk/>
            <pc:sldMk cId="494617522" sldId="264"/>
            <ac:spMk id="2" creationId="{4F903EEE-F728-467E-8401-EE0B59DD01FD}"/>
          </ac:spMkLst>
        </pc:spChg>
        <pc:spChg chg="mod">
          <ac:chgData name="浩然 朱" userId="d5dc564d-7895-4873-b938-f5d3af8ce3fc" providerId="ADAL" clId="{1DF4F9B8-B599-447C-AD72-CC8DA679D13C}" dt="2024-06-16T15:04:56.726" v="1074" actId="14100"/>
          <ac:spMkLst>
            <pc:docMk/>
            <pc:sldMk cId="494617522" sldId="264"/>
            <ac:spMk id="3" creationId="{820D105F-63EB-45DA-A13C-792DA9607344}"/>
          </ac:spMkLst>
        </pc:spChg>
        <pc:spChg chg="add del mod">
          <ac:chgData name="浩然 朱" userId="d5dc564d-7895-4873-b938-f5d3af8ce3fc" providerId="ADAL" clId="{1DF4F9B8-B599-447C-AD72-CC8DA679D13C}" dt="2024-06-16T15:04:57.075" v="1075" actId="767"/>
          <ac:spMkLst>
            <pc:docMk/>
            <pc:sldMk cId="494617522" sldId="264"/>
            <ac:spMk id="6" creationId="{3FE5D609-B666-43C3-8BE9-61F193A4EF7C}"/>
          </ac:spMkLst>
        </pc:spChg>
        <pc:spChg chg="add del mod">
          <ac:chgData name="浩然 朱" userId="d5dc564d-7895-4873-b938-f5d3af8ce3fc" providerId="ADAL" clId="{1DF4F9B8-B599-447C-AD72-CC8DA679D13C}" dt="2024-06-16T15:04:16.339" v="1063"/>
          <ac:spMkLst>
            <pc:docMk/>
            <pc:sldMk cId="494617522" sldId="264"/>
            <ac:spMk id="7" creationId="{E18477BC-3640-41F9-9AD6-8F1F92DEFC2D}"/>
          </ac:spMkLst>
        </pc:spChg>
        <pc:spChg chg="add del mod">
          <ac:chgData name="浩然 朱" userId="d5dc564d-7895-4873-b938-f5d3af8ce3fc" providerId="ADAL" clId="{1DF4F9B8-B599-447C-AD72-CC8DA679D13C}" dt="2024-06-16T15:04:56.075" v="1072" actId="767"/>
          <ac:spMkLst>
            <pc:docMk/>
            <pc:sldMk cId="494617522" sldId="264"/>
            <ac:spMk id="8" creationId="{C6F8E08B-74CA-4881-BFAC-2F2B98FD6C34}"/>
          </ac:spMkLst>
        </pc:spChg>
        <pc:picChg chg="add mod">
          <ac:chgData name="浩然 朱" userId="d5dc564d-7895-4873-b938-f5d3af8ce3fc" providerId="ADAL" clId="{1DF4F9B8-B599-447C-AD72-CC8DA679D13C}" dt="2024-06-16T15:04:59.364" v="1077" actId="1076"/>
          <ac:picMkLst>
            <pc:docMk/>
            <pc:sldMk cId="494617522" sldId="264"/>
            <ac:picMk id="5" creationId="{62572892-3EEE-42E3-9187-275166CDABD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4B31A-4697-6146-A9EE-E6310B902547}" type="datetimeFigureOut">
              <a:rPr kumimoji="1" lang="zh-CN" altLang="en-US" smtClean="0"/>
              <a:t>2024/6/16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920B7-B4CC-664F-B748-2EAD5BA393B9}" type="slidenum">
              <a:rPr kumimoji="1" lang="zh-CN" altLang="en-US" smtClean="0"/>
              <a:t>‹#›</a:t>
            </a:fld>
            <a:endParaRPr kumimoji="1" lang="zh-CN" altLang="en-US"/>
          </a:p>
        </p:txBody>
      </p:sp>
    </p:spTree>
    <p:extLst>
      <p:ext uri="{BB962C8B-B14F-4D97-AF65-F5344CB8AC3E}">
        <p14:creationId xmlns:p14="http://schemas.microsoft.com/office/powerpoint/2010/main" val="378652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中心法则表达的核心是遗传信息的传递和表达的过程，</a:t>
            </a:r>
            <a:r>
              <a:rPr kumimoji="1" lang="en-US" altLang="zh-CN" dirty="0"/>
              <a:t>DNA</a:t>
            </a:r>
            <a:r>
              <a:rPr kumimoji="1" lang="zh-CN" altLang="en-US" dirty="0"/>
              <a:t>、</a:t>
            </a:r>
            <a:r>
              <a:rPr kumimoji="1" lang="en-US" altLang="zh-CN" dirty="0"/>
              <a:t>RNA</a:t>
            </a:r>
            <a:r>
              <a:rPr kumimoji="1" lang="zh-CN" altLang="en-US" dirty="0"/>
              <a:t>、蛋白质都是遗传物质的载体。只有</a:t>
            </a:r>
            <a:r>
              <a:rPr kumimoji="1" lang="en-US" altLang="zh-CN" dirty="0"/>
              <a:t>DNA</a:t>
            </a:r>
            <a:r>
              <a:rPr kumimoji="1" lang="zh-CN" altLang="en-US" dirty="0"/>
              <a:t>到</a:t>
            </a:r>
            <a:r>
              <a:rPr kumimoji="1" lang="en-US" altLang="zh-CN" dirty="0"/>
              <a:t>RNA</a:t>
            </a:r>
            <a:r>
              <a:rPr kumimoji="1" lang="zh-CN" altLang="en-US" dirty="0"/>
              <a:t>的路径是双向的。</a:t>
            </a:r>
            <a:endParaRPr kumimoji="1" lang="en-US" altLang="zh-CN" dirty="0"/>
          </a:p>
          <a:p>
            <a:endParaRPr kumimoji="1" lang="en-US" altLang="zh-CN" dirty="0"/>
          </a:p>
          <a:p>
            <a:r>
              <a:rPr kumimoji="1" lang="zh-CN" altLang="en-US" dirty="0"/>
              <a:t>为了对遗传信息的表达进行</a:t>
            </a:r>
            <a:r>
              <a:rPr kumimoji="1" lang="zh-CN" altLang="en-US" b="1" dirty="0"/>
              <a:t>定量，开发了一系列的表达量测序方法，包括</a:t>
            </a:r>
            <a:r>
              <a:rPr kumimoji="1" lang="en-US" altLang="zh-CN" b="1" dirty="0"/>
              <a:t>Bulk</a:t>
            </a:r>
            <a:r>
              <a:rPr kumimoji="1" lang="zh-CN" altLang="en-US" b="1" dirty="0"/>
              <a:t> </a:t>
            </a:r>
            <a:r>
              <a:rPr kumimoji="1" lang="en-US" altLang="zh-CN" b="1" dirty="0"/>
              <a:t>RNA-seq</a:t>
            </a:r>
            <a:r>
              <a:rPr kumimoji="1" lang="zh-CN" altLang="en-US" b="1" dirty="0"/>
              <a:t>，</a:t>
            </a:r>
            <a:r>
              <a:rPr kumimoji="1" lang="en-US" altLang="zh-CN" b="1" dirty="0" err="1"/>
              <a:t>scRNA</a:t>
            </a:r>
            <a:r>
              <a:rPr kumimoji="1" lang="en-US" altLang="zh-CN" b="1" dirty="0"/>
              <a:t>-seq</a:t>
            </a:r>
            <a:r>
              <a:rPr kumimoji="1" lang="zh-CN" altLang="en-US" b="1" dirty="0"/>
              <a:t>，和</a:t>
            </a:r>
            <a:r>
              <a:rPr kumimoji="1" lang="en-US" altLang="zh-CN" b="1" dirty="0" err="1"/>
              <a:t>scATAC</a:t>
            </a:r>
            <a:r>
              <a:rPr kumimoji="1" lang="en-US" altLang="zh-CN" b="1" dirty="0"/>
              <a:t>-seq</a:t>
            </a:r>
            <a:r>
              <a:rPr kumimoji="1" lang="zh-CN" altLang="en-US" b="1" dirty="0"/>
              <a:t>。</a:t>
            </a:r>
            <a:endParaRPr kumimoji="1" lang="en-US" altLang="zh-CN" b="1" dirty="0"/>
          </a:p>
          <a:p>
            <a:r>
              <a:rPr kumimoji="1" lang="zh-CN" altLang="en-US" b="1" dirty="0"/>
              <a:t>对于</a:t>
            </a:r>
            <a:r>
              <a:rPr kumimoji="1" lang="en-US" altLang="zh-CN" b="1" dirty="0"/>
              <a:t>Bulk</a:t>
            </a:r>
            <a:r>
              <a:rPr kumimoji="1" lang="zh-CN" altLang="en-US" b="1" dirty="0"/>
              <a:t> </a:t>
            </a:r>
            <a:r>
              <a:rPr kumimoji="1" lang="en-US" altLang="zh-CN" b="1" dirty="0"/>
              <a:t>RNA-seq</a:t>
            </a:r>
            <a:r>
              <a:rPr kumimoji="1" lang="zh-CN" altLang="en-US" b="1" dirty="0"/>
              <a:t>，</a:t>
            </a:r>
            <a:r>
              <a:rPr kumimoji="1" lang="en-US" altLang="zh-CN" b="1" dirty="0" err="1"/>
              <a:t>scRNA</a:t>
            </a:r>
            <a:r>
              <a:rPr kumimoji="1" lang="en-US" altLang="zh-CN" b="1" dirty="0"/>
              <a:t>-seq</a:t>
            </a:r>
            <a:r>
              <a:rPr kumimoji="1" lang="zh-CN" altLang="en-US" b="1" dirty="0"/>
              <a:t>，它们的测序目标其实并不是</a:t>
            </a:r>
            <a:r>
              <a:rPr kumimoji="1" lang="en-US" altLang="zh-CN" b="1" dirty="0"/>
              <a:t>RNA</a:t>
            </a:r>
            <a:r>
              <a:rPr kumimoji="1" lang="zh-CN" altLang="en-US" b="1" dirty="0"/>
              <a:t>，而是</a:t>
            </a:r>
            <a:r>
              <a:rPr kumimoji="1" lang="en-US" altLang="zh-CN" b="1" dirty="0"/>
              <a:t>RNA</a:t>
            </a:r>
            <a:r>
              <a:rPr kumimoji="1" lang="zh-CN" altLang="en-US" b="1" dirty="0"/>
              <a:t>经过逆转录得到的</a:t>
            </a:r>
            <a:r>
              <a:rPr kumimoji="1" lang="en-US" altLang="zh-CN" b="1" dirty="0"/>
              <a:t>cDNA</a:t>
            </a:r>
            <a:r>
              <a:rPr kumimoji="1" lang="zh-CN" altLang="en-US" b="1" dirty="0"/>
              <a:t>。请注意我在图中的标记位置，是在逆转录后。下图表示的是</a:t>
            </a:r>
            <a:r>
              <a:rPr kumimoji="1" lang="en-US" altLang="zh-CN" b="1" dirty="0"/>
              <a:t>RNA-seq</a:t>
            </a:r>
            <a:r>
              <a:rPr kumimoji="1" lang="zh-CN" altLang="en-US" b="1"/>
              <a:t>测序的一般流程</a:t>
            </a:r>
            <a:endParaRPr kumimoji="1" lang="en-US" altLang="zh-CN" b="1" dirty="0"/>
          </a:p>
          <a:p>
            <a:r>
              <a:rPr kumimoji="1" lang="zh-CN" altLang="en-US" b="1" dirty="0"/>
              <a:t>为什么</a:t>
            </a:r>
            <a:r>
              <a:rPr kumimoji="1" lang="en-US" altLang="zh-CN" b="1" dirty="0"/>
              <a:t>RNA-seq</a:t>
            </a:r>
            <a:r>
              <a:rPr kumimoji="1" lang="zh-CN" altLang="en-US" b="1" dirty="0"/>
              <a:t>测序的不是</a:t>
            </a:r>
            <a:r>
              <a:rPr kumimoji="1" lang="en-US" altLang="zh-CN" b="1" dirty="0"/>
              <a:t>RNA</a:t>
            </a:r>
            <a:r>
              <a:rPr kumimoji="1" lang="zh-CN" altLang="en-US" b="1" dirty="0"/>
              <a:t>，而是</a:t>
            </a:r>
            <a:r>
              <a:rPr kumimoji="1" lang="en-US" altLang="zh-CN" b="1" dirty="0"/>
              <a:t>DNA</a:t>
            </a:r>
            <a:r>
              <a:rPr kumimoji="1" lang="zh-CN" altLang="en-US" b="1" dirty="0"/>
              <a:t>呢？更多的是技术原因：例如，</a:t>
            </a:r>
            <a:r>
              <a:rPr kumimoji="1" lang="en-US" altLang="zh-CN" b="1" dirty="0"/>
              <a:t>cDNA</a:t>
            </a:r>
            <a:r>
              <a:rPr kumimoji="1" lang="zh-CN" altLang="en-US" b="1" dirty="0"/>
              <a:t>比</a:t>
            </a:r>
            <a:r>
              <a:rPr kumimoji="1" lang="en-US" altLang="zh-CN" b="1" dirty="0"/>
              <a:t>RNA</a:t>
            </a:r>
            <a:r>
              <a:rPr kumimoji="1" lang="zh-CN" altLang="en-US" b="1" dirty="0"/>
              <a:t>更稳定，</a:t>
            </a:r>
            <a:r>
              <a:rPr kumimoji="1" lang="en-US" altLang="zh-CN" b="1" dirty="0"/>
              <a:t>RNA</a:t>
            </a:r>
            <a:r>
              <a:rPr kumimoji="1" lang="zh-CN" altLang="en-US" b="1" dirty="0"/>
              <a:t>很容易被</a:t>
            </a:r>
            <a:r>
              <a:rPr kumimoji="1" lang="en-US" altLang="zh-CN" b="1" dirty="0"/>
              <a:t>RNA</a:t>
            </a:r>
            <a:r>
              <a:rPr kumimoji="1" lang="zh-CN" altLang="en-US" b="1" dirty="0"/>
              <a:t>酶降解，并且</a:t>
            </a:r>
            <a:r>
              <a:rPr kumimoji="1" lang="en-US" altLang="zh-CN" b="1" dirty="0"/>
              <a:t>RNA</a:t>
            </a:r>
            <a:r>
              <a:rPr kumimoji="1" lang="zh-CN" altLang="en-US" b="1" dirty="0"/>
              <a:t>可能折叠形成复杂的</a:t>
            </a:r>
            <a:r>
              <a:rPr kumimoji="1" lang="en-US" altLang="zh-CN" b="1" dirty="0"/>
              <a:t>RNA</a:t>
            </a:r>
            <a:r>
              <a:rPr kumimoji="1" lang="zh-CN" altLang="en-US" b="1" dirty="0"/>
              <a:t>二级结构，而</a:t>
            </a:r>
            <a:r>
              <a:rPr kumimoji="1" lang="en-US" altLang="zh-CN" b="1" dirty="0"/>
              <a:t>DNA</a:t>
            </a:r>
            <a:r>
              <a:rPr kumimoji="1" lang="zh-CN" altLang="en-US" b="1" dirty="0"/>
              <a:t>仅是一条链；逆转录为</a:t>
            </a:r>
            <a:r>
              <a:rPr kumimoji="1" lang="en-US" altLang="zh-CN" b="1" dirty="0"/>
              <a:t>cDNA</a:t>
            </a:r>
            <a:r>
              <a:rPr kumimoji="1" lang="zh-CN" altLang="en-US" b="1" dirty="0"/>
              <a:t>的过程可以人为地添加指定</a:t>
            </a:r>
            <a:r>
              <a:rPr kumimoji="1" lang="en-US" altLang="zh-CN" b="1" dirty="0"/>
              <a:t>barcode</a:t>
            </a:r>
            <a:r>
              <a:rPr kumimoji="1" lang="zh-CN" altLang="en-US" b="1" dirty="0"/>
              <a:t>，也就是接头，可以用来标记</a:t>
            </a:r>
            <a:r>
              <a:rPr kumimoji="1" lang="en-US" altLang="zh-CN" b="1" dirty="0"/>
              <a:t>RNA</a:t>
            </a:r>
            <a:r>
              <a:rPr kumimoji="1" lang="zh-CN" altLang="en-US" b="1" dirty="0"/>
              <a:t>的不同来源。</a:t>
            </a:r>
            <a:endParaRPr kumimoji="1" lang="en-US" altLang="zh-CN" b="1" dirty="0"/>
          </a:p>
          <a:p>
            <a:r>
              <a:rPr kumimoji="1" lang="zh-CN" altLang="en-US" b="1" dirty="0"/>
              <a:t>那么既然它测的是</a:t>
            </a:r>
            <a:r>
              <a:rPr kumimoji="1" lang="en-US" altLang="zh-CN" b="1" dirty="0"/>
              <a:t>DNA</a:t>
            </a:r>
            <a:r>
              <a:rPr kumimoji="1" lang="zh-CN" altLang="en-US" b="1" dirty="0"/>
              <a:t>的序，为什么不叫</a:t>
            </a:r>
            <a:r>
              <a:rPr kumimoji="1" lang="en-US" altLang="zh-CN" b="1" dirty="0"/>
              <a:t>cDNA-seq</a:t>
            </a:r>
            <a:r>
              <a:rPr kumimoji="1" lang="zh-CN" altLang="en-US" b="1" dirty="0"/>
              <a:t>？因为尽管是对逆转录后的</a:t>
            </a:r>
            <a:r>
              <a:rPr kumimoji="1" lang="en-US" altLang="zh-CN" b="1" dirty="0"/>
              <a:t>cDNA</a:t>
            </a:r>
            <a:r>
              <a:rPr kumimoji="1" lang="zh-CN" altLang="en-US" b="1" dirty="0"/>
              <a:t>测序，最终的研究对象还是</a:t>
            </a:r>
            <a:r>
              <a:rPr kumimoji="1" lang="en-US" altLang="zh-CN" b="1" dirty="0"/>
              <a:t>RNA</a:t>
            </a:r>
            <a:r>
              <a:rPr kumimoji="1" lang="zh-CN" altLang="en-US" b="1" dirty="0"/>
              <a:t>，因此叫</a:t>
            </a:r>
            <a:r>
              <a:rPr kumimoji="1" lang="en-US" altLang="zh-CN" b="1" dirty="0"/>
              <a:t>RNA-seq</a:t>
            </a:r>
            <a:r>
              <a:rPr kumimoji="1" lang="zh-CN" altLang="en-US" b="1" dirty="0"/>
              <a:t>。</a:t>
            </a:r>
            <a:endParaRPr kumimoji="1" lang="en-US" altLang="zh-CN" b="1" dirty="0"/>
          </a:p>
          <a:p>
            <a:endParaRPr kumimoji="1" lang="en-US" altLang="zh-CN" b="1" dirty="0"/>
          </a:p>
          <a:p>
            <a:r>
              <a:rPr kumimoji="1" lang="zh-CN" altLang="en-US" b="1" dirty="0"/>
              <a:t>对于</a:t>
            </a:r>
            <a:r>
              <a:rPr kumimoji="1" lang="en-US" altLang="zh-CN" b="1" dirty="0"/>
              <a:t>bulk</a:t>
            </a:r>
            <a:r>
              <a:rPr kumimoji="1" lang="zh-CN" altLang="en-US" b="1" dirty="0"/>
              <a:t>和</a:t>
            </a:r>
            <a:r>
              <a:rPr kumimoji="1" lang="en-US" altLang="zh-CN" b="1" dirty="0"/>
              <a:t>single</a:t>
            </a:r>
            <a:r>
              <a:rPr kumimoji="1" lang="zh-CN" altLang="en-US" b="1" dirty="0"/>
              <a:t> </a:t>
            </a:r>
            <a:r>
              <a:rPr kumimoji="1" lang="en-US" altLang="zh-CN" b="1" dirty="0"/>
              <a:t>cell</a:t>
            </a:r>
            <a:r>
              <a:rPr kumimoji="1" lang="zh-CN" altLang="en-US" b="1" dirty="0"/>
              <a:t> </a:t>
            </a:r>
            <a:r>
              <a:rPr kumimoji="1" lang="en-US" altLang="zh-CN" b="1" dirty="0"/>
              <a:t>RNA-seq</a:t>
            </a:r>
            <a:r>
              <a:rPr kumimoji="1" lang="zh-CN" altLang="en-US" b="1" dirty="0"/>
              <a:t>，它们的技术原理大致相同，仅在测序开始时的测序对象有区别</a:t>
            </a:r>
          </a:p>
        </p:txBody>
      </p:sp>
      <p:sp>
        <p:nvSpPr>
          <p:cNvPr id="4" name="灯片编号占位符 3"/>
          <p:cNvSpPr>
            <a:spLocks noGrp="1"/>
          </p:cNvSpPr>
          <p:nvPr>
            <p:ph type="sldNum" sz="quarter" idx="5"/>
          </p:nvPr>
        </p:nvSpPr>
        <p:spPr/>
        <p:txBody>
          <a:bodyPr/>
          <a:lstStyle/>
          <a:p>
            <a:fld id="{9E4920B7-B4CC-664F-B748-2EAD5BA393B9}" type="slidenum">
              <a:rPr kumimoji="1" lang="zh-CN" altLang="en-US" smtClean="0"/>
              <a:t>2</a:t>
            </a:fld>
            <a:endParaRPr kumimoji="1" lang="zh-CN" altLang="en-US"/>
          </a:p>
        </p:txBody>
      </p:sp>
    </p:spTree>
    <p:extLst>
      <p:ext uri="{BB962C8B-B14F-4D97-AF65-F5344CB8AC3E}">
        <p14:creationId xmlns:p14="http://schemas.microsoft.com/office/powerpoint/2010/main" val="84209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b="1" dirty="0"/>
              <a:t>有人说：尽管</a:t>
            </a:r>
            <a:r>
              <a:rPr kumimoji="1" lang="en-US" altLang="zh-CN" b="1" dirty="0"/>
              <a:t>RNA</a:t>
            </a:r>
            <a:r>
              <a:rPr kumimoji="1" lang="zh-CN" altLang="en-US" b="1" dirty="0"/>
              <a:t>是基因表达的中间产物，测</a:t>
            </a:r>
            <a:r>
              <a:rPr kumimoji="1" lang="en-US" altLang="zh-CN" b="1" dirty="0"/>
              <a:t>RNA</a:t>
            </a:r>
            <a:r>
              <a:rPr kumimoji="1" lang="zh-CN" altLang="en-US" b="1" dirty="0"/>
              <a:t>的序可以定量基因的表达，但</a:t>
            </a:r>
            <a:r>
              <a:rPr kumimoji="1" lang="en-US" altLang="zh-CN" b="1" dirty="0"/>
              <a:t>RNA</a:t>
            </a:r>
            <a:r>
              <a:rPr kumimoji="1" lang="zh-CN" altLang="en-US" b="1" dirty="0"/>
              <a:t>的类别太多了，有编码</a:t>
            </a:r>
            <a:r>
              <a:rPr kumimoji="1" lang="en-US" altLang="zh-CN" b="1" dirty="0"/>
              <a:t>RNA</a:t>
            </a:r>
            <a:r>
              <a:rPr kumimoji="1" lang="zh-CN" altLang="en-US" b="1" dirty="0"/>
              <a:t>，非编码</a:t>
            </a:r>
            <a:r>
              <a:rPr kumimoji="1" lang="en-US" altLang="zh-CN" b="1" dirty="0"/>
              <a:t>RNA</a:t>
            </a:r>
            <a:r>
              <a:rPr kumimoji="1" lang="zh-CN" altLang="en-US" b="1" dirty="0"/>
              <a:t>，乱七八糟的</a:t>
            </a:r>
            <a:r>
              <a:rPr kumimoji="1" lang="en-US" altLang="zh-CN" b="1" dirty="0"/>
              <a:t>RNA</a:t>
            </a:r>
            <a:r>
              <a:rPr kumimoji="1" lang="zh-CN" altLang="en-US" b="1" dirty="0"/>
              <a:t>对测序的结果和基因表达的定量造成了影响。那么为什么不直接从最原始的遗传信息的载体，也就是</a:t>
            </a:r>
            <a:r>
              <a:rPr kumimoji="1" lang="en-US" altLang="zh-CN" b="1" dirty="0"/>
              <a:t>DNA</a:t>
            </a:r>
            <a:r>
              <a:rPr kumimoji="1" lang="zh-CN" altLang="en-US" b="1" dirty="0"/>
              <a:t>，开始测序呢？</a:t>
            </a:r>
            <a:endParaRPr kumimoji="1" lang="en-US" altLang="zh-CN" b="1" dirty="0"/>
          </a:p>
          <a:p>
            <a:endParaRPr kumimoji="1" lang="en-US" altLang="zh-CN" b="1" dirty="0"/>
          </a:p>
          <a:p>
            <a:r>
              <a:rPr kumimoji="1" lang="en-US" altLang="zh-CN" b="1" dirty="0"/>
              <a:t>ATAC</a:t>
            </a:r>
            <a:r>
              <a:rPr kumimoji="1" lang="zh-CN" altLang="en-US" b="1" dirty="0"/>
              <a:t>的全名叫做“染色质开放区域可及性”。（染色体和染色质的区别）。在遗传信息还没开始表达的时候，细胞或组织中的染色质呈封闭状态，闲杂人等不可入内。然而，当基因的表达过程开始时，细胞或组织中染色体的特定区域就会打开并保持开放状态，直到特定基因的表达过程结束。例如，高度分化的细胞通常都有特定的功能，如神经细胞中，基因开始表达时，染色质中负责神经功能的基因区域就会开放，而其他的未表达区域依然是关闭状态。这也是“染色质开放区域这个名字的由来”。注意图中标记的位置，</a:t>
            </a:r>
            <a:r>
              <a:rPr kumimoji="1" lang="en-US" altLang="zh-CN" b="1" dirty="0"/>
              <a:t>ATAC-seq</a:t>
            </a:r>
            <a:r>
              <a:rPr kumimoji="1" lang="zh-CN" altLang="en-US" b="1" dirty="0"/>
              <a:t>发生于</a:t>
            </a:r>
            <a:r>
              <a:rPr kumimoji="1" lang="en-US" altLang="zh-CN" b="1" dirty="0"/>
              <a:t>DNA</a:t>
            </a:r>
            <a:r>
              <a:rPr kumimoji="1" lang="zh-CN" altLang="en-US" b="1" dirty="0"/>
              <a:t>转录开始前。</a:t>
            </a:r>
            <a:endParaRPr kumimoji="1" lang="en-US" altLang="zh-CN" b="1" dirty="0"/>
          </a:p>
          <a:p>
            <a:endParaRPr kumimoji="1" lang="en-US" altLang="zh-CN" b="1" dirty="0"/>
          </a:p>
          <a:p>
            <a:r>
              <a:rPr kumimoji="1" lang="zh-CN" altLang="en-US" b="1" dirty="0"/>
              <a:t>因为是对</a:t>
            </a:r>
            <a:r>
              <a:rPr kumimoji="1" lang="en-US" altLang="zh-CN" b="1" dirty="0"/>
              <a:t>DNA</a:t>
            </a:r>
            <a:r>
              <a:rPr kumimoji="1" lang="zh-CN" altLang="en-US" b="1" dirty="0"/>
              <a:t>测序，因此不需要逆转录为</a:t>
            </a:r>
            <a:r>
              <a:rPr kumimoji="1" lang="en-US" altLang="zh-CN" b="1" dirty="0"/>
              <a:t>cDNA</a:t>
            </a:r>
            <a:r>
              <a:rPr kumimoji="1" lang="zh-CN" altLang="en-US" b="1" dirty="0"/>
              <a:t>的过程。</a:t>
            </a:r>
            <a:r>
              <a:rPr kumimoji="1" lang="en-US" altLang="zh-CN" b="1" dirty="0"/>
              <a:t>ATAC</a:t>
            </a:r>
            <a:r>
              <a:rPr kumimoji="1" lang="zh-CN" altLang="en-US" b="1" dirty="0"/>
              <a:t>最最最困难的地方就在于开头：染色质的切割。</a:t>
            </a:r>
            <a:endParaRPr kumimoji="1" lang="en-US" altLang="zh-CN" b="1" dirty="0"/>
          </a:p>
        </p:txBody>
      </p:sp>
      <p:sp>
        <p:nvSpPr>
          <p:cNvPr id="4" name="灯片编号占位符 3"/>
          <p:cNvSpPr>
            <a:spLocks noGrp="1"/>
          </p:cNvSpPr>
          <p:nvPr>
            <p:ph type="sldNum" sz="quarter" idx="5"/>
          </p:nvPr>
        </p:nvSpPr>
        <p:spPr/>
        <p:txBody>
          <a:bodyPr/>
          <a:lstStyle/>
          <a:p>
            <a:fld id="{9E4920B7-B4CC-664F-B748-2EAD5BA393B9}" type="slidenum">
              <a:rPr kumimoji="1" lang="zh-CN" altLang="en-US" smtClean="0"/>
              <a:t>3</a:t>
            </a:fld>
            <a:endParaRPr kumimoji="1" lang="zh-CN" altLang="en-US"/>
          </a:p>
        </p:txBody>
      </p:sp>
    </p:spTree>
    <p:extLst>
      <p:ext uri="{BB962C8B-B14F-4D97-AF65-F5344CB8AC3E}">
        <p14:creationId xmlns:p14="http://schemas.microsoft.com/office/powerpoint/2010/main" val="3054678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b="1" dirty="0"/>
              <a:t>接下来是私货：</a:t>
            </a:r>
            <a:r>
              <a:rPr kumimoji="1" lang="en-US" altLang="zh-CN" b="1" dirty="0"/>
              <a:t>CLIP-seq</a:t>
            </a:r>
            <a:r>
              <a:rPr kumimoji="1" lang="zh-CN" altLang="en-US" b="1" dirty="0"/>
              <a:t>，也叫做交叉免疫测序技术，是一种探究</a:t>
            </a:r>
            <a:r>
              <a:rPr kumimoji="1" lang="en-US" altLang="zh-CN" b="1" dirty="0"/>
              <a:t>RNA</a:t>
            </a:r>
            <a:r>
              <a:rPr kumimoji="1" lang="zh-CN" altLang="en-US" b="1" dirty="0"/>
              <a:t>和蛋白质相互作用的测序技术。尽管的测序对象还是</a:t>
            </a:r>
            <a:r>
              <a:rPr kumimoji="1" lang="en-US" altLang="zh-CN" b="1" dirty="0"/>
              <a:t>cDNA</a:t>
            </a:r>
            <a:r>
              <a:rPr kumimoji="1" lang="zh-CN" altLang="en-US" b="1" dirty="0"/>
              <a:t>，但它的本质也是</a:t>
            </a:r>
            <a:r>
              <a:rPr kumimoji="1" lang="en-US" altLang="zh-CN" b="1" dirty="0"/>
              <a:t>RNA-seq</a:t>
            </a:r>
            <a:r>
              <a:rPr kumimoji="1" lang="zh-CN" altLang="en-US" b="1" dirty="0"/>
              <a:t>，因为研究对象是</a:t>
            </a:r>
            <a:r>
              <a:rPr kumimoji="1" lang="en-US" altLang="zh-CN" b="1" dirty="0"/>
              <a:t>RNA</a:t>
            </a:r>
            <a:r>
              <a:rPr kumimoji="1" lang="zh-CN" altLang="en-US" b="1" dirty="0"/>
              <a:t>。</a:t>
            </a:r>
            <a:endParaRPr kumimoji="1" lang="en-US" altLang="zh-CN" b="1" dirty="0"/>
          </a:p>
          <a:p>
            <a:endParaRPr kumimoji="1" lang="en-US" altLang="zh-CN" b="1" dirty="0"/>
          </a:p>
          <a:p>
            <a:r>
              <a:rPr kumimoji="1" lang="zh-CN" altLang="en-US" b="1" dirty="0"/>
              <a:t>提到的测序技术，研究对象可能不一样，但是直接测序的对象都是</a:t>
            </a:r>
            <a:r>
              <a:rPr kumimoji="1" lang="en-US" altLang="zh-CN" b="1" dirty="0"/>
              <a:t>DNA</a:t>
            </a:r>
            <a:r>
              <a:rPr kumimoji="1" lang="zh-CN" altLang="en-US" b="1" dirty="0"/>
              <a:t>。</a:t>
            </a:r>
          </a:p>
        </p:txBody>
      </p:sp>
      <p:sp>
        <p:nvSpPr>
          <p:cNvPr id="4" name="灯片编号占位符 3"/>
          <p:cNvSpPr>
            <a:spLocks noGrp="1"/>
          </p:cNvSpPr>
          <p:nvPr>
            <p:ph type="sldNum" sz="quarter" idx="5"/>
          </p:nvPr>
        </p:nvSpPr>
        <p:spPr/>
        <p:txBody>
          <a:bodyPr/>
          <a:lstStyle/>
          <a:p>
            <a:fld id="{9E4920B7-B4CC-664F-B748-2EAD5BA393B9}" type="slidenum">
              <a:rPr kumimoji="1" lang="zh-CN" altLang="en-US" smtClean="0"/>
              <a:t>4</a:t>
            </a:fld>
            <a:endParaRPr kumimoji="1" lang="zh-CN" altLang="en-US"/>
          </a:p>
        </p:txBody>
      </p:sp>
    </p:spTree>
    <p:extLst>
      <p:ext uri="{BB962C8B-B14F-4D97-AF65-F5344CB8AC3E}">
        <p14:creationId xmlns:p14="http://schemas.microsoft.com/office/powerpoint/2010/main" val="3202013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E4920B7-B4CC-664F-B748-2EAD5BA393B9}" type="slidenum">
              <a:rPr kumimoji="1" lang="zh-CN" altLang="en-US" smtClean="0"/>
              <a:t>5</a:t>
            </a:fld>
            <a:endParaRPr kumimoji="1" lang="zh-CN" altLang="en-US"/>
          </a:p>
        </p:txBody>
      </p:sp>
    </p:spTree>
    <p:extLst>
      <p:ext uri="{BB962C8B-B14F-4D97-AF65-F5344CB8AC3E}">
        <p14:creationId xmlns:p14="http://schemas.microsoft.com/office/powerpoint/2010/main" val="245123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不论是</a:t>
            </a:r>
            <a:r>
              <a:rPr kumimoji="1" lang="en-US" altLang="zh-CN" dirty="0"/>
              <a:t>bulk</a:t>
            </a:r>
            <a:r>
              <a:rPr kumimoji="1" lang="zh-CN" altLang="en-US" dirty="0"/>
              <a:t>数据还是单细胞数据，还是位点数据，下机之后得到的数据一定是</a:t>
            </a:r>
            <a:r>
              <a:rPr kumimoji="1" lang="en-US" altLang="zh-CN" dirty="0"/>
              <a:t>.</a:t>
            </a:r>
            <a:r>
              <a:rPr kumimoji="1" lang="en-US" altLang="zh-CN" dirty="0" err="1"/>
              <a:t>fasta</a:t>
            </a:r>
            <a:r>
              <a:rPr kumimoji="1" lang="zh-CN" altLang="en-US" dirty="0"/>
              <a:t>或</a:t>
            </a:r>
            <a:r>
              <a:rPr kumimoji="1" lang="en-US" altLang="zh-CN" dirty="0"/>
              <a:t>.</a:t>
            </a:r>
            <a:r>
              <a:rPr kumimoji="1" lang="en-US" altLang="zh-CN" dirty="0" err="1"/>
              <a:t>fastq</a:t>
            </a:r>
            <a:r>
              <a:rPr kumimoji="1" lang="zh-CN" altLang="en-US" dirty="0"/>
              <a:t>格式的数据。</a:t>
            </a:r>
            <a:r>
              <a:rPr kumimoji="1" lang="en-US" altLang="zh-CN" dirty="0"/>
              <a:t>Q</a:t>
            </a:r>
            <a:r>
              <a:rPr kumimoji="1" lang="zh-CN" altLang="en-US" dirty="0"/>
              <a:t>表示</a:t>
            </a:r>
            <a:r>
              <a:rPr kumimoji="1" lang="en-US" altLang="zh-CN" dirty="0"/>
              <a:t>quality</a:t>
            </a:r>
            <a:r>
              <a:rPr kumimoji="1" lang="zh-CN" altLang="en-US" dirty="0"/>
              <a:t> </a:t>
            </a:r>
            <a:r>
              <a:rPr kumimoji="1" lang="en-US" altLang="zh-CN" dirty="0"/>
              <a:t>control</a:t>
            </a:r>
            <a:r>
              <a:rPr kumimoji="1" lang="zh-CN" altLang="en-US" dirty="0"/>
              <a:t>，是</a:t>
            </a:r>
            <a:r>
              <a:rPr kumimoji="1" lang="en-US" altLang="zh-CN" dirty="0" err="1"/>
              <a:t>fasta</a:t>
            </a:r>
            <a:r>
              <a:rPr kumimoji="1" lang="zh-CN" altLang="en-US" dirty="0"/>
              <a:t>数据的质控版。因为在数据下机时通常都会做一个质控，所以一般</a:t>
            </a:r>
            <a:r>
              <a:rPr kumimoji="1" lang="en-US" altLang="zh-CN" dirty="0"/>
              <a:t>raw</a:t>
            </a:r>
            <a:r>
              <a:rPr kumimoji="1" lang="zh-CN" altLang="en-US" dirty="0"/>
              <a:t> </a:t>
            </a:r>
            <a:r>
              <a:rPr kumimoji="1" lang="en-US" altLang="zh-CN" dirty="0"/>
              <a:t>data</a:t>
            </a:r>
            <a:r>
              <a:rPr kumimoji="1" lang="zh-CN" altLang="en-US" dirty="0"/>
              <a:t>都是</a:t>
            </a:r>
            <a:r>
              <a:rPr kumimoji="1" lang="en-US" altLang="zh-CN" dirty="0" err="1"/>
              <a:t>fastq</a:t>
            </a:r>
            <a:r>
              <a:rPr kumimoji="1" lang="zh-CN" altLang="en-US" dirty="0"/>
              <a:t>。</a:t>
            </a:r>
            <a:endParaRPr kumimoji="1" lang="en-US" altLang="zh-CN" dirty="0"/>
          </a:p>
          <a:p>
            <a:endParaRPr kumimoji="1" lang="en-US" altLang="zh-CN" dirty="0"/>
          </a:p>
          <a:p>
            <a:r>
              <a:rPr kumimoji="1" lang="zh-CN" altLang="en-US" dirty="0"/>
              <a:t>在拿到数据之后，我们首先会看看数据质量，使用到的工具有</a:t>
            </a:r>
            <a:r>
              <a:rPr kumimoji="1" lang="en-US" altLang="zh-CN" dirty="0" err="1"/>
              <a:t>fastqc</a:t>
            </a:r>
            <a:r>
              <a:rPr kumimoji="1" lang="zh-CN" altLang="en-US" dirty="0"/>
              <a:t>和</a:t>
            </a:r>
            <a:r>
              <a:rPr kumimoji="1" lang="en-US" altLang="zh-CN" dirty="0" err="1"/>
              <a:t>multiqc</a:t>
            </a:r>
            <a:r>
              <a:rPr kumimoji="1" lang="zh-CN" altLang="en-US" dirty="0"/>
              <a:t>。这一步仅是查看质量，没有对数据进行修改。</a:t>
            </a:r>
            <a:endParaRPr kumimoji="1" lang="en-US" altLang="zh-CN" dirty="0"/>
          </a:p>
          <a:p>
            <a:endParaRPr kumimoji="1" lang="en-US" altLang="zh-CN" dirty="0"/>
          </a:p>
          <a:p>
            <a:r>
              <a:rPr kumimoji="1" lang="zh-CN" altLang="en-US" dirty="0"/>
              <a:t>接下来是序列比对。</a:t>
            </a:r>
            <a:r>
              <a:rPr kumimoji="1" lang="en-US" altLang="zh-CN" dirty="0"/>
              <a:t>.</a:t>
            </a:r>
            <a:r>
              <a:rPr kumimoji="1" lang="en-US" altLang="zh-CN" dirty="0" err="1"/>
              <a:t>fastq</a:t>
            </a:r>
            <a:r>
              <a:rPr kumimoji="1" lang="zh-CN" altLang="en-US" dirty="0"/>
              <a:t>文件仅仅是保存了测序得到的序列，要想知道这段序列位于基因组的什么位置，属于什么基因，就要把序列给匹配到基因组上。</a:t>
            </a:r>
            <a:endParaRPr kumimoji="1" lang="en-US" altLang="zh-CN" dirty="0"/>
          </a:p>
          <a:p>
            <a:r>
              <a:rPr kumimoji="1" lang="zh-CN" altLang="en-US" dirty="0"/>
              <a:t>针对不同的测序技术，有很多的序列比对软件被开发出来。这次是用的是</a:t>
            </a:r>
            <a:r>
              <a:rPr kumimoji="1" lang="en-US" altLang="zh-CN" dirty="0"/>
              <a:t>hisat2</a:t>
            </a:r>
            <a:r>
              <a:rPr kumimoji="1" lang="zh-CN" altLang="en-US" dirty="0"/>
              <a:t>。</a:t>
            </a:r>
            <a:endParaRPr kumimoji="1" lang="en-US" altLang="zh-CN" dirty="0"/>
          </a:p>
          <a:p>
            <a:endParaRPr kumimoji="1" lang="en-US" altLang="zh-CN" dirty="0"/>
          </a:p>
          <a:p>
            <a:r>
              <a:rPr kumimoji="1" lang="zh-CN" altLang="en-US" dirty="0"/>
              <a:t>对于</a:t>
            </a:r>
            <a:r>
              <a:rPr kumimoji="1" lang="en-US" altLang="zh-CN" dirty="0"/>
              <a:t>bulk</a:t>
            </a:r>
            <a:r>
              <a:rPr kumimoji="1" lang="zh-CN" altLang="en-US" dirty="0"/>
              <a:t>和</a:t>
            </a:r>
            <a:r>
              <a:rPr kumimoji="1" lang="en-US" altLang="zh-CN" dirty="0" err="1"/>
              <a:t>sc</a:t>
            </a:r>
            <a:r>
              <a:rPr kumimoji="1" lang="zh-CN" altLang="en-US" dirty="0"/>
              <a:t> </a:t>
            </a:r>
            <a:r>
              <a:rPr kumimoji="1" lang="en-US" altLang="zh-CN" dirty="0"/>
              <a:t>RNA-seq</a:t>
            </a:r>
            <a:r>
              <a:rPr kumimoji="1" lang="zh-CN" altLang="en-US" dirty="0"/>
              <a:t>数据，在进行序列比对后就可以对基因表达进行定量，生成表达矩阵。但是对于</a:t>
            </a:r>
            <a:r>
              <a:rPr kumimoji="1" lang="en-US" altLang="zh-CN" dirty="0"/>
              <a:t>ATAC</a:t>
            </a:r>
            <a:r>
              <a:rPr kumimoji="1" lang="zh-CN" altLang="en-US" dirty="0"/>
              <a:t>数据，序列比对后还要再进行一次</a:t>
            </a:r>
            <a:r>
              <a:rPr kumimoji="1" lang="en-US" altLang="zh-CN" dirty="0"/>
              <a:t>peak</a:t>
            </a:r>
            <a:r>
              <a:rPr kumimoji="1" lang="zh-CN" altLang="en-US" dirty="0"/>
              <a:t> </a:t>
            </a:r>
            <a:r>
              <a:rPr kumimoji="1" lang="en-US" altLang="zh-CN" dirty="0"/>
              <a:t>calling</a:t>
            </a:r>
            <a:r>
              <a:rPr kumimoji="1" lang="zh-CN" altLang="en-US" dirty="0"/>
              <a:t>，才能够进行定量。</a:t>
            </a:r>
            <a:endParaRPr kumimoji="1" lang="en-US" altLang="zh-CN" dirty="0"/>
          </a:p>
          <a:p>
            <a:r>
              <a:rPr kumimoji="1" lang="zh-CN" altLang="en-US" dirty="0"/>
              <a:t>问：同样是求表达量，为什么</a:t>
            </a:r>
            <a:r>
              <a:rPr kumimoji="1" lang="en-US" altLang="zh-CN" dirty="0"/>
              <a:t>ATAC</a:t>
            </a:r>
            <a:r>
              <a:rPr kumimoji="1" lang="zh-CN" altLang="en-US" dirty="0"/>
              <a:t>数据需要</a:t>
            </a:r>
            <a:r>
              <a:rPr kumimoji="1" lang="en-US" altLang="zh-CN" dirty="0"/>
              <a:t>peak</a:t>
            </a:r>
            <a:r>
              <a:rPr kumimoji="1" lang="zh-CN" altLang="en-US" dirty="0"/>
              <a:t> </a:t>
            </a:r>
            <a:r>
              <a:rPr kumimoji="1" lang="en-US" altLang="zh-CN" dirty="0"/>
              <a:t>calling</a:t>
            </a:r>
            <a:r>
              <a:rPr kumimoji="1" lang="zh-CN" altLang="en-US" dirty="0"/>
              <a:t>，</a:t>
            </a:r>
            <a:r>
              <a:rPr kumimoji="1" lang="en-US" altLang="zh-CN" dirty="0"/>
              <a:t>RNA-seq</a:t>
            </a:r>
            <a:r>
              <a:rPr kumimoji="1" lang="zh-CN" altLang="en-US" dirty="0"/>
              <a:t>数据却不用呢？</a:t>
            </a:r>
            <a:endParaRPr kumimoji="1" lang="en-US" altLang="zh-CN" dirty="0"/>
          </a:p>
          <a:p>
            <a:r>
              <a:rPr kumimoji="1" lang="zh-CN" altLang="en-US" dirty="0"/>
              <a:t>目的不同：</a:t>
            </a:r>
            <a:r>
              <a:rPr lang="en-US" altLang="zh-CN" dirty="0"/>
              <a:t>RNA-seq</a:t>
            </a:r>
            <a:r>
              <a:rPr lang="zh-CN" altLang="en-US" dirty="0"/>
              <a:t>的主要目的是测量基因表达水平，即定量分析样本中每个基因的</a:t>
            </a:r>
            <a:r>
              <a:rPr lang="en-US" altLang="zh-CN" dirty="0"/>
              <a:t>mRNA</a:t>
            </a:r>
            <a:r>
              <a:rPr lang="zh-CN" altLang="en-US" dirty="0"/>
              <a:t>丰度。通过</a:t>
            </a:r>
            <a:r>
              <a:rPr lang="en-US" altLang="zh-CN" dirty="0"/>
              <a:t>RNA-seq</a:t>
            </a:r>
            <a:r>
              <a:rPr lang="zh-CN" altLang="en-US" dirty="0"/>
              <a:t>，我们希望了解不同基因在不同条件下的表达差异；</a:t>
            </a:r>
            <a:r>
              <a:rPr lang="en-US" altLang="zh-CN" dirty="0"/>
              <a:t>ATAC-seq</a:t>
            </a:r>
            <a:r>
              <a:rPr lang="zh-CN" altLang="en-US" dirty="0"/>
              <a:t>目的是识别染色质中的重要区域；</a:t>
            </a:r>
            <a:endParaRPr lang="en-US" altLang="zh-CN" dirty="0"/>
          </a:p>
          <a:p>
            <a:r>
              <a:rPr kumimoji="1" lang="zh-CN" altLang="en-US" dirty="0"/>
              <a:t>目的不同导致了数据特性不同：</a:t>
            </a:r>
            <a:r>
              <a:rPr kumimoji="1" lang="en-US" altLang="zh-CN" dirty="0"/>
              <a:t>RNA-seq</a:t>
            </a:r>
            <a:r>
              <a:rPr kumimoji="1" lang="zh-CN" altLang="en-US" dirty="0"/>
              <a:t>只关注了表达量，因此测序发生在整个转录本，信号是连续的；而</a:t>
            </a:r>
            <a:r>
              <a:rPr kumimoji="1" lang="en-US" altLang="zh-CN" dirty="0"/>
              <a:t>ATAC</a:t>
            </a:r>
            <a:r>
              <a:rPr kumimoji="1" lang="zh-CN" altLang="en-US" dirty="0"/>
              <a:t>数据是离散的，因为找染色质开放区域的时候使用酶进行了切割，这些区域是离散的、局部的。</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因此，</a:t>
            </a:r>
            <a:r>
              <a:rPr kumimoji="1" lang="en-US" altLang="zh-CN" dirty="0"/>
              <a:t>ATAC</a:t>
            </a:r>
            <a:r>
              <a:rPr kumimoji="1" lang="zh-CN" altLang="en-US" dirty="0"/>
              <a:t>数据的矩阵会更稀疏，因为</a:t>
            </a:r>
            <a:r>
              <a:rPr kumimoji="1" lang="en-US" altLang="zh-CN" dirty="0"/>
              <a:t>RNA</a:t>
            </a:r>
            <a:r>
              <a:rPr kumimoji="1" lang="zh-CN" altLang="en-US" dirty="0"/>
              <a:t>作为</a:t>
            </a:r>
            <a:r>
              <a:rPr kumimoji="1" lang="en-US" altLang="zh-CN" dirty="0"/>
              <a:t>DNA</a:t>
            </a:r>
            <a:r>
              <a:rPr kumimoji="1" lang="zh-CN" altLang="en-US" dirty="0"/>
              <a:t>转录的产物，可以很多很多。而</a:t>
            </a:r>
            <a:r>
              <a:rPr kumimoji="1" lang="en-US" altLang="zh-CN" dirty="0"/>
              <a:t>DNA</a:t>
            </a:r>
            <a:r>
              <a:rPr kumimoji="1" lang="zh-CN" altLang="en-US" dirty="0"/>
              <a:t>只有那么多。</a:t>
            </a:r>
          </a:p>
          <a:p>
            <a:endParaRPr kumimoji="1" lang="en-US" altLang="zh-CN" dirty="0"/>
          </a:p>
          <a:p>
            <a:r>
              <a:rPr kumimoji="1" lang="zh-CN" altLang="en-US" dirty="0"/>
              <a:t>那么</a:t>
            </a:r>
            <a:r>
              <a:rPr kumimoji="1" lang="en-US" altLang="zh-CN" dirty="0"/>
              <a:t>RNA-seq</a:t>
            </a:r>
            <a:r>
              <a:rPr kumimoji="1" lang="zh-CN" altLang="en-US" dirty="0"/>
              <a:t>数据可以</a:t>
            </a:r>
            <a:r>
              <a:rPr kumimoji="1" lang="en-US" altLang="zh-CN" dirty="0"/>
              <a:t>peak</a:t>
            </a:r>
            <a:r>
              <a:rPr kumimoji="1" lang="zh-CN" altLang="en-US" dirty="0"/>
              <a:t> </a:t>
            </a:r>
            <a:r>
              <a:rPr kumimoji="1" lang="en-US" altLang="zh-CN" dirty="0"/>
              <a:t>calling</a:t>
            </a:r>
            <a:r>
              <a:rPr kumimoji="1" lang="zh-CN" altLang="en-US" dirty="0"/>
              <a:t>吗？</a:t>
            </a:r>
            <a:endParaRPr kumimoji="1" lang="en-US" altLang="zh-CN" dirty="0"/>
          </a:p>
          <a:p>
            <a:r>
              <a:rPr kumimoji="1" lang="zh-CN" altLang="en-US" dirty="0"/>
              <a:t>理论上可以，但刚刚说过，由于是在整个转录组上做的测序，每一段测序都很重要，因为都对基因的表达做出了贡献，</a:t>
            </a:r>
            <a:r>
              <a:rPr kumimoji="1" lang="en-US" altLang="zh-CN" dirty="0"/>
              <a:t>peak</a:t>
            </a:r>
            <a:r>
              <a:rPr kumimoji="1" lang="zh-CN" altLang="en-US" dirty="0"/>
              <a:t> </a:t>
            </a:r>
            <a:r>
              <a:rPr kumimoji="1" lang="en-US" altLang="zh-CN" dirty="0"/>
              <a:t>calling</a:t>
            </a:r>
            <a:r>
              <a:rPr kumimoji="1" lang="zh-CN" altLang="en-US" dirty="0"/>
              <a:t>是没有意义的。</a:t>
            </a:r>
            <a:endParaRPr kumimoji="1" lang="en-US" altLang="zh-CN" dirty="0"/>
          </a:p>
          <a:p>
            <a:endParaRPr kumimoji="1" lang="en-US" altLang="zh-CN" dirty="0"/>
          </a:p>
          <a:p>
            <a:r>
              <a:rPr kumimoji="1" lang="zh-CN" altLang="en-US" dirty="0"/>
              <a:t>如果数据来自</a:t>
            </a:r>
            <a:r>
              <a:rPr kumimoji="1" lang="en-US" altLang="zh-CN" dirty="0"/>
              <a:t>10X</a:t>
            </a:r>
            <a:r>
              <a:rPr kumimoji="1" lang="zh-CN" altLang="en-US" dirty="0"/>
              <a:t>平台，可以用平台的</a:t>
            </a:r>
            <a:r>
              <a:rPr kumimoji="1" lang="en-US" altLang="zh-CN" dirty="0" err="1"/>
              <a:t>cellranger</a:t>
            </a:r>
            <a:r>
              <a:rPr kumimoji="1" lang="zh-CN" altLang="en-US" dirty="0"/>
              <a:t>程序，该程序包含了质控、比对、</a:t>
            </a:r>
            <a:r>
              <a:rPr kumimoji="1" lang="en-US" altLang="zh-CN" dirty="0"/>
              <a:t>peak calling</a:t>
            </a:r>
            <a:r>
              <a:rPr kumimoji="1" lang="zh-CN" altLang="en-US" dirty="0"/>
              <a:t>和表达定量的所有流程。</a:t>
            </a:r>
            <a:r>
              <a:rPr kumimoji="1" lang="en-US" altLang="zh-CN" dirty="0" err="1"/>
              <a:t>Cellranger</a:t>
            </a:r>
            <a:r>
              <a:rPr kumimoji="1" lang="zh-CN" altLang="en-US"/>
              <a:t>的流程比图中的流程更复杂，包含了更多的质量控制步骤。</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9E4920B7-B4CC-664F-B748-2EAD5BA393B9}" type="slidenum">
              <a:rPr kumimoji="1" lang="zh-CN" altLang="en-US" smtClean="0"/>
              <a:t>6</a:t>
            </a:fld>
            <a:endParaRPr kumimoji="1" lang="zh-CN" altLang="en-US"/>
          </a:p>
        </p:txBody>
      </p:sp>
    </p:spTree>
    <p:extLst>
      <p:ext uri="{BB962C8B-B14F-4D97-AF65-F5344CB8AC3E}">
        <p14:creationId xmlns:p14="http://schemas.microsoft.com/office/powerpoint/2010/main" val="2637442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@SQ</a:t>
            </a:r>
            <a:r>
              <a:rPr lang="en-US" altLang="zh-CN" dirty="0"/>
              <a:t>: </a:t>
            </a:r>
            <a:r>
              <a:rPr lang="zh-CN" altLang="en-US" dirty="0"/>
              <a:t>序列词典行，定义参考序列。如 </a:t>
            </a:r>
            <a:r>
              <a:rPr lang="en-US" altLang="zh-CN" dirty="0"/>
              <a:t>SN:chr1 LN:248956422 </a:t>
            </a:r>
            <a:r>
              <a:rPr lang="zh-CN" altLang="en-US" dirty="0"/>
              <a:t>表示染色体</a:t>
            </a:r>
            <a:r>
              <a:rPr lang="en-US" altLang="zh-CN" dirty="0"/>
              <a:t>1</a:t>
            </a:r>
            <a:r>
              <a:rPr lang="zh-CN" altLang="en-US" dirty="0"/>
              <a:t>，长度</a:t>
            </a:r>
            <a:r>
              <a:rPr lang="en-US" altLang="zh-CN" dirty="0"/>
              <a:t>248,956,422</a:t>
            </a:r>
            <a:r>
              <a:rPr lang="zh-CN" altLang="en-US" dirty="0"/>
              <a:t>。</a:t>
            </a:r>
            <a:endParaRPr lang="en-US" altLang="zh-CN" dirty="0"/>
          </a:p>
          <a:p>
            <a:r>
              <a:rPr lang="en-US" altLang="zh-CN" b="1" dirty="0"/>
              <a:t>@PG</a:t>
            </a:r>
            <a:r>
              <a:rPr lang="en-US" altLang="zh-CN" dirty="0"/>
              <a:t>: </a:t>
            </a:r>
            <a:r>
              <a:rPr lang="zh-CN" altLang="en-US" dirty="0"/>
              <a:t>程序行，说明生成该文件的软件和版本。如 </a:t>
            </a:r>
            <a:r>
              <a:rPr lang="en-US" altLang="zh-CN" dirty="0" err="1"/>
              <a:t>ID:bwa</a:t>
            </a:r>
            <a:r>
              <a:rPr lang="en-US" altLang="zh-CN" dirty="0"/>
              <a:t> </a:t>
            </a:r>
            <a:r>
              <a:rPr lang="en-US" altLang="zh-CN" dirty="0" err="1"/>
              <a:t>PN:bwa</a:t>
            </a:r>
            <a:r>
              <a:rPr lang="en-US" altLang="zh-CN" dirty="0"/>
              <a:t> VN:0.7.17 </a:t>
            </a:r>
            <a:r>
              <a:rPr lang="zh-CN" altLang="en-US" dirty="0"/>
              <a:t>指使用</a:t>
            </a:r>
            <a:r>
              <a:rPr lang="en-US" altLang="zh-CN" dirty="0"/>
              <a:t>BWA</a:t>
            </a:r>
            <a:r>
              <a:rPr lang="zh-CN" altLang="en-US" dirty="0"/>
              <a:t>版本</a:t>
            </a:r>
            <a:r>
              <a:rPr lang="en-US" altLang="zh-CN" dirty="0"/>
              <a:t>0.7.17</a:t>
            </a:r>
            <a:r>
              <a:rPr lang="zh-CN" altLang="en-US" dirty="0"/>
              <a:t>进行比对。</a:t>
            </a:r>
            <a:endParaRPr lang="en-US" altLang="zh-CN" dirty="0"/>
          </a:p>
          <a:p>
            <a:r>
              <a:rPr lang="en-US" altLang="zh-CN" b="1" dirty="0"/>
              <a:t>r001 - r004</a:t>
            </a:r>
            <a:r>
              <a:rPr lang="en-US" altLang="zh-CN" dirty="0"/>
              <a:t>: </a:t>
            </a:r>
            <a:r>
              <a:rPr lang="zh-CN" altLang="en-US" dirty="0"/>
              <a:t>不同的读取</a:t>
            </a:r>
            <a:r>
              <a:rPr lang="en-US" altLang="zh-CN" dirty="0"/>
              <a:t>ID</a:t>
            </a:r>
            <a:r>
              <a:rPr lang="zh-CN" altLang="en-US" dirty="0"/>
              <a:t>。</a:t>
            </a:r>
            <a:endParaRPr lang="en-US" altLang="zh-CN" dirty="0"/>
          </a:p>
          <a:p>
            <a:r>
              <a:rPr lang="en-US" altLang="zh-CN" b="1" dirty="0"/>
              <a:t>FLAG</a:t>
            </a:r>
            <a:r>
              <a:rPr lang="en-US" altLang="zh-CN" dirty="0"/>
              <a:t>: </a:t>
            </a:r>
            <a:r>
              <a:rPr lang="zh-CN" altLang="en-US" dirty="0"/>
              <a:t>标志位（例如</a:t>
            </a:r>
            <a:r>
              <a:rPr lang="en-US" altLang="zh-CN" dirty="0"/>
              <a:t>163</a:t>
            </a:r>
            <a:r>
              <a:rPr lang="zh-CN" altLang="en-US" dirty="0"/>
              <a:t>表示成对、适当配对、反向链等）。</a:t>
            </a:r>
            <a:endParaRPr lang="en-US" altLang="zh-CN" dirty="0"/>
          </a:p>
          <a:p>
            <a:r>
              <a:rPr lang="en-US" altLang="zh-CN" b="1" dirty="0"/>
              <a:t>RNAME</a:t>
            </a:r>
            <a:r>
              <a:rPr lang="en-US" altLang="zh-CN" dirty="0"/>
              <a:t>: </a:t>
            </a:r>
            <a:r>
              <a:rPr lang="zh-CN" altLang="en-US" dirty="0"/>
              <a:t>染色体名。</a:t>
            </a:r>
            <a:endParaRPr lang="en-US" altLang="zh-CN" dirty="0"/>
          </a:p>
          <a:p>
            <a:r>
              <a:rPr lang="en-US" altLang="zh-CN" b="1" dirty="0"/>
              <a:t>POS</a:t>
            </a:r>
            <a:r>
              <a:rPr lang="en-US" altLang="zh-CN" dirty="0"/>
              <a:t>: </a:t>
            </a:r>
            <a:r>
              <a:rPr lang="zh-CN" altLang="en-US" dirty="0"/>
              <a:t>比对开始位置。</a:t>
            </a:r>
            <a:endParaRPr lang="en-US" altLang="zh-CN" dirty="0"/>
          </a:p>
          <a:p>
            <a:r>
              <a:rPr lang="en-US" altLang="zh-CN" b="1" dirty="0"/>
              <a:t>MAPQ</a:t>
            </a:r>
            <a:r>
              <a:rPr lang="en-US" altLang="zh-CN" dirty="0"/>
              <a:t>: </a:t>
            </a:r>
            <a:r>
              <a:rPr lang="zh-CN" altLang="en-US" dirty="0"/>
              <a:t>映射质量。</a:t>
            </a:r>
            <a:endParaRPr lang="en-US" altLang="zh-CN" dirty="0"/>
          </a:p>
          <a:p>
            <a:r>
              <a:rPr lang="en-US" altLang="zh-CN" b="1" dirty="0"/>
              <a:t>CIGAR</a:t>
            </a:r>
            <a:r>
              <a:rPr lang="en-US" altLang="zh-CN" dirty="0"/>
              <a:t>: CIGAR</a:t>
            </a:r>
            <a:r>
              <a:rPr lang="zh-CN" altLang="en-US" dirty="0"/>
              <a:t>字符串描述比对如何发生。</a:t>
            </a:r>
            <a:endParaRPr lang="en-US" altLang="zh-CN" dirty="0"/>
          </a:p>
          <a:p>
            <a:r>
              <a:rPr lang="en-US" altLang="zh-CN" b="1" dirty="0"/>
              <a:t>RNEXT/PNEXT</a:t>
            </a:r>
            <a:r>
              <a:rPr lang="en-US" altLang="zh-CN" dirty="0"/>
              <a:t>: </a:t>
            </a:r>
            <a:r>
              <a:rPr lang="zh-CN" altLang="en-US" dirty="0"/>
              <a:t>配对读取的比对位置。为</a:t>
            </a:r>
            <a:r>
              <a:rPr lang="en-US" altLang="zh-CN" dirty="0"/>
              <a:t>*</a:t>
            </a:r>
            <a:r>
              <a:rPr lang="zh-CN" altLang="en-US"/>
              <a:t>时，表示没有匹配到任何参考序列</a:t>
            </a:r>
            <a:endParaRPr lang="en-US" altLang="zh-CN" dirty="0"/>
          </a:p>
          <a:p>
            <a:r>
              <a:rPr lang="en-US" altLang="zh-CN" b="1" dirty="0"/>
              <a:t>TLEN</a:t>
            </a:r>
            <a:r>
              <a:rPr lang="en-US" altLang="zh-CN" dirty="0"/>
              <a:t>: </a:t>
            </a:r>
            <a:r>
              <a:rPr lang="zh-CN" altLang="en-US" dirty="0"/>
              <a:t>模板长度。</a:t>
            </a:r>
            <a:endParaRPr lang="en-US" altLang="zh-CN" dirty="0"/>
          </a:p>
          <a:p>
            <a:r>
              <a:rPr lang="en-US" altLang="zh-CN" b="1" dirty="0"/>
              <a:t>SEQ</a:t>
            </a:r>
            <a:r>
              <a:rPr lang="en-US" altLang="zh-CN" dirty="0"/>
              <a:t>: </a:t>
            </a:r>
            <a:r>
              <a:rPr lang="zh-CN" altLang="en-US" dirty="0"/>
              <a:t>核苷酸序列。</a:t>
            </a:r>
            <a:endParaRPr lang="en-US" altLang="zh-CN" dirty="0"/>
          </a:p>
          <a:p>
            <a:r>
              <a:rPr lang="en-US" altLang="zh-CN" b="1" dirty="0"/>
              <a:t>QUAL</a:t>
            </a:r>
            <a:r>
              <a:rPr lang="en-US" altLang="zh-CN" dirty="0"/>
              <a:t>: </a:t>
            </a:r>
            <a:r>
              <a:rPr lang="zh-CN" altLang="en-US" dirty="0"/>
              <a:t>序列质量。</a:t>
            </a:r>
            <a:endParaRPr lang="en-US" altLang="zh-CN" dirty="0"/>
          </a:p>
          <a:p>
            <a:r>
              <a:rPr lang="zh-CN" altLang="en-US" b="1" dirty="0"/>
              <a:t>可选字段</a:t>
            </a:r>
            <a:r>
              <a:rPr lang="en-US" altLang="zh-CN" dirty="0"/>
              <a:t>: </a:t>
            </a:r>
            <a:r>
              <a:rPr lang="zh-CN" altLang="en-US" dirty="0"/>
              <a:t>如</a:t>
            </a:r>
            <a:r>
              <a:rPr lang="en-US" altLang="zh-CN" dirty="0"/>
              <a:t>NM</a:t>
            </a:r>
            <a:r>
              <a:rPr lang="zh-CN" altLang="en-US" dirty="0"/>
              <a:t>和</a:t>
            </a:r>
            <a:r>
              <a:rPr lang="en-US" altLang="zh-CN" dirty="0"/>
              <a:t>MD</a:t>
            </a:r>
            <a:r>
              <a:rPr lang="zh-CN" altLang="en-US" dirty="0"/>
              <a:t>描述错配数量和具体位置。</a:t>
            </a:r>
          </a:p>
        </p:txBody>
      </p:sp>
      <p:sp>
        <p:nvSpPr>
          <p:cNvPr id="4" name="灯片编号占位符 3"/>
          <p:cNvSpPr>
            <a:spLocks noGrp="1"/>
          </p:cNvSpPr>
          <p:nvPr>
            <p:ph type="sldNum" sz="quarter" idx="5"/>
          </p:nvPr>
        </p:nvSpPr>
        <p:spPr/>
        <p:txBody>
          <a:bodyPr/>
          <a:lstStyle/>
          <a:p>
            <a:fld id="{9E4920B7-B4CC-664F-B748-2EAD5BA393B9}" type="slidenum">
              <a:rPr kumimoji="1" lang="zh-CN" altLang="en-US" smtClean="0"/>
              <a:t>8</a:t>
            </a:fld>
            <a:endParaRPr kumimoji="1" lang="zh-CN" altLang="en-US"/>
          </a:p>
        </p:txBody>
      </p:sp>
    </p:spTree>
    <p:extLst>
      <p:ext uri="{BB962C8B-B14F-4D97-AF65-F5344CB8AC3E}">
        <p14:creationId xmlns:p14="http://schemas.microsoft.com/office/powerpoint/2010/main" val="1943863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C69FC-22D6-D7A9-57B8-BF8793D0909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07EF7F2-7123-8EA6-DD04-7E9167FE3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3F3A497-F296-7BBA-E4D3-040D0C93CFFB}"/>
              </a:ext>
            </a:extLst>
          </p:cNvPr>
          <p:cNvSpPr>
            <a:spLocks noGrp="1"/>
          </p:cNvSpPr>
          <p:nvPr>
            <p:ph type="dt" sz="half" idx="10"/>
          </p:nvPr>
        </p:nvSpPr>
        <p:spPr/>
        <p:txBody>
          <a:bodyPr/>
          <a:lstStyle/>
          <a:p>
            <a:fld id="{1350EABE-71CF-6248-8483-C57E531F8BED}" type="datetimeFigureOut">
              <a:rPr kumimoji="1" lang="zh-CN" altLang="en-US" smtClean="0"/>
              <a:t>2024/6/16</a:t>
            </a:fld>
            <a:endParaRPr kumimoji="1" lang="zh-CN" altLang="en-US"/>
          </a:p>
        </p:txBody>
      </p:sp>
      <p:sp>
        <p:nvSpPr>
          <p:cNvPr id="5" name="页脚占位符 4">
            <a:extLst>
              <a:ext uri="{FF2B5EF4-FFF2-40B4-BE49-F238E27FC236}">
                <a16:creationId xmlns:a16="http://schemas.microsoft.com/office/drawing/2014/main" id="{E2885936-2476-0E35-D354-EEB2C871971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E950001-060E-0E7F-8D25-C1E325533C9D}"/>
              </a:ext>
            </a:extLst>
          </p:cNvPr>
          <p:cNvSpPr>
            <a:spLocks noGrp="1"/>
          </p:cNvSpPr>
          <p:nvPr>
            <p:ph type="sldNum" sz="quarter" idx="12"/>
          </p:nvPr>
        </p:nvSpPr>
        <p:spPr/>
        <p:txBody>
          <a:body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203935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9DF90-9165-72D8-109A-289B0BA1F03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58B3272-276C-3A3D-CF05-895F02B2647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7B118FB-7A65-61A9-D145-52D6BF64459D}"/>
              </a:ext>
            </a:extLst>
          </p:cNvPr>
          <p:cNvSpPr>
            <a:spLocks noGrp="1"/>
          </p:cNvSpPr>
          <p:nvPr>
            <p:ph type="dt" sz="half" idx="10"/>
          </p:nvPr>
        </p:nvSpPr>
        <p:spPr/>
        <p:txBody>
          <a:bodyPr/>
          <a:lstStyle/>
          <a:p>
            <a:fld id="{1350EABE-71CF-6248-8483-C57E531F8BED}" type="datetimeFigureOut">
              <a:rPr kumimoji="1" lang="zh-CN" altLang="en-US" smtClean="0"/>
              <a:t>2024/6/16</a:t>
            </a:fld>
            <a:endParaRPr kumimoji="1" lang="zh-CN" altLang="en-US"/>
          </a:p>
        </p:txBody>
      </p:sp>
      <p:sp>
        <p:nvSpPr>
          <p:cNvPr id="5" name="页脚占位符 4">
            <a:extLst>
              <a:ext uri="{FF2B5EF4-FFF2-40B4-BE49-F238E27FC236}">
                <a16:creationId xmlns:a16="http://schemas.microsoft.com/office/drawing/2014/main" id="{E8EF42AC-B4E3-CE03-1B98-27FF776378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F7BB2C8-2648-2BA4-7008-BD64FCF9B518}"/>
              </a:ext>
            </a:extLst>
          </p:cNvPr>
          <p:cNvSpPr>
            <a:spLocks noGrp="1"/>
          </p:cNvSpPr>
          <p:nvPr>
            <p:ph type="sldNum" sz="quarter" idx="12"/>
          </p:nvPr>
        </p:nvSpPr>
        <p:spPr/>
        <p:txBody>
          <a:body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143706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7D71B2-57A0-7804-F678-4DEBA570856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BECDBF3-CFC7-BD20-B7C6-1135EC0B566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C73FA60-20FE-BB3A-8AA1-00EA9F772B56}"/>
              </a:ext>
            </a:extLst>
          </p:cNvPr>
          <p:cNvSpPr>
            <a:spLocks noGrp="1"/>
          </p:cNvSpPr>
          <p:nvPr>
            <p:ph type="dt" sz="half" idx="10"/>
          </p:nvPr>
        </p:nvSpPr>
        <p:spPr/>
        <p:txBody>
          <a:bodyPr/>
          <a:lstStyle/>
          <a:p>
            <a:fld id="{1350EABE-71CF-6248-8483-C57E531F8BED}" type="datetimeFigureOut">
              <a:rPr kumimoji="1" lang="zh-CN" altLang="en-US" smtClean="0"/>
              <a:t>2024/6/16</a:t>
            </a:fld>
            <a:endParaRPr kumimoji="1" lang="zh-CN" altLang="en-US"/>
          </a:p>
        </p:txBody>
      </p:sp>
      <p:sp>
        <p:nvSpPr>
          <p:cNvPr id="5" name="页脚占位符 4">
            <a:extLst>
              <a:ext uri="{FF2B5EF4-FFF2-40B4-BE49-F238E27FC236}">
                <a16:creationId xmlns:a16="http://schemas.microsoft.com/office/drawing/2014/main" id="{F76DA50D-3C4E-A6B1-7869-AC61342B664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23A86F8-7DEA-4A75-C24B-9EF2FE3A8476}"/>
              </a:ext>
            </a:extLst>
          </p:cNvPr>
          <p:cNvSpPr>
            <a:spLocks noGrp="1"/>
          </p:cNvSpPr>
          <p:nvPr>
            <p:ph type="sldNum" sz="quarter" idx="12"/>
          </p:nvPr>
        </p:nvSpPr>
        <p:spPr/>
        <p:txBody>
          <a:body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82415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93278-B581-B3AA-7BE9-5DC315723EE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9A0034-65DF-C98C-2D36-B92102456AA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AFE8B52-FFA6-8804-4232-761730597704}"/>
              </a:ext>
            </a:extLst>
          </p:cNvPr>
          <p:cNvSpPr>
            <a:spLocks noGrp="1"/>
          </p:cNvSpPr>
          <p:nvPr>
            <p:ph type="dt" sz="half" idx="10"/>
          </p:nvPr>
        </p:nvSpPr>
        <p:spPr/>
        <p:txBody>
          <a:bodyPr/>
          <a:lstStyle/>
          <a:p>
            <a:fld id="{1350EABE-71CF-6248-8483-C57E531F8BED}" type="datetimeFigureOut">
              <a:rPr kumimoji="1" lang="zh-CN" altLang="en-US" smtClean="0"/>
              <a:t>2024/6/16</a:t>
            </a:fld>
            <a:endParaRPr kumimoji="1" lang="zh-CN" altLang="en-US"/>
          </a:p>
        </p:txBody>
      </p:sp>
      <p:sp>
        <p:nvSpPr>
          <p:cNvPr id="5" name="页脚占位符 4">
            <a:extLst>
              <a:ext uri="{FF2B5EF4-FFF2-40B4-BE49-F238E27FC236}">
                <a16:creationId xmlns:a16="http://schemas.microsoft.com/office/drawing/2014/main" id="{EBF04FE0-45E4-E34C-D0C7-BE8A9B3E80B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F60DDD-7F06-B9F9-F813-20541F6C6CB1}"/>
              </a:ext>
            </a:extLst>
          </p:cNvPr>
          <p:cNvSpPr>
            <a:spLocks noGrp="1"/>
          </p:cNvSpPr>
          <p:nvPr>
            <p:ph type="sldNum" sz="quarter" idx="12"/>
          </p:nvPr>
        </p:nvSpPr>
        <p:spPr/>
        <p:txBody>
          <a:body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27395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41698-E17B-5987-2E2B-2203236C909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D9B7689-B1A0-7D30-AE2C-46A5074570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94D59455-9E9A-C9BE-1E5F-F7EAF6E8D59E}"/>
              </a:ext>
            </a:extLst>
          </p:cNvPr>
          <p:cNvSpPr>
            <a:spLocks noGrp="1"/>
          </p:cNvSpPr>
          <p:nvPr>
            <p:ph type="dt" sz="half" idx="10"/>
          </p:nvPr>
        </p:nvSpPr>
        <p:spPr/>
        <p:txBody>
          <a:bodyPr/>
          <a:lstStyle/>
          <a:p>
            <a:fld id="{1350EABE-71CF-6248-8483-C57E531F8BED}" type="datetimeFigureOut">
              <a:rPr kumimoji="1" lang="zh-CN" altLang="en-US" smtClean="0"/>
              <a:t>2024/6/16</a:t>
            </a:fld>
            <a:endParaRPr kumimoji="1" lang="zh-CN" altLang="en-US"/>
          </a:p>
        </p:txBody>
      </p:sp>
      <p:sp>
        <p:nvSpPr>
          <p:cNvPr id="5" name="页脚占位符 4">
            <a:extLst>
              <a:ext uri="{FF2B5EF4-FFF2-40B4-BE49-F238E27FC236}">
                <a16:creationId xmlns:a16="http://schemas.microsoft.com/office/drawing/2014/main" id="{E02A531A-EF27-3B5A-7BFF-3B78C4AB1C1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56A774-08F2-7E32-CB63-D4FC7DEF968A}"/>
              </a:ext>
            </a:extLst>
          </p:cNvPr>
          <p:cNvSpPr>
            <a:spLocks noGrp="1"/>
          </p:cNvSpPr>
          <p:nvPr>
            <p:ph type="sldNum" sz="quarter" idx="12"/>
          </p:nvPr>
        </p:nvSpPr>
        <p:spPr/>
        <p:txBody>
          <a:body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143970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F30A2-03B6-1447-F940-B34D36A7C75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2555AE8-DA17-8202-AECA-7D0B31FC7B6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C14D617-8812-9A6E-5CD5-3F86055C75F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DE4112B-F06E-4909-585C-A774795619FC}"/>
              </a:ext>
            </a:extLst>
          </p:cNvPr>
          <p:cNvSpPr>
            <a:spLocks noGrp="1"/>
          </p:cNvSpPr>
          <p:nvPr>
            <p:ph type="dt" sz="half" idx="10"/>
          </p:nvPr>
        </p:nvSpPr>
        <p:spPr/>
        <p:txBody>
          <a:bodyPr/>
          <a:lstStyle/>
          <a:p>
            <a:fld id="{1350EABE-71CF-6248-8483-C57E531F8BED}" type="datetimeFigureOut">
              <a:rPr kumimoji="1" lang="zh-CN" altLang="en-US" smtClean="0"/>
              <a:t>2024/6/16</a:t>
            </a:fld>
            <a:endParaRPr kumimoji="1" lang="zh-CN" altLang="en-US"/>
          </a:p>
        </p:txBody>
      </p:sp>
      <p:sp>
        <p:nvSpPr>
          <p:cNvPr id="6" name="页脚占位符 5">
            <a:extLst>
              <a:ext uri="{FF2B5EF4-FFF2-40B4-BE49-F238E27FC236}">
                <a16:creationId xmlns:a16="http://schemas.microsoft.com/office/drawing/2014/main" id="{031FF7D1-6855-8C7B-531C-A8C3ED5F30A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B5A6886-25EF-E685-60A5-CFB861BFBE73}"/>
              </a:ext>
            </a:extLst>
          </p:cNvPr>
          <p:cNvSpPr>
            <a:spLocks noGrp="1"/>
          </p:cNvSpPr>
          <p:nvPr>
            <p:ph type="sldNum" sz="quarter" idx="12"/>
          </p:nvPr>
        </p:nvSpPr>
        <p:spPr/>
        <p:txBody>
          <a:body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356149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02D77-614B-2775-0D04-837E6721669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F88D60-B1FD-4507-5FC2-60B2907A5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DFF99F0-9289-1C0E-E76A-81613C2C3C4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EA77577-4345-B685-FC21-9D1DB1130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28A12C0-FFC5-5BF0-7F51-F3EEC1A0F647}"/>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5E53414-3400-24BD-C809-993175DE8D5D}"/>
              </a:ext>
            </a:extLst>
          </p:cNvPr>
          <p:cNvSpPr>
            <a:spLocks noGrp="1"/>
          </p:cNvSpPr>
          <p:nvPr>
            <p:ph type="dt" sz="half" idx="10"/>
          </p:nvPr>
        </p:nvSpPr>
        <p:spPr/>
        <p:txBody>
          <a:bodyPr/>
          <a:lstStyle/>
          <a:p>
            <a:fld id="{1350EABE-71CF-6248-8483-C57E531F8BED}" type="datetimeFigureOut">
              <a:rPr kumimoji="1" lang="zh-CN" altLang="en-US" smtClean="0"/>
              <a:t>2024/6/16</a:t>
            </a:fld>
            <a:endParaRPr kumimoji="1" lang="zh-CN" altLang="en-US"/>
          </a:p>
        </p:txBody>
      </p:sp>
      <p:sp>
        <p:nvSpPr>
          <p:cNvPr id="8" name="页脚占位符 7">
            <a:extLst>
              <a:ext uri="{FF2B5EF4-FFF2-40B4-BE49-F238E27FC236}">
                <a16:creationId xmlns:a16="http://schemas.microsoft.com/office/drawing/2014/main" id="{AD0298A6-F153-F466-A47E-AC76822C2FD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2CEA942-CD79-4315-3392-D6BF9FFB64C2}"/>
              </a:ext>
            </a:extLst>
          </p:cNvPr>
          <p:cNvSpPr>
            <a:spLocks noGrp="1"/>
          </p:cNvSpPr>
          <p:nvPr>
            <p:ph type="sldNum" sz="quarter" idx="12"/>
          </p:nvPr>
        </p:nvSpPr>
        <p:spPr/>
        <p:txBody>
          <a:body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137917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90040-029A-0FCC-CF01-3D49AAB17DA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496EB35-3461-6ED3-5F33-C8B84113BA9D}"/>
              </a:ext>
            </a:extLst>
          </p:cNvPr>
          <p:cNvSpPr>
            <a:spLocks noGrp="1"/>
          </p:cNvSpPr>
          <p:nvPr>
            <p:ph type="dt" sz="half" idx="10"/>
          </p:nvPr>
        </p:nvSpPr>
        <p:spPr/>
        <p:txBody>
          <a:bodyPr/>
          <a:lstStyle/>
          <a:p>
            <a:fld id="{1350EABE-71CF-6248-8483-C57E531F8BED}" type="datetimeFigureOut">
              <a:rPr kumimoji="1" lang="zh-CN" altLang="en-US" smtClean="0"/>
              <a:t>2024/6/16</a:t>
            </a:fld>
            <a:endParaRPr kumimoji="1" lang="zh-CN" altLang="en-US"/>
          </a:p>
        </p:txBody>
      </p:sp>
      <p:sp>
        <p:nvSpPr>
          <p:cNvPr id="4" name="页脚占位符 3">
            <a:extLst>
              <a:ext uri="{FF2B5EF4-FFF2-40B4-BE49-F238E27FC236}">
                <a16:creationId xmlns:a16="http://schemas.microsoft.com/office/drawing/2014/main" id="{D4F1B4C7-A35F-1072-B09B-ECA183F4114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526E9F3-0986-BC13-733A-1FFC2AADBD92}"/>
              </a:ext>
            </a:extLst>
          </p:cNvPr>
          <p:cNvSpPr>
            <a:spLocks noGrp="1"/>
          </p:cNvSpPr>
          <p:nvPr>
            <p:ph type="sldNum" sz="quarter" idx="12"/>
          </p:nvPr>
        </p:nvSpPr>
        <p:spPr/>
        <p:txBody>
          <a:body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365985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D625C0-9831-5983-3D54-1447581A3321}"/>
              </a:ext>
            </a:extLst>
          </p:cNvPr>
          <p:cNvSpPr>
            <a:spLocks noGrp="1"/>
          </p:cNvSpPr>
          <p:nvPr>
            <p:ph type="dt" sz="half" idx="10"/>
          </p:nvPr>
        </p:nvSpPr>
        <p:spPr/>
        <p:txBody>
          <a:bodyPr/>
          <a:lstStyle/>
          <a:p>
            <a:fld id="{1350EABE-71CF-6248-8483-C57E531F8BED}" type="datetimeFigureOut">
              <a:rPr kumimoji="1" lang="zh-CN" altLang="en-US" smtClean="0"/>
              <a:t>2024/6/16</a:t>
            </a:fld>
            <a:endParaRPr kumimoji="1" lang="zh-CN" altLang="en-US"/>
          </a:p>
        </p:txBody>
      </p:sp>
      <p:sp>
        <p:nvSpPr>
          <p:cNvPr id="3" name="页脚占位符 2">
            <a:extLst>
              <a:ext uri="{FF2B5EF4-FFF2-40B4-BE49-F238E27FC236}">
                <a16:creationId xmlns:a16="http://schemas.microsoft.com/office/drawing/2014/main" id="{F092C3C0-7D91-C20F-0E13-6430286FFC0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36008AD-4F7F-1AE0-E2CB-50BFB2571816}"/>
              </a:ext>
            </a:extLst>
          </p:cNvPr>
          <p:cNvSpPr>
            <a:spLocks noGrp="1"/>
          </p:cNvSpPr>
          <p:nvPr>
            <p:ph type="sldNum" sz="quarter" idx="12"/>
          </p:nvPr>
        </p:nvSpPr>
        <p:spPr/>
        <p:txBody>
          <a:body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25860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56630-140C-0D48-916F-F56DAA603CC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5417F86-2488-8B4C-81D4-D094AE373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8031B6B-1E20-231F-38FB-3FE0EF6C0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F0CA298-7280-6CAA-BA33-9A1B20B28A79}"/>
              </a:ext>
            </a:extLst>
          </p:cNvPr>
          <p:cNvSpPr>
            <a:spLocks noGrp="1"/>
          </p:cNvSpPr>
          <p:nvPr>
            <p:ph type="dt" sz="half" idx="10"/>
          </p:nvPr>
        </p:nvSpPr>
        <p:spPr/>
        <p:txBody>
          <a:bodyPr/>
          <a:lstStyle/>
          <a:p>
            <a:fld id="{1350EABE-71CF-6248-8483-C57E531F8BED}" type="datetimeFigureOut">
              <a:rPr kumimoji="1" lang="zh-CN" altLang="en-US" smtClean="0"/>
              <a:t>2024/6/16</a:t>
            </a:fld>
            <a:endParaRPr kumimoji="1" lang="zh-CN" altLang="en-US"/>
          </a:p>
        </p:txBody>
      </p:sp>
      <p:sp>
        <p:nvSpPr>
          <p:cNvPr id="6" name="页脚占位符 5">
            <a:extLst>
              <a:ext uri="{FF2B5EF4-FFF2-40B4-BE49-F238E27FC236}">
                <a16:creationId xmlns:a16="http://schemas.microsoft.com/office/drawing/2014/main" id="{9859787B-D67E-3B43-94EA-57B72376175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BA8C4E6-81C2-4756-3D64-AEF6D33AB0F8}"/>
              </a:ext>
            </a:extLst>
          </p:cNvPr>
          <p:cNvSpPr>
            <a:spLocks noGrp="1"/>
          </p:cNvSpPr>
          <p:nvPr>
            <p:ph type="sldNum" sz="quarter" idx="12"/>
          </p:nvPr>
        </p:nvSpPr>
        <p:spPr/>
        <p:txBody>
          <a:body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266575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BB391-91CD-418F-330B-5064C661EA1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02B9E21-8E6A-AB74-FCC0-47615861BC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4361BB6-2B80-C211-E82A-77D304564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901AB39-0665-BAE6-9C2C-BCDA9946018D}"/>
              </a:ext>
            </a:extLst>
          </p:cNvPr>
          <p:cNvSpPr>
            <a:spLocks noGrp="1"/>
          </p:cNvSpPr>
          <p:nvPr>
            <p:ph type="dt" sz="half" idx="10"/>
          </p:nvPr>
        </p:nvSpPr>
        <p:spPr/>
        <p:txBody>
          <a:bodyPr/>
          <a:lstStyle/>
          <a:p>
            <a:fld id="{1350EABE-71CF-6248-8483-C57E531F8BED}" type="datetimeFigureOut">
              <a:rPr kumimoji="1" lang="zh-CN" altLang="en-US" smtClean="0"/>
              <a:t>2024/6/16</a:t>
            </a:fld>
            <a:endParaRPr kumimoji="1" lang="zh-CN" altLang="en-US"/>
          </a:p>
        </p:txBody>
      </p:sp>
      <p:sp>
        <p:nvSpPr>
          <p:cNvPr id="6" name="页脚占位符 5">
            <a:extLst>
              <a:ext uri="{FF2B5EF4-FFF2-40B4-BE49-F238E27FC236}">
                <a16:creationId xmlns:a16="http://schemas.microsoft.com/office/drawing/2014/main" id="{95CB05B2-98FE-ED2B-522A-7EB01B562E8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BCD081B-90AD-8A38-CE32-38620DEACBF8}"/>
              </a:ext>
            </a:extLst>
          </p:cNvPr>
          <p:cNvSpPr>
            <a:spLocks noGrp="1"/>
          </p:cNvSpPr>
          <p:nvPr>
            <p:ph type="sldNum" sz="quarter" idx="12"/>
          </p:nvPr>
        </p:nvSpPr>
        <p:spPr/>
        <p:txBody>
          <a:body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410802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C65F83-8936-608E-41F2-4AF7AB1BB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2B7F515-F03F-86B6-05A7-CB97A606F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3DEBE57-34B4-CBB5-654C-4E944646ED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0EABE-71CF-6248-8483-C57E531F8BED}" type="datetimeFigureOut">
              <a:rPr kumimoji="1" lang="zh-CN" altLang="en-US" smtClean="0"/>
              <a:t>2024/6/16</a:t>
            </a:fld>
            <a:endParaRPr kumimoji="1" lang="zh-CN" altLang="en-US"/>
          </a:p>
        </p:txBody>
      </p:sp>
      <p:sp>
        <p:nvSpPr>
          <p:cNvPr id="5" name="页脚占位符 4">
            <a:extLst>
              <a:ext uri="{FF2B5EF4-FFF2-40B4-BE49-F238E27FC236}">
                <a16:creationId xmlns:a16="http://schemas.microsoft.com/office/drawing/2014/main" id="{30FC7329-04D5-220B-7DDE-666556727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B758139-D750-DE8C-9028-2F74FB1DA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4DB88-A630-984B-9BF3-E089A5BEA5B5}" type="slidenum">
              <a:rPr kumimoji="1" lang="zh-CN" altLang="en-US" smtClean="0"/>
              <a:t>‹#›</a:t>
            </a:fld>
            <a:endParaRPr kumimoji="1" lang="zh-CN" altLang="en-US"/>
          </a:p>
        </p:txBody>
      </p:sp>
    </p:spTree>
    <p:extLst>
      <p:ext uri="{BB962C8B-B14F-4D97-AF65-F5344CB8AC3E}">
        <p14:creationId xmlns:p14="http://schemas.microsoft.com/office/powerpoint/2010/main" val="2361825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8E438-65BD-1A15-28A1-0E5E021835E5}"/>
              </a:ext>
            </a:extLst>
          </p:cNvPr>
          <p:cNvSpPr>
            <a:spLocks noGrp="1"/>
          </p:cNvSpPr>
          <p:nvPr>
            <p:ph type="ctrTitle"/>
          </p:nvPr>
        </p:nvSpPr>
        <p:spPr/>
        <p:txBody>
          <a:bodyPr/>
          <a:lstStyle/>
          <a:p>
            <a:r>
              <a:rPr kumimoji="1" lang="en-US" altLang="zh-CN" dirty="0"/>
              <a:t>Make the data talk</a:t>
            </a:r>
            <a:endParaRPr kumimoji="1" lang="zh-CN" altLang="en-US" dirty="0"/>
          </a:p>
        </p:txBody>
      </p:sp>
      <p:sp>
        <p:nvSpPr>
          <p:cNvPr id="3" name="副标题 2">
            <a:extLst>
              <a:ext uri="{FF2B5EF4-FFF2-40B4-BE49-F238E27FC236}">
                <a16:creationId xmlns:a16="http://schemas.microsoft.com/office/drawing/2014/main" id="{ED5D9403-5690-0586-65B6-FB2A5C912A5C}"/>
              </a:ext>
            </a:extLst>
          </p:cNvPr>
          <p:cNvSpPr>
            <a:spLocks noGrp="1"/>
          </p:cNvSpPr>
          <p:nvPr>
            <p:ph type="subTitle" idx="1"/>
          </p:nvPr>
        </p:nvSpPr>
        <p:spPr/>
        <p:txBody>
          <a:bodyPr/>
          <a:lstStyle/>
          <a:p>
            <a:r>
              <a:rPr kumimoji="1" lang="en-US" altLang="zh-CN" dirty="0"/>
              <a:t>2024.6.17</a:t>
            </a:r>
            <a:endParaRPr kumimoji="1" lang="zh-CN" altLang="en-US" dirty="0"/>
          </a:p>
        </p:txBody>
      </p:sp>
    </p:spTree>
    <p:extLst>
      <p:ext uri="{BB962C8B-B14F-4D97-AF65-F5344CB8AC3E}">
        <p14:creationId xmlns:p14="http://schemas.microsoft.com/office/powerpoint/2010/main" val="144380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7633A-D724-0DB3-86BE-E10A6DEC8224}"/>
              </a:ext>
            </a:extLst>
          </p:cNvPr>
          <p:cNvSpPr>
            <a:spLocks noGrp="1"/>
          </p:cNvSpPr>
          <p:nvPr>
            <p:ph type="title"/>
          </p:nvPr>
        </p:nvSpPr>
        <p:spPr/>
        <p:txBody>
          <a:bodyPr/>
          <a:lstStyle/>
          <a:p>
            <a:r>
              <a:rPr kumimoji="1" lang="zh-CN" altLang="en-US" dirty="0"/>
              <a:t>中心法则与各种测序技术：</a:t>
            </a:r>
            <a:r>
              <a:rPr kumimoji="1" lang="en-US" altLang="zh-CN" dirty="0"/>
              <a:t>RNA-seq</a:t>
            </a:r>
            <a:endParaRPr kumimoji="1" lang="zh-CN" altLang="en-US" dirty="0"/>
          </a:p>
        </p:txBody>
      </p:sp>
      <p:pic>
        <p:nvPicPr>
          <p:cNvPr id="1026" name="Picture 2">
            <a:extLst>
              <a:ext uri="{FF2B5EF4-FFF2-40B4-BE49-F238E27FC236}">
                <a16:creationId xmlns:a16="http://schemas.microsoft.com/office/drawing/2014/main" id="{E6C2F772-72AF-9425-A545-CBB15AB35C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58354" y="1351024"/>
            <a:ext cx="7449273" cy="18350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标注 3">
            <a:extLst>
              <a:ext uri="{FF2B5EF4-FFF2-40B4-BE49-F238E27FC236}">
                <a16:creationId xmlns:a16="http://schemas.microsoft.com/office/drawing/2014/main" id="{B3547D4D-F5AA-F87D-1CD1-649C68706248}"/>
              </a:ext>
            </a:extLst>
          </p:cNvPr>
          <p:cNvSpPr/>
          <p:nvPr/>
        </p:nvSpPr>
        <p:spPr>
          <a:xfrm>
            <a:off x="3430296" y="3035590"/>
            <a:ext cx="1662546" cy="485879"/>
          </a:xfrm>
          <a:prstGeom prst="wedgeRectCallout">
            <a:avLst>
              <a:gd name="adj1" fmla="val 20834"/>
              <a:gd name="adj2" fmla="val -109802"/>
            </a:avLst>
          </a:prstGeom>
          <a:solidFill>
            <a:schemeClr val="accent2"/>
          </a:solidFill>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CN" sz="1600" dirty="0"/>
              <a:t>RNA-seq</a:t>
            </a:r>
            <a:r>
              <a:rPr kumimoji="1" lang="zh-CN" altLang="en-US" sz="1600" dirty="0"/>
              <a:t>的发生位置</a:t>
            </a:r>
          </a:p>
        </p:txBody>
      </p:sp>
      <p:pic>
        <p:nvPicPr>
          <p:cNvPr id="20" name="图片 19">
            <a:extLst>
              <a:ext uri="{FF2B5EF4-FFF2-40B4-BE49-F238E27FC236}">
                <a16:creationId xmlns:a16="http://schemas.microsoft.com/office/drawing/2014/main" id="{F17D8E3C-606E-B231-D69B-2C75CD86D84A}"/>
              </a:ext>
            </a:extLst>
          </p:cNvPr>
          <p:cNvPicPr>
            <a:picLocks noChangeAspect="1"/>
          </p:cNvPicPr>
          <p:nvPr/>
        </p:nvPicPr>
        <p:blipFill>
          <a:blip r:embed="rId4"/>
          <a:stretch>
            <a:fillRect/>
          </a:stretch>
        </p:blipFill>
        <p:spPr>
          <a:xfrm>
            <a:off x="1752511" y="3671941"/>
            <a:ext cx="3606345" cy="2204984"/>
          </a:xfrm>
          <a:prstGeom prst="rect">
            <a:avLst/>
          </a:prstGeom>
        </p:spPr>
      </p:pic>
      <p:pic>
        <p:nvPicPr>
          <p:cNvPr id="21" name="图片 20">
            <a:extLst>
              <a:ext uri="{FF2B5EF4-FFF2-40B4-BE49-F238E27FC236}">
                <a16:creationId xmlns:a16="http://schemas.microsoft.com/office/drawing/2014/main" id="{94DAAAC2-F669-53CF-9D0F-5EAD0E28D50C}"/>
              </a:ext>
            </a:extLst>
          </p:cNvPr>
          <p:cNvPicPr>
            <a:picLocks noChangeAspect="1"/>
          </p:cNvPicPr>
          <p:nvPr/>
        </p:nvPicPr>
        <p:blipFill>
          <a:blip r:embed="rId5"/>
          <a:stretch>
            <a:fillRect/>
          </a:stretch>
        </p:blipFill>
        <p:spPr>
          <a:xfrm>
            <a:off x="5600074" y="3710892"/>
            <a:ext cx="4265319" cy="1823652"/>
          </a:xfrm>
          <a:prstGeom prst="rect">
            <a:avLst/>
          </a:prstGeom>
        </p:spPr>
      </p:pic>
      <p:sp>
        <p:nvSpPr>
          <p:cNvPr id="22" name="文本框 21">
            <a:extLst>
              <a:ext uri="{FF2B5EF4-FFF2-40B4-BE49-F238E27FC236}">
                <a16:creationId xmlns:a16="http://schemas.microsoft.com/office/drawing/2014/main" id="{CE150E94-A6EE-E6C4-12D2-695313D3B15B}"/>
              </a:ext>
            </a:extLst>
          </p:cNvPr>
          <p:cNvSpPr txBox="1"/>
          <p:nvPr/>
        </p:nvSpPr>
        <p:spPr>
          <a:xfrm>
            <a:off x="838200" y="5907032"/>
            <a:ext cx="5753099" cy="738664"/>
          </a:xfrm>
          <a:prstGeom prst="rect">
            <a:avLst/>
          </a:prstGeom>
          <a:noFill/>
        </p:spPr>
        <p:txBody>
          <a:bodyPr wrap="square" rtlCol="0">
            <a:spAutoFit/>
          </a:bodyPr>
          <a:lstStyle/>
          <a:p>
            <a:r>
              <a:rPr kumimoji="1" lang="en-US" altLang="zh-CN" sz="1400" dirty="0"/>
              <a:t>Bulk</a:t>
            </a:r>
            <a:r>
              <a:rPr kumimoji="1" lang="zh-CN" altLang="en-US" sz="1400" dirty="0"/>
              <a:t>：使用离心机分离</a:t>
            </a:r>
            <a:r>
              <a:rPr kumimoji="1" lang="en-US" altLang="zh-CN" sz="1400" dirty="0"/>
              <a:t>RNA</a:t>
            </a:r>
            <a:r>
              <a:rPr kumimoji="1" lang="zh-CN" altLang="en-US" sz="1400" dirty="0"/>
              <a:t>；逆转录为</a:t>
            </a:r>
            <a:r>
              <a:rPr kumimoji="1" lang="en-US" altLang="zh-CN" sz="1400" dirty="0"/>
              <a:t>cDNA</a:t>
            </a:r>
            <a:r>
              <a:rPr kumimoji="1" lang="zh-CN" altLang="en-US" sz="1400" dirty="0"/>
              <a:t>；</a:t>
            </a:r>
            <a:endParaRPr kumimoji="1" lang="en-US" altLang="zh-CN" sz="1400" dirty="0"/>
          </a:p>
          <a:p>
            <a:r>
              <a:rPr kumimoji="1" lang="en-US" altLang="zh-CN" sz="1400" dirty="0" err="1"/>
              <a:t>sc</a:t>
            </a:r>
            <a:r>
              <a:rPr kumimoji="1" lang="zh-CN" altLang="en-US" sz="1400" dirty="0"/>
              <a:t>：细胞分离：制作细胞浊液（酶解或摇晃）；</a:t>
            </a:r>
            <a:r>
              <a:rPr lang="zh-CN" altLang="en-US" sz="1400" dirty="0"/>
              <a:t>微流控（</a:t>
            </a:r>
            <a:r>
              <a:rPr kumimoji="1" lang="zh-CN" altLang="en-US" sz="1400" dirty="0"/>
              <a:t>滴油）：标记单个细胞（</a:t>
            </a:r>
            <a:r>
              <a:rPr kumimoji="1" lang="en-US" altLang="zh-CN" sz="1400" dirty="0"/>
              <a:t>barcode</a:t>
            </a:r>
            <a:r>
              <a:rPr kumimoji="1" lang="zh-CN" altLang="en-US" sz="1400" dirty="0"/>
              <a:t>）；裂解细胞并释放</a:t>
            </a:r>
            <a:r>
              <a:rPr kumimoji="1" lang="en-US" altLang="zh-CN" sz="1400" dirty="0"/>
              <a:t>RNA</a:t>
            </a:r>
            <a:r>
              <a:rPr kumimoji="1" lang="zh-CN" altLang="en-US" sz="1400" dirty="0"/>
              <a:t>，逆转录为</a:t>
            </a:r>
            <a:r>
              <a:rPr kumimoji="1" lang="en-US" altLang="zh-CN" sz="1400" dirty="0"/>
              <a:t>cDNA</a:t>
            </a:r>
            <a:endParaRPr kumimoji="1" lang="zh-CN" altLang="en-US" sz="1400" dirty="0"/>
          </a:p>
        </p:txBody>
      </p:sp>
      <p:sp>
        <p:nvSpPr>
          <p:cNvPr id="23" name="文本框 22">
            <a:extLst>
              <a:ext uri="{FF2B5EF4-FFF2-40B4-BE49-F238E27FC236}">
                <a16:creationId xmlns:a16="http://schemas.microsoft.com/office/drawing/2014/main" id="{0254DB73-C9DF-B707-1FF7-104E096DC373}"/>
              </a:ext>
            </a:extLst>
          </p:cNvPr>
          <p:cNvSpPr txBox="1"/>
          <p:nvPr/>
        </p:nvSpPr>
        <p:spPr>
          <a:xfrm>
            <a:off x="6816169" y="5953198"/>
            <a:ext cx="3831498" cy="646331"/>
          </a:xfrm>
          <a:prstGeom prst="rect">
            <a:avLst/>
          </a:prstGeom>
          <a:noFill/>
        </p:spPr>
        <p:txBody>
          <a:bodyPr wrap="none" rtlCol="0">
            <a:spAutoFit/>
          </a:bodyPr>
          <a:lstStyle/>
          <a:p>
            <a:r>
              <a:rPr kumimoji="1" lang="en-US" altLang="zh-CN" dirty="0"/>
              <a:t>PCR</a:t>
            </a:r>
            <a:r>
              <a:rPr kumimoji="1" lang="zh-CN" altLang="en-US" dirty="0"/>
              <a:t>扩增：短时间大量复制</a:t>
            </a:r>
            <a:r>
              <a:rPr kumimoji="1" lang="en-US" altLang="zh-CN" dirty="0"/>
              <a:t>DNA</a:t>
            </a:r>
            <a:r>
              <a:rPr kumimoji="1" lang="zh-CN" altLang="en-US" dirty="0"/>
              <a:t>片段</a:t>
            </a:r>
            <a:endParaRPr kumimoji="1" lang="en-US" altLang="zh-CN" dirty="0"/>
          </a:p>
          <a:p>
            <a:r>
              <a:rPr kumimoji="1" lang="en-US" altLang="zh-CN" dirty="0"/>
              <a:t>RNA-seq</a:t>
            </a:r>
            <a:r>
              <a:rPr kumimoji="1" lang="zh-CN" altLang="en-US" dirty="0"/>
              <a:t>中，</a:t>
            </a:r>
            <a:r>
              <a:rPr kumimoji="1" lang="en-US" altLang="zh-CN" dirty="0"/>
              <a:t>PCR</a:t>
            </a:r>
            <a:r>
              <a:rPr kumimoji="1" lang="zh-CN" altLang="en-US" dirty="0"/>
              <a:t>为非特异性扩增</a:t>
            </a:r>
          </a:p>
        </p:txBody>
      </p:sp>
      <p:sp>
        <p:nvSpPr>
          <p:cNvPr id="24" name="文本框 23">
            <a:extLst>
              <a:ext uri="{FF2B5EF4-FFF2-40B4-BE49-F238E27FC236}">
                <a16:creationId xmlns:a16="http://schemas.microsoft.com/office/drawing/2014/main" id="{0BC39F5C-53B6-A9D4-CE84-EFB579588F67}"/>
              </a:ext>
            </a:extLst>
          </p:cNvPr>
          <p:cNvSpPr txBox="1"/>
          <p:nvPr/>
        </p:nvSpPr>
        <p:spPr>
          <a:xfrm>
            <a:off x="7558268" y="3321934"/>
            <a:ext cx="3243196" cy="369332"/>
          </a:xfrm>
          <a:prstGeom prst="rect">
            <a:avLst/>
          </a:prstGeom>
          <a:noFill/>
        </p:spPr>
        <p:txBody>
          <a:bodyPr wrap="none" rtlCol="0">
            <a:spAutoFit/>
          </a:bodyPr>
          <a:lstStyle/>
          <a:p>
            <a:r>
              <a:rPr kumimoji="1" lang="zh-CN" altLang="en-US" dirty="0"/>
              <a:t>不需要</a:t>
            </a:r>
            <a:r>
              <a:rPr kumimoji="1" lang="en-US" altLang="zh-CN" dirty="0"/>
              <a:t>peak</a:t>
            </a:r>
            <a:r>
              <a:rPr kumimoji="1" lang="zh-CN" altLang="en-US" dirty="0"/>
              <a:t> </a:t>
            </a:r>
            <a:r>
              <a:rPr kumimoji="1" lang="en-US" altLang="zh-CN" dirty="0"/>
              <a:t>calling</a:t>
            </a:r>
            <a:r>
              <a:rPr kumimoji="1" lang="zh-CN" altLang="en-US" dirty="0"/>
              <a:t>：因为测序</a:t>
            </a:r>
          </a:p>
        </p:txBody>
      </p:sp>
    </p:spTree>
    <p:extLst>
      <p:ext uri="{BB962C8B-B14F-4D97-AF65-F5344CB8AC3E}">
        <p14:creationId xmlns:p14="http://schemas.microsoft.com/office/powerpoint/2010/main" val="137930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7633A-D724-0DB3-86BE-E10A6DEC8224}"/>
              </a:ext>
            </a:extLst>
          </p:cNvPr>
          <p:cNvSpPr>
            <a:spLocks noGrp="1"/>
          </p:cNvSpPr>
          <p:nvPr>
            <p:ph type="title"/>
          </p:nvPr>
        </p:nvSpPr>
        <p:spPr/>
        <p:txBody>
          <a:bodyPr/>
          <a:lstStyle/>
          <a:p>
            <a:r>
              <a:rPr kumimoji="1" lang="zh-CN" altLang="en-US" dirty="0"/>
              <a:t>中心法则与各种测序技术：</a:t>
            </a:r>
            <a:r>
              <a:rPr kumimoji="1" lang="en-US" altLang="zh-CN" dirty="0"/>
              <a:t>ATAC-seq</a:t>
            </a:r>
            <a:endParaRPr kumimoji="1" lang="zh-CN" altLang="en-US" dirty="0"/>
          </a:p>
        </p:txBody>
      </p:sp>
      <p:pic>
        <p:nvPicPr>
          <p:cNvPr id="1026" name="Picture 2">
            <a:extLst>
              <a:ext uri="{FF2B5EF4-FFF2-40B4-BE49-F238E27FC236}">
                <a16:creationId xmlns:a16="http://schemas.microsoft.com/office/drawing/2014/main" id="{E6C2F772-72AF-9425-A545-CBB15AB35C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58354" y="1524644"/>
            <a:ext cx="7449273" cy="18350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标注 3">
            <a:extLst>
              <a:ext uri="{FF2B5EF4-FFF2-40B4-BE49-F238E27FC236}">
                <a16:creationId xmlns:a16="http://schemas.microsoft.com/office/drawing/2014/main" id="{B3547D4D-F5AA-F87D-1CD1-649C68706248}"/>
              </a:ext>
            </a:extLst>
          </p:cNvPr>
          <p:cNvSpPr/>
          <p:nvPr/>
        </p:nvSpPr>
        <p:spPr>
          <a:xfrm>
            <a:off x="3878271" y="1378429"/>
            <a:ext cx="1662546" cy="485879"/>
          </a:xfrm>
          <a:prstGeom prst="wedgeRectCallout">
            <a:avLst>
              <a:gd name="adj1" fmla="val -32077"/>
              <a:gd name="adj2" fmla="val 99833"/>
            </a:avLst>
          </a:prstGeom>
          <a:solidFill>
            <a:schemeClr val="accent2"/>
          </a:solidFill>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CN" sz="1600" dirty="0"/>
              <a:t>ATAC-seq</a:t>
            </a:r>
            <a:r>
              <a:rPr kumimoji="1" lang="zh-CN" altLang="en-US" sz="1600" dirty="0"/>
              <a:t>的发生位置</a:t>
            </a:r>
          </a:p>
        </p:txBody>
      </p:sp>
      <p:sp>
        <p:nvSpPr>
          <p:cNvPr id="3" name="文本框 2">
            <a:extLst>
              <a:ext uri="{FF2B5EF4-FFF2-40B4-BE49-F238E27FC236}">
                <a16:creationId xmlns:a16="http://schemas.microsoft.com/office/drawing/2014/main" id="{844EC064-6962-5554-71B1-3ED3D897C962}"/>
              </a:ext>
            </a:extLst>
          </p:cNvPr>
          <p:cNvSpPr txBox="1"/>
          <p:nvPr/>
        </p:nvSpPr>
        <p:spPr>
          <a:xfrm>
            <a:off x="388769" y="3206188"/>
            <a:ext cx="10248365" cy="830997"/>
          </a:xfrm>
          <a:prstGeom prst="rect">
            <a:avLst/>
          </a:prstGeom>
          <a:noFill/>
        </p:spPr>
        <p:txBody>
          <a:bodyPr wrap="square" rtlCol="0">
            <a:spAutoFit/>
          </a:bodyPr>
          <a:lstStyle/>
          <a:p>
            <a:r>
              <a:rPr kumimoji="1" lang="zh-CN" altLang="en-US" sz="1600" dirty="0"/>
              <a:t>染色体：细胞核内，高度压缩（不开放），细胞分裂期间可见，主要负责细胞的生殖，不可被操作。</a:t>
            </a:r>
            <a:endParaRPr kumimoji="1" lang="en-US" altLang="zh-CN" sz="1600" dirty="0"/>
          </a:p>
          <a:p>
            <a:r>
              <a:rPr kumimoji="1" lang="zh-CN" altLang="en-US" sz="1600" dirty="0"/>
              <a:t>染色质：也在细胞核内，是染色体的相对松散形式（表达时开放） ，大多数时间均可见，负责细胞的基因表达、修复。可进行转录、复制等操作。</a:t>
            </a:r>
          </a:p>
        </p:txBody>
      </p:sp>
      <p:pic>
        <p:nvPicPr>
          <p:cNvPr id="3076" name="Picture 4" descr="ATAC-seq — Epigenomics Workshop 2022 1 documentation">
            <a:extLst>
              <a:ext uri="{FF2B5EF4-FFF2-40B4-BE49-F238E27FC236}">
                <a16:creationId xmlns:a16="http://schemas.microsoft.com/office/drawing/2014/main" id="{238F60D6-CCB8-6E5A-A557-D145882DC0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179" y="3883916"/>
            <a:ext cx="3974543" cy="238472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1C56654F-01D0-DFFF-39FE-E92770E48F73}"/>
              </a:ext>
            </a:extLst>
          </p:cNvPr>
          <p:cNvPicPr>
            <a:picLocks noChangeAspect="1"/>
          </p:cNvPicPr>
          <p:nvPr/>
        </p:nvPicPr>
        <p:blipFill>
          <a:blip r:embed="rId5"/>
          <a:stretch>
            <a:fillRect/>
          </a:stretch>
        </p:blipFill>
        <p:spPr>
          <a:xfrm>
            <a:off x="2222340" y="4143361"/>
            <a:ext cx="2301840" cy="2232686"/>
          </a:xfrm>
          <a:prstGeom prst="rect">
            <a:avLst/>
          </a:prstGeom>
        </p:spPr>
      </p:pic>
      <p:sp>
        <p:nvSpPr>
          <p:cNvPr id="6" name="文本框 5">
            <a:extLst>
              <a:ext uri="{FF2B5EF4-FFF2-40B4-BE49-F238E27FC236}">
                <a16:creationId xmlns:a16="http://schemas.microsoft.com/office/drawing/2014/main" id="{E305FF6F-EBF2-3ED8-9F9E-D0534E4E96E2}"/>
              </a:ext>
            </a:extLst>
          </p:cNvPr>
          <p:cNvSpPr txBox="1"/>
          <p:nvPr/>
        </p:nvSpPr>
        <p:spPr>
          <a:xfrm>
            <a:off x="5312780" y="6146170"/>
            <a:ext cx="1338828" cy="369332"/>
          </a:xfrm>
          <a:prstGeom prst="rect">
            <a:avLst/>
          </a:prstGeom>
          <a:noFill/>
        </p:spPr>
        <p:txBody>
          <a:bodyPr wrap="none" rtlCol="0">
            <a:spAutoFit/>
          </a:bodyPr>
          <a:lstStyle/>
          <a:p>
            <a:r>
              <a:rPr kumimoji="1" lang="zh-CN" altLang="en-US" dirty="0"/>
              <a:t>染色质切割</a:t>
            </a:r>
          </a:p>
        </p:txBody>
      </p:sp>
      <p:sp>
        <p:nvSpPr>
          <p:cNvPr id="7" name="文本框 6">
            <a:extLst>
              <a:ext uri="{FF2B5EF4-FFF2-40B4-BE49-F238E27FC236}">
                <a16:creationId xmlns:a16="http://schemas.microsoft.com/office/drawing/2014/main" id="{9232330D-DEF9-0DCD-FB39-1DDBB0E15D10}"/>
              </a:ext>
            </a:extLst>
          </p:cNvPr>
          <p:cNvSpPr txBox="1"/>
          <p:nvPr/>
        </p:nvSpPr>
        <p:spPr>
          <a:xfrm>
            <a:off x="6836955" y="6123543"/>
            <a:ext cx="1723549" cy="369332"/>
          </a:xfrm>
          <a:prstGeom prst="rect">
            <a:avLst/>
          </a:prstGeom>
          <a:noFill/>
        </p:spPr>
        <p:txBody>
          <a:bodyPr wrap="none" rtlCol="0">
            <a:spAutoFit/>
          </a:bodyPr>
          <a:lstStyle/>
          <a:p>
            <a:r>
              <a:rPr kumimoji="1" lang="en-US" altLang="zh-CN" dirty="0"/>
              <a:t>PCR</a:t>
            </a:r>
            <a:r>
              <a:rPr kumimoji="1" lang="zh-CN" altLang="en-US" dirty="0"/>
              <a:t>扩增</a:t>
            </a:r>
            <a:r>
              <a:rPr kumimoji="1" lang="en-US" altLang="zh-CN" dirty="0"/>
              <a:t>&amp;</a:t>
            </a:r>
            <a:r>
              <a:rPr kumimoji="1" lang="zh-CN" altLang="en-US" dirty="0"/>
              <a:t>测序</a:t>
            </a:r>
          </a:p>
        </p:txBody>
      </p:sp>
    </p:spTree>
    <p:extLst>
      <p:ext uri="{BB962C8B-B14F-4D97-AF65-F5344CB8AC3E}">
        <p14:creationId xmlns:p14="http://schemas.microsoft.com/office/powerpoint/2010/main" val="140012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7633A-D724-0DB3-86BE-E10A6DEC8224}"/>
              </a:ext>
            </a:extLst>
          </p:cNvPr>
          <p:cNvSpPr>
            <a:spLocks noGrp="1"/>
          </p:cNvSpPr>
          <p:nvPr>
            <p:ph type="title"/>
          </p:nvPr>
        </p:nvSpPr>
        <p:spPr/>
        <p:txBody>
          <a:bodyPr/>
          <a:lstStyle/>
          <a:p>
            <a:r>
              <a:rPr kumimoji="1" lang="zh-CN" altLang="en-US" dirty="0"/>
              <a:t>中心法则与各种测序技术：</a:t>
            </a:r>
            <a:r>
              <a:rPr kumimoji="1" lang="en-US" altLang="zh-CN" dirty="0"/>
              <a:t>CLIP-seq</a:t>
            </a:r>
            <a:r>
              <a:rPr kumimoji="1" lang="zh-CN" altLang="en-US" sz="1400" b="1" dirty="0"/>
              <a:t>交叉免疫测序技术</a:t>
            </a:r>
            <a:endParaRPr kumimoji="1" lang="zh-CN" altLang="en-US" dirty="0"/>
          </a:p>
        </p:txBody>
      </p:sp>
      <p:pic>
        <p:nvPicPr>
          <p:cNvPr id="1026" name="Picture 2">
            <a:extLst>
              <a:ext uri="{FF2B5EF4-FFF2-40B4-BE49-F238E27FC236}">
                <a16:creationId xmlns:a16="http://schemas.microsoft.com/office/drawing/2014/main" id="{E6C2F772-72AF-9425-A545-CBB15AB35C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58354" y="1351024"/>
            <a:ext cx="7449273" cy="18350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标注 3">
            <a:extLst>
              <a:ext uri="{FF2B5EF4-FFF2-40B4-BE49-F238E27FC236}">
                <a16:creationId xmlns:a16="http://schemas.microsoft.com/office/drawing/2014/main" id="{B3547D4D-F5AA-F87D-1CD1-649C68706248}"/>
              </a:ext>
            </a:extLst>
          </p:cNvPr>
          <p:cNvSpPr/>
          <p:nvPr/>
        </p:nvSpPr>
        <p:spPr>
          <a:xfrm>
            <a:off x="3430296" y="3035590"/>
            <a:ext cx="1662546" cy="485879"/>
          </a:xfrm>
          <a:prstGeom prst="wedgeRectCallout">
            <a:avLst>
              <a:gd name="adj1" fmla="val 20834"/>
              <a:gd name="adj2" fmla="val -109802"/>
            </a:avLst>
          </a:prstGeom>
          <a:solidFill>
            <a:schemeClr val="accent2"/>
          </a:solidFill>
          <a:ln>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CN" sz="1600" dirty="0"/>
              <a:t>CLIP-seq</a:t>
            </a:r>
            <a:r>
              <a:rPr kumimoji="1" lang="zh-CN" altLang="en-US" sz="1600" dirty="0"/>
              <a:t>的发生位置</a:t>
            </a:r>
          </a:p>
        </p:txBody>
      </p:sp>
      <p:pic>
        <p:nvPicPr>
          <p:cNvPr id="6146" name="Picture 2" descr="Mapping RNA Interactions to Proteins in Virions Using CLIP-Seq |  SpringerLink">
            <a:extLst>
              <a:ext uri="{FF2B5EF4-FFF2-40B4-BE49-F238E27FC236}">
                <a16:creationId xmlns:a16="http://schemas.microsoft.com/office/drawing/2014/main" id="{E63E723C-76DE-4EFA-197A-6D8906C33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199" y="3671940"/>
            <a:ext cx="5386487" cy="315794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AD402F8-AB69-90BC-306B-6ACFB6578B56}"/>
              </a:ext>
            </a:extLst>
          </p:cNvPr>
          <p:cNvSpPr txBox="1"/>
          <p:nvPr/>
        </p:nvSpPr>
        <p:spPr>
          <a:xfrm>
            <a:off x="1315323" y="3910350"/>
            <a:ext cx="1636220" cy="523220"/>
          </a:xfrm>
          <a:prstGeom prst="rect">
            <a:avLst/>
          </a:prstGeom>
          <a:noFill/>
        </p:spPr>
        <p:txBody>
          <a:bodyPr wrap="square" rtlCol="0">
            <a:spAutoFit/>
          </a:bodyPr>
          <a:lstStyle/>
          <a:p>
            <a:r>
              <a:rPr kumimoji="1" lang="en-US" altLang="zh-CN" sz="1400" dirty="0"/>
              <a:t>UV</a:t>
            </a:r>
            <a:r>
              <a:rPr kumimoji="1" lang="zh-CN" altLang="en-US" sz="1400" dirty="0"/>
              <a:t>交联：让</a:t>
            </a:r>
            <a:r>
              <a:rPr kumimoji="1" lang="en-US" altLang="zh-CN" sz="1400" dirty="0"/>
              <a:t>RNA</a:t>
            </a:r>
            <a:r>
              <a:rPr kumimoji="1" lang="zh-CN" altLang="en-US" sz="1400" dirty="0"/>
              <a:t>与蛋白质结合</a:t>
            </a:r>
          </a:p>
        </p:txBody>
      </p:sp>
      <p:sp>
        <p:nvSpPr>
          <p:cNvPr id="5" name="文本框 4">
            <a:extLst>
              <a:ext uri="{FF2B5EF4-FFF2-40B4-BE49-F238E27FC236}">
                <a16:creationId xmlns:a16="http://schemas.microsoft.com/office/drawing/2014/main" id="{7284C57A-E1E8-41B9-82DB-C9668BCD04D1}"/>
              </a:ext>
            </a:extLst>
          </p:cNvPr>
          <p:cNvSpPr txBox="1"/>
          <p:nvPr/>
        </p:nvSpPr>
        <p:spPr>
          <a:xfrm>
            <a:off x="8245433" y="4552869"/>
            <a:ext cx="1427876" cy="954107"/>
          </a:xfrm>
          <a:prstGeom prst="rect">
            <a:avLst/>
          </a:prstGeom>
          <a:noFill/>
        </p:spPr>
        <p:txBody>
          <a:bodyPr wrap="square" rtlCol="0">
            <a:spAutoFit/>
          </a:bodyPr>
          <a:lstStyle/>
          <a:p>
            <a:r>
              <a:rPr kumimoji="1" lang="zh-CN" altLang="en-US" sz="1400" dirty="0"/>
              <a:t>免疫沉淀：特异性抗体对</a:t>
            </a:r>
            <a:r>
              <a:rPr kumimoji="1" lang="en-US" altLang="zh-CN" sz="1400" dirty="0"/>
              <a:t>RNA-</a:t>
            </a:r>
            <a:r>
              <a:rPr kumimoji="1" lang="zh-CN" altLang="en-US" sz="1400" dirty="0"/>
              <a:t>蛋白质复合物进行免疫沉淀</a:t>
            </a:r>
          </a:p>
        </p:txBody>
      </p:sp>
      <p:sp>
        <p:nvSpPr>
          <p:cNvPr id="6" name="文本框 5">
            <a:extLst>
              <a:ext uri="{FF2B5EF4-FFF2-40B4-BE49-F238E27FC236}">
                <a16:creationId xmlns:a16="http://schemas.microsoft.com/office/drawing/2014/main" id="{7D7AC92B-C47B-F5B4-15E9-5CA7CF6B2D9F}"/>
              </a:ext>
            </a:extLst>
          </p:cNvPr>
          <p:cNvSpPr txBox="1"/>
          <p:nvPr/>
        </p:nvSpPr>
        <p:spPr>
          <a:xfrm>
            <a:off x="1441577" y="5506976"/>
            <a:ext cx="1383712" cy="738664"/>
          </a:xfrm>
          <a:prstGeom prst="rect">
            <a:avLst/>
          </a:prstGeom>
          <a:noFill/>
        </p:spPr>
        <p:txBody>
          <a:bodyPr wrap="none" rtlCol="0">
            <a:spAutoFit/>
          </a:bodyPr>
          <a:lstStyle/>
          <a:p>
            <a:r>
              <a:rPr kumimoji="1" lang="zh-CN" altLang="en-US" sz="1400" dirty="0"/>
              <a:t>逆转录</a:t>
            </a:r>
            <a:r>
              <a:rPr kumimoji="1" lang="en-US" altLang="zh-CN" sz="1400" dirty="0"/>
              <a:t>-&gt;cDNA</a:t>
            </a:r>
          </a:p>
          <a:p>
            <a:r>
              <a:rPr kumimoji="1" lang="en-US" altLang="zh-CN" sz="1400" dirty="0"/>
              <a:t>PCR</a:t>
            </a:r>
            <a:r>
              <a:rPr kumimoji="1" lang="zh-CN" altLang="en-US" sz="1400" dirty="0"/>
              <a:t>扩增</a:t>
            </a:r>
            <a:endParaRPr kumimoji="1" lang="en-US" altLang="zh-CN" sz="1400" dirty="0"/>
          </a:p>
          <a:p>
            <a:r>
              <a:rPr kumimoji="1" lang="zh-CN" altLang="en-US" sz="1400" dirty="0"/>
              <a:t>测序</a:t>
            </a:r>
          </a:p>
        </p:txBody>
      </p:sp>
    </p:spTree>
    <p:extLst>
      <p:ext uri="{BB962C8B-B14F-4D97-AF65-F5344CB8AC3E}">
        <p14:creationId xmlns:p14="http://schemas.microsoft.com/office/powerpoint/2010/main" val="102756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5A500-9C34-4F56-8A7A-ED91C0A9B35D}"/>
              </a:ext>
            </a:extLst>
          </p:cNvPr>
          <p:cNvSpPr>
            <a:spLocks noGrp="1"/>
          </p:cNvSpPr>
          <p:nvPr>
            <p:ph type="title"/>
          </p:nvPr>
        </p:nvSpPr>
        <p:spPr/>
        <p:txBody>
          <a:bodyPr/>
          <a:lstStyle/>
          <a:p>
            <a:r>
              <a:rPr kumimoji="1" lang="zh-CN" altLang="en-US" dirty="0"/>
              <a:t>测序技术分类</a:t>
            </a:r>
          </a:p>
        </p:txBody>
      </p:sp>
      <p:sp>
        <p:nvSpPr>
          <p:cNvPr id="3" name="内容占位符 2">
            <a:extLst>
              <a:ext uri="{FF2B5EF4-FFF2-40B4-BE49-F238E27FC236}">
                <a16:creationId xmlns:a16="http://schemas.microsoft.com/office/drawing/2014/main" id="{9A404C27-434E-E8FE-24CC-2614DDFB1B22}"/>
              </a:ext>
            </a:extLst>
          </p:cNvPr>
          <p:cNvSpPr>
            <a:spLocks noGrp="1"/>
          </p:cNvSpPr>
          <p:nvPr>
            <p:ph idx="1"/>
          </p:nvPr>
        </p:nvSpPr>
        <p:spPr/>
        <p:txBody>
          <a:bodyPr>
            <a:normAutofit/>
          </a:bodyPr>
          <a:lstStyle/>
          <a:p>
            <a:r>
              <a:rPr kumimoji="1" lang="zh-CN" altLang="en-US" sz="2000" dirty="0"/>
              <a:t>宏观表达：</a:t>
            </a:r>
            <a:endParaRPr kumimoji="1" lang="en-US" altLang="zh-CN" sz="2000" dirty="0"/>
          </a:p>
          <a:p>
            <a:r>
              <a:rPr kumimoji="1" lang="en-US" altLang="zh-CN" sz="2000" dirty="0"/>
              <a:t>Bulk</a:t>
            </a:r>
            <a:r>
              <a:rPr kumimoji="1" lang="zh-CN" altLang="en-US" sz="2000" dirty="0"/>
              <a:t> </a:t>
            </a:r>
            <a:r>
              <a:rPr kumimoji="1" lang="en-US" altLang="zh-CN" sz="2000" dirty="0"/>
              <a:t>RNA-seq</a:t>
            </a:r>
            <a:r>
              <a:rPr kumimoji="1" lang="zh-CN" altLang="en-US" sz="2000" dirty="0"/>
              <a:t>：</a:t>
            </a:r>
            <a:endParaRPr kumimoji="1" lang="en-US" altLang="zh-CN" sz="2000" dirty="0"/>
          </a:p>
          <a:p>
            <a:r>
              <a:rPr kumimoji="1" lang="en-US" altLang="zh-CN" sz="2000" dirty="0"/>
              <a:t>Single cell RNA-seq</a:t>
            </a:r>
            <a:r>
              <a:rPr kumimoji="1" lang="zh-CN" altLang="en-US" sz="2000" dirty="0"/>
              <a:t>：</a:t>
            </a:r>
            <a:endParaRPr kumimoji="1" lang="en-US" altLang="zh-CN" sz="2000" dirty="0"/>
          </a:p>
          <a:p>
            <a:endParaRPr kumimoji="1" lang="en-US" altLang="zh-CN" sz="2000" dirty="0"/>
          </a:p>
          <a:p>
            <a:r>
              <a:rPr kumimoji="1" lang="zh-CN" altLang="en-US" sz="2000" dirty="0"/>
              <a:t>微观位点：</a:t>
            </a:r>
            <a:endParaRPr kumimoji="1" lang="en-US" altLang="zh-CN" sz="2000" dirty="0"/>
          </a:p>
          <a:p>
            <a:r>
              <a:rPr kumimoji="1" lang="en-US" altLang="zh-CN" sz="2000" dirty="0"/>
              <a:t>CLIP-seq</a:t>
            </a:r>
            <a:r>
              <a:rPr kumimoji="1" lang="zh-CN" altLang="en-US" sz="2000" dirty="0"/>
              <a:t>：</a:t>
            </a:r>
            <a:r>
              <a:rPr kumimoji="1" lang="en-US" altLang="zh-CN" sz="2000" dirty="0"/>
              <a:t>RNA-</a:t>
            </a:r>
            <a:r>
              <a:rPr kumimoji="1" lang="zh-CN" altLang="en-US" sz="2000" dirty="0"/>
              <a:t>蛋白质相互作用位点</a:t>
            </a:r>
            <a:endParaRPr kumimoji="1" lang="en-US" altLang="zh-CN" sz="2000" dirty="0"/>
          </a:p>
          <a:p>
            <a:r>
              <a:rPr kumimoji="1" lang="en-US" altLang="zh-CN" sz="2000" dirty="0" err="1"/>
              <a:t>ChIP</a:t>
            </a:r>
            <a:r>
              <a:rPr kumimoji="1" lang="en-US" altLang="zh-CN" sz="2000" dirty="0"/>
              <a:t>-seq</a:t>
            </a:r>
            <a:r>
              <a:rPr kumimoji="1" lang="zh-CN" altLang="en-US" sz="2000" dirty="0"/>
              <a:t>：</a:t>
            </a:r>
            <a:r>
              <a:rPr kumimoji="1" lang="en-US" altLang="zh-CN" sz="2000" dirty="0"/>
              <a:t>DNA-</a:t>
            </a:r>
            <a:r>
              <a:rPr kumimoji="1" lang="zh-CN" altLang="en-US" sz="2000" dirty="0"/>
              <a:t>蛋白质相互作用位点</a:t>
            </a:r>
            <a:endParaRPr kumimoji="1" lang="en-US" altLang="zh-CN" sz="2000" dirty="0"/>
          </a:p>
          <a:p>
            <a:endParaRPr kumimoji="1" lang="en-US" altLang="zh-CN" sz="2000" dirty="0"/>
          </a:p>
          <a:p>
            <a:r>
              <a:rPr kumimoji="1" lang="zh-CN" altLang="en-US" sz="2000" dirty="0"/>
              <a:t>宏观表达</a:t>
            </a:r>
            <a:r>
              <a:rPr kumimoji="1" lang="en-US" altLang="zh-CN" sz="2000" dirty="0"/>
              <a:t>+</a:t>
            </a:r>
            <a:r>
              <a:rPr kumimoji="1" lang="zh-CN" altLang="en-US" sz="2000" dirty="0"/>
              <a:t>微观位点：</a:t>
            </a:r>
            <a:endParaRPr kumimoji="1" lang="en-US" altLang="zh-CN" sz="2000" dirty="0"/>
          </a:p>
          <a:p>
            <a:r>
              <a:rPr kumimoji="1" lang="en-US" altLang="zh-CN" sz="2000" dirty="0"/>
              <a:t>Single cell ATAC-seq</a:t>
            </a:r>
          </a:p>
        </p:txBody>
      </p:sp>
    </p:spTree>
    <p:extLst>
      <p:ext uri="{BB962C8B-B14F-4D97-AF65-F5344CB8AC3E}">
        <p14:creationId xmlns:p14="http://schemas.microsoft.com/office/powerpoint/2010/main" val="304362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952738-DE2E-ACDA-8871-4A0B74E904E7}"/>
              </a:ext>
            </a:extLst>
          </p:cNvPr>
          <p:cNvSpPr>
            <a:spLocks noGrp="1"/>
          </p:cNvSpPr>
          <p:nvPr>
            <p:ph type="title"/>
          </p:nvPr>
        </p:nvSpPr>
        <p:spPr/>
        <p:txBody>
          <a:bodyPr>
            <a:normAutofit/>
          </a:bodyPr>
          <a:lstStyle/>
          <a:p>
            <a:r>
              <a:rPr kumimoji="1" lang="zh-CN" altLang="en-US" sz="4000" dirty="0"/>
              <a:t>单细胞测序数据处理一般流程</a:t>
            </a:r>
          </a:p>
        </p:txBody>
      </p:sp>
      <p:sp>
        <p:nvSpPr>
          <p:cNvPr id="7" name="文本框 6">
            <a:extLst>
              <a:ext uri="{FF2B5EF4-FFF2-40B4-BE49-F238E27FC236}">
                <a16:creationId xmlns:a16="http://schemas.microsoft.com/office/drawing/2014/main" id="{65168EA2-3FDB-4D1B-0616-97B7F5FB2C39}"/>
              </a:ext>
            </a:extLst>
          </p:cNvPr>
          <p:cNvSpPr txBox="1"/>
          <p:nvPr/>
        </p:nvSpPr>
        <p:spPr>
          <a:xfrm>
            <a:off x="661686" y="3020590"/>
            <a:ext cx="994183" cy="646331"/>
          </a:xfrm>
          <a:prstGeom prst="rect">
            <a:avLst/>
          </a:prstGeom>
          <a:noFill/>
        </p:spPr>
        <p:txBody>
          <a:bodyPr wrap="none" rtlCol="0">
            <a:spAutoFit/>
          </a:bodyPr>
          <a:lstStyle/>
          <a:p>
            <a:r>
              <a:rPr kumimoji="1" lang="en-US" altLang="zh-CN" dirty="0"/>
              <a:t>.</a:t>
            </a:r>
            <a:r>
              <a:rPr kumimoji="1" lang="en-US" altLang="zh-CN" dirty="0" err="1"/>
              <a:t>fasta</a:t>
            </a:r>
            <a:endParaRPr kumimoji="1" lang="en-US" altLang="zh-CN" dirty="0"/>
          </a:p>
          <a:p>
            <a:r>
              <a:rPr kumimoji="1" lang="en-US" altLang="zh-CN" dirty="0"/>
              <a:t>or .</a:t>
            </a:r>
            <a:r>
              <a:rPr kumimoji="1" lang="en-US" altLang="zh-CN" dirty="0" err="1"/>
              <a:t>fastq</a:t>
            </a:r>
            <a:endParaRPr kumimoji="1" lang="zh-CN" altLang="en-US" dirty="0"/>
          </a:p>
        </p:txBody>
      </p:sp>
      <p:cxnSp>
        <p:nvCxnSpPr>
          <p:cNvPr id="10" name="直线箭头连接符 9">
            <a:extLst>
              <a:ext uri="{FF2B5EF4-FFF2-40B4-BE49-F238E27FC236}">
                <a16:creationId xmlns:a16="http://schemas.microsoft.com/office/drawing/2014/main" id="{ED24457D-9A5F-CE6A-8F83-0E3B6CE6A703}"/>
              </a:ext>
            </a:extLst>
          </p:cNvPr>
          <p:cNvCxnSpPr>
            <a:cxnSpLocks/>
          </p:cNvCxnSpPr>
          <p:nvPr/>
        </p:nvCxnSpPr>
        <p:spPr>
          <a:xfrm>
            <a:off x="1655869" y="2554460"/>
            <a:ext cx="992259" cy="19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268080-F0F7-0C98-BC15-ECBC8FB8742C}"/>
              </a:ext>
            </a:extLst>
          </p:cNvPr>
          <p:cNvSpPr txBox="1"/>
          <p:nvPr/>
        </p:nvSpPr>
        <p:spPr>
          <a:xfrm>
            <a:off x="1816602" y="2141194"/>
            <a:ext cx="646331" cy="369332"/>
          </a:xfrm>
          <a:prstGeom prst="rect">
            <a:avLst/>
          </a:prstGeom>
          <a:noFill/>
        </p:spPr>
        <p:txBody>
          <a:bodyPr wrap="none" rtlCol="0">
            <a:spAutoFit/>
          </a:bodyPr>
          <a:lstStyle/>
          <a:p>
            <a:r>
              <a:rPr kumimoji="1" lang="zh-CN" altLang="en-US" dirty="0"/>
              <a:t>质控</a:t>
            </a:r>
          </a:p>
        </p:txBody>
      </p:sp>
      <p:pic>
        <p:nvPicPr>
          <p:cNvPr id="14" name="内容占位符 4" descr="数据库 纯色填充">
            <a:extLst>
              <a:ext uri="{FF2B5EF4-FFF2-40B4-BE49-F238E27FC236}">
                <a16:creationId xmlns:a16="http://schemas.microsoft.com/office/drawing/2014/main" id="{CAD77D8C-037F-C20D-E785-D441B07675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6761" y="2097386"/>
            <a:ext cx="914400" cy="914400"/>
          </a:xfrm>
          <a:prstGeom prst="rect">
            <a:avLst/>
          </a:prstGeom>
        </p:spPr>
      </p:pic>
      <p:sp>
        <p:nvSpPr>
          <p:cNvPr id="15" name="文本框 14">
            <a:extLst>
              <a:ext uri="{FF2B5EF4-FFF2-40B4-BE49-F238E27FC236}">
                <a16:creationId xmlns:a16="http://schemas.microsoft.com/office/drawing/2014/main" id="{3B62140D-4C6F-52E3-0EF3-7D92945AD5EF}"/>
              </a:ext>
            </a:extLst>
          </p:cNvPr>
          <p:cNvSpPr txBox="1"/>
          <p:nvPr/>
        </p:nvSpPr>
        <p:spPr>
          <a:xfrm>
            <a:off x="2619732" y="3034095"/>
            <a:ext cx="720069" cy="369332"/>
          </a:xfrm>
          <a:prstGeom prst="rect">
            <a:avLst/>
          </a:prstGeom>
          <a:noFill/>
        </p:spPr>
        <p:txBody>
          <a:bodyPr wrap="none" rtlCol="0">
            <a:spAutoFit/>
          </a:bodyPr>
          <a:lstStyle/>
          <a:p>
            <a:r>
              <a:rPr kumimoji="1" lang="en-US" altLang="zh-CN" dirty="0"/>
              <a:t>.</a:t>
            </a:r>
            <a:r>
              <a:rPr kumimoji="1" lang="en-US" altLang="zh-CN" dirty="0" err="1"/>
              <a:t>fastq</a:t>
            </a:r>
            <a:endParaRPr kumimoji="1" lang="zh-CN" altLang="en-US" dirty="0"/>
          </a:p>
        </p:txBody>
      </p:sp>
      <p:cxnSp>
        <p:nvCxnSpPr>
          <p:cNvPr id="17" name="直线箭头连接符 16">
            <a:extLst>
              <a:ext uri="{FF2B5EF4-FFF2-40B4-BE49-F238E27FC236}">
                <a16:creationId xmlns:a16="http://schemas.microsoft.com/office/drawing/2014/main" id="{C41BD18B-3202-8248-7733-4A07D9B7C0EE}"/>
              </a:ext>
            </a:extLst>
          </p:cNvPr>
          <p:cNvCxnSpPr>
            <a:cxnSpLocks/>
          </p:cNvCxnSpPr>
          <p:nvPr/>
        </p:nvCxnSpPr>
        <p:spPr>
          <a:xfrm>
            <a:off x="3440297" y="2556389"/>
            <a:ext cx="13291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0323F46-9970-DF5E-8BEA-6BD7FE558782}"/>
              </a:ext>
            </a:extLst>
          </p:cNvPr>
          <p:cNvSpPr txBox="1"/>
          <p:nvPr/>
        </p:nvSpPr>
        <p:spPr>
          <a:xfrm>
            <a:off x="3557283" y="2141194"/>
            <a:ext cx="1107996" cy="369332"/>
          </a:xfrm>
          <a:prstGeom prst="rect">
            <a:avLst/>
          </a:prstGeom>
          <a:noFill/>
        </p:spPr>
        <p:txBody>
          <a:bodyPr wrap="none" rtlCol="0">
            <a:spAutoFit/>
          </a:bodyPr>
          <a:lstStyle/>
          <a:p>
            <a:r>
              <a:rPr kumimoji="1" lang="zh-CN" altLang="en-US" dirty="0"/>
              <a:t>序列比对</a:t>
            </a:r>
          </a:p>
        </p:txBody>
      </p:sp>
      <p:pic>
        <p:nvPicPr>
          <p:cNvPr id="21" name="图形 20" descr="列表 纯色填充">
            <a:extLst>
              <a:ext uri="{FF2B5EF4-FFF2-40B4-BE49-F238E27FC236}">
                <a16:creationId xmlns:a16="http://schemas.microsoft.com/office/drawing/2014/main" id="{87F23CBE-076B-4780-A1AC-99787C9EEC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1245" y="2092125"/>
            <a:ext cx="914400" cy="914400"/>
          </a:xfrm>
          <a:prstGeom prst="rect">
            <a:avLst/>
          </a:prstGeom>
        </p:spPr>
      </p:pic>
      <p:sp>
        <p:nvSpPr>
          <p:cNvPr id="22" name="文本框 21">
            <a:extLst>
              <a:ext uri="{FF2B5EF4-FFF2-40B4-BE49-F238E27FC236}">
                <a16:creationId xmlns:a16="http://schemas.microsoft.com/office/drawing/2014/main" id="{210545F2-9ECC-253B-7BCB-BD4D5890C211}"/>
              </a:ext>
            </a:extLst>
          </p:cNvPr>
          <p:cNvSpPr txBox="1"/>
          <p:nvPr/>
        </p:nvSpPr>
        <p:spPr>
          <a:xfrm>
            <a:off x="4548342" y="3006525"/>
            <a:ext cx="1220206" cy="369332"/>
          </a:xfrm>
          <a:prstGeom prst="rect">
            <a:avLst/>
          </a:prstGeom>
          <a:noFill/>
        </p:spPr>
        <p:txBody>
          <a:bodyPr wrap="none" rtlCol="0">
            <a:spAutoFit/>
          </a:bodyPr>
          <a:lstStyle/>
          <a:p>
            <a:r>
              <a:rPr kumimoji="1" lang="en-US" altLang="zh-CN" dirty="0"/>
              <a:t>.</a:t>
            </a:r>
            <a:r>
              <a:rPr kumimoji="1" lang="en-US" altLang="zh-CN" dirty="0" err="1"/>
              <a:t>sam</a:t>
            </a:r>
            <a:r>
              <a:rPr kumimoji="1" lang="en-US" altLang="zh-CN" dirty="0"/>
              <a:t>/.bam</a:t>
            </a:r>
            <a:endParaRPr kumimoji="1" lang="zh-CN" altLang="en-US" dirty="0"/>
          </a:p>
        </p:txBody>
      </p:sp>
      <p:cxnSp>
        <p:nvCxnSpPr>
          <p:cNvPr id="24" name="直线箭头连接符 23">
            <a:extLst>
              <a:ext uri="{FF2B5EF4-FFF2-40B4-BE49-F238E27FC236}">
                <a16:creationId xmlns:a16="http://schemas.microsoft.com/office/drawing/2014/main" id="{09418A2E-F2E3-F15D-D755-CBCD8DCEAD1E}"/>
              </a:ext>
            </a:extLst>
          </p:cNvPr>
          <p:cNvCxnSpPr>
            <a:cxnSpLocks/>
          </p:cNvCxnSpPr>
          <p:nvPr/>
        </p:nvCxnSpPr>
        <p:spPr>
          <a:xfrm>
            <a:off x="5615645" y="2549325"/>
            <a:ext cx="9769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3EDF007E-F529-260B-17E7-A7BA821734C1}"/>
              </a:ext>
            </a:extLst>
          </p:cNvPr>
          <p:cNvSpPr txBox="1"/>
          <p:nvPr/>
        </p:nvSpPr>
        <p:spPr>
          <a:xfrm>
            <a:off x="5784211" y="2129061"/>
            <a:ext cx="646331" cy="369332"/>
          </a:xfrm>
          <a:prstGeom prst="rect">
            <a:avLst/>
          </a:prstGeom>
          <a:noFill/>
        </p:spPr>
        <p:txBody>
          <a:bodyPr wrap="none" rtlCol="0">
            <a:spAutoFit/>
          </a:bodyPr>
          <a:lstStyle/>
          <a:p>
            <a:r>
              <a:rPr kumimoji="1" lang="zh-CN" altLang="en-US" dirty="0"/>
              <a:t>定量</a:t>
            </a:r>
          </a:p>
        </p:txBody>
      </p:sp>
      <p:pic>
        <p:nvPicPr>
          <p:cNvPr id="29" name="内容占位符 28" descr="试管 纯色填充">
            <a:extLst>
              <a:ext uri="{FF2B5EF4-FFF2-40B4-BE49-F238E27FC236}">
                <a16:creationId xmlns:a16="http://schemas.microsoft.com/office/drawing/2014/main" id="{3FDF397C-71B8-E47F-4462-28D0574A50A4}"/>
              </a:ext>
            </a:extLst>
          </p:cNvPr>
          <p:cNvPicPr>
            <a:picLocks noGrp="1" noChangeAspect="1"/>
          </p:cNvPicPr>
          <p:nvPr>
            <p:ph idx="1"/>
          </p:nvPr>
        </p:nvPicPr>
        <p:blipFill>
          <a:blip r:embed="rId7">
            <a:extLst>
              <a:ext uri="{96DAC541-7B7A-43D3-8B79-37D633B846F1}">
                <asvg:svgBlip xmlns:asvg="http://schemas.microsoft.com/office/drawing/2016/SVG/main" r:embed="rId8"/>
              </a:ext>
            </a:extLst>
          </a:blip>
          <a:stretch>
            <a:fillRect/>
          </a:stretch>
        </p:blipFill>
        <p:spPr>
          <a:xfrm>
            <a:off x="700958" y="2099189"/>
            <a:ext cx="914400" cy="914400"/>
          </a:xfrm>
        </p:spPr>
      </p:pic>
      <p:pic>
        <p:nvPicPr>
          <p:cNvPr id="33" name="图形 32" descr="条形图 纯色填充">
            <a:extLst>
              <a:ext uri="{FF2B5EF4-FFF2-40B4-BE49-F238E27FC236}">
                <a16:creationId xmlns:a16="http://schemas.microsoft.com/office/drawing/2014/main" id="{F9F63F95-1FC9-4589-2445-74CE7E427C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63267" y="2053326"/>
            <a:ext cx="914400" cy="914400"/>
          </a:xfrm>
          <a:prstGeom prst="rect">
            <a:avLst/>
          </a:prstGeom>
        </p:spPr>
      </p:pic>
      <p:sp>
        <p:nvSpPr>
          <p:cNvPr id="36" name="文本框 35">
            <a:extLst>
              <a:ext uri="{FF2B5EF4-FFF2-40B4-BE49-F238E27FC236}">
                <a16:creationId xmlns:a16="http://schemas.microsoft.com/office/drawing/2014/main" id="{346A9584-CEF7-B7E4-D045-8AAF632D566A}"/>
              </a:ext>
            </a:extLst>
          </p:cNvPr>
          <p:cNvSpPr txBox="1"/>
          <p:nvPr/>
        </p:nvSpPr>
        <p:spPr>
          <a:xfrm>
            <a:off x="6695510" y="2948328"/>
            <a:ext cx="849913" cy="646331"/>
          </a:xfrm>
          <a:prstGeom prst="rect">
            <a:avLst/>
          </a:prstGeom>
          <a:noFill/>
        </p:spPr>
        <p:txBody>
          <a:bodyPr wrap="none" rtlCol="0">
            <a:spAutoFit/>
          </a:bodyPr>
          <a:lstStyle/>
          <a:p>
            <a:pPr algn="ctr"/>
            <a:r>
              <a:rPr kumimoji="1" lang="en-US" altLang="zh-CN" dirty="0"/>
              <a:t>.matrix</a:t>
            </a:r>
          </a:p>
          <a:p>
            <a:pPr algn="ctr"/>
            <a:r>
              <a:rPr kumimoji="1" lang="en-US" altLang="zh-CN" dirty="0"/>
              <a:t>.h5</a:t>
            </a:r>
            <a:endParaRPr kumimoji="1" lang="zh-CN" altLang="en-US" dirty="0"/>
          </a:p>
        </p:txBody>
      </p:sp>
      <p:pic>
        <p:nvPicPr>
          <p:cNvPr id="47" name="图形 46" descr="线箭头: 向左旋转 纯色填充">
            <a:extLst>
              <a:ext uri="{FF2B5EF4-FFF2-40B4-BE49-F238E27FC236}">
                <a16:creationId xmlns:a16="http://schemas.microsoft.com/office/drawing/2014/main" id="{21568A22-1175-0FFF-630C-68FC637DCD7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9339210">
            <a:off x="4783616" y="3168412"/>
            <a:ext cx="914400" cy="914400"/>
          </a:xfrm>
          <a:prstGeom prst="rect">
            <a:avLst/>
          </a:prstGeom>
        </p:spPr>
      </p:pic>
      <p:sp>
        <p:nvSpPr>
          <p:cNvPr id="49" name="文本框 48">
            <a:extLst>
              <a:ext uri="{FF2B5EF4-FFF2-40B4-BE49-F238E27FC236}">
                <a16:creationId xmlns:a16="http://schemas.microsoft.com/office/drawing/2014/main" id="{B4A2973F-F6B2-684A-C058-9FA0A1EB7C27}"/>
              </a:ext>
            </a:extLst>
          </p:cNvPr>
          <p:cNvSpPr txBox="1"/>
          <p:nvPr/>
        </p:nvSpPr>
        <p:spPr>
          <a:xfrm>
            <a:off x="4548342" y="4001445"/>
            <a:ext cx="1350050" cy="369332"/>
          </a:xfrm>
          <a:prstGeom prst="rect">
            <a:avLst/>
          </a:prstGeom>
          <a:noFill/>
        </p:spPr>
        <p:txBody>
          <a:bodyPr wrap="none" rtlCol="0">
            <a:spAutoFit/>
          </a:bodyPr>
          <a:lstStyle/>
          <a:p>
            <a:r>
              <a:rPr kumimoji="1" lang="en-US" altLang="zh-CN" dirty="0"/>
              <a:t>Peak</a:t>
            </a:r>
            <a:r>
              <a:rPr kumimoji="1" lang="zh-CN" altLang="en-US" dirty="0"/>
              <a:t> </a:t>
            </a:r>
            <a:r>
              <a:rPr kumimoji="1" lang="en-US" altLang="zh-CN" dirty="0"/>
              <a:t>calling</a:t>
            </a:r>
            <a:endParaRPr kumimoji="1" lang="zh-CN" altLang="en-US" dirty="0"/>
          </a:p>
        </p:txBody>
      </p:sp>
      <p:sp>
        <p:nvSpPr>
          <p:cNvPr id="52" name="文本框 51">
            <a:extLst>
              <a:ext uri="{FF2B5EF4-FFF2-40B4-BE49-F238E27FC236}">
                <a16:creationId xmlns:a16="http://schemas.microsoft.com/office/drawing/2014/main" id="{69E18D33-4AA2-5171-B311-BE2D3C1E7F8D}"/>
              </a:ext>
            </a:extLst>
          </p:cNvPr>
          <p:cNvSpPr txBox="1"/>
          <p:nvPr/>
        </p:nvSpPr>
        <p:spPr>
          <a:xfrm>
            <a:off x="7987374" y="769843"/>
            <a:ext cx="4068743" cy="369332"/>
          </a:xfrm>
          <a:prstGeom prst="rect">
            <a:avLst/>
          </a:prstGeom>
          <a:noFill/>
        </p:spPr>
        <p:txBody>
          <a:bodyPr wrap="none" rtlCol="0">
            <a:spAutoFit/>
          </a:bodyPr>
          <a:lstStyle/>
          <a:p>
            <a:r>
              <a:rPr kumimoji="1" lang="zh-CN" altLang="en-US" dirty="0"/>
              <a:t>查看数据质量：</a:t>
            </a:r>
            <a:r>
              <a:rPr kumimoji="1" lang="en-US" altLang="zh-CN" dirty="0" err="1"/>
              <a:t>fastqc</a:t>
            </a:r>
            <a:r>
              <a:rPr kumimoji="1" lang="zh-CN" altLang="en-US" dirty="0"/>
              <a:t>、</a:t>
            </a:r>
            <a:r>
              <a:rPr kumimoji="1" lang="en-US" altLang="zh-CN" dirty="0" err="1"/>
              <a:t>multiqc</a:t>
            </a:r>
            <a:r>
              <a:rPr kumimoji="1" lang="zh-CN" altLang="en-US" dirty="0"/>
              <a:t>、</a:t>
            </a:r>
            <a:r>
              <a:rPr kumimoji="1" lang="en-US" altLang="zh-CN" dirty="0" err="1"/>
              <a:t>fastp</a:t>
            </a:r>
            <a:endParaRPr kumimoji="1" lang="en-US" altLang="zh-CN" dirty="0"/>
          </a:p>
        </p:txBody>
      </p:sp>
      <p:sp>
        <p:nvSpPr>
          <p:cNvPr id="53" name="文本框 52">
            <a:extLst>
              <a:ext uri="{FF2B5EF4-FFF2-40B4-BE49-F238E27FC236}">
                <a16:creationId xmlns:a16="http://schemas.microsoft.com/office/drawing/2014/main" id="{483A929E-F007-B7B4-EB82-E833221CC76F}"/>
              </a:ext>
            </a:extLst>
          </p:cNvPr>
          <p:cNvSpPr txBox="1"/>
          <p:nvPr/>
        </p:nvSpPr>
        <p:spPr>
          <a:xfrm>
            <a:off x="7987374" y="1191781"/>
            <a:ext cx="3696846" cy="369332"/>
          </a:xfrm>
          <a:prstGeom prst="rect">
            <a:avLst/>
          </a:prstGeom>
          <a:noFill/>
        </p:spPr>
        <p:txBody>
          <a:bodyPr wrap="none" rtlCol="0">
            <a:spAutoFit/>
          </a:bodyPr>
          <a:lstStyle/>
          <a:p>
            <a:r>
              <a:rPr kumimoji="1" lang="zh-CN" altLang="en-US" dirty="0"/>
              <a:t>序列比对：</a:t>
            </a:r>
            <a:r>
              <a:rPr kumimoji="1" lang="en-US" altLang="zh-CN" dirty="0"/>
              <a:t>hisat2</a:t>
            </a:r>
            <a:r>
              <a:rPr kumimoji="1" lang="zh-CN" altLang="en-US" dirty="0"/>
              <a:t>、</a:t>
            </a:r>
            <a:r>
              <a:rPr kumimoji="1" lang="en-US" altLang="zh-CN" dirty="0"/>
              <a:t>bowtie2</a:t>
            </a:r>
            <a:r>
              <a:rPr kumimoji="1" lang="zh-CN" altLang="en-US" dirty="0"/>
              <a:t>、</a:t>
            </a:r>
            <a:r>
              <a:rPr kumimoji="1" lang="en-US" altLang="zh-CN" dirty="0"/>
              <a:t>STAR</a:t>
            </a:r>
            <a:endParaRPr kumimoji="1" lang="zh-CN" altLang="en-US" dirty="0"/>
          </a:p>
        </p:txBody>
      </p:sp>
      <p:sp>
        <p:nvSpPr>
          <p:cNvPr id="54" name="文本框 53">
            <a:extLst>
              <a:ext uri="{FF2B5EF4-FFF2-40B4-BE49-F238E27FC236}">
                <a16:creationId xmlns:a16="http://schemas.microsoft.com/office/drawing/2014/main" id="{E05C41A4-F101-C421-3258-3A5E1C2AFED9}"/>
              </a:ext>
            </a:extLst>
          </p:cNvPr>
          <p:cNvSpPr txBox="1"/>
          <p:nvPr/>
        </p:nvSpPr>
        <p:spPr>
          <a:xfrm>
            <a:off x="7987374" y="1598087"/>
            <a:ext cx="2311851" cy="369332"/>
          </a:xfrm>
          <a:prstGeom prst="rect">
            <a:avLst/>
          </a:prstGeom>
          <a:noFill/>
        </p:spPr>
        <p:txBody>
          <a:bodyPr wrap="none" rtlCol="0">
            <a:spAutoFit/>
          </a:bodyPr>
          <a:lstStyle/>
          <a:p>
            <a:r>
              <a:rPr kumimoji="1" lang="en-US" altLang="zh-CN" dirty="0"/>
              <a:t>Peak</a:t>
            </a:r>
            <a:r>
              <a:rPr kumimoji="1" lang="zh-CN" altLang="en-US" dirty="0"/>
              <a:t> </a:t>
            </a:r>
            <a:r>
              <a:rPr kumimoji="1" lang="en-US" altLang="zh-CN" dirty="0"/>
              <a:t>calling</a:t>
            </a:r>
            <a:r>
              <a:rPr kumimoji="1" lang="zh-CN" altLang="en-US" dirty="0"/>
              <a:t>：</a:t>
            </a:r>
            <a:r>
              <a:rPr kumimoji="1" lang="en-US" altLang="zh-CN" dirty="0"/>
              <a:t>MACS2</a:t>
            </a:r>
            <a:endParaRPr kumimoji="1" lang="zh-CN" altLang="en-US" dirty="0"/>
          </a:p>
        </p:txBody>
      </p:sp>
      <p:sp>
        <p:nvSpPr>
          <p:cNvPr id="59" name="文本框 58">
            <a:extLst>
              <a:ext uri="{FF2B5EF4-FFF2-40B4-BE49-F238E27FC236}">
                <a16:creationId xmlns:a16="http://schemas.microsoft.com/office/drawing/2014/main" id="{07807266-533E-EC67-1E04-30C3D3131B88}"/>
              </a:ext>
            </a:extLst>
          </p:cNvPr>
          <p:cNvSpPr txBox="1"/>
          <p:nvPr/>
        </p:nvSpPr>
        <p:spPr>
          <a:xfrm>
            <a:off x="7987374" y="2013312"/>
            <a:ext cx="3385863" cy="646331"/>
          </a:xfrm>
          <a:prstGeom prst="rect">
            <a:avLst/>
          </a:prstGeom>
          <a:noFill/>
        </p:spPr>
        <p:txBody>
          <a:bodyPr wrap="none" rtlCol="0">
            <a:spAutoFit/>
          </a:bodyPr>
          <a:lstStyle/>
          <a:p>
            <a:r>
              <a:rPr kumimoji="1" lang="zh-CN" altLang="en-US" dirty="0"/>
              <a:t>定量：</a:t>
            </a:r>
            <a:r>
              <a:rPr kumimoji="1" lang="en-US" altLang="zh-CN" dirty="0" err="1"/>
              <a:t>featureCounts</a:t>
            </a:r>
            <a:r>
              <a:rPr kumimoji="1" lang="zh-CN" altLang="en-US" dirty="0"/>
              <a:t>、</a:t>
            </a:r>
            <a:r>
              <a:rPr kumimoji="1" lang="en-US" altLang="zh-CN" dirty="0" err="1"/>
              <a:t>HTSeq</a:t>
            </a:r>
            <a:r>
              <a:rPr kumimoji="1" lang="zh-CN" altLang="en-US" dirty="0"/>
              <a:t>、</a:t>
            </a:r>
            <a:endParaRPr kumimoji="1" lang="en-US" altLang="zh-CN" dirty="0"/>
          </a:p>
          <a:p>
            <a:r>
              <a:rPr kumimoji="1" lang="en-US" altLang="zh-CN" dirty="0"/>
              <a:t>	UMI</a:t>
            </a:r>
            <a:r>
              <a:rPr kumimoji="1" lang="zh-CN" altLang="en-US" dirty="0"/>
              <a:t> </a:t>
            </a:r>
            <a:r>
              <a:rPr kumimoji="1" lang="en-US" altLang="zh-CN" dirty="0"/>
              <a:t>from</a:t>
            </a:r>
            <a:r>
              <a:rPr kumimoji="1" lang="zh-CN" altLang="en-US" dirty="0"/>
              <a:t> </a:t>
            </a:r>
            <a:r>
              <a:rPr kumimoji="1" lang="en-US" altLang="zh-CN" dirty="0" err="1"/>
              <a:t>cellRanger</a:t>
            </a:r>
            <a:endParaRPr kumimoji="1" lang="zh-CN" altLang="en-US" dirty="0"/>
          </a:p>
        </p:txBody>
      </p:sp>
      <p:sp>
        <p:nvSpPr>
          <p:cNvPr id="65" name="任意形状 64">
            <a:extLst>
              <a:ext uri="{FF2B5EF4-FFF2-40B4-BE49-F238E27FC236}">
                <a16:creationId xmlns:a16="http://schemas.microsoft.com/office/drawing/2014/main" id="{29D7917E-0C12-F3F2-4DF5-A3B56FC319EE}"/>
              </a:ext>
            </a:extLst>
          </p:cNvPr>
          <p:cNvSpPr/>
          <p:nvPr/>
        </p:nvSpPr>
        <p:spPr>
          <a:xfrm>
            <a:off x="1215342" y="3727049"/>
            <a:ext cx="5764192" cy="903264"/>
          </a:xfrm>
          <a:custGeom>
            <a:avLst/>
            <a:gdLst>
              <a:gd name="connsiteX0" fmla="*/ 0 w 5764192"/>
              <a:gd name="connsiteY0" fmla="*/ 185195 h 1574157"/>
              <a:gd name="connsiteX1" fmla="*/ 104172 w 5764192"/>
              <a:gd name="connsiteY1" fmla="*/ 347241 h 1574157"/>
              <a:gd name="connsiteX2" fmla="*/ 138896 w 5764192"/>
              <a:gd name="connsiteY2" fmla="*/ 405114 h 1574157"/>
              <a:gd name="connsiteX3" fmla="*/ 196769 w 5764192"/>
              <a:gd name="connsiteY3" fmla="*/ 462987 h 1574157"/>
              <a:gd name="connsiteX4" fmla="*/ 243068 w 5764192"/>
              <a:gd name="connsiteY4" fmla="*/ 532436 h 1574157"/>
              <a:gd name="connsiteX5" fmla="*/ 335666 w 5764192"/>
              <a:gd name="connsiteY5" fmla="*/ 648182 h 1574157"/>
              <a:gd name="connsiteX6" fmla="*/ 381964 w 5764192"/>
              <a:gd name="connsiteY6" fmla="*/ 706056 h 1574157"/>
              <a:gd name="connsiteX7" fmla="*/ 474562 w 5764192"/>
              <a:gd name="connsiteY7" fmla="*/ 821803 h 1574157"/>
              <a:gd name="connsiteX8" fmla="*/ 509286 w 5764192"/>
              <a:gd name="connsiteY8" fmla="*/ 868101 h 1574157"/>
              <a:gd name="connsiteX9" fmla="*/ 625033 w 5764192"/>
              <a:gd name="connsiteY9" fmla="*/ 983848 h 1574157"/>
              <a:gd name="connsiteX10" fmla="*/ 671331 w 5764192"/>
              <a:gd name="connsiteY10" fmla="*/ 1030147 h 1574157"/>
              <a:gd name="connsiteX11" fmla="*/ 706055 w 5764192"/>
              <a:gd name="connsiteY11" fmla="*/ 1076446 h 1574157"/>
              <a:gd name="connsiteX12" fmla="*/ 763929 w 5764192"/>
              <a:gd name="connsiteY12" fmla="*/ 1111170 h 1574157"/>
              <a:gd name="connsiteX13" fmla="*/ 937549 w 5764192"/>
              <a:gd name="connsiteY13" fmla="*/ 1226917 h 1574157"/>
              <a:gd name="connsiteX14" fmla="*/ 1053296 w 5764192"/>
              <a:gd name="connsiteY14" fmla="*/ 1273215 h 1574157"/>
              <a:gd name="connsiteX15" fmla="*/ 1284790 w 5764192"/>
              <a:gd name="connsiteY15" fmla="*/ 1377387 h 1574157"/>
              <a:gd name="connsiteX16" fmla="*/ 1365812 w 5764192"/>
              <a:gd name="connsiteY16" fmla="*/ 1400537 h 1574157"/>
              <a:gd name="connsiteX17" fmla="*/ 1574157 w 5764192"/>
              <a:gd name="connsiteY17" fmla="*/ 1458410 h 1574157"/>
              <a:gd name="connsiteX18" fmla="*/ 1632030 w 5764192"/>
              <a:gd name="connsiteY18" fmla="*/ 1481560 h 1574157"/>
              <a:gd name="connsiteX19" fmla="*/ 1724628 w 5764192"/>
              <a:gd name="connsiteY19" fmla="*/ 1493134 h 1574157"/>
              <a:gd name="connsiteX20" fmla="*/ 1782501 w 5764192"/>
              <a:gd name="connsiteY20" fmla="*/ 1504709 h 1574157"/>
              <a:gd name="connsiteX21" fmla="*/ 1886673 w 5764192"/>
              <a:gd name="connsiteY21" fmla="*/ 1516284 h 1574157"/>
              <a:gd name="connsiteX22" fmla="*/ 1944547 w 5764192"/>
              <a:gd name="connsiteY22" fmla="*/ 1527858 h 1574157"/>
              <a:gd name="connsiteX23" fmla="*/ 2037144 w 5764192"/>
              <a:gd name="connsiteY23" fmla="*/ 1539433 h 1574157"/>
              <a:gd name="connsiteX24" fmla="*/ 2245488 w 5764192"/>
              <a:gd name="connsiteY24" fmla="*/ 1562582 h 1574157"/>
              <a:gd name="connsiteX25" fmla="*/ 2743200 w 5764192"/>
              <a:gd name="connsiteY25" fmla="*/ 1574157 h 1574157"/>
              <a:gd name="connsiteX26" fmla="*/ 3183038 w 5764192"/>
              <a:gd name="connsiteY26" fmla="*/ 1551008 h 1574157"/>
              <a:gd name="connsiteX27" fmla="*/ 3391382 w 5764192"/>
              <a:gd name="connsiteY27" fmla="*/ 1527858 h 1574157"/>
              <a:gd name="connsiteX28" fmla="*/ 3449255 w 5764192"/>
              <a:gd name="connsiteY28" fmla="*/ 1516284 h 1574157"/>
              <a:gd name="connsiteX29" fmla="*/ 3611301 w 5764192"/>
              <a:gd name="connsiteY29" fmla="*/ 1504709 h 1574157"/>
              <a:gd name="connsiteX30" fmla="*/ 3680749 w 5764192"/>
              <a:gd name="connsiteY30" fmla="*/ 1493134 h 1574157"/>
              <a:gd name="connsiteX31" fmla="*/ 3773347 w 5764192"/>
              <a:gd name="connsiteY31" fmla="*/ 1469985 h 1574157"/>
              <a:gd name="connsiteX32" fmla="*/ 3819645 w 5764192"/>
              <a:gd name="connsiteY32" fmla="*/ 1458410 h 1574157"/>
              <a:gd name="connsiteX33" fmla="*/ 3889093 w 5764192"/>
              <a:gd name="connsiteY33" fmla="*/ 1446836 h 1574157"/>
              <a:gd name="connsiteX34" fmla="*/ 3958542 w 5764192"/>
              <a:gd name="connsiteY34" fmla="*/ 1423686 h 1574157"/>
              <a:gd name="connsiteX35" fmla="*/ 4132162 w 5764192"/>
              <a:gd name="connsiteY35" fmla="*/ 1388962 h 1574157"/>
              <a:gd name="connsiteX36" fmla="*/ 4201610 w 5764192"/>
              <a:gd name="connsiteY36" fmla="*/ 1365813 h 1574157"/>
              <a:gd name="connsiteX37" fmla="*/ 4247909 w 5764192"/>
              <a:gd name="connsiteY37" fmla="*/ 1354238 h 1574157"/>
              <a:gd name="connsiteX38" fmla="*/ 4352081 w 5764192"/>
              <a:gd name="connsiteY38" fmla="*/ 1319514 h 1574157"/>
              <a:gd name="connsiteX39" fmla="*/ 4456253 w 5764192"/>
              <a:gd name="connsiteY39" fmla="*/ 1284790 h 1574157"/>
              <a:gd name="connsiteX40" fmla="*/ 4548850 w 5764192"/>
              <a:gd name="connsiteY40" fmla="*/ 1261641 h 1574157"/>
              <a:gd name="connsiteX41" fmla="*/ 4629873 w 5764192"/>
              <a:gd name="connsiteY41" fmla="*/ 1226917 h 1574157"/>
              <a:gd name="connsiteX42" fmla="*/ 4687747 w 5764192"/>
              <a:gd name="connsiteY42" fmla="*/ 1203767 h 1574157"/>
              <a:gd name="connsiteX43" fmla="*/ 4722471 w 5764192"/>
              <a:gd name="connsiteY43" fmla="*/ 1192193 h 1574157"/>
              <a:gd name="connsiteX44" fmla="*/ 4803493 w 5764192"/>
              <a:gd name="connsiteY44" fmla="*/ 1145894 h 1574157"/>
              <a:gd name="connsiteX45" fmla="*/ 4838217 w 5764192"/>
              <a:gd name="connsiteY45" fmla="*/ 1122744 h 1574157"/>
              <a:gd name="connsiteX46" fmla="*/ 4896091 w 5764192"/>
              <a:gd name="connsiteY46" fmla="*/ 1088020 h 1574157"/>
              <a:gd name="connsiteX47" fmla="*/ 4977114 w 5764192"/>
              <a:gd name="connsiteY47" fmla="*/ 1030147 h 1574157"/>
              <a:gd name="connsiteX48" fmla="*/ 5011838 w 5764192"/>
              <a:gd name="connsiteY48" fmla="*/ 1018572 h 1574157"/>
              <a:gd name="connsiteX49" fmla="*/ 5046562 w 5764192"/>
              <a:gd name="connsiteY49" fmla="*/ 995423 h 1574157"/>
              <a:gd name="connsiteX50" fmla="*/ 5092861 w 5764192"/>
              <a:gd name="connsiteY50" fmla="*/ 972274 h 1574157"/>
              <a:gd name="connsiteX51" fmla="*/ 5173883 w 5764192"/>
              <a:gd name="connsiteY51" fmla="*/ 914400 h 1574157"/>
              <a:gd name="connsiteX52" fmla="*/ 5208607 w 5764192"/>
              <a:gd name="connsiteY52" fmla="*/ 879676 h 1574157"/>
              <a:gd name="connsiteX53" fmla="*/ 5243331 w 5764192"/>
              <a:gd name="connsiteY53" fmla="*/ 856527 h 1574157"/>
              <a:gd name="connsiteX54" fmla="*/ 5312780 w 5764192"/>
              <a:gd name="connsiteY54" fmla="*/ 775504 h 1574157"/>
              <a:gd name="connsiteX55" fmla="*/ 5382228 w 5764192"/>
              <a:gd name="connsiteY55" fmla="*/ 706056 h 1574157"/>
              <a:gd name="connsiteX56" fmla="*/ 5405377 w 5764192"/>
              <a:gd name="connsiteY56" fmla="*/ 682906 h 1574157"/>
              <a:gd name="connsiteX57" fmla="*/ 5428526 w 5764192"/>
              <a:gd name="connsiteY57" fmla="*/ 636608 h 1574157"/>
              <a:gd name="connsiteX58" fmla="*/ 5451676 w 5764192"/>
              <a:gd name="connsiteY58" fmla="*/ 613458 h 1574157"/>
              <a:gd name="connsiteX59" fmla="*/ 5474825 w 5764192"/>
              <a:gd name="connsiteY59" fmla="*/ 578734 h 1574157"/>
              <a:gd name="connsiteX60" fmla="*/ 5509549 w 5764192"/>
              <a:gd name="connsiteY60" fmla="*/ 532436 h 1574157"/>
              <a:gd name="connsiteX61" fmla="*/ 5532699 w 5764192"/>
              <a:gd name="connsiteY61" fmla="*/ 486137 h 1574157"/>
              <a:gd name="connsiteX62" fmla="*/ 5544273 w 5764192"/>
              <a:gd name="connsiteY62" fmla="*/ 451413 h 1574157"/>
              <a:gd name="connsiteX63" fmla="*/ 5567423 w 5764192"/>
              <a:gd name="connsiteY63" fmla="*/ 428263 h 1574157"/>
              <a:gd name="connsiteX64" fmla="*/ 5602147 w 5764192"/>
              <a:gd name="connsiteY64" fmla="*/ 347241 h 1574157"/>
              <a:gd name="connsiteX65" fmla="*/ 5636871 w 5764192"/>
              <a:gd name="connsiteY65" fmla="*/ 289367 h 1574157"/>
              <a:gd name="connsiteX66" fmla="*/ 5660020 w 5764192"/>
              <a:gd name="connsiteY66" fmla="*/ 219919 h 1574157"/>
              <a:gd name="connsiteX67" fmla="*/ 5671595 w 5764192"/>
              <a:gd name="connsiteY67" fmla="*/ 185195 h 1574157"/>
              <a:gd name="connsiteX68" fmla="*/ 5717893 w 5764192"/>
              <a:gd name="connsiteY68" fmla="*/ 115747 h 1574157"/>
              <a:gd name="connsiteX69" fmla="*/ 5741043 w 5764192"/>
              <a:gd name="connsiteY69" fmla="*/ 69448 h 1574157"/>
              <a:gd name="connsiteX70" fmla="*/ 5764192 w 5764192"/>
              <a:gd name="connsiteY70" fmla="*/ 0 h 157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764192" h="1574157">
                <a:moveTo>
                  <a:pt x="0" y="185195"/>
                </a:moveTo>
                <a:cubicBezTo>
                  <a:pt x="34724" y="239210"/>
                  <a:pt x="71134" y="292178"/>
                  <a:pt x="104172" y="347241"/>
                </a:cubicBezTo>
                <a:cubicBezTo>
                  <a:pt x="115747" y="366532"/>
                  <a:pt x="124842" y="387547"/>
                  <a:pt x="138896" y="405114"/>
                </a:cubicBezTo>
                <a:cubicBezTo>
                  <a:pt x="155939" y="426417"/>
                  <a:pt x="179493" y="441872"/>
                  <a:pt x="196769" y="462987"/>
                </a:cubicBezTo>
                <a:cubicBezTo>
                  <a:pt x="214387" y="484520"/>
                  <a:pt x="226375" y="510178"/>
                  <a:pt x="243068" y="532436"/>
                </a:cubicBezTo>
                <a:cubicBezTo>
                  <a:pt x="272714" y="571963"/>
                  <a:pt x="304800" y="609600"/>
                  <a:pt x="335666" y="648182"/>
                </a:cubicBezTo>
                <a:lnTo>
                  <a:pt x="381964" y="706056"/>
                </a:lnTo>
                <a:cubicBezTo>
                  <a:pt x="382002" y="706104"/>
                  <a:pt x="474525" y="821755"/>
                  <a:pt x="474562" y="821803"/>
                </a:cubicBezTo>
                <a:cubicBezTo>
                  <a:pt x="486406" y="837030"/>
                  <a:pt x="495645" y="854460"/>
                  <a:pt x="509286" y="868101"/>
                </a:cubicBezTo>
                <a:lnTo>
                  <a:pt x="625033" y="983848"/>
                </a:lnTo>
                <a:cubicBezTo>
                  <a:pt x="640466" y="999281"/>
                  <a:pt x="658236" y="1012687"/>
                  <a:pt x="671331" y="1030147"/>
                </a:cubicBezTo>
                <a:cubicBezTo>
                  <a:pt x="682906" y="1045580"/>
                  <a:pt x="691537" y="1063743"/>
                  <a:pt x="706055" y="1076446"/>
                </a:cubicBezTo>
                <a:cubicBezTo>
                  <a:pt x="722986" y="1091261"/>
                  <a:pt x="745498" y="1098269"/>
                  <a:pt x="763929" y="1111170"/>
                </a:cubicBezTo>
                <a:cubicBezTo>
                  <a:pt x="837815" y="1162889"/>
                  <a:pt x="835446" y="1186076"/>
                  <a:pt x="937549" y="1226917"/>
                </a:cubicBezTo>
                <a:cubicBezTo>
                  <a:pt x="976131" y="1242350"/>
                  <a:pt x="1016129" y="1254631"/>
                  <a:pt x="1053296" y="1273215"/>
                </a:cubicBezTo>
                <a:cubicBezTo>
                  <a:pt x="1120746" y="1306940"/>
                  <a:pt x="1222840" y="1359686"/>
                  <a:pt x="1284790" y="1377387"/>
                </a:cubicBezTo>
                <a:cubicBezTo>
                  <a:pt x="1311797" y="1385104"/>
                  <a:pt x="1339028" y="1392079"/>
                  <a:pt x="1365812" y="1400537"/>
                </a:cubicBezTo>
                <a:cubicBezTo>
                  <a:pt x="1545927" y="1457416"/>
                  <a:pt x="1447455" y="1437294"/>
                  <a:pt x="1574157" y="1458410"/>
                </a:cubicBezTo>
                <a:cubicBezTo>
                  <a:pt x="1593448" y="1466127"/>
                  <a:pt x="1611785" y="1476888"/>
                  <a:pt x="1632030" y="1481560"/>
                </a:cubicBezTo>
                <a:cubicBezTo>
                  <a:pt x="1662340" y="1488555"/>
                  <a:pt x="1693884" y="1488404"/>
                  <a:pt x="1724628" y="1493134"/>
                </a:cubicBezTo>
                <a:cubicBezTo>
                  <a:pt x="1744072" y="1496125"/>
                  <a:pt x="1763026" y="1501927"/>
                  <a:pt x="1782501" y="1504709"/>
                </a:cubicBezTo>
                <a:cubicBezTo>
                  <a:pt x="1817088" y="1509650"/>
                  <a:pt x="1852086" y="1511343"/>
                  <a:pt x="1886673" y="1516284"/>
                </a:cubicBezTo>
                <a:cubicBezTo>
                  <a:pt x="1906149" y="1519066"/>
                  <a:pt x="1925102" y="1524867"/>
                  <a:pt x="1944547" y="1527858"/>
                </a:cubicBezTo>
                <a:cubicBezTo>
                  <a:pt x="1975291" y="1532588"/>
                  <a:pt x="2006243" y="1535868"/>
                  <a:pt x="2037144" y="1539433"/>
                </a:cubicBezTo>
                <a:cubicBezTo>
                  <a:pt x="2106559" y="1547442"/>
                  <a:pt x="2175632" y="1560957"/>
                  <a:pt x="2245488" y="1562582"/>
                </a:cubicBezTo>
                <a:lnTo>
                  <a:pt x="2743200" y="1574157"/>
                </a:lnTo>
                <a:lnTo>
                  <a:pt x="3183038" y="1551008"/>
                </a:lnTo>
                <a:cubicBezTo>
                  <a:pt x="3252672" y="1545205"/>
                  <a:pt x="3322863" y="1541561"/>
                  <a:pt x="3391382" y="1527858"/>
                </a:cubicBezTo>
                <a:cubicBezTo>
                  <a:pt x="3410673" y="1524000"/>
                  <a:pt x="3429690" y="1518343"/>
                  <a:pt x="3449255" y="1516284"/>
                </a:cubicBezTo>
                <a:cubicBezTo>
                  <a:pt x="3503110" y="1510615"/>
                  <a:pt x="3557286" y="1508567"/>
                  <a:pt x="3611301" y="1504709"/>
                </a:cubicBezTo>
                <a:cubicBezTo>
                  <a:pt x="3634450" y="1500851"/>
                  <a:pt x="3657801" y="1498051"/>
                  <a:pt x="3680749" y="1493134"/>
                </a:cubicBezTo>
                <a:cubicBezTo>
                  <a:pt x="3711859" y="1486468"/>
                  <a:pt x="3742481" y="1477701"/>
                  <a:pt x="3773347" y="1469985"/>
                </a:cubicBezTo>
                <a:cubicBezTo>
                  <a:pt x="3788780" y="1466127"/>
                  <a:pt x="3803954" y="1461025"/>
                  <a:pt x="3819645" y="1458410"/>
                </a:cubicBezTo>
                <a:lnTo>
                  <a:pt x="3889093" y="1446836"/>
                </a:lnTo>
                <a:cubicBezTo>
                  <a:pt x="3912243" y="1439119"/>
                  <a:pt x="3934385" y="1427137"/>
                  <a:pt x="3958542" y="1423686"/>
                </a:cubicBezTo>
                <a:cubicBezTo>
                  <a:pt x="4026390" y="1413993"/>
                  <a:pt x="4065191" y="1411285"/>
                  <a:pt x="4132162" y="1388962"/>
                </a:cubicBezTo>
                <a:cubicBezTo>
                  <a:pt x="4155311" y="1381246"/>
                  <a:pt x="4177937" y="1371731"/>
                  <a:pt x="4201610" y="1365813"/>
                </a:cubicBezTo>
                <a:cubicBezTo>
                  <a:pt x="4217043" y="1361955"/>
                  <a:pt x="4233014" y="1359824"/>
                  <a:pt x="4247909" y="1354238"/>
                </a:cubicBezTo>
                <a:cubicBezTo>
                  <a:pt x="4357442" y="1313163"/>
                  <a:pt x="4225250" y="1344881"/>
                  <a:pt x="4352081" y="1319514"/>
                </a:cubicBezTo>
                <a:cubicBezTo>
                  <a:pt x="4423472" y="1283819"/>
                  <a:pt x="4372914" y="1304022"/>
                  <a:pt x="4456253" y="1284790"/>
                </a:cubicBezTo>
                <a:cubicBezTo>
                  <a:pt x="4487254" y="1277636"/>
                  <a:pt x="4548850" y="1261641"/>
                  <a:pt x="4548850" y="1261641"/>
                </a:cubicBezTo>
                <a:cubicBezTo>
                  <a:pt x="4609884" y="1220951"/>
                  <a:pt x="4555128" y="1251832"/>
                  <a:pt x="4629873" y="1226917"/>
                </a:cubicBezTo>
                <a:cubicBezTo>
                  <a:pt x="4649584" y="1220347"/>
                  <a:pt x="4668292" y="1211062"/>
                  <a:pt x="4687747" y="1203767"/>
                </a:cubicBezTo>
                <a:cubicBezTo>
                  <a:pt x="4699171" y="1199483"/>
                  <a:pt x="4710896" y="1196051"/>
                  <a:pt x="4722471" y="1192193"/>
                </a:cubicBezTo>
                <a:cubicBezTo>
                  <a:pt x="4807071" y="1135791"/>
                  <a:pt x="4700696" y="1204636"/>
                  <a:pt x="4803493" y="1145894"/>
                </a:cubicBezTo>
                <a:cubicBezTo>
                  <a:pt x="4815571" y="1138992"/>
                  <a:pt x="4826420" y="1130117"/>
                  <a:pt x="4838217" y="1122744"/>
                </a:cubicBezTo>
                <a:cubicBezTo>
                  <a:pt x="4857295" y="1110820"/>
                  <a:pt x="4877372" y="1100499"/>
                  <a:pt x="4896091" y="1088020"/>
                </a:cubicBezTo>
                <a:cubicBezTo>
                  <a:pt x="4911822" y="1077533"/>
                  <a:pt x="4956406" y="1040501"/>
                  <a:pt x="4977114" y="1030147"/>
                </a:cubicBezTo>
                <a:cubicBezTo>
                  <a:pt x="4988027" y="1024691"/>
                  <a:pt x="5000925" y="1024028"/>
                  <a:pt x="5011838" y="1018572"/>
                </a:cubicBezTo>
                <a:cubicBezTo>
                  <a:pt x="5024280" y="1012351"/>
                  <a:pt x="5034484" y="1002325"/>
                  <a:pt x="5046562" y="995423"/>
                </a:cubicBezTo>
                <a:cubicBezTo>
                  <a:pt x="5061543" y="986862"/>
                  <a:pt x="5077880" y="980835"/>
                  <a:pt x="5092861" y="972274"/>
                </a:cubicBezTo>
                <a:cubicBezTo>
                  <a:pt x="5111180" y="961806"/>
                  <a:pt x="5161464" y="925045"/>
                  <a:pt x="5173883" y="914400"/>
                </a:cubicBezTo>
                <a:cubicBezTo>
                  <a:pt x="5186311" y="903747"/>
                  <a:pt x="5196032" y="890155"/>
                  <a:pt x="5208607" y="879676"/>
                </a:cubicBezTo>
                <a:cubicBezTo>
                  <a:pt x="5219294" y="870770"/>
                  <a:pt x="5232468" y="865217"/>
                  <a:pt x="5243331" y="856527"/>
                </a:cubicBezTo>
                <a:cubicBezTo>
                  <a:pt x="5268601" y="836311"/>
                  <a:pt x="5294410" y="795711"/>
                  <a:pt x="5312780" y="775504"/>
                </a:cubicBezTo>
                <a:cubicBezTo>
                  <a:pt x="5334802" y="751280"/>
                  <a:pt x="5359079" y="729205"/>
                  <a:pt x="5382228" y="706056"/>
                </a:cubicBezTo>
                <a:cubicBezTo>
                  <a:pt x="5389944" y="698339"/>
                  <a:pt x="5400497" y="692667"/>
                  <a:pt x="5405377" y="682906"/>
                </a:cubicBezTo>
                <a:cubicBezTo>
                  <a:pt x="5413093" y="667473"/>
                  <a:pt x="5418955" y="650964"/>
                  <a:pt x="5428526" y="636608"/>
                </a:cubicBezTo>
                <a:cubicBezTo>
                  <a:pt x="5434579" y="627528"/>
                  <a:pt x="5444859" y="621980"/>
                  <a:pt x="5451676" y="613458"/>
                </a:cubicBezTo>
                <a:cubicBezTo>
                  <a:pt x="5460366" y="602595"/>
                  <a:pt x="5466739" y="590054"/>
                  <a:pt x="5474825" y="578734"/>
                </a:cubicBezTo>
                <a:cubicBezTo>
                  <a:pt x="5486038" y="563036"/>
                  <a:pt x="5499325" y="548795"/>
                  <a:pt x="5509549" y="532436"/>
                </a:cubicBezTo>
                <a:cubicBezTo>
                  <a:pt x="5518694" y="517804"/>
                  <a:pt x="5525902" y="501997"/>
                  <a:pt x="5532699" y="486137"/>
                </a:cubicBezTo>
                <a:cubicBezTo>
                  <a:pt x="5537505" y="474923"/>
                  <a:pt x="5537996" y="461875"/>
                  <a:pt x="5544273" y="451413"/>
                </a:cubicBezTo>
                <a:cubicBezTo>
                  <a:pt x="5549888" y="442055"/>
                  <a:pt x="5559706" y="435980"/>
                  <a:pt x="5567423" y="428263"/>
                </a:cubicBezTo>
                <a:cubicBezTo>
                  <a:pt x="5594566" y="346829"/>
                  <a:pt x="5559238" y="447360"/>
                  <a:pt x="5602147" y="347241"/>
                </a:cubicBezTo>
                <a:cubicBezTo>
                  <a:pt x="5624687" y="294649"/>
                  <a:pt x="5598372" y="327866"/>
                  <a:pt x="5636871" y="289367"/>
                </a:cubicBezTo>
                <a:lnTo>
                  <a:pt x="5660020" y="219919"/>
                </a:lnTo>
                <a:cubicBezTo>
                  <a:pt x="5663878" y="208344"/>
                  <a:pt x="5664827" y="195347"/>
                  <a:pt x="5671595" y="185195"/>
                </a:cubicBezTo>
                <a:cubicBezTo>
                  <a:pt x="5687028" y="162046"/>
                  <a:pt x="5705450" y="140632"/>
                  <a:pt x="5717893" y="115747"/>
                </a:cubicBezTo>
                <a:cubicBezTo>
                  <a:pt x="5725610" y="100314"/>
                  <a:pt x="5734635" y="85469"/>
                  <a:pt x="5741043" y="69448"/>
                </a:cubicBezTo>
                <a:cubicBezTo>
                  <a:pt x="5750106" y="46792"/>
                  <a:pt x="5764192" y="0"/>
                  <a:pt x="5764192" y="0"/>
                </a:cubicBezTo>
              </a:path>
            </a:pathLst>
          </a:custGeom>
          <a:noFill/>
          <a:ln>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文本框 65">
            <a:extLst>
              <a:ext uri="{FF2B5EF4-FFF2-40B4-BE49-F238E27FC236}">
                <a16:creationId xmlns:a16="http://schemas.microsoft.com/office/drawing/2014/main" id="{5AB4E7FB-00FC-BE3B-B2EE-4B485A44B766}"/>
              </a:ext>
            </a:extLst>
          </p:cNvPr>
          <p:cNvSpPr txBox="1"/>
          <p:nvPr/>
        </p:nvSpPr>
        <p:spPr>
          <a:xfrm>
            <a:off x="431029" y="4743305"/>
            <a:ext cx="9454832" cy="646331"/>
          </a:xfrm>
          <a:prstGeom prst="rect">
            <a:avLst/>
          </a:prstGeom>
          <a:noFill/>
        </p:spPr>
        <p:txBody>
          <a:bodyPr wrap="none" rtlCol="0">
            <a:spAutoFit/>
          </a:bodyPr>
          <a:lstStyle/>
          <a:p>
            <a:r>
              <a:rPr kumimoji="1" lang="en-US" altLang="zh-CN" dirty="0" err="1"/>
              <a:t>cellRanger</a:t>
            </a:r>
            <a:r>
              <a:rPr kumimoji="1" lang="zh-CN" altLang="en-US" dirty="0"/>
              <a:t>（</a:t>
            </a:r>
            <a:r>
              <a:rPr kumimoji="1" lang="en-US" altLang="zh-CN" dirty="0"/>
              <a:t>STAR</a:t>
            </a:r>
            <a:r>
              <a:rPr kumimoji="1" lang="zh-CN" altLang="en-US" dirty="0"/>
              <a:t>、</a:t>
            </a:r>
            <a:r>
              <a:rPr kumimoji="1" lang="en-US" altLang="zh-CN" dirty="0"/>
              <a:t>UMI</a:t>
            </a:r>
            <a:r>
              <a:rPr kumimoji="1" lang="zh-CN" altLang="en-US" dirty="0"/>
              <a:t> </a:t>
            </a:r>
            <a:r>
              <a:rPr kumimoji="1" lang="en-US" altLang="zh-CN" dirty="0"/>
              <a:t>counting</a:t>
            </a:r>
            <a:r>
              <a:rPr kumimoji="1" lang="zh-CN" altLang="en-US" dirty="0"/>
              <a:t>）</a:t>
            </a:r>
            <a:r>
              <a:rPr kumimoji="1" lang="en-US" altLang="zh-CN" dirty="0" err="1"/>
              <a:t>cellRanger-atac</a:t>
            </a:r>
            <a:r>
              <a:rPr kumimoji="1" lang="zh-CN" altLang="en-US" dirty="0"/>
              <a:t>（</a:t>
            </a:r>
            <a:r>
              <a:rPr lang="en-US" altLang="zh-CN" dirty="0"/>
              <a:t>BWA-MEM</a:t>
            </a:r>
            <a:r>
              <a:rPr lang="zh-CN" altLang="en-US" dirty="0"/>
              <a:t>、</a:t>
            </a:r>
            <a:r>
              <a:rPr lang="en-US" altLang="zh-CN" dirty="0"/>
              <a:t>MACS2</a:t>
            </a:r>
            <a:r>
              <a:rPr lang="zh-CN" altLang="en-US" dirty="0"/>
              <a:t>、</a:t>
            </a:r>
            <a:r>
              <a:rPr lang="en-US" altLang="zh-CN" dirty="0"/>
              <a:t>UMI</a:t>
            </a:r>
            <a:r>
              <a:rPr lang="zh-CN" altLang="en-US" dirty="0"/>
              <a:t> </a:t>
            </a:r>
            <a:r>
              <a:rPr lang="en-US" altLang="zh-CN" dirty="0"/>
              <a:t>counting</a:t>
            </a:r>
            <a:r>
              <a:rPr lang="zh-CN" altLang="en-US" dirty="0"/>
              <a:t>）</a:t>
            </a:r>
            <a:endParaRPr kumimoji="1" lang="en-US" altLang="zh-CN" dirty="0"/>
          </a:p>
          <a:p>
            <a:r>
              <a:rPr kumimoji="1" lang="en-US" altLang="zh-CN" dirty="0"/>
              <a:t>For data from 10X</a:t>
            </a:r>
            <a:endParaRPr kumimoji="1" lang="zh-CN" altLang="en-US" dirty="0"/>
          </a:p>
        </p:txBody>
      </p:sp>
      <p:sp>
        <p:nvSpPr>
          <p:cNvPr id="68" name="文本框 67">
            <a:extLst>
              <a:ext uri="{FF2B5EF4-FFF2-40B4-BE49-F238E27FC236}">
                <a16:creationId xmlns:a16="http://schemas.microsoft.com/office/drawing/2014/main" id="{6F312EAE-76BB-A68A-7C30-5EA6D6DF869D}"/>
              </a:ext>
            </a:extLst>
          </p:cNvPr>
          <p:cNvSpPr txBox="1"/>
          <p:nvPr/>
        </p:nvSpPr>
        <p:spPr>
          <a:xfrm>
            <a:off x="7257327" y="5497975"/>
            <a:ext cx="2212465" cy="369332"/>
          </a:xfrm>
          <a:prstGeom prst="rect">
            <a:avLst/>
          </a:prstGeom>
          <a:noFill/>
        </p:spPr>
        <p:txBody>
          <a:bodyPr wrap="none" rtlCol="0">
            <a:spAutoFit/>
          </a:bodyPr>
          <a:lstStyle/>
          <a:p>
            <a:r>
              <a:rPr kumimoji="1" lang="en-US" altLang="zh-CN" dirty="0"/>
              <a:t>UMI</a:t>
            </a:r>
            <a:r>
              <a:rPr kumimoji="1" lang="zh-CN" altLang="en-US" dirty="0"/>
              <a:t>：唯一分子标记</a:t>
            </a:r>
          </a:p>
        </p:txBody>
      </p:sp>
    </p:spTree>
    <p:extLst>
      <p:ext uri="{BB962C8B-B14F-4D97-AF65-F5344CB8AC3E}">
        <p14:creationId xmlns:p14="http://schemas.microsoft.com/office/powerpoint/2010/main" val="321023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4D768-6834-41B7-B75C-64BF2EC5B6FB}"/>
              </a:ext>
            </a:extLst>
          </p:cNvPr>
          <p:cNvSpPr>
            <a:spLocks noGrp="1"/>
          </p:cNvSpPr>
          <p:nvPr>
            <p:ph type="title"/>
          </p:nvPr>
        </p:nvSpPr>
        <p:spPr/>
        <p:txBody>
          <a:bodyPr/>
          <a:lstStyle/>
          <a:p>
            <a:r>
              <a:rPr lang="en-US" altLang="zh-CN" dirty="0"/>
              <a:t>.</a:t>
            </a:r>
            <a:r>
              <a:rPr lang="en-US" altLang="zh-CN" dirty="0" err="1"/>
              <a:t>fastq</a:t>
            </a:r>
            <a:r>
              <a:rPr lang="zh-CN" altLang="en-US" dirty="0"/>
              <a:t>文件内容</a:t>
            </a:r>
          </a:p>
        </p:txBody>
      </p:sp>
      <p:pic>
        <p:nvPicPr>
          <p:cNvPr id="1026" name="Picture 2">
            <a:extLst>
              <a:ext uri="{FF2B5EF4-FFF2-40B4-BE49-F238E27FC236}">
                <a16:creationId xmlns:a16="http://schemas.microsoft.com/office/drawing/2014/main" id="{A86B8D7B-21A9-409C-B2E9-9F2A590ED7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3819" y="1548567"/>
            <a:ext cx="10211580" cy="73743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12A0057-004C-42A8-8DC9-2ADE0B5DADCC}"/>
              </a:ext>
            </a:extLst>
          </p:cNvPr>
          <p:cNvSpPr txBox="1"/>
          <p:nvPr/>
        </p:nvSpPr>
        <p:spPr>
          <a:xfrm>
            <a:off x="542925" y="2551837"/>
            <a:ext cx="10725150" cy="2031325"/>
          </a:xfrm>
          <a:prstGeom prst="rect">
            <a:avLst/>
          </a:prstGeom>
          <a:noFill/>
        </p:spPr>
        <p:txBody>
          <a:bodyPr wrap="square">
            <a:spAutoFit/>
          </a:bodyPr>
          <a:lstStyle/>
          <a:p>
            <a:pPr algn="l">
              <a:buFont typeface="+mj-lt"/>
              <a:buAutoNum type="arabicPeriod"/>
            </a:pPr>
            <a:r>
              <a:rPr lang="zh-CN" altLang="en-US" b="0" i="0" dirty="0">
                <a:solidFill>
                  <a:srgbClr val="444648"/>
                </a:solidFill>
                <a:effectLst/>
                <a:latin typeface="Inter"/>
              </a:rPr>
              <a:t>  序列标识符，其中包含有关测序运行和簇的信息。 该行的具体内容会因使用的</a:t>
            </a:r>
            <a:r>
              <a:rPr lang="en-US" altLang="zh-CN" b="0" i="0" dirty="0">
                <a:solidFill>
                  <a:srgbClr val="444648"/>
                </a:solidFill>
                <a:effectLst/>
                <a:latin typeface="Inter"/>
              </a:rPr>
              <a:t>BCL</a:t>
            </a:r>
            <a:r>
              <a:rPr lang="zh-CN" altLang="en-US" b="0" i="0" dirty="0">
                <a:solidFill>
                  <a:srgbClr val="444648"/>
                </a:solidFill>
                <a:effectLst/>
                <a:latin typeface="Inter"/>
              </a:rPr>
              <a:t>到</a:t>
            </a:r>
            <a:r>
              <a:rPr lang="en-US" altLang="zh-CN" b="0" i="0" dirty="0">
                <a:solidFill>
                  <a:srgbClr val="444648"/>
                </a:solidFill>
                <a:effectLst/>
                <a:latin typeface="Inter"/>
              </a:rPr>
              <a:t>FASTQ</a:t>
            </a:r>
            <a:r>
              <a:rPr lang="zh-CN" altLang="en-US" b="0" i="0" dirty="0">
                <a:solidFill>
                  <a:srgbClr val="444648"/>
                </a:solidFill>
                <a:effectLst/>
                <a:latin typeface="Inter"/>
              </a:rPr>
              <a:t>转换软件而不同。</a:t>
            </a:r>
            <a:r>
              <a:rPr lang="en-US" altLang="zh-CN" b="0" i="0" dirty="0">
                <a:solidFill>
                  <a:srgbClr val="444648"/>
                </a:solidFill>
                <a:effectLst/>
                <a:latin typeface="Inter"/>
              </a:rPr>
              <a:t>@M1-P2-14:9:0000H03G </a:t>
            </a:r>
            <a:r>
              <a:rPr lang="zh-CN" altLang="en-US" b="0" i="0" dirty="0">
                <a:solidFill>
                  <a:srgbClr val="444648"/>
                </a:solidFill>
                <a:effectLst/>
                <a:latin typeface="Inter"/>
              </a:rPr>
              <a:t>表示仪器生成的序列</a:t>
            </a:r>
            <a:r>
              <a:rPr lang="en-US" altLang="zh-CN" b="0" i="0" dirty="0">
                <a:solidFill>
                  <a:srgbClr val="444648"/>
                </a:solidFill>
                <a:effectLst/>
                <a:latin typeface="Inter"/>
              </a:rPr>
              <a:t>ID</a:t>
            </a:r>
            <a:r>
              <a:rPr lang="zh-CN" altLang="en-US" b="0" i="0" dirty="0">
                <a:solidFill>
                  <a:srgbClr val="444648"/>
                </a:solidFill>
                <a:effectLst/>
                <a:latin typeface="Inter"/>
              </a:rPr>
              <a:t>。</a:t>
            </a:r>
            <a:r>
              <a:rPr lang="en-US" altLang="zh-CN" b="0" i="0" dirty="0">
                <a:solidFill>
                  <a:srgbClr val="444648"/>
                </a:solidFill>
                <a:effectLst/>
                <a:latin typeface="Inter"/>
              </a:rPr>
              <a:t>1:1102:17290:1073 </a:t>
            </a:r>
            <a:r>
              <a:rPr lang="zh-CN" altLang="en-US" b="0" i="0" dirty="0">
                <a:solidFill>
                  <a:srgbClr val="444648"/>
                </a:solidFill>
                <a:effectLst/>
                <a:latin typeface="Inter"/>
              </a:rPr>
              <a:t>是坐标和标识信息，具体含义取决于测序平台。</a:t>
            </a:r>
            <a:r>
              <a:rPr lang="en-US" altLang="zh-CN" b="0" i="0" dirty="0">
                <a:solidFill>
                  <a:srgbClr val="444648"/>
                </a:solidFill>
                <a:effectLst/>
                <a:latin typeface="Inter"/>
              </a:rPr>
              <a:t>1:N:0: </a:t>
            </a:r>
            <a:r>
              <a:rPr lang="zh-CN" altLang="en-US" b="0" i="0" dirty="0">
                <a:solidFill>
                  <a:srgbClr val="444648"/>
                </a:solidFill>
                <a:effectLst/>
                <a:latin typeface="Inter"/>
              </a:rPr>
              <a:t>这部分通常包含关于序列质量的控制标记。</a:t>
            </a:r>
            <a:r>
              <a:rPr lang="en-US" altLang="zh-CN" b="0" i="0" dirty="0">
                <a:solidFill>
                  <a:srgbClr val="444648"/>
                </a:solidFill>
                <a:effectLst/>
                <a:latin typeface="Inter"/>
              </a:rPr>
              <a:t>TCTCGAGC+GGATCTA </a:t>
            </a:r>
            <a:r>
              <a:rPr lang="zh-CN" altLang="en-US" b="0" i="0" dirty="0">
                <a:solidFill>
                  <a:srgbClr val="444648"/>
                </a:solidFill>
                <a:effectLst/>
                <a:latin typeface="Inter"/>
              </a:rPr>
              <a:t>可能是索引序列，用于多重测序过程中标记不同的样本。</a:t>
            </a:r>
          </a:p>
          <a:p>
            <a:pPr algn="l">
              <a:buFont typeface="+mj-lt"/>
              <a:buAutoNum type="arabicPeriod"/>
            </a:pPr>
            <a:r>
              <a:rPr lang="zh-CN" altLang="en-US" b="0" i="0" dirty="0">
                <a:solidFill>
                  <a:srgbClr val="444648"/>
                </a:solidFill>
                <a:effectLst/>
                <a:latin typeface="Inter"/>
              </a:rPr>
              <a:t>  序列（碱基信号； </a:t>
            </a:r>
            <a:r>
              <a:rPr lang="en-US" altLang="zh-CN" b="0" i="0" dirty="0">
                <a:solidFill>
                  <a:srgbClr val="444648"/>
                </a:solidFill>
                <a:effectLst/>
                <a:latin typeface="Inter"/>
              </a:rPr>
              <a:t>A</a:t>
            </a:r>
            <a:r>
              <a:rPr lang="zh-CN" altLang="en-US" b="0" i="0" dirty="0">
                <a:solidFill>
                  <a:srgbClr val="444648"/>
                </a:solidFill>
                <a:effectLst/>
                <a:latin typeface="Inter"/>
              </a:rPr>
              <a:t>，</a:t>
            </a:r>
            <a:r>
              <a:rPr lang="en-US" altLang="zh-CN" b="0" i="0" dirty="0">
                <a:solidFill>
                  <a:srgbClr val="444648"/>
                </a:solidFill>
                <a:effectLst/>
                <a:latin typeface="Inter"/>
              </a:rPr>
              <a:t>C</a:t>
            </a:r>
            <a:r>
              <a:rPr lang="zh-CN" altLang="en-US" b="0" i="0" dirty="0">
                <a:solidFill>
                  <a:srgbClr val="444648"/>
                </a:solidFill>
                <a:effectLst/>
                <a:latin typeface="Inter"/>
              </a:rPr>
              <a:t>，</a:t>
            </a:r>
            <a:r>
              <a:rPr lang="en-US" altLang="zh-CN" b="0" i="0" dirty="0">
                <a:solidFill>
                  <a:srgbClr val="444648"/>
                </a:solidFill>
                <a:effectLst/>
                <a:latin typeface="Inter"/>
              </a:rPr>
              <a:t>T</a:t>
            </a:r>
            <a:r>
              <a:rPr lang="zh-CN" altLang="en-US" b="0" i="0" dirty="0">
                <a:solidFill>
                  <a:srgbClr val="444648"/>
                </a:solidFill>
                <a:effectLst/>
                <a:latin typeface="Inter"/>
              </a:rPr>
              <a:t>，</a:t>
            </a:r>
            <a:r>
              <a:rPr lang="en-US" altLang="zh-CN" b="0" i="0" dirty="0">
                <a:solidFill>
                  <a:srgbClr val="444648"/>
                </a:solidFill>
                <a:effectLst/>
                <a:latin typeface="Inter"/>
              </a:rPr>
              <a:t>G</a:t>
            </a:r>
            <a:r>
              <a:rPr lang="zh-CN" altLang="en-US" b="0" i="0" dirty="0">
                <a:solidFill>
                  <a:srgbClr val="444648"/>
                </a:solidFill>
                <a:effectLst/>
                <a:latin typeface="Inter"/>
              </a:rPr>
              <a:t>和</a:t>
            </a:r>
            <a:r>
              <a:rPr lang="en-US" altLang="zh-CN" b="0" i="0" dirty="0">
                <a:solidFill>
                  <a:srgbClr val="444648"/>
                </a:solidFill>
                <a:effectLst/>
                <a:latin typeface="Inter"/>
              </a:rPr>
              <a:t>N</a:t>
            </a:r>
            <a:r>
              <a:rPr lang="zh-CN" altLang="en-US" b="0" i="0" dirty="0">
                <a:solidFill>
                  <a:srgbClr val="444648"/>
                </a:solidFill>
                <a:effectLst/>
                <a:latin typeface="Inter"/>
              </a:rPr>
              <a:t>）。</a:t>
            </a:r>
          </a:p>
          <a:p>
            <a:pPr algn="l">
              <a:buFont typeface="+mj-lt"/>
              <a:buAutoNum type="arabicPeriod"/>
            </a:pPr>
            <a:r>
              <a:rPr lang="zh-CN" altLang="en-US" b="0" i="0" dirty="0">
                <a:solidFill>
                  <a:srgbClr val="444648"/>
                </a:solidFill>
                <a:effectLst/>
                <a:latin typeface="Inter"/>
              </a:rPr>
              <a:t>  分隔符，只是一个加号（</a:t>
            </a:r>
            <a:r>
              <a:rPr lang="en-US" altLang="zh-CN" b="0" i="0" dirty="0">
                <a:solidFill>
                  <a:srgbClr val="444648"/>
                </a:solidFill>
                <a:effectLst/>
                <a:latin typeface="Inter"/>
              </a:rPr>
              <a:t>+</a:t>
            </a:r>
            <a:r>
              <a:rPr lang="zh-CN" altLang="en-US" b="0" i="0" dirty="0">
                <a:solidFill>
                  <a:srgbClr val="444648"/>
                </a:solidFill>
                <a:effectLst/>
                <a:latin typeface="Inter"/>
              </a:rPr>
              <a:t>）。</a:t>
            </a:r>
          </a:p>
          <a:p>
            <a:pPr algn="l">
              <a:buFont typeface="+mj-lt"/>
              <a:buAutoNum type="arabicPeriod"/>
            </a:pPr>
            <a:r>
              <a:rPr lang="zh-CN" altLang="en-US" b="0" i="0" dirty="0">
                <a:solidFill>
                  <a:srgbClr val="444648"/>
                </a:solidFill>
                <a:effectLst/>
                <a:latin typeface="Inter"/>
              </a:rPr>
              <a:t>  读取碱基的质量值。 这些是</a:t>
            </a:r>
            <a:r>
              <a:rPr lang="en-US" altLang="zh-CN" b="0" i="0" dirty="0" err="1">
                <a:solidFill>
                  <a:srgbClr val="444648"/>
                </a:solidFill>
                <a:effectLst/>
                <a:latin typeface="Inter"/>
              </a:rPr>
              <a:t>Phred</a:t>
            </a:r>
            <a:r>
              <a:rPr lang="en-US" altLang="zh-CN" b="0" i="0" dirty="0">
                <a:solidFill>
                  <a:srgbClr val="444648"/>
                </a:solidFill>
                <a:effectLst/>
                <a:latin typeface="Inter"/>
              </a:rPr>
              <a:t> +33</a:t>
            </a:r>
            <a:r>
              <a:rPr lang="zh-CN" altLang="en-US" b="0" i="0" dirty="0">
                <a:solidFill>
                  <a:srgbClr val="444648"/>
                </a:solidFill>
                <a:effectLst/>
                <a:latin typeface="Inter"/>
              </a:rPr>
              <a:t>编码的，使用</a:t>
            </a:r>
            <a:r>
              <a:rPr lang="en-US" altLang="zh-CN" b="0" i="0" dirty="0">
                <a:solidFill>
                  <a:srgbClr val="444648"/>
                </a:solidFill>
                <a:effectLst/>
                <a:latin typeface="Inter"/>
              </a:rPr>
              <a:t>ASCII</a:t>
            </a:r>
            <a:r>
              <a:rPr lang="zh-CN" altLang="en-US" b="0" i="0" dirty="0">
                <a:solidFill>
                  <a:srgbClr val="444648"/>
                </a:solidFill>
                <a:effectLst/>
                <a:latin typeface="Inter"/>
              </a:rPr>
              <a:t>字符表示数字质量值。</a:t>
            </a:r>
          </a:p>
        </p:txBody>
      </p:sp>
    </p:spTree>
    <p:extLst>
      <p:ext uri="{BB962C8B-B14F-4D97-AF65-F5344CB8AC3E}">
        <p14:creationId xmlns:p14="http://schemas.microsoft.com/office/powerpoint/2010/main" val="210417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03EEE-F728-467E-8401-EE0B59DD01FD}"/>
              </a:ext>
            </a:extLst>
          </p:cNvPr>
          <p:cNvSpPr>
            <a:spLocks noGrp="1"/>
          </p:cNvSpPr>
          <p:nvPr>
            <p:ph type="title"/>
          </p:nvPr>
        </p:nvSpPr>
        <p:spPr/>
        <p:txBody>
          <a:bodyPr/>
          <a:lstStyle/>
          <a:p>
            <a:r>
              <a:rPr lang="en-US" altLang="zh-CN" dirty="0"/>
              <a:t>.</a:t>
            </a:r>
            <a:r>
              <a:rPr lang="en-US" altLang="zh-CN" dirty="0" err="1"/>
              <a:t>sam</a:t>
            </a:r>
            <a:r>
              <a:rPr lang="en-US" altLang="zh-CN" dirty="0"/>
              <a:t>/.bam</a:t>
            </a:r>
            <a:r>
              <a:rPr lang="zh-CN" altLang="en-US" dirty="0"/>
              <a:t>文件内容（</a:t>
            </a:r>
            <a:r>
              <a:rPr lang="en-US" altLang="zh-CN" dirty="0"/>
              <a:t>bam</a:t>
            </a:r>
            <a:r>
              <a:rPr lang="zh-CN" altLang="en-US" dirty="0"/>
              <a:t>是</a:t>
            </a:r>
            <a:r>
              <a:rPr lang="en-US" altLang="zh-CN" dirty="0" err="1"/>
              <a:t>sam</a:t>
            </a:r>
            <a:r>
              <a:rPr lang="zh-CN" altLang="en-US" dirty="0"/>
              <a:t>的二进制形式，占用更小的存储）</a:t>
            </a:r>
          </a:p>
        </p:txBody>
      </p:sp>
      <p:sp>
        <p:nvSpPr>
          <p:cNvPr id="3" name="内容占位符 2">
            <a:extLst>
              <a:ext uri="{FF2B5EF4-FFF2-40B4-BE49-F238E27FC236}">
                <a16:creationId xmlns:a16="http://schemas.microsoft.com/office/drawing/2014/main" id="{820D105F-63EB-45DA-A13C-792DA9607344}"/>
              </a:ext>
            </a:extLst>
          </p:cNvPr>
          <p:cNvSpPr>
            <a:spLocks noGrp="1"/>
          </p:cNvSpPr>
          <p:nvPr>
            <p:ph idx="1"/>
          </p:nvPr>
        </p:nvSpPr>
        <p:spPr/>
        <p:txBody>
          <a:bodyPr>
            <a:normAutofit/>
          </a:bodyPr>
          <a:lstStyle/>
          <a:p>
            <a:r>
              <a:rPr lang="en-US" altLang="zh-CN" sz="2000" dirty="0"/>
              <a:t>SAM</a:t>
            </a:r>
            <a:r>
              <a:rPr lang="zh-CN" altLang="en-US" sz="2000" dirty="0"/>
              <a:t>（</a:t>
            </a:r>
            <a:r>
              <a:rPr lang="en-US" altLang="zh-CN" sz="2000" dirty="0"/>
              <a:t>Sequence Alignment Map</a:t>
            </a:r>
            <a:r>
              <a:rPr lang="zh-CN" altLang="en-US" sz="2000" dirty="0"/>
              <a:t>，可直译为“序列比对地图”）是生物信息学中一种用于储存已比对到基因组上的序列信息的文件格式。</a:t>
            </a:r>
            <a:endParaRPr lang="en-US" altLang="zh-CN" sz="2000" dirty="0"/>
          </a:p>
          <a:p>
            <a:endParaRPr lang="zh-CN" altLang="en-US" sz="2000" dirty="0"/>
          </a:p>
        </p:txBody>
      </p:sp>
      <p:pic>
        <p:nvPicPr>
          <p:cNvPr id="5" name="图片 4">
            <a:extLst>
              <a:ext uri="{FF2B5EF4-FFF2-40B4-BE49-F238E27FC236}">
                <a16:creationId xmlns:a16="http://schemas.microsoft.com/office/drawing/2014/main" id="{62572892-3EEE-42E3-9187-275166CDABDB}"/>
              </a:ext>
            </a:extLst>
          </p:cNvPr>
          <p:cNvPicPr>
            <a:picLocks noChangeAspect="1"/>
          </p:cNvPicPr>
          <p:nvPr/>
        </p:nvPicPr>
        <p:blipFill>
          <a:blip r:embed="rId3"/>
          <a:stretch>
            <a:fillRect/>
          </a:stretch>
        </p:blipFill>
        <p:spPr>
          <a:xfrm>
            <a:off x="828675" y="2633662"/>
            <a:ext cx="8786187" cy="2252663"/>
          </a:xfrm>
          <a:prstGeom prst="rect">
            <a:avLst/>
          </a:prstGeom>
        </p:spPr>
      </p:pic>
    </p:spTree>
    <p:extLst>
      <p:ext uri="{BB962C8B-B14F-4D97-AF65-F5344CB8AC3E}">
        <p14:creationId xmlns:p14="http://schemas.microsoft.com/office/powerpoint/2010/main" val="4946175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1725</Words>
  <Application>Microsoft Office PowerPoint</Application>
  <PresentationFormat>宽屏</PresentationFormat>
  <Paragraphs>111</Paragraphs>
  <Slides>8</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Inter</vt:lpstr>
      <vt:lpstr>等线</vt:lpstr>
      <vt:lpstr>等线 Light</vt:lpstr>
      <vt:lpstr>Arial</vt:lpstr>
      <vt:lpstr>Office 主题​​</vt:lpstr>
      <vt:lpstr>Make the data talk</vt:lpstr>
      <vt:lpstr>中心法则与各种测序技术：RNA-seq</vt:lpstr>
      <vt:lpstr>中心法则与各种测序技术：ATAC-seq</vt:lpstr>
      <vt:lpstr>中心法则与各种测序技术：CLIP-seq交叉免疫测序技术</vt:lpstr>
      <vt:lpstr>测序技术分类</vt:lpstr>
      <vt:lpstr>单细胞测序数据处理一般流程</vt:lpstr>
      <vt:lpstr>.fastq文件内容</vt:lpstr>
      <vt:lpstr>.sam/.bam文件内容（bam是sam的二进制形式，占用更小的存储）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the data talk</dc:title>
  <dc:creator>浩然 朱</dc:creator>
  <cp:lastModifiedBy>浩然 朱</cp:lastModifiedBy>
  <cp:revision>1</cp:revision>
  <dcterms:created xsi:type="dcterms:W3CDTF">2024-06-13T05:28:03Z</dcterms:created>
  <dcterms:modified xsi:type="dcterms:W3CDTF">2024-06-16T15:10:03Z</dcterms:modified>
</cp:coreProperties>
</file>