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7" r:id="rId3"/>
    <p:sldId id="258" r:id="rId4"/>
    <p:sldId id="265" r:id="rId5"/>
    <p:sldId id="256" r:id="rId6"/>
    <p:sldId id="268" r:id="rId7"/>
    <p:sldId id="262" r:id="rId8"/>
    <p:sldId id="266" r:id="rId9"/>
    <p:sldId id="267" r:id="rId10"/>
    <p:sldId id="259" r:id="rId11"/>
    <p:sldId id="260" r:id="rId12"/>
    <p:sldId id="261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1C15-703D-4889-962E-C9D30FB08297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5E0A-7197-45DC-B4F7-E1CE0E4C3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0547" y="13995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系统上下文图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2047874" y="1943100"/>
            <a:ext cx="119062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38624" y="3209924"/>
            <a:ext cx="14763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物联网平台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796767" y="4177763"/>
            <a:ext cx="14763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应用平台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796767" y="2928936"/>
            <a:ext cx="14763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SSO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047874" y="4177763"/>
            <a:ext cx="14763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第三方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96767" y="1313394"/>
            <a:ext cx="859292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A4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3" idx="3"/>
          </p:cNvCxnSpPr>
          <p:nvPr/>
        </p:nvCxnSpPr>
        <p:spPr>
          <a:xfrm>
            <a:off x="3238499" y="2228850"/>
            <a:ext cx="1000125" cy="11049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3"/>
          </p:cNvCxnSpPr>
          <p:nvPr/>
        </p:nvCxnSpPr>
        <p:spPr>
          <a:xfrm flipV="1">
            <a:off x="3524249" y="3771899"/>
            <a:ext cx="714375" cy="68685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1"/>
          </p:cNvCxnSpPr>
          <p:nvPr/>
        </p:nvCxnSpPr>
        <p:spPr>
          <a:xfrm flipV="1">
            <a:off x="5638800" y="1594382"/>
            <a:ext cx="1157967" cy="1615541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1"/>
          </p:cNvCxnSpPr>
          <p:nvPr/>
        </p:nvCxnSpPr>
        <p:spPr>
          <a:xfrm flipV="1">
            <a:off x="5714999" y="3209924"/>
            <a:ext cx="1081768" cy="280988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6" idx="1"/>
          </p:cNvCxnSpPr>
          <p:nvPr/>
        </p:nvCxnSpPr>
        <p:spPr>
          <a:xfrm>
            <a:off x="5714999" y="3631405"/>
            <a:ext cx="1081768" cy="8273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0547" y="13995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服务目录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10640" y="1668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先略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0547" y="13995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数据模型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10640" y="1668780"/>
            <a:ext cx="838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根据功能抽象出关键对象做</a:t>
            </a:r>
            <a:r>
              <a:rPr lang="en-US" altLang="zh-CN" dirty="0" smtClean="0"/>
              <a:t>OO</a:t>
            </a:r>
            <a:r>
              <a:rPr lang="zh-CN" altLang="en-US" dirty="0" smtClean="0"/>
              <a:t>设计，待分析完规则引擎后做。最好有人能先做，</a:t>
            </a:r>
            <a:endParaRPr lang="en-US" altLang="zh-CN" dirty="0" smtClean="0"/>
          </a:p>
          <a:p>
            <a:r>
              <a:rPr lang="zh-CN" altLang="en-US" dirty="0" smtClean="0"/>
              <a:t>如果产品经理能输出清晰的需求 ，根据此作为输入项做起来会好做点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0547" y="13995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设备接入前端用户操作流程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847462" y="4119723"/>
            <a:ext cx="557530" cy="84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49097" y="4119722"/>
            <a:ext cx="277909" cy="224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协议转化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29692" y="4119723"/>
            <a:ext cx="340823" cy="224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物联网平台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47461" y="5566137"/>
            <a:ext cx="557530" cy="84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2404992" y="4535359"/>
            <a:ext cx="2144105" cy="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07244" y="4285377"/>
            <a:ext cx="119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上报数据</a:t>
            </a:r>
            <a:endParaRPr lang="zh-CN" altLang="en-US" sz="12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404991" y="4736049"/>
            <a:ext cx="2144106" cy="24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404991" y="5850297"/>
            <a:ext cx="214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</p:cNvCxnSpPr>
          <p:nvPr/>
        </p:nvCxnSpPr>
        <p:spPr>
          <a:xfrm flipV="1">
            <a:off x="2404991" y="5980925"/>
            <a:ext cx="2144106" cy="65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942909" y="5559627"/>
            <a:ext cx="119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下发数据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969921" y="1663846"/>
            <a:ext cx="658811" cy="834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登陆前端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09472" y="1052854"/>
            <a:ext cx="658811" cy="834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设备注册页面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168283" y="1138261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，填写设备基本信息，并纳管此设备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509471" y="2299433"/>
            <a:ext cx="658811" cy="834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设备建模页面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136628" y="230128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，选择已纳管的设备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36628" y="253218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，配置基本字段映射，配置其他属性映射 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136628" y="2834921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，配置通信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及相关模板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768691" y="1322927"/>
            <a:ext cx="740780" cy="69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24" idx="0"/>
          </p:cNvCxnSpPr>
          <p:nvPr/>
        </p:nvCxnSpPr>
        <p:spPr>
          <a:xfrm flipH="1">
            <a:off x="4838877" y="1887686"/>
            <a:ext cx="1" cy="4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97159" y="3536302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2"/>
          </p:cNvCxnSpPr>
          <p:nvPr/>
        </p:nvCxnSpPr>
        <p:spPr>
          <a:xfrm>
            <a:off x="4838877" y="3134265"/>
            <a:ext cx="0" cy="98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2450" y="2943225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指标</a:t>
            </a:r>
            <a:r>
              <a:rPr lang="en-US" altLang="zh-CN" sz="1600" dirty="0" smtClean="0"/>
              <a:t>A </a:t>
            </a:r>
            <a:r>
              <a:rPr lang="zh-CN" altLang="en-US" sz="1600" dirty="0" smtClean="0"/>
              <a:t>时序图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238625" y="2943225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opentsdb</a:t>
            </a:r>
            <a:endParaRPr lang="zh-CN" altLang="en-US" sz="1600" dirty="0"/>
          </a:p>
        </p:txBody>
      </p:sp>
      <p:cxnSp>
        <p:nvCxnSpPr>
          <p:cNvPr id="6" name="直接箭头连接符 5"/>
          <p:cNvCxnSpPr>
            <a:stCxn id="5" idx="1"/>
            <a:endCxn id="3" idx="3"/>
          </p:cNvCxnSpPr>
          <p:nvPr/>
        </p:nvCxnSpPr>
        <p:spPr>
          <a:xfrm flipH="1">
            <a:off x="2590800" y="3171825"/>
            <a:ext cx="1647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139636" y="2821542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rest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210425" y="2933699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hbase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9725025" y="2924174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hadoop</a:t>
            </a:r>
            <a:endParaRPr lang="zh-CN" altLang="en-US" sz="1600" dirty="0"/>
          </a:p>
        </p:txBody>
      </p:sp>
      <p:cxnSp>
        <p:nvCxnSpPr>
          <p:cNvPr id="12" name="直接箭头连接符 11"/>
          <p:cNvCxnSpPr>
            <a:stCxn id="10" idx="1"/>
            <a:endCxn id="5" idx="3"/>
          </p:cNvCxnSpPr>
          <p:nvPr/>
        </p:nvCxnSpPr>
        <p:spPr>
          <a:xfrm flipH="1">
            <a:off x="6276975" y="3162299"/>
            <a:ext cx="933450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1"/>
            <a:endCxn id="10" idx="3"/>
          </p:cNvCxnSpPr>
          <p:nvPr/>
        </p:nvCxnSpPr>
        <p:spPr>
          <a:xfrm flipH="1">
            <a:off x="9248775" y="3152774"/>
            <a:ext cx="4762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79446" y="3367948"/>
            <a:ext cx="2484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指标：</a:t>
            </a:r>
            <a:r>
              <a:rPr lang="en-US" altLang="zh-CN" sz="1600" dirty="0" smtClean="0"/>
              <a:t>CPU</a:t>
            </a:r>
          </a:p>
          <a:p>
            <a:r>
              <a:rPr lang="zh-CN" altLang="en-US" sz="1600" dirty="0" smtClean="0"/>
              <a:t>时间：</a:t>
            </a:r>
            <a:r>
              <a:rPr lang="en-US" altLang="zh-CN" sz="1600" dirty="0" smtClean="0"/>
              <a:t>10:00</a:t>
            </a:r>
          </a:p>
          <a:p>
            <a:r>
              <a:rPr lang="zh-CN" altLang="en-US" sz="1600" dirty="0" smtClean="0"/>
              <a:t>值：</a:t>
            </a:r>
            <a:r>
              <a:rPr lang="en-US" altLang="zh-CN" sz="1600" dirty="0" smtClean="0"/>
              <a:t>50</a:t>
            </a:r>
          </a:p>
          <a:p>
            <a:r>
              <a:rPr lang="en-US" altLang="zh-CN" sz="1600" dirty="0" smtClean="0"/>
              <a:t>Tags{</a:t>
            </a:r>
          </a:p>
          <a:p>
            <a:r>
              <a:rPr lang="en-US" altLang="zh-CN" sz="1600" dirty="0" smtClean="0"/>
              <a:t>      </a:t>
            </a:r>
            <a:r>
              <a:rPr lang="zh-CN" altLang="en-US" sz="1600" dirty="0" smtClean="0"/>
              <a:t>附加属性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7334250" y="5632726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mongodb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4238625" y="5635763"/>
            <a:ext cx="215445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bizService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38150" y="5632726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指标</a:t>
            </a:r>
            <a:r>
              <a:rPr lang="en-US" altLang="zh-CN" sz="1600" dirty="0" smtClean="0"/>
              <a:t>A </a:t>
            </a:r>
            <a:r>
              <a:rPr lang="zh-CN" altLang="en-US" sz="1600" dirty="0" smtClean="0"/>
              <a:t>时序图</a:t>
            </a:r>
            <a:endParaRPr lang="zh-CN" altLang="en-US" sz="1600" dirty="0"/>
          </a:p>
        </p:txBody>
      </p:sp>
      <p:cxnSp>
        <p:nvCxnSpPr>
          <p:cNvPr id="28" name="直接箭头连接符 27"/>
          <p:cNvCxnSpPr>
            <a:stCxn id="25" idx="1"/>
            <a:endCxn id="27" idx="3"/>
          </p:cNvCxnSpPr>
          <p:nvPr/>
        </p:nvCxnSpPr>
        <p:spPr>
          <a:xfrm flipH="1" flipV="1">
            <a:off x="2476500" y="5861326"/>
            <a:ext cx="1762125" cy="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1"/>
            <a:endCxn id="25" idx="3"/>
          </p:cNvCxnSpPr>
          <p:nvPr/>
        </p:nvCxnSpPr>
        <p:spPr>
          <a:xfrm flipH="1">
            <a:off x="6393081" y="5861326"/>
            <a:ext cx="941169" cy="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210425" y="2424112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hbase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7210425" y="1866900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hbase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12643" y="767818"/>
            <a:ext cx="3703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大数据存储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，高可用，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，支持良好的横向扩展能力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238625" y="2424112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opentsdb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4238625" y="1897785"/>
            <a:ext cx="2038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opentsdb</a:t>
            </a:r>
            <a:endParaRPr lang="zh-CN" altLang="en-US" sz="1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082486" y="5506281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rest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基于事件序列的状态数据的存储选型分析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812642" y="6089925"/>
            <a:ext cx="370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普通场景的存储方式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38150" y="3607533"/>
            <a:ext cx="370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大数据场景的存储方式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0547" y="13995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服务架构</a:t>
            </a:r>
            <a:endParaRPr lang="zh-CN" altLang="en-US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6113" y="590549"/>
            <a:ext cx="226801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8" y="590549"/>
            <a:ext cx="11020345" cy="6581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0547" y="13995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逻辑架构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0640" y="16687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无关紧要可以先略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0547" y="13995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业务架构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物理</a:t>
            </a:r>
            <a:r>
              <a:rPr lang="zh-CN" altLang="en-US" b="1" dirty="0" smtClean="0"/>
              <a:t>架构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89463"/>
            <a:ext cx="6969968" cy="6288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8534169" y="1529808"/>
            <a:ext cx="1786768" cy="646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670" y="698267"/>
            <a:ext cx="3100817" cy="235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网关（盒子）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661" y="1226204"/>
            <a:ext cx="886412" cy="36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wifi</a:t>
            </a:r>
            <a:r>
              <a:rPr lang="zh-CN" altLang="en-US" sz="1600" dirty="0"/>
              <a:t>热点</a:t>
            </a:r>
          </a:p>
        </p:txBody>
      </p:sp>
      <p:sp>
        <p:nvSpPr>
          <p:cNvPr id="6" name="矩形 5"/>
          <p:cNvSpPr/>
          <p:nvPr/>
        </p:nvSpPr>
        <p:spPr>
          <a:xfrm>
            <a:off x="263663" y="1662033"/>
            <a:ext cx="886412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LED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63662" y="2079195"/>
            <a:ext cx="886412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照明</a:t>
            </a:r>
          </a:p>
        </p:txBody>
      </p:sp>
      <p:sp>
        <p:nvSpPr>
          <p:cNvPr id="8" name="矩形 7"/>
          <p:cNvSpPr/>
          <p:nvPr/>
        </p:nvSpPr>
        <p:spPr>
          <a:xfrm>
            <a:off x="263661" y="2496357"/>
            <a:ext cx="886412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摄像头</a:t>
            </a:r>
          </a:p>
        </p:txBody>
      </p:sp>
      <p:sp>
        <p:nvSpPr>
          <p:cNvPr id="9" name="矩形 8"/>
          <p:cNvSpPr/>
          <p:nvPr/>
        </p:nvSpPr>
        <p:spPr>
          <a:xfrm>
            <a:off x="467420" y="3767689"/>
            <a:ext cx="2284466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设备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2669" y="3237962"/>
            <a:ext cx="3100818" cy="209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NB-IOT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668" y="5522950"/>
            <a:ext cx="3100819" cy="1260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第三方平台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27440" y="679589"/>
            <a:ext cx="2460734" cy="61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物</a:t>
            </a:r>
            <a:r>
              <a:rPr lang="zh-CN" altLang="en-US" sz="1600" dirty="0" smtClean="0">
                <a:solidFill>
                  <a:schemeClr val="tx1"/>
                </a:solidFill>
              </a:rPr>
              <a:t>联网平台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适配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6466" y="1216858"/>
            <a:ext cx="2121102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EMQ X(</a:t>
            </a:r>
            <a:r>
              <a:rPr lang="en-US" altLang="zh-CN" sz="1600" dirty="0" err="1" smtClean="0"/>
              <a:t>mqttServer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406466" y="1983914"/>
            <a:ext cx="2121101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AAadapter</a:t>
            </a:r>
            <a:endParaRPr lang="zh-CN" altLang="en-US" sz="1600" dirty="0"/>
          </a:p>
        </p:txBody>
      </p:sp>
      <p:cxnSp>
        <p:nvCxnSpPr>
          <p:cNvPr id="22" name="直接连接符 21"/>
          <p:cNvCxnSpPr>
            <a:stCxn id="13" idx="2"/>
            <a:endCxn id="13" idx="2"/>
          </p:cNvCxnSpPr>
          <p:nvPr/>
        </p:nvCxnSpPr>
        <p:spPr>
          <a:xfrm>
            <a:off x="5467017" y="15675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2"/>
            <a:endCxn id="15" idx="0"/>
          </p:cNvCxnSpPr>
          <p:nvPr/>
        </p:nvCxnSpPr>
        <p:spPr>
          <a:xfrm>
            <a:off x="5467017" y="1566886"/>
            <a:ext cx="0" cy="41656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33052" y="1243545"/>
            <a:ext cx="1318834" cy="309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发布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订阅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549185" y="1561545"/>
            <a:ext cx="149592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wifi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topic_dow_sub</a:t>
            </a:r>
            <a:endParaRPr lang="en-US" altLang="zh-CN" sz="1200" dirty="0" smtClean="0"/>
          </a:p>
          <a:p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wifi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topic_up_pub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4853712" y="2334577"/>
            <a:ext cx="1521570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/</a:t>
            </a:r>
            <a:r>
              <a:rPr lang="en-US" altLang="zh-CN" dirty="0" err="1"/>
              <a:t>wifi</a:t>
            </a:r>
            <a:r>
              <a:rPr lang="en-US" altLang="zh-CN" dirty="0"/>
              <a:t>/</a:t>
            </a:r>
            <a:r>
              <a:rPr lang="en-US" altLang="zh-CN" dirty="0" err="1"/>
              <a:t>topic_dow_pub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wifi</a:t>
            </a:r>
            <a:r>
              <a:rPr lang="en-US" altLang="zh-CN" dirty="0"/>
              <a:t>/</a:t>
            </a:r>
            <a:r>
              <a:rPr lang="en-US" altLang="zh-CN" dirty="0" err="1"/>
              <a:t>topic_up_sub</a:t>
            </a:r>
            <a:endParaRPr lang="en-US" altLang="zh-CN" dirty="0"/>
          </a:p>
          <a:p>
            <a:r>
              <a:rPr lang="en-US" altLang="zh-CN" dirty="0"/>
              <a:t>….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4935" y="46652"/>
            <a:ext cx="8773764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物联网平台：</a:t>
            </a:r>
            <a:r>
              <a:rPr lang="zh-CN" altLang="en-US" sz="1200" b="1" dirty="0" smtClean="0"/>
              <a:t>设备接入流程</a:t>
            </a:r>
            <a:endParaRPr lang="zh-CN" altLang="en-US" sz="1200" b="1" dirty="0"/>
          </a:p>
        </p:txBody>
      </p:sp>
      <p:sp>
        <p:nvSpPr>
          <p:cNvPr id="44" name="矩形 43"/>
          <p:cNvSpPr/>
          <p:nvPr/>
        </p:nvSpPr>
        <p:spPr>
          <a:xfrm>
            <a:off x="467420" y="4197575"/>
            <a:ext cx="2284466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设备</a:t>
            </a:r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467296" y="4616020"/>
            <a:ext cx="2281415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4406466" y="3731730"/>
            <a:ext cx="2121101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IOTAdapter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9187316" y="1193046"/>
            <a:ext cx="934075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线程池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8856811" y="1621298"/>
            <a:ext cx="684273" cy="1894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</a:t>
            </a:r>
            <a:endParaRPr lang="zh-CN" altLang="en-US" sz="1600" dirty="0"/>
          </a:p>
        </p:txBody>
      </p:sp>
      <p:cxnSp>
        <p:nvCxnSpPr>
          <p:cNvPr id="55" name="直接连接符 54"/>
          <p:cNvCxnSpPr>
            <a:endCxn id="50" idx="1"/>
          </p:cNvCxnSpPr>
          <p:nvPr/>
        </p:nvCxnSpPr>
        <p:spPr>
          <a:xfrm flipV="1">
            <a:off x="6735370" y="1716046"/>
            <a:ext cx="2121441" cy="1724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9554296" y="1628899"/>
            <a:ext cx="684273" cy="1894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</a:t>
            </a:r>
            <a:endParaRPr lang="zh-CN" altLang="en-US" sz="1600" dirty="0"/>
          </a:p>
        </p:txBody>
      </p:sp>
      <p:sp>
        <p:nvSpPr>
          <p:cNvPr id="60" name="圆角矩形 59"/>
          <p:cNvSpPr/>
          <p:nvPr/>
        </p:nvSpPr>
        <p:spPr>
          <a:xfrm>
            <a:off x="8856811" y="1870978"/>
            <a:ext cx="684273" cy="1894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</a:t>
            </a:r>
            <a:endParaRPr lang="zh-CN" altLang="en-US" sz="1600" dirty="0"/>
          </a:p>
        </p:txBody>
      </p:sp>
      <p:sp>
        <p:nvSpPr>
          <p:cNvPr id="61" name="圆角矩形 60"/>
          <p:cNvSpPr/>
          <p:nvPr/>
        </p:nvSpPr>
        <p:spPr>
          <a:xfrm>
            <a:off x="9554296" y="1878579"/>
            <a:ext cx="684273" cy="1894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cxnSp>
        <p:nvCxnSpPr>
          <p:cNvPr id="68" name="直接连接符 67"/>
          <p:cNvCxnSpPr>
            <a:stCxn id="5" idx="3"/>
            <a:endCxn id="29" idx="1"/>
          </p:cNvCxnSpPr>
          <p:nvPr/>
        </p:nvCxnSpPr>
        <p:spPr>
          <a:xfrm flipV="1">
            <a:off x="1150073" y="1398468"/>
            <a:ext cx="282979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" idx="3"/>
            <a:endCxn id="29" idx="1"/>
          </p:cNvCxnSpPr>
          <p:nvPr/>
        </p:nvCxnSpPr>
        <p:spPr>
          <a:xfrm flipV="1">
            <a:off x="1150075" y="1398468"/>
            <a:ext cx="282977" cy="43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" idx="3"/>
            <a:endCxn id="29" idx="1"/>
          </p:cNvCxnSpPr>
          <p:nvPr/>
        </p:nvCxnSpPr>
        <p:spPr>
          <a:xfrm flipV="1">
            <a:off x="1150074" y="1398468"/>
            <a:ext cx="282978" cy="85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8" idx="3"/>
            <a:endCxn id="29" idx="1"/>
          </p:cNvCxnSpPr>
          <p:nvPr/>
        </p:nvCxnSpPr>
        <p:spPr>
          <a:xfrm flipV="1">
            <a:off x="1150073" y="1398468"/>
            <a:ext cx="282979" cy="127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9" idx="3"/>
            <a:endCxn id="13" idx="1"/>
          </p:cNvCxnSpPr>
          <p:nvPr/>
        </p:nvCxnSpPr>
        <p:spPr>
          <a:xfrm flipV="1">
            <a:off x="2751886" y="1392190"/>
            <a:ext cx="1654580" cy="6278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6692323" y="235002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一队列一任务</a:t>
            </a:r>
            <a:endParaRPr lang="zh-CN" altLang="en-US" sz="1000" dirty="0"/>
          </a:p>
        </p:txBody>
      </p:sp>
      <p:sp>
        <p:nvSpPr>
          <p:cNvPr id="79" name="文本框 78"/>
          <p:cNvSpPr txBox="1"/>
          <p:nvPr/>
        </p:nvSpPr>
        <p:spPr>
          <a:xfrm>
            <a:off x="3317739" y="1202647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Mqtt</a:t>
            </a:r>
            <a:r>
              <a:rPr lang="zh-CN" altLang="en-US" sz="1000" dirty="0" smtClean="0"/>
              <a:t>协议</a:t>
            </a:r>
            <a:endParaRPr lang="zh-CN" altLang="en-US" sz="1000" dirty="0"/>
          </a:p>
        </p:txBody>
      </p:sp>
      <p:cxnSp>
        <p:nvCxnSpPr>
          <p:cNvPr id="80" name="直接连接符 79"/>
          <p:cNvCxnSpPr/>
          <p:nvPr/>
        </p:nvCxnSpPr>
        <p:spPr>
          <a:xfrm flipV="1">
            <a:off x="2780084" y="3954680"/>
            <a:ext cx="1654580" cy="6278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345937" y="376513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COAP</a:t>
            </a:r>
            <a:r>
              <a:rPr lang="zh-CN" altLang="en-US" sz="1000" dirty="0" smtClean="0"/>
              <a:t>协议</a:t>
            </a:r>
            <a:endParaRPr lang="zh-CN" altLang="en-US" sz="1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310824" y="3988899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UDP</a:t>
            </a:r>
            <a:r>
              <a:rPr lang="zh-CN" altLang="en-US" sz="1000" dirty="0"/>
              <a:t>协议</a:t>
            </a:r>
          </a:p>
        </p:txBody>
      </p:sp>
      <p:sp>
        <p:nvSpPr>
          <p:cNvPr id="84" name="矩形 83"/>
          <p:cNvSpPr/>
          <p:nvPr/>
        </p:nvSpPr>
        <p:spPr>
          <a:xfrm>
            <a:off x="4406465" y="5868589"/>
            <a:ext cx="2121101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Xdapter</a:t>
            </a:r>
            <a:endParaRPr lang="zh-CN" altLang="en-US" sz="1600" dirty="0"/>
          </a:p>
        </p:txBody>
      </p:sp>
      <p:cxnSp>
        <p:nvCxnSpPr>
          <p:cNvPr id="85" name="直接连接符 84"/>
          <p:cNvCxnSpPr>
            <a:stCxn id="86" idx="3"/>
          </p:cNvCxnSpPr>
          <p:nvPr/>
        </p:nvCxnSpPr>
        <p:spPr>
          <a:xfrm flipV="1">
            <a:off x="2751886" y="6082181"/>
            <a:ext cx="1595465" cy="3237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67420" y="5910086"/>
            <a:ext cx="2284466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平台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88" name="文本框 87"/>
          <p:cNvSpPr txBox="1"/>
          <p:nvPr/>
        </p:nvSpPr>
        <p:spPr>
          <a:xfrm>
            <a:off x="3310824" y="5841886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4407100" y="4139820"/>
            <a:ext cx="2121101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91" name="矩形 90"/>
          <p:cNvSpPr/>
          <p:nvPr/>
        </p:nvSpPr>
        <p:spPr>
          <a:xfrm>
            <a:off x="467420" y="6341838"/>
            <a:ext cx="2284466" cy="35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93" name="圆角矩形 92"/>
          <p:cNvSpPr/>
          <p:nvPr/>
        </p:nvSpPr>
        <p:spPr>
          <a:xfrm>
            <a:off x="8922727" y="2789692"/>
            <a:ext cx="1103799" cy="25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协议转换</a:t>
            </a:r>
            <a:endParaRPr lang="zh-CN" altLang="en-US" sz="1000" dirty="0"/>
          </a:p>
        </p:txBody>
      </p:sp>
      <p:sp>
        <p:nvSpPr>
          <p:cNvPr id="94" name="文本框 93"/>
          <p:cNvSpPr txBox="1"/>
          <p:nvPr/>
        </p:nvSpPr>
        <p:spPr>
          <a:xfrm>
            <a:off x="9937769" y="2745121"/>
            <a:ext cx="1900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{</a:t>
            </a:r>
            <a:r>
              <a:rPr lang="zh-CN" altLang="en-US" sz="1000" dirty="0" smtClean="0">
                <a:solidFill>
                  <a:srgbClr val="FF0000"/>
                </a:solidFill>
              </a:rPr>
              <a:t>设备：值</a:t>
            </a:r>
            <a:r>
              <a:rPr lang="en-US" altLang="zh-CN" sz="1000" dirty="0" smtClean="0">
                <a:solidFill>
                  <a:srgbClr val="FF0000"/>
                </a:solidFill>
              </a:rPr>
              <a:t>, </a:t>
            </a:r>
            <a:r>
              <a:rPr lang="zh-CN" altLang="en-US" sz="1000" dirty="0" smtClean="0">
                <a:solidFill>
                  <a:srgbClr val="FF0000"/>
                </a:solidFill>
              </a:rPr>
              <a:t>时间</a:t>
            </a:r>
            <a:r>
              <a:rPr lang="en-US" altLang="zh-CN" sz="1000" dirty="0" smtClean="0">
                <a:solidFill>
                  <a:srgbClr val="FF0000"/>
                </a:solidFill>
              </a:rPr>
              <a:t>:  </a:t>
            </a:r>
            <a:r>
              <a:rPr lang="zh-CN" altLang="en-US" sz="1000" dirty="0" smtClean="0">
                <a:solidFill>
                  <a:srgbClr val="FF0000"/>
                </a:solidFill>
              </a:rPr>
              <a:t>值，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tags:[{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key:value</a:t>
            </a:r>
            <a:r>
              <a:rPr lang="en-US" altLang="zh-CN" sz="1000" dirty="0" smtClean="0">
                <a:solidFill>
                  <a:srgbClr val="FF0000"/>
                </a:solidFill>
              </a:rPr>
              <a:t>:} ]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541226" y="965394"/>
            <a:ext cx="1382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{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key:value,key,value</a:t>
            </a:r>
            <a:r>
              <a:rPr lang="en-US" altLang="zh-CN" sz="1000" dirty="0" smtClean="0">
                <a:solidFill>
                  <a:srgbClr val="FF0000"/>
                </a:solidFill>
              </a:rPr>
              <a:t> }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8912316" y="3060152"/>
            <a:ext cx="1103799" cy="25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白名单处理</a:t>
            </a:r>
            <a:endParaRPr lang="zh-CN" altLang="en-US" sz="1000" dirty="0"/>
          </a:p>
        </p:txBody>
      </p:sp>
      <p:sp>
        <p:nvSpPr>
          <p:cNvPr id="100" name="圆角矩形 99"/>
          <p:cNvSpPr/>
          <p:nvPr/>
        </p:nvSpPr>
        <p:spPr>
          <a:xfrm>
            <a:off x="8912316" y="2521911"/>
            <a:ext cx="1103799" cy="25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数据加密解密</a:t>
            </a:r>
            <a:endParaRPr lang="zh-CN" altLang="en-US" sz="1000" dirty="0"/>
          </a:p>
        </p:txBody>
      </p:sp>
      <p:sp>
        <p:nvSpPr>
          <p:cNvPr id="101" name="圆角矩形 100"/>
          <p:cNvSpPr/>
          <p:nvPr/>
        </p:nvSpPr>
        <p:spPr>
          <a:xfrm>
            <a:off x="8911932" y="3703420"/>
            <a:ext cx="1103799" cy="25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kafka</a:t>
            </a:r>
            <a:endParaRPr lang="zh-CN" altLang="en-US" sz="1000" dirty="0"/>
          </a:p>
        </p:txBody>
      </p:sp>
      <p:sp>
        <p:nvSpPr>
          <p:cNvPr id="102" name="圆角矩形 101"/>
          <p:cNvSpPr/>
          <p:nvPr/>
        </p:nvSpPr>
        <p:spPr>
          <a:xfrm>
            <a:off x="9140572" y="4091058"/>
            <a:ext cx="623207" cy="25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清洗</a:t>
            </a:r>
            <a:endParaRPr lang="zh-CN" altLang="en-US" sz="1000" dirty="0"/>
          </a:p>
        </p:txBody>
      </p:sp>
      <p:sp>
        <p:nvSpPr>
          <p:cNvPr id="103" name="圆角矩形 102"/>
          <p:cNvSpPr/>
          <p:nvPr/>
        </p:nvSpPr>
        <p:spPr>
          <a:xfrm>
            <a:off x="9215990" y="4358937"/>
            <a:ext cx="481792" cy="25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压缩</a:t>
            </a:r>
            <a:endParaRPr lang="zh-CN" altLang="en-US" sz="1000" dirty="0"/>
          </a:p>
        </p:txBody>
      </p:sp>
      <p:sp>
        <p:nvSpPr>
          <p:cNvPr id="104" name="圆角矩形 103"/>
          <p:cNvSpPr/>
          <p:nvPr/>
        </p:nvSpPr>
        <p:spPr>
          <a:xfrm>
            <a:off x="9092165" y="4637047"/>
            <a:ext cx="751227" cy="25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告警计算</a:t>
            </a:r>
            <a:endParaRPr lang="zh-CN" altLang="en-US" sz="1000" dirty="0"/>
          </a:p>
        </p:txBody>
      </p:sp>
      <p:sp>
        <p:nvSpPr>
          <p:cNvPr id="108" name="圆角矩形 107"/>
          <p:cNvSpPr/>
          <p:nvPr/>
        </p:nvSpPr>
        <p:spPr>
          <a:xfrm>
            <a:off x="9140572" y="4902453"/>
            <a:ext cx="623207" cy="25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其他</a:t>
            </a:r>
          </a:p>
        </p:txBody>
      </p:sp>
      <p:sp>
        <p:nvSpPr>
          <p:cNvPr id="107" name="下箭头 106"/>
          <p:cNvSpPr/>
          <p:nvPr/>
        </p:nvSpPr>
        <p:spPr>
          <a:xfrm>
            <a:off x="9292667" y="3971693"/>
            <a:ext cx="405115" cy="1484491"/>
          </a:xfrm>
          <a:prstGeom prst="downArrow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8318908" y="5477164"/>
            <a:ext cx="2294576" cy="25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落地</a:t>
            </a:r>
          </a:p>
        </p:txBody>
      </p:sp>
      <p:cxnSp>
        <p:nvCxnSpPr>
          <p:cNvPr id="111" name="直接箭头连接符 110"/>
          <p:cNvCxnSpPr>
            <a:stCxn id="97" idx="2"/>
            <a:endCxn id="101" idx="0"/>
          </p:cNvCxnSpPr>
          <p:nvPr/>
        </p:nvCxnSpPr>
        <p:spPr>
          <a:xfrm>
            <a:off x="9464216" y="3316949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907403" y="679589"/>
            <a:ext cx="2799392" cy="61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物联网平台</a:t>
            </a:r>
            <a:r>
              <a:rPr lang="en-US" altLang="zh-CN" sz="1600" dirty="0" smtClean="0">
                <a:solidFill>
                  <a:schemeClr val="tx1"/>
                </a:solidFill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数据封装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接连接符 114"/>
          <p:cNvCxnSpPr>
            <a:stCxn id="47" idx="3"/>
          </p:cNvCxnSpPr>
          <p:nvPr/>
        </p:nvCxnSpPr>
        <p:spPr>
          <a:xfrm flipV="1">
            <a:off x="6527567" y="1744629"/>
            <a:ext cx="1646205" cy="216243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0" idx="3"/>
          </p:cNvCxnSpPr>
          <p:nvPr/>
        </p:nvCxnSpPr>
        <p:spPr>
          <a:xfrm flipV="1">
            <a:off x="6527566" y="1832878"/>
            <a:ext cx="1579054" cy="248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4" idx="3"/>
          </p:cNvCxnSpPr>
          <p:nvPr/>
        </p:nvCxnSpPr>
        <p:spPr>
          <a:xfrm flipV="1">
            <a:off x="6527566" y="2212337"/>
            <a:ext cx="1379837" cy="38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61060" y="3552760"/>
            <a:ext cx="78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待分析。。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56688" y="5622368"/>
            <a:ext cx="78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待分析。。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911553" y="4489968"/>
            <a:ext cx="711413" cy="332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规则引擎</a:t>
            </a:r>
          </a:p>
        </p:txBody>
      </p:sp>
      <p:cxnSp>
        <p:nvCxnSpPr>
          <p:cNvPr id="127" name="直接连接符 126"/>
          <p:cNvCxnSpPr>
            <a:stCxn id="104" idx="1"/>
            <a:endCxn id="125" idx="6"/>
          </p:cNvCxnSpPr>
          <p:nvPr/>
        </p:nvCxnSpPr>
        <p:spPr>
          <a:xfrm flipH="1" flipV="1">
            <a:off x="8622966" y="4656074"/>
            <a:ext cx="469199" cy="109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60" idx="2"/>
            <a:endCxn id="100" idx="0"/>
          </p:cNvCxnSpPr>
          <p:nvPr/>
        </p:nvCxnSpPr>
        <p:spPr>
          <a:xfrm>
            <a:off x="9198948" y="2060474"/>
            <a:ext cx="265268" cy="46143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0208"/>
            <a:ext cx="8773764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物联网平台：</a:t>
            </a:r>
            <a:r>
              <a:rPr lang="zh-CN" altLang="en-US" sz="1200" b="1" dirty="0" smtClean="0"/>
              <a:t>设备</a:t>
            </a:r>
            <a:r>
              <a:rPr lang="zh-CN" altLang="en-US" sz="1200" b="1" dirty="0" smtClean="0"/>
              <a:t>接入</a:t>
            </a:r>
            <a:endParaRPr lang="zh-CN" altLang="en-US" sz="1200" b="1" dirty="0"/>
          </a:p>
        </p:txBody>
      </p:sp>
      <p:sp>
        <p:nvSpPr>
          <p:cNvPr id="4" name="矩形 3"/>
          <p:cNvSpPr/>
          <p:nvPr/>
        </p:nvSpPr>
        <p:spPr>
          <a:xfrm>
            <a:off x="5816592" y="1051570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适配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61357" y="2767177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mqtt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95024" y="2667272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48318" y="2783139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28588" y="4684732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41998" y="4684730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83947" y="4684731"/>
            <a:ext cx="1118307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二进制流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17277" y="4684729"/>
            <a:ext cx="1118307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94334" y="4509370"/>
            <a:ext cx="10379091" cy="751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6357" y="5899143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13596" y="5899143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28413" y="5899143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421666" y="5899143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21184" y="5899142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61357" y="985580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适配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606421" y="1134364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适配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1" idx="2"/>
            <a:endCxn id="7" idx="0"/>
          </p:cNvCxnSpPr>
          <p:nvPr/>
        </p:nvCxnSpPr>
        <p:spPr>
          <a:xfrm>
            <a:off x="2918557" y="1449043"/>
            <a:ext cx="0" cy="131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2"/>
          </p:cNvCxnSpPr>
          <p:nvPr/>
        </p:nvCxnSpPr>
        <p:spPr>
          <a:xfrm>
            <a:off x="2918557" y="3230640"/>
            <a:ext cx="0" cy="127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  <a:endCxn id="8" idx="0"/>
          </p:cNvCxnSpPr>
          <p:nvPr/>
        </p:nvCxnSpPr>
        <p:spPr>
          <a:xfrm flipH="1">
            <a:off x="6252224" y="1515033"/>
            <a:ext cx="21568" cy="115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" idx="2"/>
          </p:cNvCxnSpPr>
          <p:nvPr/>
        </p:nvCxnSpPr>
        <p:spPr>
          <a:xfrm flipH="1">
            <a:off x="6252223" y="3130735"/>
            <a:ext cx="1" cy="144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9" idx="0"/>
          </p:cNvCxnSpPr>
          <p:nvPr/>
        </p:nvCxnSpPr>
        <p:spPr>
          <a:xfrm flipH="1">
            <a:off x="10005518" y="1690394"/>
            <a:ext cx="36535" cy="109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9" idx="2"/>
          </p:cNvCxnSpPr>
          <p:nvPr/>
        </p:nvCxnSpPr>
        <p:spPr>
          <a:xfrm>
            <a:off x="10005518" y="3246602"/>
            <a:ext cx="0" cy="12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7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物联网平台：</a:t>
            </a:r>
            <a:r>
              <a:rPr lang="zh-CN" altLang="en-US" sz="1200" b="1" dirty="0" smtClean="0"/>
              <a:t>设备接入流程，数据协议转化</a:t>
            </a:r>
            <a:endParaRPr lang="zh-CN" altLang="en-US" sz="12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41525" y="1057275"/>
          <a:ext cx="6984999" cy="180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4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具体设备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数据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{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objectName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：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热点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，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timestamp:5698123456,conNum:100,uslen:1,ulenUnite: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小时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}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 (A</a:t>
                      </a:r>
                      <a:r>
                        <a:rPr lang="zh-CN" altLang="en-US" sz="1100" u="none" strike="noStrike">
                          <a:effectLst/>
                        </a:rPr>
                        <a:t>厂商）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数据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{on：led1，timestamp:5698123456,lightUp:20,ulenUnite: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小时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}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LED (B</a:t>
                      </a:r>
                      <a:r>
                        <a:rPr lang="zh-CN" altLang="en-US" sz="1100" u="none" strike="noStrike">
                          <a:effectLst/>
                        </a:rPr>
                        <a:t>厂商）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{onxxx：led1，timestamp:5698123456,lightUp:20,ulenUnite:</a:t>
                      </a:r>
                      <a:r>
                        <a:rPr lang="zh-CN" altLang="en-US" sz="1100" u="none" strike="noStrike">
                          <a:effectLst/>
                        </a:rPr>
                        <a:t>小时</a:t>
                      </a:r>
                      <a:r>
                        <a:rPr lang="en-US" altLang="zh-CN" sz="1100" u="none" strike="noStrike">
                          <a:effectLst/>
                        </a:rPr>
                        <a:t>}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{onxxx：led1，timestamp:5698123456,xxx:20,ulenUnite:</a:t>
                      </a:r>
                      <a:r>
                        <a:rPr lang="zh-CN" altLang="en-US" sz="1100" u="none" strike="noStrike">
                          <a:effectLst/>
                        </a:rPr>
                        <a:t>小时</a:t>
                      </a:r>
                      <a:r>
                        <a:rPr lang="en-US" altLang="zh-CN" sz="1100" u="none" strike="noStrike">
                          <a:effectLst/>
                        </a:rPr>
                        <a:t>}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4700586" y="3564982"/>
            <a:ext cx="1247775" cy="308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协议转化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1" y="3816163"/>
            <a:ext cx="2476499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900" dirty="0">
                <a:solidFill>
                  <a:srgbClr val="FF0000"/>
                </a:solidFill>
              </a:rPr>
              <a:t>  </a:t>
            </a:r>
            <a:r>
              <a:rPr lang="zh-CN" altLang="en-US" sz="900" dirty="0">
                <a:solidFill>
                  <a:srgbClr val="FF0000"/>
                </a:solidFill>
              </a:rPr>
              <a:t>设备：值</a:t>
            </a:r>
            <a:r>
              <a:rPr lang="en-US" altLang="zh-CN" sz="9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zh-CN" sz="900" dirty="0">
                <a:solidFill>
                  <a:srgbClr val="FF0000"/>
                </a:solidFill>
              </a:rPr>
              <a:t>   </a:t>
            </a:r>
            <a:r>
              <a:rPr lang="zh-CN" altLang="en-US" sz="900" dirty="0">
                <a:solidFill>
                  <a:srgbClr val="FF0000"/>
                </a:solidFill>
              </a:rPr>
              <a:t>时间</a:t>
            </a:r>
            <a:r>
              <a:rPr lang="en-US" altLang="zh-CN" sz="900" dirty="0">
                <a:solidFill>
                  <a:srgbClr val="FF0000"/>
                </a:solidFill>
              </a:rPr>
              <a:t>:  </a:t>
            </a:r>
            <a:r>
              <a:rPr lang="zh-CN" altLang="en-US" sz="900" dirty="0">
                <a:solidFill>
                  <a:srgbClr val="FF0000"/>
                </a:solidFill>
              </a:rPr>
              <a:t>值，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en-US" altLang="zh-CN" sz="900" dirty="0">
                <a:solidFill>
                  <a:srgbClr val="FF0000"/>
                </a:solidFill>
              </a:rPr>
              <a:t>   tags:[{key:</a:t>
            </a:r>
            <a:r>
              <a:rPr lang="zh-CN" altLang="en-US" sz="900" dirty="0">
                <a:solidFill>
                  <a:srgbClr val="FF0000"/>
                </a:solidFill>
              </a:rPr>
              <a:t>字段，</a:t>
            </a:r>
            <a:r>
              <a:rPr lang="en-US" altLang="zh-CN" sz="900" dirty="0">
                <a:solidFill>
                  <a:srgbClr val="FF0000"/>
                </a:solidFill>
              </a:rPr>
              <a:t>value:</a:t>
            </a:r>
            <a:r>
              <a:rPr lang="zh-CN" altLang="en-US" sz="900" dirty="0">
                <a:solidFill>
                  <a:srgbClr val="FF0000"/>
                </a:solidFill>
              </a:rPr>
              <a:t>字段值</a:t>
            </a:r>
            <a:r>
              <a:rPr lang="en-US" altLang="zh-CN" sz="900" dirty="0">
                <a:solidFill>
                  <a:srgbClr val="FF0000"/>
                </a:solidFill>
              </a:rPr>
              <a:t>} ]</a:t>
            </a:r>
          </a:p>
          <a:p>
            <a:r>
              <a:rPr lang="en-US" altLang="zh-CN" sz="9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" name="文本框 93"/>
          <p:cNvSpPr txBox="1"/>
          <p:nvPr/>
        </p:nvSpPr>
        <p:spPr>
          <a:xfrm>
            <a:off x="12534900" y="3951288"/>
            <a:ext cx="3086100" cy="92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000">
                <a:solidFill>
                  <a:srgbClr val="FF0000"/>
                </a:solidFill>
              </a:rPr>
              <a:t>  obj</a:t>
            </a:r>
            <a:r>
              <a:rPr lang="zh-CN" altLang="en-US" sz="1000">
                <a:solidFill>
                  <a:srgbClr val="FF0000"/>
                </a:solidFill>
              </a:rPr>
              <a:t>：热点</a:t>
            </a:r>
            <a:r>
              <a:rPr lang="en-US" altLang="zh-CN" sz="1000">
                <a:solidFill>
                  <a:srgbClr val="FF0000"/>
                </a:solidFill>
              </a:rPr>
              <a:t>1,</a:t>
            </a:r>
          </a:p>
          <a:p>
            <a:r>
              <a:rPr lang="en-US" altLang="zh-CN" sz="1000">
                <a:solidFill>
                  <a:srgbClr val="FF0000"/>
                </a:solidFill>
              </a:rPr>
              <a:t>   times:  5698123456</a:t>
            </a:r>
            <a:r>
              <a:rPr lang="zh-CN" altLang="en-US" sz="1000">
                <a:solidFill>
                  <a:srgbClr val="FF0000"/>
                </a:solidFill>
              </a:rPr>
              <a:t>，</a:t>
            </a:r>
            <a:endParaRPr lang="en-US" altLang="zh-CN" sz="1000">
              <a:solidFill>
                <a:srgbClr val="FF0000"/>
              </a:solidFill>
            </a:endParaRPr>
          </a:p>
          <a:p>
            <a:r>
              <a:rPr lang="en-US" altLang="zh-CN" sz="1000">
                <a:solidFill>
                  <a:srgbClr val="FF0000"/>
                </a:solidFill>
              </a:rPr>
              <a:t>    tags:[{conNum:100,uslen:1,ulenUnite:</a:t>
            </a:r>
            <a:r>
              <a:rPr lang="zh-CN" altLang="en-US" sz="1000">
                <a:solidFill>
                  <a:srgbClr val="FF0000"/>
                </a:solidFill>
              </a:rPr>
              <a:t>小时</a:t>
            </a:r>
            <a:r>
              <a:rPr lang="en-US" altLang="zh-CN" sz="1000">
                <a:solidFill>
                  <a:srgbClr val="FF0000"/>
                </a:solidFill>
              </a:rPr>
              <a:t>} ]</a:t>
            </a:r>
          </a:p>
          <a:p>
            <a:r>
              <a:rPr lang="en-US" altLang="zh-CN" sz="10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文本框 93"/>
          <p:cNvSpPr txBox="1"/>
          <p:nvPr/>
        </p:nvSpPr>
        <p:spPr>
          <a:xfrm>
            <a:off x="12553950" y="4953000"/>
            <a:ext cx="3086100" cy="92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000">
                <a:solidFill>
                  <a:srgbClr val="FF0000"/>
                </a:solidFill>
              </a:rPr>
              <a:t>  obj</a:t>
            </a:r>
            <a:r>
              <a:rPr lang="zh-CN" altLang="en-US" sz="1000">
                <a:solidFill>
                  <a:srgbClr val="FF0000"/>
                </a:solidFill>
              </a:rPr>
              <a:t>：</a:t>
            </a:r>
            <a:r>
              <a:rPr lang="en-US" altLang="zh-CN" sz="1000">
                <a:solidFill>
                  <a:srgbClr val="FF0000"/>
                </a:solidFill>
              </a:rPr>
              <a:t>led1,</a:t>
            </a:r>
          </a:p>
          <a:p>
            <a:r>
              <a:rPr lang="en-US" altLang="zh-CN" sz="1000">
                <a:solidFill>
                  <a:srgbClr val="FF0000"/>
                </a:solidFill>
              </a:rPr>
              <a:t>   times:  5698123456</a:t>
            </a:r>
            <a:r>
              <a:rPr lang="zh-CN" altLang="en-US" sz="1000">
                <a:solidFill>
                  <a:srgbClr val="FF0000"/>
                </a:solidFill>
              </a:rPr>
              <a:t>，</a:t>
            </a:r>
            <a:endParaRPr lang="en-US" altLang="zh-CN" sz="1000">
              <a:solidFill>
                <a:srgbClr val="FF0000"/>
              </a:solidFill>
            </a:endParaRPr>
          </a:p>
          <a:p>
            <a:r>
              <a:rPr lang="en-US" altLang="zh-CN" sz="1000">
                <a:solidFill>
                  <a:srgbClr val="FF0000"/>
                </a:solidFill>
              </a:rPr>
              <a:t>    tags:[{lightUp:20,ulenUnite:</a:t>
            </a:r>
            <a:r>
              <a:rPr lang="zh-CN" altLang="en-US" sz="1000">
                <a:solidFill>
                  <a:srgbClr val="FF0000"/>
                </a:solidFill>
              </a:rPr>
              <a:t>小时</a:t>
            </a:r>
            <a:r>
              <a:rPr lang="en-US" altLang="zh-CN" sz="1000">
                <a:solidFill>
                  <a:srgbClr val="FF0000"/>
                </a:solidFill>
              </a:rPr>
              <a:t>} ]</a:t>
            </a:r>
          </a:p>
          <a:p>
            <a:r>
              <a:rPr lang="en-US" altLang="zh-CN" sz="1000">
                <a:solidFill>
                  <a:srgbClr val="FF0000"/>
                </a:solidFill>
              </a:rPr>
              <a:t>}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05075" y="4640429"/>
          <a:ext cx="4800600" cy="199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{</a:t>
                      </a:r>
                      <a:endParaRPr lang="en-US" altLang="zh-C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</a:t>
                      </a:r>
                      <a:r>
                        <a:rPr lang="en-US" sz="1000" u="none" strike="noStrike" dirty="0" err="1">
                          <a:effectLst/>
                        </a:rPr>
                        <a:t>obj</a:t>
                      </a:r>
                      <a:r>
                        <a:rPr lang="en-US" sz="1000" u="none" strike="noStrike" dirty="0">
                          <a:effectLst/>
                        </a:rPr>
                        <a:t>：</a:t>
                      </a:r>
                      <a:r>
                        <a:rPr lang="zh-CN" altLang="en-US" sz="1000" u="none" strike="noStrike" dirty="0">
                          <a:effectLst/>
                        </a:rPr>
                        <a:t>热点</a:t>
                      </a:r>
                      <a:r>
                        <a:rPr lang="en-US" altLang="zh-CN" sz="1000" u="none" strike="noStrike" dirty="0">
                          <a:effectLst/>
                        </a:rPr>
                        <a:t>1,</a:t>
                      </a:r>
                      <a:endParaRPr lang="en-US" altLang="zh-C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 times:  5698123456，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  tags:[{conNum:100,uslen:1,ulenUnite:</a:t>
                      </a:r>
                      <a:r>
                        <a:rPr lang="zh-CN" altLang="en-US" sz="1000" u="none" strike="noStrike" dirty="0">
                          <a:effectLst/>
                        </a:rPr>
                        <a:t>小时</a:t>
                      </a:r>
                      <a:r>
                        <a:rPr lang="en-US" altLang="zh-CN" sz="1000" u="none" strike="noStrike" dirty="0">
                          <a:effectLst/>
                        </a:rPr>
                        <a:t>} ]</a:t>
                      </a:r>
                      <a:endParaRPr lang="en-US" altLang="zh-C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}</a:t>
                      </a:r>
                      <a:endParaRPr lang="en-US" altLang="zh-CN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{</a:t>
                      </a:r>
                      <a:endParaRPr lang="en-US" altLang="zh-C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obj：led1,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times:  5698123456，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tags:[{lightUp:20,ulenUnite:</a:t>
                      </a:r>
                      <a:r>
                        <a:rPr lang="zh-CN" altLang="en-US" sz="1000" u="none" strike="noStrike">
                          <a:effectLst/>
                        </a:rPr>
                        <a:t>小时</a:t>
                      </a:r>
                      <a:r>
                        <a:rPr lang="en-US" altLang="zh-CN" sz="1000" u="none" strike="noStrike">
                          <a:effectLst/>
                        </a:rPr>
                        <a:t>} ]</a:t>
                      </a:r>
                      <a:endParaRPr lang="en-US" altLang="zh-C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}</a:t>
                      </a:r>
                      <a:endParaRPr lang="en-US" altLang="zh-C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8134352" y="3576636"/>
            <a:ext cx="1343024" cy="2585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数据模型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5105400" y="3019425"/>
            <a:ext cx="409575" cy="45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105399" y="4043715"/>
            <a:ext cx="409575" cy="45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6" idx="1"/>
            <a:endCxn id="4" idx="3"/>
          </p:cNvCxnSpPr>
          <p:nvPr/>
        </p:nvCxnSpPr>
        <p:spPr>
          <a:xfrm flipH="1">
            <a:off x="5948361" y="3705925"/>
            <a:ext cx="2185991" cy="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04811" y="1438275"/>
            <a:ext cx="795339" cy="4476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04811" y="3507831"/>
            <a:ext cx="795339" cy="44345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封装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04811" y="5432425"/>
            <a:ext cx="795339" cy="4476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物联网平台：</a:t>
            </a:r>
            <a:r>
              <a:rPr lang="zh-CN" altLang="en-US" sz="1200" b="1" dirty="0" smtClean="0"/>
              <a:t>设备管理</a:t>
            </a:r>
            <a:r>
              <a:rPr lang="en-US" altLang="zh-CN" sz="1200" b="1" dirty="0" smtClean="0"/>
              <a:t>-</a:t>
            </a:r>
            <a:r>
              <a:rPr lang="zh-CN" altLang="en-US" sz="1200" b="1" dirty="0" smtClean="0"/>
              <a:t>设备注册</a:t>
            </a:r>
            <a:endParaRPr lang="zh-CN" altLang="en-US" sz="12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8" y="1450723"/>
            <a:ext cx="11801471" cy="21944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4935" y="46652"/>
            <a:ext cx="7029008" cy="49416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物联网平台：</a:t>
            </a:r>
            <a:r>
              <a:rPr lang="zh-CN" altLang="en-US" sz="1200" b="1" dirty="0" smtClean="0"/>
              <a:t>设备管理</a:t>
            </a:r>
            <a:r>
              <a:rPr lang="en-US" altLang="zh-CN" sz="1200" b="1" dirty="0" smtClean="0"/>
              <a:t>-</a:t>
            </a:r>
            <a:r>
              <a:rPr lang="zh-CN" altLang="en-US" sz="1200" b="1" dirty="0" smtClean="0"/>
              <a:t>设备配置模型</a:t>
            </a:r>
            <a:endParaRPr lang="zh-CN" altLang="en-US" sz="12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2" y="1247336"/>
            <a:ext cx="9753600" cy="346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564</Words>
  <Application>Microsoft Office PowerPoint</Application>
  <PresentationFormat>宽屏</PresentationFormat>
  <Paragraphs>180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</cp:lastModifiedBy>
  <cp:revision>52</cp:revision>
  <dcterms:created xsi:type="dcterms:W3CDTF">2019-07-18T06:06:00Z</dcterms:created>
  <dcterms:modified xsi:type="dcterms:W3CDTF">2019-07-28T04:49:41Z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