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95" r:id="rId2"/>
    <p:sldMasterId id="2147483706" r:id="rId3"/>
  </p:sldMasterIdLst>
  <p:notesMasterIdLst>
    <p:notesMasterId r:id="rId39"/>
  </p:notesMasterIdLst>
  <p:handoutMasterIdLst>
    <p:handoutMasterId r:id="rId40"/>
  </p:handoutMasterIdLst>
  <p:sldIdLst>
    <p:sldId id="256" r:id="rId4"/>
    <p:sldId id="535" r:id="rId5"/>
    <p:sldId id="546" r:id="rId6"/>
    <p:sldId id="548" r:id="rId7"/>
    <p:sldId id="532" r:id="rId8"/>
    <p:sldId id="537" r:id="rId9"/>
    <p:sldId id="534" r:id="rId10"/>
    <p:sldId id="536" r:id="rId11"/>
    <p:sldId id="542" r:id="rId12"/>
    <p:sldId id="499" r:id="rId13"/>
    <p:sldId id="557" r:id="rId14"/>
    <p:sldId id="568" r:id="rId15"/>
    <p:sldId id="506" r:id="rId16"/>
    <p:sldId id="558" r:id="rId17"/>
    <p:sldId id="559" r:id="rId18"/>
    <p:sldId id="501" r:id="rId19"/>
    <p:sldId id="502" r:id="rId20"/>
    <p:sldId id="503" r:id="rId21"/>
    <p:sldId id="504" r:id="rId22"/>
    <p:sldId id="507" r:id="rId23"/>
    <p:sldId id="508" r:id="rId24"/>
    <p:sldId id="560" r:id="rId25"/>
    <p:sldId id="552" r:id="rId26"/>
    <p:sldId id="553" r:id="rId27"/>
    <p:sldId id="554" r:id="rId28"/>
    <p:sldId id="555" r:id="rId29"/>
    <p:sldId id="556" r:id="rId30"/>
    <p:sldId id="561" r:id="rId31"/>
    <p:sldId id="563" r:id="rId32"/>
    <p:sldId id="564" r:id="rId33"/>
    <p:sldId id="565" r:id="rId34"/>
    <p:sldId id="566" r:id="rId35"/>
    <p:sldId id="545" r:id="rId36"/>
    <p:sldId id="493" r:id="rId37"/>
    <p:sldId id="398" r:id="rId38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2626">
          <p15:clr>
            <a:srgbClr val="A4A3A4"/>
          </p15:clr>
        </p15:guide>
        <p15:guide id="4" orient="horz" pos="1715">
          <p15:clr>
            <a:srgbClr val="A4A3A4"/>
          </p15:clr>
        </p15:guide>
        <p15:guide id="5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in guo" initials="sg" lastIdx="80" clrIdx="0">
    <p:extLst>
      <p:ext uri="{19B8F6BF-5375-455C-9EA6-DF929625EA0E}">
        <p15:presenceInfo xmlns:p15="http://schemas.microsoft.com/office/powerpoint/2012/main" userId="6f3d3fcf88ed5dd5" providerId="Windows Live"/>
      </p:ext>
    </p:extLst>
  </p:cmAuthor>
  <p:cmAuthor id="2" name="Jodie" initials="j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E6"/>
    <a:srgbClr val="65AF45"/>
    <a:srgbClr val="F59B9B"/>
    <a:srgbClr val="F0FBFE"/>
    <a:srgbClr val="BFBFBF"/>
    <a:srgbClr val="A6A6A6"/>
    <a:srgbClr val="E2E2E2"/>
    <a:srgbClr val="FFCF00"/>
    <a:srgbClr val="8BC53F"/>
    <a:srgbClr val="FA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82047" autoAdjust="0"/>
  </p:normalViewPr>
  <p:slideViewPr>
    <p:cSldViewPr snapToGrid="0" showGuides="1">
      <p:cViewPr varScale="1">
        <p:scale>
          <a:sx n="90" d="100"/>
          <a:sy n="90" d="100"/>
        </p:scale>
        <p:origin x="1232" y="56"/>
      </p:cViewPr>
      <p:guideLst>
        <p:guide orient="horz" pos="315"/>
        <p:guide pos="347"/>
        <p:guide orient="horz" pos="2626"/>
        <p:guide orient="horz" pos="1715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-2862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6D9-4DDC-BC78-00750055BE85}"/>
              </c:ext>
            </c:extLst>
          </c:dPt>
          <c:dPt>
            <c:idx val="1"/>
            <c:bubble3D val="0"/>
            <c:spPr>
              <a:solidFill>
                <a:srgbClr val="65AF45"/>
              </a:solidFill>
            </c:spPr>
            <c:extLst>
              <c:ext xmlns:c16="http://schemas.microsoft.com/office/drawing/2014/chart" uri="{C3380CC4-5D6E-409C-BE32-E72D297353CC}">
                <c16:uniqueId val="{00000003-56D9-4DDC-BC78-00750055BE85}"/>
              </c:ext>
            </c:extLst>
          </c:dPt>
          <c:dPt>
            <c:idx val="2"/>
            <c:bubble3D val="0"/>
            <c:spPr>
              <a:solidFill>
                <a:srgbClr val="1EC8F3"/>
              </a:solidFill>
            </c:spPr>
            <c:extLst>
              <c:ext xmlns:c16="http://schemas.microsoft.com/office/drawing/2014/chart" uri="{C3380CC4-5D6E-409C-BE32-E72D297353CC}">
                <c16:uniqueId val="{00000005-56D9-4DDC-BC78-00750055BE85}"/>
              </c:ext>
            </c:extLst>
          </c:dPt>
          <c:dPt>
            <c:idx val="3"/>
            <c:bubble3D val="0"/>
            <c:spPr>
              <a:solidFill>
                <a:srgbClr val="B9D51F"/>
              </a:solidFill>
            </c:spPr>
            <c:extLst>
              <c:ext xmlns:c16="http://schemas.microsoft.com/office/drawing/2014/chart" uri="{C3380CC4-5D6E-409C-BE32-E72D297353CC}">
                <c16:uniqueId val="{00000007-56D9-4DDC-BC78-00750055BE8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D9-4DDC-BC78-00750055B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 w="25393"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Calibri" panose="020F0502020204030204"/>
          <a:ea typeface="Calibri" panose="020F0502020204030204"/>
          <a:cs typeface="Calibri" panose="020F0502020204030204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C1043-4092-4A46-B463-2D2647D27F79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FC8A10E1-C0AF-4E20-9E2A-F690C51964A1}">
      <dgm:prSet phldrT="[文本]" custT="1"/>
      <dgm:spPr/>
      <dgm:t>
        <a:bodyPr/>
        <a:lstStyle/>
        <a:p>
          <a:pPr algn="ctr"/>
          <a:r>
            <a:rPr lang="zh-CN" altLang="en-US" sz="1200" dirty="0"/>
            <a:t>每日新增数据</a:t>
          </a:r>
          <a:endParaRPr lang="en-US" altLang="zh-CN" sz="1100" dirty="0"/>
        </a:p>
        <a:p>
          <a:pPr algn="ctr"/>
          <a:r>
            <a:rPr lang="en-US" altLang="zh-CN" sz="3200" dirty="0"/>
            <a:t>10TB+</a:t>
          </a:r>
          <a:endParaRPr lang="zh-CN" altLang="en-US" sz="3200" dirty="0"/>
        </a:p>
      </dgm:t>
    </dgm:pt>
    <dgm:pt modelId="{528E820B-F01F-4438-9AF8-CEEE78C97EA9}" type="parTrans" cxnId="{33D6617C-0C20-4979-861F-9F7461DC1AE4}">
      <dgm:prSet/>
      <dgm:spPr/>
      <dgm:t>
        <a:bodyPr/>
        <a:lstStyle/>
        <a:p>
          <a:endParaRPr lang="zh-CN" altLang="en-US" sz="1400"/>
        </a:p>
      </dgm:t>
    </dgm:pt>
    <dgm:pt modelId="{4EABDF1F-BFE2-4594-B902-0DD63AE35500}" type="sibTrans" cxnId="{33D6617C-0C20-4979-861F-9F7461DC1AE4}">
      <dgm:prSet/>
      <dgm:spPr/>
      <dgm:t>
        <a:bodyPr/>
        <a:lstStyle/>
        <a:p>
          <a:endParaRPr lang="zh-CN" altLang="en-US" sz="1400"/>
        </a:p>
      </dgm:t>
    </dgm:pt>
    <dgm:pt modelId="{F019BE4B-A442-4F65-9DDF-9D1FBBC78827}">
      <dgm:prSet phldrT="[文本]" custT="1"/>
      <dgm:spPr/>
      <dgm:t>
        <a:bodyPr/>
        <a:lstStyle/>
        <a:p>
          <a:r>
            <a:rPr lang="zh-CN" altLang="en-US" sz="1100" dirty="0"/>
            <a:t>总数据规模</a:t>
          </a:r>
          <a:endParaRPr lang="en-US" altLang="zh-CN" sz="1100" dirty="0"/>
        </a:p>
        <a:p>
          <a:r>
            <a:rPr lang="en-US" altLang="zh-CN" sz="3200" dirty="0"/>
            <a:t>3PB+</a:t>
          </a:r>
          <a:endParaRPr lang="zh-CN" altLang="en-US" sz="3200" dirty="0"/>
        </a:p>
      </dgm:t>
    </dgm:pt>
    <dgm:pt modelId="{BADEDF14-B22D-46E5-A801-5C82A7251AC0}" type="parTrans" cxnId="{638B2AC1-2558-4315-B09C-8772281C04E2}">
      <dgm:prSet/>
      <dgm:spPr/>
      <dgm:t>
        <a:bodyPr/>
        <a:lstStyle/>
        <a:p>
          <a:endParaRPr lang="zh-CN" altLang="en-US" sz="1400"/>
        </a:p>
      </dgm:t>
    </dgm:pt>
    <dgm:pt modelId="{46EAB13D-07CC-417C-B7D3-0457AF1FC91E}" type="sibTrans" cxnId="{638B2AC1-2558-4315-B09C-8772281C04E2}">
      <dgm:prSet/>
      <dgm:spPr/>
      <dgm:t>
        <a:bodyPr/>
        <a:lstStyle/>
        <a:p>
          <a:endParaRPr lang="zh-CN" altLang="en-US" sz="1400"/>
        </a:p>
      </dgm:t>
    </dgm:pt>
    <dgm:pt modelId="{C6995EBB-1E36-4A14-88CE-6657CFE2C6C3}">
      <dgm:prSet phldrT="[文本]" custT="1"/>
      <dgm:spPr/>
      <dgm:t>
        <a:bodyPr/>
        <a:lstStyle/>
        <a:p>
          <a:r>
            <a:rPr lang="zh-CN" altLang="en-US" sz="1100" dirty="0"/>
            <a:t>服务器集群</a:t>
          </a:r>
          <a:endParaRPr lang="en-US" altLang="zh-CN" sz="1100" dirty="0"/>
        </a:p>
        <a:p>
          <a:r>
            <a:rPr lang="en-US" altLang="zh-CN" sz="3200" dirty="0"/>
            <a:t>400+</a:t>
          </a:r>
          <a:endParaRPr lang="zh-CN" altLang="en-US" sz="3200" dirty="0"/>
        </a:p>
      </dgm:t>
    </dgm:pt>
    <dgm:pt modelId="{63680D80-2667-496B-87CD-6917950816E9}" type="parTrans" cxnId="{1DBEA6D9-07D0-4AC9-8599-1554248A80BD}">
      <dgm:prSet/>
      <dgm:spPr/>
      <dgm:t>
        <a:bodyPr/>
        <a:lstStyle/>
        <a:p>
          <a:endParaRPr lang="zh-CN" altLang="en-US" sz="1400"/>
        </a:p>
      </dgm:t>
    </dgm:pt>
    <dgm:pt modelId="{EA4688DE-BDF1-43BA-A086-1E28D548E6D4}" type="sibTrans" cxnId="{1DBEA6D9-07D0-4AC9-8599-1554248A80BD}">
      <dgm:prSet/>
      <dgm:spPr/>
      <dgm:t>
        <a:bodyPr/>
        <a:lstStyle/>
        <a:p>
          <a:endParaRPr lang="zh-CN" altLang="en-US" sz="1400"/>
        </a:p>
      </dgm:t>
    </dgm:pt>
    <dgm:pt modelId="{0F1AD0AD-B18C-4884-9D81-98D5841783F5}">
      <dgm:prSet phldrT="[文本]" custT="1"/>
      <dgm:spPr/>
      <dgm:t>
        <a:bodyPr/>
        <a:lstStyle/>
        <a:p>
          <a:pPr algn="ctr"/>
          <a:r>
            <a:rPr lang="zh-CN" altLang="en-US" sz="1100" dirty="0"/>
            <a:t>每日请求量</a:t>
          </a:r>
          <a:endParaRPr lang="en-US" altLang="zh-CN" sz="1100" dirty="0"/>
        </a:p>
        <a:p>
          <a:pPr algn="ctr"/>
          <a:r>
            <a:rPr lang="en-US" altLang="zh-CN" sz="3200" dirty="0"/>
            <a:t>170</a:t>
          </a:r>
          <a:r>
            <a:rPr lang="zh-CN" altLang="en-US" sz="3200" dirty="0"/>
            <a:t>亿</a:t>
          </a:r>
          <a:r>
            <a:rPr lang="en-US" altLang="zh-CN" sz="3200" dirty="0"/>
            <a:t>+</a:t>
          </a:r>
          <a:endParaRPr lang="zh-CN" altLang="en-US" sz="3200" dirty="0"/>
        </a:p>
      </dgm:t>
    </dgm:pt>
    <dgm:pt modelId="{0BD90C41-73DD-498D-86C7-451654E666C1}" type="parTrans" cxnId="{B7FB9E50-92D7-40BB-938A-2E1590DFDC0F}">
      <dgm:prSet/>
      <dgm:spPr/>
      <dgm:t>
        <a:bodyPr/>
        <a:lstStyle/>
        <a:p>
          <a:endParaRPr lang="zh-CN" altLang="en-US" sz="1400"/>
        </a:p>
      </dgm:t>
    </dgm:pt>
    <dgm:pt modelId="{A9F52254-7B52-4FDA-B169-2E435AFAEAFE}" type="sibTrans" cxnId="{B7FB9E50-92D7-40BB-938A-2E1590DFDC0F}">
      <dgm:prSet/>
      <dgm:spPr/>
      <dgm:t>
        <a:bodyPr/>
        <a:lstStyle/>
        <a:p>
          <a:endParaRPr lang="zh-CN" altLang="en-US" sz="1400"/>
        </a:p>
      </dgm:t>
    </dgm:pt>
    <dgm:pt modelId="{B66651DF-1C19-4C0E-9052-97C144C51CDC}">
      <dgm:prSet phldrT="[文本]" custT="1"/>
      <dgm:spPr/>
      <dgm:t>
        <a:bodyPr/>
        <a:lstStyle/>
        <a:p>
          <a:r>
            <a:rPr lang="zh-CN" altLang="en-US" sz="1100" dirty="0"/>
            <a:t>峰值每秒请求数</a:t>
          </a:r>
          <a:endParaRPr lang="en-US" altLang="zh-CN" sz="1100" dirty="0"/>
        </a:p>
        <a:p>
          <a:r>
            <a:rPr lang="en-US" altLang="zh-CN" sz="3200" dirty="0"/>
            <a:t>500K+</a:t>
          </a:r>
          <a:endParaRPr lang="zh-CN" altLang="en-US" sz="3200" dirty="0"/>
        </a:p>
      </dgm:t>
    </dgm:pt>
    <dgm:pt modelId="{EAD8FD4B-41E2-4E77-8264-7DE734B4B6A3}" type="parTrans" cxnId="{586240A5-7E86-4F40-AEF1-9D708A0E7F73}">
      <dgm:prSet/>
      <dgm:spPr/>
      <dgm:t>
        <a:bodyPr/>
        <a:lstStyle/>
        <a:p>
          <a:endParaRPr lang="zh-CN" altLang="en-US" sz="1400"/>
        </a:p>
      </dgm:t>
    </dgm:pt>
    <dgm:pt modelId="{1121B876-2F77-46FE-93E4-B08AE6D7DE18}" type="sibTrans" cxnId="{586240A5-7E86-4F40-AEF1-9D708A0E7F73}">
      <dgm:prSet/>
      <dgm:spPr/>
      <dgm:t>
        <a:bodyPr/>
        <a:lstStyle/>
        <a:p>
          <a:endParaRPr lang="zh-CN" altLang="en-US" sz="1400"/>
        </a:p>
      </dgm:t>
    </dgm:pt>
    <dgm:pt modelId="{A2B434ED-29F9-469B-8B88-C4C550F73986}">
      <dgm:prSet phldrT="[文本]" custT="1"/>
      <dgm:spPr/>
      <dgm:t>
        <a:bodyPr/>
        <a:lstStyle/>
        <a:p>
          <a:r>
            <a:rPr lang="zh-CN" altLang="en-US" sz="1100" dirty="0"/>
            <a:t>合作互联网公司</a:t>
          </a:r>
          <a:endParaRPr lang="en-US" altLang="zh-CN" sz="1100" dirty="0"/>
        </a:p>
        <a:p>
          <a:r>
            <a:rPr lang="en-US" altLang="zh-CN" sz="3200" dirty="0"/>
            <a:t>100+</a:t>
          </a:r>
          <a:endParaRPr lang="zh-CN" altLang="en-US" sz="3200" dirty="0"/>
        </a:p>
      </dgm:t>
    </dgm:pt>
    <dgm:pt modelId="{5C63C525-9B0D-4F35-BB81-6FF79AE3D1EF}" type="parTrans" cxnId="{83AC9C8E-8E8B-4454-B65E-16DBE3544779}">
      <dgm:prSet/>
      <dgm:spPr/>
      <dgm:t>
        <a:bodyPr/>
        <a:lstStyle/>
        <a:p>
          <a:endParaRPr lang="zh-CN" altLang="en-US" sz="1400"/>
        </a:p>
      </dgm:t>
    </dgm:pt>
    <dgm:pt modelId="{0C017AB3-4E08-4A23-8776-4CB3E5E4876F}" type="sibTrans" cxnId="{83AC9C8E-8E8B-4454-B65E-16DBE3544779}">
      <dgm:prSet/>
      <dgm:spPr/>
      <dgm:t>
        <a:bodyPr/>
        <a:lstStyle/>
        <a:p>
          <a:endParaRPr lang="zh-CN" altLang="en-US" sz="1400"/>
        </a:p>
      </dgm:t>
    </dgm:pt>
    <dgm:pt modelId="{2CE1E219-A87C-4173-8FD0-F4F61DB538D7}">
      <dgm:prSet phldrT="[文本]" custT="1"/>
      <dgm:spPr/>
      <dgm:t>
        <a:bodyPr/>
        <a:lstStyle/>
        <a:p>
          <a:pPr algn="ctr"/>
          <a:r>
            <a:rPr lang="en-US" altLang="zh-CN" sz="1100" dirty="0"/>
            <a:t>PC</a:t>
          </a:r>
          <a:r>
            <a:rPr lang="zh-CN" altLang="en-US" sz="1100" dirty="0"/>
            <a:t>访问量</a:t>
          </a:r>
          <a:endParaRPr lang="en-US" altLang="zh-CN" sz="1100" dirty="0"/>
        </a:p>
        <a:p>
          <a:pPr algn="ctr"/>
          <a:r>
            <a:rPr lang="en-US" altLang="zh-CN" sz="3200" dirty="0"/>
            <a:t>80</a:t>
          </a:r>
          <a:r>
            <a:rPr lang="zh-CN" altLang="en-US" sz="3200" dirty="0"/>
            <a:t>亿</a:t>
          </a:r>
          <a:r>
            <a:rPr lang="en-US" altLang="zh-CN" sz="3200" dirty="0"/>
            <a:t>+</a:t>
          </a:r>
          <a:endParaRPr lang="zh-CN" altLang="en-US" sz="3200" dirty="0"/>
        </a:p>
      </dgm:t>
    </dgm:pt>
    <dgm:pt modelId="{7527E874-5B51-4C06-A06F-0E9D7C0E58B9}" type="parTrans" cxnId="{3E29D91B-2C32-4F69-BCE0-CC62FB1FF157}">
      <dgm:prSet/>
      <dgm:spPr/>
      <dgm:t>
        <a:bodyPr/>
        <a:lstStyle/>
        <a:p>
          <a:endParaRPr lang="zh-CN" altLang="en-US" sz="1400"/>
        </a:p>
      </dgm:t>
    </dgm:pt>
    <dgm:pt modelId="{62EE9EB0-AF28-4E4A-96EB-4527346AED9C}" type="sibTrans" cxnId="{3E29D91B-2C32-4F69-BCE0-CC62FB1FF157}">
      <dgm:prSet/>
      <dgm:spPr/>
      <dgm:t>
        <a:bodyPr/>
        <a:lstStyle/>
        <a:p>
          <a:endParaRPr lang="zh-CN" altLang="en-US" sz="1400"/>
        </a:p>
      </dgm:t>
    </dgm:pt>
    <dgm:pt modelId="{64565732-00A2-41DF-BA9B-24C4055B1A00}">
      <dgm:prSet phldrT="[文本]" custT="1"/>
      <dgm:spPr/>
      <dgm:t>
        <a:bodyPr/>
        <a:lstStyle/>
        <a:p>
          <a:pPr algn="ctr"/>
          <a:r>
            <a:rPr lang="en-US" altLang="zh-CN" sz="1200" dirty="0"/>
            <a:t>Mobile</a:t>
          </a:r>
          <a:r>
            <a:rPr lang="zh-CN" altLang="en-US" sz="1200" dirty="0"/>
            <a:t>访问量</a:t>
          </a:r>
          <a:endParaRPr lang="en-US" altLang="zh-CN" sz="1200" dirty="0"/>
        </a:p>
        <a:p>
          <a:pPr algn="ctr"/>
          <a:r>
            <a:rPr lang="en-US" altLang="zh-CN" sz="3200" dirty="0"/>
            <a:t>90</a:t>
          </a:r>
          <a:r>
            <a:rPr lang="zh-CN" altLang="en-US" sz="3200" dirty="0"/>
            <a:t>亿</a:t>
          </a:r>
          <a:r>
            <a:rPr lang="en-US" altLang="zh-CN" sz="3200" dirty="0"/>
            <a:t>+</a:t>
          </a:r>
          <a:endParaRPr lang="zh-CN" altLang="en-US" sz="3200" dirty="0"/>
        </a:p>
      </dgm:t>
    </dgm:pt>
    <dgm:pt modelId="{6172A83B-51BF-4321-9E2F-D85610329EFA}" type="parTrans" cxnId="{5839D393-F2E0-403A-965C-F8F3F8988F5D}">
      <dgm:prSet/>
      <dgm:spPr/>
      <dgm:t>
        <a:bodyPr/>
        <a:lstStyle/>
        <a:p>
          <a:endParaRPr lang="zh-CN" altLang="en-US" sz="1400"/>
        </a:p>
      </dgm:t>
    </dgm:pt>
    <dgm:pt modelId="{40AE79FD-83BB-40B9-AF1C-DE6522D66A75}" type="sibTrans" cxnId="{5839D393-F2E0-403A-965C-F8F3F8988F5D}">
      <dgm:prSet/>
      <dgm:spPr/>
      <dgm:t>
        <a:bodyPr/>
        <a:lstStyle/>
        <a:p>
          <a:endParaRPr lang="zh-CN" altLang="en-US" sz="1400"/>
        </a:p>
      </dgm:t>
    </dgm:pt>
    <dgm:pt modelId="{F6C33E5E-1DC8-384D-9C74-200AEA7FEF41}">
      <dgm:prSet phldrT="[文本]" custT="1"/>
      <dgm:spPr/>
      <dgm:t>
        <a:bodyPr/>
        <a:lstStyle/>
        <a:p>
          <a:pPr algn="ctr"/>
          <a:r>
            <a:rPr lang="zh-CN" altLang="en-US" sz="1200" dirty="0"/>
            <a:t>样本终端设备</a:t>
          </a:r>
          <a:r>
            <a:rPr lang="zh-CN" altLang="en-US" sz="3600" dirty="0"/>
            <a:t/>
          </a:r>
          <a:br>
            <a:rPr lang="zh-CN" altLang="en-US" sz="3600" dirty="0"/>
          </a:br>
          <a:r>
            <a:rPr lang="en-US" altLang="zh-CN" sz="3200" dirty="0"/>
            <a:t>3000</a:t>
          </a:r>
          <a:r>
            <a:rPr lang="zh-CN" altLang="en-US" sz="2400" dirty="0"/>
            <a:t>万</a:t>
          </a:r>
          <a:r>
            <a:rPr lang="en-US" altLang="zh-CN" sz="2400" dirty="0"/>
            <a:t>+</a:t>
          </a:r>
          <a:endParaRPr lang="zh-CN" altLang="en-US" sz="3200" dirty="0"/>
        </a:p>
      </dgm:t>
    </dgm:pt>
    <dgm:pt modelId="{FBBECEFE-33C0-E644-9930-4465EF75B00F}" type="parTrans" cxnId="{0BEBA15F-3457-D34D-8266-15992C919062}">
      <dgm:prSet/>
      <dgm:spPr/>
      <dgm:t>
        <a:bodyPr/>
        <a:lstStyle/>
        <a:p>
          <a:endParaRPr lang="zh-CN" altLang="en-US"/>
        </a:p>
      </dgm:t>
    </dgm:pt>
    <dgm:pt modelId="{60D4F267-832C-FE45-97DE-A7DA626EDCA7}" type="sibTrans" cxnId="{0BEBA15F-3457-D34D-8266-15992C919062}">
      <dgm:prSet/>
      <dgm:spPr/>
      <dgm:t>
        <a:bodyPr/>
        <a:lstStyle/>
        <a:p>
          <a:endParaRPr lang="zh-CN" altLang="en-US"/>
        </a:p>
      </dgm:t>
    </dgm:pt>
    <dgm:pt modelId="{191E7E98-2234-144E-891F-1FA5A62CD339}">
      <dgm:prSet phldrT="[文本]" custT="1"/>
      <dgm:spPr/>
      <dgm:t>
        <a:bodyPr/>
        <a:lstStyle/>
        <a:p>
          <a:pPr algn="ctr"/>
          <a:r>
            <a:rPr lang="en-US" altLang="zh-CN" sz="1200" dirty="0"/>
            <a:t>PC</a:t>
          </a:r>
          <a:r>
            <a:rPr lang="zh-CN" altLang="en-US" sz="1200" dirty="0"/>
            <a:t>设备样本</a:t>
          </a:r>
          <a:r>
            <a:rPr lang="zh-CN" altLang="en-US" sz="3200" dirty="0"/>
            <a:t/>
          </a:r>
          <a:br>
            <a:rPr lang="zh-CN" altLang="en-US" sz="3200" dirty="0"/>
          </a:br>
          <a:r>
            <a:rPr lang="en-US" altLang="zh-CN" sz="2800" dirty="0"/>
            <a:t>100</a:t>
          </a:r>
          <a:r>
            <a:rPr lang="zh-CN" altLang="en-US" sz="2800" dirty="0"/>
            <a:t>万</a:t>
          </a:r>
          <a:r>
            <a:rPr lang="en-US" altLang="zh-CN" sz="2800" dirty="0"/>
            <a:t>+</a:t>
          </a:r>
          <a:endParaRPr lang="zh-CN" altLang="en-US" sz="3200" dirty="0"/>
        </a:p>
      </dgm:t>
    </dgm:pt>
    <dgm:pt modelId="{23B06B5A-D690-4141-9FEA-99502EF54898}" type="sibTrans" cxnId="{8EB26763-8B0F-884C-BAAD-964F5A1C5C5B}">
      <dgm:prSet/>
      <dgm:spPr/>
      <dgm:t>
        <a:bodyPr/>
        <a:lstStyle/>
        <a:p>
          <a:endParaRPr lang="zh-CN" altLang="en-US"/>
        </a:p>
      </dgm:t>
    </dgm:pt>
    <dgm:pt modelId="{C8A1CB62-CE13-9748-9279-8BE7FD3A6019}" type="parTrans" cxnId="{8EB26763-8B0F-884C-BAAD-964F5A1C5C5B}">
      <dgm:prSet/>
      <dgm:spPr/>
      <dgm:t>
        <a:bodyPr/>
        <a:lstStyle/>
        <a:p>
          <a:endParaRPr lang="zh-CN" altLang="en-US"/>
        </a:p>
      </dgm:t>
    </dgm:pt>
    <dgm:pt modelId="{C49D2849-741B-BD42-9CA5-013ED97D798A}">
      <dgm:prSet phldrT="[文本]" custT="1"/>
      <dgm:spPr/>
      <dgm:t>
        <a:bodyPr/>
        <a:lstStyle/>
        <a:p>
          <a:pPr algn="ctr"/>
          <a:r>
            <a:rPr lang="zh-CN" altLang="en-US" sz="1200" dirty="0"/>
            <a:t>通讯数据样本</a:t>
          </a:r>
          <a:r>
            <a:rPr lang="zh-CN" altLang="en-US" sz="3200" dirty="0"/>
            <a:t/>
          </a:r>
          <a:br>
            <a:rPr lang="zh-CN" altLang="en-US" sz="3200" dirty="0"/>
          </a:br>
          <a:r>
            <a:rPr lang="en-US" altLang="zh-CN" sz="2800" dirty="0"/>
            <a:t>2200</a:t>
          </a:r>
          <a:r>
            <a:rPr lang="zh-CN" altLang="en-US" sz="2400" dirty="0"/>
            <a:t>万</a:t>
          </a:r>
          <a:r>
            <a:rPr lang="en-US" altLang="zh-CN" sz="2400" dirty="0"/>
            <a:t>+</a:t>
          </a:r>
          <a:endParaRPr lang="zh-CN" altLang="en-US" sz="2800" dirty="0"/>
        </a:p>
      </dgm:t>
    </dgm:pt>
    <dgm:pt modelId="{72AC5A02-7038-4345-809C-44E5246CE600}" type="parTrans" cxnId="{AA1811A9-3149-344A-81EE-2E0EEBF13F75}">
      <dgm:prSet/>
      <dgm:spPr/>
      <dgm:t>
        <a:bodyPr/>
        <a:lstStyle/>
        <a:p>
          <a:endParaRPr lang="zh-CN" altLang="en-US"/>
        </a:p>
      </dgm:t>
    </dgm:pt>
    <dgm:pt modelId="{EB3A2E1B-0F68-1A4F-BC63-058E2424AF56}" type="sibTrans" cxnId="{AA1811A9-3149-344A-81EE-2E0EEBF13F75}">
      <dgm:prSet/>
      <dgm:spPr/>
      <dgm:t>
        <a:bodyPr/>
        <a:lstStyle/>
        <a:p>
          <a:endParaRPr lang="zh-CN" altLang="en-US"/>
        </a:p>
      </dgm:t>
    </dgm:pt>
    <dgm:pt modelId="{0FC0821F-466F-AF48-87CC-E1E7D016778A}">
      <dgm:prSet phldrT="[文本]" custT="1"/>
      <dgm:spPr/>
      <dgm:t>
        <a:bodyPr/>
        <a:lstStyle/>
        <a:p>
          <a:pPr algn="ctr"/>
          <a:r>
            <a:rPr lang="zh-CN" altLang="en-US" sz="1200" dirty="0"/>
            <a:t>日均识别设备数</a:t>
          </a:r>
          <a:r>
            <a:rPr lang="zh-CN" altLang="en-US" sz="3200" dirty="0"/>
            <a:t/>
          </a:r>
          <a:br>
            <a:rPr lang="zh-CN" altLang="en-US" sz="3200" dirty="0"/>
          </a:br>
          <a:r>
            <a:rPr lang="en-US" altLang="zh-CN" sz="3200" dirty="0"/>
            <a:t>9</a:t>
          </a:r>
          <a:r>
            <a:rPr lang="zh-CN" altLang="en-US" sz="2800" dirty="0"/>
            <a:t>亿</a:t>
          </a:r>
          <a:r>
            <a:rPr lang="en-US" altLang="zh-CN" sz="2800" dirty="0"/>
            <a:t>+</a:t>
          </a:r>
          <a:endParaRPr lang="zh-CN" altLang="en-US" sz="2800" dirty="0"/>
        </a:p>
      </dgm:t>
    </dgm:pt>
    <dgm:pt modelId="{CD133FDB-C54D-D84A-8327-4B5C3A8F61EB}" type="parTrans" cxnId="{5B8AE721-FCE8-5A40-B267-04FDCBB45CEF}">
      <dgm:prSet/>
      <dgm:spPr/>
      <dgm:t>
        <a:bodyPr/>
        <a:lstStyle/>
        <a:p>
          <a:endParaRPr lang="zh-CN" altLang="en-US"/>
        </a:p>
      </dgm:t>
    </dgm:pt>
    <dgm:pt modelId="{BD24CB00-9858-1C4C-A507-A04A4C1A5D85}" type="sibTrans" cxnId="{5B8AE721-FCE8-5A40-B267-04FDCBB45CEF}">
      <dgm:prSet/>
      <dgm:spPr/>
      <dgm:t>
        <a:bodyPr/>
        <a:lstStyle/>
        <a:p>
          <a:endParaRPr lang="zh-CN" altLang="en-US"/>
        </a:p>
      </dgm:t>
    </dgm:pt>
    <dgm:pt modelId="{210D3FBC-D49D-40DF-AA62-C6F52AB88837}" type="pres">
      <dgm:prSet presAssocID="{AE9C1043-4092-4A46-B463-2D2647D27F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80BDDE-A5D3-A64B-912A-E226C1DFD29F}" type="pres">
      <dgm:prSet presAssocID="{0FC0821F-466F-AF48-87CC-E1E7D016778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F84E4-55C4-DC47-AD42-7D3CA65AC126}" type="pres">
      <dgm:prSet presAssocID="{BD24CB00-9858-1C4C-A507-A04A4C1A5D85}" presName="sibTrans" presStyleCnt="0"/>
      <dgm:spPr/>
    </dgm:pt>
    <dgm:pt modelId="{0F76D818-C8B4-6949-BE6F-0C231C67C4FD}" type="pres">
      <dgm:prSet presAssocID="{F6C33E5E-1DC8-384D-9C74-200AEA7FEF4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0786CF-4998-C349-8627-F19EC39281C8}" type="pres">
      <dgm:prSet presAssocID="{60D4F267-832C-FE45-97DE-A7DA626EDCA7}" presName="sibTrans" presStyleCnt="0"/>
      <dgm:spPr/>
    </dgm:pt>
    <dgm:pt modelId="{01F4D69F-0D10-BF40-A034-F8F8E425955F}" type="pres">
      <dgm:prSet presAssocID="{191E7E98-2234-144E-891F-1FA5A62CD33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0CB5DF-DFFE-C34D-96DF-41098DA094CD}" type="pres">
      <dgm:prSet presAssocID="{23B06B5A-D690-4141-9FEA-99502EF54898}" presName="sibTrans" presStyleCnt="0"/>
      <dgm:spPr/>
    </dgm:pt>
    <dgm:pt modelId="{B17F7FDC-01BE-524E-895F-46B960ED6075}" type="pres">
      <dgm:prSet presAssocID="{C49D2849-741B-BD42-9CA5-013ED97D798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D0956E-A5D5-1C4E-A330-90DE6245A5C7}" type="pres">
      <dgm:prSet presAssocID="{EB3A2E1B-0F68-1A4F-BC63-058E2424AF56}" presName="sibTrans" presStyleCnt="0"/>
      <dgm:spPr/>
    </dgm:pt>
    <dgm:pt modelId="{D28B76B2-AD03-43B4-B7CE-112CF90CFB76}" type="pres">
      <dgm:prSet presAssocID="{FC8A10E1-C0AF-4E20-9E2A-F690C51964A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E4CB3-3AD8-4BBC-932B-EDF38A8DFB17}" type="pres">
      <dgm:prSet presAssocID="{4EABDF1F-BFE2-4594-B902-0DD63AE35500}" presName="sibTrans" presStyleCnt="0"/>
      <dgm:spPr/>
    </dgm:pt>
    <dgm:pt modelId="{A7D4644B-54B5-4306-B13D-F3BFA1F243B6}" type="pres">
      <dgm:prSet presAssocID="{F019BE4B-A442-4F65-9DDF-9D1FBBC78827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0BF16-10F9-405A-A2A7-D6C2CC4EFD2B}" type="pres">
      <dgm:prSet presAssocID="{46EAB13D-07CC-417C-B7D3-0457AF1FC91E}" presName="sibTrans" presStyleCnt="0"/>
      <dgm:spPr/>
    </dgm:pt>
    <dgm:pt modelId="{2C154B60-2554-4B4B-B6D9-EAA6830A69D9}" type="pres">
      <dgm:prSet presAssocID="{C6995EBB-1E36-4A14-88CE-6657CFE2C6C3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CBC3F1-9A74-416E-82CB-0BF73F127CF1}" type="pres">
      <dgm:prSet presAssocID="{EA4688DE-BDF1-43BA-A086-1E28D548E6D4}" presName="sibTrans" presStyleCnt="0"/>
      <dgm:spPr/>
    </dgm:pt>
    <dgm:pt modelId="{76CAD3EC-C8FD-4027-83A4-875B9BA50BD6}" type="pres">
      <dgm:prSet presAssocID="{A2B434ED-29F9-469B-8B88-C4C550F73986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FFA10-EC3D-4112-96BC-11574403AE76}" type="pres">
      <dgm:prSet presAssocID="{0C017AB3-4E08-4A23-8776-4CB3E5E4876F}" presName="sibTrans" presStyleCnt="0"/>
      <dgm:spPr/>
    </dgm:pt>
    <dgm:pt modelId="{1A5B2BFD-EE89-41C2-A314-63C8DFB84A3F}" type="pres">
      <dgm:prSet presAssocID="{0F1AD0AD-B18C-4884-9D81-98D5841783F5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B2348E-BCE0-427D-9C91-AC6DAFDBC6AC}" type="pres">
      <dgm:prSet presAssocID="{A9F52254-7B52-4FDA-B169-2E435AFAEAFE}" presName="sibTrans" presStyleCnt="0"/>
      <dgm:spPr/>
    </dgm:pt>
    <dgm:pt modelId="{625C26B0-4164-4985-A9A9-67AA36EA84CB}" type="pres">
      <dgm:prSet presAssocID="{2CE1E219-A87C-4173-8FD0-F4F61DB538D7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0CA25-5AEF-4CB9-BD08-33A57F2AAA39}" type="pres">
      <dgm:prSet presAssocID="{62EE9EB0-AF28-4E4A-96EB-4527346AED9C}" presName="sibTrans" presStyleCnt="0"/>
      <dgm:spPr/>
    </dgm:pt>
    <dgm:pt modelId="{C10F3B22-A75D-4F1C-B382-605B073028C0}" type="pres">
      <dgm:prSet presAssocID="{64565732-00A2-41DF-BA9B-24C4055B1A0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3E923-A800-46B7-AF46-E0E97BEF04F4}" type="pres">
      <dgm:prSet presAssocID="{40AE79FD-83BB-40B9-AF1C-DE6522D66A75}" presName="sibTrans" presStyleCnt="0"/>
      <dgm:spPr/>
    </dgm:pt>
    <dgm:pt modelId="{5FB2A147-7047-4FB6-B2B0-6715C883253E}" type="pres">
      <dgm:prSet presAssocID="{B66651DF-1C19-4C0E-9052-97C144C51CDC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6240A5-7E86-4F40-AEF1-9D708A0E7F73}" srcId="{AE9C1043-4092-4A46-B463-2D2647D27F79}" destId="{B66651DF-1C19-4C0E-9052-97C144C51CDC}" srcOrd="11" destOrd="0" parTransId="{EAD8FD4B-41E2-4E77-8264-7DE734B4B6A3}" sibTransId="{1121B876-2F77-46FE-93E4-B08AE6D7DE18}"/>
    <dgm:cxn modelId="{256F4FA9-4300-F547-AB11-433BA908A92C}" type="presOf" srcId="{191E7E98-2234-144E-891F-1FA5A62CD339}" destId="{01F4D69F-0D10-BF40-A034-F8F8E425955F}" srcOrd="0" destOrd="0" presId="urn:microsoft.com/office/officeart/2005/8/layout/default"/>
    <dgm:cxn modelId="{5839D393-F2E0-403A-965C-F8F3F8988F5D}" srcId="{AE9C1043-4092-4A46-B463-2D2647D27F79}" destId="{64565732-00A2-41DF-BA9B-24C4055B1A00}" srcOrd="10" destOrd="0" parTransId="{6172A83B-51BF-4321-9E2F-D85610329EFA}" sibTransId="{40AE79FD-83BB-40B9-AF1C-DE6522D66A75}"/>
    <dgm:cxn modelId="{3E29D91B-2C32-4F69-BCE0-CC62FB1FF157}" srcId="{AE9C1043-4092-4A46-B463-2D2647D27F79}" destId="{2CE1E219-A87C-4173-8FD0-F4F61DB538D7}" srcOrd="9" destOrd="0" parTransId="{7527E874-5B51-4C06-A06F-0E9D7C0E58B9}" sibTransId="{62EE9EB0-AF28-4E4A-96EB-4527346AED9C}"/>
    <dgm:cxn modelId="{33D6617C-0C20-4979-861F-9F7461DC1AE4}" srcId="{AE9C1043-4092-4A46-B463-2D2647D27F79}" destId="{FC8A10E1-C0AF-4E20-9E2A-F690C51964A1}" srcOrd="4" destOrd="0" parTransId="{528E820B-F01F-4438-9AF8-CEEE78C97EA9}" sibTransId="{4EABDF1F-BFE2-4594-B902-0DD63AE35500}"/>
    <dgm:cxn modelId="{0A9187E2-34AF-224A-AA9F-15E351DA033D}" type="presOf" srcId="{0FC0821F-466F-AF48-87CC-E1E7D016778A}" destId="{8080BDDE-A5D3-A64B-912A-E226C1DFD29F}" srcOrd="0" destOrd="0" presId="urn:microsoft.com/office/officeart/2005/8/layout/default"/>
    <dgm:cxn modelId="{8EB26763-8B0F-884C-BAAD-964F5A1C5C5B}" srcId="{AE9C1043-4092-4A46-B463-2D2647D27F79}" destId="{191E7E98-2234-144E-891F-1FA5A62CD339}" srcOrd="2" destOrd="0" parTransId="{C8A1CB62-CE13-9748-9279-8BE7FD3A6019}" sibTransId="{23B06B5A-D690-4141-9FEA-99502EF54898}"/>
    <dgm:cxn modelId="{1DBEA6D9-07D0-4AC9-8599-1554248A80BD}" srcId="{AE9C1043-4092-4A46-B463-2D2647D27F79}" destId="{C6995EBB-1E36-4A14-88CE-6657CFE2C6C3}" srcOrd="6" destOrd="0" parTransId="{63680D80-2667-496B-87CD-6917950816E9}" sibTransId="{EA4688DE-BDF1-43BA-A086-1E28D548E6D4}"/>
    <dgm:cxn modelId="{DA514B1F-4EE6-314E-A5AF-8DC07268BE9B}" type="presOf" srcId="{C6995EBB-1E36-4A14-88CE-6657CFE2C6C3}" destId="{2C154B60-2554-4B4B-B6D9-EAA6830A69D9}" srcOrd="0" destOrd="0" presId="urn:microsoft.com/office/officeart/2005/8/layout/default"/>
    <dgm:cxn modelId="{0C02F508-F5AA-8F42-8367-1414B6CCA961}" type="presOf" srcId="{FC8A10E1-C0AF-4E20-9E2A-F690C51964A1}" destId="{D28B76B2-AD03-43B4-B7CE-112CF90CFB76}" srcOrd="0" destOrd="0" presId="urn:microsoft.com/office/officeart/2005/8/layout/default"/>
    <dgm:cxn modelId="{F8FCB453-4B5D-9843-9C05-394677E25AAE}" type="presOf" srcId="{C49D2849-741B-BD42-9CA5-013ED97D798A}" destId="{B17F7FDC-01BE-524E-895F-46B960ED6075}" srcOrd="0" destOrd="0" presId="urn:microsoft.com/office/officeart/2005/8/layout/default"/>
    <dgm:cxn modelId="{B437F578-F300-9240-B02E-C70997FE1863}" type="presOf" srcId="{A2B434ED-29F9-469B-8B88-C4C550F73986}" destId="{76CAD3EC-C8FD-4027-83A4-875B9BA50BD6}" srcOrd="0" destOrd="0" presId="urn:microsoft.com/office/officeart/2005/8/layout/default"/>
    <dgm:cxn modelId="{D1393DEF-A7C4-AE47-BDEF-6B67F0E75362}" type="presOf" srcId="{B66651DF-1C19-4C0E-9052-97C144C51CDC}" destId="{5FB2A147-7047-4FB6-B2B0-6715C883253E}" srcOrd="0" destOrd="0" presId="urn:microsoft.com/office/officeart/2005/8/layout/default"/>
    <dgm:cxn modelId="{5B8AE721-FCE8-5A40-B267-04FDCBB45CEF}" srcId="{AE9C1043-4092-4A46-B463-2D2647D27F79}" destId="{0FC0821F-466F-AF48-87CC-E1E7D016778A}" srcOrd="0" destOrd="0" parTransId="{CD133FDB-C54D-D84A-8327-4B5C3A8F61EB}" sibTransId="{BD24CB00-9858-1C4C-A507-A04A4C1A5D85}"/>
    <dgm:cxn modelId="{AA1811A9-3149-344A-81EE-2E0EEBF13F75}" srcId="{AE9C1043-4092-4A46-B463-2D2647D27F79}" destId="{C49D2849-741B-BD42-9CA5-013ED97D798A}" srcOrd="3" destOrd="0" parTransId="{72AC5A02-7038-4345-809C-44E5246CE600}" sibTransId="{EB3A2E1B-0F68-1A4F-BC63-058E2424AF56}"/>
    <dgm:cxn modelId="{015F59CC-C472-3244-AE1F-61E7EAD2CDAA}" type="presOf" srcId="{F019BE4B-A442-4F65-9DDF-9D1FBBC78827}" destId="{A7D4644B-54B5-4306-B13D-F3BFA1F243B6}" srcOrd="0" destOrd="0" presId="urn:microsoft.com/office/officeart/2005/8/layout/default"/>
    <dgm:cxn modelId="{5067322E-5086-D348-AE5B-A351387868D1}" type="presOf" srcId="{64565732-00A2-41DF-BA9B-24C4055B1A00}" destId="{C10F3B22-A75D-4F1C-B382-605B073028C0}" srcOrd="0" destOrd="0" presId="urn:microsoft.com/office/officeart/2005/8/layout/default"/>
    <dgm:cxn modelId="{0BEBA15F-3457-D34D-8266-15992C919062}" srcId="{AE9C1043-4092-4A46-B463-2D2647D27F79}" destId="{F6C33E5E-1DC8-384D-9C74-200AEA7FEF41}" srcOrd="1" destOrd="0" parTransId="{FBBECEFE-33C0-E644-9930-4465EF75B00F}" sibTransId="{60D4F267-832C-FE45-97DE-A7DA626EDCA7}"/>
    <dgm:cxn modelId="{83AC9C8E-8E8B-4454-B65E-16DBE3544779}" srcId="{AE9C1043-4092-4A46-B463-2D2647D27F79}" destId="{A2B434ED-29F9-469B-8B88-C4C550F73986}" srcOrd="7" destOrd="0" parTransId="{5C63C525-9B0D-4F35-BB81-6FF79AE3D1EF}" sibTransId="{0C017AB3-4E08-4A23-8776-4CB3E5E4876F}"/>
    <dgm:cxn modelId="{64501F42-63C8-2749-85C1-C16396129644}" type="presOf" srcId="{AE9C1043-4092-4A46-B463-2D2647D27F79}" destId="{210D3FBC-D49D-40DF-AA62-C6F52AB88837}" srcOrd="0" destOrd="0" presId="urn:microsoft.com/office/officeart/2005/8/layout/default"/>
    <dgm:cxn modelId="{87BEF170-8BDC-A748-BA48-09269009F6AF}" type="presOf" srcId="{0F1AD0AD-B18C-4884-9D81-98D5841783F5}" destId="{1A5B2BFD-EE89-41C2-A314-63C8DFB84A3F}" srcOrd="0" destOrd="0" presId="urn:microsoft.com/office/officeart/2005/8/layout/default"/>
    <dgm:cxn modelId="{6C53A5E4-8F70-2140-8022-07F68E23B133}" type="presOf" srcId="{F6C33E5E-1DC8-384D-9C74-200AEA7FEF41}" destId="{0F76D818-C8B4-6949-BE6F-0C231C67C4FD}" srcOrd="0" destOrd="0" presId="urn:microsoft.com/office/officeart/2005/8/layout/default"/>
    <dgm:cxn modelId="{638B2AC1-2558-4315-B09C-8772281C04E2}" srcId="{AE9C1043-4092-4A46-B463-2D2647D27F79}" destId="{F019BE4B-A442-4F65-9DDF-9D1FBBC78827}" srcOrd="5" destOrd="0" parTransId="{BADEDF14-B22D-46E5-A801-5C82A7251AC0}" sibTransId="{46EAB13D-07CC-417C-B7D3-0457AF1FC91E}"/>
    <dgm:cxn modelId="{B7FB9E50-92D7-40BB-938A-2E1590DFDC0F}" srcId="{AE9C1043-4092-4A46-B463-2D2647D27F79}" destId="{0F1AD0AD-B18C-4884-9D81-98D5841783F5}" srcOrd="8" destOrd="0" parTransId="{0BD90C41-73DD-498D-86C7-451654E666C1}" sibTransId="{A9F52254-7B52-4FDA-B169-2E435AFAEAFE}"/>
    <dgm:cxn modelId="{5FD92DD2-4F73-834D-B688-B57C84A37122}" type="presOf" srcId="{2CE1E219-A87C-4173-8FD0-F4F61DB538D7}" destId="{625C26B0-4164-4985-A9A9-67AA36EA84CB}" srcOrd="0" destOrd="0" presId="urn:microsoft.com/office/officeart/2005/8/layout/default"/>
    <dgm:cxn modelId="{BFEDF290-EB91-314E-A2C8-DC9CBD062AD2}" type="presParOf" srcId="{210D3FBC-D49D-40DF-AA62-C6F52AB88837}" destId="{8080BDDE-A5D3-A64B-912A-E226C1DFD29F}" srcOrd="0" destOrd="0" presId="urn:microsoft.com/office/officeart/2005/8/layout/default"/>
    <dgm:cxn modelId="{BA7DCBDE-3A5D-544D-8592-89797BAC907A}" type="presParOf" srcId="{210D3FBC-D49D-40DF-AA62-C6F52AB88837}" destId="{019F84E4-55C4-DC47-AD42-7D3CA65AC126}" srcOrd="1" destOrd="0" presId="urn:microsoft.com/office/officeart/2005/8/layout/default"/>
    <dgm:cxn modelId="{07843B3A-6D91-9A47-96CD-71C39C982AAE}" type="presParOf" srcId="{210D3FBC-D49D-40DF-AA62-C6F52AB88837}" destId="{0F76D818-C8B4-6949-BE6F-0C231C67C4FD}" srcOrd="2" destOrd="0" presId="urn:microsoft.com/office/officeart/2005/8/layout/default"/>
    <dgm:cxn modelId="{62DEA47E-B0B4-064C-A5C5-94EE125231CC}" type="presParOf" srcId="{210D3FBC-D49D-40DF-AA62-C6F52AB88837}" destId="{7B0786CF-4998-C349-8627-F19EC39281C8}" srcOrd="3" destOrd="0" presId="urn:microsoft.com/office/officeart/2005/8/layout/default"/>
    <dgm:cxn modelId="{998B88B6-D878-8A40-A954-9545E6EBF720}" type="presParOf" srcId="{210D3FBC-D49D-40DF-AA62-C6F52AB88837}" destId="{01F4D69F-0D10-BF40-A034-F8F8E425955F}" srcOrd="4" destOrd="0" presId="urn:microsoft.com/office/officeart/2005/8/layout/default"/>
    <dgm:cxn modelId="{467C6543-607B-EA42-8A63-5791A8978BE7}" type="presParOf" srcId="{210D3FBC-D49D-40DF-AA62-C6F52AB88837}" destId="{A10CB5DF-DFFE-C34D-96DF-41098DA094CD}" srcOrd="5" destOrd="0" presId="urn:microsoft.com/office/officeart/2005/8/layout/default"/>
    <dgm:cxn modelId="{B3B52A07-57F7-5947-A64E-542A4F244AE8}" type="presParOf" srcId="{210D3FBC-D49D-40DF-AA62-C6F52AB88837}" destId="{B17F7FDC-01BE-524E-895F-46B960ED6075}" srcOrd="6" destOrd="0" presId="urn:microsoft.com/office/officeart/2005/8/layout/default"/>
    <dgm:cxn modelId="{BAA25F07-93DE-AF4A-BA2A-C894AAF3DAC1}" type="presParOf" srcId="{210D3FBC-D49D-40DF-AA62-C6F52AB88837}" destId="{55D0956E-A5D5-1C4E-A330-90DE6245A5C7}" srcOrd="7" destOrd="0" presId="urn:microsoft.com/office/officeart/2005/8/layout/default"/>
    <dgm:cxn modelId="{F5AEFE19-8F2C-8B42-AC70-581CABBFF2BC}" type="presParOf" srcId="{210D3FBC-D49D-40DF-AA62-C6F52AB88837}" destId="{D28B76B2-AD03-43B4-B7CE-112CF90CFB76}" srcOrd="8" destOrd="0" presId="urn:microsoft.com/office/officeart/2005/8/layout/default"/>
    <dgm:cxn modelId="{24CD4C73-ABA1-5B4D-B7AD-4D64953835A6}" type="presParOf" srcId="{210D3FBC-D49D-40DF-AA62-C6F52AB88837}" destId="{C2CE4CB3-3AD8-4BBC-932B-EDF38A8DFB17}" srcOrd="9" destOrd="0" presId="urn:microsoft.com/office/officeart/2005/8/layout/default"/>
    <dgm:cxn modelId="{EA3DA1F3-2948-774D-ADA8-CF4D37204991}" type="presParOf" srcId="{210D3FBC-D49D-40DF-AA62-C6F52AB88837}" destId="{A7D4644B-54B5-4306-B13D-F3BFA1F243B6}" srcOrd="10" destOrd="0" presId="urn:microsoft.com/office/officeart/2005/8/layout/default"/>
    <dgm:cxn modelId="{6F05E311-0F35-1141-A0A5-32C685271741}" type="presParOf" srcId="{210D3FBC-D49D-40DF-AA62-C6F52AB88837}" destId="{E6E0BF16-10F9-405A-A2A7-D6C2CC4EFD2B}" srcOrd="11" destOrd="0" presId="urn:microsoft.com/office/officeart/2005/8/layout/default"/>
    <dgm:cxn modelId="{C0E956B6-40F2-6248-B381-CF0CF4B73BEA}" type="presParOf" srcId="{210D3FBC-D49D-40DF-AA62-C6F52AB88837}" destId="{2C154B60-2554-4B4B-B6D9-EAA6830A69D9}" srcOrd="12" destOrd="0" presId="urn:microsoft.com/office/officeart/2005/8/layout/default"/>
    <dgm:cxn modelId="{0302C571-6404-F943-A8F0-74D280EF3612}" type="presParOf" srcId="{210D3FBC-D49D-40DF-AA62-C6F52AB88837}" destId="{79CBC3F1-9A74-416E-82CB-0BF73F127CF1}" srcOrd="13" destOrd="0" presId="urn:microsoft.com/office/officeart/2005/8/layout/default"/>
    <dgm:cxn modelId="{737A92B2-AEB5-F645-8136-9E7FE2060C57}" type="presParOf" srcId="{210D3FBC-D49D-40DF-AA62-C6F52AB88837}" destId="{76CAD3EC-C8FD-4027-83A4-875B9BA50BD6}" srcOrd="14" destOrd="0" presId="urn:microsoft.com/office/officeart/2005/8/layout/default"/>
    <dgm:cxn modelId="{B546C4CF-B3FD-CF49-9AB2-E3C274B28147}" type="presParOf" srcId="{210D3FBC-D49D-40DF-AA62-C6F52AB88837}" destId="{322FFA10-EC3D-4112-96BC-11574403AE76}" srcOrd="15" destOrd="0" presId="urn:microsoft.com/office/officeart/2005/8/layout/default"/>
    <dgm:cxn modelId="{DCC3B69D-9533-904E-B293-161AACD87EFB}" type="presParOf" srcId="{210D3FBC-D49D-40DF-AA62-C6F52AB88837}" destId="{1A5B2BFD-EE89-41C2-A314-63C8DFB84A3F}" srcOrd="16" destOrd="0" presId="urn:microsoft.com/office/officeart/2005/8/layout/default"/>
    <dgm:cxn modelId="{8FE29BBB-F4D8-5047-94CF-DCBF63636919}" type="presParOf" srcId="{210D3FBC-D49D-40DF-AA62-C6F52AB88837}" destId="{59B2348E-BCE0-427D-9C91-AC6DAFDBC6AC}" srcOrd="17" destOrd="0" presId="urn:microsoft.com/office/officeart/2005/8/layout/default"/>
    <dgm:cxn modelId="{E38CB7CD-FD76-AC4D-9BCF-AAEE57B93239}" type="presParOf" srcId="{210D3FBC-D49D-40DF-AA62-C6F52AB88837}" destId="{625C26B0-4164-4985-A9A9-67AA36EA84CB}" srcOrd="18" destOrd="0" presId="urn:microsoft.com/office/officeart/2005/8/layout/default"/>
    <dgm:cxn modelId="{526E9586-6473-AD42-BEDD-7D9025F5C4DA}" type="presParOf" srcId="{210D3FBC-D49D-40DF-AA62-C6F52AB88837}" destId="{B670CA25-5AEF-4CB9-BD08-33A57F2AAA39}" srcOrd="19" destOrd="0" presId="urn:microsoft.com/office/officeart/2005/8/layout/default"/>
    <dgm:cxn modelId="{13D4B42C-4E70-9F43-A18B-ED75648330D1}" type="presParOf" srcId="{210D3FBC-D49D-40DF-AA62-C6F52AB88837}" destId="{C10F3B22-A75D-4F1C-B382-605B073028C0}" srcOrd="20" destOrd="0" presId="urn:microsoft.com/office/officeart/2005/8/layout/default"/>
    <dgm:cxn modelId="{D0D39E4F-173D-F34D-BA4C-A0E8CF82EBAA}" type="presParOf" srcId="{210D3FBC-D49D-40DF-AA62-C6F52AB88837}" destId="{3773E923-A800-46B7-AF46-E0E97BEF04F4}" srcOrd="21" destOrd="0" presId="urn:microsoft.com/office/officeart/2005/8/layout/default"/>
    <dgm:cxn modelId="{A9FFA39A-26B7-1046-B712-FEE63CE0CBB6}" type="presParOf" srcId="{210D3FBC-D49D-40DF-AA62-C6F52AB88837}" destId="{5FB2A147-7047-4FB6-B2B0-6715C883253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0FE75-4418-4296-9025-332A40D1E3EE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47810781-7167-4DD5-B20C-863D0932E57A}">
      <dgm:prSet phldrT="[文本]" custT="1"/>
      <dgm:spPr/>
      <dgm:t>
        <a:bodyPr/>
        <a:lstStyle/>
        <a:p>
          <a:r>
            <a:rPr lang="zh-CN" altLang="en-US" sz="1800" dirty="0"/>
            <a:t>大数据技术</a:t>
          </a:r>
        </a:p>
      </dgm:t>
    </dgm:pt>
    <dgm:pt modelId="{9E5430B3-DCD0-4468-A540-0300CFE32057}" type="parTrans" cxnId="{1AAA1A0D-82E5-4F8E-839B-BE14B0E60B7B}">
      <dgm:prSet/>
      <dgm:spPr/>
      <dgm:t>
        <a:bodyPr/>
        <a:lstStyle/>
        <a:p>
          <a:endParaRPr lang="zh-CN" altLang="en-US" sz="1100"/>
        </a:p>
      </dgm:t>
    </dgm:pt>
    <dgm:pt modelId="{745F2F8E-BE8F-4E63-91CE-1B8E3788A0BE}" type="sibTrans" cxnId="{1AAA1A0D-82E5-4F8E-839B-BE14B0E60B7B}">
      <dgm:prSet/>
      <dgm:spPr/>
      <dgm:t>
        <a:bodyPr/>
        <a:lstStyle/>
        <a:p>
          <a:endParaRPr lang="zh-CN" altLang="en-US" sz="1100"/>
        </a:p>
      </dgm:t>
    </dgm:pt>
    <dgm:pt modelId="{97233A1A-7C5A-40C5-827C-BE4AAB071A63}">
      <dgm:prSet phldrT="[文本]" custT="1"/>
      <dgm:spPr/>
      <dgm:t>
        <a:bodyPr/>
        <a:lstStyle/>
        <a:p>
          <a:r>
            <a:rPr lang="zh-CN" altLang="en-US" sz="1800" dirty="0"/>
            <a:t>运营经验</a:t>
          </a:r>
        </a:p>
      </dgm:t>
    </dgm:pt>
    <dgm:pt modelId="{81C40C6C-C8A9-41C2-9DA1-7AD15B0BD795}" type="parTrans" cxnId="{49CBB21D-C3FC-48FB-B4C1-52C11C82B9E3}">
      <dgm:prSet/>
      <dgm:spPr/>
      <dgm:t>
        <a:bodyPr/>
        <a:lstStyle/>
        <a:p>
          <a:endParaRPr lang="zh-CN" altLang="en-US" sz="1100"/>
        </a:p>
      </dgm:t>
    </dgm:pt>
    <dgm:pt modelId="{369276A4-64A5-4713-8518-3D2872418F52}" type="sibTrans" cxnId="{49CBB21D-C3FC-48FB-B4C1-52C11C82B9E3}">
      <dgm:prSet/>
      <dgm:spPr/>
      <dgm:t>
        <a:bodyPr/>
        <a:lstStyle/>
        <a:p>
          <a:endParaRPr lang="zh-CN" altLang="en-US" sz="1100"/>
        </a:p>
      </dgm:t>
    </dgm:pt>
    <dgm:pt modelId="{70C4815F-E8FE-4CFF-88DA-090FE897D1FE}">
      <dgm:prSet phldrT="[文本]" custT="1"/>
      <dgm:spPr/>
      <dgm:t>
        <a:bodyPr/>
        <a:lstStyle/>
        <a:p>
          <a:r>
            <a:rPr lang="zh-CN" altLang="en-US" sz="1800" dirty="0"/>
            <a:t>服务保障</a:t>
          </a:r>
        </a:p>
      </dgm:t>
    </dgm:pt>
    <dgm:pt modelId="{8BC5A535-F6B3-443A-88AB-76AB87AF41AC}" type="parTrans" cxnId="{48CEF815-14DC-4CD4-944D-445584BFFE98}">
      <dgm:prSet/>
      <dgm:spPr/>
      <dgm:t>
        <a:bodyPr/>
        <a:lstStyle/>
        <a:p>
          <a:endParaRPr lang="zh-CN" altLang="en-US" sz="1100"/>
        </a:p>
      </dgm:t>
    </dgm:pt>
    <dgm:pt modelId="{CE4C6080-7A87-43AD-83C7-4B8B8FF68746}" type="sibTrans" cxnId="{48CEF815-14DC-4CD4-944D-445584BFFE98}">
      <dgm:prSet/>
      <dgm:spPr/>
      <dgm:t>
        <a:bodyPr/>
        <a:lstStyle/>
        <a:p>
          <a:endParaRPr lang="zh-CN" altLang="en-US" sz="1100"/>
        </a:p>
      </dgm:t>
    </dgm:pt>
    <dgm:pt modelId="{1A71BB2D-6031-42E5-BFBB-2562167F8F53}" type="pres">
      <dgm:prSet presAssocID="{E160FE75-4418-4296-9025-332A40D1E3EE}" presName="Name0" presStyleCnt="0">
        <dgm:presLayoutVars>
          <dgm:dir/>
          <dgm:resizeHandles val="exact"/>
        </dgm:presLayoutVars>
      </dgm:prSet>
      <dgm:spPr/>
    </dgm:pt>
    <dgm:pt modelId="{22CA93E5-1442-4482-9A8B-7F163C795F46}" type="pres">
      <dgm:prSet presAssocID="{47810781-7167-4DD5-B20C-863D0932E57A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32694-1C93-4E2A-B650-49CF466D9EC7}" type="pres">
      <dgm:prSet presAssocID="{745F2F8E-BE8F-4E63-91CE-1B8E3788A0BE}" presName="parSpace" presStyleCnt="0"/>
      <dgm:spPr/>
    </dgm:pt>
    <dgm:pt modelId="{7260B4EE-83BA-4D05-808E-73DB574A7959}" type="pres">
      <dgm:prSet presAssocID="{97233A1A-7C5A-40C5-827C-BE4AAB071A6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3167F-C702-429F-B6D3-9BE587F075A3}" type="pres">
      <dgm:prSet presAssocID="{369276A4-64A5-4713-8518-3D2872418F52}" presName="parSpace" presStyleCnt="0"/>
      <dgm:spPr/>
    </dgm:pt>
    <dgm:pt modelId="{3A2EA213-D4C0-4B7B-9136-0B7FF5896318}" type="pres">
      <dgm:prSet presAssocID="{70C4815F-E8FE-4CFF-88DA-090FE897D1FE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CEF815-14DC-4CD4-944D-445584BFFE98}" srcId="{E160FE75-4418-4296-9025-332A40D1E3EE}" destId="{70C4815F-E8FE-4CFF-88DA-090FE897D1FE}" srcOrd="2" destOrd="0" parTransId="{8BC5A535-F6B3-443A-88AB-76AB87AF41AC}" sibTransId="{CE4C6080-7A87-43AD-83C7-4B8B8FF68746}"/>
    <dgm:cxn modelId="{6AD009B9-106E-AD42-8B3A-4AD1BC4FC123}" type="presOf" srcId="{97233A1A-7C5A-40C5-827C-BE4AAB071A63}" destId="{7260B4EE-83BA-4D05-808E-73DB574A7959}" srcOrd="0" destOrd="0" presId="urn:microsoft.com/office/officeart/2005/8/layout/hChevron3"/>
    <dgm:cxn modelId="{1AAA1A0D-82E5-4F8E-839B-BE14B0E60B7B}" srcId="{E160FE75-4418-4296-9025-332A40D1E3EE}" destId="{47810781-7167-4DD5-B20C-863D0932E57A}" srcOrd="0" destOrd="0" parTransId="{9E5430B3-DCD0-4468-A540-0300CFE32057}" sibTransId="{745F2F8E-BE8F-4E63-91CE-1B8E3788A0BE}"/>
    <dgm:cxn modelId="{49CBB21D-C3FC-48FB-B4C1-52C11C82B9E3}" srcId="{E160FE75-4418-4296-9025-332A40D1E3EE}" destId="{97233A1A-7C5A-40C5-827C-BE4AAB071A63}" srcOrd="1" destOrd="0" parTransId="{81C40C6C-C8A9-41C2-9DA1-7AD15B0BD795}" sibTransId="{369276A4-64A5-4713-8518-3D2872418F52}"/>
    <dgm:cxn modelId="{DC4598E0-B2D8-CC45-804D-A6E10E18B5AC}" type="presOf" srcId="{47810781-7167-4DD5-B20C-863D0932E57A}" destId="{22CA93E5-1442-4482-9A8B-7F163C795F46}" srcOrd="0" destOrd="0" presId="urn:microsoft.com/office/officeart/2005/8/layout/hChevron3"/>
    <dgm:cxn modelId="{D67BC38F-EFA4-D84E-9CA7-ABD426B9413C}" type="presOf" srcId="{E160FE75-4418-4296-9025-332A40D1E3EE}" destId="{1A71BB2D-6031-42E5-BFBB-2562167F8F53}" srcOrd="0" destOrd="0" presId="urn:microsoft.com/office/officeart/2005/8/layout/hChevron3"/>
    <dgm:cxn modelId="{31467760-428D-A845-8E89-04485D1B4199}" type="presOf" srcId="{70C4815F-E8FE-4CFF-88DA-090FE897D1FE}" destId="{3A2EA213-D4C0-4B7B-9136-0B7FF5896318}" srcOrd="0" destOrd="0" presId="urn:microsoft.com/office/officeart/2005/8/layout/hChevron3"/>
    <dgm:cxn modelId="{3C4CA3F4-CD8A-6D40-B52A-42F12BE98ACA}" type="presParOf" srcId="{1A71BB2D-6031-42E5-BFBB-2562167F8F53}" destId="{22CA93E5-1442-4482-9A8B-7F163C795F46}" srcOrd="0" destOrd="0" presId="urn:microsoft.com/office/officeart/2005/8/layout/hChevron3"/>
    <dgm:cxn modelId="{B85FD688-B3DF-7E40-B411-28AB394A30E2}" type="presParOf" srcId="{1A71BB2D-6031-42E5-BFBB-2562167F8F53}" destId="{6DB32694-1C93-4E2A-B650-49CF466D9EC7}" srcOrd="1" destOrd="0" presId="urn:microsoft.com/office/officeart/2005/8/layout/hChevron3"/>
    <dgm:cxn modelId="{CB9D94E9-3450-304F-8408-7EED56BA7D00}" type="presParOf" srcId="{1A71BB2D-6031-42E5-BFBB-2562167F8F53}" destId="{7260B4EE-83BA-4D05-808E-73DB574A7959}" srcOrd="2" destOrd="0" presId="urn:microsoft.com/office/officeart/2005/8/layout/hChevron3"/>
    <dgm:cxn modelId="{2C25B3D3-757F-B644-BB3B-DCDFB9C1278F}" type="presParOf" srcId="{1A71BB2D-6031-42E5-BFBB-2562167F8F53}" destId="{C0D3167F-C702-429F-B6D3-9BE587F075A3}" srcOrd="3" destOrd="0" presId="urn:microsoft.com/office/officeart/2005/8/layout/hChevron3"/>
    <dgm:cxn modelId="{76ECB4E8-FAB5-084F-8E42-1B6EB8AFD4A4}" type="presParOf" srcId="{1A71BB2D-6031-42E5-BFBB-2562167F8F53}" destId="{3A2EA213-D4C0-4B7B-9136-0B7FF589631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0BDDE-A5D3-A64B-912A-E226C1DFD29F}">
      <dsp:nvSpPr>
        <dsp:cNvPr id="0" name=""/>
        <dsp:cNvSpPr/>
      </dsp:nvSpPr>
      <dsp:spPr>
        <a:xfrm>
          <a:off x="2129" y="338545"/>
          <a:ext cx="1689760" cy="101385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日均识别设备数</a:t>
          </a:r>
          <a:r>
            <a:rPr lang="zh-CN" altLang="en-US" sz="3200" kern="1200" dirty="0"/>
            <a:t/>
          </a:r>
          <a:br>
            <a:rPr lang="zh-CN" altLang="en-US" sz="3200" kern="1200" dirty="0"/>
          </a:br>
          <a:r>
            <a:rPr lang="en-US" altLang="zh-CN" sz="3200" kern="1200" dirty="0"/>
            <a:t>9</a:t>
          </a:r>
          <a:r>
            <a:rPr lang="zh-CN" altLang="en-US" sz="2800" kern="1200" dirty="0"/>
            <a:t>亿</a:t>
          </a:r>
          <a:r>
            <a:rPr lang="en-US" altLang="zh-CN" sz="2800" kern="1200" dirty="0"/>
            <a:t>+</a:t>
          </a:r>
          <a:endParaRPr lang="zh-CN" altLang="en-US" sz="2800" kern="1200" dirty="0"/>
        </a:p>
      </dsp:txBody>
      <dsp:txXfrm>
        <a:off x="2129" y="338545"/>
        <a:ext cx="1689760" cy="1013856"/>
      </dsp:txXfrm>
    </dsp:sp>
    <dsp:sp modelId="{0F76D818-C8B4-6949-BE6F-0C231C67C4FD}">
      <dsp:nvSpPr>
        <dsp:cNvPr id="0" name=""/>
        <dsp:cNvSpPr/>
      </dsp:nvSpPr>
      <dsp:spPr>
        <a:xfrm>
          <a:off x="1860866" y="338545"/>
          <a:ext cx="1689760" cy="1013856"/>
        </a:xfrm>
        <a:prstGeom prst="rect">
          <a:avLst/>
        </a:prstGeom>
        <a:solidFill>
          <a:schemeClr val="accent1">
            <a:shade val="80000"/>
            <a:hueOff val="24574"/>
            <a:satOff val="-645"/>
            <a:lumOff val="2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样本终端设备</a:t>
          </a:r>
          <a:r>
            <a:rPr lang="zh-CN" altLang="en-US" sz="3600" kern="1200" dirty="0"/>
            <a:t/>
          </a:r>
          <a:br>
            <a:rPr lang="zh-CN" altLang="en-US" sz="3600" kern="1200" dirty="0"/>
          </a:br>
          <a:r>
            <a:rPr lang="en-US" altLang="zh-CN" sz="3200" kern="1200" dirty="0"/>
            <a:t>3000</a:t>
          </a:r>
          <a:r>
            <a:rPr lang="zh-CN" altLang="en-US" sz="2400" kern="1200" dirty="0"/>
            <a:t>万</a:t>
          </a:r>
          <a:r>
            <a:rPr lang="en-US" altLang="zh-CN" sz="2400" kern="1200" dirty="0"/>
            <a:t>+</a:t>
          </a:r>
          <a:endParaRPr lang="zh-CN" altLang="en-US" sz="3200" kern="1200" dirty="0"/>
        </a:p>
      </dsp:txBody>
      <dsp:txXfrm>
        <a:off x="1860866" y="338545"/>
        <a:ext cx="1689760" cy="1013856"/>
      </dsp:txXfrm>
    </dsp:sp>
    <dsp:sp modelId="{01F4D69F-0D10-BF40-A034-F8F8E425955F}">
      <dsp:nvSpPr>
        <dsp:cNvPr id="0" name=""/>
        <dsp:cNvSpPr/>
      </dsp:nvSpPr>
      <dsp:spPr>
        <a:xfrm>
          <a:off x="3719603" y="338545"/>
          <a:ext cx="1689760" cy="1013856"/>
        </a:xfrm>
        <a:prstGeom prst="rect">
          <a:avLst/>
        </a:prstGeom>
        <a:solidFill>
          <a:schemeClr val="accent1">
            <a:shade val="80000"/>
            <a:hueOff val="49148"/>
            <a:satOff val="-1289"/>
            <a:lumOff val="50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PC</a:t>
          </a:r>
          <a:r>
            <a:rPr lang="zh-CN" altLang="en-US" sz="1200" kern="1200" dirty="0"/>
            <a:t>设备样本</a:t>
          </a:r>
          <a:r>
            <a:rPr lang="zh-CN" altLang="en-US" sz="3200" kern="1200" dirty="0"/>
            <a:t/>
          </a:r>
          <a:br>
            <a:rPr lang="zh-CN" altLang="en-US" sz="3200" kern="1200" dirty="0"/>
          </a:br>
          <a:r>
            <a:rPr lang="en-US" altLang="zh-CN" sz="2800" kern="1200" dirty="0"/>
            <a:t>100</a:t>
          </a:r>
          <a:r>
            <a:rPr lang="zh-CN" altLang="en-US" sz="2800" kern="1200" dirty="0"/>
            <a:t>万</a:t>
          </a:r>
          <a:r>
            <a:rPr lang="en-US" altLang="zh-CN" sz="2800" kern="1200" dirty="0"/>
            <a:t>+</a:t>
          </a:r>
          <a:endParaRPr lang="zh-CN" altLang="en-US" sz="3200" kern="1200" dirty="0"/>
        </a:p>
      </dsp:txBody>
      <dsp:txXfrm>
        <a:off x="3719603" y="338545"/>
        <a:ext cx="1689760" cy="1013856"/>
      </dsp:txXfrm>
    </dsp:sp>
    <dsp:sp modelId="{B17F7FDC-01BE-524E-895F-46B960ED6075}">
      <dsp:nvSpPr>
        <dsp:cNvPr id="0" name=""/>
        <dsp:cNvSpPr/>
      </dsp:nvSpPr>
      <dsp:spPr>
        <a:xfrm>
          <a:off x="5578339" y="338545"/>
          <a:ext cx="1689760" cy="1013856"/>
        </a:xfrm>
        <a:prstGeom prst="rect">
          <a:avLst/>
        </a:prstGeom>
        <a:solidFill>
          <a:schemeClr val="accent1">
            <a:shade val="80000"/>
            <a:hueOff val="73722"/>
            <a:satOff val="-1934"/>
            <a:lumOff val="76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通讯数据样本</a:t>
          </a:r>
          <a:r>
            <a:rPr lang="zh-CN" altLang="en-US" sz="3200" kern="1200" dirty="0"/>
            <a:t/>
          </a:r>
          <a:br>
            <a:rPr lang="zh-CN" altLang="en-US" sz="3200" kern="1200" dirty="0"/>
          </a:br>
          <a:r>
            <a:rPr lang="en-US" altLang="zh-CN" sz="2800" kern="1200" dirty="0"/>
            <a:t>2200</a:t>
          </a:r>
          <a:r>
            <a:rPr lang="zh-CN" altLang="en-US" sz="2400" kern="1200" dirty="0"/>
            <a:t>万</a:t>
          </a:r>
          <a:r>
            <a:rPr lang="en-US" altLang="zh-CN" sz="2400" kern="1200" dirty="0"/>
            <a:t>+</a:t>
          </a:r>
          <a:endParaRPr lang="zh-CN" altLang="en-US" sz="2800" kern="1200" dirty="0"/>
        </a:p>
      </dsp:txBody>
      <dsp:txXfrm>
        <a:off x="5578339" y="338545"/>
        <a:ext cx="1689760" cy="1013856"/>
      </dsp:txXfrm>
    </dsp:sp>
    <dsp:sp modelId="{D28B76B2-AD03-43B4-B7CE-112CF90CFB76}">
      <dsp:nvSpPr>
        <dsp:cNvPr id="0" name=""/>
        <dsp:cNvSpPr/>
      </dsp:nvSpPr>
      <dsp:spPr>
        <a:xfrm>
          <a:off x="2129" y="1521377"/>
          <a:ext cx="1689760" cy="1013856"/>
        </a:xfrm>
        <a:prstGeom prst="rect">
          <a:avLst/>
        </a:prstGeom>
        <a:solidFill>
          <a:schemeClr val="accent1">
            <a:shade val="80000"/>
            <a:hueOff val="98296"/>
            <a:satOff val="-2579"/>
            <a:lumOff val="101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每日新增数据</a:t>
          </a:r>
          <a:endParaRPr lang="en-US" altLang="zh-CN" sz="11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10TB+</a:t>
          </a:r>
          <a:endParaRPr lang="zh-CN" altLang="en-US" sz="3200" kern="1200" dirty="0"/>
        </a:p>
      </dsp:txBody>
      <dsp:txXfrm>
        <a:off x="2129" y="1521377"/>
        <a:ext cx="1689760" cy="1013856"/>
      </dsp:txXfrm>
    </dsp:sp>
    <dsp:sp modelId="{A7D4644B-54B5-4306-B13D-F3BFA1F243B6}">
      <dsp:nvSpPr>
        <dsp:cNvPr id="0" name=""/>
        <dsp:cNvSpPr/>
      </dsp:nvSpPr>
      <dsp:spPr>
        <a:xfrm>
          <a:off x="1860866" y="1521377"/>
          <a:ext cx="1689760" cy="1013856"/>
        </a:xfrm>
        <a:prstGeom prst="rect">
          <a:avLst/>
        </a:prstGeom>
        <a:solidFill>
          <a:schemeClr val="accent1">
            <a:shade val="80000"/>
            <a:hueOff val="122870"/>
            <a:satOff val="-3224"/>
            <a:lumOff val="12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总数据规模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3PB+</a:t>
          </a:r>
          <a:endParaRPr lang="zh-CN" altLang="en-US" sz="3200" kern="1200" dirty="0"/>
        </a:p>
      </dsp:txBody>
      <dsp:txXfrm>
        <a:off x="1860866" y="1521377"/>
        <a:ext cx="1689760" cy="1013856"/>
      </dsp:txXfrm>
    </dsp:sp>
    <dsp:sp modelId="{2C154B60-2554-4B4B-B6D9-EAA6830A69D9}">
      <dsp:nvSpPr>
        <dsp:cNvPr id="0" name=""/>
        <dsp:cNvSpPr/>
      </dsp:nvSpPr>
      <dsp:spPr>
        <a:xfrm>
          <a:off x="3719603" y="1521377"/>
          <a:ext cx="1689760" cy="1013856"/>
        </a:xfrm>
        <a:prstGeom prst="rect">
          <a:avLst/>
        </a:prstGeom>
        <a:solidFill>
          <a:schemeClr val="accent1">
            <a:shade val="80000"/>
            <a:hueOff val="147444"/>
            <a:satOff val="-3868"/>
            <a:lumOff val="152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服务器集群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400+</a:t>
          </a:r>
          <a:endParaRPr lang="zh-CN" altLang="en-US" sz="3200" kern="1200" dirty="0"/>
        </a:p>
      </dsp:txBody>
      <dsp:txXfrm>
        <a:off x="3719603" y="1521377"/>
        <a:ext cx="1689760" cy="1013856"/>
      </dsp:txXfrm>
    </dsp:sp>
    <dsp:sp modelId="{76CAD3EC-C8FD-4027-83A4-875B9BA50BD6}">
      <dsp:nvSpPr>
        <dsp:cNvPr id="0" name=""/>
        <dsp:cNvSpPr/>
      </dsp:nvSpPr>
      <dsp:spPr>
        <a:xfrm>
          <a:off x="5578339" y="1521377"/>
          <a:ext cx="1689760" cy="1013856"/>
        </a:xfrm>
        <a:prstGeom prst="rect">
          <a:avLst/>
        </a:prstGeom>
        <a:solidFill>
          <a:schemeClr val="accent1">
            <a:shade val="80000"/>
            <a:hueOff val="172017"/>
            <a:satOff val="-4513"/>
            <a:lumOff val="17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合作互联网公司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100+</a:t>
          </a:r>
          <a:endParaRPr lang="zh-CN" altLang="en-US" sz="3200" kern="1200" dirty="0"/>
        </a:p>
      </dsp:txBody>
      <dsp:txXfrm>
        <a:off x="5578339" y="1521377"/>
        <a:ext cx="1689760" cy="1013856"/>
      </dsp:txXfrm>
    </dsp:sp>
    <dsp:sp modelId="{1A5B2BFD-EE89-41C2-A314-63C8DFB84A3F}">
      <dsp:nvSpPr>
        <dsp:cNvPr id="0" name=""/>
        <dsp:cNvSpPr/>
      </dsp:nvSpPr>
      <dsp:spPr>
        <a:xfrm>
          <a:off x="2129" y="2704209"/>
          <a:ext cx="1689760" cy="1013856"/>
        </a:xfrm>
        <a:prstGeom prst="rect">
          <a:avLst/>
        </a:prstGeom>
        <a:solidFill>
          <a:schemeClr val="accent1">
            <a:shade val="80000"/>
            <a:hueOff val="196591"/>
            <a:satOff val="-5158"/>
            <a:lumOff val="203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每日请求量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170</a:t>
          </a:r>
          <a:r>
            <a:rPr lang="zh-CN" altLang="en-US" sz="3200" kern="1200" dirty="0"/>
            <a:t>亿</a:t>
          </a:r>
          <a:r>
            <a:rPr lang="en-US" altLang="zh-CN" sz="3200" kern="1200" dirty="0"/>
            <a:t>+</a:t>
          </a:r>
          <a:endParaRPr lang="zh-CN" altLang="en-US" sz="3200" kern="1200" dirty="0"/>
        </a:p>
      </dsp:txBody>
      <dsp:txXfrm>
        <a:off x="2129" y="2704209"/>
        <a:ext cx="1689760" cy="1013856"/>
      </dsp:txXfrm>
    </dsp:sp>
    <dsp:sp modelId="{625C26B0-4164-4985-A9A9-67AA36EA84CB}">
      <dsp:nvSpPr>
        <dsp:cNvPr id="0" name=""/>
        <dsp:cNvSpPr/>
      </dsp:nvSpPr>
      <dsp:spPr>
        <a:xfrm>
          <a:off x="1860866" y="2704209"/>
          <a:ext cx="1689760" cy="1013856"/>
        </a:xfrm>
        <a:prstGeom prst="rect">
          <a:avLst/>
        </a:prstGeom>
        <a:solidFill>
          <a:schemeClr val="accent1">
            <a:shade val="80000"/>
            <a:hueOff val="221165"/>
            <a:satOff val="-5803"/>
            <a:lumOff val="228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PC</a:t>
          </a:r>
          <a:r>
            <a:rPr lang="zh-CN" altLang="en-US" sz="1100" kern="1200" dirty="0"/>
            <a:t>访问量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80</a:t>
          </a:r>
          <a:r>
            <a:rPr lang="zh-CN" altLang="en-US" sz="3200" kern="1200" dirty="0"/>
            <a:t>亿</a:t>
          </a:r>
          <a:r>
            <a:rPr lang="en-US" altLang="zh-CN" sz="3200" kern="1200" dirty="0"/>
            <a:t>+</a:t>
          </a:r>
          <a:endParaRPr lang="zh-CN" altLang="en-US" sz="3200" kern="1200" dirty="0"/>
        </a:p>
      </dsp:txBody>
      <dsp:txXfrm>
        <a:off x="1860866" y="2704209"/>
        <a:ext cx="1689760" cy="1013856"/>
      </dsp:txXfrm>
    </dsp:sp>
    <dsp:sp modelId="{C10F3B22-A75D-4F1C-B382-605B073028C0}">
      <dsp:nvSpPr>
        <dsp:cNvPr id="0" name=""/>
        <dsp:cNvSpPr/>
      </dsp:nvSpPr>
      <dsp:spPr>
        <a:xfrm>
          <a:off x="3719603" y="2704209"/>
          <a:ext cx="1689760" cy="1013856"/>
        </a:xfrm>
        <a:prstGeom prst="rect">
          <a:avLst/>
        </a:prstGeom>
        <a:solidFill>
          <a:schemeClr val="accent1">
            <a:shade val="80000"/>
            <a:hueOff val="245739"/>
            <a:satOff val="-6447"/>
            <a:lumOff val="25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Mobile</a:t>
          </a:r>
          <a:r>
            <a:rPr lang="zh-CN" altLang="en-US" sz="1200" kern="1200" dirty="0"/>
            <a:t>访问量</a:t>
          </a:r>
          <a:endParaRPr lang="en-US" altLang="zh-CN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90</a:t>
          </a:r>
          <a:r>
            <a:rPr lang="zh-CN" altLang="en-US" sz="3200" kern="1200" dirty="0"/>
            <a:t>亿</a:t>
          </a:r>
          <a:r>
            <a:rPr lang="en-US" altLang="zh-CN" sz="3200" kern="1200" dirty="0"/>
            <a:t>+</a:t>
          </a:r>
          <a:endParaRPr lang="zh-CN" altLang="en-US" sz="3200" kern="1200" dirty="0"/>
        </a:p>
      </dsp:txBody>
      <dsp:txXfrm>
        <a:off x="3719603" y="2704209"/>
        <a:ext cx="1689760" cy="1013856"/>
      </dsp:txXfrm>
    </dsp:sp>
    <dsp:sp modelId="{5FB2A147-7047-4FB6-B2B0-6715C883253E}">
      <dsp:nvSpPr>
        <dsp:cNvPr id="0" name=""/>
        <dsp:cNvSpPr/>
      </dsp:nvSpPr>
      <dsp:spPr>
        <a:xfrm>
          <a:off x="5578339" y="2704209"/>
          <a:ext cx="1689760" cy="1013856"/>
        </a:xfrm>
        <a:prstGeom prst="rect">
          <a:avLst/>
        </a:prstGeom>
        <a:solidFill>
          <a:schemeClr val="accent1">
            <a:shade val="80000"/>
            <a:hueOff val="270313"/>
            <a:satOff val="-7092"/>
            <a:lumOff val="279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峰值每秒请求数</a:t>
          </a:r>
          <a:endParaRPr lang="en-US" altLang="zh-CN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500K+</a:t>
          </a:r>
          <a:endParaRPr lang="zh-CN" altLang="en-US" sz="3200" kern="1200" dirty="0"/>
        </a:p>
      </dsp:txBody>
      <dsp:txXfrm>
        <a:off x="5578339" y="2704209"/>
        <a:ext cx="1689760" cy="1013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93E5-1442-4482-9A8B-7F163C795F46}">
      <dsp:nvSpPr>
        <dsp:cNvPr id="0" name=""/>
        <dsp:cNvSpPr/>
      </dsp:nvSpPr>
      <dsp:spPr>
        <a:xfrm>
          <a:off x="3194" y="0"/>
          <a:ext cx="2793784" cy="558662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大数据技术</a:t>
          </a:r>
        </a:p>
      </dsp:txBody>
      <dsp:txXfrm>
        <a:off x="3194" y="0"/>
        <a:ext cx="2654119" cy="558662"/>
      </dsp:txXfrm>
    </dsp:sp>
    <dsp:sp modelId="{7260B4EE-83BA-4D05-808E-73DB574A7959}">
      <dsp:nvSpPr>
        <dsp:cNvPr id="0" name=""/>
        <dsp:cNvSpPr/>
      </dsp:nvSpPr>
      <dsp:spPr>
        <a:xfrm>
          <a:off x="2238222" y="0"/>
          <a:ext cx="2793784" cy="558662"/>
        </a:xfrm>
        <a:prstGeom prst="chevron">
          <a:avLst/>
        </a:prstGeom>
        <a:solidFill>
          <a:schemeClr val="accent1">
            <a:shade val="80000"/>
            <a:hueOff val="135157"/>
            <a:satOff val="-3546"/>
            <a:lumOff val="13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运营经验</a:t>
          </a:r>
        </a:p>
      </dsp:txBody>
      <dsp:txXfrm>
        <a:off x="2517553" y="0"/>
        <a:ext cx="2235122" cy="558662"/>
      </dsp:txXfrm>
    </dsp:sp>
    <dsp:sp modelId="{3A2EA213-D4C0-4B7B-9136-0B7FF5896318}">
      <dsp:nvSpPr>
        <dsp:cNvPr id="0" name=""/>
        <dsp:cNvSpPr/>
      </dsp:nvSpPr>
      <dsp:spPr>
        <a:xfrm>
          <a:off x="4473250" y="0"/>
          <a:ext cx="2793784" cy="558662"/>
        </a:xfrm>
        <a:prstGeom prst="chevron">
          <a:avLst/>
        </a:prstGeom>
        <a:solidFill>
          <a:schemeClr val="accent1">
            <a:shade val="80000"/>
            <a:hueOff val="270313"/>
            <a:satOff val="-7092"/>
            <a:lumOff val="279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服务保障</a:t>
          </a:r>
        </a:p>
      </dsp:txBody>
      <dsp:txXfrm>
        <a:off x="4752581" y="0"/>
        <a:ext cx="2235122" cy="558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10D25F-0A5C-4753-B972-F43B2A3B3B98}" type="datetimeFigureOut">
              <a:rPr lang="zh-CN" altLang="en-US"/>
              <a:pPr>
                <a:defRPr/>
              </a:pPr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830493-CD97-4330-96D5-43A17AF02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435CFE-EB8F-4581-BE60-3D5A6E5A59DC}" type="datetimeFigureOut">
              <a:rPr lang="zh-CN" altLang="en-US"/>
              <a:pPr>
                <a:defRPr/>
              </a:pPr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71AEF1-1DC4-45B2-8E2F-C31AF661BF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71AEF1-1DC4-45B2-8E2F-C31AF661BFA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9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24165" y="331694"/>
            <a:ext cx="1595717" cy="84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33" y="84068"/>
            <a:ext cx="1274085" cy="12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标题及内容版-12号字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eaLnBrk="0" hangingPunct="0"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FontTx/>
              <a:buNone/>
              <a:defRPr sz="2400" b="0" baseline="0">
                <a:solidFill>
                  <a:srgbClr val="8BC53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39440" y="1590144"/>
            <a:ext cx="8136000" cy="459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817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版-16号字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eaLnBrk="0" hangingPunct="0"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FontTx/>
              <a:buNone/>
              <a:defRPr sz="2400" b="0" baseline="0">
                <a:solidFill>
                  <a:srgbClr val="8BC53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6"/>
          </p:nvPr>
        </p:nvSpPr>
        <p:spPr>
          <a:xfrm>
            <a:off x="539440" y="6342804"/>
            <a:ext cx="8136000" cy="396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39440" y="1590144"/>
            <a:ext cx="8136000" cy="459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631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标题及图表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eaLnBrk="0" hangingPunct="0"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FontTx/>
              <a:buNone/>
              <a:defRPr sz="2400" b="0" baseline="0">
                <a:solidFill>
                  <a:srgbClr val="8BC53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40570" y="1590299"/>
            <a:ext cx="8136000" cy="863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内容占位符 6"/>
          <p:cNvSpPr>
            <a:spLocks noGrp="1"/>
          </p:cNvSpPr>
          <p:nvPr>
            <p:ph sz="half" idx="1"/>
          </p:nvPr>
        </p:nvSpPr>
        <p:spPr>
          <a:xfrm>
            <a:off x="1692274" y="2741988"/>
            <a:ext cx="5759451" cy="34567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3723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对比内容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eaLnBrk="0" hangingPunct="0"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FontTx/>
              <a:buNone/>
              <a:defRPr sz="2400" b="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ph sz="half" idx="1"/>
          </p:nvPr>
        </p:nvSpPr>
        <p:spPr>
          <a:xfrm>
            <a:off x="539440" y="2426969"/>
            <a:ext cx="3960000" cy="3851002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内容占位符 7"/>
          <p:cNvSpPr>
            <a:spLocks noGrp="1"/>
          </p:cNvSpPr>
          <p:nvPr>
            <p:ph sz="half" idx="2"/>
          </p:nvPr>
        </p:nvSpPr>
        <p:spPr>
          <a:xfrm>
            <a:off x="4716792" y="2426969"/>
            <a:ext cx="3960000" cy="3851002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40570" y="15901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96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eaLnBrk="0" hangingPunct="0"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spcBef>
                <a:spcPts val="0"/>
              </a:spcBef>
              <a:buFontTx/>
              <a:buNone/>
              <a:defRPr sz="2400" b="0" baseline="0">
                <a:solidFill>
                  <a:srgbClr val="8BC53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28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638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4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54" y="0"/>
            <a:ext cx="91428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TSJ063\Desktop\集团体系logo\艾瑞咨询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5701" y="133351"/>
            <a:ext cx="1238250" cy="1238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anwei\Desktop\PPT-26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Box 4"/>
          <p:cNvSpPr txBox="1">
            <a:spLocks noChangeArrowheads="1"/>
          </p:cNvSpPr>
          <p:nvPr userDrawn="1"/>
        </p:nvSpPr>
        <p:spPr bwMode="auto">
          <a:xfrm>
            <a:off x="8718219" y="6563982"/>
            <a:ext cx="490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fld id="{1BEE8FEB-6884-4F97-B70E-E9A55A28BDF4}" type="slidenum">
              <a:rPr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TSJ063\Desktop\集团体系logo\艾瑞咨询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5701" y="133351"/>
            <a:ext cx="1238250" cy="123825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>
            <a:off x="7324165" y="331694"/>
            <a:ext cx="1595717" cy="84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33" y="84068"/>
            <a:ext cx="1274085" cy="12740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54" y="0"/>
            <a:ext cx="91428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1" y="2050154"/>
            <a:ext cx="1542479" cy="1542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60" y="3694230"/>
            <a:ext cx="3051881" cy="488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4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47" Type="http://schemas.openxmlformats.org/officeDocument/2006/relationships/image" Target="../media/image102.png"/><Relationship Id="rId50" Type="http://schemas.openxmlformats.org/officeDocument/2006/relationships/image" Target="../media/image105.png"/><Relationship Id="rId55" Type="http://schemas.openxmlformats.org/officeDocument/2006/relationships/image" Target="../media/image11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29" Type="http://schemas.openxmlformats.org/officeDocument/2006/relationships/image" Target="../media/image84.png"/><Relationship Id="rId11" Type="http://schemas.openxmlformats.org/officeDocument/2006/relationships/image" Target="../media/image68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jpe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3" Type="http://schemas.openxmlformats.org/officeDocument/2006/relationships/image" Target="../media/image108.png"/><Relationship Id="rId58" Type="http://schemas.openxmlformats.org/officeDocument/2006/relationships/image" Target="../media/image113.png"/><Relationship Id="rId5" Type="http://schemas.openxmlformats.org/officeDocument/2006/relationships/image" Target="../media/image62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jpeg"/><Relationship Id="rId48" Type="http://schemas.openxmlformats.org/officeDocument/2006/relationships/image" Target="../media/image103.png"/><Relationship Id="rId56" Type="http://schemas.openxmlformats.org/officeDocument/2006/relationships/image" Target="../media/image111.png"/><Relationship Id="rId8" Type="http://schemas.openxmlformats.org/officeDocument/2006/relationships/image" Target="../media/image65.png"/><Relationship Id="rId51" Type="http://schemas.openxmlformats.org/officeDocument/2006/relationships/image" Target="../media/image106.png"/><Relationship Id="rId3" Type="http://schemas.openxmlformats.org/officeDocument/2006/relationships/image" Target="../media/image60.png"/><Relationship Id="rId12" Type="http://schemas.openxmlformats.org/officeDocument/2006/relationships/hyperlink" Target="http://www.sohu.com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0" Type="http://schemas.openxmlformats.org/officeDocument/2006/relationships/image" Target="../media/image75.png"/><Relationship Id="rId41" Type="http://schemas.openxmlformats.org/officeDocument/2006/relationships/image" Target="../media/image96.png"/><Relationship Id="rId54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5" Type="http://schemas.openxmlformats.org/officeDocument/2006/relationships/hyperlink" Target="http://www.sina.com.cn/" TargetMode="External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49" Type="http://schemas.openxmlformats.org/officeDocument/2006/relationships/image" Target="../media/image104.png"/><Relationship Id="rId57" Type="http://schemas.openxmlformats.org/officeDocument/2006/relationships/image" Target="../media/image112.png"/><Relationship Id="rId10" Type="http://schemas.openxmlformats.org/officeDocument/2006/relationships/image" Target="../media/image67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52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/>
          <p:cNvSpPr txBox="1">
            <a:spLocks/>
          </p:cNvSpPr>
          <p:nvPr/>
        </p:nvSpPr>
        <p:spPr>
          <a:xfrm>
            <a:off x="2082069" y="2275525"/>
            <a:ext cx="5702300" cy="433388"/>
          </a:xfrm>
          <a:prstGeom prst="rect">
            <a:avLst/>
          </a:prstGeom>
        </p:spPr>
        <p:txBody>
          <a:bodyPr lIns="0" tIns="0" rIns="0" bIns="0"/>
          <a:lstStyle/>
          <a:p>
            <a:pPr algn="r" eaLnBrk="0" hangingPunct="0">
              <a:defRPr/>
            </a:pPr>
            <a:endParaRPr kumimoji="0" lang="zh-CN" altLang="en-US" sz="1200" kern="1800" spc="150" dirty="0">
              <a:solidFill>
                <a:srgbClr val="B2D23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488" y="1076162"/>
            <a:ext cx="7731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ln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艾瑞睿见操作手册</a:t>
            </a:r>
            <a:endParaRPr lang="en-US" altLang="zh-CN" sz="3600" b="1" dirty="0">
              <a:ln/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3600" b="1" dirty="0" err="1" smtClean="0">
                <a:ln/>
                <a:solidFill>
                  <a:schemeClr val="accent5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UserTrackerBeta</a:t>
            </a:r>
            <a:r>
              <a:rPr lang="zh-CN" altLang="en-US" sz="3600" b="1" dirty="0" smtClean="0">
                <a:ln/>
                <a:solidFill>
                  <a:schemeClr val="accent5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版</a:t>
            </a:r>
            <a:r>
              <a:rPr lang="zh-CN" altLang="en-US" b="1" dirty="0">
                <a:ln/>
                <a:solidFill>
                  <a:schemeClr val="accent5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n/>
                <a:solidFill>
                  <a:schemeClr val="accent5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v2.0.4 beta</a:t>
            </a:r>
            <a:r>
              <a:rPr lang="zh-CN" altLang="en-US" b="1" dirty="0">
                <a:ln/>
                <a:solidFill>
                  <a:schemeClr val="accent5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b="1" dirty="0">
              <a:ln/>
              <a:solidFill>
                <a:schemeClr val="accent5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3600" b="1" dirty="0">
              <a:ln/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17488" y="3020725"/>
            <a:ext cx="17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cap="all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lang="zh-CN" altLang="en-US" sz="2000" cap="all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000" cap="all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000" cap="all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APP</a:t>
            </a:r>
            <a:r>
              <a:rPr lang="zh-CN" altLang="en-US" dirty="0">
                <a:latin typeface="+mj-ea"/>
                <a:ea typeface="+mj-ea"/>
              </a:rPr>
              <a:t>排名</a:t>
            </a:r>
            <a:r>
              <a:rPr lang="en-US" altLang="zh-CN" dirty="0">
                <a:latin typeface="+mj-ea"/>
                <a:ea typeface="+mj-ea"/>
              </a:rPr>
              <a:t>-</a:t>
            </a:r>
            <a:r>
              <a:rPr lang="zh-CN" altLang="en-US" dirty="0">
                <a:latin typeface="+mj-ea"/>
                <a:ea typeface="+mj-ea"/>
              </a:rPr>
              <a:t>基本情况分析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21" name="菱形 20"/>
          <p:cNvSpPr/>
          <p:nvPr/>
        </p:nvSpPr>
        <p:spPr>
          <a:xfrm>
            <a:off x="6152954" y="203169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20134" y="2006574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点击首页导航栏下的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排名，进入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基本分析页面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148030" y="277019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16764" y="2730040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选择所需查询的数据范围及周期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菱形 33"/>
          <p:cNvSpPr/>
          <p:nvPr/>
        </p:nvSpPr>
        <p:spPr>
          <a:xfrm>
            <a:off x="6152954" y="312902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33595" y="3077734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切换查询数据单位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菱形 35"/>
          <p:cNvSpPr/>
          <p:nvPr/>
        </p:nvSpPr>
        <p:spPr>
          <a:xfrm>
            <a:off x="6155136" y="380968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37" name="菱形 36"/>
          <p:cNvSpPr/>
          <p:nvPr/>
        </p:nvSpPr>
        <p:spPr>
          <a:xfrm>
            <a:off x="6155136" y="416604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93982" y="3802711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按类别对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进行筛选，点击分析按钮进行查询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99366" y="4143695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旁的“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”按钮，可实现多个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对比分析</a:t>
            </a:r>
            <a:endParaRPr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017598"/>
            <a:ext cx="5512330" cy="2967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87" y="2360818"/>
            <a:ext cx="743151" cy="42308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82987" y="2215239"/>
            <a:ext cx="371575" cy="568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503905" y="2141952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59" y="2702328"/>
            <a:ext cx="298208" cy="350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363" y="2734286"/>
            <a:ext cx="1167922" cy="139072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4182802" y="2570081"/>
            <a:ext cx="1180469" cy="15156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菱形 40"/>
          <p:cNvSpPr/>
          <p:nvPr/>
        </p:nvSpPr>
        <p:spPr>
          <a:xfrm>
            <a:off x="3366019" y="2361985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5394028" y="2561181"/>
            <a:ext cx="593915" cy="1411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/>
          <p:cNvSpPr/>
          <p:nvPr/>
        </p:nvSpPr>
        <p:spPr>
          <a:xfrm>
            <a:off x="4133489" y="2369183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07698" y="2783898"/>
            <a:ext cx="1621054" cy="12191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5230058" y="2728601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12" y="2929478"/>
            <a:ext cx="562555" cy="104012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802" y="2929478"/>
            <a:ext cx="576501" cy="1040121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 flipH="1">
            <a:off x="1270656" y="4179103"/>
            <a:ext cx="188826" cy="3322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291417" y="2691277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 flipH="1">
            <a:off x="1411393" y="4673395"/>
            <a:ext cx="154384" cy="1497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/>
          <p:cNvSpPr/>
          <p:nvPr/>
        </p:nvSpPr>
        <p:spPr>
          <a:xfrm>
            <a:off x="1054375" y="4052656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51" name="菱形 50"/>
          <p:cNvSpPr/>
          <p:nvPr/>
        </p:nvSpPr>
        <p:spPr>
          <a:xfrm>
            <a:off x="6153996" y="453424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91499" y="4508725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旁的”图表“按钮，进入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趋势分析</a:t>
            </a:r>
            <a:endParaRPr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965" y="2765572"/>
            <a:ext cx="545980" cy="211051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396070" y="2812316"/>
            <a:ext cx="593915" cy="1411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/>
          <p:cNvSpPr/>
          <p:nvPr/>
        </p:nvSpPr>
        <p:spPr>
          <a:xfrm>
            <a:off x="5313734" y="2365296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5" name="菱形 54"/>
          <p:cNvSpPr/>
          <p:nvPr/>
        </p:nvSpPr>
        <p:spPr>
          <a:xfrm>
            <a:off x="6155136" y="345183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16764" y="3435237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“过滤条件”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可通过对用户特征条件进行筛选后，输出查询结果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180" y="5095167"/>
            <a:ext cx="5511600" cy="299352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482749" y="5207998"/>
            <a:ext cx="1181743" cy="1865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菱形 57"/>
          <p:cNvSpPr/>
          <p:nvPr/>
        </p:nvSpPr>
        <p:spPr>
          <a:xfrm>
            <a:off x="1201176" y="4572148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9" name="菱形 58"/>
          <p:cNvSpPr/>
          <p:nvPr/>
        </p:nvSpPr>
        <p:spPr>
          <a:xfrm>
            <a:off x="6155136" y="49207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6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89248" y="4887273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可将数据复制到粘贴板及导出当前页数据至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菱形 60"/>
          <p:cNvSpPr/>
          <p:nvPr/>
        </p:nvSpPr>
        <p:spPr>
          <a:xfrm>
            <a:off x="337572" y="4965871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2948422" y="5197547"/>
            <a:ext cx="3053006" cy="196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/>
          <p:cNvSpPr/>
          <p:nvPr/>
        </p:nvSpPr>
        <p:spPr>
          <a:xfrm>
            <a:off x="6148030" y="5278580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6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89248" y="5252303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筛选当前页面显示条目数及切换页面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APP-APP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服务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类别为体系对移动端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使用行为进行各项分析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6139313" y="238861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16764" y="2355886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切换所需分析的终端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448542" y="2557202"/>
            <a:ext cx="593915" cy="1411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菱形 69"/>
          <p:cNvSpPr/>
          <p:nvPr/>
        </p:nvSpPr>
        <p:spPr>
          <a:xfrm>
            <a:off x="2868128" y="4957433"/>
            <a:ext cx="160587" cy="16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5100722" y="2181581"/>
            <a:ext cx="916550" cy="1656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菱形 71"/>
          <p:cNvSpPr/>
          <p:nvPr/>
        </p:nvSpPr>
        <p:spPr>
          <a:xfrm>
            <a:off x="4764285" y="207396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#</a:t>
            </a:r>
            <a:endParaRPr lang="zh-CN" altLang="en-US" sz="1200" dirty="0"/>
          </a:p>
        </p:txBody>
      </p:sp>
      <p:sp>
        <p:nvSpPr>
          <p:cNvPr id="73" name="菱形 72"/>
          <p:cNvSpPr/>
          <p:nvPr/>
        </p:nvSpPr>
        <p:spPr>
          <a:xfrm>
            <a:off x="6152489" y="5616650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#</a:t>
            </a:r>
            <a:endParaRPr lang="zh-CN" altLang="en-US" sz="1200" dirty="0"/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16764" y="5556121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输入关键词，对目标对象进行全模块检索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2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32" grpId="0" animBg="1"/>
      <p:bldP spid="33" grpId="0" build="p"/>
      <p:bldP spid="34" grpId="0" animBg="1"/>
      <p:bldP spid="35" grpId="0" build="p"/>
      <p:bldP spid="36" grpId="0" animBg="1"/>
      <p:bldP spid="37" grpId="0" animBg="1"/>
      <p:bldP spid="38" grpId="0" build="p"/>
      <p:bldP spid="39" grpId="0" build="p"/>
      <p:bldP spid="14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build="p"/>
      <p:bldP spid="53" grpId="0" animBg="1"/>
      <p:bldP spid="54" grpId="0" animBg="1"/>
      <p:bldP spid="55" grpId="0" animBg="1"/>
      <p:bldP spid="56" grpId="0" build="p"/>
      <p:bldP spid="57" grpId="0" animBg="1"/>
      <p:bldP spid="58" grpId="0" animBg="1"/>
      <p:bldP spid="59" grpId="0" animBg="1"/>
      <p:bldP spid="60" grpId="0" build="p"/>
      <p:bldP spid="61" grpId="0" animBg="1"/>
      <p:bldP spid="62" grpId="0" animBg="1"/>
      <p:bldP spid="64" grpId="0" animBg="1"/>
      <p:bldP spid="65" grpId="0" build="p"/>
      <p:bldP spid="67" grpId="0" animBg="1"/>
      <p:bldP spid="68" grpId="0" build="p"/>
      <p:bldP spid="69" grpId="0" animBg="1"/>
      <p:bldP spid="70" grpId="0" animBg="1"/>
      <p:bldP spid="71" grpId="0" animBg="1"/>
      <p:bldP spid="72" grpId="0" animBg="1"/>
      <p:bldP spid="73" grpId="0" animBg="1"/>
      <p:bldP spid="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000359"/>
            <a:ext cx="8183344" cy="3362548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对比分析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7" name="菱形 6"/>
          <p:cNvSpPr/>
          <p:nvPr/>
        </p:nvSpPr>
        <p:spPr>
          <a:xfrm>
            <a:off x="539439" y="573667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551" y="5669552"/>
            <a:ext cx="4194061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点击需要进行对比分析的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旁边的”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“（最多可选十个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43335" y="61031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250" y="6055744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点击分析，进入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对比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可选择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1-10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个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进行各项指标间的数据及图表对比分析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0250" y="3247766"/>
            <a:ext cx="851065" cy="390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12283" y="5083277"/>
            <a:ext cx="491175" cy="26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578914" y="301141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0" name="菱形 19"/>
          <p:cNvSpPr/>
          <p:nvPr/>
        </p:nvSpPr>
        <p:spPr>
          <a:xfrm>
            <a:off x="7386615" y="477663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44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9" grpId="0" animBg="1"/>
      <p:bldP spid="12" grpId="0" build="p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对比分析</a:t>
            </a:r>
            <a:r>
              <a:rPr lang="en-US" altLang="zh-CN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指标分析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14141" y="2033615"/>
            <a:ext cx="2558364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首先进入指标对比分析页面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01183" y="2382617"/>
            <a:ext cx="2558364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选择对比分析指标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20678" y="2749065"/>
            <a:ext cx="2117091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选择对比分析的维度：原始；环比；同比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21918" y="3124856"/>
            <a:ext cx="2240564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选择对比分析的时间长度：左右移动下方的伸缩条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21918" y="3624359"/>
            <a:ext cx="2240564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点击分析后可以查看对比分析结果的图表、表格</a:t>
            </a:r>
          </a:p>
          <a:p>
            <a:pPr marL="0" indent="0">
              <a:buNone/>
              <a:defRPr/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30915" y="3898936"/>
            <a:ext cx="2240564" cy="23811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可以复制或者导出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excel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格式数据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2033615"/>
            <a:ext cx="5277121" cy="325136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39439" y="2291334"/>
            <a:ext cx="542109" cy="25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8935" y="2577723"/>
            <a:ext cx="1623659" cy="25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222089" y="2580697"/>
            <a:ext cx="425985" cy="95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55" y="2639406"/>
            <a:ext cx="393720" cy="80649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81549" y="4933507"/>
            <a:ext cx="144740" cy="257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2123" y="2531095"/>
            <a:ext cx="665012" cy="30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18679" y="2526318"/>
            <a:ext cx="823359" cy="306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31485" y="4936459"/>
            <a:ext cx="144740" cy="257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6182299" y="206033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菱形 48"/>
          <p:cNvSpPr/>
          <p:nvPr/>
        </p:nvSpPr>
        <p:spPr>
          <a:xfrm>
            <a:off x="6178339" y="390035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50" name="菱形 49"/>
          <p:cNvSpPr/>
          <p:nvPr/>
        </p:nvSpPr>
        <p:spPr>
          <a:xfrm>
            <a:off x="6172464" y="273687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1" name="菱形 50"/>
          <p:cNvSpPr/>
          <p:nvPr/>
        </p:nvSpPr>
        <p:spPr>
          <a:xfrm>
            <a:off x="6169342" y="311551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2" name="菱形 51"/>
          <p:cNvSpPr/>
          <p:nvPr/>
        </p:nvSpPr>
        <p:spPr>
          <a:xfrm>
            <a:off x="6178339" y="352762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3" name="菱形 52"/>
          <p:cNvSpPr/>
          <p:nvPr/>
        </p:nvSpPr>
        <p:spPr>
          <a:xfrm>
            <a:off x="6169342" y="237313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菱形 53"/>
          <p:cNvSpPr/>
          <p:nvPr/>
        </p:nvSpPr>
        <p:spPr>
          <a:xfrm>
            <a:off x="317599" y="207326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5" name="菱形 54"/>
          <p:cNvSpPr/>
          <p:nvPr/>
        </p:nvSpPr>
        <p:spPr>
          <a:xfrm>
            <a:off x="277564" y="257585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2096421" y="224680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7" name="菱形 56"/>
          <p:cNvSpPr/>
          <p:nvPr/>
        </p:nvSpPr>
        <p:spPr>
          <a:xfrm>
            <a:off x="857594" y="463240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菱形 57"/>
          <p:cNvSpPr/>
          <p:nvPr/>
        </p:nvSpPr>
        <p:spPr>
          <a:xfrm>
            <a:off x="3956490" y="224680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9" name="菱形 58"/>
          <p:cNvSpPr/>
          <p:nvPr/>
        </p:nvSpPr>
        <p:spPr>
          <a:xfrm>
            <a:off x="4805407" y="224546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23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4" grpId="0" build="p"/>
      <p:bldP spid="16" grpId="0" build="p"/>
      <p:bldP spid="18" grpId="0" build="p"/>
      <p:bldP spid="20" grpId="0" build="p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36227" y="1974299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点击人群对比，进入人群对比分析页面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36227" y="2302912"/>
            <a:ext cx="2343226" cy="772902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选择人群属性，对不同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的用户结构进行差异化分析；人群属性包括：性别、设备系统、年龄、所在省份、设备类型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对比分析</a:t>
            </a:r>
            <a:r>
              <a:rPr lang="en-US" altLang="zh-CN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cs typeface="微软雅黑" pitchFamily="34" charset="-122"/>
              </a:rPr>
              <a:t>人群分析</a:t>
            </a:r>
            <a:endParaRPr lang="zh-CN" altLang="en-US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2063937"/>
            <a:ext cx="5270771" cy="3384724"/>
          </a:xfrm>
          <a:prstGeom prst="rect">
            <a:avLst/>
          </a:prstGeom>
        </p:spPr>
      </p:pic>
      <p:sp>
        <p:nvSpPr>
          <p:cNvPr id="21" name="菱形 20"/>
          <p:cNvSpPr/>
          <p:nvPr/>
        </p:nvSpPr>
        <p:spPr>
          <a:xfrm>
            <a:off x="6084891" y="200609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菱形 22"/>
          <p:cNvSpPr/>
          <p:nvPr/>
        </p:nvSpPr>
        <p:spPr>
          <a:xfrm>
            <a:off x="6084891" y="239216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" name="菱形 23"/>
          <p:cNvSpPr/>
          <p:nvPr/>
        </p:nvSpPr>
        <p:spPr>
          <a:xfrm>
            <a:off x="787798" y="223063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174146" y="248180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064290" y="2354195"/>
            <a:ext cx="542109" cy="25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58" y="2689363"/>
            <a:ext cx="603281" cy="155583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649858" y="2609416"/>
            <a:ext cx="591248" cy="163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重合分析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可选择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1-10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个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进行各项指标间的数据及图表重合分析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000359"/>
            <a:ext cx="8183344" cy="33625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30250" y="3247766"/>
            <a:ext cx="851065" cy="390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925239" y="5112773"/>
            <a:ext cx="363356" cy="25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578914" y="301141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0" name="菱形 19"/>
          <p:cNvSpPr/>
          <p:nvPr/>
        </p:nvSpPr>
        <p:spPr>
          <a:xfrm>
            <a:off x="7799570" y="479288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1" name="菱形 20"/>
          <p:cNvSpPr/>
          <p:nvPr/>
        </p:nvSpPr>
        <p:spPr>
          <a:xfrm>
            <a:off x="539439" y="573667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551" y="5669552"/>
            <a:ext cx="4194061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点击需要进行对比分析的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旁边的”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“（最多可选十个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43335" y="61031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250" y="6055744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点击分析，进入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重合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1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build="p"/>
      <p:bldP spid="23" grpId="0" animBg="1"/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重合分析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指标重合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500752"/>
            <a:ext cx="8136000" cy="338591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9098" y="1504035"/>
            <a:ext cx="722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进入重合分析页面后，可以查询所选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的重合情况分析</a:t>
            </a:r>
          </a:p>
          <a:p>
            <a:pPr marL="0" indent="0"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不重复设备数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：所选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去重后的设备数</a:t>
            </a:r>
          </a:p>
          <a:p>
            <a:pPr marL="0" indent="0"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共同设备数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交集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：同时使用所选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的设备数</a:t>
            </a:r>
          </a:p>
          <a:p>
            <a:pPr marL="0" indent="0"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独立设备数：所选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中仅访问某一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的独占用户</a:t>
            </a:r>
          </a:p>
        </p:txBody>
      </p:sp>
    </p:spTree>
    <p:extLst>
      <p:ext uri="{BB962C8B-B14F-4D97-AF65-F5344CB8AC3E}">
        <p14:creationId xmlns:p14="http://schemas.microsoft.com/office/powerpoint/2010/main" val="252161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184067"/>
            <a:ext cx="5277121" cy="33783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9" y="1619756"/>
            <a:ext cx="2540131" cy="1124008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趋势分析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7" name="菱形 6"/>
          <p:cNvSpPr/>
          <p:nvPr/>
        </p:nvSpPr>
        <p:spPr>
          <a:xfrm>
            <a:off x="1790189" y="2746195"/>
            <a:ext cx="290812" cy="2549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菱形 8"/>
          <p:cNvSpPr/>
          <p:nvPr/>
        </p:nvSpPr>
        <p:spPr>
          <a:xfrm>
            <a:off x="6073727" y="3733642"/>
            <a:ext cx="290812" cy="2549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64538" y="3430177"/>
            <a:ext cx="1776113" cy="771525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可以进行趋势图表分析和人群画像分析，操作和以上的对比分析一样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1851435" y="2770547"/>
            <a:ext cx="1776113" cy="771525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旁的”图表“按钮，进入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趋势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分析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圆角右箭头 4"/>
          <p:cNvSpPr/>
          <p:nvPr/>
        </p:nvSpPr>
        <p:spPr>
          <a:xfrm rot="5400000">
            <a:off x="3311815" y="1913474"/>
            <a:ext cx="1321403" cy="1458925"/>
          </a:xfrm>
          <a:prstGeom prst="ben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80505" y="2259617"/>
            <a:ext cx="221483" cy="45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build="p"/>
      <p:bldP spid="8" grpId="0" build="p"/>
      <p:bldP spid="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排名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过滤条件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5" name="菱形 4"/>
          <p:cNvSpPr/>
          <p:nvPr/>
        </p:nvSpPr>
        <p:spPr>
          <a:xfrm>
            <a:off x="6311853" y="4944517"/>
            <a:ext cx="290812" cy="2549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688389" y="4886809"/>
            <a:ext cx="2263725" cy="370354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点击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“过滤条件”进入功能分析界面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圆角右箭头 6"/>
          <p:cNvSpPr/>
          <p:nvPr/>
        </p:nvSpPr>
        <p:spPr>
          <a:xfrm rot="10800000">
            <a:off x="6427538" y="3504364"/>
            <a:ext cx="1870073" cy="1276350"/>
          </a:xfrm>
          <a:prstGeom prst="ben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6311852" y="5368020"/>
            <a:ext cx="290812" cy="2762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688389" y="5363258"/>
            <a:ext cx="1958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可以通过“关键字”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输入进行用户条件设定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可通过对目标用户进行设定，分析该人群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使用情况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93693"/>
            <a:ext cx="5459525" cy="3487607"/>
          </a:xfrm>
          <a:prstGeom prst="rect">
            <a:avLst/>
          </a:prstGeom>
        </p:spPr>
      </p:pic>
      <p:sp>
        <p:nvSpPr>
          <p:cNvPr id="25" name="菱形 24"/>
          <p:cNvSpPr/>
          <p:nvPr/>
        </p:nvSpPr>
        <p:spPr>
          <a:xfrm>
            <a:off x="6316822" y="5783518"/>
            <a:ext cx="290812" cy="2762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693359" y="5778756"/>
            <a:ext cx="19589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也可通过性别、设备系统、地域、年龄及设备类型下各细分属性进行点击设定用户条件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9" y="2014437"/>
            <a:ext cx="8136000" cy="1007365"/>
          </a:xfrm>
          <a:prstGeom prst="rect">
            <a:avLst/>
          </a:prstGeom>
        </p:spPr>
      </p:pic>
      <p:sp>
        <p:nvSpPr>
          <p:cNvPr id="20" name="菱形 19"/>
          <p:cNvSpPr/>
          <p:nvPr/>
        </p:nvSpPr>
        <p:spPr>
          <a:xfrm>
            <a:off x="7672821" y="1950158"/>
            <a:ext cx="290812" cy="2549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7989990" y="1928687"/>
            <a:ext cx="685450" cy="34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449770" y="3524907"/>
            <a:ext cx="290812" cy="2762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685121" y="3765674"/>
            <a:ext cx="1389486" cy="101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326482" y="4875683"/>
            <a:ext cx="290812" cy="2762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85120" y="4905481"/>
            <a:ext cx="5313843" cy="145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12" grpId="0" animBg="1"/>
      <p:bldP spid="8" grpId="0"/>
      <p:bldP spid="25" grpId="0" animBg="1"/>
      <p:bldP spid="26" grpId="0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90492"/>
            <a:ext cx="8136000" cy="325730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访问频次排名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9098" y="1504035"/>
            <a:ext cx="72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访问频次反应所选周期内用户访问的天数分布。访问天数多的用户所占比例越高，说明用户对该网站的黏性越高。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0429" y="2335647"/>
            <a:ext cx="652565" cy="28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609267" y="223186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9" name="菱形 18"/>
          <p:cNvSpPr/>
          <p:nvPr/>
        </p:nvSpPr>
        <p:spPr>
          <a:xfrm>
            <a:off x="237762" y="26184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440" y="2608878"/>
            <a:ext cx="2016948" cy="2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607216" y="56260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98328" y="5558900"/>
            <a:ext cx="4194061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点击访问频次排名，进入分析页面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611112" y="599247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58552" y="5927639"/>
            <a:ext cx="6072162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要分析的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类别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7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build="p"/>
      <p:bldP spid="23" grpId="0" animBg="1"/>
      <p:bldP spid="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03956"/>
            <a:ext cx="8136000" cy="3120034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用户特征排名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7" name="菱形 6"/>
          <p:cNvSpPr/>
          <p:nvPr/>
        </p:nvSpPr>
        <p:spPr>
          <a:xfrm>
            <a:off x="607216" y="56260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98328" y="5558900"/>
            <a:ext cx="4194061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点击用户特征排名，进入用户特征分析页面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1112" y="599247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58552" y="5927639"/>
            <a:ext cx="6072162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选择要分析的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类别、指标和用户特征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441" y="2458530"/>
            <a:ext cx="4465180" cy="279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可查询各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的性别、设备系统、年龄、所在省份及设备类别相关属性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20654" y="203591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0" name="菱形 19"/>
          <p:cNvSpPr/>
          <p:nvPr/>
        </p:nvSpPr>
        <p:spPr>
          <a:xfrm>
            <a:off x="539439" y="219889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497658" y="2130022"/>
            <a:ext cx="652565" cy="28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9" grpId="0" animBg="1"/>
      <p:bldP spid="12" grpId="0" build="p"/>
      <p:bldP spid="16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 txBox="1">
            <a:spLocks/>
          </p:cNvSpPr>
          <p:nvPr/>
        </p:nvSpPr>
        <p:spPr>
          <a:xfrm>
            <a:off x="539439" y="5100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+mj-ea"/>
              </a:rPr>
              <a:t>15</a:t>
            </a:r>
            <a:r>
              <a:rPr lang="zh-CN" altLang="en-US" dirty="0">
                <a:latin typeface="+mj-ea"/>
              </a:rPr>
              <a:t>年全力打造</a:t>
            </a:r>
            <a:br>
              <a:rPr lang="zh-CN" altLang="en-US" dirty="0">
                <a:latin typeface="+mj-ea"/>
              </a:rPr>
            </a:br>
            <a:r>
              <a:rPr kumimoji="1" lang="zh-CN" altLang="en-US" sz="3000" dirty="0">
                <a:solidFill>
                  <a:srgbClr val="8BC53F"/>
                </a:solidFill>
                <a:latin typeface="+mj-ea"/>
                <a:cs typeface="微软雅黑" pitchFamily="34" charset="-122"/>
              </a:rPr>
              <a:t>中国大数据智慧品牌</a:t>
            </a:r>
          </a:p>
        </p:txBody>
      </p:sp>
      <p:grpSp>
        <p:nvGrpSpPr>
          <p:cNvPr id="66" name="组合 40"/>
          <p:cNvGrpSpPr>
            <a:grpSpLocks/>
          </p:cNvGrpSpPr>
          <p:nvPr/>
        </p:nvGrpSpPr>
        <p:grpSpPr bwMode="auto">
          <a:xfrm>
            <a:off x="295159" y="1689630"/>
            <a:ext cx="5461001" cy="4403725"/>
            <a:chOff x="2726288" y="863298"/>
            <a:chExt cx="5395357" cy="4351146"/>
          </a:xfrm>
        </p:grpSpPr>
        <p:pic>
          <p:nvPicPr>
            <p:cNvPr id="67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288" y="863298"/>
              <a:ext cx="5368374" cy="435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17"/>
            <p:cNvSpPr txBox="1">
              <a:spLocks noChangeArrowheads="1"/>
            </p:cNvSpPr>
            <p:nvPr/>
          </p:nvSpPr>
          <p:spPr bwMode="auto">
            <a:xfrm>
              <a:off x="6096818" y="2447529"/>
              <a:ext cx="710494" cy="277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</a:t>
              </a:r>
            </a:p>
          </p:txBody>
        </p:sp>
        <p:sp>
          <p:nvSpPr>
            <p:cNvPr id="69" name="TextBox 118"/>
            <p:cNvSpPr txBox="1">
              <a:spLocks noChangeArrowheads="1"/>
            </p:cNvSpPr>
            <p:nvPr/>
          </p:nvSpPr>
          <p:spPr bwMode="auto">
            <a:xfrm>
              <a:off x="7371941" y="3399636"/>
              <a:ext cx="749704" cy="27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</a:p>
          </p:txBody>
        </p:sp>
        <p:sp>
          <p:nvSpPr>
            <p:cNvPr id="70" name="TextBox 119"/>
            <p:cNvSpPr txBox="1">
              <a:spLocks noChangeArrowheads="1"/>
            </p:cNvSpPr>
            <p:nvPr/>
          </p:nvSpPr>
          <p:spPr bwMode="auto">
            <a:xfrm>
              <a:off x="5609040" y="4450562"/>
              <a:ext cx="701082" cy="27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广州</a:t>
              </a:r>
            </a:p>
          </p:txBody>
        </p:sp>
        <p:sp>
          <p:nvSpPr>
            <p:cNvPr id="71" name="TextBox 121"/>
            <p:cNvSpPr txBox="1">
              <a:spLocks noChangeArrowheads="1"/>
            </p:cNvSpPr>
            <p:nvPr/>
          </p:nvSpPr>
          <p:spPr bwMode="auto">
            <a:xfrm>
              <a:off x="6432459" y="4472521"/>
              <a:ext cx="690104" cy="2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香港</a:t>
              </a:r>
            </a:p>
          </p:txBody>
        </p:sp>
        <p:sp>
          <p:nvSpPr>
            <p:cNvPr id="72" name="TextBox 118"/>
            <p:cNvSpPr txBox="1">
              <a:spLocks noChangeArrowheads="1"/>
            </p:cNvSpPr>
            <p:nvPr/>
          </p:nvSpPr>
          <p:spPr bwMode="auto">
            <a:xfrm>
              <a:off x="6570480" y="3344737"/>
              <a:ext cx="975556" cy="277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</a:p>
          </p:txBody>
        </p:sp>
        <p:sp>
          <p:nvSpPr>
            <p:cNvPr id="73" name="TextBox 118"/>
            <p:cNvSpPr txBox="1">
              <a:spLocks noChangeArrowheads="1"/>
            </p:cNvSpPr>
            <p:nvPr/>
          </p:nvSpPr>
          <p:spPr bwMode="auto">
            <a:xfrm>
              <a:off x="4970694" y="3496886"/>
              <a:ext cx="688536" cy="27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</a:t>
              </a:r>
            </a:p>
          </p:txBody>
        </p:sp>
        <p:sp>
          <p:nvSpPr>
            <p:cNvPr id="74" name="TextBox 119"/>
            <p:cNvSpPr txBox="1">
              <a:spLocks noChangeArrowheads="1"/>
            </p:cNvSpPr>
            <p:nvPr/>
          </p:nvSpPr>
          <p:spPr bwMode="auto">
            <a:xfrm>
              <a:off x="6333649" y="4235671"/>
              <a:ext cx="840672" cy="277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</a:t>
              </a:r>
            </a:p>
          </p:txBody>
        </p:sp>
        <p:pic>
          <p:nvPicPr>
            <p:cNvPr id="75" name="图片 29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913" y="4302925"/>
              <a:ext cx="169862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图片 30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96" y="3473645"/>
              <a:ext cx="171450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图片 32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45" y="4510795"/>
              <a:ext cx="16986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图片 34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377" y="4508421"/>
              <a:ext cx="169862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图片 41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650" y="3562779"/>
              <a:ext cx="169862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图片 42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35" y="3417607"/>
              <a:ext cx="171450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图片 43" descr="3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486" y="2521912"/>
              <a:ext cx="171450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矩形 81"/>
          <p:cNvSpPr/>
          <p:nvPr/>
        </p:nvSpPr>
        <p:spPr>
          <a:xfrm>
            <a:off x="5802727" y="4168775"/>
            <a:ext cx="2773363" cy="350838"/>
          </a:xfrm>
          <a:prstGeom prst="rect">
            <a:avLst/>
          </a:prstGeom>
          <a:solidFill>
            <a:srgbClr val="8B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00" dirty="0">
              <a:solidFill>
                <a:srgbClr val="B2D234"/>
              </a:solidFill>
              <a:latin typeface="+mj-ea"/>
              <a:ea typeface="+mj-ea"/>
            </a:endParaRPr>
          </a:p>
        </p:txBody>
      </p:sp>
      <p:sp>
        <p:nvSpPr>
          <p:cNvPr id="83" name="TextBox 118"/>
          <p:cNvSpPr txBox="1">
            <a:spLocks noChangeArrowheads="1"/>
          </p:cNvSpPr>
          <p:nvPr/>
        </p:nvSpPr>
        <p:spPr bwMode="auto">
          <a:xfrm>
            <a:off x="5967827" y="4075113"/>
            <a:ext cx="26273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员工数量       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400+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802727" y="4638675"/>
            <a:ext cx="2773363" cy="338138"/>
          </a:xfrm>
          <a:prstGeom prst="rect">
            <a:avLst/>
          </a:prstGeom>
          <a:solidFill>
            <a:srgbClr val="5AA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00" dirty="0">
              <a:solidFill>
                <a:srgbClr val="B2D234"/>
              </a:solidFill>
              <a:latin typeface="+mj-ea"/>
              <a:ea typeface="+mj-ea"/>
            </a:endParaRPr>
          </a:p>
        </p:txBody>
      </p:sp>
      <p:sp>
        <p:nvSpPr>
          <p:cNvPr id="85" name="TextBox 118"/>
          <p:cNvSpPr txBox="1">
            <a:spLocks noChangeArrowheads="1"/>
          </p:cNvSpPr>
          <p:nvPr/>
        </p:nvSpPr>
        <p:spPr bwMode="auto">
          <a:xfrm>
            <a:off x="5994815" y="4538663"/>
            <a:ext cx="2419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总部            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北京 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上海  </a:t>
            </a:r>
          </a:p>
        </p:txBody>
      </p:sp>
      <p:sp>
        <p:nvSpPr>
          <p:cNvPr id="86" name="矩形 85"/>
          <p:cNvSpPr/>
          <p:nvPr/>
        </p:nvSpPr>
        <p:spPr>
          <a:xfrm>
            <a:off x="5802727" y="3702050"/>
            <a:ext cx="2773363" cy="361950"/>
          </a:xfrm>
          <a:prstGeom prst="rect">
            <a:avLst/>
          </a:prstGeom>
          <a:solidFill>
            <a:srgbClr val="B2D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00" dirty="0">
              <a:solidFill>
                <a:srgbClr val="B2D234"/>
              </a:solidFill>
              <a:latin typeface="+mj-ea"/>
              <a:ea typeface="+mj-ea"/>
            </a:endParaRPr>
          </a:p>
        </p:txBody>
      </p:sp>
      <p:sp>
        <p:nvSpPr>
          <p:cNvPr id="87" name="TextBox 118"/>
          <p:cNvSpPr txBox="1">
            <a:spLocks noChangeArrowheads="1"/>
          </p:cNvSpPr>
          <p:nvPr/>
        </p:nvSpPr>
        <p:spPr bwMode="auto">
          <a:xfrm>
            <a:off x="5996402" y="3641725"/>
            <a:ext cx="26844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客户数量      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2000+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02727" y="5092700"/>
            <a:ext cx="2773363" cy="360363"/>
          </a:xfrm>
          <a:prstGeom prst="rect">
            <a:avLst/>
          </a:prstGeom>
          <a:solidFill>
            <a:srgbClr val="00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00" dirty="0">
              <a:solidFill>
                <a:srgbClr val="B2D234"/>
              </a:solidFill>
              <a:latin typeface="+mj-ea"/>
              <a:ea typeface="+mj-ea"/>
            </a:endParaRPr>
          </a:p>
        </p:txBody>
      </p:sp>
      <p:sp>
        <p:nvSpPr>
          <p:cNvPr id="89" name="TextBox 118"/>
          <p:cNvSpPr txBox="1">
            <a:spLocks noChangeArrowheads="1"/>
          </p:cNvSpPr>
          <p:nvPr/>
        </p:nvSpPr>
        <p:spPr bwMode="auto">
          <a:xfrm>
            <a:off x="5967827" y="5005388"/>
            <a:ext cx="28051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分支机构       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5+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个，扩展中</a:t>
            </a:r>
          </a:p>
        </p:txBody>
      </p:sp>
      <p:sp>
        <p:nvSpPr>
          <p:cNvPr id="90" name="矩形 89"/>
          <p:cNvSpPr/>
          <p:nvPr/>
        </p:nvSpPr>
        <p:spPr>
          <a:xfrm>
            <a:off x="5802727" y="5570538"/>
            <a:ext cx="2773363" cy="3524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00" dirty="0">
              <a:solidFill>
                <a:srgbClr val="B2D234"/>
              </a:solidFill>
              <a:latin typeface="+mj-ea"/>
              <a:ea typeface="+mj-ea"/>
            </a:endParaRPr>
          </a:p>
        </p:txBody>
      </p:sp>
      <p:sp>
        <p:nvSpPr>
          <p:cNvPr id="91" name="TextBox 118"/>
          <p:cNvSpPr txBox="1">
            <a:spLocks noChangeArrowheads="1"/>
          </p:cNvSpPr>
          <p:nvPr/>
        </p:nvSpPr>
        <p:spPr bwMode="auto">
          <a:xfrm>
            <a:off x="5967827" y="5491163"/>
            <a:ext cx="20447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涉及行业       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10+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矩形 4"/>
          <p:cNvSpPr>
            <a:spLocks noChangeArrowheads="1"/>
          </p:cNvSpPr>
          <p:nvPr/>
        </p:nvSpPr>
        <p:spPr bwMode="auto">
          <a:xfrm>
            <a:off x="5720177" y="1712913"/>
            <a:ext cx="303371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lnSpc>
                <a:spcPts val="2100"/>
              </a:lnSpc>
              <a:defRPr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艾瑞集团始终以汇聚智慧、成就价值为理念，通过不断培养、汇聚优秀人才，建立起了一支富有梦想、热情向上、专业有素的团队，为用户提供创新性的产品服务。艾瑞将不断追求进步，致力于成为一家具有强动态竞争力、受人尊敬的服务品牌。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64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012168"/>
            <a:ext cx="8136000" cy="3320584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服务排名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21" name="菱形 20"/>
          <p:cNvSpPr/>
          <p:nvPr/>
        </p:nvSpPr>
        <p:spPr>
          <a:xfrm>
            <a:off x="664366" y="5809410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55478" y="5742284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下拉框，选择服务排名，进入服务排名分析页面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68262" y="617585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55177" y="6128476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选择大服务、小服务进行分析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568" y="2727219"/>
            <a:ext cx="1040384" cy="25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664366" y="648476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51281" y="6437385"/>
            <a:ext cx="4399440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访问频次分析和用户特征排名分析的操作与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排名下的分析操作相同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7290" y="2115432"/>
            <a:ext cx="459494" cy="73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9098" y="1504035"/>
            <a:ext cx="7223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以大服务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小服务体系对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内行为进行各项分析，服务划分以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内容或功能为基础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586951" y="212429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菱形 22"/>
          <p:cNvSpPr/>
          <p:nvPr/>
        </p:nvSpPr>
        <p:spPr>
          <a:xfrm>
            <a:off x="538698" y="245339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951281" y="2436216"/>
            <a:ext cx="966009" cy="23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806894" y="218506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315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32" grpId="0" animBg="1"/>
      <p:bldP spid="33" grpId="0" build="p"/>
      <p:bldP spid="4" grpId="0" animBg="1"/>
      <p:bldP spid="12" grpId="0" animBg="1"/>
      <p:bldP spid="13" grpId="0" build="p"/>
      <p:bldP spid="5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类别排名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ja-JP" altLang="en-US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分析</a:t>
            </a:r>
          </a:p>
        </p:txBody>
      </p:sp>
      <p:sp>
        <p:nvSpPr>
          <p:cNvPr id="21" name="菱形 20"/>
          <p:cNvSpPr/>
          <p:nvPr/>
        </p:nvSpPr>
        <p:spPr>
          <a:xfrm>
            <a:off x="643265" y="584948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34377" y="5782355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下拉框，选择类别排名，进入类别排名分析页面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47161" y="621592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34076" y="6168547"/>
            <a:ext cx="2584029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选择大类别、小类别进行分析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54097" y="653968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41011" y="6492306"/>
            <a:ext cx="4209147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访问频次分析和用户特征分析的操作与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排名下的分析操作相同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098" y="1504035"/>
            <a:ext cx="722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按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大类、小类筛选查询，了解所属行业现状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056765"/>
            <a:ext cx="8186341" cy="357076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6568" y="2727219"/>
            <a:ext cx="1040384" cy="25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17290" y="2115432"/>
            <a:ext cx="459494" cy="73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>
            <a:off x="1586951" y="212429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菱形 23"/>
          <p:cNvSpPr/>
          <p:nvPr/>
        </p:nvSpPr>
        <p:spPr>
          <a:xfrm>
            <a:off x="538698" y="245339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951281" y="2436216"/>
            <a:ext cx="966009" cy="23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806894" y="218506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44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32" grpId="0" animBg="1"/>
      <p:bldP spid="33" grpId="0" build="p"/>
      <p:bldP spid="14" grpId="0" animBg="1"/>
      <p:bldP spid="15" grpId="0" build="p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2616176"/>
            <a:ext cx="8136000" cy="3029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58" y="1930274"/>
            <a:ext cx="1974951" cy="102875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网站来源去向分析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zh-CN" altLang="en-US" dirty="0"/>
              <a:t>网站分析</a:t>
            </a:r>
          </a:p>
        </p:txBody>
      </p:sp>
      <p:sp>
        <p:nvSpPr>
          <p:cNvPr id="21" name="菱形 20"/>
          <p:cNvSpPr/>
          <p:nvPr/>
        </p:nvSpPr>
        <p:spPr>
          <a:xfrm>
            <a:off x="539439" y="589515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551" y="5828031"/>
            <a:ext cx="3931256" cy="27468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点击媒体旁“来源去向”按钮，进入网站来源去向分析界面</a:t>
            </a:r>
          </a:p>
        </p:txBody>
      </p:sp>
      <p:sp>
        <p:nvSpPr>
          <p:cNvPr id="32" name="菱形 31"/>
          <p:cNvSpPr/>
          <p:nvPr/>
        </p:nvSpPr>
        <p:spPr>
          <a:xfrm>
            <a:off x="543335" y="626160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30250" y="6214223"/>
            <a:ext cx="3632387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以网站、服务类别及域名切换来源去向分析内容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098" y="1504035"/>
            <a:ext cx="722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来源去向分析功能帮助网站了解自己用户的来源，协助制定营销战略；了解用户流失去向，协助制定网站优化战略。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仅统计用户点击页面中的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URL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的跳转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3" name="圆角右箭头 2"/>
          <p:cNvSpPr/>
          <p:nvPr/>
        </p:nvSpPr>
        <p:spPr>
          <a:xfrm rot="5400000">
            <a:off x="3596132" y="2132901"/>
            <a:ext cx="861784" cy="892214"/>
          </a:xfrm>
          <a:prstGeom prst="ben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659152" y="212448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816077" y="2883565"/>
            <a:ext cx="1071608" cy="98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>
            <a:off x="520455" y="290594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5" y="2883565"/>
            <a:ext cx="628682" cy="81284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910488" y="2433760"/>
            <a:ext cx="601306" cy="35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32" grpId="0" animBg="1"/>
      <p:bldP spid="33" grpId="0" build="p"/>
      <p:bldP spid="3" grpId="0" animBg="1"/>
      <p:bldP spid="15" grpId="0" animBg="1"/>
      <p:bldP spid="17" grpId="0" animBg="1"/>
      <p:bldP spid="23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219813"/>
            <a:ext cx="8136000" cy="30453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网络服务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网络服务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基本情况分析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以服务内容为体系对</a:t>
            </a:r>
            <a:r>
              <a:rPr lang="en-US" altLang="zh-CN" b="1" dirty="0">
                <a:latin typeface="+mj-ea"/>
              </a:rPr>
              <a:t>APP</a:t>
            </a:r>
            <a:r>
              <a:rPr lang="zh-CN" altLang="en-US" b="1" dirty="0">
                <a:latin typeface="+mj-ea"/>
              </a:rPr>
              <a:t>、网站、软件及公司下的细分应用使用行为进行各项</a:t>
            </a:r>
            <a:r>
              <a:rPr lang="zh-CN" altLang="en-US" b="1" dirty="0" smtClean="0">
                <a:latin typeface="+mj-ea"/>
              </a:rPr>
              <a:t>分析</a:t>
            </a:r>
            <a:endParaRPr lang="en-US" altLang="zh-CN" b="1" dirty="0" smtClean="0">
              <a:latin typeface="+mj-ea"/>
              <a:ea typeface="+mj-ea"/>
              <a:cs typeface="+mn-cs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latin typeface="+mj-ea"/>
                <a:ea typeface="+mj-ea"/>
                <a:cs typeface="+mn-cs"/>
              </a:rPr>
              <a:t>以新闻服务为例，可提供网民对百度</a:t>
            </a:r>
            <a:r>
              <a:rPr lang="en-US" altLang="zh-CN" dirty="0" smtClean="0">
                <a:latin typeface="+mj-ea"/>
                <a:ea typeface="+mj-ea"/>
                <a:cs typeface="+mn-cs"/>
              </a:rPr>
              <a:t>app-</a:t>
            </a:r>
            <a:r>
              <a:rPr lang="zh-CN" altLang="en-US" dirty="0" smtClean="0">
                <a:latin typeface="+mj-ea"/>
                <a:ea typeface="+mj-ea"/>
                <a:cs typeface="+mn-cs"/>
              </a:rPr>
              <a:t>新闻服务及各新闻垂直</a:t>
            </a:r>
            <a:r>
              <a:rPr lang="en-US" altLang="zh-CN" dirty="0" smtClean="0">
                <a:latin typeface="+mj-ea"/>
                <a:ea typeface="+mj-ea"/>
                <a:cs typeface="+mn-cs"/>
              </a:rPr>
              <a:t>APP</a:t>
            </a:r>
            <a:r>
              <a:rPr lang="zh-CN" altLang="en-US" dirty="0" smtClean="0">
                <a:latin typeface="+mj-ea"/>
                <a:ea typeface="+mj-ea"/>
                <a:cs typeface="+mn-cs"/>
              </a:rPr>
              <a:t>（如：腾讯新闻、今日头条、网易新闻等）使用行为进行各项指标分析，体现</a:t>
            </a:r>
            <a:r>
              <a:rPr lang="en-US" altLang="zh-CN" dirty="0" smtClean="0">
                <a:latin typeface="+mj-ea"/>
                <a:ea typeface="+mj-ea"/>
                <a:cs typeface="+mn-cs"/>
              </a:rPr>
              <a:t>APP</a:t>
            </a:r>
            <a:r>
              <a:rPr lang="zh-CN" altLang="en-US" dirty="0" smtClean="0">
                <a:latin typeface="+mj-ea"/>
                <a:ea typeface="+mj-ea"/>
                <a:cs typeface="+mn-cs"/>
              </a:rPr>
              <a:t>下新闻领域的排名地位及各指标情况。</a:t>
            </a:r>
            <a:endParaRPr lang="en-US" altLang="zh-CN" dirty="0">
              <a:latin typeface="+mj-ea"/>
              <a:ea typeface="+mj-ea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39439" y="610682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830551" y="6039703"/>
            <a:ext cx="3632086" cy="3286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选择综合资讯服务类别</a:t>
            </a:r>
          </a:p>
        </p:txBody>
      </p:sp>
      <p:sp>
        <p:nvSpPr>
          <p:cNvPr id="21" name="菱形 20"/>
          <p:cNvSpPr/>
          <p:nvPr/>
        </p:nvSpPr>
        <p:spPr>
          <a:xfrm>
            <a:off x="543636" y="641569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830551" y="6368316"/>
            <a:ext cx="3411819" cy="33693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选择新闻资讯小服务进入该服务下的各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分析界面</a:t>
            </a:r>
          </a:p>
        </p:txBody>
      </p:sp>
      <p:sp>
        <p:nvSpPr>
          <p:cNvPr id="23" name="菱形 22"/>
          <p:cNvSpPr/>
          <p:nvPr/>
        </p:nvSpPr>
        <p:spPr>
          <a:xfrm>
            <a:off x="539439" y="579870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文本占位符 3"/>
          <p:cNvSpPr txBox="1">
            <a:spLocks/>
          </p:cNvSpPr>
          <p:nvPr/>
        </p:nvSpPr>
        <p:spPr>
          <a:xfrm>
            <a:off x="830551" y="5731575"/>
            <a:ext cx="3632086" cy="3286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点击首页导航栏下的网络服务，进入模块导航页面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883226" y="290814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1" name="菱形 30"/>
          <p:cNvSpPr/>
          <p:nvPr/>
        </p:nvSpPr>
        <p:spPr>
          <a:xfrm>
            <a:off x="3219406" y="219287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3" name="菱形 32"/>
          <p:cNvSpPr/>
          <p:nvPr/>
        </p:nvSpPr>
        <p:spPr>
          <a:xfrm>
            <a:off x="585561" y="370713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5214923" y="2994317"/>
            <a:ext cx="536948" cy="342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96975" y="2228190"/>
            <a:ext cx="493243" cy="30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06068" y="3766630"/>
            <a:ext cx="4247191" cy="75419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47" y="2265168"/>
            <a:ext cx="3853361" cy="276474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061810" y="4094863"/>
            <a:ext cx="3719586" cy="239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5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32" grpId="0" animBg="1"/>
      <p:bldP spid="31" grpId="0" animBg="1"/>
      <p:bldP spid="33" grpId="0" animBg="1"/>
      <p:bldP spid="17" grpId="0" animBg="1"/>
      <p:bldP spid="16" grpId="0" animBg="1"/>
      <p:bldP spid="11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定制报告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首页导航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  <a:cs typeface="+mn-cs"/>
              </a:rPr>
              <a:t>通过设置目标人群分析他们的</a:t>
            </a:r>
            <a:r>
              <a:rPr lang="en-US" altLang="zh-CN" b="1" dirty="0">
                <a:latin typeface="+mj-ea"/>
                <a:ea typeface="+mj-ea"/>
                <a:cs typeface="+mn-cs"/>
              </a:rPr>
              <a:t>PC</a:t>
            </a:r>
            <a:r>
              <a:rPr lang="zh-CN" altLang="en-US" b="1" dirty="0">
                <a:latin typeface="+mj-ea"/>
                <a:ea typeface="+mj-ea"/>
                <a:cs typeface="+mn-cs"/>
              </a:rPr>
              <a:t>端网站</a:t>
            </a:r>
            <a:r>
              <a:rPr lang="en-US" altLang="zh-CN" b="1" dirty="0">
                <a:latin typeface="+mj-ea"/>
                <a:ea typeface="+mj-ea"/>
                <a:cs typeface="+mn-cs"/>
              </a:rPr>
              <a:t>/</a:t>
            </a:r>
            <a:r>
              <a:rPr lang="zh-CN" altLang="en-US" b="1" dirty="0">
                <a:latin typeface="+mj-ea"/>
                <a:ea typeface="+mj-ea"/>
                <a:cs typeface="+mn-cs"/>
              </a:rPr>
              <a:t>服务</a:t>
            </a:r>
            <a:r>
              <a:rPr lang="en-US" altLang="zh-CN" b="1" dirty="0">
                <a:latin typeface="+mj-ea"/>
                <a:ea typeface="+mj-ea"/>
                <a:cs typeface="+mn-cs"/>
              </a:rPr>
              <a:t>/</a:t>
            </a:r>
            <a:r>
              <a:rPr lang="zh-CN" altLang="en-US" b="1" dirty="0">
                <a:latin typeface="+mj-ea"/>
                <a:ea typeface="+mj-ea"/>
                <a:cs typeface="+mn-cs"/>
              </a:rPr>
              <a:t>软件使用行为，及移动端</a:t>
            </a:r>
            <a:r>
              <a:rPr lang="en-US" altLang="zh-CN" b="1" dirty="0">
                <a:latin typeface="+mj-ea"/>
                <a:ea typeface="+mj-ea"/>
                <a:cs typeface="+mn-cs"/>
              </a:rPr>
              <a:t>APP</a:t>
            </a:r>
            <a:r>
              <a:rPr lang="zh-CN" altLang="en-US" b="1" dirty="0">
                <a:latin typeface="+mj-ea"/>
                <a:ea typeface="+mj-ea"/>
                <a:cs typeface="+mn-cs"/>
              </a:rPr>
              <a:t>使用行为，帮助媒体寻找潜在用户群，制定营销计划</a:t>
            </a:r>
            <a:endParaRPr lang="en-US" altLang="zh-CN" b="1" dirty="0">
              <a:latin typeface="+mj-ea"/>
              <a:ea typeface="+mj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2146866"/>
            <a:ext cx="3904742" cy="440133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28731" y="3123050"/>
            <a:ext cx="3548301" cy="52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33416" y="2664542"/>
            <a:ext cx="1114816" cy="42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1005178" y="247698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6" name="菱形 25"/>
          <p:cNvSpPr/>
          <p:nvPr/>
        </p:nvSpPr>
        <p:spPr>
          <a:xfrm>
            <a:off x="4695517" y="35028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7" name="文本占位符 3"/>
          <p:cNvSpPr txBox="1">
            <a:spLocks/>
          </p:cNvSpPr>
          <p:nvPr/>
        </p:nvSpPr>
        <p:spPr>
          <a:xfrm>
            <a:off x="4986629" y="3435700"/>
            <a:ext cx="3632086" cy="3286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查询所属账号剩余积分（默认每份报告需消耗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积分）</a:t>
            </a:r>
          </a:p>
        </p:txBody>
      </p:sp>
      <p:sp>
        <p:nvSpPr>
          <p:cNvPr id="28" name="菱形 27"/>
          <p:cNvSpPr/>
          <p:nvPr/>
        </p:nvSpPr>
        <p:spPr>
          <a:xfrm>
            <a:off x="4699714" y="415298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9" name="文本占位符 3"/>
          <p:cNvSpPr txBox="1">
            <a:spLocks/>
          </p:cNvSpPr>
          <p:nvPr/>
        </p:nvSpPr>
        <p:spPr>
          <a:xfrm>
            <a:off x="4986629" y="4105603"/>
            <a:ext cx="3411819" cy="33693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最新定制报告快捷操作入口</a:t>
            </a:r>
          </a:p>
        </p:txBody>
      </p:sp>
      <p:sp>
        <p:nvSpPr>
          <p:cNvPr id="30" name="菱形 29"/>
          <p:cNvSpPr/>
          <p:nvPr/>
        </p:nvSpPr>
        <p:spPr>
          <a:xfrm>
            <a:off x="4695517" y="290233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文本占位符 3"/>
          <p:cNvSpPr txBox="1">
            <a:spLocks/>
          </p:cNvSpPr>
          <p:nvPr/>
        </p:nvSpPr>
        <p:spPr>
          <a:xfrm>
            <a:off x="4986629" y="2835212"/>
            <a:ext cx="3632086" cy="3286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选择所需分析的报告类型，进入创建定制报告页面</a:t>
            </a:r>
          </a:p>
        </p:txBody>
      </p:sp>
      <p:sp>
        <p:nvSpPr>
          <p:cNvPr id="35" name="菱形 34"/>
          <p:cNvSpPr/>
          <p:nvPr/>
        </p:nvSpPr>
        <p:spPr>
          <a:xfrm>
            <a:off x="693917" y="283521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6" name="菱形 35"/>
          <p:cNvSpPr/>
          <p:nvPr/>
        </p:nvSpPr>
        <p:spPr>
          <a:xfrm>
            <a:off x="693917" y="374351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945253" y="3710435"/>
            <a:ext cx="3144966" cy="254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4" grpId="0"/>
      <p:bldP spid="35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1475839"/>
            <a:ext cx="8133458" cy="39871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定制报告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创建定制报告</a:t>
            </a:r>
            <a:r>
              <a:rPr lang="zh-CN" altLang="en-US" sz="1400" dirty="0">
                <a:solidFill>
                  <a:schemeClr val="accent2"/>
                </a:solidFill>
                <a:cs typeface="微软雅黑" pitchFamily="34" charset="-122"/>
              </a:rPr>
              <a:t>（以</a:t>
            </a:r>
            <a:r>
              <a:rPr lang="en-US" altLang="zh-CN" sz="1400" dirty="0">
                <a:solidFill>
                  <a:schemeClr val="accent2"/>
                </a:solidFill>
                <a:cs typeface="微软雅黑" pitchFamily="34" charset="-122"/>
              </a:rPr>
              <a:t>PC</a:t>
            </a:r>
            <a:r>
              <a:rPr lang="zh-CN" altLang="en-US" sz="1400" dirty="0">
                <a:solidFill>
                  <a:schemeClr val="accent2"/>
                </a:solidFill>
                <a:cs typeface="微软雅黑" pitchFamily="34" charset="-122"/>
              </a:rPr>
              <a:t>为例进行操作说明）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539439" y="604957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830551" y="5929205"/>
            <a:ext cx="3947927" cy="429886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可进行用户属性、网民行为、媒体条件设定；确认条件选择及快捷编辑</a:t>
            </a:r>
          </a:p>
        </p:txBody>
      </p:sp>
      <p:sp>
        <p:nvSpPr>
          <p:cNvPr id="31" name="菱形 30"/>
          <p:cNvSpPr/>
          <p:nvPr/>
        </p:nvSpPr>
        <p:spPr>
          <a:xfrm>
            <a:off x="539439" y="5667718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2" name="文本占位符 3"/>
          <p:cNvSpPr txBox="1">
            <a:spLocks/>
          </p:cNvSpPr>
          <p:nvPr/>
        </p:nvSpPr>
        <p:spPr>
          <a:xfrm>
            <a:off x="830551" y="5600592"/>
            <a:ext cx="3632086" cy="3286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设置分析时间段，如选择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月则分析所选目标用户在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月的网络访问行为</a:t>
            </a:r>
          </a:p>
        </p:txBody>
      </p:sp>
      <p:sp>
        <p:nvSpPr>
          <p:cNvPr id="45" name="菱形 44"/>
          <p:cNvSpPr/>
          <p:nvPr/>
        </p:nvSpPr>
        <p:spPr>
          <a:xfrm>
            <a:off x="539439" y="6438515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6" name="文本占位符 3"/>
          <p:cNvSpPr txBox="1">
            <a:spLocks/>
          </p:cNvSpPr>
          <p:nvPr/>
        </p:nvSpPr>
        <p:spPr>
          <a:xfrm>
            <a:off x="830551" y="6327083"/>
            <a:ext cx="3947927" cy="41261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对报告结果输出结果的覆盖人数进行设定</a:t>
            </a:r>
          </a:p>
        </p:txBody>
      </p:sp>
      <p:sp>
        <p:nvSpPr>
          <p:cNvPr id="47" name="菱形 46"/>
          <p:cNvSpPr/>
          <p:nvPr/>
        </p:nvSpPr>
        <p:spPr>
          <a:xfrm>
            <a:off x="5313001" y="5628027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8" name="文本占位符 3"/>
          <p:cNvSpPr txBox="1">
            <a:spLocks/>
          </p:cNvSpPr>
          <p:nvPr/>
        </p:nvSpPr>
        <p:spPr>
          <a:xfrm>
            <a:off x="5604114" y="5516594"/>
            <a:ext cx="2674648" cy="532977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点击“开始分析”，进行报告制作；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点击“重置”，清空所有已选条件（同清空条件）；</a:t>
            </a:r>
          </a:p>
        </p:txBody>
      </p:sp>
      <p:sp>
        <p:nvSpPr>
          <p:cNvPr id="49" name="菱形 48"/>
          <p:cNvSpPr/>
          <p:nvPr/>
        </p:nvSpPr>
        <p:spPr>
          <a:xfrm>
            <a:off x="5313001" y="6067060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0" name="文本占位符 3"/>
          <p:cNvSpPr txBox="1">
            <a:spLocks/>
          </p:cNvSpPr>
          <p:nvPr/>
        </p:nvSpPr>
        <p:spPr>
          <a:xfrm>
            <a:off x="5604113" y="5955627"/>
            <a:ext cx="2900789" cy="470171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点击“查看历史报告”进入定制报告列表页</a:t>
            </a:r>
          </a:p>
        </p:txBody>
      </p:sp>
      <p:sp>
        <p:nvSpPr>
          <p:cNvPr id="51" name="菱形 50"/>
          <p:cNvSpPr/>
          <p:nvPr/>
        </p:nvSpPr>
        <p:spPr>
          <a:xfrm>
            <a:off x="292743" y="210352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68819" y="2074028"/>
            <a:ext cx="2282535" cy="25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8819" y="2368839"/>
            <a:ext cx="3560729" cy="2222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/>
          <p:cNvSpPr/>
          <p:nvPr/>
        </p:nvSpPr>
        <p:spPr>
          <a:xfrm>
            <a:off x="288103" y="249246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68818" y="4728455"/>
            <a:ext cx="3767207" cy="403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302793" y="4628847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8" name="菱形 57"/>
          <p:cNvSpPr/>
          <p:nvPr/>
        </p:nvSpPr>
        <p:spPr>
          <a:xfrm>
            <a:off x="3793917" y="5190943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4129549" y="5190943"/>
            <a:ext cx="993058" cy="28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/>
          <p:cNvSpPr/>
          <p:nvPr/>
        </p:nvSpPr>
        <p:spPr>
          <a:xfrm>
            <a:off x="6928839" y="1862372"/>
            <a:ext cx="251336" cy="19921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7184818" y="1883542"/>
            <a:ext cx="1585556" cy="30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1" grpId="0" animBg="1"/>
      <p:bldP spid="32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0" y="2800073"/>
            <a:ext cx="5975657" cy="246392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/>
              <a:t>定制报告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媒体条件设定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用户属性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2970" y="17425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通过用户属性及网民行为对目标人群进行设定，各条件可以同时进行设置，也可任选其中一个条件设置，不选为全体用户</a:t>
            </a:r>
            <a:endParaRPr lang="en-US" altLang="zh-CN" b="1" dirty="0">
              <a:latin typeface="+mj-ea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+mj-ea"/>
              </a:rPr>
              <a:t>基本用户属性：包括性别、年龄、地区等人群标签；</a:t>
            </a:r>
            <a:endParaRPr lang="en-US" altLang="zh-CN" dirty="0">
              <a:latin typeface="+mj-ea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+mj-ea"/>
              </a:rPr>
              <a:t>高级用户属性：包括拥有产品、消费观念等人群标签；</a:t>
            </a:r>
          </a:p>
          <a:p>
            <a:pPr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b="1" dirty="0">
              <a:latin typeface="+mj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9" y="2812774"/>
            <a:ext cx="6033427" cy="245122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327356" y="2768137"/>
            <a:ext cx="647752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1840" y="3721720"/>
            <a:ext cx="6033426" cy="1546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9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/>
              <a:t>定制报告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媒体条件设定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网民行为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2970" y="17425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j-ea"/>
              </a:rPr>
              <a:t>以访问指定网站</a:t>
            </a:r>
            <a:r>
              <a:rPr lang="en-US" altLang="zh-CN" b="1" dirty="0">
                <a:latin typeface="+mj-ea"/>
              </a:rPr>
              <a:t>/</a:t>
            </a:r>
            <a:r>
              <a:rPr lang="zh-CN" altLang="en-US" b="1" dirty="0">
                <a:latin typeface="+mj-ea"/>
              </a:rPr>
              <a:t>网站服务</a:t>
            </a:r>
            <a:r>
              <a:rPr lang="en-US" altLang="zh-CN" b="1" dirty="0">
                <a:latin typeface="+mj-ea"/>
              </a:rPr>
              <a:t>/</a:t>
            </a:r>
            <a:r>
              <a:rPr lang="zh-CN" altLang="en-US" b="1" dirty="0">
                <a:latin typeface="+mj-ea"/>
              </a:rPr>
              <a:t>软件用户设置为目标用户</a:t>
            </a:r>
          </a:p>
        </p:txBody>
      </p:sp>
      <p:sp>
        <p:nvSpPr>
          <p:cNvPr id="18" name="菱形 17"/>
          <p:cNvSpPr/>
          <p:nvPr/>
        </p:nvSpPr>
        <p:spPr>
          <a:xfrm>
            <a:off x="691839" y="477859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982950" y="5056597"/>
            <a:ext cx="4346133" cy="3413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添加条件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可以按照服务大类别或小类别、网站类别或网站、软件类别或软件以及关键字搜索四种方式进行添加。</a:t>
            </a: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rgbClr val="FF0000"/>
                </a:solidFill>
                <a:latin typeface="+mn-ea"/>
              </a:rPr>
              <a:t>注：类别和下属媒体仅能单选，即选择了新闻门户网站类别和下属网站只能二选一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0" y="2175104"/>
            <a:ext cx="8136000" cy="2304913"/>
          </a:xfrm>
          <a:prstGeom prst="rect">
            <a:avLst/>
          </a:prstGeom>
        </p:spPr>
      </p:pic>
      <p:sp>
        <p:nvSpPr>
          <p:cNvPr id="22" name="文本占位符 3"/>
          <p:cNvSpPr txBox="1">
            <a:spLocks/>
          </p:cNvSpPr>
          <p:nvPr/>
        </p:nvSpPr>
        <p:spPr>
          <a:xfrm>
            <a:off x="943175" y="6019306"/>
            <a:ext cx="4484231" cy="532977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对所选择的多个条件进行关系设置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（或）：访问过所选定的所有网站中任何一个或多个的用户都作为目标用户</a:t>
            </a:r>
          </a:p>
          <a:p>
            <a:pPr marL="0" indent="0">
              <a:buNone/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（与））：同时访问过所选定的所有网站的用户作为目标用户</a:t>
            </a:r>
          </a:p>
          <a:p>
            <a:pPr marL="0" indent="0">
              <a:buNone/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（排除选择条件）：没有访问过选定条件的用户为目标用户</a:t>
            </a:r>
          </a:p>
          <a:p>
            <a:pPr marL="0" indent="0">
              <a:buNone/>
              <a:defRPr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35278" y="2164895"/>
            <a:ext cx="698090" cy="22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0039" y="3037061"/>
            <a:ext cx="2603096" cy="23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63807" y="3002715"/>
            <a:ext cx="2086903" cy="27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459604" y="293624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菱形 33"/>
          <p:cNvSpPr/>
          <p:nvPr/>
        </p:nvSpPr>
        <p:spPr>
          <a:xfrm>
            <a:off x="6324788" y="294285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5" name="菱形 34"/>
          <p:cNvSpPr/>
          <p:nvPr/>
        </p:nvSpPr>
        <p:spPr>
          <a:xfrm>
            <a:off x="710940" y="569985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3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/>
      <p:bldP spid="26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" y="2285484"/>
            <a:ext cx="8136000" cy="231718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/>
              <a:t>定制报告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媒体条件设定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媒体条件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2970" y="17425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j-ea"/>
              </a:rPr>
              <a:t>可根据媒介方案需求进行报告输出结果的自定义选择（默认为全部媒体）</a:t>
            </a:r>
          </a:p>
        </p:txBody>
      </p:sp>
      <p:sp>
        <p:nvSpPr>
          <p:cNvPr id="18" name="菱形 17"/>
          <p:cNvSpPr/>
          <p:nvPr/>
        </p:nvSpPr>
        <p:spPr>
          <a:xfrm>
            <a:off x="691839" y="483759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982950" y="5056597"/>
            <a:ext cx="4346133" cy="3413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选择媒介计划类型（默认为全部，各媒介计划类型仅支持单选）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网络服务媒介计划分析用户服务访问行为；</a:t>
            </a: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网站媒介计划分析用户网站访问行为；</a:t>
            </a: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软件媒介计划分析用户软件使用行为；</a:t>
            </a:r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943175" y="6019306"/>
            <a:ext cx="4484231" cy="532977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选择自定义媒体类别及详细媒体分析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媒体类别分析：分析到类别级别，如新闻门户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详细媒体分析：分析到类别下的详细媒体，如新华网</a:t>
            </a:r>
          </a:p>
          <a:p>
            <a:pPr marL="0" indent="0">
              <a:buNone/>
              <a:defRPr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36245" y="2277764"/>
            <a:ext cx="698090" cy="22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2403" y="3124899"/>
            <a:ext cx="2993351" cy="22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72402" y="3382298"/>
            <a:ext cx="5392423" cy="1220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459604" y="293624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菱形 33"/>
          <p:cNvSpPr/>
          <p:nvPr/>
        </p:nvSpPr>
        <p:spPr>
          <a:xfrm>
            <a:off x="459604" y="348782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5" name="菱形 34"/>
          <p:cNvSpPr/>
          <p:nvPr/>
        </p:nvSpPr>
        <p:spPr>
          <a:xfrm>
            <a:off x="710940" y="582767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61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/>
      <p:bldP spid="26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" y="2226149"/>
            <a:ext cx="8136000" cy="369713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/>
              <a:t>定制报告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查询历史报告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2970" y="17425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j-ea"/>
              </a:rPr>
              <a:t>报告制作后自动进入查询历史报告列表页，可对所有报告进行信息查询及操作</a:t>
            </a:r>
          </a:p>
        </p:txBody>
      </p:sp>
      <p:sp>
        <p:nvSpPr>
          <p:cNvPr id="18" name="菱形 17"/>
          <p:cNvSpPr/>
          <p:nvPr/>
        </p:nvSpPr>
        <p:spPr>
          <a:xfrm>
            <a:off x="710940" y="612791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989673" y="6061034"/>
            <a:ext cx="4346133" cy="3413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显示所有报告的信息及生成状态</a:t>
            </a:r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989673" y="6243569"/>
            <a:ext cx="4484231" cy="532977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对报告可进行条件的二次编辑及下载或删除操作</a:t>
            </a:r>
          </a:p>
        </p:txBody>
      </p:sp>
      <p:sp>
        <p:nvSpPr>
          <p:cNvPr id="26" name="矩形 25"/>
          <p:cNvSpPr/>
          <p:nvPr/>
        </p:nvSpPr>
        <p:spPr>
          <a:xfrm>
            <a:off x="710940" y="2604686"/>
            <a:ext cx="6142144" cy="718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435028" y="253498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菱形 33"/>
          <p:cNvSpPr/>
          <p:nvPr/>
        </p:nvSpPr>
        <p:spPr>
          <a:xfrm>
            <a:off x="7175036" y="258158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5" name="菱形 34"/>
          <p:cNvSpPr/>
          <p:nvPr/>
        </p:nvSpPr>
        <p:spPr>
          <a:xfrm>
            <a:off x="710940" y="643149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426372" y="2638766"/>
            <a:ext cx="1186686" cy="68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26373" y="2390634"/>
            <a:ext cx="1401466" cy="190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7173906" y="226207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3" name="菱形 22"/>
          <p:cNvSpPr/>
          <p:nvPr/>
        </p:nvSpPr>
        <p:spPr>
          <a:xfrm>
            <a:off x="6313584" y="544281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473173" y="5703417"/>
            <a:ext cx="2354666" cy="255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884734" y="613380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8" name="文本占位符 3"/>
          <p:cNvSpPr txBox="1">
            <a:spLocks/>
          </p:cNvSpPr>
          <p:nvPr/>
        </p:nvSpPr>
        <p:spPr>
          <a:xfrm>
            <a:off x="5163467" y="6066925"/>
            <a:ext cx="4346133" cy="34131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可快捷切换创建报告和历史报告界面</a:t>
            </a:r>
          </a:p>
        </p:txBody>
      </p:sp>
      <p:sp>
        <p:nvSpPr>
          <p:cNvPr id="29" name="文本占位符 3"/>
          <p:cNvSpPr txBox="1">
            <a:spLocks/>
          </p:cNvSpPr>
          <p:nvPr/>
        </p:nvSpPr>
        <p:spPr>
          <a:xfrm>
            <a:off x="5180588" y="6279498"/>
            <a:ext cx="4484231" cy="532977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切换报告显示页面</a:t>
            </a:r>
          </a:p>
        </p:txBody>
      </p:sp>
      <p:sp>
        <p:nvSpPr>
          <p:cNvPr id="30" name="菱形 29"/>
          <p:cNvSpPr/>
          <p:nvPr/>
        </p:nvSpPr>
        <p:spPr>
          <a:xfrm>
            <a:off x="4884734" y="643738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9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/>
      <p:bldP spid="26" grpId="0" animBg="1"/>
      <p:bldP spid="33" grpId="0" animBg="1"/>
      <p:bldP spid="34" grpId="0" animBg="1"/>
      <p:bldP spid="3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艾瑞睿见</a:t>
            </a:r>
            <a:r>
              <a:rPr lang="en-US" altLang="zh-CN" dirty="0" err="1">
                <a:latin typeface="+mj-ea"/>
                <a:ea typeface="+mj-ea"/>
              </a:rPr>
              <a:t>UserTracker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产品介绍及说明</a:t>
            </a:r>
          </a:p>
        </p:txBody>
      </p:sp>
      <p:sp>
        <p:nvSpPr>
          <p:cNvPr id="7" name="文本占位符 6"/>
          <p:cNvSpPr txBox="1">
            <a:spLocks noGrp="1"/>
          </p:cNvSpPr>
          <p:nvPr>
            <p:ph type="body" sz="quarter" idx="18"/>
          </p:nvPr>
        </p:nvSpPr>
        <p:spPr>
          <a:xfrm>
            <a:off x="540570" y="1590144"/>
            <a:ext cx="813600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艾瑞睿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见</a:t>
            </a:r>
            <a:r>
              <a:rPr lang="en-US" altLang="zh-CN" b="1" dirty="0" err="1" smtClean="0">
                <a:latin typeface="+mj-ea"/>
                <a:ea typeface="+mj-ea"/>
              </a:rPr>
              <a:t>UserTracker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产品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是融合了原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iUserTracker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及</a:t>
            </a:r>
            <a:r>
              <a:rPr lang="en-US" altLang="zh-CN" dirty="0" err="1">
                <a:latin typeface="+mj-ea"/>
                <a:ea typeface="+mj-ea"/>
              </a:rPr>
              <a:t>mUserTracker</a:t>
            </a:r>
            <a:r>
              <a:rPr lang="zh-CN" altLang="en-US" dirty="0">
                <a:latin typeface="+mj-ea"/>
                <a:ea typeface="+mj-ea"/>
              </a:rPr>
              <a:t>数据产品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的新升级版本，实现用户可同时对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PC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及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Mobile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两端最新数据进行查询及分析的跨屏行为监测产品。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  <a:p>
            <a:pPr lv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  <a:p>
            <a:pPr lvl="0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新版本在保留原有各产品功能的基础上，结合了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PC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及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Mobile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端网站及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APP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的分析特点，</a:t>
            </a:r>
            <a:r>
              <a:rPr lang="zh-CN" altLang="en-US" b="1" dirty="0">
                <a:latin typeface="微软雅黑" panose="020B0503020204020204" pitchFamily="34" charset="-122"/>
              </a:rPr>
              <a:t>制定了新的跨屏网络服务分类及访问频次分析</a:t>
            </a:r>
            <a:r>
              <a:rPr lang="zh-CN" altLang="en-US" dirty="0">
                <a:latin typeface="微软雅黑" panose="020B0503020204020204" pitchFamily="34" charset="-122"/>
              </a:rPr>
              <a:t>，提供更准确、更细致的行业相关数据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+mj-ea"/>
            </a:endParaRPr>
          </a:p>
          <a:p>
            <a:pPr lvl="0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在移动端用户特征模块下增加</a:t>
            </a:r>
            <a:r>
              <a:rPr lang="zh-CN" altLang="en-US" dirty="0">
                <a:latin typeface="微软雅黑" panose="020B0503020204020204" pitchFamily="34" charset="-122"/>
              </a:rPr>
              <a:t>了更多的用户标签，可做更丰富的目标人群行为分析及人群画像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0">
              <a:lnSpc>
                <a:spcPts val="2000"/>
              </a:lnSpc>
              <a:spcBef>
                <a:spcPct val="0"/>
              </a:spcBef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新增自定义监测功能，</a:t>
            </a:r>
            <a:r>
              <a:rPr lang="zh-CN" altLang="en-US" dirty="0">
                <a:latin typeface="微软雅黑" panose="020B0503020204020204" pitchFamily="34" charset="-122"/>
              </a:rPr>
              <a:t>可帮助用户将自行关注的网站、软件、</a:t>
            </a:r>
            <a:r>
              <a:rPr lang="en-US" altLang="zh-CN" dirty="0">
                <a:latin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</a:rPr>
              <a:t>等内容进行自定义组合及收藏，便于随时查询数据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3"/>
          </p:nvPr>
        </p:nvSpPr>
        <p:spPr>
          <a:xfrm>
            <a:off x="539439" y="3613723"/>
            <a:ext cx="8136000" cy="360000"/>
          </a:xfrm>
        </p:spPr>
        <p:txBody>
          <a:bodyPr/>
          <a:lstStyle/>
          <a:p>
            <a:r>
              <a:rPr lang="zh-CN" altLang="en-US" dirty="0"/>
              <a:t>新老产品功能对比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51376"/>
              </p:ext>
            </p:extLst>
          </p:nvPr>
        </p:nvGraphicFramePr>
        <p:xfrm>
          <a:off x="539439" y="4281166"/>
          <a:ext cx="4170212" cy="2048261"/>
        </p:xfrm>
        <a:graphic>
          <a:graphicData uri="http://schemas.openxmlformats.org/drawingml/2006/table">
            <a:tbl>
              <a:tblPr/>
              <a:tblGrid>
                <a:gridCol w="793175">
                  <a:extLst>
                    <a:ext uri="{9D8B030D-6E8A-4147-A177-3AD203B41FA5}">
                      <a16:colId xmlns:a16="http://schemas.microsoft.com/office/drawing/2014/main" val="3185940233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677917163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4197411345"/>
                    </a:ext>
                  </a:extLst>
                </a:gridCol>
                <a:gridCol w="1300144">
                  <a:extLst>
                    <a:ext uri="{9D8B030D-6E8A-4147-A177-3AD203B41FA5}">
                      <a16:colId xmlns:a16="http://schemas.microsoft.com/office/drawing/2014/main" val="433286450"/>
                    </a:ext>
                  </a:extLst>
                </a:gridCol>
              </a:tblGrid>
              <a:tr h="3442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功能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53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iUserTracker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53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mUserTracker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53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睿见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UserTracker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26432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排名分析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46018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服务排名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——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00961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类别排名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9446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访问频次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——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9614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用户特征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√（丰富标签）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07406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对比分析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34689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重合分析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012874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来源去向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356"/>
                  </a:ext>
                </a:extLst>
              </a:tr>
              <a:tr h="1893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自定义监测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25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5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" y="2902918"/>
            <a:ext cx="8141474" cy="346724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</a:rPr>
              <a:t>自定义监测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首页说明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2970" y="1742544"/>
            <a:ext cx="8136000" cy="64809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j-ea"/>
              </a:rPr>
              <a:t>自定义监测功能可帮助用户将自行关注的网站、软件、</a:t>
            </a:r>
            <a:r>
              <a:rPr lang="en-US" altLang="zh-CN" b="1" dirty="0">
                <a:latin typeface="+mj-ea"/>
              </a:rPr>
              <a:t>APP</a:t>
            </a:r>
            <a:r>
              <a:rPr lang="zh-CN" altLang="en-US" b="1" dirty="0">
                <a:latin typeface="+mj-ea"/>
              </a:rPr>
              <a:t>等内容进行自定义组合及收藏，便于随时查询数据。</a:t>
            </a:r>
            <a:endParaRPr lang="en-US" altLang="zh-CN" b="1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APP</a:t>
            </a:r>
            <a:r>
              <a:rPr lang="zh-CN" altLang="en-US" dirty="0">
                <a:latin typeface="+mj-ea"/>
              </a:rPr>
              <a:t>监测：以</a:t>
            </a:r>
            <a:r>
              <a:rPr lang="en-US" altLang="zh-CN" dirty="0">
                <a:latin typeface="+mj-ea"/>
              </a:rPr>
              <a:t>APP-APP</a:t>
            </a:r>
            <a:r>
              <a:rPr lang="zh-CN" altLang="en-US" dirty="0">
                <a:latin typeface="+mj-ea"/>
              </a:rPr>
              <a:t>服务为体系对自定义组合的移动端</a:t>
            </a:r>
            <a:r>
              <a:rPr lang="en-US" altLang="zh-CN" dirty="0">
                <a:latin typeface="+mj-ea"/>
              </a:rPr>
              <a:t>APP</a:t>
            </a:r>
            <a:r>
              <a:rPr lang="zh-CN" altLang="en-US" dirty="0">
                <a:latin typeface="+mj-ea"/>
              </a:rPr>
              <a:t>使用行为进行各项分析及查询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网站监测：以网站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网站服务为体系对自定义组合的</a:t>
            </a:r>
            <a:r>
              <a:rPr lang="en-US" altLang="zh-CN" dirty="0">
                <a:latin typeface="+mj-ea"/>
              </a:rPr>
              <a:t>PC</a:t>
            </a:r>
            <a:r>
              <a:rPr lang="zh-CN" altLang="en-US" dirty="0">
                <a:latin typeface="+mj-ea"/>
              </a:rPr>
              <a:t>端网站访问行为进行各项分析及查询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软件监测：以软件服务为体系对自定义组合的</a:t>
            </a:r>
            <a:r>
              <a:rPr lang="en-US" altLang="zh-CN" dirty="0">
                <a:latin typeface="+mj-ea"/>
              </a:rPr>
              <a:t>PC</a:t>
            </a:r>
            <a:r>
              <a:rPr lang="zh-CN" altLang="en-US" dirty="0">
                <a:latin typeface="+mj-ea"/>
              </a:rPr>
              <a:t>端软件使用行为进行各项分析及查询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艾瑞推荐：艾瑞结合用户查询需求及行业认知，创建媒体组合书签，用户可进行查询及添加至自有监测列表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57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</a:rPr>
              <a:t>自定义监测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操作说明（</a:t>
            </a:r>
            <a:r>
              <a:rPr lang="zh-CN" altLang="en-US" sz="1400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以</a:t>
            </a:r>
            <a:r>
              <a:rPr lang="en-US" altLang="zh-CN" sz="1400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APP</a:t>
            </a:r>
            <a:r>
              <a:rPr lang="zh-CN" altLang="en-US" sz="1400" dirty="0">
                <a:solidFill>
                  <a:schemeClr val="accent2"/>
                </a:solidFill>
                <a:latin typeface="+mj-ea"/>
                <a:ea typeface="+mj-ea"/>
                <a:cs typeface="微软雅黑" pitchFamily="34" charset="-122"/>
              </a:rPr>
              <a:t>监测为例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）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" y="1926458"/>
            <a:ext cx="4591286" cy="1943200"/>
          </a:xfrm>
          <a:prstGeom prst="rect">
            <a:avLst/>
          </a:prstGeom>
        </p:spPr>
      </p:pic>
      <p:sp>
        <p:nvSpPr>
          <p:cNvPr id="9" name="菱形 8"/>
          <p:cNvSpPr/>
          <p:nvPr/>
        </p:nvSpPr>
        <p:spPr>
          <a:xfrm>
            <a:off x="5510112" y="227270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5788845" y="2205826"/>
            <a:ext cx="4346133" cy="341313"/>
          </a:xfrm>
          <a:prstGeom prst="rect">
            <a:avLst/>
          </a:prstGeom>
        </p:spPr>
        <p:txBody>
          <a:bodyPr vert="horz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点击报告名称，可进入查询页面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5788845" y="2550314"/>
            <a:ext cx="4484231" cy="532977"/>
          </a:xfrm>
          <a:prstGeom prst="rect">
            <a:avLst/>
          </a:prstGeom>
        </p:spPr>
        <p:txBody>
          <a:bodyPr vert="horz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点击“编辑” 按钮可对当前监测条件进行编辑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点击“删除”按钮，可删除当前监测</a:t>
            </a:r>
          </a:p>
          <a:p>
            <a:pPr marL="0" indent="0">
              <a:buNone/>
              <a:defRPr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510112" y="260924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4" name="菱形 13"/>
          <p:cNvSpPr/>
          <p:nvPr/>
        </p:nvSpPr>
        <p:spPr>
          <a:xfrm>
            <a:off x="5527233" y="3024220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5805966" y="2977005"/>
            <a:ext cx="4346133" cy="341313"/>
          </a:xfrm>
          <a:prstGeom prst="rect">
            <a:avLst/>
          </a:prstGeom>
        </p:spPr>
        <p:txBody>
          <a:bodyPr vert="horz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点击“新建”按钮，创建标签名后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进入条件编辑界面</a:t>
            </a:r>
          </a:p>
        </p:txBody>
      </p:sp>
      <p:sp>
        <p:nvSpPr>
          <p:cNvPr id="18" name="矩形 17"/>
          <p:cNvSpPr/>
          <p:nvPr/>
        </p:nvSpPr>
        <p:spPr>
          <a:xfrm>
            <a:off x="1104230" y="2385382"/>
            <a:ext cx="822893" cy="397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772367" y="237648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0" name="菱形 19"/>
          <p:cNvSpPr/>
          <p:nvPr/>
        </p:nvSpPr>
        <p:spPr>
          <a:xfrm>
            <a:off x="3832682" y="2417526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1" name="菱形 20"/>
          <p:cNvSpPr/>
          <p:nvPr/>
        </p:nvSpPr>
        <p:spPr>
          <a:xfrm>
            <a:off x="4211224" y="217782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2" name="菱形 21"/>
          <p:cNvSpPr/>
          <p:nvPr/>
        </p:nvSpPr>
        <p:spPr>
          <a:xfrm>
            <a:off x="5527233" y="340797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5805966" y="3360760"/>
            <a:ext cx="4346133" cy="341313"/>
          </a:xfrm>
          <a:prstGeom prst="rect">
            <a:avLst/>
          </a:prstGeom>
        </p:spPr>
        <p:txBody>
          <a:bodyPr vert="horz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切换监测列表页面</a:t>
            </a:r>
          </a:p>
        </p:txBody>
      </p:sp>
      <p:sp>
        <p:nvSpPr>
          <p:cNvPr id="24" name="矩形 23"/>
          <p:cNvSpPr/>
          <p:nvPr/>
        </p:nvSpPr>
        <p:spPr>
          <a:xfrm>
            <a:off x="4117835" y="2397862"/>
            <a:ext cx="749133" cy="38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4605910" y="2177824"/>
            <a:ext cx="548524" cy="223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2416837" y="337899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644696" y="3586555"/>
            <a:ext cx="737435" cy="283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0" y="4656315"/>
            <a:ext cx="4591286" cy="122022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812739" y="2385182"/>
            <a:ext cx="435423" cy="264893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 animBg="1"/>
      <p:bldP spid="14" grpId="0" animBg="1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91840" y="662464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</a:rPr>
              <a:t>自定义监测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1839" y="1238524"/>
            <a:ext cx="8136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00" b="0" kern="1200" baseline="0">
                <a:solidFill>
                  <a:srgbClr val="8BC53F"/>
                </a:solidFill>
                <a:latin typeface="(使用中文字体)"/>
                <a:ea typeface="微软雅黑" panose="020B0503020204020204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操作说明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新建监测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" y="1915944"/>
            <a:ext cx="8136000" cy="2120463"/>
          </a:xfrm>
          <a:prstGeom prst="rect">
            <a:avLst/>
          </a:prstGeom>
        </p:spPr>
      </p:pic>
      <p:sp>
        <p:nvSpPr>
          <p:cNvPr id="28" name="菱形 27"/>
          <p:cNvSpPr/>
          <p:nvPr/>
        </p:nvSpPr>
        <p:spPr>
          <a:xfrm>
            <a:off x="691839" y="472908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82951" y="4661955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通过关键字搜索，锁定添加监测对象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691839" y="4420953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82951" y="4353827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在导航框中，点击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名称，进行自定义监测对象添加</a:t>
            </a:r>
          </a:p>
        </p:txBody>
      </p:sp>
      <p:sp>
        <p:nvSpPr>
          <p:cNvPr id="32" name="菱形 31"/>
          <p:cNvSpPr/>
          <p:nvPr/>
        </p:nvSpPr>
        <p:spPr>
          <a:xfrm>
            <a:off x="691839" y="5104335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82951" y="5037209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选择后添加监测后，在对象列表中显示，可进行最终监测对象确认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59839" y="2182761"/>
            <a:ext cx="1119851" cy="261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52015" y="2182760"/>
            <a:ext cx="2775823" cy="122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424678" y="2443980"/>
            <a:ext cx="1439399" cy="74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2087180" y="225530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8" name="菱形 37"/>
          <p:cNvSpPr/>
          <p:nvPr/>
        </p:nvSpPr>
        <p:spPr>
          <a:xfrm>
            <a:off x="4422341" y="2105814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9" name="菱形 38"/>
          <p:cNvSpPr/>
          <p:nvPr/>
        </p:nvSpPr>
        <p:spPr>
          <a:xfrm>
            <a:off x="5879690" y="2047747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58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build="p"/>
      <p:bldP spid="30" grpId="0" animBg="1"/>
      <p:bldP spid="31" grpId="0" build="p"/>
      <p:bldP spid="32" grpId="0" animBg="1"/>
      <p:bldP spid="33" grpId="0" build="p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4961"/>
            <a:ext cx="9144000" cy="396716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行业研究</a:t>
            </a:r>
            <a:r>
              <a:rPr lang="en-US" altLang="zh-CN" dirty="0">
                <a:solidFill>
                  <a:schemeClr val="accent2"/>
                </a:solidFill>
                <a:cs typeface="微软雅黑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cs typeface="微软雅黑" pitchFamily="34" charset="-122"/>
              </a:rPr>
              <a:t>首页说明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zh-CN" altLang="en-US" dirty="0"/>
              <a:t>行业研究</a:t>
            </a:r>
          </a:p>
        </p:txBody>
      </p:sp>
      <p:sp>
        <p:nvSpPr>
          <p:cNvPr id="21" name="菱形 20"/>
          <p:cNvSpPr/>
          <p:nvPr/>
        </p:nvSpPr>
        <p:spPr>
          <a:xfrm>
            <a:off x="82561" y="610682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73673" y="6039703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点击中国互联网发展状况研究下相关报告，进入数据查询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098" y="1504035"/>
            <a:ext cx="722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对互联网整体发展、细分行业及用户特征做深入研究及数据分析汇总（暂时仅可查询中国互联网发展状况研究相关数据内容）</a:t>
            </a:r>
          </a:p>
        </p:txBody>
      </p:sp>
      <p:sp>
        <p:nvSpPr>
          <p:cNvPr id="23" name="菱形 22"/>
          <p:cNvSpPr/>
          <p:nvPr/>
        </p:nvSpPr>
        <p:spPr>
          <a:xfrm>
            <a:off x="5274258" y="1911182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155943" y="3036960"/>
            <a:ext cx="2280019" cy="2539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30275" y="2751339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4" name="菱形 13"/>
          <p:cNvSpPr/>
          <p:nvPr/>
        </p:nvSpPr>
        <p:spPr>
          <a:xfrm>
            <a:off x="82561" y="5798701"/>
            <a:ext cx="251336" cy="2075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73673" y="5731575"/>
            <a:ext cx="3632086" cy="32861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点击首页导航栏下的行业研究，进入功能首页</a:t>
            </a:r>
          </a:p>
        </p:txBody>
      </p:sp>
      <p:sp>
        <p:nvSpPr>
          <p:cNvPr id="19" name="矩形 18"/>
          <p:cNvSpPr/>
          <p:nvPr/>
        </p:nvSpPr>
        <p:spPr>
          <a:xfrm>
            <a:off x="5399926" y="2145186"/>
            <a:ext cx="512286" cy="323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23" grpId="0" animBg="1"/>
      <p:bldP spid="24" grpId="0" animBg="1"/>
      <p:bldP spid="25" grpId="0" animBg="1"/>
      <p:bldP spid="14" grpId="0" animBg="1"/>
      <p:bldP spid="15" grpId="0" build="p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 1"/>
          <p:cNvSpPr>
            <a:spLocks noGrp="1"/>
          </p:cNvSpPr>
          <p:nvPr>
            <p:ph type="title"/>
          </p:nvPr>
        </p:nvSpPr>
        <p:spPr>
          <a:xfrm>
            <a:off x="539440" y="510064"/>
            <a:ext cx="8136000" cy="468000"/>
          </a:xfrm>
        </p:spPr>
        <p:txBody>
          <a:bodyPr/>
          <a:lstStyle/>
          <a:p>
            <a:r>
              <a:rPr lang="zh-CN" altLang="en-US" dirty="0"/>
              <a:t>典型客户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48158" y="1849316"/>
            <a:ext cx="8132486" cy="3590591"/>
            <a:chOff x="605824" y="2088214"/>
            <a:chExt cx="8132486" cy="3590591"/>
          </a:xfrm>
        </p:grpSpPr>
        <p:pic>
          <p:nvPicPr>
            <p:cNvPr id="74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033" y="2935803"/>
              <a:ext cx="612481" cy="460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41" b="23792"/>
            <a:stretch/>
          </p:blipFill>
          <p:spPr bwMode="auto">
            <a:xfrm>
              <a:off x="1418752" y="4525055"/>
              <a:ext cx="565042" cy="21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" descr="C:\Users\pc20160519\AppData\Roaming\Tencent\Users\490467673\QQ\WinTemp\RichOle\V)@}K@T)XIAJUV})DE73$D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7688" y="2978193"/>
              <a:ext cx="570487" cy="375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05" y="4455850"/>
              <a:ext cx="536812" cy="33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704" y="2241266"/>
              <a:ext cx="582420" cy="36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5925" y="3653899"/>
              <a:ext cx="454013" cy="4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3" descr="s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08" y="3785824"/>
              <a:ext cx="601389" cy="19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237" y="2357906"/>
              <a:ext cx="613531" cy="13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923" y="2352578"/>
              <a:ext cx="503138" cy="14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2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966" y="5260062"/>
              <a:ext cx="552263" cy="16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59" descr="Sohu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614" y="5247780"/>
              <a:ext cx="397756" cy="185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2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606" y="2330789"/>
              <a:ext cx="519777" cy="185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11" descr="sina">
              <a:hlinkClick r:id="rId15"/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64" b="18782"/>
            <a:stretch>
              <a:fillRect/>
            </a:stretch>
          </p:blipFill>
          <p:spPr bwMode="auto">
            <a:xfrm>
              <a:off x="5067745" y="2323533"/>
              <a:ext cx="654380" cy="19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4" descr="stock_frame_logo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358" y="2348221"/>
              <a:ext cx="579202" cy="150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图片 2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759" y="2276910"/>
              <a:ext cx="473029" cy="2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图片 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267" y="3740264"/>
              <a:ext cx="454013" cy="28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图片 2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171" y="5122590"/>
              <a:ext cx="512646" cy="435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图片 2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452" y="5107932"/>
              <a:ext cx="465898" cy="46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图片 25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90" y="4488814"/>
              <a:ext cx="466690" cy="289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图片 2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859" y="2294738"/>
              <a:ext cx="343084" cy="25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图片 2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257" y="2993724"/>
              <a:ext cx="582023" cy="36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图片 2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945" y="5202617"/>
              <a:ext cx="415980" cy="2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图片 30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199" y="4489606"/>
              <a:ext cx="463521" cy="287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图片 31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004" y="5182383"/>
              <a:ext cx="509911" cy="31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图片 32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120" y="4469400"/>
              <a:ext cx="529623" cy="32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6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496" y="3826163"/>
              <a:ext cx="619992" cy="10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图片 34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347" y="5192268"/>
              <a:ext cx="475853" cy="29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9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534" y="4560125"/>
              <a:ext cx="587126" cy="14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图片 38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07" y="3066143"/>
              <a:ext cx="601388" cy="199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图片 3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512" y="3788993"/>
              <a:ext cx="541170" cy="18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2" descr="http://p4.so.qhmsg.com/bdr/_240_/t01e0a636da4af086c4.jp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6" t="15833" r="17061" b="11762"/>
            <a:stretch/>
          </p:blipFill>
          <p:spPr bwMode="auto">
            <a:xfrm>
              <a:off x="5134503" y="2972289"/>
              <a:ext cx="520864" cy="387378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图片 42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899" y="3098629"/>
              <a:ext cx="425488" cy="13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25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439" y="4547843"/>
              <a:ext cx="545924" cy="17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图片 120" descr="u=3345378034,3481071880&amp;fm=0&amp;gp=0.jp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626" y="3751753"/>
              <a:ext cx="432619" cy="25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1" descr="4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078" y="5234029"/>
              <a:ext cx="579166" cy="219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图片 46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11" y="5256892"/>
              <a:ext cx="496007" cy="16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图片 47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314" y="3070337"/>
              <a:ext cx="599200" cy="19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56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15" y="4558540"/>
              <a:ext cx="623574" cy="149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6" descr="C:\Users\pc20160519\AppData\Roaming\Tencent\Users\490467673\QQ\WinTemp\RichOle\SD1A)M[(HVBJQDI9ZN$DKIK.pn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63" y="2352182"/>
              <a:ext cx="480160" cy="14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1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552" y="2295530"/>
              <a:ext cx="790758" cy="25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21" descr="C:\Users\pc20160519\AppData\Roaming\Tencent\Users\490467673\QQ\WinTemp\RichOle\`OV}}M6OC(]_EVTM(3BPRBK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415" y="3050692"/>
              <a:ext cx="591088" cy="23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16" descr="C:\Users\pc20160519\AppData\Roaming\Tencent\Users\490467673\QQ\WinTemp\RichOle\P`FQ[_2GAP7TJ318L$P5PXI.png"/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79" y="2944122"/>
              <a:ext cx="367647" cy="44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17" descr="C:\Users\pc20160519\AppData\Roaming\Tencent\Users\490467673\QQ\WinTemp\RichOle\~3Q87XRZ622HL79CE1@90Y0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413" y="3666973"/>
              <a:ext cx="393002" cy="42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图片 55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232" y="4558526"/>
              <a:ext cx="561364" cy="149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图片 56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334" y="3718475"/>
              <a:ext cx="432619" cy="32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图片 57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810" y="3819499"/>
              <a:ext cx="479368" cy="12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图片 60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887" y="3773147"/>
              <a:ext cx="473029" cy="215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7461" y="2289347"/>
              <a:ext cx="555273" cy="2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71" y="5260943"/>
              <a:ext cx="592663" cy="159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080" y="3086664"/>
              <a:ext cx="522825" cy="158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"/>
            <p:cNvPicPr>
              <a:picLocks noChangeAspect="1" noChangeArrowheads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560" y="4430549"/>
              <a:ext cx="427865" cy="405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"/>
            <p:cNvPicPr>
              <a:picLocks noChangeAspect="1" noChangeArrowheads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712" y="3629336"/>
              <a:ext cx="374494" cy="503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7"/>
            <p:cNvPicPr>
              <a:picLocks noChangeAspect="1" noChangeArrowheads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393" y="3009877"/>
              <a:ext cx="312203" cy="31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8"/>
            <p:cNvPicPr>
              <a:picLocks noChangeAspect="1" noChangeArrowheads="1"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958" y="4504980"/>
              <a:ext cx="599371" cy="256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矩形 127"/>
            <p:cNvSpPr/>
            <p:nvPr/>
          </p:nvSpPr>
          <p:spPr>
            <a:xfrm flipH="1">
              <a:off x="5795108" y="2823505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flipH="1">
              <a:off x="5059223" y="282500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 flipH="1">
              <a:off x="3584441" y="282545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flipH="1">
              <a:off x="606139" y="282564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flipH="1">
              <a:off x="1352828" y="282500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 flipH="1">
              <a:off x="2098576" y="2825005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flipH="1">
              <a:off x="2845264" y="2825308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flipH="1">
              <a:off x="4318839" y="282500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flipH="1">
              <a:off x="5795108" y="2096665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flipH="1">
              <a:off x="5059223" y="209816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 flipH="1">
              <a:off x="3584441" y="2098620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flipH="1">
              <a:off x="606139" y="209880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 flipH="1">
              <a:off x="1352828" y="209816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flipH="1">
              <a:off x="2098576" y="2098165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2845264" y="209846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flipH="1">
              <a:off x="4318839" y="209816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flipH="1">
              <a:off x="5795422" y="355483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 flipH="1">
              <a:off x="5059538" y="355633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 flipH="1">
              <a:off x="3584756" y="3556786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flipH="1">
              <a:off x="606454" y="3556976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1353142" y="355633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flipH="1">
              <a:off x="2098891" y="355633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2845579" y="3556636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 flipH="1">
              <a:off x="4319154" y="355633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 flipH="1">
              <a:off x="8011909" y="281505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 flipH="1">
              <a:off x="7276024" y="281655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 flipH="1">
              <a:off x="6535640" y="281655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 flipH="1">
              <a:off x="8011909" y="208821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H="1">
              <a:off x="7276024" y="208971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H="1">
              <a:off x="6535640" y="208971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H="1">
              <a:off x="8012223" y="354638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H="1">
              <a:off x="7276339" y="3547881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H="1">
              <a:off x="6535955" y="3547881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5794793" y="4295891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 flipH="1">
              <a:off x="5058908" y="4297390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 flipH="1">
              <a:off x="3584126" y="429784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 flipH="1">
              <a:off x="605824" y="4298034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 flipH="1">
              <a:off x="1352513" y="4297390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flipH="1">
              <a:off x="2098261" y="4297391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 flipH="1">
              <a:off x="2844949" y="4297693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4318524" y="4297390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 flipH="1">
              <a:off x="5795107" y="5027218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 flipH="1">
              <a:off x="5059223" y="5028717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 flipH="1">
              <a:off x="3584441" y="502917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 flipH="1">
              <a:off x="606139" y="5029361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 flipH="1">
              <a:off x="1352827" y="5028717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 flipH="1">
              <a:off x="2098576" y="5028718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flipH="1">
              <a:off x="2845264" y="5029022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 flipH="1">
              <a:off x="4318839" y="5028717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 flipH="1">
              <a:off x="8011594" y="4287440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 flipH="1">
              <a:off x="7275709" y="428893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 flipH="1">
              <a:off x="6535325" y="4288939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flipH="1">
              <a:off x="8011908" y="5018767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flipH="1">
              <a:off x="7276024" y="5020266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2" name="Picture 18"/>
            <p:cNvPicPr>
              <a:picLocks noChangeAspect="1" noChangeArrowheads="1"/>
            </p:cNvPicPr>
            <p:nvPr/>
          </p:nvPicPr>
          <p:blipFill>
            <a:blip r:embed="rId5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087" y="5276217"/>
              <a:ext cx="515689" cy="128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矩形 182"/>
            <p:cNvSpPr/>
            <p:nvPr/>
          </p:nvSpPr>
          <p:spPr>
            <a:xfrm flipH="1">
              <a:off x="6535640" y="5020266"/>
              <a:ext cx="663217" cy="649444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10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849437" y="1978844"/>
            <a:ext cx="865138" cy="865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艾瑞睿见</a:t>
            </a:r>
            <a:r>
              <a:rPr lang="en-US" altLang="zh-CN" dirty="0">
                <a:latin typeface="+mj-ea"/>
              </a:rPr>
              <a:t>UserTracker</a:t>
            </a:r>
            <a:endParaRPr kumimoji="1" lang="zh-CN" altLang="en-US" sz="2400" dirty="0">
              <a:solidFill>
                <a:srgbClr val="8BC53F"/>
              </a:solidFill>
              <a:latin typeface="+mn-ea"/>
              <a:ea typeface="+mn-ea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95" name="文本占位符 9"/>
          <p:cNvSpPr txBox="1"/>
          <p:nvPr/>
        </p:nvSpPr>
        <p:spPr bwMode="auto">
          <a:xfrm>
            <a:off x="3663642" y="2764197"/>
            <a:ext cx="1212850" cy="3429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accent4"/>
                </a:solidFill>
                <a:latin typeface="+mn-ea"/>
                <a:ea typeface="+mn-ea"/>
                <a:cs typeface="微软雅黑" charset="0"/>
              </a:rPr>
              <a:t>个人电脑应用</a:t>
            </a:r>
          </a:p>
        </p:txBody>
      </p:sp>
      <p:sp>
        <p:nvSpPr>
          <p:cNvPr id="100" name="文本占位符 9"/>
          <p:cNvSpPr txBox="1"/>
          <p:nvPr/>
        </p:nvSpPr>
        <p:spPr bwMode="auto">
          <a:xfrm>
            <a:off x="4857442" y="2761551"/>
            <a:ext cx="1214437" cy="3429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accent4"/>
                </a:solidFill>
                <a:latin typeface="+mn-ea"/>
                <a:ea typeface="+mn-ea"/>
                <a:cs typeface="微软雅黑" charset="0"/>
              </a:rPr>
              <a:t>移动设备应用</a:t>
            </a:r>
          </a:p>
        </p:txBody>
      </p:sp>
      <p:sp>
        <p:nvSpPr>
          <p:cNvPr id="124" name="内容占位符 2"/>
          <p:cNvSpPr txBox="1"/>
          <p:nvPr/>
        </p:nvSpPr>
        <p:spPr bwMode="auto">
          <a:xfrm>
            <a:off x="1513153" y="2958574"/>
            <a:ext cx="1565275" cy="265112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spcBef>
                <a:spcPts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微软雅黑" charset="0"/>
              </a:rPr>
              <a:t>网民行为数据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微软雅黑" charset="0"/>
            </a:endParaRPr>
          </a:p>
        </p:txBody>
      </p:sp>
      <p:pic>
        <p:nvPicPr>
          <p:cNvPr id="130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21" y="2072252"/>
            <a:ext cx="718344" cy="71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跨屏用户行为监测</a:t>
            </a:r>
          </a:p>
        </p:txBody>
      </p:sp>
      <p:pic>
        <p:nvPicPr>
          <p:cNvPr id="140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94"/>
          <a:stretch/>
        </p:blipFill>
        <p:spPr bwMode="auto">
          <a:xfrm>
            <a:off x="5238794" y="2123317"/>
            <a:ext cx="466019" cy="58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0" r="34572"/>
          <a:stretch/>
        </p:blipFill>
        <p:spPr bwMode="auto">
          <a:xfrm>
            <a:off x="3898919" y="2131950"/>
            <a:ext cx="787400" cy="58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8C1A1D-632F-4CBF-A311-6237F0BCA3CE}"/>
              </a:ext>
            </a:extLst>
          </p:cNvPr>
          <p:cNvGrpSpPr/>
          <p:nvPr/>
        </p:nvGrpSpPr>
        <p:grpSpPr>
          <a:xfrm>
            <a:off x="791509" y="3634315"/>
            <a:ext cx="7789619" cy="2873165"/>
            <a:chOff x="849621" y="2744220"/>
            <a:chExt cx="7650076" cy="3200400"/>
          </a:xfrm>
        </p:grpSpPr>
        <p:graphicFrame>
          <p:nvGraphicFramePr>
            <p:cNvPr id="29" name="Chart 2">
              <a:extLst>
                <a:ext uri="{FF2B5EF4-FFF2-40B4-BE49-F238E27FC236}">
                  <a16:creationId xmlns:a16="http://schemas.microsoft.com/office/drawing/2014/main" id="{E949E49F-91FE-4E4E-904F-C405DD622FD1}"/>
                </a:ext>
              </a:extLst>
            </p:cNvPr>
            <p:cNvGraphicFramePr/>
            <p:nvPr>
              <p:extLst/>
            </p:nvPr>
          </p:nvGraphicFramePr>
          <p:xfrm>
            <a:off x="2719886" y="2744220"/>
            <a:ext cx="3717925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5CA1D8EF-4029-4ADE-8270-4B60FA99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00" y="3505940"/>
              <a:ext cx="2322397" cy="44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354013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defRPr>
              </a:lvl9pPr>
            </a:lstStyle>
            <a:p>
              <a:pPr indent="0" eaLnBrk="1" hangingPunct="1">
                <a:spcBef>
                  <a:spcPts val="600"/>
                </a:spcBef>
                <a:spcAft>
                  <a:spcPts val="600"/>
                </a:spcAft>
              </a:pPr>
              <a:r>
                <a:rPr kumimoji="0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媒体用户属性描绘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7576BE6-D472-42E1-8BA0-7BD0B98D0B3A}"/>
                </a:ext>
              </a:extLst>
            </p:cNvPr>
            <p:cNvSpPr txBox="1"/>
            <p:nvPr/>
          </p:nvSpPr>
          <p:spPr>
            <a:xfrm>
              <a:off x="4125599" y="44773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727B280-6AC5-4825-90FB-73BB6FB87805}"/>
                </a:ext>
              </a:extLst>
            </p:cNvPr>
            <p:cNvSpPr txBox="1"/>
            <p:nvPr/>
          </p:nvSpPr>
          <p:spPr>
            <a:xfrm>
              <a:off x="890811" y="3479336"/>
              <a:ext cx="1628789" cy="440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竞品跟踪监测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9DB3624-7BD4-4BCD-800A-52AD8D46BC4D}"/>
                </a:ext>
              </a:extLst>
            </p:cNvPr>
            <p:cNvSpPr/>
            <p:nvPr/>
          </p:nvSpPr>
          <p:spPr>
            <a:xfrm>
              <a:off x="849621" y="48797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600"/>
                </a:spcBef>
                <a:spcAft>
                  <a:spcPts val="600"/>
                </a:spcAft>
              </a:pPr>
              <a:r>
                <a:rPr kumimoji="0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目标用户行为差异</a:t>
              </a:r>
              <a:endParaRPr kumimoji="0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BFD34F1-FBC4-4E50-B45B-DAA8D24A4214}"/>
                </a:ext>
              </a:extLst>
            </p:cNvPr>
            <p:cNvSpPr/>
            <p:nvPr/>
          </p:nvSpPr>
          <p:spPr>
            <a:xfrm>
              <a:off x="6184971" y="4857858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600"/>
                </a:spcBef>
                <a:spcAft>
                  <a:spcPts val="600"/>
                </a:spcAft>
              </a:pPr>
              <a:r>
                <a:rPr kumimoji="0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媒介方案效果评估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DCAF518-43B1-488F-A2C9-E532364D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139" y="3501566"/>
              <a:ext cx="466725" cy="314325"/>
            </a:xfrm>
            <a:prstGeom prst="rect">
              <a:avLst/>
            </a:prstGeom>
          </p:spPr>
        </p:pic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id="{E80FB59F-5AE1-46C8-B607-BE05E7528B52}"/>
                </a:ext>
              </a:extLst>
            </p:cNvPr>
            <p:cNvGrpSpPr/>
            <p:nvPr/>
          </p:nvGrpSpPr>
          <p:grpSpPr>
            <a:xfrm>
              <a:off x="5331730" y="4806271"/>
              <a:ext cx="409646" cy="384785"/>
              <a:chOff x="7540014" y="4306907"/>
              <a:chExt cx="389342" cy="339426"/>
            </a:xfrm>
            <a:solidFill>
              <a:schemeClr val="bg1"/>
            </a:solidFill>
          </p:grpSpPr>
          <p:sp>
            <p:nvSpPr>
              <p:cNvPr id="37" name="Freeform 110">
                <a:extLst>
                  <a:ext uri="{FF2B5EF4-FFF2-40B4-BE49-F238E27FC236}">
                    <a16:creationId xmlns:a16="http://schemas.microsoft.com/office/drawing/2014/main" id="{D55EA783-F3EF-4B08-82DC-483931E7B359}"/>
                  </a:ext>
                </a:extLst>
              </p:cNvPr>
              <p:cNvSpPr/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8" name="Freeform 111">
                <a:extLst>
                  <a:ext uri="{FF2B5EF4-FFF2-40B4-BE49-F238E27FC236}">
                    <a16:creationId xmlns:a16="http://schemas.microsoft.com/office/drawing/2014/main" id="{12C909C2-662B-4F38-BD04-5D87A234BA88}"/>
                  </a:ext>
                </a:extLst>
              </p:cNvPr>
              <p:cNvSpPr/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9" name="Freeform 112">
                <a:extLst>
                  <a:ext uri="{FF2B5EF4-FFF2-40B4-BE49-F238E27FC236}">
                    <a16:creationId xmlns:a16="http://schemas.microsoft.com/office/drawing/2014/main" id="{D06C1D4A-6409-4B42-AE57-83AB6FB9295B}"/>
                  </a:ext>
                </a:extLst>
              </p:cNvPr>
              <p:cNvSpPr/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0" name="Freeform 113">
                <a:extLst>
                  <a:ext uri="{FF2B5EF4-FFF2-40B4-BE49-F238E27FC236}">
                    <a16:creationId xmlns:a16="http://schemas.microsoft.com/office/drawing/2014/main" id="{4114BA91-7233-46A3-B847-540FF925B118}"/>
                  </a:ext>
                </a:extLst>
              </p:cNvPr>
              <p:cNvSpPr/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:a16="http://schemas.microsoft.com/office/drawing/2014/main" id="{03149730-31E5-403E-A534-4682896822E1}"/>
                  </a:ext>
                </a:extLst>
              </p:cNvPr>
              <p:cNvSpPr/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2" name="Freeform 115">
                <a:extLst>
                  <a:ext uri="{FF2B5EF4-FFF2-40B4-BE49-F238E27FC236}">
                    <a16:creationId xmlns:a16="http://schemas.microsoft.com/office/drawing/2014/main" id="{C842B7DC-0517-405E-9808-5CB932D5DE4C}"/>
                  </a:ext>
                </a:extLst>
              </p:cNvPr>
              <p:cNvSpPr/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3" name="Freeform 116">
                <a:extLst>
                  <a:ext uri="{FF2B5EF4-FFF2-40B4-BE49-F238E27FC236}">
                    <a16:creationId xmlns:a16="http://schemas.microsoft.com/office/drawing/2014/main" id="{A52BCDC8-8A89-4FD8-8D12-2E61CAAF8DED}"/>
                  </a:ext>
                </a:extLst>
              </p:cNvPr>
              <p:cNvSpPr/>
              <p:nvPr/>
            </p:nvSpPr>
            <p:spPr bwMode="auto">
              <a:xfrm>
                <a:off x="7540014" y="430690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4" name="Rectangle 117">
                <a:extLst>
                  <a:ext uri="{FF2B5EF4-FFF2-40B4-BE49-F238E27FC236}">
                    <a16:creationId xmlns:a16="http://schemas.microsoft.com/office/drawing/2014/main" id="{A444BBDD-6BE4-4E66-9B25-B7AF2B3C8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5" name="Rectangle 118">
                <a:extLst>
                  <a:ext uri="{FF2B5EF4-FFF2-40B4-BE49-F238E27FC236}">
                    <a16:creationId xmlns:a16="http://schemas.microsoft.com/office/drawing/2014/main" id="{D33CE8EF-776C-41BA-B9DB-D81574AA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6" name="Rectangle 119">
                <a:extLst>
                  <a:ext uri="{FF2B5EF4-FFF2-40B4-BE49-F238E27FC236}">
                    <a16:creationId xmlns:a16="http://schemas.microsoft.com/office/drawing/2014/main" id="{1B8FC808-A6BC-426B-98BA-E52A53C67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7" name="Rectangle 120">
                <a:extLst>
                  <a:ext uri="{FF2B5EF4-FFF2-40B4-BE49-F238E27FC236}">
                    <a16:creationId xmlns:a16="http://schemas.microsoft.com/office/drawing/2014/main" id="{374EE51A-ED71-408A-8BAA-4697B191A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B76B64F9-4893-499F-8D95-6B1160B3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5254" y="3479336"/>
              <a:ext cx="302210" cy="356289"/>
            </a:xfrm>
            <a:custGeom>
              <a:avLst/>
              <a:gdLst>
                <a:gd name="T0" fmla="*/ 40 w 495"/>
                <a:gd name="T1" fmla="*/ 0 h 584"/>
                <a:gd name="T2" fmla="*/ 456 w 495"/>
                <a:gd name="T3" fmla="*/ 0 h 584"/>
                <a:gd name="T4" fmla="*/ 495 w 495"/>
                <a:gd name="T5" fmla="*/ 40 h 584"/>
                <a:gd name="T6" fmla="*/ 495 w 495"/>
                <a:gd name="T7" fmla="*/ 545 h 584"/>
                <a:gd name="T8" fmla="*/ 456 w 495"/>
                <a:gd name="T9" fmla="*/ 584 h 584"/>
                <a:gd name="T10" fmla="*/ 40 w 495"/>
                <a:gd name="T11" fmla="*/ 584 h 584"/>
                <a:gd name="T12" fmla="*/ 0 w 495"/>
                <a:gd name="T13" fmla="*/ 545 h 584"/>
                <a:gd name="T14" fmla="*/ 0 w 495"/>
                <a:gd name="T15" fmla="*/ 476 h 584"/>
                <a:gd name="T16" fmla="*/ 42 w 495"/>
                <a:gd name="T17" fmla="*/ 476 h 584"/>
                <a:gd name="T18" fmla="*/ 75 w 495"/>
                <a:gd name="T19" fmla="*/ 497 h 584"/>
                <a:gd name="T20" fmla="*/ 112 w 495"/>
                <a:gd name="T21" fmla="*/ 460 h 584"/>
                <a:gd name="T22" fmla="*/ 75 w 495"/>
                <a:gd name="T23" fmla="*/ 424 h 584"/>
                <a:gd name="T24" fmla="*/ 42 w 495"/>
                <a:gd name="T25" fmla="*/ 445 h 584"/>
                <a:gd name="T26" fmla="*/ 0 w 495"/>
                <a:gd name="T27" fmla="*/ 445 h 584"/>
                <a:gd name="T28" fmla="*/ 0 w 495"/>
                <a:gd name="T29" fmla="*/ 357 h 584"/>
                <a:gd name="T30" fmla="*/ 42 w 495"/>
                <a:gd name="T31" fmla="*/ 357 h 584"/>
                <a:gd name="T32" fmla="*/ 75 w 495"/>
                <a:gd name="T33" fmla="*/ 378 h 584"/>
                <a:gd name="T34" fmla="*/ 112 w 495"/>
                <a:gd name="T35" fmla="*/ 342 h 584"/>
                <a:gd name="T36" fmla="*/ 75 w 495"/>
                <a:gd name="T37" fmla="*/ 305 h 584"/>
                <a:gd name="T38" fmla="*/ 42 w 495"/>
                <a:gd name="T39" fmla="*/ 326 h 584"/>
                <a:gd name="T40" fmla="*/ 0 w 495"/>
                <a:gd name="T41" fmla="*/ 326 h 584"/>
                <a:gd name="T42" fmla="*/ 0 w 495"/>
                <a:gd name="T43" fmla="*/ 242 h 584"/>
                <a:gd name="T44" fmla="*/ 42 w 495"/>
                <a:gd name="T45" fmla="*/ 242 h 584"/>
                <a:gd name="T46" fmla="*/ 75 w 495"/>
                <a:gd name="T47" fmla="*/ 263 h 584"/>
                <a:gd name="T48" fmla="*/ 112 w 495"/>
                <a:gd name="T49" fmla="*/ 226 h 584"/>
                <a:gd name="T50" fmla="*/ 75 w 495"/>
                <a:gd name="T51" fmla="*/ 189 h 584"/>
                <a:gd name="T52" fmla="*/ 42 w 495"/>
                <a:gd name="T53" fmla="*/ 210 h 584"/>
                <a:gd name="T54" fmla="*/ 0 w 495"/>
                <a:gd name="T55" fmla="*/ 210 h 584"/>
                <a:gd name="T56" fmla="*/ 0 w 495"/>
                <a:gd name="T57" fmla="*/ 128 h 584"/>
                <a:gd name="T58" fmla="*/ 42 w 495"/>
                <a:gd name="T59" fmla="*/ 128 h 584"/>
                <a:gd name="T60" fmla="*/ 75 w 495"/>
                <a:gd name="T61" fmla="*/ 149 h 584"/>
                <a:gd name="T62" fmla="*/ 112 w 495"/>
                <a:gd name="T63" fmla="*/ 113 h 584"/>
                <a:gd name="T64" fmla="*/ 75 w 495"/>
                <a:gd name="T65" fmla="*/ 76 h 584"/>
                <a:gd name="T66" fmla="*/ 42 w 495"/>
                <a:gd name="T67" fmla="*/ 97 h 584"/>
                <a:gd name="T68" fmla="*/ 0 w 495"/>
                <a:gd name="T69" fmla="*/ 97 h 584"/>
                <a:gd name="T70" fmla="*/ 0 w 495"/>
                <a:gd name="T71" fmla="*/ 40 h 584"/>
                <a:gd name="T72" fmla="*/ 40 w 495"/>
                <a:gd name="T73" fmla="*/ 0 h 584"/>
                <a:gd name="T74" fmla="*/ 356 w 495"/>
                <a:gd name="T75" fmla="*/ 282 h 584"/>
                <a:gd name="T76" fmla="*/ 383 w 495"/>
                <a:gd name="T77" fmla="*/ 279 h 584"/>
                <a:gd name="T78" fmla="*/ 356 w 495"/>
                <a:gd name="T79" fmla="*/ 149 h 584"/>
                <a:gd name="T80" fmla="*/ 233 w 495"/>
                <a:gd name="T81" fmla="*/ 152 h 584"/>
                <a:gd name="T82" fmla="*/ 211 w 495"/>
                <a:gd name="T83" fmla="*/ 281 h 584"/>
                <a:gd name="T84" fmla="*/ 237 w 495"/>
                <a:gd name="T85" fmla="*/ 282 h 584"/>
                <a:gd name="T86" fmla="*/ 264 w 495"/>
                <a:gd name="T87" fmla="*/ 316 h 584"/>
                <a:gd name="T88" fmla="*/ 257 w 495"/>
                <a:gd name="T89" fmla="*/ 342 h 584"/>
                <a:gd name="T90" fmla="*/ 191 w 495"/>
                <a:gd name="T91" fmla="*/ 354 h 584"/>
                <a:gd name="T92" fmla="*/ 174 w 495"/>
                <a:gd name="T93" fmla="*/ 440 h 584"/>
                <a:gd name="T94" fmla="*/ 420 w 495"/>
                <a:gd name="T95" fmla="*/ 440 h 584"/>
                <a:gd name="T96" fmla="*/ 403 w 495"/>
                <a:gd name="T97" fmla="*/ 354 h 584"/>
                <a:gd name="T98" fmla="*/ 336 w 495"/>
                <a:gd name="T99" fmla="*/ 342 h 584"/>
                <a:gd name="T100" fmla="*/ 327 w 495"/>
                <a:gd name="T101" fmla="*/ 316 h 584"/>
                <a:gd name="T102" fmla="*/ 356 w 495"/>
                <a:gd name="T103" fmla="*/ 2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5" h="584">
                  <a:moveTo>
                    <a:pt x="4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77" y="0"/>
                    <a:pt x="495" y="18"/>
                    <a:pt x="495" y="40"/>
                  </a:cubicBezTo>
                  <a:cubicBezTo>
                    <a:pt x="495" y="545"/>
                    <a:pt x="495" y="545"/>
                    <a:pt x="495" y="545"/>
                  </a:cubicBezTo>
                  <a:cubicBezTo>
                    <a:pt x="495" y="566"/>
                    <a:pt x="477" y="584"/>
                    <a:pt x="456" y="584"/>
                  </a:cubicBezTo>
                  <a:cubicBezTo>
                    <a:pt x="40" y="584"/>
                    <a:pt x="40" y="584"/>
                    <a:pt x="40" y="584"/>
                  </a:cubicBezTo>
                  <a:cubicBezTo>
                    <a:pt x="18" y="584"/>
                    <a:pt x="0" y="566"/>
                    <a:pt x="0" y="54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42" y="476"/>
                    <a:pt x="42" y="476"/>
                    <a:pt x="42" y="476"/>
                  </a:cubicBezTo>
                  <a:cubicBezTo>
                    <a:pt x="48" y="489"/>
                    <a:pt x="61" y="497"/>
                    <a:pt x="75" y="497"/>
                  </a:cubicBezTo>
                  <a:cubicBezTo>
                    <a:pt x="96" y="497"/>
                    <a:pt x="112" y="481"/>
                    <a:pt x="112" y="460"/>
                  </a:cubicBezTo>
                  <a:cubicBezTo>
                    <a:pt x="112" y="440"/>
                    <a:pt x="96" y="424"/>
                    <a:pt x="75" y="424"/>
                  </a:cubicBezTo>
                  <a:cubicBezTo>
                    <a:pt x="61" y="424"/>
                    <a:pt x="48" y="432"/>
                    <a:pt x="42" y="445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42" y="357"/>
                    <a:pt x="42" y="357"/>
                    <a:pt x="42" y="357"/>
                  </a:cubicBezTo>
                  <a:cubicBezTo>
                    <a:pt x="48" y="370"/>
                    <a:pt x="61" y="378"/>
                    <a:pt x="75" y="378"/>
                  </a:cubicBezTo>
                  <a:cubicBezTo>
                    <a:pt x="96" y="378"/>
                    <a:pt x="112" y="362"/>
                    <a:pt x="112" y="342"/>
                  </a:cubicBezTo>
                  <a:cubicBezTo>
                    <a:pt x="112" y="321"/>
                    <a:pt x="96" y="305"/>
                    <a:pt x="75" y="305"/>
                  </a:cubicBezTo>
                  <a:cubicBezTo>
                    <a:pt x="61" y="305"/>
                    <a:pt x="48" y="313"/>
                    <a:pt x="42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8" y="254"/>
                    <a:pt x="61" y="263"/>
                    <a:pt x="75" y="263"/>
                  </a:cubicBezTo>
                  <a:cubicBezTo>
                    <a:pt x="96" y="263"/>
                    <a:pt x="112" y="246"/>
                    <a:pt x="112" y="226"/>
                  </a:cubicBezTo>
                  <a:cubicBezTo>
                    <a:pt x="112" y="206"/>
                    <a:pt x="96" y="189"/>
                    <a:pt x="75" y="189"/>
                  </a:cubicBezTo>
                  <a:cubicBezTo>
                    <a:pt x="61" y="189"/>
                    <a:pt x="48" y="198"/>
                    <a:pt x="42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8" y="141"/>
                    <a:pt x="61" y="149"/>
                    <a:pt x="75" y="149"/>
                  </a:cubicBezTo>
                  <a:cubicBezTo>
                    <a:pt x="96" y="149"/>
                    <a:pt x="112" y="133"/>
                    <a:pt x="112" y="113"/>
                  </a:cubicBezTo>
                  <a:cubicBezTo>
                    <a:pt x="112" y="92"/>
                    <a:pt x="96" y="76"/>
                    <a:pt x="75" y="76"/>
                  </a:cubicBezTo>
                  <a:cubicBezTo>
                    <a:pt x="61" y="76"/>
                    <a:pt x="48" y="84"/>
                    <a:pt x="4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  <a:moveTo>
                    <a:pt x="356" y="282"/>
                  </a:moveTo>
                  <a:cubicBezTo>
                    <a:pt x="360" y="280"/>
                    <a:pt x="380" y="281"/>
                    <a:pt x="383" y="279"/>
                  </a:cubicBezTo>
                  <a:cubicBezTo>
                    <a:pt x="390" y="238"/>
                    <a:pt x="377" y="164"/>
                    <a:pt x="356" y="149"/>
                  </a:cubicBezTo>
                  <a:cubicBezTo>
                    <a:pt x="328" y="128"/>
                    <a:pt x="260" y="129"/>
                    <a:pt x="233" y="152"/>
                  </a:cubicBezTo>
                  <a:cubicBezTo>
                    <a:pt x="214" y="168"/>
                    <a:pt x="204" y="235"/>
                    <a:pt x="211" y="281"/>
                  </a:cubicBezTo>
                  <a:cubicBezTo>
                    <a:pt x="217" y="282"/>
                    <a:pt x="231" y="281"/>
                    <a:pt x="237" y="282"/>
                  </a:cubicBezTo>
                  <a:cubicBezTo>
                    <a:pt x="243" y="295"/>
                    <a:pt x="251" y="307"/>
                    <a:pt x="264" y="316"/>
                  </a:cubicBezTo>
                  <a:cubicBezTo>
                    <a:pt x="262" y="325"/>
                    <a:pt x="260" y="333"/>
                    <a:pt x="257" y="342"/>
                  </a:cubicBezTo>
                  <a:cubicBezTo>
                    <a:pt x="249" y="342"/>
                    <a:pt x="195" y="345"/>
                    <a:pt x="191" y="354"/>
                  </a:cubicBezTo>
                  <a:cubicBezTo>
                    <a:pt x="171" y="378"/>
                    <a:pt x="170" y="419"/>
                    <a:pt x="174" y="440"/>
                  </a:cubicBezTo>
                  <a:cubicBezTo>
                    <a:pt x="232" y="467"/>
                    <a:pt x="362" y="467"/>
                    <a:pt x="420" y="440"/>
                  </a:cubicBezTo>
                  <a:cubicBezTo>
                    <a:pt x="423" y="419"/>
                    <a:pt x="422" y="378"/>
                    <a:pt x="403" y="354"/>
                  </a:cubicBezTo>
                  <a:cubicBezTo>
                    <a:pt x="399" y="345"/>
                    <a:pt x="344" y="342"/>
                    <a:pt x="336" y="342"/>
                  </a:cubicBezTo>
                  <a:cubicBezTo>
                    <a:pt x="333" y="334"/>
                    <a:pt x="331" y="330"/>
                    <a:pt x="327" y="316"/>
                  </a:cubicBezTo>
                  <a:cubicBezTo>
                    <a:pt x="340" y="307"/>
                    <a:pt x="350" y="295"/>
                    <a:pt x="356" y="2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9" name="Group 24">
              <a:extLst>
                <a:ext uri="{FF2B5EF4-FFF2-40B4-BE49-F238E27FC236}">
                  <a16:creationId xmlns:a16="http://schemas.microsoft.com/office/drawing/2014/main" id="{C6721801-ADFF-4891-86FC-44F732E270D6}"/>
                </a:ext>
              </a:extLst>
            </p:cNvPr>
            <p:cNvGrpSpPr/>
            <p:nvPr/>
          </p:nvGrpSpPr>
          <p:grpSpPr>
            <a:xfrm>
              <a:off x="4319143" y="3881505"/>
              <a:ext cx="515309" cy="512331"/>
              <a:chOff x="6559551" y="1588"/>
              <a:chExt cx="274637" cy="273050"/>
            </a:xfrm>
            <a:solidFill>
              <a:schemeClr val="accent2"/>
            </a:solidFill>
          </p:grpSpPr>
          <p:sp>
            <p:nvSpPr>
              <p:cNvPr id="50" name="Freeform 126">
                <a:extLst>
                  <a:ext uri="{FF2B5EF4-FFF2-40B4-BE49-F238E27FC236}">
                    <a16:creationId xmlns:a16="http://schemas.microsoft.com/office/drawing/2014/main" id="{2B5DCF5A-6674-4666-B687-F32FFC5BD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013" y="65088"/>
                <a:ext cx="130175" cy="209550"/>
              </a:xfrm>
              <a:custGeom>
                <a:avLst/>
                <a:gdLst>
                  <a:gd name="T0" fmla="*/ 0 w 82"/>
                  <a:gd name="T1" fmla="*/ 34 h 132"/>
                  <a:gd name="T2" fmla="*/ 0 w 82"/>
                  <a:gd name="T3" fmla="*/ 132 h 132"/>
                  <a:gd name="T4" fmla="*/ 82 w 82"/>
                  <a:gd name="T5" fmla="*/ 99 h 132"/>
                  <a:gd name="T6" fmla="*/ 82 w 82"/>
                  <a:gd name="T7" fmla="*/ 0 h 132"/>
                  <a:gd name="T8" fmla="*/ 0 w 82"/>
                  <a:gd name="T9" fmla="*/ 34 h 132"/>
                  <a:gd name="T10" fmla="*/ 76 w 82"/>
                  <a:gd name="T11" fmla="*/ 10 h 132"/>
                  <a:gd name="T12" fmla="*/ 76 w 82"/>
                  <a:gd name="T13" fmla="*/ 94 h 132"/>
                  <a:gd name="T14" fmla="*/ 5 w 82"/>
                  <a:gd name="T15" fmla="*/ 66 h 132"/>
                  <a:gd name="T16" fmla="*/ 5 w 82"/>
                  <a:gd name="T17" fmla="*/ 38 h 132"/>
                  <a:gd name="T18" fmla="*/ 76 w 82"/>
                  <a:gd name="T19" fmla="*/ 10 h 132"/>
                  <a:gd name="T20" fmla="*/ 5 w 82"/>
                  <a:gd name="T21" fmla="*/ 70 h 132"/>
                  <a:gd name="T22" fmla="*/ 73 w 82"/>
                  <a:gd name="T23" fmla="*/ 96 h 132"/>
                  <a:gd name="T24" fmla="*/ 5 w 82"/>
                  <a:gd name="T25" fmla="*/ 124 h 132"/>
                  <a:gd name="T26" fmla="*/ 5 w 82"/>
                  <a:gd name="T27" fmla="*/ 7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132">
                    <a:moveTo>
                      <a:pt x="0" y="34"/>
                    </a:moveTo>
                    <a:lnTo>
                      <a:pt x="0" y="132"/>
                    </a:lnTo>
                    <a:lnTo>
                      <a:pt x="82" y="99"/>
                    </a:lnTo>
                    <a:lnTo>
                      <a:pt x="82" y="0"/>
                    </a:lnTo>
                    <a:lnTo>
                      <a:pt x="0" y="34"/>
                    </a:lnTo>
                    <a:close/>
                    <a:moveTo>
                      <a:pt x="76" y="10"/>
                    </a:moveTo>
                    <a:lnTo>
                      <a:pt x="76" y="94"/>
                    </a:lnTo>
                    <a:lnTo>
                      <a:pt x="5" y="66"/>
                    </a:lnTo>
                    <a:lnTo>
                      <a:pt x="5" y="38"/>
                    </a:lnTo>
                    <a:lnTo>
                      <a:pt x="76" y="10"/>
                    </a:lnTo>
                    <a:close/>
                    <a:moveTo>
                      <a:pt x="5" y="70"/>
                    </a:moveTo>
                    <a:lnTo>
                      <a:pt x="73" y="96"/>
                    </a:lnTo>
                    <a:lnTo>
                      <a:pt x="5" y="124"/>
                    </a:lnTo>
                    <a:lnTo>
                      <a:pt x="5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1" name="Freeform 127">
                <a:extLst>
                  <a:ext uri="{FF2B5EF4-FFF2-40B4-BE49-F238E27FC236}">
                    <a16:creationId xmlns:a16="http://schemas.microsoft.com/office/drawing/2014/main" id="{3DE371C9-3CB5-45E8-A26B-DC78A8EFF1C3}"/>
                  </a:ext>
                </a:extLst>
              </p:cNvPr>
              <p:cNvSpPr/>
              <p:nvPr/>
            </p:nvSpPr>
            <p:spPr bwMode="auto">
              <a:xfrm>
                <a:off x="6559551" y="65088"/>
                <a:ext cx="128588" cy="209550"/>
              </a:xfrm>
              <a:custGeom>
                <a:avLst/>
                <a:gdLst>
                  <a:gd name="T0" fmla="*/ 0 w 81"/>
                  <a:gd name="T1" fmla="*/ 99 h 132"/>
                  <a:gd name="T2" fmla="*/ 81 w 81"/>
                  <a:gd name="T3" fmla="*/ 132 h 132"/>
                  <a:gd name="T4" fmla="*/ 81 w 81"/>
                  <a:gd name="T5" fmla="*/ 34 h 132"/>
                  <a:gd name="T6" fmla="*/ 0 w 81"/>
                  <a:gd name="T7" fmla="*/ 0 h 132"/>
                  <a:gd name="T8" fmla="*/ 0 w 81"/>
                  <a:gd name="T9" fmla="*/ 9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2">
                    <a:moveTo>
                      <a:pt x="0" y="99"/>
                    </a:moveTo>
                    <a:lnTo>
                      <a:pt x="81" y="132"/>
                    </a:lnTo>
                    <a:lnTo>
                      <a:pt x="81" y="34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2" name="Freeform 128">
                <a:extLst>
                  <a:ext uri="{FF2B5EF4-FFF2-40B4-BE49-F238E27FC236}">
                    <a16:creationId xmlns:a16="http://schemas.microsoft.com/office/drawing/2014/main" id="{7F0D1CA2-DF20-43D1-AEC5-7253AD59C9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1588"/>
                <a:ext cx="263525" cy="104775"/>
              </a:xfrm>
              <a:custGeom>
                <a:avLst/>
                <a:gdLst>
                  <a:gd name="T0" fmla="*/ 82 w 166"/>
                  <a:gd name="T1" fmla="*/ 0 h 66"/>
                  <a:gd name="T2" fmla="*/ 0 w 166"/>
                  <a:gd name="T3" fmla="*/ 32 h 66"/>
                  <a:gd name="T4" fmla="*/ 80 w 166"/>
                  <a:gd name="T5" fmla="*/ 66 h 66"/>
                  <a:gd name="T6" fmla="*/ 166 w 166"/>
                  <a:gd name="T7" fmla="*/ 32 h 66"/>
                  <a:gd name="T8" fmla="*/ 82 w 166"/>
                  <a:gd name="T9" fmla="*/ 0 h 66"/>
                  <a:gd name="T10" fmla="*/ 82 w 166"/>
                  <a:gd name="T11" fmla="*/ 6 h 66"/>
                  <a:gd name="T12" fmla="*/ 151 w 166"/>
                  <a:gd name="T13" fmla="*/ 32 h 66"/>
                  <a:gd name="T14" fmla="*/ 82 w 166"/>
                  <a:gd name="T15" fmla="*/ 59 h 66"/>
                  <a:gd name="T16" fmla="*/ 82 w 166"/>
                  <a:gd name="T17" fmla="*/ 6 h 66"/>
                  <a:gd name="T18" fmla="*/ 78 w 166"/>
                  <a:gd name="T19" fmla="*/ 7 h 66"/>
                  <a:gd name="T20" fmla="*/ 78 w 166"/>
                  <a:gd name="T21" fmla="*/ 59 h 66"/>
                  <a:gd name="T22" fmla="*/ 15 w 166"/>
                  <a:gd name="T23" fmla="*/ 32 h 66"/>
                  <a:gd name="T24" fmla="*/ 78 w 166"/>
                  <a:gd name="T25" fmla="*/ 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6" h="66">
                    <a:moveTo>
                      <a:pt x="82" y="0"/>
                    </a:moveTo>
                    <a:lnTo>
                      <a:pt x="0" y="32"/>
                    </a:lnTo>
                    <a:lnTo>
                      <a:pt x="80" y="66"/>
                    </a:lnTo>
                    <a:lnTo>
                      <a:pt x="166" y="32"/>
                    </a:lnTo>
                    <a:lnTo>
                      <a:pt x="82" y="0"/>
                    </a:lnTo>
                    <a:close/>
                    <a:moveTo>
                      <a:pt x="82" y="6"/>
                    </a:moveTo>
                    <a:lnTo>
                      <a:pt x="151" y="32"/>
                    </a:lnTo>
                    <a:lnTo>
                      <a:pt x="82" y="59"/>
                    </a:lnTo>
                    <a:lnTo>
                      <a:pt x="82" y="6"/>
                    </a:lnTo>
                    <a:close/>
                    <a:moveTo>
                      <a:pt x="78" y="7"/>
                    </a:moveTo>
                    <a:lnTo>
                      <a:pt x="78" y="59"/>
                    </a:lnTo>
                    <a:lnTo>
                      <a:pt x="15" y="32"/>
                    </a:lnTo>
                    <a:lnTo>
                      <a:pt x="78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5862A6B-B064-4295-B769-0A30E2AB4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138" y="4849543"/>
              <a:ext cx="466725" cy="31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44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艾瑞睿见</a:t>
            </a:r>
            <a:r>
              <a:rPr lang="en-US" altLang="zh-CN" dirty="0" err="1">
                <a:latin typeface="+mj-ea"/>
              </a:rPr>
              <a:t>UserTracker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03281" y="4114573"/>
            <a:ext cx="2075386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自身的产品在整个大行业或细分行业中处于什么地位？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自身的产品的主要用户群体特征是什么？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自身的产品相比竞争对手产品会存在哪些优势与不足？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用户在使用特定产品时，更倾向于使用情况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730375" y="3674357"/>
            <a:ext cx="1915287" cy="302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dirty="0">
                <a:solidFill>
                  <a:srgbClr val="89C5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媒体价值研究</a:t>
            </a:r>
            <a:endParaRPr lang="zh-CN" altLang="en-US" dirty="0">
              <a:solidFill>
                <a:srgbClr val="89C5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3643401" y="3667362"/>
            <a:ext cx="1915287" cy="302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>
              <a:lnSpc>
                <a:spcPts val="2000"/>
              </a:lnSpc>
            </a:pP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营销优化</a:t>
            </a:r>
            <a:endParaRPr lang="zh-CN" altLang="en-US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6482368" y="3666691"/>
            <a:ext cx="1915287" cy="302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>
              <a:lnSpc>
                <a:spcPts val="2000"/>
              </a:lnSpc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投资资本</a:t>
            </a:r>
          </a:p>
        </p:txBody>
      </p:sp>
      <p:sp>
        <p:nvSpPr>
          <p:cNvPr id="114" name="椭圆 113"/>
          <p:cNvSpPr/>
          <p:nvPr/>
        </p:nvSpPr>
        <p:spPr>
          <a:xfrm>
            <a:off x="1012365" y="2159538"/>
            <a:ext cx="1366991" cy="1366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17321" y="2159538"/>
            <a:ext cx="1366991" cy="13669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733550" y="2170254"/>
            <a:ext cx="1366991" cy="1366991"/>
          </a:xfrm>
          <a:prstGeom prst="ellipse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88" y="2446865"/>
            <a:ext cx="757882" cy="769771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sz="quarter" idx="13"/>
          </p:nvPr>
        </p:nvSpPr>
        <p:spPr>
          <a:xfrm>
            <a:off x="539439" y="1086124"/>
            <a:ext cx="8136000" cy="360000"/>
          </a:xfrm>
        </p:spPr>
        <p:txBody>
          <a:bodyPr/>
          <a:lstStyle/>
          <a:p>
            <a:r>
              <a:rPr lang="zh-CN" altLang="en-US" dirty="0"/>
              <a:t>核心客户及客户价值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66992" y="4107578"/>
            <a:ext cx="208291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广告方案锁定的网站、</a:t>
            </a: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的目标受众人群覆盖情况如何？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跨</a:t>
            </a: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、媒体的人群特征重合情况如何？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广告受众目标人群每周、每月内访问行为差异有什么特征？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35646" y="4114573"/>
            <a:ext cx="1938965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产品在整个大行业或细分行业中处于什么地位？</a:t>
            </a:r>
          </a:p>
          <a:p>
            <a:pPr algn="just">
              <a:lnSpc>
                <a:spcPts val="1300"/>
              </a:lnSpc>
            </a:pP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300"/>
              </a:lnSpc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产品在的最新最快发展趋势及用户结构变化</a:t>
            </a:r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1484531" y="2485665"/>
            <a:ext cx="418412" cy="716825"/>
            <a:chOff x="1492769" y="2202153"/>
            <a:chExt cx="418412" cy="716825"/>
          </a:xfrm>
        </p:grpSpPr>
        <p:grpSp>
          <p:nvGrpSpPr>
            <p:cNvPr id="18" name="组合 17"/>
            <p:cNvGrpSpPr/>
            <p:nvPr/>
          </p:nvGrpSpPr>
          <p:grpSpPr>
            <a:xfrm>
              <a:off x="1492769" y="2202153"/>
              <a:ext cx="418412" cy="716825"/>
              <a:chOff x="4406072" y="2953643"/>
              <a:chExt cx="184978" cy="316905"/>
            </a:xfrm>
            <a:solidFill>
              <a:schemeClr val="bg1"/>
            </a:solidFill>
          </p:grpSpPr>
          <p:sp>
            <p:nvSpPr>
              <p:cNvPr id="19" name="Freeform 122"/>
              <p:cNvSpPr>
                <a:spLocks noEditPoints="1"/>
              </p:cNvSpPr>
              <p:nvPr/>
            </p:nvSpPr>
            <p:spPr bwMode="auto">
              <a:xfrm>
                <a:off x="4406072" y="2953643"/>
                <a:ext cx="184978" cy="316905"/>
              </a:xfrm>
              <a:custGeom>
                <a:avLst/>
                <a:gdLst>
                  <a:gd name="T0" fmla="*/ 96 w 112"/>
                  <a:gd name="T1" fmla="*/ 192 h 192"/>
                  <a:gd name="T2" fmla="*/ 16 w 112"/>
                  <a:gd name="T3" fmla="*/ 192 h 192"/>
                  <a:gd name="T4" fmla="*/ 0 w 112"/>
                  <a:gd name="T5" fmla="*/ 176 h 192"/>
                  <a:gd name="T6" fmla="*/ 0 w 112"/>
                  <a:gd name="T7" fmla="*/ 16 h 192"/>
                  <a:gd name="T8" fmla="*/ 16 w 112"/>
                  <a:gd name="T9" fmla="*/ 0 h 192"/>
                  <a:gd name="T10" fmla="*/ 96 w 112"/>
                  <a:gd name="T11" fmla="*/ 0 h 192"/>
                  <a:gd name="T12" fmla="*/ 112 w 112"/>
                  <a:gd name="T13" fmla="*/ 16 h 192"/>
                  <a:gd name="T14" fmla="*/ 112 w 112"/>
                  <a:gd name="T15" fmla="*/ 176 h 192"/>
                  <a:gd name="T16" fmla="*/ 96 w 112"/>
                  <a:gd name="T17" fmla="*/ 192 h 192"/>
                  <a:gd name="T18" fmla="*/ 16 w 112"/>
                  <a:gd name="T19" fmla="*/ 8 h 192"/>
                  <a:gd name="T20" fmla="*/ 8 w 112"/>
                  <a:gd name="T21" fmla="*/ 16 h 192"/>
                  <a:gd name="T22" fmla="*/ 8 w 112"/>
                  <a:gd name="T23" fmla="*/ 176 h 192"/>
                  <a:gd name="T24" fmla="*/ 16 w 112"/>
                  <a:gd name="T25" fmla="*/ 184 h 192"/>
                  <a:gd name="T26" fmla="*/ 96 w 112"/>
                  <a:gd name="T27" fmla="*/ 184 h 192"/>
                  <a:gd name="T28" fmla="*/ 104 w 112"/>
                  <a:gd name="T29" fmla="*/ 176 h 192"/>
                  <a:gd name="T30" fmla="*/ 104 w 112"/>
                  <a:gd name="T31" fmla="*/ 16 h 192"/>
                  <a:gd name="T32" fmla="*/ 96 w 112"/>
                  <a:gd name="T33" fmla="*/ 8 h 192"/>
                  <a:gd name="T34" fmla="*/ 16 w 112"/>
                  <a:gd name="T3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92">
                    <a:moveTo>
                      <a:pt x="96" y="192"/>
                    </a:moveTo>
                    <a:cubicBezTo>
                      <a:pt x="16" y="192"/>
                      <a:pt x="16" y="192"/>
                      <a:pt x="16" y="192"/>
                    </a:cubicBezTo>
                    <a:cubicBezTo>
                      <a:pt x="7" y="192"/>
                      <a:pt x="0" y="185"/>
                      <a:pt x="0" y="17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5" y="0"/>
                      <a:pt x="112" y="7"/>
                      <a:pt x="112" y="1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12" y="185"/>
                      <a:pt x="105" y="192"/>
                      <a:pt x="96" y="19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8" y="180"/>
                      <a:pt x="12" y="184"/>
                      <a:pt x="16" y="184"/>
                    </a:cubicBezTo>
                    <a:cubicBezTo>
                      <a:pt x="96" y="184"/>
                      <a:pt x="96" y="184"/>
                      <a:pt x="96" y="184"/>
                    </a:cubicBezTo>
                    <a:cubicBezTo>
                      <a:pt x="100" y="184"/>
                      <a:pt x="104" y="180"/>
                      <a:pt x="104" y="17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2"/>
                      <a:pt x="100" y="8"/>
                      <a:pt x="96" y="8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23"/>
              <p:cNvSpPr>
                <a:spLocks/>
              </p:cNvSpPr>
              <p:nvPr/>
            </p:nvSpPr>
            <p:spPr bwMode="auto">
              <a:xfrm>
                <a:off x="4413053" y="3006693"/>
                <a:ext cx="171715" cy="13263"/>
              </a:xfrm>
              <a:custGeom>
                <a:avLst/>
                <a:gdLst>
                  <a:gd name="T0" fmla="*/ 100 w 104"/>
                  <a:gd name="T1" fmla="*/ 8 h 8"/>
                  <a:gd name="T2" fmla="*/ 4 w 104"/>
                  <a:gd name="T3" fmla="*/ 8 h 8"/>
                  <a:gd name="T4" fmla="*/ 0 w 104"/>
                  <a:gd name="T5" fmla="*/ 4 h 8"/>
                  <a:gd name="T6" fmla="*/ 4 w 104"/>
                  <a:gd name="T7" fmla="*/ 0 h 8"/>
                  <a:gd name="T8" fmla="*/ 100 w 104"/>
                  <a:gd name="T9" fmla="*/ 0 h 8"/>
                  <a:gd name="T10" fmla="*/ 104 w 104"/>
                  <a:gd name="T11" fmla="*/ 4 h 8"/>
                  <a:gd name="T12" fmla="*/ 100 w 10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4"/>
              <p:cNvSpPr>
                <a:spLocks/>
              </p:cNvSpPr>
              <p:nvPr/>
            </p:nvSpPr>
            <p:spPr bwMode="auto">
              <a:xfrm>
                <a:off x="4491930" y="2980168"/>
                <a:ext cx="13263" cy="13263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1 w 8"/>
                  <a:gd name="T7" fmla="*/ 1 h 8"/>
                  <a:gd name="T8" fmla="*/ 7 w 8"/>
                  <a:gd name="T9" fmla="*/ 1 h 8"/>
                  <a:gd name="T10" fmla="*/ 8 w 8"/>
                  <a:gd name="T11" fmla="*/ 4 h 8"/>
                  <a:gd name="T12" fmla="*/ 7 w 8"/>
                  <a:gd name="T13" fmla="*/ 7 h 8"/>
                  <a:gd name="T14" fmla="*/ 4 w 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5"/>
              <p:cNvSpPr>
                <a:spLocks/>
              </p:cNvSpPr>
              <p:nvPr/>
            </p:nvSpPr>
            <p:spPr bwMode="auto">
              <a:xfrm>
                <a:off x="4478667" y="3230760"/>
                <a:ext cx="39788" cy="13263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6"/>
              <p:cNvSpPr>
                <a:spLocks/>
              </p:cNvSpPr>
              <p:nvPr/>
            </p:nvSpPr>
            <p:spPr bwMode="auto">
              <a:xfrm>
                <a:off x="4413053" y="3204235"/>
                <a:ext cx="171715" cy="13263"/>
              </a:xfrm>
              <a:custGeom>
                <a:avLst/>
                <a:gdLst>
                  <a:gd name="T0" fmla="*/ 100 w 104"/>
                  <a:gd name="T1" fmla="*/ 8 h 8"/>
                  <a:gd name="T2" fmla="*/ 4 w 104"/>
                  <a:gd name="T3" fmla="*/ 8 h 8"/>
                  <a:gd name="T4" fmla="*/ 0 w 104"/>
                  <a:gd name="T5" fmla="*/ 4 h 8"/>
                  <a:gd name="T6" fmla="*/ 4 w 104"/>
                  <a:gd name="T7" fmla="*/ 0 h 8"/>
                  <a:gd name="T8" fmla="*/ 100 w 104"/>
                  <a:gd name="T9" fmla="*/ 0 h 8"/>
                  <a:gd name="T10" fmla="*/ 104 w 104"/>
                  <a:gd name="T11" fmla="*/ 4 h 8"/>
                  <a:gd name="T12" fmla="*/ 100 w 10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Freeform 252"/>
            <p:cNvSpPr>
              <a:spLocks noEditPoints="1"/>
            </p:cNvSpPr>
            <p:nvPr/>
          </p:nvSpPr>
          <p:spPr bwMode="auto">
            <a:xfrm>
              <a:off x="1581684" y="2445854"/>
              <a:ext cx="238877" cy="238877"/>
            </a:xfrm>
            <a:custGeom>
              <a:avLst/>
              <a:gdLst>
                <a:gd name="T0" fmla="*/ 174 w 193"/>
                <a:gd name="T1" fmla="*/ 83 h 193"/>
                <a:gd name="T2" fmla="*/ 159 w 193"/>
                <a:gd name="T3" fmla="*/ 59 h 193"/>
                <a:gd name="T4" fmla="*/ 170 w 193"/>
                <a:gd name="T5" fmla="*/ 41 h 193"/>
                <a:gd name="T6" fmla="*/ 159 w 193"/>
                <a:gd name="T7" fmla="*/ 23 h 193"/>
                <a:gd name="T8" fmla="*/ 142 w 193"/>
                <a:gd name="T9" fmla="*/ 32 h 193"/>
                <a:gd name="T10" fmla="*/ 115 w 193"/>
                <a:gd name="T11" fmla="*/ 26 h 193"/>
                <a:gd name="T12" fmla="*/ 110 w 193"/>
                <a:gd name="T13" fmla="*/ 6 h 193"/>
                <a:gd name="T14" fmla="*/ 89 w 193"/>
                <a:gd name="T15" fmla="*/ 0 h 193"/>
                <a:gd name="T16" fmla="*/ 83 w 193"/>
                <a:gd name="T17" fmla="*/ 19 h 193"/>
                <a:gd name="T18" fmla="*/ 60 w 193"/>
                <a:gd name="T19" fmla="*/ 33 h 193"/>
                <a:gd name="T20" fmla="*/ 42 w 193"/>
                <a:gd name="T21" fmla="*/ 23 h 193"/>
                <a:gd name="T22" fmla="*/ 23 w 193"/>
                <a:gd name="T23" fmla="*/ 34 h 193"/>
                <a:gd name="T24" fmla="*/ 32 w 193"/>
                <a:gd name="T25" fmla="*/ 51 h 193"/>
                <a:gd name="T26" fmla="*/ 26 w 193"/>
                <a:gd name="T27" fmla="*/ 78 h 193"/>
                <a:gd name="T28" fmla="*/ 6 w 193"/>
                <a:gd name="T29" fmla="*/ 83 h 193"/>
                <a:gd name="T30" fmla="*/ 0 w 193"/>
                <a:gd name="T31" fmla="*/ 104 h 193"/>
                <a:gd name="T32" fmla="*/ 19 w 193"/>
                <a:gd name="T33" fmla="*/ 109 h 193"/>
                <a:gd name="T34" fmla="*/ 34 w 193"/>
                <a:gd name="T35" fmla="*/ 133 h 193"/>
                <a:gd name="T36" fmla="*/ 23 w 193"/>
                <a:gd name="T37" fmla="*/ 151 h 193"/>
                <a:gd name="T38" fmla="*/ 34 w 193"/>
                <a:gd name="T39" fmla="*/ 170 h 193"/>
                <a:gd name="T40" fmla="*/ 51 w 193"/>
                <a:gd name="T41" fmla="*/ 160 h 193"/>
                <a:gd name="T42" fmla="*/ 78 w 193"/>
                <a:gd name="T43" fmla="*/ 167 h 193"/>
                <a:gd name="T44" fmla="*/ 83 w 193"/>
                <a:gd name="T45" fmla="*/ 187 h 193"/>
                <a:gd name="T46" fmla="*/ 104 w 193"/>
                <a:gd name="T47" fmla="*/ 193 h 193"/>
                <a:gd name="T48" fmla="*/ 110 w 193"/>
                <a:gd name="T49" fmla="*/ 174 h 193"/>
                <a:gd name="T50" fmla="*/ 133 w 193"/>
                <a:gd name="T51" fmla="*/ 159 h 193"/>
                <a:gd name="T52" fmla="*/ 152 w 193"/>
                <a:gd name="T53" fmla="*/ 170 h 193"/>
                <a:gd name="T54" fmla="*/ 170 w 193"/>
                <a:gd name="T55" fmla="*/ 159 h 193"/>
                <a:gd name="T56" fmla="*/ 161 w 193"/>
                <a:gd name="T57" fmla="*/ 142 h 193"/>
                <a:gd name="T58" fmla="*/ 167 w 193"/>
                <a:gd name="T59" fmla="*/ 115 h 193"/>
                <a:gd name="T60" fmla="*/ 187 w 193"/>
                <a:gd name="T61" fmla="*/ 109 h 193"/>
                <a:gd name="T62" fmla="*/ 193 w 193"/>
                <a:gd name="T63" fmla="*/ 89 h 193"/>
                <a:gd name="T64" fmla="*/ 97 w 193"/>
                <a:gd name="T65" fmla="*/ 120 h 193"/>
                <a:gd name="T66" fmla="*/ 97 w 193"/>
                <a:gd name="T67" fmla="*/ 72 h 193"/>
                <a:gd name="T68" fmla="*/ 97 w 193"/>
                <a:gd name="T69" fmla="*/ 1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193">
                  <a:moveTo>
                    <a:pt x="187" y="83"/>
                  </a:moveTo>
                  <a:cubicBezTo>
                    <a:pt x="174" y="83"/>
                    <a:pt x="174" y="83"/>
                    <a:pt x="174" y="83"/>
                  </a:cubicBezTo>
                  <a:cubicBezTo>
                    <a:pt x="171" y="83"/>
                    <a:pt x="168" y="81"/>
                    <a:pt x="167" y="78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58" y="57"/>
                    <a:pt x="159" y="53"/>
                    <a:pt x="161" y="5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72" y="39"/>
                    <a:pt x="172" y="36"/>
                    <a:pt x="170" y="34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7" y="21"/>
                    <a:pt x="154" y="21"/>
                    <a:pt x="152" y="2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0" y="34"/>
                    <a:pt x="136" y="35"/>
                    <a:pt x="133" y="33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2" y="25"/>
                    <a:pt x="110" y="22"/>
                    <a:pt x="110" y="19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2"/>
                    <a:pt x="107" y="0"/>
                    <a:pt x="10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2"/>
                    <a:pt x="83" y="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22"/>
                    <a:pt x="81" y="25"/>
                    <a:pt x="78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7" y="35"/>
                    <a:pt x="53" y="34"/>
                    <a:pt x="51" y="3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9" y="21"/>
                    <a:pt x="36" y="21"/>
                    <a:pt x="34" y="2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6"/>
                    <a:pt x="21" y="39"/>
                    <a:pt x="23" y="4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5" y="53"/>
                    <a:pt x="35" y="57"/>
                    <a:pt x="34" y="59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81"/>
                    <a:pt x="22" y="83"/>
                    <a:pt x="19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3" y="83"/>
                    <a:pt x="0" y="86"/>
                    <a:pt x="0" y="8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3" y="109"/>
                    <a:pt x="6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2" y="109"/>
                    <a:pt x="25" y="112"/>
                    <a:pt x="26" y="115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5" y="136"/>
                    <a:pt x="35" y="140"/>
                    <a:pt x="32" y="14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1" y="153"/>
                    <a:pt x="21" y="157"/>
                    <a:pt x="23" y="159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6" y="172"/>
                    <a:pt x="39" y="172"/>
                    <a:pt x="42" y="17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3" y="158"/>
                    <a:pt x="57" y="158"/>
                    <a:pt x="60" y="159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81" y="168"/>
                    <a:pt x="83" y="171"/>
                    <a:pt x="83" y="174"/>
                  </a:cubicBezTo>
                  <a:cubicBezTo>
                    <a:pt x="83" y="187"/>
                    <a:pt x="83" y="187"/>
                    <a:pt x="83" y="187"/>
                  </a:cubicBezTo>
                  <a:cubicBezTo>
                    <a:pt x="83" y="190"/>
                    <a:pt x="86" y="193"/>
                    <a:pt x="89" y="193"/>
                  </a:cubicBezTo>
                  <a:cubicBezTo>
                    <a:pt x="104" y="193"/>
                    <a:pt x="104" y="193"/>
                    <a:pt x="104" y="193"/>
                  </a:cubicBezTo>
                  <a:cubicBezTo>
                    <a:pt x="107" y="193"/>
                    <a:pt x="110" y="190"/>
                    <a:pt x="110" y="187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0" y="171"/>
                    <a:pt x="112" y="168"/>
                    <a:pt x="115" y="167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6" y="158"/>
                    <a:pt x="140" y="158"/>
                    <a:pt x="142" y="16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4" y="172"/>
                    <a:pt x="157" y="172"/>
                    <a:pt x="159" y="170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2" y="157"/>
                    <a:pt x="172" y="153"/>
                    <a:pt x="170" y="151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59" y="140"/>
                    <a:pt x="158" y="136"/>
                    <a:pt x="159" y="133"/>
                  </a:cubicBezTo>
                  <a:cubicBezTo>
                    <a:pt x="167" y="115"/>
                    <a:pt x="167" y="115"/>
                    <a:pt x="167" y="115"/>
                  </a:cubicBezTo>
                  <a:cubicBezTo>
                    <a:pt x="168" y="112"/>
                    <a:pt x="171" y="109"/>
                    <a:pt x="174" y="109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90" y="109"/>
                    <a:pt x="193" y="107"/>
                    <a:pt x="193" y="104"/>
                  </a:cubicBezTo>
                  <a:cubicBezTo>
                    <a:pt x="193" y="89"/>
                    <a:pt x="193" y="89"/>
                    <a:pt x="193" y="89"/>
                  </a:cubicBezTo>
                  <a:cubicBezTo>
                    <a:pt x="193" y="86"/>
                    <a:pt x="190" y="83"/>
                    <a:pt x="187" y="83"/>
                  </a:cubicBezTo>
                  <a:close/>
                  <a:moveTo>
                    <a:pt x="97" y="120"/>
                  </a:moveTo>
                  <a:cubicBezTo>
                    <a:pt x="83" y="120"/>
                    <a:pt x="72" y="110"/>
                    <a:pt x="72" y="96"/>
                  </a:cubicBezTo>
                  <a:cubicBezTo>
                    <a:pt x="72" y="83"/>
                    <a:pt x="83" y="72"/>
                    <a:pt x="97" y="72"/>
                  </a:cubicBezTo>
                  <a:cubicBezTo>
                    <a:pt x="110" y="72"/>
                    <a:pt x="121" y="83"/>
                    <a:pt x="121" y="96"/>
                  </a:cubicBezTo>
                  <a:cubicBezTo>
                    <a:pt x="121" y="110"/>
                    <a:pt x="110" y="120"/>
                    <a:pt x="97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12" y="2503714"/>
            <a:ext cx="672787" cy="6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36DD-C105-4B5A-964A-B8087355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艾瑞睿见</a:t>
            </a:r>
            <a:r>
              <a:rPr lang="en-US" altLang="zh-CN" dirty="0" err="1">
                <a:latin typeface="+mj-ea"/>
              </a:rPr>
              <a:t>UserTracker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4E61-BDC7-4D4C-A2BF-8CAD79D1B5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超强大数据处理能力</a:t>
            </a:r>
          </a:p>
        </p:txBody>
      </p:sp>
      <p:graphicFrame>
        <p:nvGraphicFramePr>
          <p:cNvPr id="7" name="图示 9">
            <a:extLst>
              <a:ext uri="{FF2B5EF4-FFF2-40B4-BE49-F238E27FC236}">
                <a16:creationId xmlns:a16="http://schemas.microsoft.com/office/drawing/2014/main" id="{C75C5356-FD95-44C9-937D-F87C6A57320F}"/>
              </a:ext>
            </a:extLst>
          </p:cNvPr>
          <p:cNvGraphicFramePr/>
          <p:nvPr>
            <p:extLst/>
          </p:nvPr>
        </p:nvGraphicFramePr>
        <p:xfrm>
          <a:off x="715145" y="1296945"/>
          <a:ext cx="7270230" cy="405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10">
            <a:extLst>
              <a:ext uri="{FF2B5EF4-FFF2-40B4-BE49-F238E27FC236}">
                <a16:creationId xmlns:a16="http://schemas.microsoft.com/office/drawing/2014/main" id="{EC8475E3-12F3-4489-9380-4AF3D49BBFDC}"/>
              </a:ext>
            </a:extLst>
          </p:cNvPr>
          <p:cNvGraphicFramePr/>
          <p:nvPr>
            <p:extLst/>
          </p:nvPr>
        </p:nvGraphicFramePr>
        <p:xfrm>
          <a:off x="715145" y="6000193"/>
          <a:ext cx="7270230" cy="558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07FD510-5704-4C23-92FC-0636E96FF9A6}"/>
              </a:ext>
            </a:extLst>
          </p:cNvPr>
          <p:cNvSpPr txBox="1"/>
          <p:nvPr/>
        </p:nvSpPr>
        <p:spPr>
          <a:xfrm>
            <a:off x="715145" y="5212800"/>
            <a:ext cx="727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每天收取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170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的用户行为数据，高性能处理采集、存储、统计、分析，支持多维多层算法技术架构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3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40" y="501826"/>
            <a:ext cx="7695126" cy="442640"/>
          </a:xfrm>
        </p:spPr>
        <p:txBody>
          <a:bodyPr/>
          <a:lstStyle/>
          <a:p>
            <a:r>
              <a:rPr lang="zh-CN" altLang="en-US" dirty="0"/>
              <a:t>研究方法</a:t>
            </a:r>
            <a:r>
              <a:rPr lang="en-US" altLang="zh-CN" dirty="0"/>
              <a:t>-</a:t>
            </a:r>
            <a:r>
              <a:rPr lang="zh-CN" altLang="en-US" dirty="0"/>
              <a:t>数据获取流程</a:t>
            </a:r>
            <a:endParaRPr lang="zh-CN" altLang="en-US" dirty="0">
              <a:solidFill>
                <a:schemeClr val="accent4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46643" y="1412764"/>
            <a:ext cx="1285875" cy="1214438"/>
          </a:xfrm>
          <a:prstGeom prst="roundRect">
            <a:avLst>
              <a:gd name="adj" fmla="val 9556"/>
            </a:avLst>
          </a:prstGeom>
          <a:solidFill>
            <a:schemeClr val="accent2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4240" y="2816168"/>
            <a:ext cx="161507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签约监测样本</a:t>
            </a:r>
          </a:p>
        </p:txBody>
      </p:sp>
      <p:sp>
        <p:nvSpPr>
          <p:cNvPr id="106" name="圆角矩形 105"/>
          <p:cNvSpPr/>
          <p:nvPr/>
        </p:nvSpPr>
        <p:spPr bwMode="auto">
          <a:xfrm>
            <a:off x="2224210" y="1412030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503110" y="2703929"/>
            <a:ext cx="8354257" cy="7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335751" y="2569400"/>
            <a:ext cx="296977" cy="283284"/>
          </a:xfrm>
          <a:prstGeom prst="ellipse">
            <a:avLst/>
          </a:prstGeom>
          <a:solidFill>
            <a:srgbClr val="B2D23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936473" y="2590907"/>
            <a:ext cx="296977" cy="283284"/>
          </a:xfrm>
          <a:prstGeom prst="ellipse">
            <a:avLst/>
          </a:prstGeom>
          <a:solidFill>
            <a:srgbClr val="8BC53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504540" y="2570421"/>
            <a:ext cx="296977" cy="283284"/>
          </a:xfrm>
          <a:prstGeom prst="ellipse">
            <a:avLst/>
          </a:prstGeom>
          <a:solidFill>
            <a:srgbClr val="00AFE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027387" y="2595389"/>
            <a:ext cx="296977" cy="283284"/>
          </a:xfrm>
          <a:prstGeom prst="ellipse">
            <a:avLst/>
          </a:prstGeom>
          <a:solidFill>
            <a:srgbClr val="FFCF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4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69784" y="2877166"/>
            <a:ext cx="1228221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</a:p>
        </p:txBody>
      </p:sp>
      <p:sp>
        <p:nvSpPr>
          <p:cNvPr id="121" name="圆角矩形 120"/>
          <p:cNvSpPr/>
          <p:nvPr/>
        </p:nvSpPr>
        <p:spPr bwMode="auto">
          <a:xfrm>
            <a:off x="3781611" y="1417277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5317389" y="1421846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5189" y="2906785"/>
            <a:ext cx="14815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智能数据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7044" y="2792257"/>
            <a:ext cx="17088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提取用户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网络行为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2" name="椭圆 141"/>
          <p:cNvSpPr/>
          <p:nvPr/>
        </p:nvSpPr>
        <p:spPr>
          <a:xfrm>
            <a:off x="6610205" y="2582193"/>
            <a:ext cx="296977" cy="283284"/>
          </a:xfrm>
          <a:prstGeom prst="ellipse">
            <a:avLst/>
          </a:prstGeom>
          <a:solidFill>
            <a:srgbClr val="F59B9B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5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914123" y="1445544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1273" y="2856549"/>
            <a:ext cx="189896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</a:t>
            </a: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查询服务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3380" y="1008747"/>
            <a:ext cx="20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iUserTracker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46643" y="4202601"/>
            <a:ext cx="1285875" cy="1214438"/>
          </a:xfrm>
          <a:prstGeom prst="roundRect">
            <a:avLst>
              <a:gd name="adj" fmla="val 9556"/>
            </a:avLst>
          </a:prstGeom>
          <a:solidFill>
            <a:schemeClr val="accent4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39616" y="5585590"/>
            <a:ext cx="181600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软件监测数据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600"/>
              </a:lnSpc>
              <a:defRPr/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（日覆盖设备</a:t>
            </a: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400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万</a:t>
            </a: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600"/>
              </a:lnSpc>
              <a:defRPr/>
            </a:pP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0" name="圆角矩形 199"/>
          <p:cNvSpPr/>
          <p:nvPr/>
        </p:nvSpPr>
        <p:spPr bwMode="auto">
          <a:xfrm>
            <a:off x="2224210" y="4201867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cxnSp>
        <p:nvCxnSpPr>
          <p:cNvPr id="202" name="直接连接符 201"/>
          <p:cNvCxnSpPr/>
          <p:nvPr/>
        </p:nvCxnSpPr>
        <p:spPr>
          <a:xfrm flipV="1">
            <a:off x="503110" y="5493766"/>
            <a:ext cx="8354257" cy="7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335751" y="5359237"/>
            <a:ext cx="296977" cy="283284"/>
          </a:xfrm>
          <a:prstGeom prst="ellipse">
            <a:avLst/>
          </a:prstGeom>
          <a:solidFill>
            <a:srgbClr val="B2D23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1936473" y="5380744"/>
            <a:ext cx="296977" cy="283284"/>
          </a:xfrm>
          <a:prstGeom prst="ellipse">
            <a:avLst/>
          </a:prstGeom>
          <a:solidFill>
            <a:srgbClr val="8BC53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3504540" y="5360258"/>
            <a:ext cx="296977" cy="283284"/>
          </a:xfrm>
          <a:prstGeom prst="ellipse">
            <a:avLst/>
          </a:prstGeom>
          <a:solidFill>
            <a:srgbClr val="00AFE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5027387" y="5385226"/>
            <a:ext cx="296977" cy="283284"/>
          </a:xfrm>
          <a:prstGeom prst="ellipse">
            <a:avLst/>
          </a:prstGeom>
          <a:solidFill>
            <a:srgbClr val="FFCF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4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169784" y="5561493"/>
            <a:ext cx="1619354" cy="48801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运营商通讯数据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600"/>
              </a:lnSpc>
              <a:defRPr/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（日覆盖设备</a:t>
            </a: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亿</a:t>
            </a: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208" name="圆角矩形 207"/>
          <p:cNvSpPr/>
          <p:nvPr/>
        </p:nvSpPr>
        <p:spPr bwMode="auto">
          <a:xfrm>
            <a:off x="3781611" y="4207114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5245190" y="5696622"/>
            <a:ext cx="14815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智能数据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657044" y="5582094"/>
            <a:ext cx="17088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提取移动设备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应用行为数据</a:t>
            </a:r>
          </a:p>
        </p:txBody>
      </p:sp>
      <p:sp>
        <p:nvSpPr>
          <p:cNvPr id="218" name="椭圆 217"/>
          <p:cNvSpPr/>
          <p:nvPr/>
        </p:nvSpPr>
        <p:spPr>
          <a:xfrm>
            <a:off x="6610205" y="5372030"/>
            <a:ext cx="296977" cy="283284"/>
          </a:xfrm>
          <a:prstGeom prst="ellipse">
            <a:avLst/>
          </a:prstGeom>
          <a:solidFill>
            <a:srgbClr val="F59B9B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5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580275" y="5627291"/>
            <a:ext cx="189896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</a:t>
            </a: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ja-JP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查询服务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533380" y="3798584"/>
            <a:ext cx="20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mUserTracker</a:t>
            </a:r>
            <a:endParaRPr lang="zh-CN" altLang="en-US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71905" y="5117958"/>
            <a:ext cx="165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j-ea"/>
                <a:ea typeface="+mj-ea"/>
              </a:rPr>
              <a:t>IOS+Android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设备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2" name="任意形状 46"/>
          <p:cNvSpPr/>
          <p:nvPr/>
        </p:nvSpPr>
        <p:spPr>
          <a:xfrm>
            <a:off x="3653028" y="4943525"/>
            <a:ext cx="1552575" cy="547687"/>
          </a:xfrm>
          <a:custGeom>
            <a:avLst/>
            <a:gdLst>
              <a:gd name="connsiteX0" fmla="*/ 0 w 1552510"/>
              <a:gd name="connsiteY0" fmla="*/ 0 h 547944"/>
              <a:gd name="connsiteX1" fmla="*/ 1552510 w 1552510"/>
              <a:gd name="connsiteY1" fmla="*/ 0 h 547944"/>
              <a:gd name="connsiteX2" fmla="*/ 1552510 w 1552510"/>
              <a:gd name="connsiteY2" fmla="*/ 547944 h 547944"/>
              <a:gd name="connsiteX3" fmla="*/ 0 w 1552510"/>
              <a:gd name="connsiteY3" fmla="*/ 547944 h 547944"/>
              <a:gd name="connsiteX4" fmla="*/ 0 w 1552510"/>
              <a:gd name="connsiteY4" fmla="*/ 0 h 54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10" h="547944">
                <a:moveTo>
                  <a:pt x="0" y="0"/>
                </a:moveTo>
                <a:lnTo>
                  <a:pt x="1552510" y="0"/>
                </a:lnTo>
                <a:lnTo>
                  <a:pt x="1552510" y="547944"/>
                </a:lnTo>
                <a:lnTo>
                  <a:pt x="0" y="547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1910" tIns="41910" rIns="41910" bIns="41910" spcCol="1270" anchor="ctr"/>
          <a:lstStyle/>
          <a:p>
            <a:pPr algn="ctr" defTabSz="488950">
              <a:lnSpc>
                <a:spcPts val="1600"/>
              </a:lnSpc>
              <a:spcAft>
                <a:spcPct val="35000"/>
              </a:spcAft>
              <a:defRPr/>
            </a:pPr>
            <a: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  <a:t>手机</a:t>
            </a:r>
            <a:r>
              <a:rPr lang="en-US" altLang="zh-CN" sz="1200" dirty="0">
                <a:solidFill>
                  <a:schemeClr val="accent2"/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  <a:t>应用</a:t>
            </a:r>
            <a:b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  <a:t>微信、淘宝、陌陌</a:t>
            </a:r>
          </a:p>
        </p:txBody>
      </p:sp>
      <p:sp>
        <p:nvSpPr>
          <p:cNvPr id="258" name="任意形状 40"/>
          <p:cNvSpPr/>
          <p:nvPr/>
        </p:nvSpPr>
        <p:spPr>
          <a:xfrm>
            <a:off x="2133823" y="4961176"/>
            <a:ext cx="1552575" cy="547687"/>
          </a:xfrm>
          <a:custGeom>
            <a:avLst/>
            <a:gdLst>
              <a:gd name="connsiteX0" fmla="*/ 0 w 1552510"/>
              <a:gd name="connsiteY0" fmla="*/ 0 h 547944"/>
              <a:gd name="connsiteX1" fmla="*/ 1552510 w 1552510"/>
              <a:gd name="connsiteY1" fmla="*/ 0 h 547944"/>
              <a:gd name="connsiteX2" fmla="*/ 1552510 w 1552510"/>
              <a:gd name="connsiteY2" fmla="*/ 547944 h 547944"/>
              <a:gd name="connsiteX3" fmla="*/ 0 w 1552510"/>
              <a:gd name="connsiteY3" fmla="*/ 547944 h 547944"/>
              <a:gd name="connsiteX4" fmla="*/ 0 w 1552510"/>
              <a:gd name="connsiteY4" fmla="*/ 0 h 54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10" h="547944">
                <a:moveTo>
                  <a:pt x="0" y="0"/>
                </a:moveTo>
                <a:lnTo>
                  <a:pt x="1552510" y="0"/>
                </a:lnTo>
                <a:lnTo>
                  <a:pt x="1552510" y="547944"/>
                </a:lnTo>
                <a:lnTo>
                  <a:pt x="0" y="547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1910" tIns="41910" rIns="41910" bIns="41910" spcCol="1270" anchor="ctr"/>
          <a:lstStyle/>
          <a:p>
            <a:pPr algn="ctr" defTabSz="488950">
              <a:lnSpc>
                <a:spcPts val="1600"/>
              </a:lnSpc>
              <a:spcAft>
                <a:spcPct val="35000"/>
              </a:spcAft>
              <a:defRPr/>
            </a:pPr>
            <a:r>
              <a:rPr lang="en-US" altLang="zh-CN" sz="1200" dirty="0">
                <a:solidFill>
                  <a:schemeClr val="accent3"/>
                </a:solidFill>
                <a:latin typeface="+mj-ea"/>
                <a:ea typeface="+mj-ea"/>
              </a:rPr>
              <a:t>IDC</a:t>
            </a:r>
            <a:r>
              <a:rPr lang="zh-CN" altLang="en-US" sz="1200" dirty="0">
                <a:solidFill>
                  <a:schemeClr val="accent3"/>
                </a:solidFill>
                <a:latin typeface="+mj-ea"/>
                <a:ea typeface="+mj-ea"/>
              </a:rPr>
              <a:t>数据中心</a:t>
            </a:r>
            <a:br>
              <a:rPr lang="zh-CN" altLang="en-US" sz="1200" dirty="0">
                <a:solidFill>
                  <a:schemeClr val="accent3"/>
                </a:solidFill>
                <a:latin typeface="+mj-ea"/>
                <a:ea typeface="+mj-ea"/>
              </a:rPr>
            </a:br>
            <a:r>
              <a:rPr lang="zh-CN" altLang="en-US" sz="1200" dirty="0">
                <a:solidFill>
                  <a:schemeClr val="accent3"/>
                </a:solidFill>
                <a:latin typeface="+mj-ea"/>
                <a:ea typeface="+mj-ea"/>
              </a:rPr>
              <a:t>互联网公司机房</a:t>
            </a:r>
          </a:p>
        </p:txBody>
      </p:sp>
      <p:sp>
        <p:nvSpPr>
          <p:cNvPr id="267" name="矩形 266"/>
          <p:cNvSpPr/>
          <p:nvPr/>
        </p:nvSpPr>
        <p:spPr>
          <a:xfrm>
            <a:off x="753916" y="2299794"/>
            <a:ext cx="165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PC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电脑设备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0" name="Group 189"/>
          <p:cNvGrpSpPr/>
          <p:nvPr/>
        </p:nvGrpSpPr>
        <p:grpSpPr>
          <a:xfrm>
            <a:off x="911348" y="1619229"/>
            <a:ext cx="701142" cy="620467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71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73" name="Group 195"/>
          <p:cNvGrpSpPr/>
          <p:nvPr/>
        </p:nvGrpSpPr>
        <p:grpSpPr>
          <a:xfrm>
            <a:off x="899519" y="4454121"/>
            <a:ext cx="766467" cy="638188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74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98F3ACE-8371-48B1-9983-28C2E52C3965}"/>
              </a:ext>
            </a:extLst>
          </p:cNvPr>
          <p:cNvSpPr/>
          <p:nvPr/>
        </p:nvSpPr>
        <p:spPr>
          <a:xfrm>
            <a:off x="2324039" y="2069877"/>
            <a:ext cx="1107996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签约监测样本</a:t>
            </a:r>
          </a:p>
        </p:txBody>
      </p:sp>
      <p:grpSp>
        <p:nvGrpSpPr>
          <p:cNvPr id="79" name="Group 79">
            <a:extLst>
              <a:ext uri="{FF2B5EF4-FFF2-40B4-BE49-F238E27FC236}">
                <a16:creationId xmlns:a16="http://schemas.microsoft.com/office/drawing/2014/main" id="{07308AA5-0955-471D-AC5D-7C6ABE2E54B5}"/>
              </a:ext>
            </a:extLst>
          </p:cNvPr>
          <p:cNvGrpSpPr/>
          <p:nvPr/>
        </p:nvGrpSpPr>
        <p:grpSpPr>
          <a:xfrm>
            <a:off x="2725050" y="1527129"/>
            <a:ext cx="411060" cy="445316"/>
            <a:chOff x="6941027" y="4788593"/>
            <a:chExt cx="359392" cy="389342"/>
          </a:xfrm>
          <a:solidFill>
            <a:schemeClr val="accent1"/>
          </a:solidFill>
        </p:grpSpPr>
        <p:sp>
          <p:nvSpPr>
            <p:cNvPr id="80" name="Freeform 132">
              <a:extLst>
                <a:ext uri="{FF2B5EF4-FFF2-40B4-BE49-F238E27FC236}">
                  <a16:creationId xmlns:a16="http://schemas.microsoft.com/office/drawing/2014/main" id="{CFF14A90-40A4-4C5D-9D26-9B88CDE94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133">
              <a:extLst>
                <a:ext uri="{FF2B5EF4-FFF2-40B4-BE49-F238E27FC236}">
                  <a16:creationId xmlns:a16="http://schemas.microsoft.com/office/drawing/2014/main" id="{7B77801E-81A8-4997-9757-BB309A7D1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Rectangle 134">
              <a:extLst>
                <a:ext uri="{FF2B5EF4-FFF2-40B4-BE49-F238E27FC236}">
                  <a16:creationId xmlns:a16="http://schemas.microsoft.com/office/drawing/2014/main" id="{C41E8A1B-2385-4F25-A9C5-0047EEF61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6F420B8-41E1-4E94-BA3E-2985CF675619}"/>
              </a:ext>
            </a:extLst>
          </p:cNvPr>
          <p:cNvSpPr/>
          <p:nvPr/>
        </p:nvSpPr>
        <p:spPr>
          <a:xfrm>
            <a:off x="3854293" y="2149928"/>
            <a:ext cx="1228220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  <a:t>客户端</a:t>
            </a:r>
            <a:r>
              <a:rPr lang="en-US" altLang="zh-CN" sz="1200" dirty="0">
                <a:solidFill>
                  <a:schemeClr val="accent2"/>
                </a:solidFill>
                <a:latin typeface="+mj-ea"/>
                <a:ea typeface="+mj-ea"/>
              </a:rPr>
              <a:t>Log</a:t>
            </a:r>
            <a:r>
              <a:rPr lang="zh-CN" altLang="en-US" sz="1200" dirty="0">
                <a:solidFill>
                  <a:schemeClr val="accent2"/>
                </a:solidFill>
                <a:latin typeface="+mj-ea"/>
                <a:ea typeface="+mj-ea"/>
              </a:rPr>
              <a:t>采集</a:t>
            </a: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FBDA3307-3A7C-4CCE-A96D-81EEBAF9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49" y="1587763"/>
            <a:ext cx="573615" cy="549491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A95A3D46-0EED-4A5F-A8F2-CD6A8CA1CC8B}"/>
              </a:ext>
            </a:extLst>
          </p:cNvPr>
          <p:cNvSpPr/>
          <p:nvPr/>
        </p:nvSpPr>
        <p:spPr>
          <a:xfrm>
            <a:off x="5317389" y="2079048"/>
            <a:ext cx="1285875" cy="57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4"/>
                </a:solidFill>
                <a:latin typeface="+mj-ea"/>
                <a:ea typeface="+mj-ea"/>
              </a:rPr>
              <a:t>智能数据</a:t>
            </a:r>
            <a:endParaRPr lang="en-US" altLang="ja-JP" sz="12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4"/>
                </a:solidFill>
                <a:latin typeface="+mj-ea"/>
                <a:ea typeface="+mj-ea"/>
              </a:rPr>
              <a:t>分拣处理</a:t>
            </a:r>
            <a:endParaRPr lang="zh-CN" altLang="en-US" sz="1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A8BDF385-27F9-467B-9720-1AC2D18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12" y="1453328"/>
            <a:ext cx="756605" cy="735972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14721C1E-65B1-42EB-A838-4557E1483B54}"/>
              </a:ext>
            </a:extLst>
          </p:cNvPr>
          <p:cNvSpPr/>
          <p:nvPr/>
        </p:nvSpPr>
        <p:spPr>
          <a:xfrm>
            <a:off x="7027359" y="2056316"/>
            <a:ext cx="1107996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200" dirty="0">
                <a:solidFill>
                  <a:schemeClr val="accent6"/>
                </a:solidFill>
                <a:latin typeface="+mj-ea"/>
                <a:ea typeface="+mj-ea"/>
              </a:rPr>
              <a:t>提供数据</a:t>
            </a:r>
            <a:r>
              <a:rPr lang="ja-JP" altLang="en-US" sz="1200">
                <a:solidFill>
                  <a:schemeClr val="accent6"/>
                </a:solidFill>
                <a:latin typeface="+mj-ea"/>
                <a:ea typeface="+mj-ea"/>
              </a:rPr>
              <a:t>分析</a:t>
            </a:r>
            <a:endParaRPr lang="zh-CN" altLang="en-US" sz="12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6"/>
                </a:solidFill>
                <a:latin typeface="+mj-ea"/>
                <a:ea typeface="+mj-ea"/>
              </a:rPr>
              <a:t>服务</a:t>
            </a:r>
            <a:endParaRPr lang="zh-CN" altLang="en-US" sz="1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04DB8FC-F140-47DA-9780-D589648886C0}"/>
              </a:ext>
            </a:extLst>
          </p:cNvPr>
          <p:cNvGrpSpPr/>
          <p:nvPr/>
        </p:nvGrpSpPr>
        <p:grpSpPr>
          <a:xfrm>
            <a:off x="7362754" y="1545727"/>
            <a:ext cx="437208" cy="439358"/>
            <a:chOff x="6095177" y="2273190"/>
            <a:chExt cx="247501" cy="248718"/>
          </a:xfrm>
          <a:solidFill>
            <a:schemeClr val="accent6"/>
          </a:solidFill>
        </p:grpSpPr>
        <p:sp>
          <p:nvSpPr>
            <p:cNvPr id="89" name="Freeform 372">
              <a:extLst>
                <a:ext uri="{FF2B5EF4-FFF2-40B4-BE49-F238E27FC236}">
                  <a16:creationId xmlns:a16="http://schemas.microsoft.com/office/drawing/2014/main" id="{0DE1F077-B55A-4685-8F0E-D125533C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691" y="2419745"/>
              <a:ext cx="103987" cy="102163"/>
            </a:xfrm>
            <a:custGeom>
              <a:avLst/>
              <a:gdLst>
                <a:gd name="T0" fmla="*/ 65 w 72"/>
                <a:gd name="T1" fmla="*/ 41 h 71"/>
                <a:gd name="T2" fmla="*/ 26 w 72"/>
                <a:gd name="T3" fmla="*/ 0 h 71"/>
                <a:gd name="T4" fmla="*/ 0 w 72"/>
                <a:gd name="T5" fmla="*/ 25 h 71"/>
                <a:gd name="T6" fmla="*/ 39 w 72"/>
                <a:gd name="T7" fmla="*/ 66 h 71"/>
                <a:gd name="T8" fmla="*/ 52 w 72"/>
                <a:gd name="T9" fmla="*/ 71 h 71"/>
                <a:gd name="T10" fmla="*/ 65 w 72"/>
                <a:gd name="T11" fmla="*/ 66 h 71"/>
                <a:gd name="T12" fmla="*/ 65 w 72"/>
                <a:gd name="T1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1">
                  <a:moveTo>
                    <a:pt x="65" y="41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9" y="10"/>
                    <a:pt x="10" y="19"/>
                    <a:pt x="0" y="2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3" y="70"/>
                    <a:pt x="48" y="71"/>
                    <a:pt x="52" y="71"/>
                  </a:cubicBezTo>
                  <a:cubicBezTo>
                    <a:pt x="57" y="71"/>
                    <a:pt x="61" y="70"/>
                    <a:pt x="65" y="66"/>
                  </a:cubicBezTo>
                  <a:cubicBezTo>
                    <a:pt x="72" y="60"/>
                    <a:pt x="72" y="48"/>
                    <a:pt x="6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73">
              <a:extLst>
                <a:ext uri="{FF2B5EF4-FFF2-40B4-BE49-F238E27FC236}">
                  <a16:creationId xmlns:a16="http://schemas.microsoft.com/office/drawing/2014/main" id="{7BEACC5A-DF4D-42A9-993B-940A3894D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5177" y="2273190"/>
              <a:ext cx="182432" cy="184257"/>
            </a:xfrm>
            <a:custGeom>
              <a:avLst/>
              <a:gdLst>
                <a:gd name="T0" fmla="*/ 64 w 127"/>
                <a:gd name="T1" fmla="*/ 128 h 128"/>
                <a:gd name="T2" fmla="*/ 0 w 127"/>
                <a:gd name="T3" fmla="*/ 64 h 128"/>
                <a:gd name="T4" fmla="*/ 64 w 127"/>
                <a:gd name="T5" fmla="*/ 0 h 128"/>
                <a:gd name="T6" fmla="*/ 127 w 127"/>
                <a:gd name="T7" fmla="*/ 64 h 128"/>
                <a:gd name="T8" fmla="*/ 64 w 127"/>
                <a:gd name="T9" fmla="*/ 128 h 128"/>
                <a:gd name="T10" fmla="*/ 64 w 127"/>
                <a:gd name="T11" fmla="*/ 14 h 128"/>
                <a:gd name="T12" fmla="*/ 14 w 127"/>
                <a:gd name="T13" fmla="*/ 64 h 128"/>
                <a:gd name="T14" fmla="*/ 64 w 127"/>
                <a:gd name="T15" fmla="*/ 113 h 128"/>
                <a:gd name="T16" fmla="*/ 113 w 127"/>
                <a:gd name="T17" fmla="*/ 64 h 128"/>
                <a:gd name="T18" fmla="*/ 64 w 127"/>
                <a:gd name="T19" fmla="*/ 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99"/>
                    <a:pt x="99" y="128"/>
                    <a:pt x="64" y="128"/>
                  </a:cubicBezTo>
                  <a:close/>
                  <a:moveTo>
                    <a:pt x="64" y="14"/>
                  </a:moveTo>
                  <a:cubicBezTo>
                    <a:pt x="36" y="14"/>
                    <a:pt x="14" y="36"/>
                    <a:pt x="14" y="64"/>
                  </a:cubicBezTo>
                  <a:cubicBezTo>
                    <a:pt x="14" y="91"/>
                    <a:pt x="36" y="113"/>
                    <a:pt x="64" y="113"/>
                  </a:cubicBezTo>
                  <a:cubicBezTo>
                    <a:pt x="91" y="113"/>
                    <a:pt x="113" y="91"/>
                    <a:pt x="113" y="64"/>
                  </a:cubicBezTo>
                  <a:cubicBezTo>
                    <a:pt x="113" y="36"/>
                    <a:pt x="91" y="14"/>
                    <a:pt x="6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74">
              <a:extLst>
                <a:ext uri="{FF2B5EF4-FFF2-40B4-BE49-F238E27FC236}">
                  <a16:creationId xmlns:a16="http://schemas.microsoft.com/office/drawing/2014/main" id="{3C3F5CB7-3438-4FF4-8A9C-AA814FCE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649" y="2323664"/>
              <a:ext cx="81487" cy="82094"/>
            </a:xfrm>
            <a:custGeom>
              <a:avLst/>
              <a:gdLst>
                <a:gd name="T0" fmla="*/ 52 w 57"/>
                <a:gd name="T1" fmla="*/ 24 h 57"/>
                <a:gd name="T2" fmla="*/ 33 w 57"/>
                <a:gd name="T3" fmla="*/ 24 h 57"/>
                <a:gd name="T4" fmla="*/ 33 w 57"/>
                <a:gd name="T5" fmla="*/ 5 h 57"/>
                <a:gd name="T6" fmla="*/ 29 w 57"/>
                <a:gd name="T7" fmla="*/ 0 h 57"/>
                <a:gd name="T8" fmla="*/ 24 w 57"/>
                <a:gd name="T9" fmla="*/ 5 h 57"/>
                <a:gd name="T10" fmla="*/ 24 w 57"/>
                <a:gd name="T11" fmla="*/ 24 h 57"/>
                <a:gd name="T12" fmla="*/ 5 w 57"/>
                <a:gd name="T13" fmla="*/ 24 h 57"/>
                <a:gd name="T14" fmla="*/ 0 w 57"/>
                <a:gd name="T15" fmla="*/ 29 h 57"/>
                <a:gd name="T16" fmla="*/ 5 w 57"/>
                <a:gd name="T17" fmla="*/ 34 h 57"/>
                <a:gd name="T18" fmla="*/ 24 w 57"/>
                <a:gd name="T19" fmla="*/ 34 h 57"/>
                <a:gd name="T20" fmla="*/ 24 w 57"/>
                <a:gd name="T21" fmla="*/ 52 h 57"/>
                <a:gd name="T22" fmla="*/ 29 w 57"/>
                <a:gd name="T23" fmla="*/ 57 h 57"/>
                <a:gd name="T24" fmla="*/ 33 w 57"/>
                <a:gd name="T25" fmla="*/ 52 h 57"/>
                <a:gd name="T26" fmla="*/ 33 w 57"/>
                <a:gd name="T27" fmla="*/ 34 h 57"/>
                <a:gd name="T28" fmla="*/ 52 w 57"/>
                <a:gd name="T29" fmla="*/ 34 h 57"/>
                <a:gd name="T30" fmla="*/ 57 w 57"/>
                <a:gd name="T31" fmla="*/ 29 h 57"/>
                <a:gd name="T32" fmla="*/ 52 w 57"/>
                <a:gd name="T33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2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3"/>
                    <a:pt x="31" y="0"/>
                    <a:pt x="29" y="0"/>
                  </a:cubicBezTo>
                  <a:cubicBezTo>
                    <a:pt x="26" y="0"/>
                    <a:pt x="24" y="3"/>
                    <a:pt x="24" y="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31"/>
                    <a:pt x="2" y="34"/>
                    <a:pt x="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6" y="57"/>
                    <a:pt x="29" y="57"/>
                  </a:cubicBezTo>
                  <a:cubicBezTo>
                    <a:pt x="31" y="57"/>
                    <a:pt x="33" y="55"/>
                    <a:pt x="33" y="5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4"/>
                    <a:pt x="57" y="31"/>
                    <a:pt x="57" y="29"/>
                  </a:cubicBezTo>
                  <a:cubicBezTo>
                    <a:pt x="57" y="26"/>
                    <a:pt x="55" y="24"/>
                    <a:pt x="5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圆角矩形 92"/>
          <p:cNvSpPr/>
          <p:nvPr/>
        </p:nvSpPr>
        <p:spPr bwMode="auto">
          <a:xfrm>
            <a:off x="5316925" y="4204053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6913659" y="4227751"/>
            <a:ext cx="1285875" cy="1214438"/>
          </a:xfrm>
          <a:prstGeom prst="roundRect">
            <a:avLst>
              <a:gd name="adj" fmla="val 9556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95A3D46-0EED-4A5F-A8F2-CD6A8CA1CC8B}"/>
              </a:ext>
            </a:extLst>
          </p:cNvPr>
          <p:cNvSpPr/>
          <p:nvPr/>
        </p:nvSpPr>
        <p:spPr>
          <a:xfrm>
            <a:off x="5316925" y="4861255"/>
            <a:ext cx="1285875" cy="57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4"/>
                </a:solidFill>
                <a:latin typeface="+mj-ea"/>
                <a:ea typeface="+mj-ea"/>
              </a:rPr>
              <a:t>智能数据</a:t>
            </a:r>
            <a:endParaRPr lang="en-US" altLang="ja-JP" sz="12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4"/>
                </a:solidFill>
                <a:latin typeface="+mj-ea"/>
                <a:ea typeface="+mj-ea"/>
              </a:rPr>
              <a:t>分拣处理</a:t>
            </a:r>
            <a:endParaRPr lang="zh-CN" altLang="en-US" sz="1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A8BDF385-27F9-467B-9720-1AC2D18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48" y="4235535"/>
            <a:ext cx="756605" cy="735972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14721C1E-65B1-42EB-A838-4557E1483B54}"/>
              </a:ext>
            </a:extLst>
          </p:cNvPr>
          <p:cNvSpPr/>
          <p:nvPr/>
        </p:nvSpPr>
        <p:spPr>
          <a:xfrm>
            <a:off x="7026895" y="4838523"/>
            <a:ext cx="1107996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200" dirty="0">
                <a:solidFill>
                  <a:schemeClr val="accent6"/>
                </a:solidFill>
                <a:latin typeface="+mj-ea"/>
                <a:ea typeface="+mj-ea"/>
              </a:rPr>
              <a:t>提供数据</a:t>
            </a:r>
            <a:r>
              <a:rPr lang="ja-JP" altLang="en-US" sz="1200">
                <a:solidFill>
                  <a:schemeClr val="accent6"/>
                </a:solidFill>
                <a:latin typeface="+mj-ea"/>
                <a:ea typeface="+mj-ea"/>
              </a:rPr>
              <a:t>分析</a:t>
            </a:r>
            <a:endParaRPr lang="zh-CN" altLang="en-US" sz="12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ts val="2000"/>
              </a:lnSpc>
            </a:pPr>
            <a:r>
              <a:rPr lang="ja-JP" altLang="en-US" sz="1200">
                <a:solidFill>
                  <a:schemeClr val="accent6"/>
                </a:solidFill>
                <a:latin typeface="+mj-ea"/>
                <a:ea typeface="+mj-ea"/>
              </a:rPr>
              <a:t>服务</a:t>
            </a:r>
            <a:endParaRPr lang="zh-CN" altLang="en-US" sz="1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04DB8FC-F140-47DA-9780-D589648886C0}"/>
              </a:ext>
            </a:extLst>
          </p:cNvPr>
          <p:cNvGrpSpPr/>
          <p:nvPr/>
        </p:nvGrpSpPr>
        <p:grpSpPr>
          <a:xfrm>
            <a:off x="7362290" y="4327934"/>
            <a:ext cx="437208" cy="439358"/>
            <a:chOff x="6095177" y="2273190"/>
            <a:chExt cx="247501" cy="248718"/>
          </a:xfrm>
          <a:solidFill>
            <a:schemeClr val="accent6"/>
          </a:solidFill>
        </p:grpSpPr>
        <p:sp>
          <p:nvSpPr>
            <p:cNvPr id="100" name="Freeform 372">
              <a:extLst>
                <a:ext uri="{FF2B5EF4-FFF2-40B4-BE49-F238E27FC236}">
                  <a16:creationId xmlns:a16="http://schemas.microsoft.com/office/drawing/2014/main" id="{0DE1F077-B55A-4685-8F0E-D125533C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691" y="2419745"/>
              <a:ext cx="103987" cy="102163"/>
            </a:xfrm>
            <a:custGeom>
              <a:avLst/>
              <a:gdLst>
                <a:gd name="T0" fmla="*/ 65 w 72"/>
                <a:gd name="T1" fmla="*/ 41 h 71"/>
                <a:gd name="T2" fmla="*/ 26 w 72"/>
                <a:gd name="T3" fmla="*/ 0 h 71"/>
                <a:gd name="T4" fmla="*/ 0 w 72"/>
                <a:gd name="T5" fmla="*/ 25 h 71"/>
                <a:gd name="T6" fmla="*/ 39 w 72"/>
                <a:gd name="T7" fmla="*/ 66 h 71"/>
                <a:gd name="T8" fmla="*/ 52 w 72"/>
                <a:gd name="T9" fmla="*/ 71 h 71"/>
                <a:gd name="T10" fmla="*/ 65 w 72"/>
                <a:gd name="T11" fmla="*/ 66 h 71"/>
                <a:gd name="T12" fmla="*/ 65 w 72"/>
                <a:gd name="T1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1">
                  <a:moveTo>
                    <a:pt x="65" y="41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9" y="10"/>
                    <a:pt x="10" y="19"/>
                    <a:pt x="0" y="2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3" y="70"/>
                    <a:pt x="48" y="71"/>
                    <a:pt x="52" y="71"/>
                  </a:cubicBezTo>
                  <a:cubicBezTo>
                    <a:pt x="57" y="71"/>
                    <a:pt x="61" y="70"/>
                    <a:pt x="65" y="66"/>
                  </a:cubicBezTo>
                  <a:cubicBezTo>
                    <a:pt x="72" y="60"/>
                    <a:pt x="72" y="48"/>
                    <a:pt x="6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73">
              <a:extLst>
                <a:ext uri="{FF2B5EF4-FFF2-40B4-BE49-F238E27FC236}">
                  <a16:creationId xmlns:a16="http://schemas.microsoft.com/office/drawing/2014/main" id="{7BEACC5A-DF4D-42A9-993B-940A3894D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5177" y="2273190"/>
              <a:ext cx="182432" cy="184257"/>
            </a:xfrm>
            <a:custGeom>
              <a:avLst/>
              <a:gdLst>
                <a:gd name="T0" fmla="*/ 64 w 127"/>
                <a:gd name="T1" fmla="*/ 128 h 128"/>
                <a:gd name="T2" fmla="*/ 0 w 127"/>
                <a:gd name="T3" fmla="*/ 64 h 128"/>
                <a:gd name="T4" fmla="*/ 64 w 127"/>
                <a:gd name="T5" fmla="*/ 0 h 128"/>
                <a:gd name="T6" fmla="*/ 127 w 127"/>
                <a:gd name="T7" fmla="*/ 64 h 128"/>
                <a:gd name="T8" fmla="*/ 64 w 127"/>
                <a:gd name="T9" fmla="*/ 128 h 128"/>
                <a:gd name="T10" fmla="*/ 64 w 127"/>
                <a:gd name="T11" fmla="*/ 14 h 128"/>
                <a:gd name="T12" fmla="*/ 14 w 127"/>
                <a:gd name="T13" fmla="*/ 64 h 128"/>
                <a:gd name="T14" fmla="*/ 64 w 127"/>
                <a:gd name="T15" fmla="*/ 113 h 128"/>
                <a:gd name="T16" fmla="*/ 113 w 127"/>
                <a:gd name="T17" fmla="*/ 64 h 128"/>
                <a:gd name="T18" fmla="*/ 64 w 127"/>
                <a:gd name="T19" fmla="*/ 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99"/>
                    <a:pt x="99" y="128"/>
                    <a:pt x="64" y="128"/>
                  </a:cubicBezTo>
                  <a:close/>
                  <a:moveTo>
                    <a:pt x="64" y="14"/>
                  </a:moveTo>
                  <a:cubicBezTo>
                    <a:pt x="36" y="14"/>
                    <a:pt x="14" y="36"/>
                    <a:pt x="14" y="64"/>
                  </a:cubicBezTo>
                  <a:cubicBezTo>
                    <a:pt x="14" y="91"/>
                    <a:pt x="36" y="113"/>
                    <a:pt x="64" y="113"/>
                  </a:cubicBezTo>
                  <a:cubicBezTo>
                    <a:pt x="91" y="113"/>
                    <a:pt x="113" y="91"/>
                    <a:pt x="113" y="64"/>
                  </a:cubicBezTo>
                  <a:cubicBezTo>
                    <a:pt x="113" y="36"/>
                    <a:pt x="91" y="14"/>
                    <a:pt x="6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74">
              <a:extLst>
                <a:ext uri="{FF2B5EF4-FFF2-40B4-BE49-F238E27FC236}">
                  <a16:creationId xmlns:a16="http://schemas.microsoft.com/office/drawing/2014/main" id="{3C3F5CB7-3438-4FF4-8A9C-AA814FCE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649" y="2323664"/>
              <a:ext cx="81487" cy="82094"/>
            </a:xfrm>
            <a:custGeom>
              <a:avLst/>
              <a:gdLst>
                <a:gd name="T0" fmla="*/ 52 w 57"/>
                <a:gd name="T1" fmla="*/ 24 h 57"/>
                <a:gd name="T2" fmla="*/ 33 w 57"/>
                <a:gd name="T3" fmla="*/ 24 h 57"/>
                <a:gd name="T4" fmla="*/ 33 w 57"/>
                <a:gd name="T5" fmla="*/ 5 h 57"/>
                <a:gd name="T6" fmla="*/ 29 w 57"/>
                <a:gd name="T7" fmla="*/ 0 h 57"/>
                <a:gd name="T8" fmla="*/ 24 w 57"/>
                <a:gd name="T9" fmla="*/ 5 h 57"/>
                <a:gd name="T10" fmla="*/ 24 w 57"/>
                <a:gd name="T11" fmla="*/ 24 h 57"/>
                <a:gd name="T12" fmla="*/ 5 w 57"/>
                <a:gd name="T13" fmla="*/ 24 h 57"/>
                <a:gd name="T14" fmla="*/ 0 w 57"/>
                <a:gd name="T15" fmla="*/ 29 h 57"/>
                <a:gd name="T16" fmla="*/ 5 w 57"/>
                <a:gd name="T17" fmla="*/ 34 h 57"/>
                <a:gd name="T18" fmla="*/ 24 w 57"/>
                <a:gd name="T19" fmla="*/ 34 h 57"/>
                <a:gd name="T20" fmla="*/ 24 w 57"/>
                <a:gd name="T21" fmla="*/ 52 h 57"/>
                <a:gd name="T22" fmla="*/ 29 w 57"/>
                <a:gd name="T23" fmla="*/ 57 h 57"/>
                <a:gd name="T24" fmla="*/ 33 w 57"/>
                <a:gd name="T25" fmla="*/ 52 h 57"/>
                <a:gd name="T26" fmla="*/ 33 w 57"/>
                <a:gd name="T27" fmla="*/ 34 h 57"/>
                <a:gd name="T28" fmla="*/ 52 w 57"/>
                <a:gd name="T29" fmla="*/ 34 h 57"/>
                <a:gd name="T30" fmla="*/ 57 w 57"/>
                <a:gd name="T31" fmla="*/ 29 h 57"/>
                <a:gd name="T32" fmla="*/ 52 w 57"/>
                <a:gd name="T33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2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3"/>
                    <a:pt x="31" y="0"/>
                    <a:pt x="29" y="0"/>
                  </a:cubicBezTo>
                  <a:cubicBezTo>
                    <a:pt x="26" y="0"/>
                    <a:pt x="24" y="3"/>
                    <a:pt x="24" y="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31"/>
                    <a:pt x="2" y="34"/>
                    <a:pt x="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6" y="57"/>
                    <a:pt x="29" y="57"/>
                  </a:cubicBezTo>
                  <a:cubicBezTo>
                    <a:pt x="31" y="57"/>
                    <a:pt x="33" y="55"/>
                    <a:pt x="33" y="5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4"/>
                    <a:pt x="57" y="31"/>
                    <a:pt x="57" y="29"/>
                  </a:cubicBezTo>
                  <a:cubicBezTo>
                    <a:pt x="57" y="26"/>
                    <a:pt x="55" y="24"/>
                    <a:pt x="5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4" name="图片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79" y="4543411"/>
            <a:ext cx="615265" cy="410297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53" y="4217639"/>
            <a:ext cx="203665" cy="151800"/>
          </a:xfrm>
          <a:prstGeom prst="rect">
            <a:avLst/>
          </a:prstGeom>
        </p:spPr>
      </p:pic>
      <p:cxnSp>
        <p:nvCxnSpPr>
          <p:cNvPr id="114" name="肘形连接符 113"/>
          <p:cNvCxnSpPr/>
          <p:nvPr/>
        </p:nvCxnSpPr>
        <p:spPr>
          <a:xfrm rot="5400000">
            <a:off x="3069774" y="4352111"/>
            <a:ext cx="128282" cy="213916"/>
          </a:xfrm>
          <a:prstGeom prst="bentConnector3">
            <a:avLst>
              <a:gd name="adj1" fmla="val 50000"/>
            </a:avLst>
          </a:prstGeom>
          <a:ln w="19050">
            <a:solidFill>
              <a:srgbClr val="8BC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图片 114">
            <a:extLst>
              <a:ext uri="{FF2B5EF4-FFF2-40B4-BE49-F238E27FC236}">
                <a16:creationId xmlns:a16="http://schemas.microsoft.com/office/drawing/2014/main" id="{FBDA3307-3A7C-4CCE-A96D-81EEBAF9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95" y="4366672"/>
            <a:ext cx="573615" cy="5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40" y="501826"/>
            <a:ext cx="7695126" cy="442640"/>
          </a:xfrm>
        </p:spPr>
        <p:txBody>
          <a:bodyPr/>
          <a:lstStyle/>
          <a:p>
            <a:r>
              <a:rPr lang="zh-CN" altLang="en-US" dirty="0"/>
              <a:t>研究方法</a:t>
            </a:r>
            <a:r>
              <a:rPr lang="en-US" altLang="zh-CN" dirty="0"/>
              <a:t>-</a:t>
            </a:r>
            <a:r>
              <a:rPr lang="zh-CN" altLang="en-US" dirty="0"/>
              <a:t>样本说明</a:t>
            </a:r>
            <a:endParaRPr lang="zh-CN" altLang="en-US" dirty="0">
              <a:solidFill>
                <a:schemeClr val="accent4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46643" y="1412764"/>
            <a:ext cx="1285875" cy="1214438"/>
          </a:xfrm>
          <a:prstGeom prst="roundRect">
            <a:avLst>
              <a:gd name="adj" fmla="val 9556"/>
            </a:avLst>
          </a:prstGeom>
          <a:solidFill>
            <a:schemeClr val="accent2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3380" y="1008747"/>
            <a:ext cx="20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iUserTracker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46643" y="4202601"/>
            <a:ext cx="1285875" cy="1214438"/>
          </a:xfrm>
          <a:prstGeom prst="roundRect">
            <a:avLst>
              <a:gd name="adj" fmla="val 9556"/>
            </a:avLst>
          </a:prstGeom>
          <a:solidFill>
            <a:schemeClr val="accent4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533380" y="3798584"/>
            <a:ext cx="20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mUserTracker</a:t>
            </a:r>
            <a:endParaRPr lang="zh-CN" altLang="en-US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71905" y="5117958"/>
            <a:ext cx="165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j-ea"/>
                <a:ea typeface="+mj-ea"/>
              </a:rPr>
              <a:t>IOS+Android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设备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753916" y="2299794"/>
            <a:ext cx="165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PC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电脑设备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0" name="Group 189"/>
          <p:cNvGrpSpPr/>
          <p:nvPr/>
        </p:nvGrpSpPr>
        <p:grpSpPr>
          <a:xfrm>
            <a:off x="911348" y="1619229"/>
            <a:ext cx="701142" cy="620467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71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73" name="Group 195"/>
          <p:cNvGrpSpPr/>
          <p:nvPr/>
        </p:nvGrpSpPr>
        <p:grpSpPr>
          <a:xfrm>
            <a:off x="899519" y="4454121"/>
            <a:ext cx="766467" cy="638188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74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08663" y="1362533"/>
            <a:ext cx="571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样本定义：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7-60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岁之间，每周上网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小时的中国大陆地区家庭及办公网民。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样本容量：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艾瑞通过多种方式，持续邀请样本参与调研并安装客户端软件。截至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月艾瑞已经成功邀约超过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260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万人次，月度活跃调查人数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-45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万之间。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抽样配比方法：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参照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CNNIC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每半年公布的中国网民总数量及性别、年龄、地区比例进行样本框配比计算。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25881" y="4167916"/>
            <a:ext cx="571146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样本定义：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两周连续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天以上手机网络访问行为的中国大陆地区智能手机网民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样本容量：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移动端日均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万样本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亿级运营商数据联合计算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just">
              <a:lnSpc>
                <a:spcPts val="1700"/>
              </a:lnSpc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抽样配比方法：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参照公信部每季度公布的中国移动网民总数量及性别、年龄、地区比例进行样本框配比计算。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43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40" y="501826"/>
            <a:ext cx="7695126" cy="442640"/>
          </a:xfrm>
        </p:spPr>
        <p:txBody>
          <a:bodyPr/>
          <a:lstStyle/>
          <a:p>
            <a:r>
              <a:rPr lang="zh-CN" altLang="en-US" dirty="0"/>
              <a:t>功能概览</a:t>
            </a:r>
            <a:endParaRPr lang="zh-CN" altLang="en-US" dirty="0">
              <a:solidFill>
                <a:schemeClr val="accent4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7952" y="1261730"/>
            <a:ext cx="1708298" cy="39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UserTracker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9440" y="2685924"/>
            <a:ext cx="1126327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1945598" y="2685924"/>
            <a:ext cx="11268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网站分析</a:t>
            </a:r>
          </a:p>
        </p:txBody>
      </p:sp>
      <p:sp>
        <p:nvSpPr>
          <p:cNvPr id="26" name="矩形 25"/>
          <p:cNvSpPr/>
          <p:nvPr/>
        </p:nvSpPr>
        <p:spPr>
          <a:xfrm>
            <a:off x="3352229" y="2685924"/>
            <a:ext cx="1126800" cy="39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软件分析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4747251" y="2684406"/>
            <a:ext cx="1126800" cy="39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公司分析</a:t>
            </a:r>
          </a:p>
        </p:txBody>
      </p: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rot="5400000">
            <a:off x="2179569" y="574361"/>
            <a:ext cx="996950" cy="3179762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AutoShape 29"/>
          <p:cNvCxnSpPr>
            <a:cxnSpLocks noChangeShapeType="1"/>
          </p:cNvCxnSpPr>
          <p:nvPr/>
        </p:nvCxnSpPr>
        <p:spPr bwMode="auto">
          <a:xfrm rot="5400000">
            <a:off x="2890723" y="1282328"/>
            <a:ext cx="996950" cy="1760400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 rot="16200000" flipH="1">
            <a:off x="4291476" y="1641828"/>
            <a:ext cx="996950" cy="1041400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AutoShape 27"/>
          <p:cNvCxnSpPr>
            <a:cxnSpLocks noChangeShapeType="1"/>
          </p:cNvCxnSpPr>
          <p:nvPr/>
        </p:nvCxnSpPr>
        <p:spPr bwMode="auto">
          <a:xfrm rot="16200000" flipH="1">
            <a:off x="5650450" y="279812"/>
            <a:ext cx="996950" cy="3762000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文本框 36"/>
          <p:cNvSpPr txBox="1"/>
          <p:nvPr/>
        </p:nvSpPr>
        <p:spPr>
          <a:xfrm>
            <a:off x="539440" y="3287948"/>
            <a:ext cx="8124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UserTracker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端和移动端的用户行为分析，共分为六大核心分析功能模块：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分析、网站分析、软件分析、公司分析、网络服务及行业研究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分析：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APP-APP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服务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类别为体系对移动端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使用行为进行各项分析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网站分析：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以网站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网站服务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网站类别为体系对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端网站访问行为进行各项分析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软件分析：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以软件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软件服务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软件类别为体系对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端软件使用行为进行各项分析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公司分析：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以公司为体系分别对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端或移动端同一公司内所有产品整合后的使用行为进行各项分析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网络服务：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以服务内容为体系对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、网站、软件及公司下的细分应用使用行为进行各项分析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行业研究：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对网联网整体发展、细分行业及用户特征做深入研究及数据分析汇总</a:t>
            </a:r>
          </a:p>
        </p:txBody>
      </p:sp>
      <p:cxnSp>
        <p:nvCxnSpPr>
          <p:cNvPr id="85" name="AutoShape 29"/>
          <p:cNvCxnSpPr>
            <a:cxnSpLocks noChangeShapeType="1"/>
          </p:cNvCxnSpPr>
          <p:nvPr/>
        </p:nvCxnSpPr>
        <p:spPr bwMode="auto">
          <a:xfrm rot="5400000">
            <a:off x="3570787" y="1967913"/>
            <a:ext cx="996950" cy="396000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6" name="矩形 85"/>
          <p:cNvSpPr/>
          <p:nvPr/>
        </p:nvSpPr>
        <p:spPr>
          <a:xfrm>
            <a:off x="6142273" y="2684406"/>
            <a:ext cx="1126800" cy="39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网络服务</a:t>
            </a:r>
          </a:p>
        </p:txBody>
      </p:sp>
      <p:cxnSp>
        <p:nvCxnSpPr>
          <p:cNvPr id="87" name="AutoShape 27"/>
          <p:cNvCxnSpPr>
            <a:cxnSpLocks noChangeShapeType="1"/>
          </p:cNvCxnSpPr>
          <p:nvPr/>
        </p:nvCxnSpPr>
        <p:spPr bwMode="auto">
          <a:xfrm rot="16200000" flipH="1">
            <a:off x="4942417" y="1010580"/>
            <a:ext cx="996950" cy="2322000"/>
          </a:xfrm>
          <a:prstGeom prst="bentConnector3">
            <a:avLst>
              <a:gd name="adj1" fmla="val 49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8" name="矩形 87"/>
          <p:cNvSpPr/>
          <p:nvPr/>
        </p:nvSpPr>
        <p:spPr>
          <a:xfrm>
            <a:off x="7537295" y="2684406"/>
            <a:ext cx="1126800" cy="39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行业研究</a:t>
            </a:r>
          </a:p>
        </p:txBody>
      </p:sp>
      <p:sp>
        <p:nvSpPr>
          <p:cNvPr id="89" name="Text Box 50"/>
          <p:cNvSpPr txBox="1">
            <a:spLocks noChangeArrowheads="1"/>
          </p:cNvSpPr>
          <p:nvPr/>
        </p:nvSpPr>
        <p:spPr bwMode="auto">
          <a:xfrm>
            <a:off x="541043" y="6403579"/>
            <a:ext cx="7553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 dirty="0">
                <a:solidFill>
                  <a:srgbClr val="0000CC"/>
                </a:solidFill>
                <a:latin typeface="+mj-ea"/>
                <a:ea typeface="+mj-ea"/>
              </a:rPr>
              <a:t>注：</a:t>
            </a:r>
            <a:r>
              <a:rPr lang="en-US" altLang="zh-CN" sz="1200" dirty="0">
                <a:solidFill>
                  <a:srgbClr val="0000CC"/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rgbClr val="0000CC"/>
                </a:solidFill>
                <a:latin typeface="+mj-ea"/>
                <a:ea typeface="+mj-ea"/>
              </a:rPr>
              <a:t>、网站、软件、公司模块下操作基本相同，本操作手册仅以</a:t>
            </a:r>
            <a:r>
              <a:rPr lang="en-US" altLang="zh-CN" sz="1200" dirty="0">
                <a:solidFill>
                  <a:srgbClr val="0000CC"/>
                </a:solidFill>
                <a:latin typeface="+mj-ea"/>
                <a:ea typeface="+mj-ea"/>
              </a:rPr>
              <a:t>APP</a:t>
            </a:r>
            <a:r>
              <a:rPr lang="zh-CN" altLang="en-US" sz="1200" dirty="0">
                <a:solidFill>
                  <a:srgbClr val="0000CC"/>
                </a:solidFill>
                <a:latin typeface="+mj-ea"/>
                <a:ea typeface="+mj-ea"/>
              </a:rPr>
              <a:t>为例进行操作说明。</a:t>
            </a:r>
            <a:endParaRPr lang="en-US" altLang="zh-CN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804255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PPT模板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2D234"/>
      </a:accent1>
      <a:accent2>
        <a:srgbClr val="8BC53F"/>
      </a:accent2>
      <a:accent3>
        <a:srgbClr val="F5F500"/>
      </a:accent3>
      <a:accent4>
        <a:srgbClr val="ADADAD"/>
      </a:accent4>
      <a:accent5>
        <a:srgbClr val="1EC8F3"/>
      </a:accent5>
      <a:accent6>
        <a:srgbClr val="F59B9B"/>
      </a:accent6>
      <a:hlink>
        <a:srgbClr val="9B9B9B"/>
      </a:hlink>
      <a:folHlink>
        <a:srgbClr val="FFCF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页">
  <a:themeElements>
    <a:clrScheme name="PPT模板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2D234"/>
      </a:accent1>
      <a:accent2>
        <a:srgbClr val="8BC53F"/>
      </a:accent2>
      <a:accent3>
        <a:srgbClr val="65AF45"/>
      </a:accent3>
      <a:accent4>
        <a:srgbClr val="1EC8F3"/>
      </a:accent4>
      <a:accent5>
        <a:srgbClr val="FFCF00"/>
      </a:accent5>
      <a:accent6>
        <a:srgbClr val="F38286"/>
      </a:accent6>
      <a:hlink>
        <a:srgbClr val="B2D234"/>
      </a:hlink>
      <a:folHlink>
        <a:srgbClr val="9B9B9B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封底">
  <a:themeElements>
    <a:clrScheme name="PPT模板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2D234"/>
      </a:accent1>
      <a:accent2>
        <a:srgbClr val="8BC53F"/>
      </a:accent2>
      <a:accent3>
        <a:srgbClr val="F5F500"/>
      </a:accent3>
      <a:accent4>
        <a:srgbClr val="ADADAD"/>
      </a:accent4>
      <a:accent5>
        <a:srgbClr val="1EC8F3"/>
      </a:accent5>
      <a:accent6>
        <a:srgbClr val="F59B9B"/>
      </a:accent6>
      <a:hlink>
        <a:srgbClr val="9B9B9B"/>
      </a:hlink>
      <a:folHlink>
        <a:srgbClr val="FFC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19561</TotalTime>
  <Words>3023</Words>
  <Application>Microsoft Office PowerPoint</Application>
  <PresentationFormat>全屏显示(4:3)</PresentationFormat>
  <Paragraphs>494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(使用中文字体)</vt:lpstr>
      <vt:lpstr>ＭＳ ゴシック</vt:lpstr>
      <vt:lpstr>Open Sans</vt:lpstr>
      <vt:lpstr>ヒラギノ角ゴ Pro W3</vt:lpstr>
      <vt:lpstr>黑体</vt:lpstr>
      <vt:lpstr>宋体</vt:lpstr>
      <vt:lpstr>微软雅黑</vt:lpstr>
      <vt:lpstr>Arial</vt:lpstr>
      <vt:lpstr>Calibri</vt:lpstr>
      <vt:lpstr>Century Gothic</vt:lpstr>
      <vt:lpstr>Franklin Gothic Book</vt:lpstr>
      <vt:lpstr>Franklin Gothic Medium</vt:lpstr>
      <vt:lpstr>Verdana</vt:lpstr>
      <vt:lpstr>封面</vt:lpstr>
      <vt:lpstr>内页</vt:lpstr>
      <vt:lpstr>封底</vt:lpstr>
      <vt:lpstr>PowerPoint 演示文稿</vt:lpstr>
      <vt:lpstr>PowerPoint 演示文稿</vt:lpstr>
      <vt:lpstr>艾瑞睿见UserTracker</vt:lpstr>
      <vt:lpstr>艾瑞睿见UserTracker</vt:lpstr>
      <vt:lpstr>艾瑞睿见UserTracker</vt:lpstr>
      <vt:lpstr>艾瑞睿见UserTracker</vt:lpstr>
      <vt:lpstr>研究方法-数据获取流程</vt:lpstr>
      <vt:lpstr>研究方法-样本说明</vt:lpstr>
      <vt:lpstr>功能概览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移动APP分析</vt:lpstr>
      <vt:lpstr>网站分析</vt:lpstr>
      <vt:lpstr>网络服务</vt:lpstr>
      <vt:lpstr>定制报告</vt:lpstr>
      <vt:lpstr>定制报告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行业研究</vt:lpstr>
      <vt:lpstr>典型客户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BJB218USER</dc:creator>
  <cp:lastModifiedBy>Windows 用户</cp:lastModifiedBy>
  <cp:revision>2650</cp:revision>
  <cp:lastPrinted>2016-07-18T08:48:45Z</cp:lastPrinted>
  <dcterms:created xsi:type="dcterms:W3CDTF">2014-02-13T09:10:57Z</dcterms:created>
  <dcterms:modified xsi:type="dcterms:W3CDTF">2019-03-04T06:46:49Z</dcterms:modified>
</cp:coreProperties>
</file>