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74" r:id="rId4"/>
    <p:sldId id="258" r:id="rId5"/>
    <p:sldId id="261" r:id="rId6"/>
    <p:sldId id="275" r:id="rId7"/>
    <p:sldId id="276" r:id="rId8"/>
    <p:sldId id="266" r:id="rId9"/>
    <p:sldId id="264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/>
    <p:restoredTop sz="81391" autoAdjust="0"/>
  </p:normalViewPr>
  <p:slideViewPr>
    <p:cSldViewPr>
      <p:cViewPr varScale="1">
        <p:scale>
          <a:sx n="76" d="100"/>
          <a:sy n="76" d="100"/>
        </p:scale>
        <p:origin x="62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EB2341-EB90-4372-A793-6557838D1C0A}" type="datetimeFigureOut">
              <a:rPr lang="zh-CN" altLang="en-US"/>
              <a:pPr>
                <a:defRPr/>
              </a:pPr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BA0A946-AD6F-4422-ADF9-9F5F98B908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354A68-1A8F-4CC1-B655-A37D61306ECF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0" y="3962400"/>
            <a:ext cx="86820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377916-F00B-494F-A4AE-12FD2A9A6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5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98765-9DD7-4398-8D32-FB7728FA4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4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421B3-9100-430E-B1B9-CE2F7B3E5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3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07AB-03C9-4B41-A625-6E6A4046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5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ADB56-E90C-4FEB-9521-624C5F167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07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FF218-42DD-4D0F-9985-4F1FD7D6A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5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1818-2528-46F0-9B12-0BE168E56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31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8DCC5-AD5D-4092-9163-E48E004A05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92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977F3-3A0F-47D9-9746-2FD2B4EA7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0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021C5-6EF6-469C-B6FF-F0C805DFA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71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6010E-0C5E-4C38-B22B-C8BD83919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3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A25B190-6EF5-499E-8125-26D84422FB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5550" y="1700213"/>
            <a:ext cx="7623175" cy="2371725"/>
          </a:xfrm>
        </p:spPr>
        <p:txBody>
          <a:bodyPr/>
          <a:lstStyle/>
          <a:p>
            <a:pPr algn="ctr" eaLnBrk="1" hangingPunct="1"/>
            <a:r>
              <a:rPr lang="en-US" altLang="zh-CN" sz="6600" b="1" smtClean="0"/>
              <a:t>C</a:t>
            </a:r>
            <a:r>
              <a:rPr lang="zh-CN" altLang="en-US" sz="6600" b="1" smtClean="0"/>
              <a:t>程序设计</a:t>
            </a:r>
            <a:endParaRPr lang="zh-CN" altLang="en-US" sz="3600" b="1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7575" y="4098925"/>
            <a:ext cx="6553200" cy="1752600"/>
          </a:xfrm>
        </p:spPr>
        <p:txBody>
          <a:bodyPr/>
          <a:lstStyle/>
          <a:p>
            <a:pPr algn="r" eaLnBrk="1" hangingPunct="1"/>
            <a:r>
              <a:rPr lang="zh-CN" altLang="en-US" sz="3000" smtClean="0"/>
              <a:t>张鹏</a:t>
            </a:r>
            <a:endParaRPr lang="en-US" altLang="zh-CN" sz="3000" smtClean="0"/>
          </a:p>
          <a:p>
            <a:pPr algn="r" eaLnBrk="1" hangingPunct="1"/>
            <a:r>
              <a:rPr lang="zh-CN" altLang="en-US" sz="3000" smtClean="0"/>
              <a:t>深圳大学电子与信息工程学院</a:t>
            </a:r>
          </a:p>
          <a:p>
            <a:pPr algn="r" eaLnBrk="1" hangingPunct="1"/>
            <a:fld id="{5DBE2AE6-249A-465A-8B3D-9BF80A2AA934}" type="datetime1">
              <a:rPr lang="en-US" altLang="zh-CN" sz="3000" smtClean="0"/>
              <a:pPr algn="r" eaLnBrk="1" hangingPunct="1"/>
              <a:t>3/8/2024</a:t>
            </a:fld>
            <a:endParaRPr lang="zh-CN" alt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教师信息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268413"/>
            <a:ext cx="7888287" cy="48958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张鹏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深圳大学电子与信息工程学院副教授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研究方向：密码学、云计算安全、区块链等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办公地址：电子与信息工程学院</a:t>
            </a:r>
            <a:r>
              <a:rPr lang="en-US" altLang="zh-CN" smtClean="0"/>
              <a:t>N825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Email</a:t>
            </a:r>
            <a:r>
              <a:rPr lang="zh-CN" altLang="en-US" smtClean="0"/>
              <a:t>：</a:t>
            </a:r>
            <a:r>
              <a:rPr lang="en-US" altLang="zh-CN" smtClean="0"/>
              <a:t>zhangp@szu.edu.cn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联系电话：</a:t>
            </a:r>
            <a:r>
              <a:rPr lang="en-US" altLang="zh-CN" smtClean="0"/>
              <a:t> 13480832326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课程信息</a:t>
            </a:r>
          </a:p>
        </p:txBody>
      </p:sp>
      <p:sp>
        <p:nvSpPr>
          <p:cNvPr id="6147" name="矩形 6"/>
          <p:cNvSpPr>
            <a:spLocks noChangeArrowheads="1"/>
          </p:cNvSpPr>
          <p:nvPr/>
        </p:nvSpPr>
        <p:spPr bwMode="auto">
          <a:xfrm>
            <a:off x="1774825" y="981075"/>
            <a:ext cx="9434513" cy="524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336500"/>
                </a:solidFill>
                <a:latin typeface="宋体" panose="02010600030101010101" pitchFamily="2" charset="-122"/>
              </a:rPr>
              <a:t>课堂讲授：</a:t>
            </a: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星期五下午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7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8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节（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2:15-3:40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ArialMT"/>
              </a:rPr>
              <a:t>H5-105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336500"/>
                </a:solidFill>
                <a:latin typeface="宋体" panose="02010600030101010101" pitchFamily="2" charset="-122"/>
              </a:rPr>
              <a:t>实验指导：</a:t>
            </a: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星期五下午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9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10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节（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4:00-5:25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ArialMT"/>
              </a:rPr>
              <a:t>H5-401</a:t>
            </a:r>
          </a:p>
          <a:p>
            <a:pPr lvl="1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实验辅导助教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名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课程信息</a:t>
            </a:r>
          </a:p>
        </p:txBody>
      </p:sp>
      <p:sp>
        <p:nvSpPr>
          <p:cNvPr id="7171" name="文本框 2"/>
          <p:cNvSpPr txBox="1">
            <a:spLocks noChangeArrowheads="1"/>
          </p:cNvSpPr>
          <p:nvPr/>
        </p:nvSpPr>
        <p:spPr bwMode="auto">
          <a:xfrm>
            <a:off x="620713" y="981075"/>
            <a:ext cx="10972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</a:rPr>
              <a:t>教材：</a:t>
            </a:r>
          </a:p>
          <a:p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《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语言程序设计教程（第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版）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王敬华等著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2022.7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清华大学出版社</a:t>
            </a:r>
          </a:p>
          <a:p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《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语言程序设计教程（第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版）习题解答与实验指导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王敬华等</a:t>
            </a:r>
          </a:p>
          <a:p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著</a:t>
            </a:r>
            <a:r>
              <a:rPr lang="en-US" altLang="zh-CN" sz="2800">
                <a:solidFill>
                  <a:srgbClr val="000000"/>
                </a:solidFill>
                <a:latin typeface="ArialMT"/>
              </a:rPr>
              <a:t>2022.10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清华大学出版社</a:t>
            </a:r>
            <a:endParaRPr lang="en-US" altLang="zh-CN" sz="28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330950" y="3429000"/>
            <a:ext cx="5557838" cy="3332163"/>
            <a:chOff x="1834031" y="1199974"/>
            <a:chExt cx="8272164" cy="5029553"/>
          </a:xfrm>
        </p:grpSpPr>
        <p:pic>
          <p:nvPicPr>
            <p:cNvPr id="7173" name="图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730932">
              <a:off x="1834031" y="1199974"/>
              <a:ext cx="3562627" cy="502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图片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03600">
              <a:off x="6673007" y="1243417"/>
              <a:ext cx="3433188" cy="4942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教学安排</a:t>
            </a:r>
          </a:p>
        </p:txBody>
      </p:sp>
      <p:sp>
        <p:nvSpPr>
          <p:cNvPr id="8195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课堂学时：</a:t>
            </a:r>
            <a:r>
              <a:rPr lang="en-US" altLang="zh-CN" smtClean="0"/>
              <a:t>36</a:t>
            </a:r>
            <a:r>
              <a:rPr lang="zh-CN" altLang="en-US" smtClean="0"/>
              <a:t>学时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实验学时：</a:t>
            </a:r>
            <a:r>
              <a:rPr lang="en-US" altLang="zh-CN" smtClean="0"/>
              <a:t>36</a:t>
            </a:r>
            <a:r>
              <a:rPr lang="zh-CN" altLang="en-US" smtClean="0"/>
              <a:t>学时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作业安排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</a:rPr>
              <a:t>超过规定期限提交的作业不计成绩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</a:rPr>
              <a:t>】</a:t>
            </a:r>
            <a:endParaRPr lang="zh-CN" altLang="en-US" b="1" smtClean="0"/>
          </a:p>
        </p:txBody>
      </p:sp>
      <p:sp>
        <p:nvSpPr>
          <p:cNvPr id="9219" name="内容占位符 1"/>
          <p:cNvSpPr>
            <a:spLocks noGrp="1" noChangeArrowheads="1"/>
          </p:cNvSpPr>
          <p:nvPr>
            <p:ph idx="1"/>
          </p:nvPr>
        </p:nvSpPr>
        <p:spPr>
          <a:xfrm>
            <a:off x="579438" y="1341438"/>
            <a:ext cx="10972800" cy="5078412"/>
          </a:xfrm>
        </p:spPr>
        <p:txBody>
          <a:bodyPr/>
          <a:lstStyle/>
          <a:p>
            <a:r>
              <a:rPr lang="zh-CN" altLang="en-US" sz="2800" smtClean="0">
                <a:solidFill>
                  <a:srgbClr val="C00000"/>
                </a:solidFill>
              </a:rPr>
              <a:t>练习题（选择题、填空题）</a:t>
            </a:r>
            <a:r>
              <a:rPr lang="zh-CN" altLang="en-US" sz="2800" smtClean="0"/>
              <a:t>：见每章课后（习题书有答案）</a:t>
            </a:r>
            <a:endParaRPr lang="en-US" altLang="zh-CN" sz="2800" smtClean="0"/>
          </a:p>
          <a:p>
            <a:pPr lvl="2"/>
            <a:r>
              <a:rPr lang="en-US" altLang="zh-CN" smtClean="0"/>
              <a:t>【</a:t>
            </a:r>
            <a:r>
              <a:rPr lang="zh-CN" altLang="en-US" smtClean="0">
                <a:solidFill>
                  <a:srgbClr val="336500"/>
                </a:solidFill>
                <a:latin typeface="宋体" panose="02010600030101010101" pitchFamily="2" charset="-122"/>
              </a:rPr>
              <a:t>提交方式</a:t>
            </a:r>
            <a:r>
              <a:rPr lang="en-US" altLang="zh-CN" smtClean="0"/>
              <a:t>】</a:t>
            </a:r>
            <a:r>
              <a:rPr lang="zh-CN" altLang="en-US" smtClean="0"/>
              <a:t>可拍照或将答案写到文档提交到</a:t>
            </a:r>
            <a:r>
              <a:rPr lang="en-US" altLang="zh-CN" smtClean="0"/>
              <a:t>Blackboard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en-US" altLang="zh-CN" smtClean="0"/>
              <a:t>【</a:t>
            </a:r>
            <a:r>
              <a:rPr lang="zh-CN" altLang="en-US" smtClean="0">
                <a:solidFill>
                  <a:srgbClr val="336500"/>
                </a:solidFill>
                <a:latin typeface="宋体" panose="02010600030101010101" pitchFamily="2" charset="-122"/>
              </a:rPr>
              <a:t>提交时间</a:t>
            </a:r>
            <a:r>
              <a:rPr lang="en-US" altLang="zh-CN" smtClean="0"/>
              <a:t>】</a:t>
            </a:r>
            <a:r>
              <a:rPr lang="en-US" altLang="zh-CN" smtClean="0">
                <a:solidFill>
                  <a:srgbClr val="FF0000"/>
                </a:solidFill>
              </a:rPr>
              <a:t>1 </a:t>
            </a:r>
            <a:r>
              <a:rPr lang="zh-CN" altLang="en-US" smtClean="0">
                <a:solidFill>
                  <a:srgbClr val="FF0000"/>
                </a:solidFill>
              </a:rPr>
              <a:t>周</a:t>
            </a:r>
            <a:r>
              <a:rPr lang="zh-CN" altLang="en-US" smtClean="0"/>
              <a:t>内，即布置作业后下一周的星期四晚上</a:t>
            </a:r>
            <a:r>
              <a:rPr lang="en-US" altLang="zh-CN" smtClean="0"/>
              <a:t>11:59</a:t>
            </a:r>
            <a:r>
              <a:rPr lang="zh-CN" altLang="en-US" smtClean="0"/>
              <a:t>以前。</a:t>
            </a:r>
            <a:endParaRPr lang="en-US" altLang="zh-CN" smtClean="0"/>
          </a:p>
          <a:p>
            <a:r>
              <a:rPr lang="zh-CN" altLang="en-US" sz="2800" smtClean="0">
                <a:solidFill>
                  <a:srgbClr val="C00000"/>
                </a:solidFill>
              </a:rPr>
              <a:t>基本实验</a:t>
            </a:r>
            <a:r>
              <a:rPr lang="zh-CN" altLang="en-US" sz="2800" smtClean="0"/>
              <a:t>：</a:t>
            </a:r>
            <a:r>
              <a:rPr lang="en-US" altLang="zh-CN" sz="2800" smtClean="0"/>
              <a:t>7</a:t>
            </a:r>
            <a:r>
              <a:rPr lang="zh-CN" altLang="en-US" sz="2800" smtClean="0"/>
              <a:t>个，见</a:t>
            </a:r>
            <a:r>
              <a:rPr lang="en-US" altLang="zh-CN" sz="2800" smtClean="0"/>
              <a:t>Blackboard</a:t>
            </a:r>
            <a:r>
              <a:rPr lang="zh-CN" altLang="en-US" sz="2800" smtClean="0"/>
              <a:t>；要求实验课当堂完成。</a:t>
            </a:r>
            <a:endParaRPr lang="en-US" altLang="zh-CN" sz="2800" smtClean="0"/>
          </a:p>
          <a:p>
            <a:pPr lvl="2"/>
            <a:r>
              <a:rPr lang="en-US" altLang="zh-CN" smtClean="0"/>
              <a:t>【</a:t>
            </a:r>
            <a:r>
              <a:rPr lang="zh-CN" altLang="en-US" smtClean="0">
                <a:solidFill>
                  <a:srgbClr val="336500"/>
                </a:solidFill>
                <a:latin typeface="宋体" panose="02010600030101010101" pitchFamily="2" charset="-122"/>
              </a:rPr>
              <a:t>提交方式</a:t>
            </a:r>
            <a:r>
              <a:rPr lang="en-US" altLang="zh-CN" smtClean="0">
                <a:solidFill>
                  <a:srgbClr val="336500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</a:rPr>
              <a:t>将通过编译、运行正确的原程序，以及回答问题的文档提交到</a:t>
            </a:r>
            <a:r>
              <a:rPr lang="en-US" altLang="zh-CN" smtClean="0">
                <a:solidFill>
                  <a:srgbClr val="000000"/>
                </a:solidFill>
                <a:latin typeface="ArialMT"/>
              </a:rPr>
              <a:t>Blackboard</a:t>
            </a:r>
            <a:r>
              <a:rPr lang="zh-CN" altLang="en-US" smtClean="0">
                <a:solidFill>
                  <a:srgbClr val="000000"/>
                </a:solidFill>
                <a:latin typeface="ArialMT"/>
              </a:rPr>
              <a:t>。</a:t>
            </a:r>
            <a:endParaRPr lang="en-US" altLang="zh-CN" smtClean="0">
              <a:solidFill>
                <a:srgbClr val="000000"/>
              </a:solidFill>
              <a:latin typeface="ArialMT"/>
            </a:endParaRPr>
          </a:p>
          <a:p>
            <a:pPr lvl="2"/>
            <a:r>
              <a:rPr lang="en-US" altLang="zh-CN" smtClean="0"/>
              <a:t>【</a:t>
            </a:r>
            <a:r>
              <a:rPr lang="zh-CN" altLang="en-US" smtClean="0">
                <a:solidFill>
                  <a:srgbClr val="336500"/>
                </a:solidFill>
                <a:latin typeface="宋体" panose="02010600030101010101" pitchFamily="2" charset="-122"/>
              </a:rPr>
              <a:t>提交时间</a:t>
            </a:r>
            <a:r>
              <a:rPr lang="en-US" altLang="zh-CN" smtClean="0"/>
              <a:t>】</a:t>
            </a:r>
            <a:r>
              <a:rPr lang="en-US" altLang="zh-CN" smtClean="0">
                <a:solidFill>
                  <a:srgbClr val="FF0000"/>
                </a:solidFill>
              </a:rPr>
              <a:t>1 </a:t>
            </a:r>
            <a:r>
              <a:rPr lang="zh-CN" altLang="en-US" smtClean="0">
                <a:solidFill>
                  <a:srgbClr val="FF0000"/>
                </a:solidFill>
              </a:rPr>
              <a:t>周</a:t>
            </a:r>
            <a:r>
              <a:rPr lang="zh-CN" altLang="en-US" smtClean="0"/>
              <a:t>内，即布置作业后下一周的星期四晚上</a:t>
            </a:r>
            <a:r>
              <a:rPr lang="en-US" altLang="zh-CN" smtClean="0"/>
              <a:t>11:59</a:t>
            </a:r>
            <a:r>
              <a:rPr lang="zh-CN" altLang="en-US" smtClean="0"/>
              <a:t>以前。</a:t>
            </a:r>
            <a:endParaRPr lang="zh-CN" altLang="en-US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sz="2800" smtClean="0">
                <a:solidFill>
                  <a:srgbClr val="C00000"/>
                </a:solidFill>
              </a:rPr>
              <a:t>综合实验</a:t>
            </a:r>
            <a:r>
              <a:rPr lang="zh-CN" altLang="en-US" sz="2800" smtClean="0"/>
              <a:t>：</a:t>
            </a:r>
            <a:r>
              <a:rPr lang="en-US" altLang="zh-CN" sz="2800" smtClean="0"/>
              <a:t>4</a:t>
            </a:r>
            <a:r>
              <a:rPr lang="zh-CN" altLang="en-US" sz="2800" smtClean="0"/>
              <a:t>个，见</a:t>
            </a:r>
            <a:r>
              <a:rPr lang="en-US" altLang="zh-CN" sz="2800" smtClean="0"/>
              <a:t>Blackboard</a:t>
            </a:r>
            <a:r>
              <a:rPr lang="zh-CN" altLang="en-US" sz="2800" smtClean="0"/>
              <a:t>；要求</a:t>
            </a:r>
            <a:r>
              <a:rPr lang="en-US" altLang="zh-CN" sz="2800" smtClean="0"/>
              <a:t>2</a:t>
            </a:r>
            <a:r>
              <a:rPr lang="zh-CN" altLang="en-US" sz="2800" smtClean="0"/>
              <a:t>周内完成。</a:t>
            </a:r>
            <a:endParaRPr lang="en-US" altLang="zh-CN" sz="2800" smtClean="0"/>
          </a:p>
          <a:p>
            <a:pPr lvl="2"/>
            <a:r>
              <a:rPr lang="en-US" altLang="zh-CN" smtClean="0"/>
              <a:t>【</a:t>
            </a:r>
            <a:r>
              <a:rPr lang="zh-CN" altLang="en-US" smtClean="0">
                <a:solidFill>
                  <a:srgbClr val="336500"/>
                </a:solidFill>
                <a:latin typeface="宋体" panose="02010600030101010101" pitchFamily="2" charset="-122"/>
              </a:rPr>
              <a:t>提交方式</a:t>
            </a:r>
            <a:r>
              <a:rPr lang="en-US" altLang="zh-CN" smtClean="0">
                <a:solidFill>
                  <a:srgbClr val="336500"/>
                </a:solidFill>
                <a:latin typeface="宋体" panose="02010600030101010101" pitchFamily="2" charset="-122"/>
              </a:rPr>
              <a:t>】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</a:rPr>
              <a:t>将通过编译、运行正确的原程序提交到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</a:rPr>
              <a:t>Blackboard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</a:rPr>
              <a:t>；按要求写实验报告，将实验报告电子版提交到</a:t>
            </a:r>
            <a:r>
              <a:rPr lang="en-US" altLang="zh-CN" smtClean="0">
                <a:solidFill>
                  <a:srgbClr val="000000"/>
                </a:solidFill>
                <a:latin typeface="宋体" panose="02010600030101010101" pitchFamily="2" charset="-122"/>
              </a:rPr>
              <a:t>Blackboard</a:t>
            </a: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2"/>
            <a:r>
              <a:rPr lang="en-US" altLang="zh-CN" smtClean="0"/>
              <a:t>【</a:t>
            </a:r>
            <a:r>
              <a:rPr lang="zh-CN" altLang="en-US" smtClean="0">
                <a:solidFill>
                  <a:srgbClr val="336500"/>
                </a:solidFill>
                <a:latin typeface="宋体" panose="02010600030101010101" pitchFamily="2" charset="-122"/>
              </a:rPr>
              <a:t>提交时间</a:t>
            </a:r>
            <a:r>
              <a:rPr lang="en-US" altLang="zh-CN" smtClean="0"/>
              <a:t>】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周</a:t>
            </a:r>
            <a:r>
              <a:rPr lang="zh-CN" altLang="en-US" smtClean="0"/>
              <a:t>内，即布置作业后第</a:t>
            </a:r>
            <a:r>
              <a:rPr lang="en-US" altLang="zh-CN" smtClean="0"/>
              <a:t>3</a:t>
            </a:r>
            <a:r>
              <a:rPr lang="zh-CN" altLang="en-US" smtClean="0"/>
              <a:t>周的星期四晚上</a:t>
            </a:r>
            <a:r>
              <a:rPr lang="en-US" altLang="zh-CN" smtClean="0"/>
              <a:t>11:59</a:t>
            </a:r>
            <a:r>
              <a:rPr lang="zh-CN" altLang="en-US" smtClean="0"/>
              <a:t>以前。</a:t>
            </a:r>
            <a:endParaRPr lang="zh-CN" altLang="en-US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实验环境</a:t>
            </a:r>
          </a:p>
        </p:txBody>
      </p:sp>
      <p:sp>
        <p:nvSpPr>
          <p:cNvPr id="10243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Visual C++6.0 </a:t>
            </a:r>
            <a:r>
              <a:rPr lang="zh-CN" altLang="en-US" smtClean="0"/>
              <a:t>（软件） 可以在互联网上找到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MSDN </a:t>
            </a:r>
            <a:r>
              <a:rPr lang="zh-CN" altLang="en-US" smtClean="0"/>
              <a:t>（</a:t>
            </a:r>
            <a:r>
              <a:rPr lang="en-US" altLang="zh-CN" smtClean="0"/>
              <a:t>VC</a:t>
            </a:r>
            <a:r>
              <a:rPr lang="zh-CN" altLang="en-US" smtClean="0"/>
              <a:t>联机帮助文档）可以在互联网上找到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准备一个</a:t>
            </a:r>
            <a:r>
              <a:rPr lang="en-US" altLang="zh-CN" smtClean="0"/>
              <a:t>U</a:t>
            </a:r>
            <a:r>
              <a:rPr lang="zh-CN" altLang="en-US" smtClean="0"/>
              <a:t>盘，用于存储实验程序和文档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考核方式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763" y="1146175"/>
            <a:ext cx="10369550" cy="45656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总评成绩</a:t>
            </a:r>
            <a:r>
              <a:rPr lang="en-US" altLang="zh-CN" smtClean="0"/>
              <a:t>100%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平时成绩</a:t>
            </a:r>
            <a:r>
              <a:rPr lang="en-US" altLang="zh-CN" smtClean="0"/>
              <a:t>40%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	</a:t>
            </a:r>
            <a:r>
              <a:rPr lang="zh-CN" altLang="zh-CN" smtClean="0"/>
              <a:t>书面作业</a:t>
            </a:r>
            <a:r>
              <a:rPr lang="en-US" altLang="zh-CN" smtClean="0"/>
              <a:t>1*10=10%</a:t>
            </a:r>
            <a:r>
              <a:rPr lang="zh-CN" altLang="zh-CN" smtClean="0"/>
              <a:t>，基本实验</a:t>
            </a:r>
            <a:r>
              <a:rPr lang="en-US" altLang="zh-CN" smtClean="0"/>
              <a:t>6*7=42%</a:t>
            </a:r>
            <a:r>
              <a:rPr lang="zh-CN" altLang="zh-CN" smtClean="0"/>
              <a:t>，综合实验</a:t>
            </a:r>
            <a:r>
              <a:rPr lang="en-US" altLang="zh-CN" smtClean="0"/>
              <a:t>12*4=48%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期末考试</a:t>
            </a:r>
            <a:r>
              <a:rPr lang="en-US" altLang="zh-CN" smtClean="0"/>
              <a:t>60%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  </a:t>
            </a:r>
            <a:r>
              <a:rPr lang="zh-CN" altLang="en-US" smtClean="0"/>
              <a:t>闭卷，</a:t>
            </a:r>
            <a:r>
              <a:rPr lang="zh-CN" altLang="zh-CN" smtClean="0"/>
              <a:t>选择题</a:t>
            </a:r>
            <a:r>
              <a:rPr lang="en-US" altLang="zh-CN" smtClean="0"/>
              <a:t>30%</a:t>
            </a:r>
            <a:r>
              <a:rPr lang="zh-CN" altLang="zh-CN" smtClean="0"/>
              <a:t>，程序阅读题</a:t>
            </a:r>
            <a:r>
              <a:rPr lang="en-US" altLang="zh-CN" smtClean="0"/>
              <a:t>20%</a:t>
            </a:r>
            <a:r>
              <a:rPr lang="zh-CN" altLang="zh-CN" smtClean="0"/>
              <a:t>，编程题</a:t>
            </a:r>
            <a:r>
              <a:rPr lang="en-US" altLang="zh-CN" smtClean="0"/>
              <a:t>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WordArt 5"/>
          <p:cNvSpPr>
            <a:spLocks noChangeArrowheads="1" noChangeShapeType="1" noTextEdit="1"/>
          </p:cNvSpPr>
          <p:nvPr/>
        </p:nvSpPr>
        <p:spPr bwMode="auto">
          <a:xfrm>
            <a:off x="4656138" y="2276475"/>
            <a:ext cx="2808287" cy="1152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8000" b="1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8000" b="1" kern="1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738</TotalTime>
  <Words>375</Words>
  <Application>Microsoft Office PowerPoint</Application>
  <PresentationFormat>宽屏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Garamond</vt:lpstr>
      <vt:lpstr>Wingdings</vt:lpstr>
      <vt:lpstr>等线</vt:lpstr>
      <vt:lpstr>ArialMT</vt:lpstr>
      <vt:lpstr>Edge</vt:lpstr>
      <vt:lpstr>C程序设计</vt:lpstr>
      <vt:lpstr>教师信息</vt:lpstr>
      <vt:lpstr>课程信息</vt:lpstr>
      <vt:lpstr>课程信息</vt:lpstr>
      <vt:lpstr>教学安排</vt:lpstr>
      <vt:lpstr>作业安排【超过规定期限提交的作业不计成绩】</vt:lpstr>
      <vt:lpstr>实验环境</vt:lpstr>
      <vt:lpstr>考核方式</vt:lpstr>
      <vt:lpstr>PowerPoint 演示文稿</vt:lpstr>
    </vt:vector>
  </TitlesOfParts>
  <Company>szu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zhangpeng</dc:creator>
  <cp:lastModifiedBy>86134</cp:lastModifiedBy>
  <cp:revision>114</cp:revision>
  <dcterms:created xsi:type="dcterms:W3CDTF">2013-02-25T00:41:07Z</dcterms:created>
  <dcterms:modified xsi:type="dcterms:W3CDTF">2024-03-08T01:56:21Z</dcterms:modified>
</cp:coreProperties>
</file>