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91" r:id="rId2"/>
    <p:sldId id="593" r:id="rId3"/>
    <p:sldId id="763" r:id="rId4"/>
    <p:sldId id="764" r:id="rId5"/>
    <p:sldId id="766" r:id="rId6"/>
    <p:sldId id="767" r:id="rId7"/>
    <p:sldId id="768" r:id="rId8"/>
    <p:sldId id="769" r:id="rId9"/>
    <p:sldId id="771" r:id="rId10"/>
    <p:sldId id="772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782" r:id="rId20"/>
    <p:sldId id="783" r:id="rId21"/>
    <p:sldId id="784" r:id="rId22"/>
    <p:sldId id="785" r:id="rId23"/>
    <p:sldId id="786" r:id="rId24"/>
    <p:sldId id="787" r:id="rId25"/>
    <p:sldId id="788" r:id="rId26"/>
    <p:sldId id="789" r:id="rId27"/>
    <p:sldId id="790" r:id="rId28"/>
    <p:sldId id="791" r:id="rId29"/>
    <p:sldId id="792" r:id="rId30"/>
    <p:sldId id="793" r:id="rId31"/>
    <p:sldId id="794" r:id="rId32"/>
    <p:sldId id="795" r:id="rId33"/>
    <p:sldId id="796" r:id="rId34"/>
    <p:sldId id="797" r:id="rId35"/>
    <p:sldId id="808" r:id="rId36"/>
    <p:sldId id="799" r:id="rId37"/>
    <p:sldId id="800" r:id="rId38"/>
    <p:sldId id="801" r:id="rId39"/>
    <p:sldId id="802" r:id="rId40"/>
    <p:sldId id="803" r:id="rId41"/>
    <p:sldId id="804" r:id="rId42"/>
    <p:sldId id="805" r:id="rId43"/>
    <p:sldId id="806" r:id="rId44"/>
    <p:sldId id="809" r:id="rId4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8000"/>
    <a:srgbClr val="FF00FF"/>
    <a:srgbClr val="F8F8F8"/>
    <a:srgbClr val="E4F6FF"/>
    <a:srgbClr val="006600"/>
    <a:srgbClr val="FFFFCC"/>
    <a:srgbClr val="00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0" autoAdjust="0"/>
    <p:restoredTop sz="93971" autoAdjust="0"/>
  </p:normalViewPr>
  <p:slideViewPr>
    <p:cSldViewPr>
      <p:cViewPr varScale="1">
        <p:scale>
          <a:sx n="85" d="100"/>
          <a:sy n="85" d="100"/>
        </p:scale>
        <p:origin x="504" y="90"/>
      </p:cViewPr>
      <p:guideLst>
        <p:guide orient="horz" pos="177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C92483-0A9C-4A36-AEF0-B8241DF413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9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0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6C5A-CA7A-4E59-9391-6614CBC9E5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6AC4-B7B8-4EF8-BBBE-A97C4F4EA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15888"/>
            <a:ext cx="2590800" cy="5980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15888"/>
            <a:ext cx="7569200" cy="5980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EA17E-46C3-4350-B62F-F9A00C9265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3427B-D055-49BA-A165-5AA2E29BDD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6FFAD-76A6-45E0-BFE9-0F108B8350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DFAD-B5FF-4C7C-A446-FE49DCECAD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7220A-3966-4E8C-950C-6CC8172DC8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DF84A-8BCC-407D-85A9-4E25C649D2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843A7-EAE1-4722-AFF8-4A246BA96A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1F1DB-89B6-4FCA-B1BB-261AB8DE99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0E32-E1DB-4E21-A1D0-0D4D253958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8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7B541AC3-43A8-497C-A35D-EE175DA97D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9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slide" Target="slide2.xml"/><Relationship Id="rId4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audio" Target="../media/audio2.wav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4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4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2057400" y="4191001"/>
          <a:ext cx="148748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18926175" imgH="28251150" progId="">
                  <p:embed/>
                </p:oleObj>
              </mc:Choice>
              <mc:Fallback>
                <p:oleObj name="剪辑" r:id="rId2" imgW="18926175" imgH="2825115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1"/>
                        <a:ext cx="1487488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47" name="Group 3"/>
          <p:cNvGrpSpPr>
            <a:grpSpLocks/>
          </p:cNvGrpSpPr>
          <p:nvPr/>
        </p:nvGrpSpPr>
        <p:grpSpPr bwMode="auto">
          <a:xfrm>
            <a:off x="2566988" y="692151"/>
            <a:ext cx="7434262" cy="5400675"/>
            <a:chOff x="480" y="816"/>
            <a:chExt cx="4752" cy="2865"/>
          </a:xfrm>
        </p:grpSpPr>
        <p:sp>
          <p:nvSpPr>
            <p:cNvPr id="466948" name="Oval 4"/>
            <p:cNvSpPr>
              <a:spLocks noChangeArrowheads="1"/>
            </p:cNvSpPr>
            <p:nvPr/>
          </p:nvSpPr>
          <p:spPr bwMode="auto">
            <a:xfrm>
              <a:off x="480" y="816"/>
              <a:ext cx="4752" cy="2112"/>
            </a:xfrm>
            <a:prstGeom prst="ellipse">
              <a:avLst/>
            </a:prstGeom>
            <a:gradFill rotWithShape="0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916" y="1633"/>
              <a:ext cx="3878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第</a:t>
              </a:r>
              <a:r>
                <a:rPr lang="en-US" altLang="zh-CN" sz="4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1</a:t>
              </a:r>
              <a:r>
                <a:rPr lang="zh-CN" altLang="en-US" sz="4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章 </a:t>
              </a:r>
              <a:r>
                <a:rPr lang="en-US" altLang="zh-CN" sz="4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C</a:t>
              </a:r>
              <a:r>
                <a:rPr lang="zh-CN" altLang="en-US" sz="4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语言程序设计</a:t>
              </a:r>
            </a:p>
          </p:txBody>
        </p:sp>
        <p:pic>
          <p:nvPicPr>
            <p:cNvPr id="46695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37" y="2496"/>
              <a:ext cx="2503" cy="1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2304" y="3648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>
              <a:off x="2160" y="3681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16376" y="260649"/>
            <a:ext cx="5329238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隶书" pitchFamily="49" charset="-122"/>
              </a:rPr>
              <a:t>软件系统的组成及分类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隶书" pitchFamily="49" charset="-122"/>
            </a:endParaRPr>
          </a:p>
        </p:txBody>
      </p:sp>
      <p:sp>
        <p:nvSpPr>
          <p:cNvPr id="685064" name="Rectangle 8"/>
          <p:cNvSpPr>
            <a:spLocks noChangeArrowheads="1"/>
          </p:cNvSpPr>
          <p:nvPr/>
        </p:nvSpPr>
        <p:spPr bwMode="auto">
          <a:xfrm>
            <a:off x="1199456" y="908721"/>
            <a:ext cx="10153128" cy="1224135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软件是指计算机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及有关程序的技术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文档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资料。两者中更为重要的是程序，它是计算机进行数据处理的指令集，也是计算机正常工作最重要的因素。在不太严格情况下，认为程序就是软件。 </a:t>
            </a:r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1199456" y="2348880"/>
            <a:ext cx="10153128" cy="5826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FF"/>
            </a:solidFill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根据软件用途将其分为两大类：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系统软件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应用软件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pSp>
        <p:nvGrpSpPr>
          <p:cNvPr id="685072" name="Group 16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33ABC8DE-F1F9-41D8-B24C-E0BBF810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657979"/>
            <a:ext cx="5976664" cy="3063725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系统软件是指管理、监控、维护计算机正常工作和供用户操作使用计算机的软件。这类软件一般与具体应用无关，是在系统一级上提供的服务。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系统软件主要包括以下两类：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一类是面向计算机本身的软件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，如操作系统、诊断程序等。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另一类是面向用户的软件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，如各种语言处理程序（象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VC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CB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等）、实用程序、字处理程序等。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6E75B9-E032-4985-AEEE-825A2AD2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3657979"/>
            <a:ext cx="3744416" cy="3063725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应用软件是指某特定领域中的某种具体应用，供最终用户使用的软件，它必须在操作系统的基础上运行。如财务报表软件、数据库应用软件等。初学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语言的读者主要任务是学习如何编写应用软件。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C0E4C51-409A-4E87-9B7D-C761A0D38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3031189"/>
            <a:ext cx="2808312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系统软件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F9349B7-DA3A-462C-9A16-3D852117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696" y="3003501"/>
            <a:ext cx="286385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应用软件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598036" y="310543"/>
            <a:ext cx="6913563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软件与硬件的关系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grpSp>
        <p:nvGrpSpPr>
          <p:cNvPr id="687116" name="Group 12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711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711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2130" y="1127641"/>
            <a:ext cx="10446478" cy="489364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0">
            <a:solidFill>
              <a:srgbClr val="FF00FF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硬件和软件是一个完整的计算机系统互相依存的两大部分，它们的关系主要体现在以下几个方面：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）硬件和软件互相依存。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硬件是软件赖以工作的物质基础，软件的正常工作是硬件发挥作用的惟一途径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软件是用户与机器的接口。计算机系统必须要配备完善的软件系统才能正常工作，且充分发挥其硬件的各种功能。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）硬件和软件无严格界线。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随着计算机技术的发展，在许多情况下，计算机的某些功能既可以由硬件实现，也可以由软件来实现。因此，硬件与软件在一定意义上说没有绝对严格的界线。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）硬件和软件协同发展。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计算机软件随着硬件技术的迅速发展而发展，而软件的不断发展与完善又促进硬件的更新，两者密切地交织发展，缺一不可。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598542" y="244475"/>
            <a:ext cx="5834063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1.2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进位计数制及其转换 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1347613" y="1000125"/>
            <a:ext cx="8132763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数码、基与权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marL="534988" indent="3683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数码：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表示数的符号</a:t>
            </a:r>
          </a:p>
          <a:p>
            <a:pPr marL="534988" indent="3683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基数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：数码的个数</a:t>
            </a:r>
          </a:p>
          <a:p>
            <a:pPr marL="534988" indent="3683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权  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每一位所具有的值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数制</a:t>
            </a:r>
          </a:p>
        </p:txBody>
      </p:sp>
      <p:graphicFrame>
        <p:nvGraphicFramePr>
          <p:cNvPr id="688133" name="Object 5">
            <a:hlinkClick r:id="" action="ppaction://noaction" highlightClick="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58480"/>
              </p:ext>
            </p:extLst>
          </p:nvPr>
        </p:nvGraphicFramePr>
        <p:xfrm>
          <a:off x="2921054" y="3861966"/>
          <a:ext cx="2665412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18154650" imgH="19516725" progId="">
                  <p:embed/>
                </p:oleObj>
              </mc:Choice>
              <mc:Fallback>
                <p:oleObj name="剪辑" r:id="rId2" imgW="18154650" imgH="19516725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54" y="3861966"/>
                        <a:ext cx="2665412" cy="251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8140" name="Group 12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8141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814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>
            <a:extLst>
              <a:ext uri="{FF2B5EF4-FFF2-40B4-BE49-F238E27FC236}">
                <a16:creationId xmlns:a16="http://schemas.microsoft.com/office/drawing/2014/main" id="{571D2B3F-6343-42D1-AB81-915FED17865F}"/>
              </a:ext>
            </a:extLst>
          </p:cNvPr>
          <p:cNvGrpSpPr>
            <a:grpSpLocks/>
          </p:cNvGrpSpPr>
          <p:nvPr/>
        </p:nvGrpSpPr>
        <p:grpSpPr bwMode="auto">
          <a:xfrm>
            <a:off x="1919536" y="971550"/>
            <a:ext cx="8229600" cy="4076700"/>
            <a:chOff x="408" y="612"/>
            <a:chExt cx="5184" cy="2568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77EA03C3-1681-424F-99F8-AACB10395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612"/>
              <a:ext cx="5184" cy="2568"/>
              <a:chOff x="408" y="612"/>
              <a:chExt cx="5184" cy="2568"/>
            </a:xfrm>
          </p:grpSpPr>
          <p:sp>
            <p:nvSpPr>
              <p:cNvPr id="61" name="Rectangle 4">
                <a:extLst>
                  <a:ext uri="{FF2B5EF4-FFF2-40B4-BE49-F238E27FC236}">
                    <a16:creationId xmlns:a16="http://schemas.microsoft.com/office/drawing/2014/main" id="{5C03C1AA-A084-490D-8E26-6BB0CFE8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612"/>
                <a:ext cx="5172" cy="2568"/>
              </a:xfrm>
              <a:prstGeom prst="rect">
                <a:avLst/>
              </a:prstGeom>
              <a:noFill/>
              <a:ln w="31750">
                <a:solidFill>
                  <a:srgbClr val="00660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5">
                <a:extLst>
                  <a:ext uri="{FF2B5EF4-FFF2-40B4-BE49-F238E27FC236}">
                    <a16:creationId xmlns:a16="http://schemas.microsoft.com/office/drawing/2014/main" id="{48989208-6AED-4371-A2A1-8674FC8C8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032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6">
                <a:extLst>
                  <a:ext uri="{FF2B5EF4-FFF2-40B4-BE49-F238E27FC236}">
                    <a16:creationId xmlns:a16="http://schemas.microsoft.com/office/drawing/2014/main" id="{15515282-1E13-4006-BEE6-6D5FB7CB2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46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">
                <a:extLst>
                  <a:ext uri="{FF2B5EF4-FFF2-40B4-BE49-F238E27FC236}">
                    <a16:creationId xmlns:a16="http://schemas.microsoft.com/office/drawing/2014/main" id="{DE1B913A-1233-4FB8-AA0B-338B6BC30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189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8">
                <a:extLst>
                  <a:ext uri="{FF2B5EF4-FFF2-40B4-BE49-F238E27FC236}">
                    <a16:creationId xmlns:a16="http://schemas.microsoft.com/office/drawing/2014/main" id="{10B7F8F3-1894-4465-B8A8-363907C7F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232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9">
                <a:extLst>
                  <a:ext uri="{FF2B5EF4-FFF2-40B4-BE49-F238E27FC236}">
                    <a16:creationId xmlns:a16="http://schemas.microsoft.com/office/drawing/2014/main" id="{94578941-BFB7-467D-B0B1-F180E26EB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275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0">
                <a:extLst>
                  <a:ext uri="{FF2B5EF4-FFF2-40B4-BE49-F238E27FC236}">
                    <a16:creationId xmlns:a16="http://schemas.microsoft.com/office/drawing/2014/main" id="{267F2957-21E4-4604-88D4-C14C0DAC3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612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1">
                <a:extLst>
                  <a:ext uri="{FF2B5EF4-FFF2-40B4-BE49-F238E27FC236}">
                    <a16:creationId xmlns:a16="http://schemas.microsoft.com/office/drawing/2014/main" id="{84908374-0064-4056-879B-F7E37F5EC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6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2">
                <a:extLst>
                  <a:ext uri="{FF2B5EF4-FFF2-40B4-BE49-F238E27FC236}">
                    <a16:creationId xmlns:a16="http://schemas.microsoft.com/office/drawing/2014/main" id="{A42E4FC1-F964-45EE-8F29-E5B0FE629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3">
                <a:extLst>
                  <a:ext uri="{FF2B5EF4-FFF2-40B4-BE49-F238E27FC236}">
                    <a16:creationId xmlns:a16="http://schemas.microsoft.com/office/drawing/2014/main" id="{014DF453-0DFA-4F3F-95B8-4E05BD4C2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361AC9CE-64A4-44B8-AA0A-AFD34545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673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数制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3AF7F7-11D5-49F4-8714-B447558B8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527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基</a:t>
              </a:r>
            </a:p>
          </p:txBody>
        </p:sp>
        <p:sp>
          <p:nvSpPr>
            <p:cNvPr id="57" name="Text Box 16">
              <a:extLst>
                <a:ext uri="{FF2B5EF4-FFF2-40B4-BE49-F238E27FC236}">
                  <a16:creationId xmlns:a16="http://schemas.microsoft.com/office/drawing/2014/main" id="{0EB66F34-CEFE-488E-B034-D0B0F3FDC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954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权</a:t>
              </a:r>
            </a:p>
          </p:txBody>
        </p:sp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E6DF3D29-017B-48A0-B4BD-4D7E99A72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2381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表示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3DB3E829-E948-45C9-8EF8-A91BC48D8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100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数码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94551EB6-47C3-4A91-8E99-3CF6E4C29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2809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特点</a:t>
              </a:r>
            </a:p>
          </p:txBody>
        </p:sp>
      </p:grpSp>
      <p:grpSp>
        <p:nvGrpSpPr>
          <p:cNvPr id="71" name="Group 20">
            <a:extLst>
              <a:ext uri="{FF2B5EF4-FFF2-40B4-BE49-F238E27FC236}">
                <a16:creationId xmlns:a16="http://schemas.microsoft.com/office/drawing/2014/main" id="{1C73A2B6-86FE-4AD8-8B15-0FE647034E74}"/>
              </a:ext>
            </a:extLst>
          </p:cNvPr>
          <p:cNvGrpSpPr>
            <a:grpSpLocks/>
          </p:cNvGrpSpPr>
          <p:nvPr/>
        </p:nvGrpSpPr>
        <p:grpSpPr bwMode="auto">
          <a:xfrm>
            <a:off x="3086349" y="1068388"/>
            <a:ext cx="1798637" cy="3867150"/>
            <a:chOff x="1143" y="673"/>
            <a:chExt cx="1133" cy="2436"/>
          </a:xfrm>
        </p:grpSpPr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4F06E8CE-5ECA-4DD2-8897-274234D8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itchFamily="49" charset="-122"/>
                  <a:ea typeface="隶书" pitchFamily="49" charset="-122"/>
                </a:rPr>
                <a:t>10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º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10¹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10²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…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B984CA2A-6C4B-489F-9BD7-3CFD78C0E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3" y="673"/>
              <a:ext cx="888" cy="2436"/>
              <a:chOff x="1203" y="673"/>
              <a:chExt cx="888" cy="2436"/>
            </a:xfrm>
          </p:grpSpPr>
          <p:sp>
            <p:nvSpPr>
              <p:cNvPr id="74" name="Text Box 23">
                <a:extLst>
                  <a:ext uri="{FF2B5EF4-FFF2-40B4-BE49-F238E27FC236}">
                    <a16:creationId xmlns:a16="http://schemas.microsoft.com/office/drawing/2014/main" id="{A6E3A4A6-07FA-407A-8806-27391E67E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" y="673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隶书" pitchFamily="49" charset="-122"/>
                  </a:rPr>
                  <a:t>十进制数</a:t>
                </a:r>
              </a:p>
            </p:txBody>
          </p:sp>
          <p:sp>
            <p:nvSpPr>
              <p:cNvPr id="75" name="Text Box 24">
                <a:extLst>
                  <a:ext uri="{FF2B5EF4-FFF2-40B4-BE49-F238E27FC236}">
                    <a16:creationId xmlns:a16="http://schemas.microsoft.com/office/drawing/2014/main" id="{4A2DB632-947D-4544-9EE8-8F69E9127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3" y="1118"/>
                <a:ext cx="4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0~9</a:t>
                </a:r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91C40BC8-88D9-4B36-8E23-CFB84552A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7" y="1561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  <a:ea typeface="隶书" pitchFamily="49" charset="-122"/>
                  </a:rPr>
                  <a:t>10</a:t>
                </a:r>
              </a:p>
            </p:txBody>
          </p:sp>
          <p:sp>
            <p:nvSpPr>
              <p:cNvPr id="77" name="Text Box 26">
                <a:extLst>
                  <a:ext uri="{FF2B5EF4-FFF2-40B4-BE49-F238E27FC236}">
                    <a16:creationId xmlns:a16="http://schemas.microsoft.com/office/drawing/2014/main" id="{B72193FF-4515-4FB1-AD3D-CB12EC772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3" y="2821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itchFamily="49" charset="-122"/>
                    <a:sym typeface="Symbol" pitchFamily="18" charset="2"/>
                  </a:rPr>
                  <a:t>逢十进一</a:t>
                </a:r>
                <a:endPara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endParaRPr>
              </a:p>
            </p:txBody>
          </p:sp>
        </p:grpSp>
      </p:grpSp>
      <p:grpSp>
        <p:nvGrpSpPr>
          <p:cNvPr id="78" name="Group 27">
            <a:extLst>
              <a:ext uri="{FF2B5EF4-FFF2-40B4-BE49-F238E27FC236}">
                <a16:creationId xmlns:a16="http://schemas.microsoft.com/office/drawing/2014/main" id="{DB2D0310-58FF-416E-B53B-F0B01F92182D}"/>
              </a:ext>
            </a:extLst>
          </p:cNvPr>
          <p:cNvGrpSpPr>
            <a:grpSpLocks/>
          </p:cNvGrpSpPr>
          <p:nvPr/>
        </p:nvGrpSpPr>
        <p:grpSpPr bwMode="auto">
          <a:xfrm>
            <a:off x="4845299" y="1068388"/>
            <a:ext cx="1527175" cy="3867150"/>
            <a:chOff x="2251" y="673"/>
            <a:chExt cx="962" cy="2436"/>
          </a:xfrm>
        </p:grpSpPr>
        <p:sp>
          <p:nvSpPr>
            <p:cNvPr id="79" name="Text Box 28">
              <a:extLst>
                <a:ext uri="{FF2B5EF4-FFF2-40B4-BE49-F238E27FC236}">
                  <a16:creationId xmlns:a16="http://schemas.microsoft.com/office/drawing/2014/main" id="{4A2CF9EC-FB17-42A2-8283-34BF47751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二进制数</a:t>
              </a:r>
            </a:p>
          </p:txBody>
        </p:sp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E1F5FF8F-8C95-4B43-A884-0CEBE4960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0~1</a:t>
              </a:r>
            </a:p>
          </p:txBody>
        </p:sp>
        <p:sp>
          <p:nvSpPr>
            <p:cNvPr id="81" name="Text Box 30">
              <a:extLst>
                <a:ext uri="{FF2B5EF4-FFF2-40B4-BE49-F238E27FC236}">
                  <a16:creationId xmlns:a16="http://schemas.microsoft.com/office/drawing/2014/main" id="{FFB913BF-0D4A-4EDE-B44E-B6EEBE368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82" name="Text Box 31">
              <a:extLst>
                <a:ext uri="{FF2B5EF4-FFF2-40B4-BE49-F238E27FC236}">
                  <a16:creationId xmlns:a16="http://schemas.microsoft.com/office/drawing/2014/main" id="{F5BD9868-D087-48E6-97F3-9EE869FAE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itchFamily="49" charset="-122"/>
                  <a:ea typeface="隶书" pitchFamily="49" charset="-122"/>
                </a:rPr>
                <a:t>2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2¹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2²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83" name="Text Box 32">
              <a:extLst>
                <a:ext uri="{FF2B5EF4-FFF2-40B4-BE49-F238E27FC236}">
                  <a16:creationId xmlns:a16="http://schemas.microsoft.com/office/drawing/2014/main" id="{B08E2A50-C7A6-4A97-B1BE-C63B6A813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itchFamily="49" charset="-122"/>
                  <a:sym typeface="Symbol" pitchFamily="18" charset="2"/>
                </a:rPr>
                <a:t>逢二进一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</p:grpSp>
      <p:grpSp>
        <p:nvGrpSpPr>
          <p:cNvPr id="84" name="Group 33">
            <a:extLst>
              <a:ext uri="{FF2B5EF4-FFF2-40B4-BE49-F238E27FC236}">
                <a16:creationId xmlns:a16="http://schemas.microsoft.com/office/drawing/2014/main" id="{BA17BE95-1290-4050-A6F7-894E49648B31}"/>
              </a:ext>
            </a:extLst>
          </p:cNvPr>
          <p:cNvGrpSpPr>
            <a:grpSpLocks/>
          </p:cNvGrpSpPr>
          <p:nvPr/>
        </p:nvGrpSpPr>
        <p:grpSpPr bwMode="auto">
          <a:xfrm>
            <a:off x="6604249" y="1068388"/>
            <a:ext cx="1549400" cy="3867150"/>
            <a:chOff x="3359" y="673"/>
            <a:chExt cx="976" cy="2436"/>
          </a:xfrm>
        </p:grpSpPr>
        <p:sp>
          <p:nvSpPr>
            <p:cNvPr id="85" name="Text Box 34">
              <a:extLst>
                <a:ext uri="{FF2B5EF4-FFF2-40B4-BE49-F238E27FC236}">
                  <a16:creationId xmlns:a16="http://schemas.microsoft.com/office/drawing/2014/main" id="{B7930298-E4A3-4B43-B645-2534F0672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八进制数</a:t>
              </a:r>
            </a:p>
          </p:txBody>
        </p:sp>
        <p:sp>
          <p:nvSpPr>
            <p:cNvPr id="86" name="Text Box 35">
              <a:extLst>
                <a:ext uri="{FF2B5EF4-FFF2-40B4-BE49-F238E27FC236}">
                  <a16:creationId xmlns:a16="http://schemas.microsoft.com/office/drawing/2014/main" id="{1BC36046-57CC-409B-BD00-8D2B21B0A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0~7</a:t>
              </a: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B46DAE7E-C0D4-43F5-8F0A-6FE44308B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隶书" pitchFamily="49" charset="-122"/>
                </a:rPr>
                <a:t>8</a:t>
              </a: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647CE7C8-2033-4EE5-A186-9280F6DB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itchFamily="49" charset="-122"/>
                  <a:ea typeface="隶书" pitchFamily="49" charset="-122"/>
                </a:rPr>
                <a:t>8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8¹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8²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0C1E4135-F19B-42D9-BE12-7F1A6FE19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itchFamily="49" charset="-122"/>
                  <a:sym typeface="Symbol" pitchFamily="18" charset="2"/>
                </a:rPr>
                <a:t>逢八进一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</p:grpSp>
      <p:grpSp>
        <p:nvGrpSpPr>
          <p:cNvPr id="90" name="Group 39">
            <a:extLst>
              <a:ext uri="{FF2B5EF4-FFF2-40B4-BE49-F238E27FC236}">
                <a16:creationId xmlns:a16="http://schemas.microsoft.com/office/drawing/2014/main" id="{95D67FE8-FBAB-4EAF-A343-FD27C4ED1331}"/>
              </a:ext>
            </a:extLst>
          </p:cNvPr>
          <p:cNvGrpSpPr>
            <a:grpSpLocks/>
          </p:cNvGrpSpPr>
          <p:nvPr/>
        </p:nvGrpSpPr>
        <p:grpSpPr bwMode="auto">
          <a:xfrm>
            <a:off x="8325099" y="1049338"/>
            <a:ext cx="1836737" cy="3886200"/>
            <a:chOff x="4443" y="661"/>
            <a:chExt cx="1157" cy="2448"/>
          </a:xfrm>
        </p:grpSpPr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02852E9B-B706-4114-8413-2517E80B4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" y="66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隶书" pitchFamily="49" charset="-122"/>
                </a:rPr>
                <a:t>十六进制数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B9A3FA18-A2ED-465F-8386-F197D5622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1130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/>
                <a:t>0~9,A~F,a~f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AC90ED8D-52A5-43BF-BB8D-1494F0866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" y="1561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latin typeface="Arial" pitchFamily="34" charset="0"/>
                  <a:ea typeface="隶书" pitchFamily="49" charset="-122"/>
                </a:rPr>
                <a:t>16</a:t>
              </a:r>
            </a:p>
          </p:txBody>
        </p:sp>
        <p:sp>
          <p:nvSpPr>
            <p:cNvPr id="94" name="Text Box 43">
              <a:extLst>
                <a:ext uri="{FF2B5EF4-FFF2-40B4-BE49-F238E27FC236}">
                  <a16:creationId xmlns:a16="http://schemas.microsoft.com/office/drawing/2014/main" id="{1939BF1A-B4AA-4B4C-ADA5-94613F51A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latin typeface="隶书" pitchFamily="49" charset="-122"/>
                  <a:ea typeface="隶书" pitchFamily="49" charset="-122"/>
                </a:rPr>
                <a:t>16</a:t>
              </a:r>
              <a:r>
                <a:rPr lang="en-US" altLang="zh-CN" sz="1600" b="1">
                  <a:sym typeface="Symbol" pitchFamily="18" charset="2"/>
                </a:rPr>
                <a:t>º</a:t>
              </a:r>
              <a:r>
                <a:rPr lang="zh-CN" altLang="en-US" sz="1600" b="1">
                  <a:sym typeface="Symbol" pitchFamily="18" charset="2"/>
                </a:rPr>
                <a:t>，</a:t>
              </a:r>
              <a:r>
                <a:rPr lang="en-US" altLang="zh-CN" sz="1600" b="1">
                  <a:sym typeface="Symbol" pitchFamily="18" charset="2"/>
                </a:rPr>
                <a:t>16¹</a:t>
              </a:r>
              <a:r>
                <a:rPr lang="zh-CN" altLang="en-US" sz="1600" b="1">
                  <a:sym typeface="Symbol" pitchFamily="18" charset="2"/>
                </a:rPr>
                <a:t>，</a:t>
              </a:r>
              <a:r>
                <a:rPr lang="en-US" altLang="zh-CN" sz="1600" b="1">
                  <a:sym typeface="Symbol" pitchFamily="18" charset="2"/>
                </a:rPr>
                <a:t>16²</a:t>
              </a:r>
              <a:r>
                <a:rPr lang="zh-CN" altLang="en-US" sz="1600" b="1">
                  <a:sym typeface="Symbol" pitchFamily="18" charset="2"/>
                </a:rPr>
                <a:t>，</a:t>
              </a:r>
              <a:r>
                <a:rPr lang="en-US" altLang="zh-CN" sz="1600" b="1">
                  <a:sym typeface="Symbol" pitchFamily="18" charset="2"/>
                </a:rPr>
                <a:t>…</a:t>
              </a:r>
              <a:endParaRPr lang="en-US" altLang="zh-CN" b="1">
                <a:sym typeface="Symbol" pitchFamily="18" charset="2"/>
              </a:endParaRPr>
            </a:p>
          </p:txBody>
        </p:sp>
        <p:sp>
          <p:nvSpPr>
            <p:cNvPr id="95" name="Text Box 44">
              <a:extLst>
                <a:ext uri="{FF2B5EF4-FFF2-40B4-BE49-F238E27FC236}">
                  <a16:creationId xmlns:a16="http://schemas.microsoft.com/office/drawing/2014/main" id="{6EDBBE27-0CA3-42F7-9CAE-CB5F5C8C9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" y="282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a typeface="隶书" pitchFamily="49" charset="-122"/>
                  <a:sym typeface="Symbol" pitchFamily="18" charset="2"/>
                </a:rPr>
                <a:t>逢十六进一</a:t>
              </a:r>
              <a:endParaRPr lang="zh-CN" altLang="en-US">
                <a:sym typeface="Symbol" pitchFamily="18" charset="2"/>
              </a:endParaRPr>
            </a:p>
          </p:txBody>
        </p:sp>
      </p:grpSp>
      <p:sp>
        <p:nvSpPr>
          <p:cNvPr id="96" name="Text Box 45">
            <a:extLst>
              <a:ext uri="{FF2B5EF4-FFF2-40B4-BE49-F238E27FC236}">
                <a16:creationId xmlns:a16="http://schemas.microsoft.com/office/drawing/2014/main" id="{8064D32F-52D4-4C18-8DC1-0C51871C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825875"/>
            <a:ext cx="6080125" cy="4022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十进制：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(4956)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10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=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410³+910² +510¹+6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</a:rPr>
              <a:t>10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º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DD479367-36B7-4A7A-8A7D-8325ED7E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83" y="3828796"/>
            <a:ext cx="6080400" cy="4022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二进制：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(1011)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2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=12³+02² +12¹+12º</a:t>
            </a:r>
          </a:p>
        </p:txBody>
      </p:sp>
      <p:sp>
        <p:nvSpPr>
          <p:cNvPr id="99" name="Text Box 48">
            <a:extLst>
              <a:ext uri="{FF2B5EF4-FFF2-40B4-BE49-F238E27FC236}">
                <a16:creationId xmlns:a16="http://schemas.microsoft.com/office/drawing/2014/main" id="{C6F9CD3E-7DF9-4739-8E90-13224B31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320" y="3834747"/>
            <a:ext cx="6080400" cy="4022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八进制：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(4275)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8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隶书" pitchFamily="49" charset="-122"/>
                <a:sym typeface="Symbol" pitchFamily="18" charset="2"/>
              </a:rPr>
              <a:t>=48³+28² +78¹+58º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100" name="Object 4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9D4D9DA-557E-4EC4-8329-327A346F0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88988"/>
              </p:ext>
            </p:extLst>
          </p:nvPr>
        </p:nvGraphicFramePr>
        <p:xfrm>
          <a:off x="9577636" y="5753100"/>
          <a:ext cx="52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10372725" imgH="19516725" progId="">
                  <p:embed/>
                </p:oleObj>
              </mc:Choice>
              <mc:Fallback>
                <p:oleObj name="剪辑" r:id="rId6" imgW="10372725" imgH="19516725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636" y="5753100"/>
                        <a:ext cx="5286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" name="Group 59">
            <a:extLst>
              <a:ext uri="{FF2B5EF4-FFF2-40B4-BE49-F238E27FC236}">
                <a16:creationId xmlns:a16="http://schemas.microsoft.com/office/drawing/2014/main" id="{1927A81D-4FEA-44B0-8868-A86023123BC9}"/>
              </a:ext>
            </a:extLst>
          </p:cNvPr>
          <p:cNvGrpSpPr>
            <a:grpSpLocks/>
          </p:cNvGrpSpPr>
          <p:nvPr/>
        </p:nvGrpSpPr>
        <p:grpSpPr bwMode="auto">
          <a:xfrm>
            <a:off x="-4709" y="0"/>
            <a:ext cx="455613" cy="6858000"/>
            <a:chOff x="-6" y="0"/>
            <a:chExt cx="287" cy="4320"/>
          </a:xfrm>
        </p:grpSpPr>
        <p:sp>
          <p:nvSpPr>
            <p:cNvPr id="102" name="Text Box 60">
              <a:extLst>
                <a:ext uri="{FF2B5EF4-FFF2-40B4-BE49-F238E27FC236}">
                  <a16:creationId xmlns:a16="http://schemas.microsoft.com/office/drawing/2014/main" id="{9F618DC1-8240-4AF7-9986-4BC2CCACF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103" name="Text Box 61">
              <a:extLst>
                <a:ext uri="{FF2B5EF4-FFF2-40B4-BE49-F238E27FC236}">
                  <a16:creationId xmlns:a16="http://schemas.microsoft.com/office/drawing/2014/main" id="{CDB1BBF6-BFF2-4F06-8AB9-35AD41406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DD0D1952-3ED5-4243-BD7A-E508DD590A0C}"/>
              </a:ext>
            </a:extLst>
          </p:cNvPr>
          <p:cNvSpPr/>
          <p:nvPr/>
        </p:nvSpPr>
        <p:spPr bwMode="auto">
          <a:xfrm>
            <a:off x="5006704" y="2492302"/>
            <a:ext cx="3753590" cy="952647"/>
          </a:xfrm>
          <a:prstGeom prst="wedgeRectCallout">
            <a:avLst>
              <a:gd name="adj1" fmla="val -49831"/>
              <a:gd name="adj2" fmla="val 96157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语言中表示八进制数是在数的前面加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，即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4275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2A143AB6-4A49-4D9B-ADF4-01F14A2F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83" y="3824807"/>
            <a:ext cx="6080400" cy="4022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sz="2000" dirty="0">
                <a:latin typeface="Arial" pitchFamily="34" charset="0"/>
                <a:ea typeface="隶书" pitchFamily="49" charset="-122"/>
                <a:sym typeface="Symbol" pitchFamily="18" charset="2"/>
              </a:rPr>
              <a:t>十六进制：</a:t>
            </a:r>
            <a:r>
              <a:rPr lang="en-US" altLang="zh-CN" sz="2000" dirty="0">
                <a:latin typeface="Arial" pitchFamily="34" charset="0"/>
                <a:ea typeface="隶书" pitchFamily="49" charset="-122"/>
                <a:sym typeface="Symbol" pitchFamily="18" charset="2"/>
              </a:rPr>
              <a:t>(81AE)</a:t>
            </a:r>
            <a:r>
              <a:rPr lang="en-US" altLang="zh-CN" sz="2000" baseline="-25000" dirty="0">
                <a:latin typeface="Arial" pitchFamily="34" charset="0"/>
                <a:ea typeface="隶书" pitchFamily="49" charset="-122"/>
                <a:sym typeface="Symbol" pitchFamily="18" charset="2"/>
              </a:rPr>
              <a:t>16</a:t>
            </a:r>
            <a:r>
              <a:rPr lang="en-US" altLang="zh-CN" sz="2000" dirty="0">
                <a:latin typeface="Arial" pitchFamily="34" charset="0"/>
                <a:ea typeface="隶书" pitchFamily="49" charset="-122"/>
                <a:sym typeface="Symbol" pitchFamily="18" charset="2"/>
              </a:rPr>
              <a:t>=816³+116² +1016¹+1416º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104" name="对话气泡: 矩形 103">
            <a:extLst>
              <a:ext uri="{FF2B5EF4-FFF2-40B4-BE49-F238E27FC236}">
                <a16:creationId xmlns:a16="http://schemas.microsoft.com/office/drawing/2014/main" id="{4AE9E427-6C31-4FFB-BFED-D35279FE3123}"/>
              </a:ext>
            </a:extLst>
          </p:cNvPr>
          <p:cNvSpPr/>
          <p:nvPr/>
        </p:nvSpPr>
        <p:spPr bwMode="auto">
          <a:xfrm>
            <a:off x="5265978" y="2528521"/>
            <a:ext cx="4293119" cy="952647"/>
          </a:xfrm>
          <a:prstGeom prst="wedgeRectCallout">
            <a:avLst>
              <a:gd name="adj1" fmla="val -49831"/>
              <a:gd name="adj2" fmla="val 96157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语言中表示十六进制数是在数的前面加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0X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，即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0X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81AE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" name="Text Box 2">
            <a:extLst>
              <a:ext uri="{FF2B5EF4-FFF2-40B4-BE49-F238E27FC236}">
                <a16:creationId xmlns:a16="http://schemas.microsoft.com/office/drawing/2014/main" id="{6586E670-00BC-4FA7-8026-3F55DEEB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486" y="405294"/>
            <a:ext cx="211308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常用的进制数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utoUpdateAnimBg="0"/>
      <p:bldP spid="97" grpId="0" animBg="1" autoUpdateAnimBg="0"/>
      <p:bldP spid="99" grpId="0" animBg="1" autoUpdateAnimBg="0"/>
      <p:bldP spid="2" grpId="0" animBg="1"/>
      <p:bldP spid="98" grpId="0" animBg="1" autoUpdateAnimBg="0"/>
      <p:bldP spid="104" grpId="0" animBg="1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按权相加</a:t>
            </a:r>
          </a:p>
        </p:txBody>
      </p:sp>
      <p:graphicFrame>
        <p:nvGraphicFramePr>
          <p:cNvPr id="69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28420"/>
              </p:ext>
            </p:extLst>
          </p:nvPr>
        </p:nvGraphicFramePr>
        <p:xfrm>
          <a:off x="809372" y="2514601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1200" imgH="241200" progId="">
                  <p:embed/>
                </p:oleObj>
              </mc:Choice>
              <mc:Fallback>
                <p:oleObj name="Equation" r:id="rId4" imgW="4381200" imgH="241200" progId="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72" y="2514601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99"/>
                          </a:gs>
                          <a:gs pos="50000">
                            <a:srgbClr val="FFFFFF"/>
                          </a:gs>
                          <a:gs pos="100000">
                            <a:srgbClr val="00CC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99038"/>
              </p:ext>
            </p:extLst>
          </p:nvPr>
        </p:nvGraphicFramePr>
        <p:xfrm>
          <a:off x="803275" y="4513263"/>
          <a:ext cx="1047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884800" imgH="5791200" progId="">
                  <p:embed/>
                </p:oleObj>
              </mc:Choice>
              <mc:Fallback>
                <p:oleObj name="Equation" r:id="rId6" imgW="68884800" imgH="5791200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513263"/>
                        <a:ext cx="10477500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18040"/>
              </p:ext>
            </p:extLst>
          </p:nvPr>
        </p:nvGraphicFramePr>
        <p:xfrm>
          <a:off x="799562" y="5370530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8145600" imgH="5791200" progId="">
                  <p:embed/>
                </p:oleObj>
              </mc:Choice>
              <mc:Fallback>
                <p:oleObj name="公式" r:id="rId8" imgW="98145600" imgH="579120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62" y="5370530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CC"/>
                          </a:gs>
                          <a:gs pos="5000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46622"/>
              </p:ext>
            </p:extLst>
          </p:nvPr>
        </p:nvGraphicFramePr>
        <p:xfrm>
          <a:off x="801242" y="3311530"/>
          <a:ext cx="10479334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3632000" imgH="11582400" progId="">
                  <p:embed/>
                </p:oleObj>
              </mc:Choice>
              <mc:Fallback>
                <p:oleObj name="公式" r:id="rId10" imgW="103632000" imgH="11582400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2" y="3311530"/>
                        <a:ext cx="10479334" cy="831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50000">
                            <a:srgbClr val="FFFFFF"/>
                          </a:gs>
                          <a:gs pos="100000">
                            <a:srgbClr val="FFCC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0191" name="Group 15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0192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    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按权相加</a:t>
            </a:r>
          </a:p>
        </p:txBody>
      </p:sp>
      <p:sp>
        <p:nvSpPr>
          <p:cNvPr id="692233" name="Rectangle 9"/>
          <p:cNvSpPr>
            <a:spLocks noChangeArrowheads="1"/>
          </p:cNvSpPr>
          <p:nvPr/>
        </p:nvSpPr>
        <p:spPr bwMode="auto">
          <a:xfrm>
            <a:off x="1084936" y="1947864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十进制转换成二进制、八进制、十六进制</a:t>
            </a:r>
          </a:p>
        </p:txBody>
      </p:sp>
      <p:sp>
        <p:nvSpPr>
          <p:cNvPr id="692235" name="Rectangle 11"/>
          <p:cNvSpPr>
            <a:spLocks noChangeArrowheads="1"/>
          </p:cNvSpPr>
          <p:nvPr/>
        </p:nvSpPr>
        <p:spPr bwMode="auto">
          <a:xfrm>
            <a:off x="1374030" y="2586039"/>
            <a:ext cx="80343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步骤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：首先进行整数部分转换，然后进行小数部分转换。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）整数部分转换</a:t>
            </a:r>
          </a:p>
          <a:p>
            <a:pPr marL="635000" lvl="3" indent="538163">
              <a:buClr>
                <a:srgbClr val="FF0066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原理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69230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937312"/>
              </p:ext>
            </p:extLst>
          </p:nvPr>
        </p:nvGraphicFramePr>
        <p:xfrm>
          <a:off x="2413000" y="4264025"/>
          <a:ext cx="511333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1130040" progId="">
                  <p:embed/>
                </p:oleObj>
              </mc:Choice>
              <mc:Fallback>
                <p:oleObj name="Equation" r:id="rId3" imgW="3060360" imgH="113004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64025"/>
                        <a:ext cx="5113338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305" name="Rectangle 81"/>
          <p:cNvSpPr>
            <a:spLocks noChangeArrowheads="1"/>
          </p:cNvSpPr>
          <p:nvPr/>
        </p:nvSpPr>
        <p:spPr bwMode="auto">
          <a:xfrm>
            <a:off x="464196" y="3736976"/>
            <a:ext cx="9241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074863" lvl="5" indent="-53975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方法：连续除以基，从低到高记录余数，直至商为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</a:p>
        </p:txBody>
      </p:sp>
      <p:grpSp>
        <p:nvGrpSpPr>
          <p:cNvPr id="692309" name="Group 85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2310" name="Text Box 8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2311" name="Text Box 8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3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623392" y="185266"/>
            <a:ext cx="3672408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整数部分转换举例</a:t>
            </a:r>
          </a:p>
        </p:txBody>
      </p:sp>
      <p:grpSp>
        <p:nvGrpSpPr>
          <p:cNvPr id="156" name="组合 155"/>
          <p:cNvGrpSpPr/>
          <p:nvPr/>
        </p:nvGrpSpPr>
        <p:grpSpPr>
          <a:xfrm>
            <a:off x="550933" y="980728"/>
            <a:ext cx="6445546" cy="5544616"/>
            <a:chOff x="5099312" y="332656"/>
            <a:chExt cx="6445546" cy="5544616"/>
          </a:xfrm>
        </p:grpSpPr>
        <p:sp>
          <p:nvSpPr>
            <p:cNvPr id="155" name="矩形 154"/>
            <p:cNvSpPr/>
            <p:nvPr/>
          </p:nvSpPr>
          <p:spPr bwMode="auto">
            <a:xfrm>
              <a:off x="5159896" y="332656"/>
              <a:ext cx="6384962" cy="554461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93333" name="Group 85"/>
            <p:cNvGrpSpPr>
              <a:grpSpLocks/>
            </p:cNvGrpSpPr>
            <p:nvPr/>
          </p:nvGrpSpPr>
          <p:grpSpPr bwMode="auto">
            <a:xfrm>
              <a:off x="5099312" y="573188"/>
              <a:ext cx="6192838" cy="5086351"/>
              <a:chOff x="633" y="934"/>
              <a:chExt cx="3901" cy="3204"/>
            </a:xfrm>
          </p:grpSpPr>
          <p:grpSp>
            <p:nvGrpSpPr>
              <p:cNvPr id="693256" name="Group 8"/>
              <p:cNvGrpSpPr>
                <a:grpSpLocks/>
              </p:cNvGrpSpPr>
              <p:nvPr/>
            </p:nvGrpSpPr>
            <p:grpSpPr bwMode="auto">
              <a:xfrm>
                <a:off x="633" y="934"/>
                <a:ext cx="3867" cy="2386"/>
                <a:chOff x="825" y="1224"/>
                <a:chExt cx="3867" cy="2386"/>
              </a:xfrm>
            </p:grpSpPr>
            <p:sp>
              <p:nvSpPr>
                <p:cNvPr id="6932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25" y="1224"/>
                  <a:ext cx="28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【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例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1】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 把十进制数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59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转换成二进制数</a:t>
                  </a:r>
                </a:p>
              </p:txBody>
            </p:sp>
            <p:grpSp>
              <p:nvGrpSpPr>
                <p:cNvPr id="693258" name="Group 10"/>
                <p:cNvGrpSpPr>
                  <a:grpSpLocks/>
                </p:cNvGrpSpPr>
                <p:nvPr/>
              </p:nvGrpSpPr>
              <p:grpSpPr bwMode="auto">
                <a:xfrm>
                  <a:off x="1574" y="1592"/>
                  <a:ext cx="994" cy="1585"/>
                  <a:chOff x="1054" y="1393"/>
                  <a:chExt cx="994" cy="1585"/>
                </a:xfrm>
              </p:grpSpPr>
              <p:grpSp>
                <p:nvGrpSpPr>
                  <p:cNvPr id="69325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054" y="1393"/>
                    <a:ext cx="668" cy="262"/>
                    <a:chOff x="1054" y="1393"/>
                    <a:chExt cx="668" cy="262"/>
                  </a:xfrm>
                </p:grpSpPr>
                <p:grpSp>
                  <p:nvGrpSpPr>
                    <p:cNvPr id="693260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5" y="1444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6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6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393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59</a:t>
                      </a:r>
                    </a:p>
                  </p:txBody>
                </p:sp>
                <p:sp>
                  <p:nvSpPr>
                    <p:cNvPr id="69326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4" y="1393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326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128" y="164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6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29</a:t>
                      </a:r>
                    </a:p>
                  </p:txBody>
                </p:sp>
                <p:grpSp>
                  <p:nvGrpSpPr>
                    <p:cNvPr id="693267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6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32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202" y="187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14</a:t>
                      </a:r>
                    </a:p>
                  </p:txBody>
                </p:sp>
                <p:grpSp>
                  <p:nvGrpSpPr>
                    <p:cNvPr id="693273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7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7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6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327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257" y="2085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7</a:t>
                      </a:r>
                    </a:p>
                  </p:txBody>
                </p:sp>
                <p:grpSp>
                  <p:nvGrpSpPr>
                    <p:cNvPr id="693279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8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328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313" y="2307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8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3</a:t>
                      </a:r>
                    </a:p>
                  </p:txBody>
                </p:sp>
                <p:grpSp>
                  <p:nvGrpSpPr>
                    <p:cNvPr id="693285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6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8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328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380" y="2518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9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1</a:t>
                      </a:r>
                    </a:p>
                  </p:txBody>
                </p:sp>
                <p:grpSp>
                  <p:nvGrpSpPr>
                    <p:cNvPr id="693291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9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69329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itchFamily="49" charset="-122"/>
                        </a:endParaRPr>
                      </a:p>
                    </p:txBody>
                  </p:sp>
                </p:grpSp>
                <p:sp>
                  <p:nvSpPr>
                    <p:cNvPr id="69329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itchFamily="49" charset="-122"/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69329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9" y="2726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0</a:t>
                    </a:r>
                  </a:p>
                </p:txBody>
              </p:sp>
            </p:grpSp>
            <p:sp>
              <p:nvSpPr>
                <p:cNvPr id="6932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76" y="3358"/>
                  <a:ext cx="117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(59)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10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=(111011)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2</a:t>
                  </a:r>
                  <a:endPara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endParaRPr>
                </a:p>
              </p:txBody>
            </p:sp>
            <p:grpSp>
              <p:nvGrpSpPr>
                <p:cNvPr id="693297" name="Group 49"/>
                <p:cNvGrpSpPr>
                  <a:grpSpLocks/>
                </p:cNvGrpSpPr>
                <p:nvPr/>
              </p:nvGrpSpPr>
              <p:grpSpPr bwMode="auto">
                <a:xfrm>
                  <a:off x="2833" y="1592"/>
                  <a:ext cx="197" cy="1387"/>
                  <a:chOff x="2833" y="1592"/>
                  <a:chExt cx="197" cy="1387"/>
                </a:xfrm>
              </p:grpSpPr>
              <p:sp>
                <p:nvSpPr>
                  <p:cNvPr id="69329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592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69329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84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69330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08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0</a:t>
                    </a:r>
                  </a:p>
                </p:txBody>
              </p:sp>
              <p:sp>
                <p:nvSpPr>
                  <p:cNvPr id="69330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291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69330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520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69330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727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itchFamily="49" charset="-122"/>
                      </a:rPr>
                      <a:t>1</a:t>
                    </a:r>
                  </a:p>
                </p:txBody>
              </p:sp>
            </p:grpSp>
            <p:sp>
              <p:nvSpPr>
                <p:cNvPr id="6933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240" y="2935"/>
                  <a:ext cx="145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1   1   1   0   1   1</a:t>
                  </a:r>
                </a:p>
              </p:txBody>
            </p:sp>
            <p:sp>
              <p:nvSpPr>
                <p:cNvPr id="69330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185" y="3246"/>
                  <a:ext cx="1286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212" y="2922"/>
                  <a:ext cx="124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07" name="Line 59"/>
                <p:cNvSpPr>
                  <a:spLocks noChangeShapeType="1"/>
                </p:cNvSpPr>
                <p:nvPr/>
              </p:nvSpPr>
              <p:spPr bwMode="auto">
                <a:xfrm>
                  <a:off x="3411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08" name="Line 60"/>
                <p:cNvSpPr>
                  <a:spLocks noChangeShapeType="1"/>
                </p:cNvSpPr>
                <p:nvPr/>
              </p:nvSpPr>
              <p:spPr bwMode="auto">
                <a:xfrm>
                  <a:off x="3618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09" name="Line 61"/>
                <p:cNvSpPr>
                  <a:spLocks noChangeShapeType="1"/>
                </p:cNvSpPr>
                <p:nvPr/>
              </p:nvSpPr>
              <p:spPr bwMode="auto">
                <a:xfrm>
                  <a:off x="3825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0" name="Line 62"/>
                <p:cNvSpPr>
                  <a:spLocks noChangeShapeType="1"/>
                </p:cNvSpPr>
                <p:nvPr/>
              </p:nvSpPr>
              <p:spPr bwMode="auto">
                <a:xfrm>
                  <a:off x="4032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1" name="Line 63"/>
                <p:cNvSpPr>
                  <a:spLocks noChangeShapeType="1"/>
                </p:cNvSpPr>
                <p:nvPr/>
              </p:nvSpPr>
              <p:spPr bwMode="auto">
                <a:xfrm>
                  <a:off x="4240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989" y="1726"/>
                  <a:ext cx="13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356" y="1722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4" name="Line 66"/>
                <p:cNvSpPr>
                  <a:spLocks noChangeShapeType="1"/>
                </p:cNvSpPr>
                <p:nvPr/>
              </p:nvSpPr>
              <p:spPr bwMode="auto">
                <a:xfrm>
                  <a:off x="2960" y="1977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5" name="Line 67"/>
                <p:cNvSpPr>
                  <a:spLocks noChangeShapeType="1"/>
                </p:cNvSpPr>
                <p:nvPr/>
              </p:nvSpPr>
              <p:spPr bwMode="auto">
                <a:xfrm>
                  <a:off x="4163" y="1977"/>
                  <a:ext cx="0" cy="9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923" y="2200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967" y="2200"/>
                  <a:ext cx="9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8" name="Line 70"/>
                <p:cNvSpPr>
                  <a:spLocks noChangeShapeType="1"/>
                </p:cNvSpPr>
                <p:nvPr/>
              </p:nvSpPr>
              <p:spPr bwMode="auto">
                <a:xfrm>
                  <a:off x="2956" y="2422"/>
                  <a:ext cx="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19" name="Line 71"/>
                <p:cNvSpPr>
                  <a:spLocks noChangeShapeType="1"/>
                </p:cNvSpPr>
                <p:nvPr/>
              </p:nvSpPr>
              <p:spPr bwMode="auto">
                <a:xfrm>
                  <a:off x="3727" y="2422"/>
                  <a:ext cx="0" cy="5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20" name="Line 72"/>
                <p:cNvSpPr>
                  <a:spLocks noChangeShapeType="1"/>
                </p:cNvSpPr>
                <p:nvPr/>
              </p:nvSpPr>
              <p:spPr bwMode="auto">
                <a:xfrm>
                  <a:off x="2956" y="2644"/>
                  <a:ext cx="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21" name="Line 73"/>
                <p:cNvSpPr>
                  <a:spLocks noChangeShapeType="1"/>
                </p:cNvSpPr>
                <p:nvPr/>
              </p:nvSpPr>
              <p:spPr bwMode="auto">
                <a:xfrm>
                  <a:off x="3541" y="2644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22" name="Line 74"/>
                <p:cNvSpPr>
                  <a:spLocks noChangeShapeType="1"/>
                </p:cNvSpPr>
                <p:nvPr/>
              </p:nvSpPr>
              <p:spPr bwMode="auto">
                <a:xfrm>
                  <a:off x="2945" y="2844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23" name="Line 75"/>
                <p:cNvSpPr>
                  <a:spLocks noChangeShapeType="1"/>
                </p:cNvSpPr>
                <p:nvPr/>
              </p:nvSpPr>
              <p:spPr bwMode="auto">
                <a:xfrm>
                  <a:off x="3323" y="2844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itchFamily="49" charset="-122"/>
                  </a:endParaRPr>
                </a:p>
              </p:txBody>
            </p:sp>
            <p:sp>
              <p:nvSpPr>
                <p:cNvPr id="69332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20" y="159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  <p:sp>
              <p:nvSpPr>
                <p:cNvPr id="6933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607" y="182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  <p:sp>
              <p:nvSpPr>
                <p:cNvPr id="6933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607" y="206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  <p:sp>
              <p:nvSpPr>
                <p:cNvPr id="6933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20" y="2291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  <p:sp>
              <p:nvSpPr>
                <p:cNvPr id="69332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620" y="250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  <p:sp>
              <p:nvSpPr>
                <p:cNvPr id="6933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20" y="271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itchFamily="49" charset="-122"/>
                    </a:rPr>
                    <a:t>余</a:t>
                  </a:r>
                </a:p>
              </p:txBody>
            </p:sp>
          </p:grpSp>
          <p:sp>
            <p:nvSpPr>
              <p:cNvPr id="693331" name="AutoShape 83"/>
              <p:cNvSpPr>
                <a:spLocks noChangeArrowheads="1"/>
              </p:cNvSpPr>
              <p:nvPr/>
            </p:nvSpPr>
            <p:spPr bwMode="auto">
              <a:xfrm>
                <a:off x="3173" y="3594"/>
                <a:ext cx="1361" cy="544"/>
              </a:xfrm>
              <a:prstGeom prst="wedgeRoundRectCallout">
                <a:avLst>
                  <a:gd name="adj1" fmla="val 19207"/>
                  <a:gd name="adj2" fmla="val -184191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itchFamily="49" charset="-122"/>
                  </a:rPr>
                  <a:t>第一次得到的余数是最低位</a:t>
                </a: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itchFamily="49" charset="-122"/>
                </a:endParaRPr>
              </a:p>
            </p:txBody>
          </p:sp>
          <p:sp>
            <p:nvSpPr>
              <p:cNvPr id="693332" name="AutoShape 84"/>
              <p:cNvSpPr>
                <a:spLocks noChangeArrowheads="1"/>
              </p:cNvSpPr>
              <p:nvPr/>
            </p:nvSpPr>
            <p:spPr bwMode="auto">
              <a:xfrm>
                <a:off x="1677" y="3593"/>
                <a:ext cx="1361" cy="544"/>
              </a:xfrm>
              <a:prstGeom prst="wedgeRoundRectCallout">
                <a:avLst>
                  <a:gd name="adj1" fmla="val 58286"/>
                  <a:gd name="adj2" fmla="val -178660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itchFamily="49" charset="-122"/>
                  </a:rPr>
                  <a:t>最后得到的余数是最高位</a:t>
                </a: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itchFamily="49" charset="-122"/>
                </a:endParaRPr>
              </a:p>
            </p:txBody>
          </p:sp>
        </p:grpSp>
      </p:grpSp>
      <p:grpSp>
        <p:nvGrpSpPr>
          <p:cNvPr id="693581" name="Group 333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3582" name="Text Box 3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3583" name="Text Box 33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7104737" y="248773"/>
            <a:ext cx="4845621" cy="3024336"/>
            <a:chOff x="5786883" y="260648"/>
            <a:chExt cx="4845621" cy="3024336"/>
          </a:xfrm>
        </p:grpSpPr>
        <p:sp>
          <p:nvSpPr>
            <p:cNvPr id="157" name="矩形 156"/>
            <p:cNvSpPr/>
            <p:nvPr/>
          </p:nvSpPr>
          <p:spPr bwMode="auto">
            <a:xfrm>
              <a:off x="5879976" y="260648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8" name="Group 259"/>
            <p:cNvGrpSpPr>
              <a:grpSpLocks/>
            </p:cNvGrpSpPr>
            <p:nvPr/>
          </p:nvGrpSpPr>
          <p:grpSpPr bwMode="auto">
            <a:xfrm>
              <a:off x="5786883" y="404664"/>
              <a:ext cx="4743451" cy="2608263"/>
              <a:chOff x="736" y="290"/>
              <a:chExt cx="2988" cy="1643"/>
            </a:xfrm>
          </p:grpSpPr>
          <p:sp>
            <p:nvSpPr>
              <p:cNvPr id="159" name="Text Box 260"/>
              <p:cNvSpPr txBox="1">
                <a:spLocks noChangeArrowheads="1"/>
              </p:cNvSpPr>
              <p:nvPr/>
            </p:nvSpPr>
            <p:spPr bwMode="auto">
              <a:xfrm>
                <a:off x="736" y="290"/>
                <a:ext cx="29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2】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159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转换成八进制数</a:t>
                </a:r>
              </a:p>
            </p:txBody>
          </p:sp>
          <p:grpSp>
            <p:nvGrpSpPr>
              <p:cNvPr id="160" name="Group 261"/>
              <p:cNvGrpSpPr>
                <a:grpSpLocks/>
              </p:cNvGrpSpPr>
              <p:nvPr/>
            </p:nvGrpSpPr>
            <p:grpSpPr bwMode="auto">
              <a:xfrm>
                <a:off x="1406" y="625"/>
                <a:ext cx="668" cy="262"/>
                <a:chOff x="1054" y="1393"/>
                <a:chExt cx="668" cy="262"/>
              </a:xfrm>
            </p:grpSpPr>
            <p:grpSp>
              <p:nvGrpSpPr>
                <p:cNvPr id="190" name="Group 262"/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193" name="Line 2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9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9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5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159</a:t>
                  </a:r>
                </a:p>
              </p:txBody>
            </p:sp>
            <p:sp>
              <p:nvSpPr>
                <p:cNvPr id="192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</a:p>
              </p:txBody>
            </p:sp>
          </p:grpSp>
          <p:grpSp>
            <p:nvGrpSpPr>
              <p:cNvPr id="161" name="Group 267"/>
              <p:cNvGrpSpPr>
                <a:grpSpLocks/>
              </p:cNvGrpSpPr>
              <p:nvPr/>
            </p:nvGrpSpPr>
            <p:grpSpPr bwMode="auto">
              <a:xfrm>
                <a:off x="1480" y="876"/>
                <a:ext cx="668" cy="267"/>
                <a:chOff x="1128" y="1644"/>
                <a:chExt cx="668" cy="267"/>
              </a:xfrm>
            </p:grpSpPr>
            <p:sp>
              <p:nvSpPr>
                <p:cNvPr id="185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19</a:t>
                  </a:r>
                </a:p>
              </p:txBody>
            </p:sp>
            <p:grpSp>
              <p:nvGrpSpPr>
                <p:cNvPr id="186" name="Group 269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8" name="Line 2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9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7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</a:p>
              </p:txBody>
            </p:sp>
          </p:grpSp>
          <p:grpSp>
            <p:nvGrpSpPr>
              <p:cNvPr id="162" name="Group 273"/>
              <p:cNvGrpSpPr>
                <a:grpSpLocks/>
              </p:cNvGrpSpPr>
              <p:nvPr/>
            </p:nvGrpSpPr>
            <p:grpSpPr bwMode="auto">
              <a:xfrm>
                <a:off x="1554" y="1106"/>
                <a:ext cx="668" cy="267"/>
                <a:chOff x="1128" y="1644"/>
                <a:chExt cx="668" cy="267"/>
              </a:xfrm>
            </p:grpSpPr>
            <p:sp>
              <p:nvSpPr>
                <p:cNvPr id="180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</a:t>
                  </a:r>
                </a:p>
              </p:txBody>
            </p:sp>
            <p:grpSp>
              <p:nvGrpSpPr>
                <p:cNvPr id="181" name="Group 275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3" name="Line 2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4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</a:p>
              </p:txBody>
            </p:sp>
          </p:grpSp>
          <p:sp>
            <p:nvSpPr>
              <p:cNvPr id="163" name="Text Box 279"/>
              <p:cNvSpPr txBox="1">
                <a:spLocks noChangeArrowheads="1"/>
              </p:cNvSpPr>
              <p:nvPr/>
            </p:nvSpPr>
            <p:spPr bwMode="auto">
              <a:xfrm>
                <a:off x="1760" y="130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0</a:t>
                </a:r>
              </a:p>
            </p:txBody>
          </p:sp>
          <p:sp>
            <p:nvSpPr>
              <p:cNvPr id="164" name="Text Box 280"/>
              <p:cNvSpPr txBox="1">
                <a:spLocks noChangeArrowheads="1"/>
              </p:cNvSpPr>
              <p:nvPr/>
            </p:nvSpPr>
            <p:spPr bwMode="auto">
              <a:xfrm>
                <a:off x="1839" y="1681"/>
                <a:ext cx="102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(159)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=(237)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8</a:t>
                </a:r>
                <a:endPara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endParaRPr>
              </a:p>
            </p:txBody>
          </p:sp>
          <p:grpSp>
            <p:nvGrpSpPr>
              <p:cNvPr id="165" name="Group 281"/>
              <p:cNvGrpSpPr>
                <a:grpSpLocks/>
              </p:cNvGrpSpPr>
              <p:nvPr/>
            </p:nvGrpSpPr>
            <p:grpSpPr bwMode="auto">
              <a:xfrm>
                <a:off x="2833" y="1355"/>
                <a:ext cx="669" cy="309"/>
                <a:chOff x="3901" y="2222"/>
                <a:chExt cx="669" cy="309"/>
              </a:xfrm>
            </p:grpSpPr>
            <p:sp>
              <p:nvSpPr>
                <p:cNvPr id="175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4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2  3   7  </a:t>
                  </a:r>
                </a:p>
              </p:txBody>
            </p:sp>
            <p:sp>
              <p:nvSpPr>
                <p:cNvPr id="176" name="Line 283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7" name="Rectangle 284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dirty="0">
                    <a:latin typeface="+mn-lt"/>
                  </a:endParaRPr>
                </a:p>
              </p:txBody>
            </p:sp>
            <p:sp>
              <p:nvSpPr>
                <p:cNvPr id="178" name="Line 285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9" name="Line 286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166" name="Text Box 287"/>
              <p:cNvSpPr txBox="1">
                <a:spLocks noChangeArrowheads="1"/>
              </p:cNvSpPr>
              <p:nvPr/>
            </p:nvSpPr>
            <p:spPr bwMode="auto">
              <a:xfrm>
                <a:off x="2286" y="626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7</a:t>
                </a:r>
              </a:p>
            </p:txBody>
          </p:sp>
          <p:sp>
            <p:nvSpPr>
              <p:cNvPr id="167" name="Text Box 288"/>
              <p:cNvSpPr txBox="1">
                <a:spLocks noChangeArrowheads="1"/>
              </p:cNvSpPr>
              <p:nvPr/>
            </p:nvSpPr>
            <p:spPr bwMode="auto">
              <a:xfrm>
                <a:off x="2286" y="872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168" name="Text Box 289"/>
              <p:cNvSpPr txBox="1">
                <a:spLocks noChangeArrowheads="1"/>
              </p:cNvSpPr>
              <p:nvPr/>
            </p:nvSpPr>
            <p:spPr bwMode="auto">
              <a:xfrm>
                <a:off x="2286" y="1118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69" name="Line 290"/>
              <p:cNvSpPr>
                <a:spLocks noChangeShapeType="1"/>
              </p:cNvSpPr>
              <p:nvPr/>
            </p:nvSpPr>
            <p:spPr bwMode="auto">
              <a:xfrm>
                <a:off x="2633" y="1255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0" name="Line 291"/>
              <p:cNvSpPr>
                <a:spLocks noChangeShapeType="1"/>
              </p:cNvSpPr>
              <p:nvPr/>
            </p:nvSpPr>
            <p:spPr bwMode="auto">
              <a:xfrm>
                <a:off x="2622" y="733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1" name="Line 292"/>
              <p:cNvSpPr>
                <a:spLocks noChangeShapeType="1"/>
              </p:cNvSpPr>
              <p:nvPr/>
            </p:nvSpPr>
            <p:spPr bwMode="auto">
              <a:xfrm>
                <a:off x="3367" y="733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2" name="Line 293"/>
              <p:cNvSpPr>
                <a:spLocks noChangeShapeType="1"/>
              </p:cNvSpPr>
              <p:nvPr/>
            </p:nvSpPr>
            <p:spPr bwMode="auto">
              <a:xfrm>
                <a:off x="2644" y="977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3" name="Line 294"/>
              <p:cNvSpPr>
                <a:spLocks noChangeShapeType="1"/>
              </p:cNvSpPr>
              <p:nvPr/>
            </p:nvSpPr>
            <p:spPr bwMode="auto">
              <a:xfrm>
                <a:off x="3122" y="977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4" name="Line 295"/>
              <p:cNvSpPr>
                <a:spLocks noChangeShapeType="1"/>
              </p:cNvSpPr>
              <p:nvPr/>
            </p:nvSpPr>
            <p:spPr bwMode="auto">
              <a:xfrm flipV="1">
                <a:off x="2944" y="1255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grpSp>
        <p:nvGrpSpPr>
          <p:cNvPr id="269" name="组合 268"/>
          <p:cNvGrpSpPr/>
          <p:nvPr/>
        </p:nvGrpSpPr>
        <p:grpSpPr>
          <a:xfrm>
            <a:off x="7105443" y="3501766"/>
            <a:ext cx="4954588" cy="3024336"/>
            <a:chOff x="5137477" y="3573016"/>
            <a:chExt cx="4954588" cy="3024336"/>
          </a:xfrm>
        </p:grpSpPr>
        <p:sp>
          <p:nvSpPr>
            <p:cNvPr id="197" name="矩形 196"/>
            <p:cNvSpPr/>
            <p:nvPr/>
          </p:nvSpPr>
          <p:spPr bwMode="auto">
            <a:xfrm>
              <a:off x="5231904" y="3573016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5" name="Group 296"/>
            <p:cNvGrpSpPr>
              <a:grpSpLocks/>
            </p:cNvGrpSpPr>
            <p:nvPr/>
          </p:nvGrpSpPr>
          <p:grpSpPr bwMode="auto">
            <a:xfrm>
              <a:off x="5137477" y="3722385"/>
              <a:ext cx="4954588" cy="2678113"/>
              <a:chOff x="892" y="1987"/>
              <a:chExt cx="3121" cy="1687"/>
            </a:xfrm>
          </p:grpSpPr>
          <p:sp>
            <p:nvSpPr>
              <p:cNvPr id="236" name="Text Box 297"/>
              <p:cNvSpPr txBox="1">
                <a:spLocks noChangeArrowheads="1"/>
              </p:cNvSpPr>
              <p:nvPr/>
            </p:nvSpPr>
            <p:spPr bwMode="auto">
              <a:xfrm>
                <a:off x="892" y="1987"/>
                <a:ext cx="312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3】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459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转换成十六进制数</a:t>
                </a:r>
              </a:p>
            </p:txBody>
          </p:sp>
          <p:grpSp>
            <p:nvGrpSpPr>
              <p:cNvPr id="237" name="Group 298"/>
              <p:cNvGrpSpPr>
                <a:grpSpLocks/>
              </p:cNvGrpSpPr>
              <p:nvPr/>
            </p:nvGrpSpPr>
            <p:grpSpPr bwMode="auto">
              <a:xfrm>
                <a:off x="1649" y="2416"/>
                <a:ext cx="477" cy="211"/>
                <a:chOff x="1245" y="1444"/>
                <a:chExt cx="477" cy="211"/>
              </a:xfrm>
            </p:grpSpPr>
            <p:sp>
              <p:nvSpPr>
                <p:cNvPr id="267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8" name="Line 300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38" name="Text Box 301"/>
              <p:cNvSpPr txBox="1">
                <a:spLocks noChangeArrowheads="1"/>
              </p:cNvSpPr>
              <p:nvPr/>
            </p:nvSpPr>
            <p:spPr bwMode="auto">
              <a:xfrm>
                <a:off x="1747" y="2365"/>
                <a:ext cx="3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459</a:t>
                </a:r>
              </a:p>
            </p:txBody>
          </p:sp>
          <p:sp>
            <p:nvSpPr>
              <p:cNvPr id="239" name="Text Box 302"/>
              <p:cNvSpPr txBox="1">
                <a:spLocks noChangeArrowheads="1"/>
              </p:cNvSpPr>
              <p:nvPr/>
            </p:nvSpPr>
            <p:spPr bwMode="auto">
              <a:xfrm>
                <a:off x="1380" y="2376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</a:p>
            </p:txBody>
          </p:sp>
          <p:sp>
            <p:nvSpPr>
              <p:cNvPr id="240" name="Text Box 303"/>
              <p:cNvSpPr txBox="1">
                <a:spLocks noChangeArrowheads="1"/>
              </p:cNvSpPr>
              <p:nvPr/>
            </p:nvSpPr>
            <p:spPr bwMode="auto">
              <a:xfrm>
                <a:off x="1747" y="2643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28</a:t>
                </a:r>
              </a:p>
            </p:txBody>
          </p:sp>
          <p:grpSp>
            <p:nvGrpSpPr>
              <p:cNvPr id="241" name="Group 304"/>
              <p:cNvGrpSpPr>
                <a:grpSpLocks/>
              </p:cNvGrpSpPr>
              <p:nvPr/>
            </p:nvGrpSpPr>
            <p:grpSpPr bwMode="auto">
              <a:xfrm>
                <a:off x="1723" y="2646"/>
                <a:ext cx="477" cy="211"/>
                <a:chOff x="1245" y="1444"/>
                <a:chExt cx="477" cy="211"/>
              </a:xfrm>
            </p:grpSpPr>
            <p:sp>
              <p:nvSpPr>
                <p:cNvPr id="265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6" name="Line 306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2" name="Text Box 307"/>
              <p:cNvSpPr txBox="1">
                <a:spLocks noChangeArrowheads="1"/>
              </p:cNvSpPr>
              <p:nvPr/>
            </p:nvSpPr>
            <p:spPr bwMode="auto">
              <a:xfrm>
                <a:off x="1465" y="2639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</a:p>
            </p:txBody>
          </p:sp>
          <p:sp>
            <p:nvSpPr>
              <p:cNvPr id="243" name="Text Box 308"/>
              <p:cNvSpPr txBox="1">
                <a:spLocks noChangeArrowheads="1"/>
              </p:cNvSpPr>
              <p:nvPr/>
            </p:nvSpPr>
            <p:spPr bwMode="auto">
              <a:xfrm>
                <a:off x="1821" y="287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</a:t>
                </a:r>
              </a:p>
            </p:txBody>
          </p:sp>
          <p:grpSp>
            <p:nvGrpSpPr>
              <p:cNvPr id="244" name="Group 309"/>
              <p:cNvGrpSpPr>
                <a:grpSpLocks/>
              </p:cNvGrpSpPr>
              <p:nvPr/>
            </p:nvGrpSpPr>
            <p:grpSpPr bwMode="auto">
              <a:xfrm>
                <a:off x="1797" y="2876"/>
                <a:ext cx="477" cy="211"/>
                <a:chOff x="1245" y="1444"/>
                <a:chExt cx="477" cy="211"/>
              </a:xfrm>
            </p:grpSpPr>
            <p:sp>
              <p:nvSpPr>
                <p:cNvPr id="26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4" name="Line 311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5" name="Text Box 312"/>
              <p:cNvSpPr txBox="1">
                <a:spLocks noChangeArrowheads="1"/>
              </p:cNvSpPr>
              <p:nvPr/>
            </p:nvSpPr>
            <p:spPr bwMode="auto">
              <a:xfrm>
                <a:off x="1539" y="2858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+mn-lt"/>
                  </a:rPr>
                  <a:t>16</a:t>
                </a:r>
              </a:p>
            </p:txBody>
          </p:sp>
          <p:sp>
            <p:nvSpPr>
              <p:cNvPr id="246" name="Text Box 313"/>
              <p:cNvSpPr txBox="1">
                <a:spLocks noChangeArrowheads="1"/>
              </p:cNvSpPr>
              <p:nvPr/>
            </p:nvSpPr>
            <p:spPr bwMode="auto">
              <a:xfrm>
                <a:off x="1812" y="305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0</a:t>
                </a:r>
              </a:p>
            </p:txBody>
          </p:sp>
          <p:sp>
            <p:nvSpPr>
              <p:cNvPr id="247" name="Text Box 314"/>
              <p:cNvSpPr txBox="1">
                <a:spLocks noChangeArrowheads="1"/>
              </p:cNvSpPr>
              <p:nvPr/>
            </p:nvSpPr>
            <p:spPr bwMode="auto">
              <a:xfrm>
                <a:off x="1670" y="3422"/>
                <a:ext cx="112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(459)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=(1CB)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16</a:t>
                </a:r>
                <a:endParaRPr lang="en-US" altLang="zh-CN" sz="20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grpSp>
            <p:nvGrpSpPr>
              <p:cNvPr id="248" name="Group 315"/>
              <p:cNvGrpSpPr>
                <a:grpSpLocks/>
              </p:cNvGrpSpPr>
              <p:nvPr/>
            </p:nvGrpSpPr>
            <p:grpSpPr bwMode="auto">
              <a:xfrm>
                <a:off x="2884" y="3117"/>
                <a:ext cx="724" cy="309"/>
                <a:chOff x="3901" y="2222"/>
                <a:chExt cx="724" cy="309"/>
              </a:xfrm>
            </p:grpSpPr>
            <p:sp>
              <p:nvSpPr>
                <p:cNvPr id="258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latin typeface="+mn-lt"/>
                    </a:rPr>
                    <a:t>1  C   B  </a:t>
                  </a:r>
                </a:p>
              </p:txBody>
            </p:sp>
            <p:sp>
              <p:nvSpPr>
                <p:cNvPr id="259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1" name="Line 319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2" name="Line 320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9" name="Text Box 321"/>
              <p:cNvSpPr txBox="1">
                <a:spLocks noChangeArrowheads="1"/>
              </p:cNvSpPr>
              <p:nvPr/>
            </p:nvSpPr>
            <p:spPr bwMode="auto">
              <a:xfrm>
                <a:off x="2315" y="2388"/>
                <a:ext cx="4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11</a:t>
                </a:r>
              </a:p>
            </p:txBody>
          </p:sp>
          <p:sp>
            <p:nvSpPr>
              <p:cNvPr id="250" name="Text Box 322"/>
              <p:cNvSpPr txBox="1">
                <a:spLocks noChangeArrowheads="1"/>
              </p:cNvSpPr>
              <p:nvPr/>
            </p:nvSpPr>
            <p:spPr bwMode="auto">
              <a:xfrm>
                <a:off x="2315" y="2634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12</a:t>
                </a:r>
              </a:p>
            </p:txBody>
          </p:sp>
          <p:sp>
            <p:nvSpPr>
              <p:cNvPr id="251" name="Text Box 323"/>
              <p:cNvSpPr txBox="1">
                <a:spLocks noChangeArrowheads="1"/>
              </p:cNvSpPr>
              <p:nvPr/>
            </p:nvSpPr>
            <p:spPr bwMode="auto">
              <a:xfrm>
                <a:off x="2315" y="2880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252" name="Line 324"/>
              <p:cNvSpPr>
                <a:spLocks noChangeShapeType="1"/>
              </p:cNvSpPr>
              <p:nvPr/>
            </p:nvSpPr>
            <p:spPr bwMode="auto">
              <a:xfrm>
                <a:off x="2662" y="3017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3" name="Line 325"/>
              <p:cNvSpPr>
                <a:spLocks noChangeShapeType="1"/>
              </p:cNvSpPr>
              <p:nvPr/>
            </p:nvSpPr>
            <p:spPr bwMode="auto">
              <a:xfrm>
                <a:off x="2684" y="2495"/>
                <a:ext cx="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4" name="Line 326"/>
              <p:cNvSpPr>
                <a:spLocks noChangeShapeType="1"/>
              </p:cNvSpPr>
              <p:nvPr/>
            </p:nvSpPr>
            <p:spPr bwMode="auto">
              <a:xfrm>
                <a:off x="3396" y="2495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5" name="Line 327"/>
              <p:cNvSpPr>
                <a:spLocks noChangeShapeType="1"/>
              </p:cNvSpPr>
              <p:nvPr/>
            </p:nvSpPr>
            <p:spPr bwMode="auto">
              <a:xfrm>
                <a:off x="2695" y="2739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6" name="Line 328"/>
              <p:cNvSpPr>
                <a:spLocks noChangeShapeType="1"/>
              </p:cNvSpPr>
              <p:nvPr/>
            </p:nvSpPr>
            <p:spPr bwMode="auto">
              <a:xfrm>
                <a:off x="3151" y="2739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7" name="Line 329"/>
              <p:cNvSpPr>
                <a:spLocks noChangeShapeType="1"/>
              </p:cNvSpPr>
              <p:nvPr/>
            </p:nvSpPr>
            <p:spPr bwMode="auto">
              <a:xfrm flipV="1">
                <a:off x="2973" y="3017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582140" y="244475"/>
            <a:ext cx="678656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tabLst>
                <a:tab pos="177800" algn="l"/>
              </a:tabLs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）小数部分转换</a:t>
            </a:r>
          </a:p>
        </p:txBody>
      </p:sp>
      <p:sp>
        <p:nvSpPr>
          <p:cNvPr id="694426" name="Rectangle 154"/>
          <p:cNvSpPr>
            <a:spLocks noChangeArrowheads="1"/>
          </p:cNvSpPr>
          <p:nvPr/>
        </p:nvSpPr>
        <p:spPr bwMode="auto">
          <a:xfrm>
            <a:off x="1221903" y="750888"/>
            <a:ext cx="1034670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原理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：</a:t>
            </a:r>
          </a:p>
          <a:p>
            <a:pPr>
              <a:buClr>
                <a:srgbClr val="FF0066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方法：连续乘以基，从高到低记录整数部分，直至结果的小数部分为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0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在十进制的小数部分转换中，有时连续乘以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不一定能使小数部分等于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，这说明该十进制小数不能用有限位二进制小数表示。这时，只要取足够多的位数，使其误差达到所要求的精度就可以了。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694427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764020"/>
              </p:ext>
            </p:extLst>
          </p:nvPr>
        </p:nvGraphicFramePr>
        <p:xfrm>
          <a:off x="1952152" y="1227139"/>
          <a:ext cx="45831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965160" progId="">
                  <p:embed/>
                </p:oleObj>
              </mc:Choice>
              <mc:Fallback>
                <p:oleObj name="Equation" r:id="rId3" imgW="2743200" imgH="965160" progId="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152" y="1227139"/>
                        <a:ext cx="45831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4434" name="Group 162"/>
          <p:cNvGrpSpPr>
            <a:grpSpLocks/>
          </p:cNvGrpSpPr>
          <p:nvPr/>
        </p:nvGrpSpPr>
        <p:grpSpPr bwMode="auto">
          <a:xfrm>
            <a:off x="1847924" y="1844824"/>
            <a:ext cx="8424864" cy="4240213"/>
            <a:chOff x="772" y="1262"/>
            <a:chExt cx="5307" cy="2671"/>
          </a:xfrm>
        </p:grpSpPr>
        <p:grpSp>
          <p:nvGrpSpPr>
            <p:cNvPr id="694432" name="Group 160"/>
            <p:cNvGrpSpPr>
              <a:grpSpLocks/>
            </p:cNvGrpSpPr>
            <p:nvPr/>
          </p:nvGrpSpPr>
          <p:grpSpPr bwMode="auto">
            <a:xfrm>
              <a:off x="772" y="1262"/>
              <a:ext cx="5080" cy="1454"/>
              <a:chOff x="385" y="2117"/>
              <a:chExt cx="5080" cy="1454"/>
            </a:xfrm>
          </p:grpSpPr>
          <p:sp>
            <p:nvSpPr>
              <p:cNvPr id="694428" name="Rectangle 156"/>
              <p:cNvSpPr>
                <a:spLocks noChangeArrowheads="1"/>
              </p:cNvSpPr>
              <p:nvPr/>
            </p:nvSpPr>
            <p:spPr bwMode="auto">
              <a:xfrm>
                <a:off x="385" y="2117"/>
                <a:ext cx="5080" cy="1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indent="1466850"/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itchFamily="49" charset="-122"/>
                  </a:rPr>
                  <a:t>例： 将十进制数</a:t>
                </a:r>
                <a:r>
                  <a:rPr lang="en-US" altLang="zh-CN" dirty="0">
                    <a:solidFill>
                      <a:srgbClr val="FF0066"/>
                    </a:solidFill>
                    <a:latin typeface="+mn-lt"/>
                    <a:ea typeface="楷体" pitchFamily="49" charset="-122"/>
                  </a:rPr>
                  <a:t>0.8125</a:t>
                </a:r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itchFamily="49" charset="-122"/>
                  </a:rPr>
                  <a:t>转换成二进制</a:t>
                </a:r>
              </a:p>
              <a:p>
                <a:pPr indent="1466850"/>
                <a:r>
                  <a:rPr lang="zh-CN" altLang="en-US" dirty="0">
                    <a:latin typeface="+mn-lt"/>
                    <a:ea typeface="楷体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0.8125 × 2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.625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b1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最高小数位</a:t>
                </a:r>
              </a:p>
              <a:p>
                <a:pPr indent="1466850"/>
                <a:r>
                  <a:rPr lang="zh-CN" altLang="en-US" dirty="0">
                    <a:latin typeface="+mn-lt"/>
                    <a:ea typeface="楷体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0.625 × 2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.25  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b2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）</a:t>
                </a:r>
              </a:p>
              <a:p>
                <a:pPr indent="1466850"/>
                <a:r>
                  <a:rPr lang="zh-CN" altLang="en-US" dirty="0">
                    <a:latin typeface="+mn-lt"/>
                    <a:ea typeface="楷体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0.25 × 2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0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.5    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b3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0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）</a:t>
                </a:r>
              </a:p>
              <a:p>
                <a:pPr indent="1466850"/>
                <a:r>
                  <a:rPr lang="zh-CN" altLang="en-US" dirty="0">
                    <a:latin typeface="+mn-lt"/>
                    <a:ea typeface="楷体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0.5 × 2  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.0        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b4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itchFamily="49" charset="-122"/>
                  </a:rPr>
                  <a:t>最低小数位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   </a:t>
                </a:r>
              </a:p>
              <a:p>
                <a:pPr indent="1466850"/>
                <a:r>
                  <a:rPr lang="zh-CN" altLang="en-US" dirty="0">
                    <a:latin typeface="+mn-lt"/>
                    <a:ea typeface="楷体" pitchFamily="49" charset="-122"/>
                  </a:rPr>
                  <a:t>      所以 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(0.8125)</a:t>
                </a:r>
                <a:r>
                  <a:rPr lang="en-US" altLang="zh-CN" baseline="-25000" dirty="0">
                    <a:latin typeface="+mn-lt"/>
                    <a:ea typeface="楷体" pitchFamily="49" charset="-122"/>
                  </a:rPr>
                  <a:t>10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 </a:t>
                </a:r>
                <a:r>
                  <a:rPr lang="zh-CN" altLang="en-US" dirty="0">
                    <a:latin typeface="+mn-lt"/>
                    <a:ea typeface="楷体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itchFamily="49" charset="-122"/>
                  </a:rPr>
                  <a:t>(0.1101)</a:t>
                </a:r>
                <a:r>
                  <a:rPr lang="en-US" altLang="zh-CN" baseline="-25000" dirty="0">
                    <a:latin typeface="+mn-lt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694429" name="Line 157"/>
              <p:cNvSpPr>
                <a:spLocks noChangeShapeType="1"/>
              </p:cNvSpPr>
              <p:nvPr/>
            </p:nvSpPr>
            <p:spPr bwMode="auto">
              <a:xfrm flipV="1">
                <a:off x="3560" y="2387"/>
                <a:ext cx="0" cy="9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4433" name="AutoShape 161"/>
            <p:cNvSpPr>
              <a:spLocks noChangeArrowheads="1"/>
            </p:cNvSpPr>
            <p:nvPr/>
          </p:nvSpPr>
          <p:spPr bwMode="auto">
            <a:xfrm>
              <a:off x="2631" y="2981"/>
              <a:ext cx="3448" cy="952"/>
            </a:xfrm>
            <a:prstGeom prst="wedgeRoundRectCallout">
              <a:avLst>
                <a:gd name="adj1" fmla="val 2782"/>
                <a:gd name="adj2" fmla="val -10304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/>
            <a:lstStyle/>
            <a:p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对于小数部分的转换式中的整数不参加连乘，第一次乘以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所得到的整数部分是二进制数小数的最高位，最后所得到的整数部分是二进制数小数的最低位。</a:t>
              </a:r>
            </a:p>
          </p:txBody>
        </p:sp>
      </p:grpSp>
      <p:grpSp>
        <p:nvGrpSpPr>
          <p:cNvPr id="694441" name="Group 169"/>
          <p:cNvGrpSpPr>
            <a:grpSpLocks/>
          </p:cNvGrpSpPr>
          <p:nvPr/>
        </p:nvGrpSpPr>
        <p:grpSpPr bwMode="auto">
          <a:xfrm>
            <a:off x="417039" y="3363915"/>
            <a:ext cx="8064500" cy="2678113"/>
            <a:chOff x="1151" y="2182"/>
            <a:chExt cx="5080" cy="1687"/>
          </a:xfrm>
        </p:grpSpPr>
        <p:sp>
          <p:nvSpPr>
            <p:cNvPr id="694437" name="Rectangle 165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转换成二进制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0.8123 × 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.6246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最高小数位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0.6246 × 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.2492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0.2492 × 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0.4984 × 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.9968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   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…………</a:t>
              </a:r>
            </a:p>
            <a:p>
              <a:pPr indent="1466850"/>
              <a:r>
                <a:rPr lang="en-US" altLang="zh-CN" dirty="0">
                  <a:latin typeface="+mn-lt"/>
                  <a:ea typeface="楷体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 (0.1100)</a:t>
              </a:r>
              <a:r>
                <a:rPr lang="en-US" altLang="zh-CN" baseline="-25000" dirty="0">
                  <a:latin typeface="+mn-lt"/>
                  <a:ea typeface="楷体" pitchFamily="49" charset="-122"/>
                </a:rPr>
                <a:t>2</a:t>
              </a:r>
            </a:p>
          </p:txBody>
        </p:sp>
        <p:sp>
          <p:nvSpPr>
            <p:cNvPr id="694438" name="Line 166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itchFamily="49" charset="-122"/>
              </a:endParaRPr>
            </a:p>
          </p:txBody>
        </p:sp>
      </p:grpSp>
      <p:grpSp>
        <p:nvGrpSpPr>
          <p:cNvPr id="694442" name="Group 170"/>
          <p:cNvGrpSpPr>
            <a:grpSpLocks/>
          </p:cNvGrpSpPr>
          <p:nvPr/>
        </p:nvGrpSpPr>
        <p:grpSpPr bwMode="auto">
          <a:xfrm>
            <a:off x="424977" y="3433765"/>
            <a:ext cx="8064500" cy="2678113"/>
            <a:chOff x="1151" y="2182"/>
            <a:chExt cx="5080" cy="1687"/>
          </a:xfrm>
        </p:grpSpPr>
        <p:sp>
          <p:nvSpPr>
            <p:cNvPr id="694443" name="Rectangle 171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itchFamily="49" charset="-122"/>
                </a:rPr>
                <a:t>转换成八进制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0.8123 × 8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6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6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最高小数位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0.4984 × 8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3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.9872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3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0.9872 × 8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.8976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0.8976 × 8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.1808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   </a:t>
              </a:r>
            </a:p>
            <a:p>
              <a:pPr indent="1466850"/>
              <a:r>
                <a:rPr lang="zh-CN" altLang="en-US" dirty="0">
                  <a:latin typeface="+mn-lt"/>
                  <a:ea typeface="楷体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…………</a:t>
              </a:r>
            </a:p>
            <a:p>
              <a:pPr indent="1466850"/>
              <a:r>
                <a:rPr lang="en-US" altLang="zh-CN" dirty="0">
                  <a:latin typeface="+mn-lt"/>
                  <a:ea typeface="楷体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itchFamily="49" charset="-122"/>
                </a:rPr>
                <a:t> (0.6377)</a:t>
              </a:r>
              <a:r>
                <a:rPr lang="en-US" altLang="zh-CN" baseline="-25000" dirty="0">
                  <a:latin typeface="+mn-lt"/>
                  <a:ea typeface="楷体" pitchFamily="49" charset="-122"/>
                </a:rPr>
                <a:t>8</a:t>
              </a:r>
            </a:p>
          </p:txBody>
        </p:sp>
        <p:sp>
          <p:nvSpPr>
            <p:cNvPr id="694444" name="Line 172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4448" name="Group 176"/>
          <p:cNvGrpSpPr>
            <a:grpSpLocks/>
          </p:cNvGrpSpPr>
          <p:nvPr/>
        </p:nvGrpSpPr>
        <p:grpSpPr bwMode="auto">
          <a:xfrm>
            <a:off x="-11586" y="0"/>
            <a:ext cx="446088" cy="6858000"/>
            <a:chOff x="0" y="0"/>
            <a:chExt cx="281" cy="4320"/>
          </a:xfrm>
        </p:grpSpPr>
        <p:sp>
          <p:nvSpPr>
            <p:cNvPr id="694449" name="Text Box 17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4450" name="Text Box 17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822073" y="1196976"/>
            <a:ext cx="1081854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八进制</a:t>
            </a: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位分组转换成对应的八进制数字字符，最后不满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位的，则需补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二进制、八进制、十六进制之间的转换</a:t>
            </a:r>
          </a:p>
        </p:txBody>
      </p:sp>
      <p:sp>
        <p:nvSpPr>
          <p:cNvPr id="695308" name="Text Box 12"/>
          <p:cNvSpPr txBox="1">
            <a:spLocks noChangeArrowheads="1"/>
          </p:cNvSpPr>
          <p:nvPr/>
        </p:nvSpPr>
        <p:spPr bwMode="auto">
          <a:xfrm>
            <a:off x="9165307" y="2898200"/>
            <a:ext cx="1716081" cy="30469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 ~ 0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001 ~ 1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010 ~ 2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011 ~ 3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 ~ 4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 ~ 5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110 ~ 6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 ~ 7</a:t>
            </a: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930018" y="2847976"/>
            <a:ext cx="6851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转换成八进制数</a:t>
            </a:r>
          </a:p>
        </p:txBody>
      </p:sp>
      <p:sp>
        <p:nvSpPr>
          <p:cNvPr id="695360" name="Rectangle 64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(155.52)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5401" name="Rectangle 105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二进制数：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95404" name="Line 108"/>
          <p:cNvSpPr>
            <a:spLocks noChangeShapeType="1"/>
          </p:cNvSpPr>
          <p:nvPr/>
        </p:nvSpPr>
        <p:spPr bwMode="auto">
          <a:xfrm flipH="1">
            <a:off x="3271585" y="3284538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405" name="Line 109"/>
          <p:cNvSpPr>
            <a:spLocks noChangeShapeType="1"/>
          </p:cNvSpPr>
          <p:nvPr/>
        </p:nvSpPr>
        <p:spPr bwMode="auto">
          <a:xfrm>
            <a:off x="4422523" y="3284538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5409" name="Group 113"/>
          <p:cNvGrpSpPr>
            <a:grpSpLocks/>
          </p:cNvGrpSpPr>
          <p:nvPr/>
        </p:nvGrpSpPr>
        <p:grpSpPr bwMode="auto">
          <a:xfrm>
            <a:off x="3308098" y="3860800"/>
            <a:ext cx="358775" cy="1174750"/>
            <a:chOff x="2087" y="2432"/>
            <a:chExt cx="226" cy="740"/>
          </a:xfrm>
        </p:grpSpPr>
        <p:sp>
          <p:nvSpPr>
            <p:cNvPr id="695406" name="Line 11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07" name="Rectangle 11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695408" name="Rectangle 112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八进制数：</a:t>
            </a:r>
          </a:p>
        </p:txBody>
      </p:sp>
      <p:grpSp>
        <p:nvGrpSpPr>
          <p:cNvPr id="695410" name="Group 114"/>
          <p:cNvGrpSpPr>
            <a:grpSpLocks/>
          </p:cNvGrpSpPr>
          <p:nvPr/>
        </p:nvGrpSpPr>
        <p:grpSpPr bwMode="auto">
          <a:xfrm>
            <a:off x="3881185" y="3862388"/>
            <a:ext cx="358775" cy="1174750"/>
            <a:chOff x="2087" y="2432"/>
            <a:chExt cx="226" cy="740"/>
          </a:xfrm>
        </p:grpSpPr>
        <p:sp>
          <p:nvSpPr>
            <p:cNvPr id="695411" name="Line 115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2" name="Rectangle 116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695413" name="Group 117"/>
          <p:cNvGrpSpPr>
            <a:grpSpLocks/>
          </p:cNvGrpSpPr>
          <p:nvPr/>
        </p:nvGrpSpPr>
        <p:grpSpPr bwMode="auto">
          <a:xfrm>
            <a:off x="4511423" y="3863975"/>
            <a:ext cx="358775" cy="1174750"/>
            <a:chOff x="2087" y="2432"/>
            <a:chExt cx="226" cy="740"/>
          </a:xfrm>
        </p:grpSpPr>
        <p:sp>
          <p:nvSpPr>
            <p:cNvPr id="695414" name="Line 1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5" name="Rectangle 1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695416" name="Group 120"/>
          <p:cNvGrpSpPr>
            <a:grpSpLocks/>
          </p:cNvGrpSpPr>
          <p:nvPr/>
        </p:nvGrpSpPr>
        <p:grpSpPr bwMode="auto">
          <a:xfrm>
            <a:off x="4927348" y="3851275"/>
            <a:ext cx="358775" cy="1174750"/>
            <a:chOff x="2087" y="2432"/>
            <a:chExt cx="226" cy="740"/>
          </a:xfrm>
        </p:grpSpPr>
        <p:sp>
          <p:nvSpPr>
            <p:cNvPr id="695417" name="Line 121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8" name="Rectangle 122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</a:p>
          </p:txBody>
        </p:sp>
      </p:grpSp>
      <p:grpSp>
        <p:nvGrpSpPr>
          <p:cNvPr id="695419" name="Group 123"/>
          <p:cNvGrpSpPr>
            <a:grpSpLocks/>
          </p:cNvGrpSpPr>
          <p:nvPr/>
        </p:nvGrpSpPr>
        <p:grpSpPr bwMode="auto">
          <a:xfrm>
            <a:off x="5398835" y="3865563"/>
            <a:ext cx="358775" cy="1174750"/>
            <a:chOff x="2087" y="2432"/>
            <a:chExt cx="226" cy="740"/>
          </a:xfrm>
        </p:grpSpPr>
        <p:sp>
          <p:nvSpPr>
            <p:cNvPr id="695420" name="Line 1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1" name="Rectangle 1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695422" name="Group 126"/>
          <p:cNvGrpSpPr>
            <a:grpSpLocks/>
          </p:cNvGrpSpPr>
          <p:nvPr/>
        </p:nvGrpSpPr>
        <p:grpSpPr bwMode="auto">
          <a:xfrm>
            <a:off x="5971923" y="3867150"/>
            <a:ext cx="358775" cy="1174750"/>
            <a:chOff x="2087" y="2432"/>
            <a:chExt cx="226" cy="740"/>
          </a:xfrm>
        </p:grpSpPr>
        <p:sp>
          <p:nvSpPr>
            <p:cNvPr id="695423" name="Line 1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4" name="Rectangle 1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695428" name="Group 132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5429" name="Text Box 1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5430" name="Text Box 1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5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5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5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2000"/>
                                        <p:tgtEl>
                                          <p:spTgt spid="695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5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6" grpId="0" uiExpand="1" build="p" bldLvl="5" autoUpdateAnimBg="0"/>
      <p:bldP spid="695307" grpId="0"/>
      <p:bldP spid="695308" grpId="0" animBg="1" autoUpdateAnimBg="0"/>
      <p:bldP spid="695309" grpId="0"/>
      <p:bldP spid="695360" grpId="0"/>
      <p:bldP spid="695401" grpId="0"/>
      <p:bldP spid="695404" grpId="0" animBg="1"/>
      <p:bldP spid="695405" grpId="0" animBg="1"/>
      <p:bldP spid="6954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八进制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</a:t>
            </a: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将每位八进制数用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位二进制表示即可。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二进制、八进制、十六进制之间的转换</a:t>
            </a:r>
          </a:p>
        </p:txBody>
      </p:sp>
      <p:sp>
        <p:nvSpPr>
          <p:cNvPr id="697351" name="Text Box 7"/>
          <p:cNvSpPr txBox="1">
            <a:spLocks noChangeArrowheads="1"/>
          </p:cNvSpPr>
          <p:nvPr/>
        </p:nvSpPr>
        <p:spPr bwMode="auto">
          <a:xfrm>
            <a:off x="8745460" y="2943889"/>
            <a:ext cx="1637949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000 ~ 0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001 ~ 1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010 ~ 2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011 ~ 3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100 ~ 4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101 ~ 5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110 ~ 6</a:t>
            </a: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111 ~ 7</a:t>
            </a:r>
          </a:p>
        </p:txBody>
      </p:sp>
      <p:sp>
        <p:nvSpPr>
          <p:cNvPr id="697352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例：将八进制数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(345.64)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转换成二进制数</a:t>
            </a: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(345.64)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(11100101.1101)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7354" name="Rectangle 10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八进制数：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.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grpSp>
        <p:nvGrpSpPr>
          <p:cNvPr id="697376" name="Group 32"/>
          <p:cNvGrpSpPr>
            <a:grpSpLocks/>
          </p:cNvGrpSpPr>
          <p:nvPr/>
        </p:nvGrpSpPr>
        <p:grpSpPr bwMode="auto">
          <a:xfrm>
            <a:off x="3212847" y="3860800"/>
            <a:ext cx="647700" cy="1174750"/>
            <a:chOff x="2027" y="2432"/>
            <a:chExt cx="408" cy="740"/>
          </a:xfrm>
        </p:grpSpPr>
        <p:sp>
          <p:nvSpPr>
            <p:cNvPr id="697358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59" name="Rectangle 1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</a:t>
              </a:r>
            </a:p>
          </p:txBody>
        </p:sp>
      </p:grpSp>
      <p:sp>
        <p:nvSpPr>
          <p:cNvPr id="697360" name="Rectangle 16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二进制数：</a:t>
            </a:r>
          </a:p>
        </p:txBody>
      </p:sp>
      <p:grpSp>
        <p:nvGrpSpPr>
          <p:cNvPr id="697377" name="Group 33"/>
          <p:cNvGrpSpPr>
            <a:grpSpLocks/>
          </p:cNvGrpSpPr>
          <p:nvPr/>
        </p:nvGrpSpPr>
        <p:grpSpPr bwMode="auto">
          <a:xfrm>
            <a:off x="3757359" y="3862388"/>
            <a:ext cx="647700" cy="1174750"/>
            <a:chOff x="2027" y="2432"/>
            <a:chExt cx="408" cy="740"/>
          </a:xfrm>
        </p:grpSpPr>
        <p:sp>
          <p:nvSpPr>
            <p:cNvPr id="697378" name="Line 3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79" name="Rectangle 3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</a:p>
          </p:txBody>
        </p:sp>
      </p:grpSp>
      <p:grpSp>
        <p:nvGrpSpPr>
          <p:cNvPr id="697380" name="Group 36"/>
          <p:cNvGrpSpPr>
            <a:grpSpLocks/>
          </p:cNvGrpSpPr>
          <p:nvPr/>
        </p:nvGrpSpPr>
        <p:grpSpPr bwMode="auto">
          <a:xfrm>
            <a:off x="4273297" y="3863975"/>
            <a:ext cx="647700" cy="1174750"/>
            <a:chOff x="2027" y="2432"/>
            <a:chExt cx="408" cy="740"/>
          </a:xfrm>
        </p:grpSpPr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2" name="Rectangle 38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</a:t>
              </a:r>
            </a:p>
          </p:txBody>
        </p:sp>
      </p:grpSp>
      <p:grpSp>
        <p:nvGrpSpPr>
          <p:cNvPr id="697383" name="Group 39"/>
          <p:cNvGrpSpPr>
            <a:grpSpLocks/>
          </p:cNvGrpSpPr>
          <p:nvPr/>
        </p:nvGrpSpPr>
        <p:grpSpPr bwMode="auto">
          <a:xfrm>
            <a:off x="4689222" y="3865563"/>
            <a:ext cx="647700" cy="1174750"/>
            <a:chOff x="2027" y="2432"/>
            <a:chExt cx="408" cy="740"/>
          </a:xfrm>
        </p:grpSpPr>
        <p:sp>
          <p:nvSpPr>
            <p:cNvPr id="697384" name="Line 4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5" name="Rectangle 41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.</a:t>
              </a:r>
            </a:p>
          </p:txBody>
        </p:sp>
      </p:grpSp>
      <p:grpSp>
        <p:nvGrpSpPr>
          <p:cNvPr id="697386" name="Group 42"/>
          <p:cNvGrpSpPr>
            <a:grpSpLocks/>
          </p:cNvGrpSpPr>
          <p:nvPr/>
        </p:nvGrpSpPr>
        <p:grpSpPr bwMode="auto">
          <a:xfrm>
            <a:off x="5117847" y="3851275"/>
            <a:ext cx="647700" cy="1174750"/>
            <a:chOff x="2027" y="2432"/>
            <a:chExt cx="408" cy="740"/>
          </a:xfrm>
        </p:grpSpPr>
        <p:sp>
          <p:nvSpPr>
            <p:cNvPr id="697387" name="Line 43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8" name="Rectangle 44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</a:t>
              </a:r>
            </a:p>
          </p:txBody>
        </p:sp>
      </p:grpSp>
      <p:grpSp>
        <p:nvGrpSpPr>
          <p:cNvPr id="697389" name="Group 45"/>
          <p:cNvGrpSpPr>
            <a:grpSpLocks/>
          </p:cNvGrpSpPr>
          <p:nvPr/>
        </p:nvGrpSpPr>
        <p:grpSpPr bwMode="auto">
          <a:xfrm>
            <a:off x="5662359" y="3852863"/>
            <a:ext cx="647700" cy="1174750"/>
            <a:chOff x="2027" y="2432"/>
            <a:chExt cx="408" cy="740"/>
          </a:xfrm>
        </p:grpSpPr>
        <p:sp>
          <p:nvSpPr>
            <p:cNvPr id="697390" name="Line 46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91" name="Rectangle 47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</a:p>
          </p:txBody>
        </p:sp>
      </p:grpSp>
      <p:grpSp>
        <p:nvGrpSpPr>
          <p:cNvPr id="697395" name="Group 51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7396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739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7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7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7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7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build="p" bldLvl="5" autoUpdateAnimBg="0"/>
      <p:bldP spid="697350" grpId="0"/>
      <p:bldP spid="697351" grpId="0" animBg="1" autoUpdateAnimBg="0"/>
      <p:bldP spid="697352" grpId="0"/>
      <p:bldP spid="697353" grpId="0"/>
      <p:bldP spid="697354" grpId="0"/>
      <p:bldP spid="6973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97030" y="82765"/>
            <a:ext cx="6927869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20000"/>
                  <a:lumOff val="80000"/>
                </a:schemeClr>
              </a:gs>
              <a:gs pos="65000">
                <a:schemeClr val="bg1">
                  <a:lumMod val="9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第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章：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C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语言程序设计预备知识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ˎ̥"/>
              </a:rPr>
              <a:t> 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19941" y="642918"/>
            <a:ext cx="3892549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隶书" pitchFamily="49" charset="-122"/>
              </a:rPr>
              <a:t>学习的意义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endParaRPr kumimoji="0" lang="zh-CN" altLang="en-US" dirty="0"/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226268" y="1714489"/>
            <a:ext cx="11702379" cy="1982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计算机是以逻辑部件为物质基础，能够对信息进行自动处理的机器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。逻辑部件其实就是指计算机的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硬件系统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，而对信息的自动处理则是由计算机的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软件系统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来实现的。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191344" y="4000505"/>
            <a:ext cx="1159328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信息”包括的范围很广，它可以是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数字、文字、图像、声音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等。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251668" y="5576131"/>
            <a:ext cx="11532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不管哪种类型的信息在计算机中最终都是以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二进制数据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信息来表示和处理。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pSp>
        <p:nvGrpSpPr>
          <p:cNvPr id="469011" name="Group 19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46901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第三版</a:t>
              </a:r>
            </a:p>
            <a:p>
              <a:pPr eaLnBrk="0" hangingPunct="0">
                <a:spcBef>
                  <a:spcPct val="50000"/>
                </a:spcBef>
              </a:pPr>
              <a:endParaRPr lang="zh-CN" altLang="en-US" sz="10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46901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691378" y="1214422"/>
            <a:ext cx="4572032" cy="795338"/>
            <a:chOff x="192" y="768"/>
            <a:chExt cx="3168" cy="501"/>
          </a:xfrm>
        </p:grpSpPr>
        <p:sp>
          <p:nvSpPr>
            <p:cNvPr id="15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16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什么是计算机？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34" charset="-127"/>
                  <a:cs typeface="Times New Roman" pitchFamily="18" charset="0"/>
                </a:rPr>
                <a:t>1.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91378" y="3429000"/>
            <a:ext cx="4572032" cy="795338"/>
            <a:chOff x="192" y="768"/>
            <a:chExt cx="3168" cy="501"/>
          </a:xfrm>
        </p:grpSpPr>
        <p:sp>
          <p:nvSpPr>
            <p:cNvPr id="20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21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何为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隶书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隶书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34" charset="-127"/>
                  <a:cs typeface="Times New Roman" pitchFamily="18" charset="0"/>
                </a:rPr>
                <a:t>2.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726106" y="4990812"/>
            <a:ext cx="5966064" cy="561975"/>
            <a:chOff x="230" y="800"/>
            <a:chExt cx="3175" cy="354"/>
          </a:xfrm>
        </p:grpSpPr>
        <p:sp>
          <p:nvSpPr>
            <p:cNvPr id="24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175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25" name="AutoShape 50"/>
            <p:cNvSpPr>
              <a:spLocks noChangeArrowheads="1"/>
            </p:cNvSpPr>
            <p:nvPr/>
          </p:nvSpPr>
          <p:spPr bwMode="auto">
            <a:xfrm>
              <a:off x="530" y="854"/>
              <a:ext cx="2761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计算机中如何表示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隶书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隶书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TextBox 47"/>
            <p:cNvSpPr txBox="1">
              <a:spLocks noChangeArrowheads="1"/>
            </p:cNvSpPr>
            <p:nvPr/>
          </p:nvSpPr>
          <p:spPr bwMode="auto">
            <a:xfrm>
              <a:off x="250" y="809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34" charset="-127"/>
                  <a:cs typeface="Times New Roman" pitchFamily="18" charset="0"/>
                </a:rPr>
                <a:t>3.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Times New Roman" pitchFamily="18" charset="0"/>
              </a:endParaRPr>
            </a:p>
          </p:txBody>
        </p:sp>
      </p:grpSp>
      <p:sp>
        <p:nvSpPr>
          <p:cNvPr id="469010" name="AutoShape 18"/>
          <p:cNvSpPr>
            <a:spLocks noChangeArrowheads="1"/>
          </p:cNvSpPr>
          <p:nvPr/>
        </p:nvSpPr>
        <p:spPr bwMode="auto">
          <a:xfrm>
            <a:off x="6383411" y="3861048"/>
            <a:ext cx="3529013" cy="863600"/>
          </a:xfrm>
          <a:prstGeom prst="wedgeRoundRectCallout">
            <a:avLst>
              <a:gd name="adj1" fmla="val 33592"/>
              <a:gd name="adj2" fmla="val 158169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101010111111…….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二进制、八进制、十六进制之间的转换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1415480" y="2924944"/>
            <a:ext cx="680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转换成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进制数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2063701" y="5181425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(6D.A8)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16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2063700" y="3443112"/>
            <a:ext cx="568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二进制数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1000</a:t>
            </a:r>
          </a:p>
        </p:txBody>
      </p:sp>
      <p:sp>
        <p:nvSpPr>
          <p:cNvPr id="698379" name="Line 11"/>
          <p:cNvSpPr>
            <a:spLocks noChangeShapeType="1"/>
          </p:cNvSpPr>
          <p:nvPr/>
        </p:nvSpPr>
        <p:spPr bwMode="auto">
          <a:xfrm flipH="1">
            <a:off x="3792488" y="3363737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8380" name="Line 12"/>
          <p:cNvSpPr>
            <a:spLocks noChangeShapeType="1"/>
          </p:cNvSpPr>
          <p:nvPr/>
        </p:nvSpPr>
        <p:spPr bwMode="auto">
          <a:xfrm>
            <a:off x="4943426" y="3363737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8381" name="Group 13"/>
          <p:cNvGrpSpPr>
            <a:grpSpLocks/>
          </p:cNvGrpSpPr>
          <p:nvPr/>
        </p:nvGrpSpPr>
        <p:grpSpPr bwMode="auto">
          <a:xfrm>
            <a:off x="3914726" y="3868562"/>
            <a:ext cx="358775" cy="1174750"/>
            <a:chOff x="2087" y="2432"/>
            <a:chExt cx="226" cy="740"/>
          </a:xfrm>
        </p:grpSpPr>
        <p:sp>
          <p:nvSpPr>
            <p:cNvPr id="698382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3" name="Rectangle 1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6</a:t>
              </a:r>
            </a:p>
          </p:txBody>
        </p:sp>
      </p:grpSp>
      <p:sp>
        <p:nvSpPr>
          <p:cNvPr id="698384" name="Rectangle 16"/>
          <p:cNvSpPr>
            <a:spLocks noChangeArrowheads="1"/>
          </p:cNvSpPr>
          <p:nvPr/>
        </p:nvSpPr>
        <p:spPr bwMode="auto">
          <a:xfrm>
            <a:off x="1733501" y="45750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十六进制数：</a:t>
            </a:r>
          </a:p>
        </p:txBody>
      </p:sp>
      <p:grpSp>
        <p:nvGrpSpPr>
          <p:cNvPr id="698385" name="Group 17"/>
          <p:cNvGrpSpPr>
            <a:grpSpLocks/>
          </p:cNvGrpSpPr>
          <p:nvPr/>
        </p:nvGrpSpPr>
        <p:grpSpPr bwMode="auto">
          <a:xfrm>
            <a:off x="4716413" y="3870150"/>
            <a:ext cx="358775" cy="1174750"/>
            <a:chOff x="2087" y="2432"/>
            <a:chExt cx="226" cy="740"/>
          </a:xfrm>
        </p:grpSpPr>
        <p:sp>
          <p:nvSpPr>
            <p:cNvPr id="698386" name="Line 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7" name="Rectangle 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D</a:t>
              </a:r>
            </a:p>
          </p:txBody>
        </p:sp>
      </p:grpSp>
      <p:grpSp>
        <p:nvGrpSpPr>
          <p:cNvPr id="698391" name="Group 23"/>
          <p:cNvGrpSpPr>
            <a:grpSpLocks/>
          </p:cNvGrpSpPr>
          <p:nvPr/>
        </p:nvGrpSpPr>
        <p:grpSpPr bwMode="auto">
          <a:xfrm>
            <a:off x="5305376" y="3859037"/>
            <a:ext cx="358775" cy="1174750"/>
            <a:chOff x="2087" y="2432"/>
            <a:chExt cx="226" cy="740"/>
          </a:xfrm>
        </p:grpSpPr>
        <p:sp>
          <p:nvSpPr>
            <p:cNvPr id="698392" name="Line 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3" name="Rectangle 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</a:p>
          </p:txBody>
        </p:sp>
      </p:grpSp>
      <p:grpSp>
        <p:nvGrpSpPr>
          <p:cNvPr id="698394" name="Group 26"/>
          <p:cNvGrpSpPr>
            <a:grpSpLocks/>
          </p:cNvGrpSpPr>
          <p:nvPr/>
        </p:nvGrpSpPr>
        <p:grpSpPr bwMode="auto">
          <a:xfrm>
            <a:off x="5791151" y="3873325"/>
            <a:ext cx="358775" cy="1174750"/>
            <a:chOff x="2087" y="2432"/>
            <a:chExt cx="226" cy="740"/>
          </a:xfrm>
        </p:grpSpPr>
        <p:sp>
          <p:nvSpPr>
            <p:cNvPr id="698395" name="Line 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6" name="Rectangle 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A</a:t>
              </a:r>
            </a:p>
          </p:txBody>
        </p:sp>
      </p:grpSp>
      <p:grpSp>
        <p:nvGrpSpPr>
          <p:cNvPr id="698397" name="Group 29"/>
          <p:cNvGrpSpPr>
            <a:grpSpLocks/>
          </p:cNvGrpSpPr>
          <p:nvPr/>
        </p:nvGrpSpPr>
        <p:grpSpPr bwMode="auto">
          <a:xfrm>
            <a:off x="6635701" y="3874912"/>
            <a:ext cx="358775" cy="1174750"/>
            <a:chOff x="2087" y="2432"/>
            <a:chExt cx="226" cy="740"/>
          </a:xfrm>
        </p:grpSpPr>
        <p:sp>
          <p:nvSpPr>
            <p:cNvPr id="698398" name="Line 3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9" name="Rectangle 3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8</a:t>
              </a:r>
            </a:p>
          </p:txBody>
        </p:sp>
      </p:grp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10056440" y="739725"/>
            <a:ext cx="1482803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</a:p>
        </p:txBody>
      </p:sp>
      <p:grpSp>
        <p:nvGrpSpPr>
          <p:cNvPr id="698404" name="Group 36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8405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8406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0560" y="1196752"/>
            <a:ext cx="9089856" cy="13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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十六进制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    方法：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位分组转换成对应的十六进制数字字符，最后不满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位的，则需补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4" grpId="0"/>
      <p:bldP spid="698376" grpId="0"/>
      <p:bldP spid="698377" grpId="0"/>
      <p:bldP spid="698378" grpId="0"/>
      <p:bldP spid="698379" grpId="0" animBg="1"/>
      <p:bldP spid="698380" grpId="0" animBg="1"/>
      <p:bldP spid="698384" grpId="0"/>
      <p:bldP spid="69840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十六进制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</a:t>
            </a: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将每位十六进制数用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位二进制表示即可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二进制、八进制、十六进制之间的转换</a:t>
            </a:r>
          </a:p>
        </p:txBody>
      </p:sp>
      <p:sp>
        <p:nvSpPr>
          <p:cNvPr id="699400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例：将十六进制数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(A9D.6C)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转换成二进制数</a:t>
            </a: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(A9D.6C)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(101010011101.011011)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9402" name="Rectangle 10"/>
          <p:cNvSpPr>
            <a:spLocks noChangeArrowheads="1"/>
          </p:cNvSpPr>
          <p:nvPr/>
        </p:nvSpPr>
        <p:spPr bwMode="auto">
          <a:xfrm>
            <a:off x="1542798" y="3435350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十六进制数：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.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grpSp>
        <p:nvGrpSpPr>
          <p:cNvPr id="699423" name="Group 31"/>
          <p:cNvGrpSpPr>
            <a:grpSpLocks/>
          </p:cNvGrpSpPr>
          <p:nvPr/>
        </p:nvGrpSpPr>
        <p:grpSpPr bwMode="auto">
          <a:xfrm>
            <a:off x="3484310" y="3860800"/>
            <a:ext cx="777875" cy="1174750"/>
            <a:chOff x="2198" y="2432"/>
            <a:chExt cx="490" cy="740"/>
          </a:xfrm>
        </p:grpSpPr>
        <p:sp>
          <p:nvSpPr>
            <p:cNvPr id="699404" name="Line 1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5" name="Rectangle 1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1010</a:t>
              </a:r>
            </a:p>
          </p:txBody>
        </p:sp>
      </p:grpSp>
      <p:sp>
        <p:nvSpPr>
          <p:cNvPr id="699406" name="Rectangle 14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二进制数：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9570785" y="663128"/>
            <a:ext cx="1727795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</a:p>
        </p:txBody>
      </p:sp>
      <p:grpSp>
        <p:nvGrpSpPr>
          <p:cNvPr id="699427" name="Group 35"/>
          <p:cNvGrpSpPr>
            <a:grpSpLocks/>
          </p:cNvGrpSpPr>
          <p:nvPr/>
        </p:nvGrpSpPr>
        <p:grpSpPr bwMode="auto">
          <a:xfrm>
            <a:off x="4128835" y="3862388"/>
            <a:ext cx="777875" cy="1174750"/>
            <a:chOff x="2198" y="2432"/>
            <a:chExt cx="490" cy="740"/>
          </a:xfrm>
        </p:grpSpPr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9" name="Rectangle 37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1001</a:t>
              </a:r>
            </a:p>
          </p:txBody>
        </p:sp>
      </p:grpSp>
      <p:grpSp>
        <p:nvGrpSpPr>
          <p:cNvPr id="699430" name="Group 38"/>
          <p:cNvGrpSpPr>
            <a:grpSpLocks/>
          </p:cNvGrpSpPr>
          <p:nvPr/>
        </p:nvGrpSpPr>
        <p:grpSpPr bwMode="auto">
          <a:xfrm>
            <a:off x="4759073" y="3863975"/>
            <a:ext cx="777875" cy="1174750"/>
            <a:chOff x="2198" y="2432"/>
            <a:chExt cx="490" cy="740"/>
          </a:xfrm>
        </p:grpSpPr>
        <p:sp>
          <p:nvSpPr>
            <p:cNvPr id="699431" name="Line 39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2" name="Rectangle 40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1101</a:t>
              </a:r>
            </a:p>
          </p:txBody>
        </p:sp>
      </p:grpSp>
      <p:grpSp>
        <p:nvGrpSpPr>
          <p:cNvPr id="699433" name="Group 41"/>
          <p:cNvGrpSpPr>
            <a:grpSpLocks/>
          </p:cNvGrpSpPr>
          <p:nvPr/>
        </p:nvGrpSpPr>
        <p:grpSpPr bwMode="auto">
          <a:xfrm>
            <a:off x="5303585" y="3865563"/>
            <a:ext cx="777875" cy="1174750"/>
            <a:chOff x="2198" y="2432"/>
            <a:chExt cx="490" cy="740"/>
          </a:xfrm>
        </p:grpSpPr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5" name="Rectangle 4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 .</a:t>
              </a:r>
            </a:p>
          </p:txBody>
        </p:sp>
      </p:grpSp>
      <p:grpSp>
        <p:nvGrpSpPr>
          <p:cNvPr id="699436" name="Group 44"/>
          <p:cNvGrpSpPr>
            <a:grpSpLocks/>
          </p:cNvGrpSpPr>
          <p:nvPr/>
        </p:nvGrpSpPr>
        <p:grpSpPr bwMode="auto">
          <a:xfrm>
            <a:off x="5789360" y="3879850"/>
            <a:ext cx="777875" cy="1174750"/>
            <a:chOff x="2198" y="2432"/>
            <a:chExt cx="490" cy="740"/>
          </a:xfrm>
        </p:grpSpPr>
        <p:sp>
          <p:nvSpPr>
            <p:cNvPr id="699437" name="Line 45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8" name="Rectangle 46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0110</a:t>
              </a:r>
            </a:p>
          </p:txBody>
        </p:sp>
      </p:grpSp>
      <p:grpSp>
        <p:nvGrpSpPr>
          <p:cNvPr id="699439" name="Group 47"/>
          <p:cNvGrpSpPr>
            <a:grpSpLocks/>
          </p:cNvGrpSpPr>
          <p:nvPr/>
        </p:nvGrpSpPr>
        <p:grpSpPr bwMode="auto">
          <a:xfrm>
            <a:off x="6448173" y="3881438"/>
            <a:ext cx="777875" cy="1174750"/>
            <a:chOff x="2198" y="2432"/>
            <a:chExt cx="490" cy="740"/>
          </a:xfrm>
        </p:grpSpPr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1" name="Rectangle 49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1100</a:t>
              </a:r>
            </a:p>
          </p:txBody>
        </p:sp>
      </p:grpSp>
      <p:sp>
        <p:nvSpPr>
          <p:cNvPr id="699442" name="AutoShape 50"/>
          <p:cNvSpPr>
            <a:spLocks noChangeArrowheads="1"/>
          </p:cNvSpPr>
          <p:nvPr/>
        </p:nvSpPr>
        <p:spPr bwMode="auto">
          <a:xfrm>
            <a:off x="1559169" y="1917551"/>
            <a:ext cx="7488832" cy="3095625"/>
          </a:xfrm>
          <a:prstGeom prst="cloudCallout">
            <a:avLst>
              <a:gd name="adj1" fmla="val -12819"/>
              <a:gd name="adj2" fmla="val 700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请问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……….????</a:t>
            </a: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(9FDA.4B)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(256)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pSp>
        <p:nvGrpSpPr>
          <p:cNvPr id="699446" name="Group 54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9447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99448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9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9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9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9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9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 build="p" bldLvl="5" autoUpdateAnimBg="0"/>
      <p:bldP spid="699398" grpId="0"/>
      <p:bldP spid="699400" grpId="0"/>
      <p:bldP spid="699401" grpId="0"/>
      <p:bldP spid="699402" grpId="0"/>
      <p:bldP spid="699406" grpId="0"/>
      <p:bldP spid="699422" grpId="0" animBg="1" autoUpdateAnimBg="0"/>
      <p:bldP spid="6994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525008" y="1000127"/>
            <a:ext cx="11187609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真值与机器数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真值：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一个带符号数由两部分组成：一部分表示数的符号，另一部分表示数的数值。一般，直接用正号“＋”和负号“－”来表示符号的二进制数，叫做符号数的真值。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计算机中的数是用二进制来表示的，数的符号也是用二进制来表示的。把一个数连同其符号在内在机器中的表示加以数值化，这样的数称为机器数。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一般用最高有效位来表示数的符号，正数用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表示，负数用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pSp>
        <p:nvGrpSpPr>
          <p:cNvPr id="700438" name="Group 22"/>
          <p:cNvGrpSpPr>
            <a:grpSpLocks/>
          </p:cNvGrpSpPr>
          <p:nvPr/>
        </p:nvGrpSpPr>
        <p:grpSpPr bwMode="auto">
          <a:xfrm>
            <a:off x="1992238" y="4725148"/>
            <a:ext cx="4895850" cy="1743077"/>
            <a:chOff x="657" y="3113"/>
            <a:chExt cx="3084" cy="1098"/>
          </a:xfrm>
        </p:grpSpPr>
        <p:sp>
          <p:nvSpPr>
            <p:cNvPr id="700424" name="Text Box 8"/>
            <p:cNvSpPr txBox="1">
              <a:spLocks noChangeArrowheads="1"/>
            </p:cNvSpPr>
            <p:nvPr/>
          </p:nvSpPr>
          <p:spPr bwMode="auto">
            <a:xfrm>
              <a:off x="657" y="3113"/>
              <a:ext cx="3084" cy="64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真值：  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+ 1 0 1 1               - 1 0 1 1</a:t>
              </a:r>
            </a:p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机器数：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              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</a:t>
              </a:r>
            </a:p>
          </p:txBody>
        </p:sp>
        <p:grpSp>
          <p:nvGrpSpPr>
            <p:cNvPr id="700430" name="Group 14"/>
            <p:cNvGrpSpPr>
              <a:grpSpLocks/>
            </p:cNvGrpSpPr>
            <p:nvPr/>
          </p:nvGrpSpPr>
          <p:grpSpPr bwMode="auto">
            <a:xfrm>
              <a:off x="1421" y="3687"/>
              <a:ext cx="902" cy="524"/>
              <a:chOff x="1358" y="3714"/>
              <a:chExt cx="902" cy="524"/>
            </a:xfrm>
          </p:grpSpPr>
          <p:sp>
            <p:nvSpPr>
              <p:cNvPr id="700425" name="AutoShape 9"/>
              <p:cNvSpPr>
                <a:spLocks/>
              </p:cNvSpPr>
              <p:nvPr/>
            </p:nvSpPr>
            <p:spPr bwMode="auto">
              <a:xfrm rot="5400000">
                <a:off x="1856" y="3552"/>
                <a:ext cx="107" cy="432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26" name="Text Box 10"/>
              <p:cNvSpPr txBox="1">
                <a:spLocks noChangeArrowheads="1"/>
              </p:cNvSpPr>
              <p:nvPr/>
            </p:nvSpPr>
            <p:spPr bwMode="auto">
              <a:xfrm>
                <a:off x="1716" y="3790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数值</a:t>
                </a:r>
              </a:p>
            </p:txBody>
          </p:sp>
          <p:sp>
            <p:nvSpPr>
              <p:cNvPr id="700427" name="Line 11"/>
              <p:cNvSpPr>
                <a:spLocks noChangeShapeType="1"/>
              </p:cNvSpPr>
              <p:nvPr/>
            </p:nvSpPr>
            <p:spPr bwMode="auto">
              <a:xfrm flipV="1">
                <a:off x="1564" y="3735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28" name="Text Box 12"/>
              <p:cNvSpPr txBox="1">
                <a:spLocks noChangeArrowheads="1"/>
              </p:cNvSpPr>
              <p:nvPr/>
            </p:nvSpPr>
            <p:spPr bwMode="auto">
              <a:xfrm>
                <a:off x="1358" y="4005"/>
                <a:ext cx="478" cy="23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符号</a:t>
                </a:r>
              </a:p>
            </p:txBody>
          </p:sp>
        </p:grpSp>
        <p:grpSp>
          <p:nvGrpSpPr>
            <p:cNvPr id="700431" name="Group 15"/>
            <p:cNvGrpSpPr>
              <a:grpSpLocks/>
            </p:cNvGrpSpPr>
            <p:nvPr/>
          </p:nvGrpSpPr>
          <p:grpSpPr bwMode="auto">
            <a:xfrm>
              <a:off x="2834" y="3683"/>
              <a:ext cx="887" cy="525"/>
              <a:chOff x="1604" y="3709"/>
              <a:chExt cx="887" cy="525"/>
            </a:xfrm>
          </p:grpSpPr>
          <p:sp>
            <p:nvSpPr>
              <p:cNvPr id="700432" name="AutoShape 16"/>
              <p:cNvSpPr>
                <a:spLocks/>
              </p:cNvSpPr>
              <p:nvPr/>
            </p:nvSpPr>
            <p:spPr bwMode="auto">
              <a:xfrm rot="5400000">
                <a:off x="2098" y="3534"/>
                <a:ext cx="97" cy="447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33" name="Text Box 17"/>
              <p:cNvSpPr txBox="1">
                <a:spLocks noChangeArrowheads="1"/>
              </p:cNvSpPr>
              <p:nvPr/>
            </p:nvSpPr>
            <p:spPr bwMode="auto">
              <a:xfrm>
                <a:off x="1947" y="3779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数值</a:t>
                </a:r>
              </a:p>
            </p:txBody>
          </p:sp>
          <p:sp>
            <p:nvSpPr>
              <p:cNvPr id="700434" name="Line 18"/>
              <p:cNvSpPr>
                <a:spLocks noChangeShapeType="1"/>
              </p:cNvSpPr>
              <p:nvPr/>
            </p:nvSpPr>
            <p:spPr bwMode="auto">
              <a:xfrm flipV="1">
                <a:off x="1797" y="3726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35" name="Text Box 19"/>
              <p:cNvSpPr txBox="1">
                <a:spLocks noChangeArrowheads="1"/>
              </p:cNvSpPr>
              <p:nvPr/>
            </p:nvSpPr>
            <p:spPr bwMode="auto">
              <a:xfrm>
                <a:off x="1604" y="4001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符号</a:t>
                </a:r>
              </a:p>
            </p:txBody>
          </p:sp>
        </p:grpSp>
      </p:grpSp>
      <p:grpSp>
        <p:nvGrpSpPr>
          <p:cNvPr id="700443" name="Group 27"/>
          <p:cNvGrpSpPr>
            <a:grpSpLocks/>
          </p:cNvGrpSpPr>
          <p:nvPr/>
        </p:nvGrpSpPr>
        <p:grpSpPr bwMode="auto">
          <a:xfrm>
            <a:off x="7546954" y="4652964"/>
            <a:ext cx="4021655" cy="1944687"/>
            <a:chOff x="3693" y="2931"/>
            <a:chExt cx="1863" cy="1225"/>
          </a:xfrm>
        </p:grpSpPr>
        <p:sp>
          <p:nvSpPr>
            <p:cNvPr id="700442" name="Rectangle 26"/>
            <p:cNvSpPr>
              <a:spLocks noChangeArrowheads="1"/>
            </p:cNvSpPr>
            <p:nvPr/>
          </p:nvSpPr>
          <p:spPr bwMode="auto">
            <a:xfrm>
              <a:off x="3787" y="2931"/>
              <a:ext cx="1769" cy="1225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0441" name="Group 25"/>
            <p:cNvGrpSpPr>
              <a:grpSpLocks/>
            </p:cNvGrpSpPr>
            <p:nvPr/>
          </p:nvGrpSpPr>
          <p:grpSpPr bwMode="auto">
            <a:xfrm>
              <a:off x="3693" y="2985"/>
              <a:ext cx="1517" cy="1035"/>
              <a:chOff x="3693" y="2985"/>
              <a:chExt cx="1517" cy="1035"/>
            </a:xfrm>
          </p:grpSpPr>
          <p:sp>
            <p:nvSpPr>
              <p:cNvPr id="700437" name="Text Box 21"/>
              <p:cNvSpPr txBox="1">
                <a:spLocks noChangeArrowheads="1"/>
              </p:cNvSpPr>
              <p:nvPr/>
            </p:nvSpPr>
            <p:spPr bwMode="auto">
              <a:xfrm>
                <a:off x="3693" y="3186"/>
                <a:ext cx="862" cy="83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en-US" altLang="zh-CN" sz="32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 </a:t>
                </a:r>
                <a:r>
                  <a:rPr kumimoji="0" lang="zh-CN" altLang="en-US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机器数的表示形式</a:t>
                </a:r>
              </a:p>
            </p:txBody>
          </p:sp>
          <p:sp>
            <p:nvSpPr>
              <p:cNvPr id="700439" name="Text Box 23"/>
              <p:cNvSpPr txBox="1">
                <a:spLocks noChangeArrowheads="1"/>
              </p:cNvSpPr>
              <p:nvPr/>
            </p:nvSpPr>
            <p:spPr bwMode="auto">
              <a:xfrm>
                <a:off x="4621" y="2985"/>
                <a:ext cx="589" cy="989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原码</a:t>
                </a: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补码</a:t>
                </a: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反码</a:t>
                </a:r>
              </a:p>
            </p:txBody>
          </p:sp>
          <p:sp>
            <p:nvSpPr>
              <p:cNvPr id="700440" name="AutoShape 24"/>
              <p:cNvSpPr>
                <a:spLocks/>
              </p:cNvSpPr>
              <p:nvPr/>
            </p:nvSpPr>
            <p:spPr bwMode="auto">
              <a:xfrm>
                <a:off x="4555" y="3113"/>
                <a:ext cx="135" cy="771"/>
              </a:xfrm>
              <a:prstGeom prst="leftBrace">
                <a:avLst>
                  <a:gd name="adj1" fmla="val 70604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0447" name="Group 31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0448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0449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695400" y="908720"/>
            <a:ext cx="10945216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原码又称为“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符号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数值表示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”。在以原码形式表示的正数和负数中，第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位表示符号位，对于正数，符号位记为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，对于负数，符号位记为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，其余各位表示数值部分。</a:t>
            </a:r>
          </a:p>
        </p:txBody>
      </p: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1344438" y="2741613"/>
            <a:ext cx="813593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-01010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</a:p>
        </p:txBody>
      </p:sp>
      <p:sp>
        <p:nvSpPr>
          <p:cNvPr id="701466" name="Rectangle 26"/>
          <p:cNvSpPr>
            <a:spLocks noChangeArrowheads="1"/>
          </p:cNvSpPr>
          <p:nvPr/>
        </p:nvSpPr>
        <p:spPr bwMode="auto">
          <a:xfrm>
            <a:off x="707774" y="3714750"/>
            <a:ext cx="10801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根据上述原码形成规则，一个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（包含一位符号位）的原码一般表示为：</a:t>
            </a:r>
          </a:p>
        </p:txBody>
      </p:sp>
      <p:grpSp>
        <p:nvGrpSpPr>
          <p:cNvPr id="701472" name="Group 32"/>
          <p:cNvGrpSpPr>
            <a:grpSpLocks/>
          </p:cNvGrpSpPr>
          <p:nvPr/>
        </p:nvGrpSpPr>
        <p:grpSpPr bwMode="auto">
          <a:xfrm>
            <a:off x="2063552" y="4725144"/>
            <a:ext cx="8496944" cy="1295400"/>
            <a:chOff x="841" y="2805"/>
            <a:chExt cx="4173" cy="816"/>
          </a:xfrm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grpSpPr>
        <p:sp>
          <p:nvSpPr>
            <p:cNvPr id="701471" name="Rectangle 31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1470" name="Group 30"/>
            <p:cNvGrpSpPr>
              <a:grpSpLocks/>
            </p:cNvGrpSpPr>
            <p:nvPr/>
          </p:nvGrpSpPr>
          <p:grpSpPr bwMode="auto">
            <a:xfrm>
              <a:off x="1071" y="2817"/>
              <a:ext cx="3490" cy="756"/>
              <a:chOff x="729" y="2907"/>
              <a:chExt cx="3490" cy="756"/>
            </a:xfrm>
          </p:grpSpPr>
          <p:sp>
            <p:nvSpPr>
              <p:cNvPr id="701468" name="Rectangle 28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49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</a:p>
            </p:txBody>
          </p:sp>
          <p:sp>
            <p:nvSpPr>
              <p:cNvPr id="701469" name="AutoShape 29"/>
              <p:cNvSpPr>
                <a:spLocks/>
              </p:cNvSpPr>
              <p:nvPr/>
            </p:nvSpPr>
            <p:spPr bwMode="auto">
              <a:xfrm>
                <a:off x="1560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1476" name="Group 36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1477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1478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5" grpId="0" build="p" bldLvl="5" autoUpdateAnimBg="0"/>
      <p:bldP spid="701466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624358" y="784102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741481" y="1354087"/>
            <a:ext cx="10251063" cy="4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位整数其原码表示的数的范围为：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pSp>
        <p:nvGrpSpPr>
          <p:cNvPr id="702473" name="Group 9"/>
          <p:cNvGrpSpPr>
            <a:grpSpLocks/>
          </p:cNvGrpSpPr>
          <p:nvPr/>
        </p:nvGrpSpPr>
        <p:grpSpPr bwMode="auto">
          <a:xfrm>
            <a:off x="1752396" y="3861792"/>
            <a:ext cx="8664084" cy="1295400"/>
            <a:chOff x="841" y="2805"/>
            <a:chExt cx="4173" cy="816"/>
          </a:xfrm>
        </p:grpSpPr>
        <p:sp>
          <p:nvSpPr>
            <p:cNvPr id="70247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2475" name="Group 11"/>
            <p:cNvGrpSpPr>
              <a:grpSpLocks/>
            </p:cNvGrpSpPr>
            <p:nvPr/>
          </p:nvGrpSpPr>
          <p:grpSpPr bwMode="auto">
            <a:xfrm>
              <a:off x="1071" y="2817"/>
              <a:ext cx="3145" cy="756"/>
              <a:chOff x="729" y="2907"/>
              <a:chExt cx="3145" cy="756"/>
            </a:xfrm>
          </p:grpSpPr>
          <p:sp>
            <p:nvSpPr>
              <p:cNvPr id="70247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145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</a:p>
            </p:txBody>
          </p:sp>
          <p:sp>
            <p:nvSpPr>
              <p:cNvPr id="702477" name="AutoShape 13"/>
              <p:cNvSpPr>
                <a:spLocks/>
              </p:cNvSpPr>
              <p:nvPr/>
            </p:nvSpPr>
            <p:spPr bwMode="auto">
              <a:xfrm>
                <a:off x="1551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2493" name="Group 29"/>
          <p:cNvGrpSpPr>
            <a:grpSpLocks/>
          </p:cNvGrpSpPr>
          <p:nvPr/>
        </p:nvGrpSpPr>
        <p:grpSpPr bwMode="auto">
          <a:xfrm>
            <a:off x="3941663" y="1895103"/>
            <a:ext cx="4746625" cy="885825"/>
            <a:chOff x="1332" y="1689"/>
            <a:chExt cx="2990" cy="558"/>
          </a:xfrm>
        </p:grpSpPr>
        <p:grpSp>
          <p:nvGrpSpPr>
            <p:cNvPr id="702488" name="Group 24"/>
            <p:cNvGrpSpPr>
              <a:grpSpLocks/>
            </p:cNvGrpSpPr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2480" name="AutoShape 16"/>
              <p:cNvSpPr>
                <a:spLocks/>
              </p:cNvSpPr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 dirty="0"/>
                  <a:t>11………1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</a:p>
            </p:txBody>
          </p:sp>
        </p:grp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2489" name="Group 25"/>
            <p:cNvGrpSpPr>
              <a:grpSpLocks/>
            </p:cNvGrpSpPr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2490" name="AutoShape 26"/>
              <p:cNvSpPr>
                <a:spLocks/>
              </p:cNvSpPr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91" name="Text Box 2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</a:p>
            </p:txBody>
          </p: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</a:p>
            </p:txBody>
          </p:sp>
        </p:grpSp>
      </p:grpSp>
      <p:sp>
        <p:nvSpPr>
          <p:cNvPr id="702494" name="Rectangle 30"/>
          <p:cNvSpPr>
            <a:spLocks noChangeArrowheads="1"/>
          </p:cNvSpPr>
          <p:nvPr/>
        </p:nvSpPr>
        <p:spPr bwMode="auto">
          <a:xfrm>
            <a:off x="479376" y="2924944"/>
            <a:ext cx="10926124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对于定点小数，通常小数点定在最高位的左边，这时数值小于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。定点小数原码一般表示为： </a:t>
            </a:r>
          </a:p>
        </p:txBody>
      </p:sp>
      <p:sp>
        <p:nvSpPr>
          <p:cNvPr id="702495" name="Rectangle 31"/>
          <p:cNvSpPr>
            <a:spLocks noChangeArrowheads="1"/>
          </p:cNvSpPr>
          <p:nvPr/>
        </p:nvSpPr>
        <p:spPr bwMode="auto">
          <a:xfrm>
            <a:off x="740908" y="5333578"/>
            <a:ext cx="11451091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    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其原码表示数的范围为：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itchFamily="49" charset="-122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   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pSp>
        <p:nvGrpSpPr>
          <p:cNvPr id="702499" name="Group 35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2500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2501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62EBD997-1A14-4A2B-A86F-7B3E5D137408}"/>
              </a:ext>
            </a:extLst>
          </p:cNvPr>
          <p:cNvGrpSpPr>
            <a:grpSpLocks/>
          </p:cNvGrpSpPr>
          <p:nvPr/>
        </p:nvGrpSpPr>
        <p:grpSpPr bwMode="auto">
          <a:xfrm>
            <a:off x="6911083" y="5727700"/>
            <a:ext cx="4746625" cy="885825"/>
            <a:chOff x="1332" y="1050"/>
            <a:chExt cx="2990" cy="558"/>
          </a:xfrm>
        </p:grpSpPr>
        <p:sp>
          <p:nvSpPr>
            <p:cNvPr id="26" name="AutoShape 15">
              <a:extLst>
                <a:ext uri="{FF2B5EF4-FFF2-40B4-BE49-F238E27FC236}">
                  <a16:creationId xmlns:a16="http://schemas.microsoft.com/office/drawing/2014/main" id="{E8F66106-E8D3-4C1B-9FEB-AEAD0236F5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430325D2-9DD9-4BC8-90CF-634DA7F3F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.11………1</a:t>
              </a: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5308EE05-C9F4-4CC1-95BB-B9F5EB834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FC5F71A7-ED0E-49AB-8FC5-140CA450E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20">
              <a:extLst>
                <a:ext uri="{FF2B5EF4-FFF2-40B4-BE49-F238E27FC236}">
                  <a16:creationId xmlns:a16="http://schemas.microsoft.com/office/drawing/2014/main" id="{CBC7D131-0271-4777-A295-7C912C048B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2C67A3D2-4E8B-454B-BD20-47F118B94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BCC83F75-B2FE-4DD6-A97A-26415EF65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94" grpId="0" build="p" bldLvl="5" autoUpdateAnimBg="0"/>
      <p:bldP spid="702495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624358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511" name="Rectangle 23"/>
          <p:cNvSpPr>
            <a:spLocks noChangeArrowheads="1"/>
          </p:cNvSpPr>
          <p:nvPr/>
        </p:nvSpPr>
        <p:spPr bwMode="auto">
          <a:xfrm>
            <a:off x="1271464" y="1700808"/>
            <a:ext cx="10297144" cy="3672408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总结：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为正数时，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的区别只是增加一位用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表示的符号位。由于在数的左边增加一位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对该数的数值并无影响，所以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就是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本身。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为负数时，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的区别是增加一位用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表示的符号位。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在原码表示中，有两种不同形式的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，即：</a:t>
            </a: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                               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原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00…0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.00…0</a:t>
            </a: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                                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原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00…0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itchFamily="49" charset="-122"/>
              </a:rPr>
              <a:t>.00…0</a:t>
            </a:r>
          </a:p>
        </p:txBody>
      </p:sp>
      <p:grpSp>
        <p:nvGrpSpPr>
          <p:cNvPr id="703517" name="Group 2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587751" y="828677"/>
            <a:ext cx="11052865" cy="18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反码又称为“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”。用反码表示时，左边第一位也是符号位，符号位为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代表正数，符号位为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代表负数，对于负数，反码的数值是将原码数值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按位求反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，而对于正数，反码和原码相同。所以，反码数值的形成与它的符号位有关。 </a:t>
            </a: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1200249" y="2597274"/>
            <a:ext cx="6911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- 01010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10101</a:t>
            </a: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623392" y="3664074"/>
            <a:ext cx="1087320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反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（包含一位符号位）的反码一般表示为：</a:t>
            </a:r>
          </a:p>
        </p:txBody>
      </p:sp>
      <p:grpSp>
        <p:nvGrpSpPr>
          <p:cNvPr id="704521" name="Group 9"/>
          <p:cNvGrpSpPr>
            <a:grpSpLocks/>
          </p:cNvGrpSpPr>
          <p:nvPr/>
        </p:nvGrpSpPr>
        <p:grpSpPr bwMode="auto">
          <a:xfrm>
            <a:off x="1919536" y="4581128"/>
            <a:ext cx="8496944" cy="1295400"/>
            <a:chOff x="841" y="2805"/>
            <a:chExt cx="4173" cy="816"/>
          </a:xfrm>
        </p:grpSpPr>
        <p:sp>
          <p:nvSpPr>
            <p:cNvPr id="704522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4523" name="Group 11"/>
            <p:cNvGrpSpPr>
              <a:grpSpLocks/>
            </p:cNvGrpSpPr>
            <p:nvPr/>
          </p:nvGrpSpPr>
          <p:grpSpPr bwMode="auto">
            <a:xfrm>
              <a:off x="1071" y="2817"/>
              <a:ext cx="3820" cy="756"/>
              <a:chOff x="729" y="2907"/>
              <a:chExt cx="3820" cy="756"/>
            </a:xfrm>
          </p:grpSpPr>
          <p:sp>
            <p:nvSpPr>
              <p:cNvPr id="704524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82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1)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</a:p>
            </p:txBody>
          </p:sp>
          <p:sp>
            <p:nvSpPr>
              <p:cNvPr id="704525" name="AutoShape 13"/>
              <p:cNvSpPr>
                <a:spLocks/>
              </p:cNvSpPr>
              <p:nvPr/>
            </p:nvSpPr>
            <p:spPr bwMode="auto">
              <a:xfrm>
                <a:off x="154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4529" name="Group 17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453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9" grpId="0" build="p" bldLvl="5" autoUpdateAnimBg="0"/>
      <p:bldP spid="704520" grpId="0" build="p" bldLvl="5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669025" y="910675"/>
            <a:ext cx="2690671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808619" y="1485900"/>
            <a:ext cx="10107047" cy="48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位整数其反码表示的数的范围为：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pSp>
        <p:nvGrpSpPr>
          <p:cNvPr id="705544" name="Group 8"/>
          <p:cNvGrpSpPr>
            <a:grpSpLocks/>
          </p:cNvGrpSpPr>
          <p:nvPr/>
        </p:nvGrpSpPr>
        <p:grpSpPr bwMode="auto">
          <a:xfrm>
            <a:off x="1847627" y="3861048"/>
            <a:ext cx="8712869" cy="1295400"/>
            <a:chOff x="841" y="2805"/>
            <a:chExt cx="4173" cy="816"/>
          </a:xfrm>
        </p:grpSpPr>
        <p:sp>
          <p:nvSpPr>
            <p:cNvPr id="705545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5546" name="Group 10"/>
            <p:cNvGrpSpPr>
              <a:grpSpLocks/>
            </p:cNvGrpSpPr>
            <p:nvPr/>
          </p:nvGrpSpPr>
          <p:grpSpPr bwMode="auto">
            <a:xfrm>
              <a:off x="1071" y="2817"/>
              <a:ext cx="3720" cy="756"/>
              <a:chOff x="729" y="2907"/>
              <a:chExt cx="3720" cy="756"/>
            </a:xfrm>
          </p:grpSpPr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72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-m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</a:p>
            </p:txBody>
          </p:sp>
          <p:sp>
            <p:nvSpPr>
              <p:cNvPr id="705548" name="AutoShape 12"/>
              <p:cNvSpPr>
                <a:spLocks/>
              </p:cNvSpPr>
              <p:nvPr/>
            </p:nvSpPr>
            <p:spPr bwMode="auto">
              <a:xfrm>
                <a:off x="1519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5549" name="Group 13"/>
          <p:cNvGrpSpPr>
            <a:grpSpLocks/>
          </p:cNvGrpSpPr>
          <p:nvPr/>
        </p:nvGrpSpPr>
        <p:grpSpPr bwMode="auto">
          <a:xfrm>
            <a:off x="3437607" y="2060848"/>
            <a:ext cx="4746625" cy="885825"/>
            <a:chOff x="1332" y="1689"/>
            <a:chExt cx="2990" cy="558"/>
          </a:xfrm>
        </p:grpSpPr>
        <p:grpSp>
          <p:nvGrpSpPr>
            <p:cNvPr id="705550" name="Group 14"/>
            <p:cNvGrpSpPr>
              <a:grpSpLocks/>
            </p:cNvGrpSpPr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5551" name="AutoShape 15"/>
              <p:cNvSpPr>
                <a:spLocks/>
              </p:cNvSpPr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2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</a:p>
            </p:txBody>
          </p:sp>
          <p:sp>
            <p:nvSpPr>
              <p:cNvPr id="705553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</a:p>
            </p:txBody>
          </p:sp>
        </p:grp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5555" name="Group 19"/>
            <p:cNvGrpSpPr>
              <a:grpSpLocks/>
            </p:cNvGrpSpPr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5556" name="AutoShape 20"/>
              <p:cNvSpPr>
                <a:spLocks/>
              </p:cNvSpPr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7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 dirty="0"/>
                  <a:t>11………1</a:t>
                </a:r>
              </a:p>
            </p:txBody>
          </p:sp>
          <p:sp>
            <p:nvSpPr>
              <p:cNvPr id="705558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</a:p>
            </p:txBody>
          </p:sp>
        </p:grpSp>
      </p:grpSp>
      <p:sp>
        <p:nvSpPr>
          <p:cNvPr id="705559" name="Rectangle 23"/>
          <p:cNvSpPr>
            <a:spLocks noChangeArrowheads="1"/>
          </p:cNvSpPr>
          <p:nvPr/>
        </p:nvSpPr>
        <p:spPr bwMode="auto">
          <a:xfrm>
            <a:off x="828691" y="3186113"/>
            <a:ext cx="10235861" cy="5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对于定点小数，若小数部分的位数为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位，则定点小数反码一般表示为： </a:t>
            </a:r>
          </a:p>
        </p:txBody>
      </p:sp>
      <p:sp>
        <p:nvSpPr>
          <p:cNvPr id="705560" name="Rectangle 24"/>
          <p:cNvSpPr>
            <a:spLocks noChangeArrowheads="1"/>
          </p:cNvSpPr>
          <p:nvPr/>
        </p:nvSpPr>
        <p:spPr bwMode="auto">
          <a:xfrm>
            <a:off x="1029957" y="5445224"/>
            <a:ext cx="773033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其反码表示数的范围为：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pSp>
        <p:nvGrpSpPr>
          <p:cNvPr id="705564" name="Group 28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5565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5566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862DF00E-8D30-4FD6-8D2A-C4CE45AF3DBD}"/>
              </a:ext>
            </a:extLst>
          </p:cNvPr>
          <p:cNvGrpSpPr>
            <a:grpSpLocks/>
          </p:cNvGrpSpPr>
          <p:nvPr/>
        </p:nvGrpSpPr>
        <p:grpSpPr bwMode="auto">
          <a:xfrm>
            <a:off x="6317927" y="5826352"/>
            <a:ext cx="4746625" cy="885825"/>
            <a:chOff x="1332" y="1050"/>
            <a:chExt cx="2990" cy="558"/>
          </a:xfrm>
        </p:grpSpPr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A1F08E18-EC44-48CA-A264-002621801D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EF7C6F82-FC33-4BB2-8DA4-3E91B624C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en-US" altLang="zh-CN" b="1"/>
                <a:t>.00………0</a:t>
              </a: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5AF2D1F-E17A-4D12-B807-0E3D338F7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6A3DEF63-A7D1-470E-9056-B2706DAF9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785B1BDC-D3D8-4D33-8173-1B12A67C3B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9E989A79-8B98-41FA-A9EF-DB5115090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r>
                <a:rPr lang="en-US" altLang="zh-CN" b="1" dirty="0"/>
                <a:t>.11………1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9A754554-E90E-4092-9547-5D9AB6714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9" grpId="0" build="p" bldLvl="5" autoUpdateAnimBg="0"/>
      <p:bldP spid="705560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768374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1199456" y="1809179"/>
            <a:ext cx="10297144" cy="3203997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总结：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相同。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，其反码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，数值部分是将原码数值按位求反。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在反码表示中，有两种不同形式的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，即：</a:t>
            </a: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                         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反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00…0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.00…0</a:t>
            </a: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                         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反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11…1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.11…1</a:t>
            </a:r>
          </a:p>
        </p:txBody>
      </p:sp>
      <p:grpSp>
        <p:nvGrpSpPr>
          <p:cNvPr id="706579" name="Group 1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658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658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593" name="Group 9"/>
          <p:cNvGrpSpPr>
            <a:grpSpLocks/>
          </p:cNvGrpSpPr>
          <p:nvPr/>
        </p:nvGrpSpPr>
        <p:grpSpPr bwMode="auto">
          <a:xfrm>
            <a:off x="1775520" y="5065179"/>
            <a:ext cx="9145016" cy="1295400"/>
            <a:chOff x="841" y="2805"/>
            <a:chExt cx="4173" cy="816"/>
          </a:xfrm>
        </p:grpSpPr>
        <p:sp>
          <p:nvSpPr>
            <p:cNvPr id="70759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07595" name="Group 11"/>
            <p:cNvGrpSpPr>
              <a:grpSpLocks/>
            </p:cNvGrpSpPr>
            <p:nvPr/>
          </p:nvGrpSpPr>
          <p:grpSpPr bwMode="auto">
            <a:xfrm>
              <a:off x="1071" y="2817"/>
              <a:ext cx="3690" cy="756"/>
              <a:chOff x="729" y="2907"/>
              <a:chExt cx="3690" cy="756"/>
            </a:xfrm>
          </p:grpSpPr>
          <p:sp>
            <p:nvSpPr>
              <p:cNvPr id="70759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9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707597" name="AutoShape 13"/>
              <p:cNvSpPr>
                <a:spLocks/>
              </p:cNvSpPr>
              <p:nvPr/>
            </p:nvSpPr>
            <p:spPr bwMode="auto">
              <a:xfrm>
                <a:off x="148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7587" name="Rectangle 3"/>
          <p:cNvSpPr>
            <a:spLocks noChangeArrowheads="1"/>
          </p:cNvSpPr>
          <p:nvPr/>
        </p:nvSpPr>
        <p:spPr bwMode="auto">
          <a:xfrm>
            <a:off x="567873" y="828677"/>
            <a:ext cx="11000735" cy="18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补码又称为“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”。在补码表示法中，正数的补码表示同原码和反码的表示是相同的，而负数的补码表示却不同。对于负数的补码，其符号位为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，而数值位是将原码“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按位求反，末位加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1098098" y="2708920"/>
            <a:ext cx="6911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例：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10110</a:t>
            </a: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642484" y="4052888"/>
            <a:ext cx="10926124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（包含一位符号位）的补码一般表示为：</a:t>
            </a:r>
          </a:p>
        </p:txBody>
      </p:sp>
      <p:grpSp>
        <p:nvGrpSpPr>
          <p:cNvPr id="707603" name="Group 1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760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760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707599" name="AutoShape 15"/>
          <p:cNvSpPr>
            <a:spLocks noChangeArrowheads="1"/>
          </p:cNvSpPr>
          <p:nvPr/>
        </p:nvSpPr>
        <p:spPr bwMode="auto">
          <a:xfrm>
            <a:off x="7125957" y="2708920"/>
            <a:ext cx="3240137" cy="1006599"/>
          </a:xfrm>
          <a:prstGeom prst="wedgeRoundRectCallout">
            <a:avLst>
              <a:gd name="adj1" fmla="val -54032"/>
              <a:gd name="adj2" fmla="val 270529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注意：同原码、反码的区分！！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1" grpId="0" build="p" bldLvl="5" autoUpdateAnimBg="0"/>
      <p:bldP spid="707592" grpId="0" build="p" bldLvl="5" autoUpdateAnimBg="0"/>
      <p:bldP spid="7075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6" name="AutoShape 6"/>
          <p:cNvSpPr>
            <a:spLocks noChangeArrowheads="1"/>
          </p:cNvSpPr>
          <p:nvPr/>
        </p:nvSpPr>
        <p:spPr bwMode="auto">
          <a:xfrm>
            <a:off x="206648" y="1892301"/>
            <a:ext cx="5387975" cy="485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结论：</a:t>
            </a:r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432073" y="857233"/>
            <a:ext cx="11280551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语言就是编制计算机软件的开发工具。具体就是对这些信息进行处理的软件工具。</a:t>
            </a:r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1120126" y="2713062"/>
            <a:ext cx="10376474" cy="258814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1">
              <a:spcBef>
                <a:spcPct val="20000"/>
              </a:spcBef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除了：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了解计算机硬件系统的组成（因为硬件是软件的物质基础）。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了解计算机软件系统的组成（因为软件是硬件的灵魂）。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更重要的是：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了解二进制数在计算机中的表示形式、表示范围以及二进制数的算术运算和逻辑运算，另外就是数据在计算机中是如何存储的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</a:t>
            </a:r>
          </a:p>
        </p:txBody>
      </p:sp>
      <p:sp>
        <p:nvSpPr>
          <p:cNvPr id="675853" name="Freeform 13"/>
          <p:cNvSpPr>
            <a:spLocks/>
          </p:cNvSpPr>
          <p:nvPr/>
        </p:nvSpPr>
        <p:spPr bwMode="auto">
          <a:xfrm>
            <a:off x="1120126" y="4005286"/>
            <a:ext cx="10304466" cy="1079898"/>
          </a:xfrm>
          <a:custGeom>
            <a:avLst/>
            <a:gdLst/>
            <a:ahLst/>
            <a:cxnLst>
              <a:cxn ang="0">
                <a:pos x="1436" y="103"/>
              </a:cxn>
              <a:cxn ang="0">
                <a:pos x="1685" y="69"/>
              </a:cxn>
              <a:cxn ang="0">
                <a:pos x="2734" y="52"/>
              </a:cxn>
              <a:cxn ang="0">
                <a:pos x="4436" y="26"/>
              </a:cxn>
              <a:cxn ang="0">
                <a:pos x="4668" y="0"/>
              </a:cxn>
              <a:cxn ang="0">
                <a:pos x="4771" y="9"/>
              </a:cxn>
              <a:cxn ang="0">
                <a:pos x="4952" y="69"/>
              </a:cxn>
              <a:cxn ang="0">
                <a:pos x="5055" y="77"/>
              </a:cxn>
              <a:cxn ang="0">
                <a:pos x="5210" y="103"/>
              </a:cxn>
              <a:cxn ang="0">
                <a:pos x="5270" y="249"/>
              </a:cxn>
              <a:cxn ang="0">
                <a:pos x="5210" y="482"/>
              </a:cxn>
              <a:cxn ang="0">
                <a:pos x="5175" y="559"/>
              </a:cxn>
              <a:cxn ang="0">
                <a:pos x="5072" y="679"/>
              </a:cxn>
              <a:cxn ang="0">
                <a:pos x="4341" y="834"/>
              </a:cxn>
              <a:cxn ang="0">
                <a:pos x="2906" y="843"/>
              </a:cxn>
              <a:cxn ang="0">
                <a:pos x="1332" y="894"/>
              </a:cxn>
              <a:cxn ang="0">
                <a:pos x="791" y="886"/>
              </a:cxn>
              <a:cxn ang="0">
                <a:pos x="163" y="851"/>
              </a:cxn>
              <a:cxn ang="0">
                <a:pos x="86" y="825"/>
              </a:cxn>
              <a:cxn ang="0">
                <a:pos x="51" y="782"/>
              </a:cxn>
              <a:cxn ang="0">
                <a:pos x="26" y="739"/>
              </a:cxn>
              <a:cxn ang="0">
                <a:pos x="0" y="662"/>
              </a:cxn>
              <a:cxn ang="0">
                <a:pos x="8" y="499"/>
              </a:cxn>
              <a:cxn ang="0">
                <a:pos x="370" y="327"/>
              </a:cxn>
              <a:cxn ang="0">
                <a:pos x="774" y="361"/>
              </a:cxn>
              <a:cxn ang="0">
                <a:pos x="1384" y="327"/>
              </a:cxn>
              <a:cxn ang="0">
                <a:pos x="1436" y="318"/>
              </a:cxn>
              <a:cxn ang="0">
                <a:pos x="1487" y="301"/>
              </a:cxn>
              <a:cxn ang="0">
                <a:pos x="1436" y="103"/>
              </a:cxn>
            </a:cxnLst>
            <a:rect l="0" t="0" r="r" b="b"/>
            <a:pathLst>
              <a:path w="5270" h="903">
                <a:moveTo>
                  <a:pt x="1436" y="103"/>
                </a:moveTo>
                <a:cubicBezTo>
                  <a:pt x="1522" y="74"/>
                  <a:pt x="1588" y="74"/>
                  <a:pt x="1685" y="69"/>
                </a:cubicBezTo>
                <a:cubicBezTo>
                  <a:pt x="2036" y="80"/>
                  <a:pt x="2384" y="62"/>
                  <a:pt x="2734" y="52"/>
                </a:cubicBezTo>
                <a:cubicBezTo>
                  <a:pt x="3322" y="8"/>
                  <a:pt x="3677" y="30"/>
                  <a:pt x="4436" y="26"/>
                </a:cubicBezTo>
                <a:cubicBezTo>
                  <a:pt x="4513" y="17"/>
                  <a:pt x="4590" y="7"/>
                  <a:pt x="4668" y="0"/>
                </a:cubicBezTo>
                <a:cubicBezTo>
                  <a:pt x="4702" y="3"/>
                  <a:pt x="4737" y="4"/>
                  <a:pt x="4771" y="9"/>
                </a:cubicBezTo>
                <a:cubicBezTo>
                  <a:pt x="4833" y="17"/>
                  <a:pt x="4890" y="61"/>
                  <a:pt x="4952" y="69"/>
                </a:cubicBezTo>
                <a:cubicBezTo>
                  <a:pt x="4986" y="73"/>
                  <a:pt x="5021" y="74"/>
                  <a:pt x="5055" y="77"/>
                </a:cubicBezTo>
                <a:cubicBezTo>
                  <a:pt x="5107" y="86"/>
                  <a:pt x="5158" y="93"/>
                  <a:pt x="5210" y="103"/>
                </a:cubicBezTo>
                <a:cubicBezTo>
                  <a:pt x="5243" y="153"/>
                  <a:pt x="5258" y="191"/>
                  <a:pt x="5270" y="249"/>
                </a:cubicBezTo>
                <a:cubicBezTo>
                  <a:pt x="5264" y="321"/>
                  <a:pt x="5265" y="424"/>
                  <a:pt x="5210" y="482"/>
                </a:cubicBezTo>
                <a:cubicBezTo>
                  <a:pt x="5189" y="543"/>
                  <a:pt x="5202" y="518"/>
                  <a:pt x="5175" y="559"/>
                </a:cubicBezTo>
                <a:cubicBezTo>
                  <a:pt x="5161" y="604"/>
                  <a:pt x="5117" y="665"/>
                  <a:pt x="5072" y="679"/>
                </a:cubicBezTo>
                <a:cubicBezTo>
                  <a:pt x="4854" y="822"/>
                  <a:pt x="4601" y="831"/>
                  <a:pt x="4341" y="834"/>
                </a:cubicBezTo>
                <a:cubicBezTo>
                  <a:pt x="3863" y="839"/>
                  <a:pt x="3384" y="840"/>
                  <a:pt x="2906" y="843"/>
                </a:cubicBezTo>
                <a:cubicBezTo>
                  <a:pt x="2360" y="894"/>
                  <a:pt x="1946" y="890"/>
                  <a:pt x="1332" y="894"/>
                </a:cubicBezTo>
                <a:cubicBezTo>
                  <a:pt x="1150" y="902"/>
                  <a:pt x="973" y="903"/>
                  <a:pt x="791" y="886"/>
                </a:cubicBezTo>
                <a:cubicBezTo>
                  <a:pt x="584" y="843"/>
                  <a:pt x="375" y="855"/>
                  <a:pt x="163" y="851"/>
                </a:cubicBezTo>
                <a:cubicBezTo>
                  <a:pt x="137" y="843"/>
                  <a:pt x="86" y="825"/>
                  <a:pt x="86" y="825"/>
                </a:cubicBezTo>
                <a:cubicBezTo>
                  <a:pt x="76" y="810"/>
                  <a:pt x="61" y="798"/>
                  <a:pt x="51" y="782"/>
                </a:cubicBezTo>
                <a:cubicBezTo>
                  <a:pt x="14" y="722"/>
                  <a:pt x="74" y="789"/>
                  <a:pt x="26" y="739"/>
                </a:cubicBezTo>
                <a:cubicBezTo>
                  <a:pt x="5" y="679"/>
                  <a:pt x="13" y="705"/>
                  <a:pt x="0" y="662"/>
                </a:cubicBezTo>
                <a:cubicBezTo>
                  <a:pt x="3" y="608"/>
                  <a:pt x="3" y="553"/>
                  <a:pt x="8" y="499"/>
                </a:cubicBezTo>
                <a:cubicBezTo>
                  <a:pt x="22" y="337"/>
                  <a:pt x="256" y="335"/>
                  <a:pt x="370" y="327"/>
                </a:cubicBezTo>
                <a:cubicBezTo>
                  <a:pt x="506" y="334"/>
                  <a:pt x="638" y="351"/>
                  <a:pt x="774" y="361"/>
                </a:cubicBezTo>
                <a:cubicBezTo>
                  <a:pt x="978" y="350"/>
                  <a:pt x="1179" y="333"/>
                  <a:pt x="1384" y="327"/>
                </a:cubicBezTo>
                <a:cubicBezTo>
                  <a:pt x="1401" y="324"/>
                  <a:pt x="1419" y="322"/>
                  <a:pt x="1436" y="318"/>
                </a:cubicBezTo>
                <a:cubicBezTo>
                  <a:pt x="1453" y="314"/>
                  <a:pt x="1487" y="301"/>
                  <a:pt x="1487" y="301"/>
                </a:cubicBezTo>
                <a:cubicBezTo>
                  <a:pt x="1512" y="228"/>
                  <a:pt x="1487" y="154"/>
                  <a:pt x="1436" y="103"/>
                </a:cubicBez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854" name="AutoShape 14"/>
          <p:cNvSpPr>
            <a:spLocks noChangeArrowheads="1"/>
          </p:cNvSpPr>
          <p:nvPr/>
        </p:nvSpPr>
        <p:spPr bwMode="auto">
          <a:xfrm>
            <a:off x="6743625" y="1479812"/>
            <a:ext cx="4752975" cy="1527184"/>
          </a:xfrm>
          <a:prstGeom prst="cloudCallout">
            <a:avLst>
              <a:gd name="adj1" fmla="val -47785"/>
              <a:gd name="adj2" fmla="val 145090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学好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语言必须掌握的基础知识！！！</a:t>
            </a:r>
          </a:p>
        </p:txBody>
      </p: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692393" y="214290"/>
            <a:ext cx="4572032" cy="795338"/>
            <a:chOff x="192" y="768"/>
            <a:chExt cx="3168" cy="501"/>
          </a:xfrm>
        </p:grpSpPr>
        <p:sp>
          <p:nvSpPr>
            <p:cNvPr id="12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13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什么是</a:t>
              </a:r>
              <a:r>
                <a:rPr lang="en-US" altLang="zh-CN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C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语言？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34" charset="-127"/>
                  <a:cs typeface="Times New Roman" pitchFamily="18" charset="0"/>
                </a:rPr>
                <a:t>4.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34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8611" name="Rectangle 3"/>
          <p:cNvSpPr>
            <a:spLocks noChangeArrowheads="1"/>
          </p:cNvSpPr>
          <p:nvPr/>
        </p:nvSpPr>
        <p:spPr bwMode="auto">
          <a:xfrm>
            <a:off x="644277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797053" y="1515717"/>
            <a:ext cx="10997518" cy="51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位整数其补码表示的数的范围为：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grpSp>
        <p:nvGrpSpPr>
          <p:cNvPr id="708616" name="Group 8"/>
          <p:cNvGrpSpPr>
            <a:grpSpLocks/>
          </p:cNvGrpSpPr>
          <p:nvPr/>
        </p:nvGrpSpPr>
        <p:grpSpPr bwMode="auto">
          <a:xfrm>
            <a:off x="1452016" y="3812449"/>
            <a:ext cx="9684544" cy="1295400"/>
            <a:chOff x="841" y="2805"/>
            <a:chExt cx="4173" cy="816"/>
          </a:xfrm>
        </p:grpSpPr>
        <p:sp>
          <p:nvSpPr>
            <p:cNvPr id="708617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  <a:headEnd/>
              <a:tailE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8618" name="Group 10"/>
            <p:cNvGrpSpPr>
              <a:grpSpLocks/>
            </p:cNvGrpSpPr>
            <p:nvPr/>
          </p:nvGrpSpPr>
          <p:grpSpPr bwMode="auto">
            <a:xfrm>
              <a:off x="1071" y="2817"/>
              <a:ext cx="3681" cy="756"/>
              <a:chOff x="729" y="2907"/>
              <a:chExt cx="3681" cy="756"/>
            </a:xfrm>
          </p:grpSpPr>
          <p:sp>
            <p:nvSpPr>
              <p:cNvPr id="708619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81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708620" name="AutoShape 12"/>
              <p:cNvSpPr>
                <a:spLocks/>
              </p:cNvSpPr>
              <p:nvPr/>
            </p:nvSpPr>
            <p:spPr bwMode="auto">
              <a:xfrm>
                <a:off x="1433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8621" name="Group 13"/>
          <p:cNvGrpSpPr>
            <a:grpSpLocks/>
          </p:cNvGrpSpPr>
          <p:nvPr/>
        </p:nvGrpSpPr>
        <p:grpSpPr bwMode="auto">
          <a:xfrm>
            <a:off x="3437607" y="1988840"/>
            <a:ext cx="4746625" cy="885825"/>
            <a:chOff x="1332" y="1689"/>
            <a:chExt cx="2990" cy="558"/>
          </a:xfrm>
        </p:grpSpPr>
        <p:grpSp>
          <p:nvGrpSpPr>
            <p:cNvPr id="708622" name="Group 14"/>
            <p:cNvGrpSpPr>
              <a:grpSpLocks/>
            </p:cNvGrpSpPr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8623" name="AutoShape 15"/>
              <p:cNvSpPr>
                <a:spLocks/>
              </p:cNvSpPr>
              <p:nvPr/>
            </p:nvSpPr>
            <p:spPr bwMode="auto">
              <a:xfrm rot="5400000">
                <a:off x="1845" y="1622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4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</a:p>
            </p:txBody>
          </p:sp>
          <p:sp>
            <p:nvSpPr>
              <p:cNvPr id="708625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</a:p>
            </p:txBody>
          </p:sp>
        </p:grpSp>
        <p:sp>
          <p:nvSpPr>
            <p:cNvPr id="708626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8627" name="Group 19"/>
            <p:cNvGrpSpPr>
              <a:grpSpLocks/>
            </p:cNvGrpSpPr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8628" name="AutoShape 20"/>
              <p:cNvSpPr>
                <a:spLocks/>
              </p:cNvSpPr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9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</a:p>
            </p:txBody>
          </p:sp>
          <p:sp>
            <p:nvSpPr>
              <p:cNvPr id="708630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</a:p>
            </p:txBody>
          </p:sp>
        </p:grpSp>
      </p:grpSp>
      <p:sp>
        <p:nvSpPr>
          <p:cNvPr id="708631" name="Rectangle 23"/>
          <p:cNvSpPr>
            <a:spLocks noChangeArrowheads="1"/>
          </p:cNvSpPr>
          <p:nvPr/>
        </p:nvSpPr>
        <p:spPr bwMode="auto">
          <a:xfrm>
            <a:off x="696366" y="3140968"/>
            <a:ext cx="81359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对于定点小数，补码一般表示为： </a:t>
            </a:r>
          </a:p>
        </p:txBody>
      </p:sp>
      <p:sp>
        <p:nvSpPr>
          <p:cNvPr id="708632" name="Rectangle 24"/>
          <p:cNvSpPr>
            <a:spLocks noChangeArrowheads="1"/>
          </p:cNvSpPr>
          <p:nvPr/>
        </p:nvSpPr>
        <p:spPr bwMode="auto">
          <a:xfrm>
            <a:off x="1010079" y="5445125"/>
            <a:ext cx="8388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其补码表示数的范围为：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</p:txBody>
      </p:sp>
      <p:grpSp>
        <p:nvGrpSpPr>
          <p:cNvPr id="708636" name="Group 28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8637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863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6352D282-C92A-496A-996B-1B40E55744CC}"/>
              </a:ext>
            </a:extLst>
          </p:cNvPr>
          <p:cNvGrpSpPr>
            <a:grpSpLocks/>
          </p:cNvGrpSpPr>
          <p:nvPr/>
        </p:nvGrpSpPr>
        <p:grpSpPr bwMode="auto">
          <a:xfrm>
            <a:off x="6108441" y="5835081"/>
            <a:ext cx="4746625" cy="885825"/>
            <a:chOff x="1332" y="1050"/>
            <a:chExt cx="2990" cy="558"/>
          </a:xfrm>
        </p:grpSpPr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B70AF1D2-FE75-462F-AE9B-0476C4EE09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99" y="977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D4D189A2-CF8D-47BB-A741-0F2CC139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.00………0</a:t>
              </a: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945246D9-FD73-49EF-92C5-CD474CBBF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69860519-8930-4FAD-AD76-79F72887C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759E460D-5C48-4E71-88B5-49C2AF0A92E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74" y="972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F939961E-42E9-4E60-A3A2-A94334355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54D2B8C-968D-4BBF-BF42-922A896E1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5" grpId="0" build="p" bldLvl="5" autoUpdateAnimBg="0"/>
      <p:bldP spid="708631" grpId="0" build="p" bldLvl="5" autoUpdateAnimBg="0"/>
      <p:bldP spid="708632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8374" y="1000126"/>
            <a:ext cx="237529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9647" name="Rectangle 15"/>
          <p:cNvSpPr>
            <a:spLocks noChangeArrowheads="1"/>
          </p:cNvSpPr>
          <p:nvPr/>
        </p:nvSpPr>
        <p:spPr bwMode="auto">
          <a:xfrm>
            <a:off x="1127448" y="1848636"/>
            <a:ext cx="10297144" cy="3236548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总结：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和反码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相同。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，其补码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，数值部分为反码数值加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。</a:t>
            </a: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在补码表示法中，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的表示形式是唯一的，即：</a:t>
            </a: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                                    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00…0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.00…0</a:t>
            </a: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                                    [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00…0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或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.00…0</a:t>
            </a: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-529233" y="5546303"/>
            <a:ext cx="9145513" cy="835025"/>
          </a:xfrm>
          <a:prstGeom prst="rect">
            <a:avLst/>
          </a:prstGeom>
          <a:solidFill>
            <a:srgbClr val="FF0000"/>
          </a:solidFill>
          <a:ln w="2857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lIns="90000" tIns="46800" rIns="90000" bIns="46800"/>
          <a:lstStyle/>
          <a:p>
            <a:pPr algn="just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注意：绝大多数机器数的表示采用补码表示法。象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语言中整数在计算机中就是以其补码的形式存储的。</a:t>
            </a:r>
          </a:p>
        </p:txBody>
      </p:sp>
      <p:grpSp>
        <p:nvGrpSpPr>
          <p:cNvPr id="709652" name="Group 20"/>
          <p:cNvGrpSpPr>
            <a:grpSpLocks/>
          </p:cNvGrpSpPr>
          <p:nvPr/>
        </p:nvGrpSpPr>
        <p:grpSpPr bwMode="auto">
          <a:xfrm>
            <a:off x="-7550" y="0"/>
            <a:ext cx="446088" cy="6858000"/>
            <a:chOff x="0" y="0"/>
            <a:chExt cx="281" cy="4320"/>
          </a:xfrm>
        </p:grpSpPr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09654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7" grpId="0" uiExpand="1" build="p" bldLvl="5" autoUpdateAnimBg="0"/>
      <p:bldP spid="7096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658" name="Group 2"/>
          <p:cNvGrpSpPr>
            <a:grpSpLocks/>
          </p:cNvGrpSpPr>
          <p:nvPr/>
        </p:nvGrpSpPr>
        <p:grpSpPr bwMode="auto">
          <a:xfrm>
            <a:off x="1026623" y="903382"/>
            <a:ext cx="10415414" cy="3744914"/>
            <a:chOff x="599" y="164"/>
            <a:chExt cx="4445" cy="2359"/>
          </a:xfrm>
        </p:grpSpPr>
        <p:sp>
          <p:nvSpPr>
            <p:cNvPr id="710659" name="Rectangle 3"/>
            <p:cNvSpPr>
              <a:spLocks noChangeArrowheads="1"/>
            </p:cNvSpPr>
            <p:nvPr/>
          </p:nvSpPr>
          <p:spPr bwMode="auto">
            <a:xfrm>
              <a:off x="599" y="556"/>
              <a:ext cx="4445" cy="1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1663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</a:p>
          </p:txBody>
        </p:sp>
        <p:sp>
          <p:nvSpPr>
            <p:cNvPr id="710661" name="Text Box 5"/>
            <p:cNvSpPr txBox="1">
              <a:spLocks noChangeArrowheads="1"/>
            </p:cNvSpPr>
            <p:nvPr/>
          </p:nvSpPr>
          <p:spPr bwMode="auto">
            <a:xfrm>
              <a:off x="2986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4198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599" y="823"/>
              <a:ext cx="44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811" y="82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+7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1554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795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4018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</a:p>
          </p:txBody>
        </p:sp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1282" y="556"/>
              <a:ext cx="17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9" name="Line 13"/>
            <p:cNvSpPr>
              <a:spLocks noChangeShapeType="1"/>
            </p:cNvSpPr>
            <p:nvPr/>
          </p:nvSpPr>
          <p:spPr bwMode="auto">
            <a:xfrm flipH="1">
              <a:off x="2544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0" name="Line 14"/>
            <p:cNvSpPr>
              <a:spLocks noChangeShapeType="1"/>
            </p:cNvSpPr>
            <p:nvPr/>
          </p:nvSpPr>
          <p:spPr bwMode="auto">
            <a:xfrm>
              <a:off x="3755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599" y="1089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807" y="1130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-7</a:t>
              </a:r>
            </a:p>
          </p:txBody>
        </p:sp>
        <p:sp>
          <p:nvSpPr>
            <p:cNvPr id="710673" name="Text Box 17"/>
            <p:cNvSpPr txBox="1">
              <a:spLocks noChangeArrowheads="1"/>
            </p:cNvSpPr>
            <p:nvPr/>
          </p:nvSpPr>
          <p:spPr bwMode="auto">
            <a:xfrm>
              <a:off x="1543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0000111</a:t>
              </a:r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2784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1111000</a:t>
              </a:r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4021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1111001</a:t>
              </a:r>
            </a:p>
          </p:txBody>
        </p:sp>
        <p:sp>
          <p:nvSpPr>
            <p:cNvPr id="710676" name="Line 20"/>
            <p:cNvSpPr>
              <a:spLocks noChangeShapeType="1"/>
            </p:cNvSpPr>
            <p:nvPr/>
          </p:nvSpPr>
          <p:spPr bwMode="auto">
            <a:xfrm>
              <a:off x="599" y="135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813" y="1375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+0</a:t>
              </a:r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1555" y="1375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</a:p>
          </p:txBody>
        </p:sp>
        <p:sp>
          <p:nvSpPr>
            <p:cNvPr id="710679" name="Text Box 23"/>
            <p:cNvSpPr txBox="1">
              <a:spLocks noChangeArrowheads="1"/>
            </p:cNvSpPr>
            <p:nvPr/>
          </p:nvSpPr>
          <p:spPr bwMode="auto">
            <a:xfrm>
              <a:off x="2787" y="135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4018" y="135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>
              <a:off x="599" y="1623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2" name="Text Box 26"/>
            <p:cNvSpPr txBox="1">
              <a:spLocks noChangeArrowheads="1"/>
            </p:cNvSpPr>
            <p:nvPr/>
          </p:nvSpPr>
          <p:spPr bwMode="auto">
            <a:xfrm>
              <a:off x="802" y="166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-0</a:t>
              </a:r>
            </a:p>
          </p:txBody>
        </p: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1544" y="162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785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</a:p>
          </p:txBody>
        </p: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4022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</a:p>
          </p:txBody>
        </p:sp>
        <p:sp>
          <p:nvSpPr>
            <p:cNvPr id="710686" name="Line 30"/>
            <p:cNvSpPr>
              <a:spLocks noChangeShapeType="1"/>
            </p:cNvSpPr>
            <p:nvPr/>
          </p:nvSpPr>
          <p:spPr bwMode="auto">
            <a:xfrm>
              <a:off x="599" y="190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645" y="2050"/>
              <a:ext cx="6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数的范围</a:t>
              </a:r>
            </a:p>
          </p:txBody>
        </p:sp>
        <p:sp>
          <p:nvSpPr>
            <p:cNvPr id="710688" name="Text Box 32"/>
            <p:cNvSpPr txBox="1">
              <a:spLocks noChangeArrowheads="1"/>
            </p:cNvSpPr>
            <p:nvPr/>
          </p:nvSpPr>
          <p:spPr bwMode="auto">
            <a:xfrm>
              <a:off x="1323" y="1961"/>
              <a:ext cx="12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</a:p>
          </p:txBody>
        </p:sp>
        <p:sp>
          <p:nvSpPr>
            <p:cNvPr id="710689" name="Text Box 33"/>
            <p:cNvSpPr txBox="1">
              <a:spLocks noChangeArrowheads="1"/>
            </p:cNvSpPr>
            <p:nvPr/>
          </p:nvSpPr>
          <p:spPr bwMode="auto">
            <a:xfrm>
              <a:off x="2544" y="1963"/>
              <a:ext cx="121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</a:p>
          </p:txBody>
        </p:sp>
        <p:sp>
          <p:nvSpPr>
            <p:cNvPr id="710690" name="Text Box 34"/>
            <p:cNvSpPr txBox="1">
              <a:spLocks noChangeArrowheads="1"/>
            </p:cNvSpPr>
            <p:nvPr/>
          </p:nvSpPr>
          <p:spPr bwMode="auto">
            <a:xfrm>
              <a:off x="3784" y="1964"/>
              <a:ext cx="123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(-128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</a:p>
          </p:txBody>
        </p:sp>
        <p:sp>
          <p:nvSpPr>
            <p:cNvPr id="710691" name="Text Box 35"/>
            <p:cNvSpPr txBox="1">
              <a:spLocks noChangeArrowheads="1"/>
            </p:cNvSpPr>
            <p:nvPr/>
          </p:nvSpPr>
          <p:spPr bwMode="auto">
            <a:xfrm>
              <a:off x="610" y="164"/>
              <a:ext cx="1267" cy="291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itchFamily="49" charset="-122"/>
                  <a:ea typeface="隶书" pitchFamily="49" charset="-122"/>
                </a:rPr>
                <a:t>（用一字节表示数）</a:t>
              </a:r>
            </a:p>
          </p:txBody>
        </p:sp>
      </p:grpSp>
      <p:sp>
        <p:nvSpPr>
          <p:cNvPr id="710692" name="Rectangle 36"/>
          <p:cNvSpPr>
            <a:spLocks noChangeArrowheads="1"/>
          </p:cNvSpPr>
          <p:nvPr/>
        </p:nvSpPr>
        <p:spPr bwMode="auto">
          <a:xfrm>
            <a:off x="-14741" y="4967381"/>
            <a:ext cx="9144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负数补码转换成十进制数：最高位不动，其余位取反加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</a:p>
        </p:txBody>
      </p:sp>
      <p:sp>
        <p:nvSpPr>
          <p:cNvPr id="710693" name="Text Box 37"/>
          <p:cNvSpPr txBox="1">
            <a:spLocks noChangeArrowheads="1"/>
          </p:cNvSpPr>
          <p:nvPr/>
        </p:nvSpPr>
        <p:spPr bwMode="auto">
          <a:xfrm>
            <a:off x="1198110" y="5469031"/>
            <a:ext cx="34467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补码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1111001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取反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0000110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0000111=-7</a:t>
            </a:r>
          </a:p>
        </p:txBody>
      </p:sp>
      <p:grpSp>
        <p:nvGrpSpPr>
          <p:cNvPr id="710707" name="Group 51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41" name="Text Box 2">
            <a:extLst>
              <a:ext uri="{FF2B5EF4-FFF2-40B4-BE49-F238E27FC236}">
                <a16:creationId xmlns:a16="http://schemas.microsoft.com/office/drawing/2014/main" id="{122CBDDE-9606-411B-9CA9-91FBC2F6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92" grpId="0" build="p" autoUpdateAnimBg="0"/>
      <p:bldP spid="71069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1055440" y="1628775"/>
            <a:ext cx="81359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由补码的定义可以证明如下补码加、减运算规则：</a:t>
            </a:r>
          </a:p>
        </p:txBody>
      </p:sp>
      <p:sp>
        <p:nvSpPr>
          <p:cNvPr id="711704" name="Rectangle 24"/>
          <p:cNvSpPr>
            <a:spLocks noChangeArrowheads="1"/>
          </p:cNvSpPr>
          <p:nvPr/>
        </p:nvSpPr>
        <p:spPr bwMode="auto">
          <a:xfrm>
            <a:off x="1923522" y="2276872"/>
            <a:ext cx="8276934" cy="100806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</a:p>
        </p:txBody>
      </p:sp>
      <p:sp>
        <p:nvSpPr>
          <p:cNvPr id="711706" name="Rectangle 26"/>
          <p:cNvSpPr>
            <a:spLocks noChangeArrowheads="1"/>
          </p:cNvSpPr>
          <p:nvPr/>
        </p:nvSpPr>
        <p:spPr bwMode="auto">
          <a:xfrm>
            <a:off x="1055440" y="3473785"/>
            <a:ext cx="10971143" cy="182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符号位和数据位一起参加运算；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如果符号位产生进位，则需要将此进位“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丢掉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”；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运算结果的符号位为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时，说明是正数的补码；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运算结果的符号为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时，说明是负数的补码。 </a:t>
            </a:r>
          </a:p>
        </p:txBody>
      </p:sp>
      <p:grpSp>
        <p:nvGrpSpPr>
          <p:cNvPr id="711710" name="Group 30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1711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</a:rPr>
                <a:t>第二版</a:t>
              </a:r>
              <a:endParaRPr lang="zh-CN" altLang="en-US" sz="1800" b="1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1712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695400" y="1701130"/>
            <a:ext cx="1108923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解：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[N1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110110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01001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  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1  1  0  1  1  0  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丢掉←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0  0  1  0  0  1</a:t>
            </a:r>
          </a:p>
        </p:txBody>
      </p:sp>
      <p:sp>
        <p:nvSpPr>
          <p:cNvPr id="712715" name="Freeform 11"/>
          <p:cNvSpPr>
            <a:spLocks/>
          </p:cNvSpPr>
          <p:nvPr/>
        </p:nvSpPr>
        <p:spPr bwMode="auto">
          <a:xfrm>
            <a:off x="3444079" y="475037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2719" name="Group 15"/>
          <p:cNvGrpSpPr>
            <a:grpSpLocks/>
          </p:cNvGrpSpPr>
          <p:nvPr/>
        </p:nvGrpSpPr>
        <p:grpSpPr bwMode="auto">
          <a:xfrm>
            <a:off x="5087269" y="3284984"/>
            <a:ext cx="1440779" cy="1800101"/>
            <a:chOff x="3528" y="2251"/>
            <a:chExt cx="945" cy="1179"/>
          </a:xfrm>
        </p:grpSpPr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4187" y="3430"/>
              <a:ext cx="2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 flipH="1" flipV="1">
              <a:off x="3528" y="2251"/>
              <a:ext cx="9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712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/>
      <p:bldP spid="7127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B142376D-2DFA-4463-BDA0-5C3E0A77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28" y="1571212"/>
            <a:ext cx="10297143" cy="33845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解：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001010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11101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0  0  1  0  1  0 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0  1  1  1  0  1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B2532CCC-5D3C-48CF-ADF9-D3D1D6DC315E}"/>
              </a:ext>
            </a:extLst>
          </p:cNvPr>
          <p:cNvSpPr>
            <a:spLocks/>
          </p:cNvSpPr>
          <p:nvPr/>
        </p:nvSpPr>
        <p:spPr bwMode="auto">
          <a:xfrm>
            <a:off x="3790702" y="465248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321E15BE-A788-419D-9B53-75A3B9DA91F9}"/>
              </a:ext>
            </a:extLst>
          </p:cNvPr>
          <p:cNvGrpSpPr>
            <a:grpSpLocks/>
          </p:cNvGrpSpPr>
          <p:nvPr/>
        </p:nvGrpSpPr>
        <p:grpSpPr bwMode="auto">
          <a:xfrm>
            <a:off x="5230862" y="3163281"/>
            <a:ext cx="1873250" cy="1800101"/>
            <a:chOff x="3288" y="2251"/>
            <a:chExt cx="1180" cy="1179"/>
          </a:xfrm>
        </p:grpSpPr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87C17EFE-157F-43D5-BF5B-88A45DCF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430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D03BE677-0EA4-44D9-A145-50F1334E8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4E38886-647C-4C4C-8117-025B62FD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251"/>
              <a:ext cx="1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59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auto">
          <a:xfrm>
            <a:off x="525009" y="1000126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无符号整数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714759" name="Rectangle 7"/>
          <p:cNvSpPr>
            <a:spLocks noChangeArrowheads="1"/>
          </p:cNvSpPr>
          <p:nvPr/>
        </p:nvSpPr>
        <p:spPr bwMode="auto">
          <a:xfrm>
            <a:off x="555173" y="1628775"/>
            <a:ext cx="11013435" cy="21605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在某些情况下，要处理的数全是正数，此时再保留符号位就没有意义了。我们可以把最高有效位也作为数值处理，这样的数称为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无符号数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16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位无符号数的表示范围是：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65535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位无符号数的表示范围是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：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255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itchFamily="49" charset="-122"/>
              </a:rPr>
              <a:t>。</a:t>
            </a:r>
          </a:p>
        </p:txBody>
      </p: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496434" y="3689351"/>
            <a:ext cx="8135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字符表示法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4766" name="Rectangle 14"/>
          <p:cNvSpPr>
            <a:spLocks noChangeArrowheads="1"/>
          </p:cNvSpPr>
          <p:nvPr/>
        </p:nvSpPr>
        <p:spPr bwMode="auto">
          <a:xfrm>
            <a:off x="587649" y="4356633"/>
            <a:ext cx="111150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计算机中处理的信息并不全是数，有时需要处理字符或字符串，例如从键盘输入的信息或打印输出的信息都是字符方式输入输出的，因此，计算机必须能表示字符（例如，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语言中可通过定义字符型变量来存储字符）。</a:t>
            </a:r>
          </a:p>
        </p:txBody>
      </p:sp>
      <p:grpSp>
        <p:nvGrpSpPr>
          <p:cNvPr id="714770" name="Group 18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/>
      <p:bldP spid="714759" grpId="0" animBg="1"/>
      <p:bldP spid="714765" grpId="0"/>
      <p:bldP spid="7147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机器数的表示形式及其表示范围</a:t>
            </a: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453573" y="981076"/>
            <a:ext cx="813593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字符表示法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983432" y="1772372"/>
            <a:ext cx="10801200" cy="45369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C00000"/>
            </a:solidFill>
            <a:miter lim="800000"/>
            <a:headEnd/>
            <a:tailEnd/>
          </a:ln>
          <a:effectLst>
            <a:outerShdw blurRad="50800" dist="106680" dir="2700000" algn="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字母：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；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数字：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；、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专用字符：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＋、－、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﹡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、∕、↑、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SP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space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空格）、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…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非打印字符：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BEL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（响铃）、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LF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（换行）、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CR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（回车）、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…</a:t>
            </a: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这些字符在机器里必须用二进制数来表示。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采用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美国信息交换标准代码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merican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tandard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ode for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nformation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nterchange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）来表示。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用一个字节（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位二进制码）来表示一个字符，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位为字符的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值，最高位一般用作校验位。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教材在附录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中给出了常用字符的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值。</a:t>
            </a:r>
          </a:p>
        </p:txBody>
      </p:sp>
      <p:grpSp>
        <p:nvGrpSpPr>
          <p:cNvPr id="715789" name="Group 13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4" grpId="0"/>
      <p:bldP spid="71578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二进制数的位运算</a:t>
            </a: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539298" y="1366838"/>
            <a:ext cx="1124533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逻辑变量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其值只能有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两种取值的变量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(AND)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与”运算又称为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逻辑乘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·”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或“∧”来表示，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&amp;”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种。</a:t>
            </a: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947687" y="931219"/>
            <a:ext cx="8748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位运算主要包括：与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(AND)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(OR)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(NOT)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、异或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(XOR)</a:t>
            </a:r>
          </a:p>
        </p:txBody>
      </p:sp>
      <p:graphicFrame>
        <p:nvGraphicFramePr>
          <p:cNvPr id="71684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11666"/>
              </p:ext>
            </p:extLst>
          </p:nvPr>
        </p:nvGraphicFramePr>
        <p:xfrm>
          <a:off x="2207568" y="4077072"/>
          <a:ext cx="4454204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6850" name="Rectangle 50"/>
          <p:cNvSpPr>
            <a:spLocks noChangeArrowheads="1"/>
          </p:cNvSpPr>
          <p:nvPr/>
        </p:nvSpPr>
        <p:spPr bwMode="auto">
          <a:xfrm>
            <a:off x="7320136" y="4797152"/>
            <a:ext cx="4032448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即只有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两个变量取值均为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，则它们“与”运算的结果才为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，其它均为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 </a:t>
            </a:r>
          </a:p>
        </p:txBody>
      </p:sp>
      <p:grpSp>
        <p:nvGrpSpPr>
          <p:cNvPr id="716854" name="Group 54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6855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二进制数的位运算</a:t>
            </a: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611306" y="934095"/>
            <a:ext cx="11317342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(OR)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或”运算又称为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逻辑加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+”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或“∨”来表示，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|”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种。</a:t>
            </a: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83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15714"/>
              </p:ext>
            </p:extLst>
          </p:nvPr>
        </p:nvGraphicFramePr>
        <p:xfrm>
          <a:off x="1919536" y="2708920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858" name="Rectangle 34"/>
          <p:cNvSpPr>
            <a:spLocks noChangeArrowheads="1"/>
          </p:cNvSpPr>
          <p:nvPr/>
        </p:nvSpPr>
        <p:spPr bwMode="auto">
          <a:xfrm>
            <a:off x="7571755" y="3392010"/>
            <a:ext cx="38164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变量中只要一个变量取值为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，则它们“或”运算的结果就是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 </a:t>
            </a:r>
          </a:p>
        </p:txBody>
      </p:sp>
      <p:grpSp>
        <p:nvGrpSpPr>
          <p:cNvPr id="717862" name="Group 38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786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551384" y="141132"/>
            <a:ext cx="410527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学习目标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endParaRPr kumimoji="0"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1086420" y="812428"/>
            <a:ext cx="10482188" cy="23760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 marL="534988" lvl="1" indent="-357188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了解计算机的系统组成及工作原理；</a:t>
            </a:r>
          </a:p>
          <a:p>
            <a:pPr marL="534988" lvl="1" indent="-357188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掌握二进制数的表示及二进制数与其它进制数的转换方法；</a:t>
            </a:r>
          </a:p>
          <a:p>
            <a:pPr marL="534988" lvl="1" indent="-357188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掌握机器数的表示形式和表示范围，特别是补码表示形式；</a:t>
            </a:r>
          </a:p>
          <a:p>
            <a:pPr marL="534988" lvl="1" indent="-357188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掌握补码的加、减运算方法；</a:t>
            </a:r>
          </a:p>
          <a:p>
            <a:pPr marL="534988" lvl="1" indent="-357188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掌握二进制数的位运算方法；          </a:t>
            </a:r>
          </a:p>
        </p:txBody>
      </p:sp>
      <p:sp>
        <p:nvSpPr>
          <p:cNvPr id="676873" name="AutoShape 9"/>
          <p:cNvSpPr>
            <a:spLocks noChangeArrowheads="1"/>
          </p:cNvSpPr>
          <p:nvPr/>
        </p:nvSpPr>
        <p:spPr bwMode="auto">
          <a:xfrm>
            <a:off x="1734492" y="3285282"/>
            <a:ext cx="6769100" cy="1439862"/>
          </a:xfrm>
          <a:prstGeom prst="cloudCallout">
            <a:avLst>
              <a:gd name="adj1" fmla="val 15500"/>
              <a:gd name="adj2" fmla="val -16719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FF00FF"/>
            </a:solidFill>
            <a:round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这些是更好地理解和掌握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语言数据类型（第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章）的基础。</a:t>
            </a:r>
          </a:p>
        </p:txBody>
      </p:sp>
      <p:grpSp>
        <p:nvGrpSpPr>
          <p:cNvPr id="676877" name="Group 13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6115" y="3584891"/>
            <a:ext cx="388937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隶书" pitchFamily="49" charset="-122"/>
              </a:rPr>
              <a:t>学习内容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55440" y="4269000"/>
            <a:ext cx="10482188" cy="223259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txBody>
          <a:bodyPr lIns="18000">
            <a:sp3d/>
          </a:bodyPr>
          <a:lstStyle/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计算机系统组成及工作原理简介 </a:t>
            </a: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进位计数制及其转换（二进制、八进制、十六进制） </a:t>
            </a: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机器数的表示形式及其表示范围（原码、补码、反码） </a:t>
            </a: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二进制数的位运算（与、或、非、异或） </a:t>
            </a: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本章小结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6" grpId="0"/>
      <p:bldP spid="676870" grpId="0" animBg="1"/>
      <p:bldP spid="676873" grpId="1" animBg="1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二进制数的位运算</a:t>
            </a: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552351" y="908720"/>
            <a:ext cx="81359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非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(NOT)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非”运算又称为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逻辑反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语言中用“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~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。</a:t>
            </a: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888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3885"/>
              </p:ext>
            </p:extLst>
          </p:nvPr>
        </p:nvGraphicFramePr>
        <p:xfrm>
          <a:off x="1775520" y="2348880"/>
          <a:ext cx="3406775" cy="1554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8881" name="Rectangle 33"/>
          <p:cNvSpPr>
            <a:spLocks noChangeArrowheads="1"/>
          </p:cNvSpPr>
          <p:nvPr/>
        </p:nvSpPr>
        <p:spPr bwMode="auto">
          <a:xfrm>
            <a:off x="6384032" y="2578100"/>
            <a:ext cx="2519363" cy="850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即将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的值求反。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itchFamily="49" charset="-122"/>
              </a:rPr>
              <a:t> </a:t>
            </a:r>
          </a:p>
        </p:txBody>
      </p:sp>
      <p:grpSp>
        <p:nvGrpSpPr>
          <p:cNvPr id="718887" name="Group 3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8888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8889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autoUpdateAnimBg="0"/>
      <p:bldP spid="71888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582099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二进制数的位运算</a:t>
            </a: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562290" y="908720"/>
            <a:ext cx="11150334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异或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隶书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(XOR)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  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异或”运算可用符号“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⊕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” 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^”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种。</a:t>
            </a: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8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83752"/>
              </p:ext>
            </p:extLst>
          </p:nvPr>
        </p:nvGraphicFramePr>
        <p:xfrm>
          <a:off x="1491736" y="2740143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9905" name="Rectangle 33"/>
          <p:cNvSpPr>
            <a:spLocks noChangeArrowheads="1"/>
          </p:cNvSpPr>
          <p:nvPr/>
        </p:nvSpPr>
        <p:spPr bwMode="auto">
          <a:xfrm>
            <a:off x="7513124" y="3250713"/>
            <a:ext cx="3767452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即当两个变量的取值相异时，则它们“异或”运算的结果就是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，相同则结果为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 </a:t>
            </a:r>
          </a:p>
        </p:txBody>
      </p:sp>
      <p:grpSp>
        <p:nvGrpSpPr>
          <p:cNvPr id="719909" name="Group 37"/>
          <p:cNvGrpSpPr>
            <a:grpSpLocks/>
          </p:cNvGrpSpPr>
          <p:nvPr/>
        </p:nvGrpSpPr>
        <p:grpSpPr bwMode="auto">
          <a:xfrm>
            <a:off x="-11627" y="0"/>
            <a:ext cx="446088" cy="6858000"/>
            <a:chOff x="0" y="0"/>
            <a:chExt cx="281" cy="4320"/>
          </a:xfrm>
        </p:grpSpPr>
        <p:sp>
          <p:nvSpPr>
            <p:cNvPr id="71991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199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按位运算举例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39296" y="881064"/>
            <a:ext cx="1117332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】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: 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如果两个变量的其值为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0X00FF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0X5555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，求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X&amp;Y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X|Y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、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~X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X^Y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的值 </a:t>
            </a:r>
          </a:p>
        </p:txBody>
      </p:sp>
      <p:sp>
        <p:nvSpPr>
          <p:cNvPr id="721223" name="Rectangle 327"/>
          <p:cNvSpPr>
            <a:spLocks noChangeArrowheads="1"/>
          </p:cNvSpPr>
          <p:nvPr/>
        </p:nvSpPr>
        <p:spPr bwMode="auto">
          <a:xfrm>
            <a:off x="2753245" y="3138014"/>
            <a:ext cx="6602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&amp; Y =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0 0 0 0 0 0 0 0 0 1 0 1 0 1 0 1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721228" name="Group 332"/>
          <p:cNvGrpSpPr>
            <a:grpSpLocks/>
          </p:cNvGrpSpPr>
          <p:nvPr/>
        </p:nvGrpSpPr>
        <p:grpSpPr bwMode="auto">
          <a:xfrm>
            <a:off x="2932840" y="1916832"/>
            <a:ext cx="6769103" cy="1127126"/>
            <a:chOff x="901" y="1215"/>
            <a:chExt cx="4264" cy="710"/>
          </a:xfrm>
        </p:grpSpPr>
        <p:sp>
          <p:nvSpPr>
            <p:cNvPr id="721221" name="Rectangle 325"/>
            <p:cNvSpPr>
              <a:spLocks noChangeArrowheads="1"/>
            </p:cNvSpPr>
            <p:nvPr/>
          </p:nvSpPr>
          <p:spPr bwMode="auto">
            <a:xfrm>
              <a:off x="1190" y="1215"/>
              <a:ext cx="37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0 0 0 0 0 0 0 0 1 1 1 1 1 1 1 1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721222" name="Rectangle 326"/>
            <p:cNvSpPr>
              <a:spLocks noChangeArrowheads="1"/>
            </p:cNvSpPr>
            <p:nvPr/>
          </p:nvSpPr>
          <p:spPr bwMode="auto">
            <a:xfrm>
              <a:off x="1191" y="1560"/>
              <a:ext cx="37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0 1 0 1 0 1 0 1 0 1 0 1 0 1 0 1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</p:txBody>
        </p:sp>
        <p:sp>
          <p:nvSpPr>
            <p:cNvPr id="721224" name="Line 328"/>
            <p:cNvSpPr>
              <a:spLocks noChangeShapeType="1"/>
            </p:cNvSpPr>
            <p:nvPr/>
          </p:nvSpPr>
          <p:spPr bwMode="auto">
            <a:xfrm>
              <a:off x="901" y="1925"/>
              <a:ext cx="4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721229" name="Rectangle 333"/>
          <p:cNvSpPr>
            <a:spLocks noChangeArrowheads="1"/>
          </p:cNvSpPr>
          <p:nvPr/>
        </p:nvSpPr>
        <p:spPr bwMode="auto">
          <a:xfrm>
            <a:off x="2711624" y="3693536"/>
            <a:ext cx="6619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  |  Y =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0 1 0 1 0 1 0 1 1 1 1 1 1 1 1 1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</a:p>
        </p:txBody>
      </p:sp>
      <p:sp>
        <p:nvSpPr>
          <p:cNvPr id="721230" name="Rectangle 334"/>
          <p:cNvSpPr>
            <a:spLocks noChangeArrowheads="1"/>
          </p:cNvSpPr>
          <p:nvPr/>
        </p:nvSpPr>
        <p:spPr bwMode="auto">
          <a:xfrm>
            <a:off x="3168824" y="4251990"/>
            <a:ext cx="6135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~X  =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1 1 1 1 1 1 1 1 0 0 0 0 0 0 0 0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</a:p>
        </p:txBody>
      </p:sp>
      <p:sp>
        <p:nvSpPr>
          <p:cNvPr id="721231" name="Rectangle 335"/>
          <p:cNvSpPr>
            <a:spLocks noChangeArrowheads="1"/>
          </p:cNvSpPr>
          <p:nvPr/>
        </p:nvSpPr>
        <p:spPr bwMode="auto">
          <a:xfrm>
            <a:off x="2824738" y="4790152"/>
            <a:ext cx="6510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^ Y =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0 1 0 1 0 1 0 1 1 0 1 0 1 0 1 0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721235" name="Group 33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236" name="Text Box 3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21237" name="Text Box 3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720902" grpId="0"/>
      <p:bldP spid="721223" grpId="0"/>
      <p:bldP spid="721229" grpId="0"/>
      <p:bldP spid="721230" grpId="0"/>
      <p:bldP spid="7212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本章小结：</a:t>
            </a: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99059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计算机是由硬件系统和软件系统组成的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。硬件系统又是由控制器、运算器、存储器及输入输出设备五大部件构成的，其中控制器和运算器集成在一起成为中央处理器（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），控制器发出控制命令指挥其它逻辑部件进行工作，运算器可执行算术和逻辑运算操作，存储器分为内存和外存，所有的数据和程序必须在内存中运行和执行，内存中存放数据是以存储单元为单位进行存放的，每个存储单元都有一个存储地址，计算机就是通过存储地址来访问存储单元的数据的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软件是指计算机程序及有关程序的技术文档资料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。两者中更为重要的是程序，它是计算机进行数据处理的指令集，也是计算机正常工作最重要的因素。计算机离开了软件系统是无法工作的，软件分为系统软件和应用软件，系统软件中最为典型的就是操作系统，我们平时编制的软件通常是应用软件。  </a:t>
            </a:r>
          </a:p>
        </p:txBody>
      </p:sp>
      <p:grpSp>
        <p:nvGrpSpPr>
          <p:cNvPr id="721939" name="Group 1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nimBg="1"/>
      <p:bldP spid="7219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本章小结：</a:t>
            </a: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09291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计算机中使用的进制数是二进制数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，而不是十进制数，因为二进制只有两个数码，运算简单便于硬件实现，同时二进制便于逻辑运算。将十进制转换成二进制整数部分可采用基数除法来实现，小数部分可采用基数乘法来实现。八进制和十六进制也是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语言中经常表示数据的进制，因为它门与二进制之间的转换非常方便，但要注意它们不是计算机中使用的进制。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机器数的表示形式有原码、反码和补码几种形式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，计算机中通常是使用补码的形式来表示一个数，因为补码运算可以连同符号位一起参与运算，这便于运算器的设计和实现。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二进制的位运算有“与” 、“或”、“非”和“异或”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pSp>
        <p:nvGrpSpPr>
          <p:cNvPr id="721939" name="Group 19"/>
          <p:cNvGrpSpPr>
            <a:grpSpLocks/>
          </p:cNvGrpSpPr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B2C5FC48-B9FA-4E6C-AF8C-08B95271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5589240"/>
            <a:ext cx="7921625" cy="461665"/>
          </a:xfrm>
          <a:prstGeom prst="rect">
            <a:avLst/>
          </a:prstGeom>
          <a:solidFill>
            <a:srgbClr val="FF0000"/>
          </a:solidFill>
          <a:ln w="2857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17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498530" y="173039"/>
            <a:ext cx="7273925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1.1  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计算机系统组成及工作原理简介</a:t>
            </a: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2063552" y="3702322"/>
            <a:ext cx="1944688" cy="576263"/>
          </a:xfrm>
          <a:prstGeom prst="rect">
            <a:avLst/>
          </a:prstGeom>
          <a:solidFill>
            <a:srgbClr val="00CCFF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计算机系统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666109" y="2554559"/>
            <a:ext cx="1800225" cy="576262"/>
          </a:xfrm>
          <a:prstGeom prst="rect">
            <a:avLst/>
          </a:prstGeom>
          <a:solidFill>
            <a:srgbClr val="FFCC99"/>
          </a:solidFill>
          <a:ln w="2857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硬件系统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4640709" y="5121547"/>
            <a:ext cx="1944687" cy="576263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软件系统 </a:t>
            </a:r>
          </a:p>
        </p:txBody>
      </p:sp>
      <p:sp>
        <p:nvSpPr>
          <p:cNvPr id="678918" name="AutoShape 6"/>
          <p:cNvSpPr>
            <a:spLocks/>
          </p:cNvSpPr>
          <p:nvPr/>
        </p:nvSpPr>
        <p:spPr bwMode="auto">
          <a:xfrm>
            <a:off x="4326384" y="2618059"/>
            <a:ext cx="288925" cy="2609850"/>
          </a:xfrm>
          <a:prstGeom prst="leftBrace">
            <a:avLst>
              <a:gd name="adj1" fmla="val 75275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AutoShape 9"/>
          <p:cNvSpPr>
            <a:spLocks/>
          </p:cNvSpPr>
          <p:nvPr/>
        </p:nvSpPr>
        <p:spPr bwMode="auto">
          <a:xfrm>
            <a:off x="6847333" y="1482996"/>
            <a:ext cx="215900" cy="2520950"/>
          </a:xfrm>
          <a:prstGeom prst="leftBrace">
            <a:avLst>
              <a:gd name="adj1" fmla="val 97304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3" name="Text Box 11"/>
          <p:cNvSpPr txBox="1">
            <a:spLocks noChangeArrowheads="1"/>
          </p:cNvSpPr>
          <p:nvPr/>
        </p:nvSpPr>
        <p:spPr bwMode="auto">
          <a:xfrm>
            <a:off x="7207696" y="1314721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运算器</a:t>
            </a:r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7207696" y="1898921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控制器</a:t>
            </a:r>
          </a:p>
        </p:txBody>
      </p:sp>
      <p:sp>
        <p:nvSpPr>
          <p:cNvPr id="678925" name="Text Box 13"/>
          <p:cNvSpPr txBox="1">
            <a:spLocks noChangeArrowheads="1"/>
          </p:cNvSpPr>
          <p:nvPr/>
        </p:nvSpPr>
        <p:spPr bwMode="auto">
          <a:xfrm>
            <a:off x="7194996" y="2483121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存储器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7207695" y="3194321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输入设备</a:t>
            </a:r>
          </a:p>
        </p:txBody>
      </p:sp>
      <p:sp>
        <p:nvSpPr>
          <p:cNvPr id="678927" name="Text Box 15"/>
          <p:cNvSpPr txBox="1">
            <a:spLocks noChangeArrowheads="1"/>
          </p:cNvSpPr>
          <p:nvPr/>
        </p:nvSpPr>
        <p:spPr bwMode="auto">
          <a:xfrm>
            <a:off x="7220395" y="3715021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输出设备</a:t>
            </a:r>
          </a:p>
        </p:txBody>
      </p:sp>
      <p:sp>
        <p:nvSpPr>
          <p:cNvPr id="678928" name="AutoShape 16"/>
          <p:cNvSpPr>
            <a:spLocks/>
          </p:cNvSpPr>
          <p:nvPr/>
        </p:nvSpPr>
        <p:spPr bwMode="auto">
          <a:xfrm>
            <a:off x="8342759" y="2284685"/>
            <a:ext cx="287337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9" name="Text Box 17"/>
          <p:cNvSpPr txBox="1">
            <a:spLocks noChangeArrowheads="1"/>
          </p:cNvSpPr>
          <p:nvPr/>
        </p:nvSpPr>
        <p:spPr bwMode="auto">
          <a:xfrm>
            <a:off x="8576120" y="2157684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678930" name="Text Box 18"/>
          <p:cNvSpPr txBox="1">
            <a:spLocks noChangeArrowheads="1"/>
          </p:cNvSpPr>
          <p:nvPr/>
        </p:nvSpPr>
        <p:spPr bwMode="auto">
          <a:xfrm>
            <a:off x="8576120" y="2881584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外存</a:t>
            </a:r>
          </a:p>
        </p:txBody>
      </p:sp>
      <p:sp>
        <p:nvSpPr>
          <p:cNvPr id="678931" name="AutoShape 19"/>
          <p:cNvSpPr>
            <a:spLocks/>
          </p:cNvSpPr>
          <p:nvPr/>
        </p:nvSpPr>
        <p:spPr bwMode="auto">
          <a:xfrm rot="10800000">
            <a:off x="8431659" y="15814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2" name="Text Box 20"/>
          <p:cNvSpPr txBox="1">
            <a:spLocks noChangeArrowheads="1"/>
          </p:cNvSpPr>
          <p:nvPr/>
        </p:nvSpPr>
        <p:spPr bwMode="auto">
          <a:xfrm>
            <a:off x="8677720" y="1598884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CPU</a:t>
            </a:r>
          </a:p>
        </p:txBody>
      </p:sp>
      <p:sp>
        <p:nvSpPr>
          <p:cNvPr id="678933" name="AutoShape 21"/>
          <p:cNvSpPr>
            <a:spLocks/>
          </p:cNvSpPr>
          <p:nvPr/>
        </p:nvSpPr>
        <p:spPr bwMode="auto">
          <a:xfrm rot="10800000">
            <a:off x="9384159" y="17973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4" name="Text Box 22"/>
          <p:cNvSpPr txBox="1">
            <a:spLocks noChangeArrowheads="1"/>
          </p:cNvSpPr>
          <p:nvPr/>
        </p:nvSpPr>
        <p:spPr bwMode="auto">
          <a:xfrm>
            <a:off x="9625459" y="1817959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主机</a:t>
            </a:r>
          </a:p>
        </p:txBody>
      </p:sp>
      <p:sp>
        <p:nvSpPr>
          <p:cNvPr id="678936" name="AutoShape 24"/>
          <p:cNvSpPr>
            <a:spLocks/>
          </p:cNvSpPr>
          <p:nvPr/>
        </p:nvSpPr>
        <p:spPr bwMode="auto">
          <a:xfrm rot="10800000">
            <a:off x="9295259" y="3165746"/>
            <a:ext cx="287337" cy="935038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7" name="Text Box 25"/>
          <p:cNvSpPr txBox="1">
            <a:spLocks noChangeArrowheads="1"/>
          </p:cNvSpPr>
          <p:nvPr/>
        </p:nvSpPr>
        <p:spPr bwMode="auto">
          <a:xfrm>
            <a:off x="9558784" y="3173685"/>
            <a:ext cx="9350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外围设备</a:t>
            </a:r>
          </a:p>
        </p:txBody>
      </p:sp>
      <p:sp>
        <p:nvSpPr>
          <p:cNvPr id="678938" name="AutoShape 26"/>
          <p:cNvSpPr>
            <a:spLocks/>
          </p:cNvSpPr>
          <p:nvPr/>
        </p:nvSpPr>
        <p:spPr bwMode="auto">
          <a:xfrm>
            <a:off x="6902895" y="4846910"/>
            <a:ext cx="287338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9" name="Text Box 27"/>
          <p:cNvSpPr txBox="1">
            <a:spLocks noChangeArrowheads="1"/>
          </p:cNvSpPr>
          <p:nvPr/>
        </p:nvSpPr>
        <p:spPr bwMode="auto">
          <a:xfrm>
            <a:off x="7233095" y="4616721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系统软件</a:t>
            </a:r>
          </a:p>
        </p:txBody>
      </p:sp>
      <p:sp>
        <p:nvSpPr>
          <p:cNvPr id="678940" name="Text Box 28"/>
          <p:cNvSpPr txBox="1">
            <a:spLocks noChangeArrowheads="1"/>
          </p:cNvSpPr>
          <p:nvPr/>
        </p:nvSpPr>
        <p:spPr bwMode="auto">
          <a:xfrm>
            <a:off x="7156895" y="5518421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应用软件</a:t>
            </a:r>
          </a:p>
        </p:txBody>
      </p:sp>
      <p:sp>
        <p:nvSpPr>
          <p:cNvPr id="678941" name="AutoShape 29"/>
          <p:cNvSpPr>
            <a:spLocks noChangeArrowheads="1"/>
          </p:cNvSpPr>
          <p:nvPr/>
        </p:nvSpPr>
        <p:spPr bwMode="auto">
          <a:xfrm>
            <a:off x="2383284" y="931600"/>
            <a:ext cx="3383731" cy="1296988"/>
          </a:xfrm>
          <a:prstGeom prst="wedgeRoundRectCallout">
            <a:avLst>
              <a:gd name="adj1" fmla="val 48604"/>
              <a:gd name="adj2" fmla="val 73222"/>
              <a:gd name="adj3" fmla="val 16667"/>
            </a:avLst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硬件是指构成计算机的物理装置，看得见、摸得着，是一些实实在在的有形实体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678942" name="AutoShape 30"/>
          <p:cNvSpPr>
            <a:spLocks noChangeArrowheads="1"/>
          </p:cNvSpPr>
          <p:nvPr/>
        </p:nvSpPr>
        <p:spPr bwMode="auto">
          <a:xfrm>
            <a:off x="2351534" y="5877197"/>
            <a:ext cx="3271465" cy="792163"/>
          </a:xfrm>
          <a:prstGeom prst="wedgeRoundRectCallout">
            <a:avLst>
              <a:gd name="adj1" fmla="val 54574"/>
              <a:gd name="adj2" fmla="val -8968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软件是指计算机程序及有关程序的技术文档资料 </a:t>
            </a:r>
          </a:p>
        </p:txBody>
      </p:sp>
      <p:grpSp>
        <p:nvGrpSpPr>
          <p:cNvPr id="678949" name="Group 37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895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7895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8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8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7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78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7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7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7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7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8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nimBg="1"/>
      <p:bldP spid="678916" grpId="0" animBg="1"/>
      <p:bldP spid="678917" grpId="0" animBg="1"/>
      <p:bldP spid="678918" grpId="0" animBg="1"/>
      <p:bldP spid="678921" grpId="0" animBg="1"/>
      <p:bldP spid="678923" grpId="0"/>
      <p:bldP spid="678924" grpId="0"/>
      <p:bldP spid="678925" grpId="0"/>
      <p:bldP spid="678926" grpId="0"/>
      <p:bldP spid="678927" grpId="0"/>
      <p:bldP spid="678928" grpId="0" animBg="1"/>
      <p:bldP spid="678929" grpId="0"/>
      <p:bldP spid="678930" grpId="0"/>
      <p:bldP spid="678931" grpId="0" animBg="1"/>
      <p:bldP spid="678932" grpId="0"/>
      <p:bldP spid="678933" grpId="0" animBg="1"/>
      <p:bldP spid="678934" grpId="0"/>
      <p:bldP spid="678936" grpId="0" animBg="1"/>
      <p:bldP spid="678937" grpId="0"/>
      <p:bldP spid="678938" grpId="0" animBg="1"/>
      <p:bldP spid="678939" grpId="0"/>
      <p:bldP spid="678940" grpId="0"/>
      <p:bldP spid="678941" grpId="0" animBg="1"/>
      <p:bldP spid="6789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455667" y="260350"/>
            <a:ext cx="6626225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硬件系统的基本组成及工作原理</a:t>
            </a:r>
          </a:p>
        </p:txBody>
      </p:sp>
      <p:grpSp>
        <p:nvGrpSpPr>
          <p:cNvPr id="680092" name="Group 156"/>
          <p:cNvGrpSpPr>
            <a:grpSpLocks/>
          </p:cNvGrpSpPr>
          <p:nvPr/>
        </p:nvGrpSpPr>
        <p:grpSpPr bwMode="auto">
          <a:xfrm>
            <a:off x="1415480" y="1412876"/>
            <a:ext cx="10297144" cy="5114925"/>
            <a:chOff x="297" y="890"/>
            <a:chExt cx="5244" cy="3222"/>
          </a:xfrm>
        </p:grpSpPr>
        <p:sp>
          <p:nvSpPr>
            <p:cNvPr id="680042" name="Text Box 106"/>
            <p:cNvSpPr txBox="1">
              <a:spLocks noChangeArrowheads="1"/>
            </p:cNvSpPr>
            <p:nvPr/>
          </p:nvSpPr>
          <p:spPr bwMode="auto">
            <a:xfrm>
              <a:off x="1278" y="1602"/>
              <a:ext cx="756" cy="356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just"/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itchFamily="49" charset="-122"/>
                  <a:ea typeface="楷体" pitchFamily="49" charset="-122"/>
                </a:rPr>
                <a:t>输入设备</a:t>
              </a:r>
            </a:p>
          </p:txBody>
        </p:sp>
        <p:grpSp>
          <p:nvGrpSpPr>
            <p:cNvPr id="680091" name="Group 155"/>
            <p:cNvGrpSpPr>
              <a:grpSpLocks/>
            </p:cNvGrpSpPr>
            <p:nvPr/>
          </p:nvGrpSpPr>
          <p:grpSpPr bwMode="auto">
            <a:xfrm>
              <a:off x="297" y="890"/>
              <a:ext cx="5244" cy="3222"/>
              <a:chOff x="297" y="890"/>
              <a:chExt cx="5244" cy="3222"/>
            </a:xfrm>
          </p:grpSpPr>
          <p:sp>
            <p:nvSpPr>
              <p:cNvPr id="680041" name="Text Box 105"/>
              <p:cNvSpPr txBox="1">
                <a:spLocks noChangeArrowheads="1"/>
              </p:cNvSpPr>
              <p:nvPr/>
            </p:nvSpPr>
            <p:spPr bwMode="auto">
              <a:xfrm>
                <a:off x="2674" y="1613"/>
                <a:ext cx="756" cy="35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内存储器</a:t>
                </a:r>
              </a:p>
            </p:txBody>
          </p:sp>
          <p:sp>
            <p:nvSpPr>
              <p:cNvPr id="680043" name="Text Box 107"/>
              <p:cNvSpPr txBox="1">
                <a:spLocks noChangeArrowheads="1"/>
              </p:cNvSpPr>
              <p:nvPr/>
            </p:nvSpPr>
            <p:spPr bwMode="auto">
              <a:xfrm>
                <a:off x="2695" y="890"/>
                <a:ext cx="756" cy="356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外存储器</a:t>
                </a:r>
              </a:p>
            </p:txBody>
          </p:sp>
          <p:sp>
            <p:nvSpPr>
              <p:cNvPr id="680044" name="Text Box 108"/>
              <p:cNvSpPr txBox="1">
                <a:spLocks noChangeArrowheads="1"/>
              </p:cNvSpPr>
              <p:nvPr/>
            </p:nvSpPr>
            <p:spPr bwMode="auto">
              <a:xfrm>
                <a:off x="4154" y="1602"/>
                <a:ext cx="756" cy="356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运算器</a:t>
                </a:r>
              </a:p>
            </p:txBody>
          </p:sp>
          <p:sp>
            <p:nvSpPr>
              <p:cNvPr id="680045" name="Text Box 109"/>
              <p:cNvSpPr txBox="1">
                <a:spLocks noChangeArrowheads="1"/>
              </p:cNvSpPr>
              <p:nvPr/>
            </p:nvSpPr>
            <p:spPr bwMode="auto">
              <a:xfrm>
                <a:off x="2674" y="3211"/>
                <a:ext cx="756" cy="356"/>
              </a:xfrm>
              <a:prstGeom prst="rect">
                <a:avLst/>
              </a:prstGeom>
              <a:solidFill>
                <a:srgbClr val="CC99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99FF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控制器</a:t>
                </a:r>
              </a:p>
            </p:txBody>
          </p:sp>
          <p:sp>
            <p:nvSpPr>
              <p:cNvPr id="680046" name="Text Box 110"/>
              <p:cNvSpPr txBox="1">
                <a:spLocks noChangeArrowheads="1"/>
              </p:cNvSpPr>
              <p:nvPr/>
            </p:nvSpPr>
            <p:spPr bwMode="auto">
              <a:xfrm>
                <a:off x="1278" y="3211"/>
                <a:ext cx="756" cy="356"/>
              </a:xfrm>
              <a:prstGeom prst="rect">
                <a:avLst/>
              </a:prstGeom>
              <a:solidFill>
                <a:srgbClr val="99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输出设备</a:t>
                </a:r>
              </a:p>
            </p:txBody>
          </p:sp>
          <p:sp>
            <p:nvSpPr>
              <p:cNvPr id="680047" name="Line 111"/>
              <p:cNvSpPr>
                <a:spLocks noChangeShapeType="1"/>
              </p:cNvSpPr>
              <p:nvPr/>
            </p:nvSpPr>
            <p:spPr bwMode="auto">
              <a:xfrm>
                <a:off x="648" y="1709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8" name="Line 112"/>
              <p:cNvSpPr>
                <a:spLocks noChangeShapeType="1"/>
              </p:cNvSpPr>
              <p:nvPr/>
            </p:nvSpPr>
            <p:spPr bwMode="auto">
              <a:xfrm>
                <a:off x="648" y="186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9" name="Line 113"/>
              <p:cNvSpPr>
                <a:spLocks noChangeShapeType="1"/>
              </p:cNvSpPr>
              <p:nvPr/>
            </p:nvSpPr>
            <p:spPr bwMode="auto">
              <a:xfrm>
                <a:off x="2086" y="1744"/>
                <a:ext cx="574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0" name="Line 114"/>
              <p:cNvSpPr>
                <a:spLocks noChangeShapeType="1"/>
              </p:cNvSpPr>
              <p:nvPr/>
            </p:nvSpPr>
            <p:spPr bwMode="auto">
              <a:xfrm>
                <a:off x="3493" y="1744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1" name="Line 115"/>
              <p:cNvSpPr>
                <a:spLocks noChangeShapeType="1"/>
              </p:cNvSpPr>
              <p:nvPr/>
            </p:nvSpPr>
            <p:spPr bwMode="auto">
              <a:xfrm rot="10800000">
                <a:off x="3482" y="1880"/>
                <a:ext cx="629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2" name="Line 116"/>
              <p:cNvSpPr>
                <a:spLocks noChangeShapeType="1"/>
              </p:cNvSpPr>
              <p:nvPr/>
            </p:nvSpPr>
            <p:spPr bwMode="auto">
              <a:xfrm>
                <a:off x="2915" y="1964"/>
                <a:ext cx="0" cy="118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3" name="Line 117"/>
              <p:cNvSpPr>
                <a:spLocks noChangeShapeType="1"/>
              </p:cNvSpPr>
              <p:nvPr/>
            </p:nvSpPr>
            <p:spPr bwMode="auto">
              <a:xfrm rot="10800000">
                <a:off x="3167" y="1992"/>
                <a:ext cx="0" cy="1187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54" name="Group 118"/>
              <p:cNvGrpSpPr>
                <a:grpSpLocks/>
              </p:cNvGrpSpPr>
              <p:nvPr/>
            </p:nvGrpSpPr>
            <p:grpSpPr bwMode="auto">
              <a:xfrm>
                <a:off x="3503" y="1992"/>
                <a:ext cx="1050" cy="1424"/>
                <a:chOff x="6417" y="8973"/>
                <a:chExt cx="1500" cy="1872"/>
              </a:xfrm>
            </p:grpSpPr>
            <p:sp>
              <p:nvSpPr>
                <p:cNvPr id="680055" name="Line 119"/>
                <p:cNvSpPr>
                  <a:spLocks noChangeShapeType="1"/>
                </p:cNvSpPr>
                <p:nvPr/>
              </p:nvSpPr>
              <p:spPr bwMode="auto">
                <a:xfrm>
                  <a:off x="6417" y="10845"/>
                  <a:ext cx="1497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5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917" y="8973"/>
                  <a:ext cx="0" cy="1872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58" name="Line 122"/>
              <p:cNvSpPr>
                <a:spLocks noChangeShapeType="1"/>
              </p:cNvSpPr>
              <p:nvPr/>
            </p:nvSpPr>
            <p:spPr bwMode="auto">
              <a:xfrm flipH="1">
                <a:off x="2053" y="1842"/>
                <a:ext cx="252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87" name="Group 151"/>
              <p:cNvGrpSpPr>
                <a:grpSpLocks/>
              </p:cNvGrpSpPr>
              <p:nvPr/>
            </p:nvGrpSpPr>
            <p:grpSpPr bwMode="auto">
              <a:xfrm>
                <a:off x="2307" y="1842"/>
                <a:ext cx="365" cy="1558"/>
                <a:chOff x="2307" y="1842"/>
                <a:chExt cx="365" cy="1558"/>
              </a:xfrm>
            </p:grpSpPr>
            <p:sp>
              <p:nvSpPr>
                <p:cNvPr id="680059" name="Line 123"/>
                <p:cNvSpPr>
                  <a:spLocks noChangeShapeType="1"/>
                </p:cNvSpPr>
                <p:nvPr/>
              </p:nvSpPr>
              <p:spPr bwMode="auto">
                <a:xfrm>
                  <a:off x="2307" y="1842"/>
                  <a:ext cx="0" cy="1548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0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2307" y="3400"/>
                  <a:ext cx="365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1" name="Line 125"/>
              <p:cNvSpPr>
                <a:spLocks noChangeShapeType="1"/>
              </p:cNvSpPr>
              <p:nvPr/>
            </p:nvSpPr>
            <p:spPr bwMode="auto">
              <a:xfrm flipH="1">
                <a:off x="2042" y="3492"/>
                <a:ext cx="615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62" name="Group 126"/>
              <p:cNvGrpSpPr>
                <a:grpSpLocks/>
              </p:cNvGrpSpPr>
              <p:nvPr/>
            </p:nvGrpSpPr>
            <p:grpSpPr bwMode="auto">
              <a:xfrm>
                <a:off x="2054" y="1860"/>
                <a:ext cx="605" cy="1424"/>
                <a:chOff x="4321" y="8801"/>
                <a:chExt cx="865" cy="1872"/>
              </a:xfrm>
            </p:grpSpPr>
            <p:sp>
              <p:nvSpPr>
                <p:cNvPr id="680063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321" y="10659"/>
                  <a:ext cx="540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4" name="Line 128"/>
                <p:cNvSpPr>
                  <a:spLocks noChangeShapeType="1"/>
                </p:cNvSpPr>
                <p:nvPr/>
              </p:nvSpPr>
              <p:spPr bwMode="auto">
                <a:xfrm>
                  <a:off x="4857" y="8814"/>
                  <a:ext cx="329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5" name="Line 129"/>
                <p:cNvSpPr>
                  <a:spLocks noChangeShapeType="1"/>
                </p:cNvSpPr>
                <p:nvPr/>
              </p:nvSpPr>
              <p:spPr bwMode="auto">
                <a:xfrm>
                  <a:off x="4857" y="8801"/>
                  <a:ext cx="0" cy="1872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6" name="Line 130"/>
              <p:cNvSpPr>
                <a:spLocks noChangeShapeType="1"/>
              </p:cNvSpPr>
              <p:nvPr/>
            </p:nvSpPr>
            <p:spPr bwMode="auto">
              <a:xfrm rot="10800000">
                <a:off x="627" y="338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7" name="Line 131"/>
              <p:cNvSpPr>
                <a:spLocks noChangeShapeType="1"/>
              </p:cNvSpPr>
              <p:nvPr/>
            </p:nvSpPr>
            <p:spPr bwMode="auto">
              <a:xfrm>
                <a:off x="3041" y="1257"/>
                <a:ext cx="0" cy="35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9" name="Text Box 133"/>
              <p:cNvSpPr txBox="1">
                <a:spLocks noChangeArrowheads="1"/>
              </p:cNvSpPr>
              <p:nvPr/>
            </p:nvSpPr>
            <p:spPr bwMode="auto">
              <a:xfrm>
                <a:off x="637" y="1481"/>
                <a:ext cx="74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信 息</a:t>
                </a:r>
              </a:p>
            </p:txBody>
          </p:sp>
          <p:sp>
            <p:nvSpPr>
              <p:cNvPr id="680070" name="Text Box 134"/>
              <p:cNvSpPr txBox="1">
                <a:spLocks noChangeArrowheads="1"/>
              </p:cNvSpPr>
              <p:nvPr/>
            </p:nvSpPr>
            <p:spPr bwMode="auto">
              <a:xfrm>
                <a:off x="297" y="1923"/>
                <a:ext cx="1315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如程序、原始数据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)</a:t>
                </a:r>
              </a:p>
            </p:txBody>
          </p:sp>
          <p:sp>
            <p:nvSpPr>
              <p:cNvPr id="680071" name="Text Box 135"/>
              <p:cNvSpPr txBox="1">
                <a:spLocks noChangeArrowheads="1"/>
              </p:cNvSpPr>
              <p:nvPr/>
            </p:nvSpPr>
            <p:spPr bwMode="auto">
              <a:xfrm>
                <a:off x="2090" y="1515"/>
                <a:ext cx="571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存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</a:t>
                </a:r>
              </a:p>
            </p:txBody>
          </p:sp>
          <p:sp>
            <p:nvSpPr>
              <p:cNvPr id="680072" name="Text Box 136"/>
              <p:cNvSpPr txBox="1">
                <a:spLocks noChangeArrowheads="1"/>
              </p:cNvSpPr>
              <p:nvPr/>
            </p:nvSpPr>
            <p:spPr bwMode="auto">
              <a:xfrm>
                <a:off x="3575" y="1524"/>
                <a:ext cx="571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取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</a:t>
                </a:r>
              </a:p>
            </p:txBody>
          </p:sp>
          <p:sp>
            <p:nvSpPr>
              <p:cNvPr id="680073" name="Text Box 137"/>
              <p:cNvSpPr txBox="1">
                <a:spLocks noChangeArrowheads="1"/>
              </p:cNvSpPr>
              <p:nvPr/>
            </p:nvSpPr>
            <p:spPr bwMode="auto">
              <a:xfrm>
                <a:off x="3682" y="3206"/>
                <a:ext cx="745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运算命令</a:t>
                </a:r>
              </a:p>
            </p:txBody>
          </p:sp>
          <p:sp>
            <p:nvSpPr>
              <p:cNvPr id="680074" name="Text Box 138"/>
              <p:cNvSpPr txBox="1">
                <a:spLocks noChangeArrowheads="1"/>
              </p:cNvSpPr>
              <p:nvPr/>
            </p:nvSpPr>
            <p:spPr bwMode="auto">
              <a:xfrm>
                <a:off x="2160" y="3496"/>
                <a:ext cx="745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输出命令</a:t>
                </a:r>
              </a:p>
            </p:txBody>
          </p:sp>
          <p:sp>
            <p:nvSpPr>
              <p:cNvPr id="680075" name="Text Box 139"/>
              <p:cNvSpPr txBox="1">
                <a:spLocks noChangeArrowheads="1"/>
              </p:cNvSpPr>
              <p:nvPr/>
            </p:nvSpPr>
            <p:spPr bwMode="auto">
              <a:xfrm>
                <a:off x="616" y="3392"/>
                <a:ext cx="74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输出信息</a:t>
                </a:r>
              </a:p>
            </p:txBody>
          </p:sp>
          <p:sp>
            <p:nvSpPr>
              <p:cNvPr id="680076" name="Text Box 140"/>
              <p:cNvSpPr txBox="1">
                <a:spLocks noChangeArrowheads="1"/>
              </p:cNvSpPr>
              <p:nvPr/>
            </p:nvSpPr>
            <p:spPr bwMode="auto">
              <a:xfrm>
                <a:off x="3635" y="1908"/>
                <a:ext cx="746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存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</a:t>
                </a:r>
              </a:p>
            </p:txBody>
          </p:sp>
          <p:sp>
            <p:nvSpPr>
              <p:cNvPr id="680077" name="Text Box 141"/>
              <p:cNvSpPr txBox="1">
                <a:spLocks noChangeArrowheads="1"/>
              </p:cNvSpPr>
              <p:nvPr/>
            </p:nvSpPr>
            <p:spPr bwMode="auto">
              <a:xfrm>
                <a:off x="3065" y="2115"/>
                <a:ext cx="295" cy="8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存 取 指 令</a:t>
                </a:r>
              </a:p>
            </p:txBody>
          </p:sp>
          <p:sp>
            <p:nvSpPr>
              <p:cNvPr id="680078" name="Text Box 142"/>
              <p:cNvSpPr txBox="1">
                <a:spLocks noChangeArrowheads="1"/>
              </p:cNvSpPr>
              <p:nvPr/>
            </p:nvSpPr>
            <p:spPr bwMode="auto">
              <a:xfrm>
                <a:off x="2768" y="2070"/>
                <a:ext cx="193" cy="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程 序 指 令</a:t>
                </a:r>
              </a:p>
            </p:txBody>
          </p:sp>
          <p:sp>
            <p:nvSpPr>
              <p:cNvPr id="680079" name="Text Box 143"/>
              <p:cNvSpPr txBox="1">
                <a:spLocks noChangeArrowheads="1"/>
              </p:cNvSpPr>
              <p:nvPr/>
            </p:nvSpPr>
            <p:spPr bwMode="auto">
              <a:xfrm>
                <a:off x="2391" y="2425"/>
                <a:ext cx="275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 据</a:t>
                </a:r>
              </a:p>
            </p:txBody>
          </p:sp>
          <p:sp>
            <p:nvSpPr>
              <p:cNvPr id="680080" name="Text Box 144"/>
              <p:cNvSpPr txBox="1">
                <a:spLocks noChangeArrowheads="1"/>
              </p:cNvSpPr>
              <p:nvPr/>
            </p:nvSpPr>
            <p:spPr bwMode="auto">
              <a:xfrm>
                <a:off x="2043" y="2070"/>
                <a:ext cx="281" cy="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输 入 指 令</a:t>
                </a:r>
              </a:p>
            </p:txBody>
          </p:sp>
          <p:sp>
            <p:nvSpPr>
              <p:cNvPr id="680083" name="Line 147"/>
              <p:cNvSpPr>
                <a:spLocks noChangeShapeType="1"/>
              </p:cNvSpPr>
              <p:nvPr/>
            </p:nvSpPr>
            <p:spPr bwMode="auto">
              <a:xfrm>
                <a:off x="4738" y="3665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4" name="Line 148"/>
              <p:cNvSpPr>
                <a:spLocks noChangeShapeType="1"/>
              </p:cNvSpPr>
              <p:nvPr/>
            </p:nvSpPr>
            <p:spPr bwMode="auto">
              <a:xfrm>
                <a:off x="4738" y="3857"/>
                <a:ext cx="630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5" name="Text Box 149"/>
              <p:cNvSpPr txBox="1">
                <a:spLocks noChangeArrowheads="1"/>
              </p:cNvSpPr>
              <p:nvPr/>
            </p:nvSpPr>
            <p:spPr bwMode="auto">
              <a:xfrm>
                <a:off x="4763" y="3407"/>
                <a:ext cx="75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数据信息</a:t>
                </a:r>
              </a:p>
            </p:txBody>
          </p:sp>
          <p:sp>
            <p:nvSpPr>
              <p:cNvPr id="680086" name="Text Box 150"/>
              <p:cNvSpPr txBox="1">
                <a:spLocks noChangeArrowheads="1"/>
              </p:cNvSpPr>
              <p:nvPr/>
            </p:nvSpPr>
            <p:spPr bwMode="auto">
              <a:xfrm>
                <a:off x="4785" y="3885"/>
                <a:ext cx="75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控制信息</a:t>
                </a:r>
              </a:p>
            </p:txBody>
          </p:sp>
        </p:grpSp>
      </p:grpSp>
      <p:grpSp>
        <p:nvGrpSpPr>
          <p:cNvPr id="680099" name="Group 163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100" name="Text Box 16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0101" name="Text Box 16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527104" y="188640"/>
            <a:ext cx="77216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(ALU-Arithmetic Logic Unit</a:t>
            </a:r>
            <a:r>
              <a:rPr kumimoji="0" lang="en-US" altLang="zh-CN" sz="2800" dirty="0">
                <a:solidFill>
                  <a:srgbClr val="0070C0"/>
                </a:solidFill>
                <a:ea typeface="隶书" pitchFamily="49" charset="-122"/>
              </a:rPr>
              <a:t> 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1488701" y="846499"/>
            <a:ext cx="9991406" cy="1286357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运算器又称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算术逻辑部件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，简称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itchFamily="49" charset="-122"/>
              </a:rPr>
              <a:t>ALU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，是计算机用来进行数据运算的部件。数据运算包括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算术运算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逻辑运算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，后者常被忽视，但恰恰是逻辑运算使计算机能进行因果关系分析。一般运算器都具有逻辑运算能力。 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500117" y="2385263"/>
            <a:ext cx="5097463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控制器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(Controller</a:t>
            </a:r>
            <a:r>
              <a:rPr kumimoji="0" lang="en-US" altLang="zh-CN" sz="2800" dirty="0">
                <a:solidFill>
                  <a:srgbClr val="0070C0"/>
                </a:solidFill>
                <a:ea typeface="隶书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1506416" y="3040197"/>
            <a:ext cx="9990184" cy="1972979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控制器是计算机的指挥系统，计算机的工作就是在控制器控制下有条不紊协调工作的。控制器通过地址访问存储器，逐条取出选中单元的指令，分析指令，根据指令产生相应的控制信号作用于其它各个部件，控制其它部件完成指令要求的操作。上述过程周而复始，保证了计算机能自动、连续地工作。 </a:t>
            </a:r>
          </a:p>
        </p:txBody>
      </p:sp>
      <p:grpSp>
        <p:nvGrpSpPr>
          <p:cNvPr id="680972" name="Group 12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97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097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94541" y="5301208"/>
            <a:ext cx="9990184" cy="12302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一般把运算器和控制器做在一块集成电路芯片上，称为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itchFamily="49" charset="-122"/>
              </a:rPr>
              <a:t>中央处理器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，简称为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Central Processing Unit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）。它是计算机核心和关键，计算机的性能主要取决于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itchFamily="49" charset="-122"/>
              </a:rPr>
              <a:t>。 </a:t>
            </a:r>
          </a:p>
        </p:txBody>
      </p:sp>
      <p:pic>
        <p:nvPicPr>
          <p:cNvPr id="10" name="图片 9" descr="cpu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0289" y="3273509"/>
            <a:ext cx="4136210" cy="3038848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11" name="图片 10" descr="cpu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80" y="3273509"/>
            <a:ext cx="3966800" cy="3038400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28692" y="44625"/>
            <a:ext cx="4448175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(3)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存储器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(Memory</a:t>
            </a:r>
            <a:r>
              <a:rPr kumimoji="0" lang="en-US" altLang="zh-CN" sz="2800" dirty="0">
                <a:solidFill>
                  <a:srgbClr val="0070C0"/>
                </a:solidFill>
                <a:ea typeface="隶书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362400" y="708201"/>
            <a:ext cx="9995006" cy="16406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存储器是计算机中具有记忆能力的部件，用来存放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。程序和数据是两种不同的信息，应放在不同的地方，两者不可混淆 。指令总是送到控制器，而数据则总是送到运算器。存储器就是一种能根据地址接收或提供指令或数据的装置。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362400" y="2702372"/>
            <a:ext cx="9995006" cy="582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存储器可分为两大类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：即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外存储器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         </a:t>
            </a:r>
          </a:p>
        </p:txBody>
      </p:sp>
      <p:grpSp>
        <p:nvGrpSpPr>
          <p:cNvPr id="681998" name="Group 14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74802" y="3643314"/>
            <a:ext cx="3929090" cy="2857520"/>
            <a:chOff x="819906" y="3643314"/>
            <a:chExt cx="3929090" cy="2857520"/>
          </a:xfrm>
        </p:grpSpPr>
        <p:pic>
          <p:nvPicPr>
            <p:cNvPr id="10" name="图片 9" descr="mem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06" y="3643314"/>
              <a:ext cx="3929090" cy="2857520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928662" y="371475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itchFamily="49" charset="-122"/>
                  <a:ea typeface="隶书" pitchFamily="49" charset="-122"/>
                </a:rPr>
                <a:t>内存条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8868" y="3643315"/>
            <a:ext cx="3857652" cy="2897525"/>
            <a:chOff x="4963310" y="3643314"/>
            <a:chExt cx="3857652" cy="2897525"/>
          </a:xfrm>
        </p:grpSpPr>
        <p:pic>
          <p:nvPicPr>
            <p:cNvPr id="12" name="图片 11" descr="mem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310" y="3643314"/>
              <a:ext cx="3857652" cy="2897525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5072066" y="371475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itchFamily="49" charset="-122"/>
                  <a:ea typeface="隶书" pitchFamily="49" charset="-122"/>
                </a:rPr>
                <a:t>硬盘</a:t>
              </a: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62400" y="2577037"/>
            <a:ext cx="9995006" cy="394830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简称内存，又称主存，是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能根据地址线直接寻址的存储空间，是计算机内部存放数据的硬件设备，是程序和数据存储的基本要素，由半导体器件制成。内存中存放数据是以相应的内存单元为单位进行存放的，内存单元的大小可以是一个字节，也可以是多个字节，每个内存单元都有一个编号，它表示该内存单元所对应的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内存地址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。内存的特点是存取速度快，基本上能与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速度相匹配。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itchFamily="49" charset="-122"/>
              </a:rPr>
              <a:t>外存储器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简称外存，它作为一种辅助存储设备，主要用来存放一些暂时不用而又需常期保存的程序或数据。当需要执行外存中的程序或处理外存中的数据时，必须通过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输入／输出指令，将其调入内存中才能被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</a:rPr>
              <a:t>执行处理，所以外存实际上属于输入／输出设备。 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455667" y="273050"/>
            <a:ext cx="5834063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(4)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输入设备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(Input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1434408" y="882650"/>
            <a:ext cx="9860456" cy="890166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输入设备是用来输入程序和数据的部件。常见的输入设备有：键盘、鼠标、麦克风、扫描仪、手写板、数码相机、摄像头等。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414391" y="1988840"/>
            <a:ext cx="56007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(5)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输出设备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(Output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0120" y="2619078"/>
            <a:ext cx="9860456" cy="1308194"/>
          </a:xfrm>
          <a:prstGeom prst="rect">
            <a:avLst/>
          </a:prstGeom>
          <a:ln w="38100"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输出设备正好与输入设备相反，是用来输出结果的部件。要求输出设备能以人们所能接受的形式输出信息，如以文字、图形的形式在显示器上输出。除显示器外，常用的输出设备还有音箱、打印机、绘图仪等。 </a:t>
            </a:r>
          </a:p>
        </p:txBody>
      </p:sp>
      <p:grpSp>
        <p:nvGrpSpPr>
          <p:cNvPr id="684044" name="Group 12"/>
          <p:cNvGrpSpPr>
            <a:grpSpLocks/>
          </p:cNvGrpSpPr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语言程序设计教程      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第一章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itchFamily="34" charset="0"/>
                </a:rPr>
                <a:t>预备知识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0955" y="4470899"/>
            <a:ext cx="3819971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隶书" pitchFamily="49" charset="-122"/>
              </a:rPr>
              <a:t>计算机的工作原理：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21775" y="5070944"/>
            <a:ext cx="9860456" cy="1250206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  <a:headEnd/>
            <a:tailE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各种各样的信息，通过输入设备，进入计算机的存储器，然后送到运算器，运算完毕把结果送到存储器存储，最后通过输出设备显示出来。整个过程由控制器进行控制。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6053</Words>
  <Application>Microsoft Office PowerPoint</Application>
  <PresentationFormat>宽屏</PresentationFormat>
  <Paragraphs>972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华文琥珀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Times New Roman</vt:lpstr>
      <vt:lpstr>Verdana</vt:lpstr>
      <vt:lpstr>Wingdings</vt:lpstr>
      <vt:lpstr>默认设计模板</vt:lpstr>
      <vt:lpstr>剪辑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zhangp</cp:lastModifiedBy>
  <cp:revision>428</cp:revision>
  <dcterms:created xsi:type="dcterms:W3CDTF">1999-05-31T10:27:02Z</dcterms:created>
  <dcterms:modified xsi:type="dcterms:W3CDTF">2023-02-22T01:38:50Z</dcterms:modified>
</cp:coreProperties>
</file>