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591" r:id="rId2"/>
    <p:sldId id="593" r:id="rId3"/>
    <p:sldId id="763" r:id="rId4"/>
    <p:sldId id="764" r:id="rId5"/>
    <p:sldId id="765" r:id="rId6"/>
    <p:sldId id="766" r:id="rId7"/>
    <p:sldId id="767" r:id="rId8"/>
    <p:sldId id="768" r:id="rId9"/>
    <p:sldId id="769" r:id="rId10"/>
    <p:sldId id="770" r:id="rId11"/>
    <p:sldId id="771" r:id="rId12"/>
    <p:sldId id="823" r:id="rId13"/>
    <p:sldId id="824" r:id="rId14"/>
    <p:sldId id="825" r:id="rId15"/>
    <p:sldId id="826" r:id="rId16"/>
    <p:sldId id="827" r:id="rId17"/>
    <p:sldId id="828" r:id="rId18"/>
    <p:sldId id="782" r:id="rId19"/>
    <p:sldId id="783" r:id="rId20"/>
    <p:sldId id="784" r:id="rId21"/>
    <p:sldId id="785" r:id="rId22"/>
    <p:sldId id="786" r:id="rId23"/>
    <p:sldId id="787" r:id="rId24"/>
    <p:sldId id="788" r:id="rId25"/>
    <p:sldId id="789" r:id="rId26"/>
    <p:sldId id="790" r:id="rId27"/>
    <p:sldId id="791" r:id="rId28"/>
    <p:sldId id="792" r:id="rId29"/>
    <p:sldId id="793" r:id="rId30"/>
    <p:sldId id="794" r:id="rId31"/>
    <p:sldId id="795" r:id="rId32"/>
    <p:sldId id="796" r:id="rId33"/>
    <p:sldId id="797" r:id="rId34"/>
    <p:sldId id="798" r:id="rId35"/>
    <p:sldId id="799" r:id="rId36"/>
    <p:sldId id="800" r:id="rId37"/>
    <p:sldId id="801" r:id="rId38"/>
    <p:sldId id="802" r:id="rId39"/>
    <p:sldId id="803" r:id="rId40"/>
    <p:sldId id="804" r:id="rId41"/>
    <p:sldId id="805" r:id="rId42"/>
    <p:sldId id="806" r:id="rId43"/>
    <p:sldId id="807" r:id="rId44"/>
    <p:sldId id="808" r:id="rId45"/>
    <p:sldId id="809" r:id="rId46"/>
    <p:sldId id="810" r:id="rId47"/>
    <p:sldId id="811" r:id="rId48"/>
    <p:sldId id="812" r:id="rId49"/>
    <p:sldId id="815" r:id="rId50"/>
    <p:sldId id="816" r:id="rId51"/>
    <p:sldId id="817" r:id="rId52"/>
    <p:sldId id="818" r:id="rId53"/>
    <p:sldId id="814" r:id="rId54"/>
    <p:sldId id="813" r:id="rId55"/>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1776" userDrawn="1">
          <p15:clr>
            <a:srgbClr val="A4A3A4"/>
          </p15:clr>
        </p15:guide>
        <p15:guide id="2" pos="24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6600"/>
    <a:srgbClr val="FFFFCC"/>
    <a:srgbClr val="00FFFF"/>
    <a:srgbClr val="FF3399"/>
    <a:srgbClr val="E6E6E6"/>
    <a:srgbClr val="006699"/>
    <a:srgbClr val="CCCC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0" autoAdjust="0"/>
    <p:restoredTop sz="83118" autoAdjust="0"/>
  </p:normalViewPr>
  <p:slideViewPr>
    <p:cSldViewPr>
      <p:cViewPr varScale="1">
        <p:scale>
          <a:sx n="79" d="100"/>
          <a:sy n="79" d="100"/>
        </p:scale>
        <p:origin x="744" y="78"/>
      </p:cViewPr>
      <p:guideLst>
        <p:guide orient="horz" pos="1776"/>
        <p:guide pos="24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539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7AEFF68-9A25-4C6D-8754-FF4B6F2FAC8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D8839-C5AB-4018-B67A-8BAE0943C859}" type="slidenum">
              <a:rPr lang="en-US" altLang="zh-CN"/>
              <a:pPr/>
              <a:t>5</a:t>
            </a:fld>
            <a:endParaRPr lang="en-US" altLang="zh-CN"/>
          </a:p>
        </p:txBody>
      </p:sp>
      <p:sp>
        <p:nvSpPr>
          <p:cNvPr id="744450" name="Rectangle 2"/>
          <p:cNvSpPr>
            <a:spLocks noGrp="1" noRot="1" noChangeAspect="1" noChangeArrowheads="1" noTextEdit="1"/>
          </p:cNvSpPr>
          <p:nvPr>
            <p:ph type="sldImg"/>
          </p:nvPr>
        </p:nvSpPr>
        <p:spPr>
          <a:xfrm>
            <a:off x="381000" y="685800"/>
            <a:ext cx="6096000" cy="3429000"/>
          </a:xfrm>
          <a:ln/>
        </p:spPr>
      </p:sp>
      <p:sp>
        <p:nvSpPr>
          <p:cNvPr id="74445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6152D-BFBA-4E28-9514-C1E9D023CDE9}" type="slidenum">
              <a:rPr lang="en-US" altLang="zh-CN"/>
              <a:pPr/>
              <a:t>14</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a:ln/>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1804090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6152D-BFBA-4E28-9514-C1E9D023CDE9}" type="slidenum">
              <a:rPr lang="en-US" altLang="zh-CN"/>
              <a:pPr/>
              <a:t>15</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a:ln/>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3763405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6152D-BFBA-4E28-9514-C1E9D023CDE9}" type="slidenum">
              <a:rPr lang="en-US" altLang="zh-CN"/>
              <a:pPr/>
              <a:t>16</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a:ln/>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1025437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6152D-BFBA-4E28-9514-C1E9D023CDE9}" type="slidenum">
              <a:rPr lang="en-US" altLang="zh-CN"/>
              <a:pPr/>
              <a:t>17</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a:ln/>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3685549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D9576-0167-49BC-8340-01DCA9450061}" type="slidenum">
              <a:rPr lang="en-US" altLang="zh-CN"/>
              <a:pPr/>
              <a:t>18</a:t>
            </a:fld>
            <a:endParaRPr lang="en-US" altLang="zh-CN"/>
          </a:p>
        </p:txBody>
      </p:sp>
      <p:sp>
        <p:nvSpPr>
          <p:cNvPr id="782338" name="Rectangle 2"/>
          <p:cNvSpPr>
            <a:spLocks noGrp="1" noRot="1" noChangeAspect="1" noChangeArrowheads="1" noTextEdit="1"/>
          </p:cNvSpPr>
          <p:nvPr>
            <p:ph type="sldImg"/>
          </p:nvPr>
        </p:nvSpPr>
        <p:spPr>
          <a:xfrm>
            <a:off x="381000" y="685800"/>
            <a:ext cx="6096000" cy="3429000"/>
          </a:xfrm>
          <a:ln/>
        </p:spPr>
      </p:sp>
      <p:sp>
        <p:nvSpPr>
          <p:cNvPr id="7823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C713CC-67C1-4A77-B7B1-A28CCDB08DAF}" type="slidenum">
              <a:rPr lang="en-US" altLang="zh-CN"/>
              <a:pPr/>
              <a:t>19</a:t>
            </a:fld>
            <a:endParaRPr lang="en-US" altLang="zh-CN"/>
          </a:p>
        </p:txBody>
      </p:sp>
      <p:sp>
        <p:nvSpPr>
          <p:cNvPr id="784386" name="Rectangle 2"/>
          <p:cNvSpPr>
            <a:spLocks noGrp="1" noRot="1" noChangeAspect="1" noChangeArrowheads="1" noTextEdit="1"/>
          </p:cNvSpPr>
          <p:nvPr>
            <p:ph type="sldImg"/>
          </p:nvPr>
        </p:nvSpPr>
        <p:spPr>
          <a:xfrm>
            <a:off x="381000" y="685800"/>
            <a:ext cx="6096000" cy="3429000"/>
          </a:xfrm>
          <a:ln/>
        </p:spPr>
      </p:sp>
      <p:sp>
        <p:nvSpPr>
          <p:cNvPr id="7843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6878FB-60D4-4910-B212-BCED011A7EEE}" type="slidenum">
              <a:rPr lang="en-US" altLang="zh-CN"/>
              <a:pPr/>
              <a:t>20</a:t>
            </a:fld>
            <a:endParaRPr lang="en-US" altLang="zh-CN"/>
          </a:p>
        </p:txBody>
      </p:sp>
      <p:sp>
        <p:nvSpPr>
          <p:cNvPr id="786434" name="Rectangle 2"/>
          <p:cNvSpPr>
            <a:spLocks noGrp="1" noRot="1" noChangeAspect="1" noChangeArrowheads="1" noTextEdit="1"/>
          </p:cNvSpPr>
          <p:nvPr>
            <p:ph type="sldImg"/>
          </p:nvPr>
        </p:nvSpPr>
        <p:spPr>
          <a:xfrm>
            <a:off x="381000" y="685800"/>
            <a:ext cx="6096000" cy="3429000"/>
          </a:xfrm>
          <a:ln/>
        </p:spPr>
      </p:sp>
      <p:sp>
        <p:nvSpPr>
          <p:cNvPr id="7864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D12C17-B100-4C2A-AEE8-E62EE8E3DEC3}" type="slidenum">
              <a:rPr lang="en-US" altLang="zh-CN"/>
              <a:pPr/>
              <a:t>21</a:t>
            </a:fld>
            <a:endParaRPr lang="en-US" altLang="zh-CN"/>
          </a:p>
        </p:txBody>
      </p:sp>
      <p:sp>
        <p:nvSpPr>
          <p:cNvPr id="788482" name="Rectangle 2"/>
          <p:cNvSpPr>
            <a:spLocks noGrp="1" noRot="1" noChangeAspect="1" noChangeArrowheads="1" noTextEdit="1"/>
          </p:cNvSpPr>
          <p:nvPr>
            <p:ph type="sldImg"/>
          </p:nvPr>
        </p:nvSpPr>
        <p:spPr>
          <a:xfrm>
            <a:off x="381000" y="685800"/>
            <a:ext cx="6096000" cy="3429000"/>
          </a:xfrm>
          <a:ln/>
        </p:spPr>
      </p:sp>
      <p:sp>
        <p:nvSpPr>
          <p:cNvPr id="7884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88BD6B-EF91-446A-83F7-4DDAD939C287}" type="slidenum">
              <a:rPr lang="en-US" altLang="zh-CN"/>
              <a:pPr/>
              <a:t>22</a:t>
            </a:fld>
            <a:endParaRPr lang="en-US" altLang="zh-CN"/>
          </a:p>
        </p:txBody>
      </p:sp>
      <p:sp>
        <p:nvSpPr>
          <p:cNvPr id="790530" name="Rectangle 2"/>
          <p:cNvSpPr>
            <a:spLocks noGrp="1" noRot="1" noChangeAspect="1" noChangeArrowheads="1" noTextEdit="1"/>
          </p:cNvSpPr>
          <p:nvPr>
            <p:ph type="sldImg"/>
          </p:nvPr>
        </p:nvSpPr>
        <p:spPr>
          <a:xfrm>
            <a:off x="381000" y="685800"/>
            <a:ext cx="6096000" cy="3429000"/>
          </a:xfrm>
          <a:ln/>
        </p:spPr>
      </p:sp>
      <p:sp>
        <p:nvSpPr>
          <p:cNvPr id="79053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03BF7-BBEC-4514-9586-08A3986481B5}" type="slidenum">
              <a:rPr lang="en-US" altLang="zh-CN"/>
              <a:pPr/>
              <a:t>23</a:t>
            </a:fld>
            <a:endParaRPr lang="en-US" altLang="zh-CN"/>
          </a:p>
        </p:txBody>
      </p:sp>
      <p:sp>
        <p:nvSpPr>
          <p:cNvPr id="792578" name="Rectangle 2"/>
          <p:cNvSpPr>
            <a:spLocks noGrp="1" noRot="1" noChangeAspect="1" noChangeArrowheads="1" noTextEdit="1"/>
          </p:cNvSpPr>
          <p:nvPr>
            <p:ph type="sldImg"/>
          </p:nvPr>
        </p:nvSpPr>
        <p:spPr>
          <a:xfrm>
            <a:off x="381000" y="685800"/>
            <a:ext cx="6096000" cy="3429000"/>
          </a:xfrm>
          <a:ln/>
        </p:spPr>
      </p:sp>
      <p:sp>
        <p:nvSpPr>
          <p:cNvPr id="7925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F2C69-047C-40F2-AFA1-EBA77E131C8F}" type="slidenum">
              <a:rPr lang="en-US" altLang="zh-CN"/>
              <a:pPr/>
              <a:t>6</a:t>
            </a:fld>
            <a:endParaRPr lang="en-US" altLang="zh-CN"/>
          </a:p>
        </p:txBody>
      </p:sp>
      <p:sp>
        <p:nvSpPr>
          <p:cNvPr id="746498" name="Rectangle 2"/>
          <p:cNvSpPr>
            <a:spLocks noGrp="1" noRot="1" noChangeAspect="1" noChangeArrowheads="1" noTextEdit="1"/>
          </p:cNvSpPr>
          <p:nvPr>
            <p:ph type="sldImg"/>
          </p:nvPr>
        </p:nvSpPr>
        <p:spPr>
          <a:xfrm>
            <a:off x="381000" y="685800"/>
            <a:ext cx="6096000" cy="3429000"/>
          </a:xfrm>
          <a:ln/>
        </p:spPr>
      </p:sp>
      <p:sp>
        <p:nvSpPr>
          <p:cNvPr id="74649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E48D53-9A3D-47D2-A5DA-0FFA7507A636}" type="slidenum">
              <a:rPr lang="en-US" altLang="zh-CN"/>
              <a:pPr/>
              <a:t>24</a:t>
            </a:fld>
            <a:endParaRPr lang="en-US" altLang="zh-CN"/>
          </a:p>
        </p:txBody>
      </p:sp>
      <p:sp>
        <p:nvSpPr>
          <p:cNvPr id="794626" name="Rectangle 2"/>
          <p:cNvSpPr>
            <a:spLocks noGrp="1" noRot="1" noChangeAspect="1" noChangeArrowheads="1" noTextEdit="1"/>
          </p:cNvSpPr>
          <p:nvPr>
            <p:ph type="sldImg"/>
          </p:nvPr>
        </p:nvSpPr>
        <p:spPr>
          <a:xfrm>
            <a:off x="381000" y="685800"/>
            <a:ext cx="6096000" cy="3429000"/>
          </a:xfrm>
          <a:ln/>
        </p:spPr>
      </p:sp>
      <p:sp>
        <p:nvSpPr>
          <p:cNvPr id="7946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9F089C-26A1-4E42-9E78-5618AE791232}" type="slidenum">
              <a:rPr lang="en-US" altLang="zh-CN"/>
              <a:pPr/>
              <a:t>25</a:t>
            </a:fld>
            <a:endParaRPr lang="en-US" altLang="zh-CN"/>
          </a:p>
        </p:txBody>
      </p:sp>
      <p:sp>
        <p:nvSpPr>
          <p:cNvPr id="796674" name="Rectangle 2"/>
          <p:cNvSpPr>
            <a:spLocks noGrp="1" noRot="1" noChangeAspect="1" noChangeArrowheads="1" noTextEdit="1"/>
          </p:cNvSpPr>
          <p:nvPr>
            <p:ph type="sldImg"/>
          </p:nvPr>
        </p:nvSpPr>
        <p:spPr>
          <a:xfrm>
            <a:off x="381000" y="685800"/>
            <a:ext cx="6096000" cy="3429000"/>
          </a:xfrm>
          <a:ln/>
        </p:spPr>
      </p:sp>
      <p:sp>
        <p:nvSpPr>
          <p:cNvPr id="7966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DD38A1-AEC3-4FF8-B90F-4D6E0BC0D6DB}" type="slidenum">
              <a:rPr lang="en-US" altLang="zh-CN"/>
              <a:pPr/>
              <a:t>26</a:t>
            </a:fld>
            <a:endParaRPr lang="en-US" altLang="zh-CN"/>
          </a:p>
        </p:txBody>
      </p:sp>
      <p:sp>
        <p:nvSpPr>
          <p:cNvPr id="798722" name="Rectangle 2"/>
          <p:cNvSpPr>
            <a:spLocks noGrp="1" noRot="1" noChangeAspect="1" noChangeArrowheads="1" noTextEdit="1"/>
          </p:cNvSpPr>
          <p:nvPr>
            <p:ph type="sldImg"/>
          </p:nvPr>
        </p:nvSpPr>
        <p:spPr>
          <a:xfrm>
            <a:off x="381000" y="685800"/>
            <a:ext cx="6096000" cy="3429000"/>
          </a:xfrm>
          <a:ln/>
        </p:spPr>
      </p:sp>
      <p:sp>
        <p:nvSpPr>
          <p:cNvPr id="7987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D23EC-363F-4CF2-85AC-DFD29A14F180}" type="slidenum">
              <a:rPr lang="en-US" altLang="zh-CN"/>
              <a:pPr/>
              <a:t>29</a:t>
            </a:fld>
            <a:endParaRPr lang="en-US" altLang="zh-CN"/>
          </a:p>
        </p:txBody>
      </p:sp>
      <p:sp>
        <p:nvSpPr>
          <p:cNvPr id="804866" name="Rectangle 2"/>
          <p:cNvSpPr>
            <a:spLocks noGrp="1" noRot="1" noChangeAspect="1" noChangeArrowheads="1" noTextEdit="1"/>
          </p:cNvSpPr>
          <p:nvPr>
            <p:ph type="sldImg"/>
          </p:nvPr>
        </p:nvSpPr>
        <p:spPr>
          <a:xfrm>
            <a:off x="381000" y="685800"/>
            <a:ext cx="6096000" cy="3429000"/>
          </a:xfrm>
          <a:ln/>
        </p:spPr>
      </p:sp>
      <p:sp>
        <p:nvSpPr>
          <p:cNvPr id="80486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7FF60F-BCD1-4E6B-A86B-3409DAAB4EEF}" type="slidenum">
              <a:rPr lang="en-US" altLang="zh-CN"/>
              <a:pPr/>
              <a:t>30</a:t>
            </a:fld>
            <a:endParaRPr lang="en-US" altLang="zh-CN"/>
          </a:p>
        </p:txBody>
      </p:sp>
      <p:sp>
        <p:nvSpPr>
          <p:cNvPr id="806914" name="Rectangle 2"/>
          <p:cNvSpPr>
            <a:spLocks noGrp="1" noRot="1" noChangeAspect="1" noChangeArrowheads="1" noTextEdit="1"/>
          </p:cNvSpPr>
          <p:nvPr>
            <p:ph type="sldImg"/>
          </p:nvPr>
        </p:nvSpPr>
        <p:spPr>
          <a:xfrm>
            <a:off x="381000" y="685800"/>
            <a:ext cx="6096000" cy="3429000"/>
          </a:xfrm>
          <a:ln/>
        </p:spPr>
      </p:sp>
      <p:sp>
        <p:nvSpPr>
          <p:cNvPr id="8069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895E7D-5FB5-46A9-8688-D84BCDE3378C}" type="slidenum">
              <a:rPr lang="en-US" altLang="zh-CN"/>
              <a:pPr/>
              <a:t>33</a:t>
            </a:fld>
            <a:endParaRPr lang="en-US" altLang="zh-CN"/>
          </a:p>
        </p:txBody>
      </p:sp>
      <p:sp>
        <p:nvSpPr>
          <p:cNvPr id="811010" name="Rectangle 2"/>
          <p:cNvSpPr>
            <a:spLocks noGrp="1" noRot="1" noChangeAspect="1" noChangeArrowheads="1" noTextEdit="1"/>
          </p:cNvSpPr>
          <p:nvPr>
            <p:ph type="sldImg"/>
          </p:nvPr>
        </p:nvSpPr>
        <p:spPr>
          <a:xfrm>
            <a:off x="381000" y="685800"/>
            <a:ext cx="6096000" cy="3429000"/>
          </a:xfrm>
          <a:ln/>
        </p:spPr>
      </p:sp>
      <p:sp>
        <p:nvSpPr>
          <p:cNvPr id="8110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43FE6-788B-413F-86D6-5A0FF72FDFAB}" type="slidenum">
              <a:rPr lang="en-US" altLang="zh-CN"/>
              <a:pPr/>
              <a:t>34</a:t>
            </a:fld>
            <a:endParaRPr lang="en-US" altLang="zh-CN"/>
          </a:p>
        </p:txBody>
      </p:sp>
      <p:sp>
        <p:nvSpPr>
          <p:cNvPr id="813058" name="Rectangle 2"/>
          <p:cNvSpPr>
            <a:spLocks noGrp="1" noRot="1" noChangeAspect="1" noChangeArrowheads="1" noTextEdit="1"/>
          </p:cNvSpPr>
          <p:nvPr>
            <p:ph type="sldImg"/>
          </p:nvPr>
        </p:nvSpPr>
        <p:spPr>
          <a:xfrm>
            <a:off x="381000" y="685800"/>
            <a:ext cx="6096000" cy="3429000"/>
          </a:xfrm>
          <a:ln/>
        </p:spPr>
      </p:sp>
      <p:sp>
        <p:nvSpPr>
          <p:cNvPr id="81305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F561A4-579F-49DF-92C8-DA850259B727}" type="slidenum">
              <a:rPr lang="en-US" altLang="zh-CN"/>
              <a:pPr/>
              <a:t>35</a:t>
            </a:fld>
            <a:endParaRPr lang="en-US" altLang="zh-CN"/>
          </a:p>
        </p:txBody>
      </p:sp>
      <p:sp>
        <p:nvSpPr>
          <p:cNvPr id="815106" name="Rectangle 2"/>
          <p:cNvSpPr>
            <a:spLocks noGrp="1" noRot="1" noChangeAspect="1" noChangeArrowheads="1" noTextEdit="1"/>
          </p:cNvSpPr>
          <p:nvPr>
            <p:ph type="sldImg"/>
          </p:nvPr>
        </p:nvSpPr>
        <p:spPr>
          <a:xfrm>
            <a:off x="381000" y="685800"/>
            <a:ext cx="6096000" cy="3429000"/>
          </a:xfrm>
          <a:ln/>
        </p:spPr>
      </p:sp>
      <p:sp>
        <p:nvSpPr>
          <p:cNvPr id="81510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5FC08-7156-4DBB-A0BF-2127144BA7D9}" type="slidenum">
              <a:rPr lang="en-US" altLang="zh-CN"/>
              <a:pPr/>
              <a:t>36</a:t>
            </a:fld>
            <a:endParaRPr lang="en-US" altLang="zh-CN"/>
          </a:p>
        </p:txBody>
      </p:sp>
      <p:sp>
        <p:nvSpPr>
          <p:cNvPr id="817154" name="Rectangle 2"/>
          <p:cNvSpPr>
            <a:spLocks noGrp="1" noRot="1" noChangeAspect="1" noChangeArrowheads="1" noTextEdit="1"/>
          </p:cNvSpPr>
          <p:nvPr>
            <p:ph type="sldImg"/>
          </p:nvPr>
        </p:nvSpPr>
        <p:spPr>
          <a:xfrm>
            <a:off x="381000" y="685800"/>
            <a:ext cx="6096000" cy="3429000"/>
          </a:xfrm>
          <a:ln/>
        </p:spPr>
      </p:sp>
      <p:sp>
        <p:nvSpPr>
          <p:cNvPr id="81715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99E4C-BFF9-476C-9254-839A69CFB40E}" type="slidenum">
              <a:rPr lang="en-US" altLang="zh-CN"/>
              <a:pPr/>
              <a:t>37</a:t>
            </a:fld>
            <a:endParaRPr lang="en-US" altLang="zh-CN"/>
          </a:p>
        </p:txBody>
      </p:sp>
      <p:sp>
        <p:nvSpPr>
          <p:cNvPr id="819202" name="Rectangle 2"/>
          <p:cNvSpPr>
            <a:spLocks noGrp="1" noRot="1" noChangeAspect="1" noChangeArrowheads="1" noTextEdit="1"/>
          </p:cNvSpPr>
          <p:nvPr>
            <p:ph type="sldImg"/>
          </p:nvPr>
        </p:nvSpPr>
        <p:spPr>
          <a:xfrm>
            <a:off x="381000" y="685800"/>
            <a:ext cx="6096000" cy="3429000"/>
          </a:xfrm>
          <a:ln/>
        </p:spPr>
      </p:sp>
      <p:sp>
        <p:nvSpPr>
          <p:cNvPr id="81920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0D2B74-726C-4F23-B94B-1855169EB074}" type="slidenum">
              <a:rPr lang="en-US" altLang="zh-CN"/>
              <a:pPr/>
              <a:t>7</a:t>
            </a:fld>
            <a:endParaRPr lang="en-US" altLang="zh-CN"/>
          </a:p>
        </p:txBody>
      </p:sp>
      <p:sp>
        <p:nvSpPr>
          <p:cNvPr id="748546" name="Rectangle 2"/>
          <p:cNvSpPr>
            <a:spLocks noGrp="1" noRot="1" noChangeAspect="1" noChangeArrowheads="1" noTextEdit="1"/>
          </p:cNvSpPr>
          <p:nvPr>
            <p:ph type="sldImg"/>
          </p:nvPr>
        </p:nvSpPr>
        <p:spPr>
          <a:xfrm>
            <a:off x="381000" y="685800"/>
            <a:ext cx="6096000" cy="3429000"/>
          </a:xfrm>
          <a:ln/>
        </p:spPr>
      </p:sp>
      <p:sp>
        <p:nvSpPr>
          <p:cNvPr id="74854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2AF6C-ECA6-41EC-B051-DCA472172843}" type="slidenum">
              <a:rPr lang="en-US" altLang="zh-CN"/>
              <a:pPr/>
              <a:t>38</a:t>
            </a:fld>
            <a:endParaRPr lang="en-US" altLang="zh-CN"/>
          </a:p>
        </p:txBody>
      </p:sp>
      <p:sp>
        <p:nvSpPr>
          <p:cNvPr id="821250" name="Rectangle 2"/>
          <p:cNvSpPr>
            <a:spLocks noGrp="1" noRot="1" noChangeAspect="1" noChangeArrowheads="1" noTextEdit="1"/>
          </p:cNvSpPr>
          <p:nvPr>
            <p:ph type="sldImg"/>
          </p:nvPr>
        </p:nvSpPr>
        <p:spPr>
          <a:xfrm>
            <a:off x="381000" y="685800"/>
            <a:ext cx="6096000" cy="3429000"/>
          </a:xfrm>
          <a:ln/>
        </p:spPr>
      </p:sp>
      <p:sp>
        <p:nvSpPr>
          <p:cNvPr id="8212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446DCF-8414-4A99-AA84-0AA02ECCC1B8}" type="slidenum">
              <a:rPr lang="en-US" altLang="zh-CN"/>
              <a:pPr/>
              <a:t>39</a:t>
            </a:fld>
            <a:endParaRPr lang="en-US" altLang="zh-CN"/>
          </a:p>
        </p:txBody>
      </p:sp>
      <p:sp>
        <p:nvSpPr>
          <p:cNvPr id="823298" name="Rectangle 2"/>
          <p:cNvSpPr>
            <a:spLocks noGrp="1" noRot="1" noChangeAspect="1" noChangeArrowheads="1" noTextEdit="1"/>
          </p:cNvSpPr>
          <p:nvPr>
            <p:ph type="sldImg"/>
          </p:nvPr>
        </p:nvSpPr>
        <p:spPr>
          <a:xfrm>
            <a:off x="381000" y="685800"/>
            <a:ext cx="6096000" cy="3429000"/>
          </a:xfrm>
          <a:ln/>
        </p:spPr>
      </p:sp>
      <p:sp>
        <p:nvSpPr>
          <p:cNvPr id="8232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5AC719-7318-4636-9CB9-95C5197EEB54}" type="slidenum">
              <a:rPr lang="en-US" altLang="zh-CN"/>
              <a:pPr/>
              <a:t>48</a:t>
            </a:fld>
            <a:endParaRPr lang="en-US" altLang="zh-CN"/>
          </a:p>
        </p:txBody>
      </p:sp>
      <p:sp>
        <p:nvSpPr>
          <p:cNvPr id="833538" name="Rectangle 2"/>
          <p:cNvSpPr>
            <a:spLocks noGrp="1" noRot="1" noChangeAspect="1" noChangeArrowheads="1" noTextEdit="1"/>
          </p:cNvSpPr>
          <p:nvPr>
            <p:ph type="sldImg"/>
          </p:nvPr>
        </p:nvSpPr>
        <p:spPr>
          <a:xfrm>
            <a:off x="381000" y="685800"/>
            <a:ext cx="6096000" cy="3429000"/>
          </a:xfrm>
          <a:ln/>
        </p:spPr>
      </p:sp>
      <p:sp>
        <p:nvSpPr>
          <p:cNvPr id="8335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010DD-7A39-446F-BBF9-B141DAEF1AE7}" type="slidenum">
              <a:rPr lang="en-US" altLang="zh-CN"/>
              <a:pPr/>
              <a:t>49</a:t>
            </a:fld>
            <a:endParaRPr lang="en-US" altLang="zh-CN"/>
          </a:p>
        </p:txBody>
      </p:sp>
      <p:sp>
        <p:nvSpPr>
          <p:cNvPr id="837634" name="Rectangle 2"/>
          <p:cNvSpPr>
            <a:spLocks noGrp="1" noRot="1" noChangeAspect="1" noChangeArrowheads="1" noTextEdit="1"/>
          </p:cNvSpPr>
          <p:nvPr>
            <p:ph type="sldImg"/>
          </p:nvPr>
        </p:nvSpPr>
        <p:spPr>
          <a:xfrm>
            <a:off x="381000" y="685800"/>
            <a:ext cx="6096000" cy="3429000"/>
          </a:xfrm>
          <a:ln/>
        </p:spPr>
      </p:sp>
      <p:sp>
        <p:nvSpPr>
          <p:cNvPr id="8376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44FE8-3D29-4D84-A793-0D9AC8CFDF7C}" type="slidenum">
              <a:rPr lang="en-US" altLang="zh-CN"/>
              <a:pPr/>
              <a:t>50</a:t>
            </a:fld>
            <a:endParaRPr lang="en-US" altLang="zh-CN"/>
          </a:p>
        </p:txBody>
      </p:sp>
      <p:sp>
        <p:nvSpPr>
          <p:cNvPr id="839682" name="Rectangle 2"/>
          <p:cNvSpPr>
            <a:spLocks noGrp="1" noRot="1" noChangeAspect="1" noChangeArrowheads="1" noTextEdit="1"/>
          </p:cNvSpPr>
          <p:nvPr>
            <p:ph type="sldImg"/>
          </p:nvPr>
        </p:nvSpPr>
        <p:spPr>
          <a:xfrm>
            <a:off x="381000" y="685800"/>
            <a:ext cx="6096000" cy="3429000"/>
          </a:xfrm>
          <a:ln/>
        </p:spPr>
      </p:sp>
      <p:sp>
        <p:nvSpPr>
          <p:cNvPr id="8396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998F2-72FD-4917-9FD0-CD512BE06E73}" type="slidenum">
              <a:rPr lang="en-US" altLang="zh-CN"/>
              <a:pPr/>
              <a:t>51</a:t>
            </a:fld>
            <a:endParaRPr lang="en-US" altLang="zh-CN"/>
          </a:p>
        </p:txBody>
      </p:sp>
      <p:sp>
        <p:nvSpPr>
          <p:cNvPr id="841730" name="Rectangle 2"/>
          <p:cNvSpPr>
            <a:spLocks noGrp="1" noRot="1" noChangeAspect="1" noChangeArrowheads="1" noTextEdit="1"/>
          </p:cNvSpPr>
          <p:nvPr>
            <p:ph type="sldImg"/>
          </p:nvPr>
        </p:nvSpPr>
        <p:spPr>
          <a:xfrm>
            <a:off x="381000" y="685800"/>
            <a:ext cx="6096000" cy="3429000"/>
          </a:xfrm>
          <a:ln/>
        </p:spPr>
      </p:sp>
      <p:sp>
        <p:nvSpPr>
          <p:cNvPr id="84173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7DC3F-733D-40DA-80F9-B6E1FE72BA04}" type="slidenum">
              <a:rPr lang="en-US" altLang="zh-CN"/>
              <a:pPr/>
              <a:t>52</a:t>
            </a:fld>
            <a:endParaRPr lang="en-US" altLang="zh-CN"/>
          </a:p>
        </p:txBody>
      </p:sp>
      <p:sp>
        <p:nvSpPr>
          <p:cNvPr id="843778" name="Rectangle 2"/>
          <p:cNvSpPr>
            <a:spLocks noGrp="1" noRot="1" noChangeAspect="1" noChangeArrowheads="1" noTextEdit="1"/>
          </p:cNvSpPr>
          <p:nvPr>
            <p:ph type="sldImg"/>
          </p:nvPr>
        </p:nvSpPr>
        <p:spPr>
          <a:xfrm>
            <a:off x="381000" y="685800"/>
            <a:ext cx="6096000" cy="3429000"/>
          </a:xfrm>
          <a:ln/>
        </p:spPr>
      </p:sp>
      <p:sp>
        <p:nvSpPr>
          <p:cNvPr id="8437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56F05D-3C28-4D35-8924-50A16D853652}" type="slidenum">
              <a:rPr lang="en-US" altLang="zh-CN"/>
              <a:pPr/>
              <a:t>8</a:t>
            </a:fld>
            <a:endParaRPr lang="en-US" altLang="zh-CN"/>
          </a:p>
        </p:txBody>
      </p:sp>
      <p:sp>
        <p:nvSpPr>
          <p:cNvPr id="750594" name="Rectangle 2"/>
          <p:cNvSpPr>
            <a:spLocks noGrp="1" noRot="1" noChangeAspect="1" noChangeArrowheads="1" noTextEdit="1"/>
          </p:cNvSpPr>
          <p:nvPr>
            <p:ph type="sldImg"/>
          </p:nvPr>
        </p:nvSpPr>
        <p:spPr>
          <a:xfrm>
            <a:off x="381000" y="685800"/>
            <a:ext cx="6096000" cy="3429000"/>
          </a:xfrm>
          <a:ln/>
        </p:spPr>
      </p:sp>
      <p:sp>
        <p:nvSpPr>
          <p:cNvPr id="75059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C561C-147E-4328-8E77-226E49F21243}" type="slidenum">
              <a:rPr lang="en-US" altLang="zh-CN"/>
              <a:pPr/>
              <a:t>9</a:t>
            </a:fld>
            <a:endParaRPr lang="en-US" altLang="zh-CN"/>
          </a:p>
        </p:txBody>
      </p:sp>
      <p:sp>
        <p:nvSpPr>
          <p:cNvPr id="755714" name="Rectangle 2"/>
          <p:cNvSpPr>
            <a:spLocks noGrp="1" noRot="1" noChangeAspect="1" noChangeArrowheads="1" noTextEdit="1"/>
          </p:cNvSpPr>
          <p:nvPr>
            <p:ph type="sldImg"/>
          </p:nvPr>
        </p:nvSpPr>
        <p:spPr>
          <a:xfrm>
            <a:off x="381000" y="685800"/>
            <a:ext cx="6096000" cy="3429000"/>
          </a:xfrm>
          <a:ln/>
        </p:spPr>
      </p:sp>
      <p:sp>
        <p:nvSpPr>
          <p:cNvPr id="7557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128DB-6240-49E0-A254-291D6140AE27}" type="slidenum">
              <a:rPr lang="en-US" altLang="zh-CN"/>
              <a:pPr/>
              <a:t>10</a:t>
            </a:fld>
            <a:endParaRPr lang="en-US" altLang="zh-CN"/>
          </a:p>
        </p:txBody>
      </p:sp>
      <p:sp>
        <p:nvSpPr>
          <p:cNvPr id="757762" name="Rectangle 2"/>
          <p:cNvSpPr>
            <a:spLocks noGrp="1" noRot="1" noChangeAspect="1" noChangeArrowheads="1" noTextEdit="1"/>
          </p:cNvSpPr>
          <p:nvPr>
            <p:ph type="sldImg"/>
          </p:nvPr>
        </p:nvSpPr>
        <p:spPr>
          <a:xfrm>
            <a:off x="381000" y="685800"/>
            <a:ext cx="6096000" cy="3429000"/>
          </a:xfrm>
          <a:ln/>
        </p:spPr>
      </p:sp>
      <p:sp>
        <p:nvSpPr>
          <p:cNvPr id="7577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6152D-BFBA-4E28-9514-C1E9D023CDE9}" type="slidenum">
              <a:rPr lang="en-US" altLang="zh-CN"/>
              <a:pPr/>
              <a:t>11</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a:ln/>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6152D-BFBA-4E28-9514-C1E9D023CDE9}" type="slidenum">
              <a:rPr lang="en-US" altLang="zh-CN"/>
              <a:pPr/>
              <a:t>12</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a:ln/>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352188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6152D-BFBA-4E28-9514-C1E9D023CDE9}" type="slidenum">
              <a:rPr lang="en-US" altLang="zh-CN"/>
              <a:pPr/>
              <a:t>13</a:t>
            </a:fld>
            <a:endParaRPr lang="en-US" altLang="zh-CN"/>
          </a:p>
        </p:txBody>
      </p:sp>
      <p:sp>
        <p:nvSpPr>
          <p:cNvPr id="759810" name="Rectangle 2"/>
          <p:cNvSpPr>
            <a:spLocks noGrp="1" noRot="1" noChangeAspect="1" noChangeArrowheads="1" noTextEdit="1"/>
          </p:cNvSpPr>
          <p:nvPr>
            <p:ph type="sldImg"/>
          </p:nvPr>
        </p:nvSpPr>
        <p:spPr>
          <a:xfrm>
            <a:off x="381000" y="685800"/>
            <a:ext cx="6096000" cy="3429000"/>
          </a:xfrm>
          <a:ln/>
        </p:spPr>
      </p:sp>
      <p:sp>
        <p:nvSpPr>
          <p:cNvPr id="759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55560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E5EEE44-8A65-4C87-994F-BCEB081E094E}" type="slidenum">
              <a:rPr lang="en-US" altLang="zh-CN"/>
              <a:pPr/>
              <a:t>‹#›</a:t>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7CDFBE5-4D42-4233-95A1-F86AC0322B51}" type="slidenum">
              <a:rPr lang="en-US" altLang="zh-CN"/>
              <a:pPr/>
              <a:t>‹#›</a:t>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15888"/>
            <a:ext cx="2590800" cy="5980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15888"/>
            <a:ext cx="7569200" cy="5980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F4341E3-0E82-4E9D-9A14-AE501C9EFA27}" type="slidenum">
              <a:rPr lang="en-US" altLang="zh-CN"/>
              <a:pPr/>
              <a:t>‹#›</a:t>
            </a:fld>
            <a:endParaRPr lang="en-US" altLang="zh-CN"/>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448ABDB-7CF0-4614-96B2-6F0EAC8A7EEF}" type="slidenum">
              <a:rPr lang="en-US" altLang="zh-CN"/>
              <a:pPr/>
              <a:t>‹#›</a:t>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EC4BFB-CE1E-4534-9C4E-3AA2FC93C3B0}" type="slidenum">
              <a:rPr lang="en-US" altLang="zh-CN"/>
              <a:pPr/>
              <a:t>‹#›</a:t>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5FE11F8-59A9-48E3-9899-409AE73D946E}" type="slidenum">
              <a:rPr lang="en-US" altLang="zh-CN"/>
              <a:pPr/>
              <a:t>‹#›</a:t>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043274C-E512-4CC6-91DF-96821153F249}" type="slidenum">
              <a:rPr lang="en-US" altLang="zh-CN"/>
              <a:pPr/>
              <a:t>‹#›</a:t>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38EB3D1-FAC5-468D-B222-948012D8FB3D}" type="slidenum">
              <a:rPr lang="en-US" altLang="zh-CN"/>
              <a:pPr/>
              <a:t>‹#›</a:t>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89BB3BD-F80A-4CDD-987F-7A7F8A95929D}" type="slidenum">
              <a:rPr lang="en-US" altLang="zh-CN"/>
              <a:pPr/>
              <a:t>‹#›</a:t>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0BECF0C-8331-455F-BF7A-C238FDC7225A}" type="slidenum">
              <a:rPr lang="en-US" altLang="zh-CN"/>
              <a:pPr/>
              <a:t>‹#›</a:t>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9BECC9A-6E54-4E09-9C2C-C5C156E0B75D}" type="slidenum">
              <a:rPr lang="en-US" altLang="zh-CN"/>
              <a:pPr/>
              <a:t>‹#›</a:t>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888"/>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341438"/>
            <a:ext cx="10363200" cy="475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effectLst>
                  <a:outerShdw blurRad="38100" dist="38100" dir="2700000" algn="tl">
                    <a:srgbClr val="FFFFFF"/>
                  </a:outerShdw>
                </a:effectLst>
              </a:defRPr>
            </a:lvl1pPr>
          </a:lstStyle>
          <a:p>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effectLst>
                  <a:outerShdw blurRad="38100" dist="38100" dir="2700000" algn="tl">
                    <a:srgbClr val="FFFFFF"/>
                  </a:outerShdw>
                </a:effectLst>
              </a:defRPr>
            </a:lvl1pPr>
          </a:lstStyle>
          <a:p>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effectLst>
                  <a:outerShdw blurRad="38100" dist="38100" dir="2700000" algn="tl">
                    <a:srgbClr val="FFFFFF"/>
                  </a:outerShdw>
                </a:effectLst>
              </a:defRPr>
            </a:lvl1pPr>
          </a:lstStyle>
          <a:p>
            <a:fld id="{E7F8AEFC-1BAF-4FC1-B655-507D349C259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hf hdr="0" ftr="0" dt="0"/>
  <p:txStyles>
    <p:titleStyle>
      <a:lvl1pPr algn="ctr" rtl="0" fontAlgn="base">
        <a:spcBef>
          <a:spcPct val="0"/>
        </a:spcBef>
        <a:spcAft>
          <a:spcPct val="0"/>
        </a:spcAft>
        <a:defRPr kumimoji="1" sz="4400" b="1">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2pPr>
      <a:lvl3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3pPr>
      <a:lvl4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4pPr>
      <a:lvl5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har char="–"/>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400" b="1">
          <a:solidFill>
            <a:schemeClr val="tx1"/>
          </a:solidFill>
          <a:effectLst>
            <a:outerShdw blurRad="38100" dist="38100" dir="2700000" algn="tl">
              <a:srgbClr val="FFFFFF"/>
            </a:outerShdw>
          </a:effectLst>
          <a:latin typeface="+mn-lt"/>
          <a:ea typeface="+mn-ea"/>
        </a:defRPr>
      </a:lvl3pPr>
      <a:lvl4pPr marL="1600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5pPr>
      <a:lvl6pPr marL="25146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6pPr>
      <a:lvl7pPr marL="29718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7pPr>
      <a:lvl8pPr marL="34290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8pPr>
      <a:lvl9pPr marL="3886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audio" Target="../media/audio3.wav"/></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audio" Target="../media/audio4.wav"/><Relationship Id="rId4" Type="http://schemas.openxmlformats.org/officeDocument/2006/relationships/audio" Target="../media/audio3.wav"/></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audio" Target="../media/audio4.wav"/><Relationship Id="rId4" Type="http://schemas.openxmlformats.org/officeDocument/2006/relationships/audio" Target="../media/audio3.wav"/></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audio" Target="../media/audio4.wav"/><Relationship Id="rId4" Type="http://schemas.openxmlformats.org/officeDocument/2006/relationships/audio" Target="../media/audio3.wav"/></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audio" Target="../media/audio4.wav"/><Relationship Id="rId4" Type="http://schemas.openxmlformats.org/officeDocument/2006/relationships/audio" Target="../media/audio3.wav"/></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audio" Target="../media/audio4.wav"/><Relationship Id="rId4" Type="http://schemas.openxmlformats.org/officeDocument/2006/relationships/audio" Target="../media/audio3.wav"/></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4.wav"/><Relationship Id="rId4" Type="http://schemas.openxmlformats.org/officeDocument/2006/relationships/audio" Target="../media/audio3.wav"/></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3.wav"/></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3.wav"/></Relationships>
</file>

<file path=ppt/slides/_rels/slide2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audio" Target="../media/audio2.wav"/><Relationship Id="rId7"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slide" Target="slide13.xml"/><Relationship Id="rId5" Type="http://schemas.openxmlformats.org/officeDocument/2006/relationships/audio" Target="../media/audio3.wav"/><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3.wav"/></Relationships>
</file>

<file path=ppt/slides/_rels/slide3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3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audio" Target="../media/audio4.wav"/><Relationship Id="rId5" Type="http://schemas.openxmlformats.org/officeDocument/2006/relationships/audio" Target="../media/audio5.wav"/><Relationship Id="rId4" Type="http://schemas.openxmlformats.org/officeDocument/2006/relationships/audio" Target="../media/audio3.wav"/></Relationships>
</file>

<file path=ppt/slides/_rels/slide3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audio" Target="../media/audio5.wav"/><Relationship Id="rId5" Type="http://schemas.openxmlformats.org/officeDocument/2006/relationships/audio" Target="../media/audio3.wav"/><Relationship Id="rId4" Type="http://schemas.openxmlformats.org/officeDocument/2006/relationships/audio" Target="../media/audio4.wav"/></Relationships>
</file>

<file path=ppt/slides/_rels/slide3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3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audio" Target="../media/audio3.wav"/><Relationship Id="rId4" Type="http://schemas.openxmlformats.org/officeDocument/2006/relationships/audio" Target="../media/audio4.wav"/></Relationships>
</file>

<file path=ppt/slides/_rels/slide4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4.wav"/></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3.wav"/></Relationships>
</file>

<file path=ppt/slides/_rels/slide5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3.wav"/></Relationships>
</file>

<file path=ppt/slides/_rels/slide5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3.wav"/></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3.wav"/></Relationships>
</file>

<file path=ppt/slides/_rels/slide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audio" Target="../media/audio3.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6" name="Object 2"/>
          <p:cNvGraphicFramePr>
            <a:graphicFrameLocks noChangeAspect="1"/>
          </p:cNvGraphicFramePr>
          <p:nvPr/>
        </p:nvGraphicFramePr>
        <p:xfrm>
          <a:off x="2057400" y="4191001"/>
          <a:ext cx="1487488" cy="2201863"/>
        </p:xfrm>
        <a:graphic>
          <a:graphicData uri="http://schemas.openxmlformats.org/presentationml/2006/ole">
            <mc:AlternateContent xmlns:mc="http://schemas.openxmlformats.org/markup-compatibility/2006">
              <mc:Choice xmlns:v="urn:schemas-microsoft-com:vml" Requires="v">
                <p:oleObj name="剪辑" r:id="rId2" imgW="3153960" imgH="4708080" progId="">
                  <p:embed/>
                </p:oleObj>
              </mc:Choice>
              <mc:Fallback>
                <p:oleObj name="剪辑" r:id="rId2" imgW="3153960" imgH="470808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1"/>
                        <a:ext cx="1487488" cy="220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6947" name="Group 3"/>
          <p:cNvGrpSpPr>
            <a:grpSpLocks/>
          </p:cNvGrpSpPr>
          <p:nvPr/>
        </p:nvGrpSpPr>
        <p:grpSpPr bwMode="auto">
          <a:xfrm>
            <a:off x="2511425" y="404813"/>
            <a:ext cx="7543800" cy="6119812"/>
            <a:chOff x="480" y="816"/>
            <a:chExt cx="4752" cy="2865"/>
          </a:xfrm>
        </p:grpSpPr>
        <p:sp>
          <p:nvSpPr>
            <p:cNvPr id="466948" name="Oval 4"/>
            <p:cNvSpPr>
              <a:spLocks noChangeArrowheads="1"/>
            </p:cNvSpPr>
            <p:nvPr/>
          </p:nvSpPr>
          <p:spPr bwMode="auto">
            <a:xfrm>
              <a:off x="480" y="816"/>
              <a:ext cx="4752" cy="2112"/>
            </a:xfrm>
            <a:prstGeom prst="ellipse">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noFill/>
              <a:round/>
              <a:headEnd/>
              <a:tailEnd/>
            </a:ln>
            <a:effectLst>
              <a:glow rad="63500">
                <a:schemeClr val="accent1">
                  <a:satMod val="175000"/>
                  <a:alpha val="40000"/>
                </a:schemeClr>
              </a:glow>
              <a:outerShdw blurRad="76200" dist="12700" dir="8100000" sy="-23000" kx="800400" algn="br" rotWithShape="0">
                <a:prstClr val="black">
                  <a:alpha val="20000"/>
                </a:prstClr>
              </a:outerShdw>
            </a:effectLst>
            <a:scene3d>
              <a:camera prst="orthographicFront">
                <a:rot lat="0" lon="0" rev="0"/>
              </a:camera>
              <a:lightRig rig="glow" dir="t">
                <a:rot lat="0" lon="0" rev="14100000"/>
              </a:lightRig>
            </a:scene3d>
            <a:sp3d prstMaterial="softEdge">
              <a:bevelT w="127000" prst="slope"/>
            </a:sp3d>
          </p:spPr>
          <p:txBody>
            <a:bodyPr wrap="none" anchor="ctr"/>
            <a:lstStyle/>
            <a:p>
              <a:endParaRPr lang="zh-CN" altLang="en-US"/>
            </a:p>
          </p:txBody>
        </p:sp>
        <p:sp>
          <p:nvSpPr>
            <p:cNvPr id="466949" name="Rectangle 5"/>
            <p:cNvSpPr>
              <a:spLocks noChangeArrowheads="1"/>
            </p:cNvSpPr>
            <p:nvPr/>
          </p:nvSpPr>
          <p:spPr bwMode="auto">
            <a:xfrm>
              <a:off x="849" y="1486"/>
              <a:ext cx="4016" cy="735"/>
            </a:xfrm>
            <a:prstGeom prst="rect">
              <a:avLst/>
            </a:prstGeom>
            <a:noFill/>
            <a:ln w="12700">
              <a:noFill/>
              <a:miter lim="800000"/>
              <a:headEnd/>
              <a:tailEnd/>
            </a:ln>
            <a:effectLst>
              <a:outerShdw dist="35921" dir="2700000" algn="ctr" rotWithShape="0">
                <a:schemeClr val="bg2">
                  <a:alpha val="50000"/>
                </a:schemeClr>
              </a:outerShdw>
            </a:effectLst>
          </p:spPr>
          <p:txBody>
            <a:bodyPr wrap="none" anchor="ctr">
              <a:spAutoFit/>
            </a:bodyPr>
            <a:lstStyle/>
            <a:p>
              <a:pPr algn="ctr"/>
              <a:r>
                <a:rPr lang="zh-CN" altLang="en-US" sz="4800" b="1" dirty="0">
                  <a:solidFill>
                    <a:srgbClr val="FFFF00"/>
                  </a:solidFill>
                  <a:effectLst>
                    <a:outerShdw blurRad="38100" dist="38100" dir="2700000" algn="tl">
                      <a:srgbClr val="000000"/>
                    </a:outerShdw>
                  </a:effectLst>
                  <a:latin typeface="隶书" pitchFamily="49" charset="-122"/>
                  <a:ea typeface="隶书" pitchFamily="49" charset="-122"/>
                </a:rPr>
                <a:t>第</a:t>
              </a:r>
              <a:r>
                <a:rPr lang="en-US" altLang="zh-CN" sz="4800" b="1" dirty="0">
                  <a:solidFill>
                    <a:srgbClr val="FFFF00"/>
                  </a:solidFill>
                  <a:effectLst>
                    <a:outerShdw blurRad="38100" dist="38100" dir="2700000" algn="tl">
                      <a:srgbClr val="000000"/>
                    </a:outerShdw>
                  </a:effectLst>
                  <a:latin typeface="隶书" pitchFamily="49" charset="-122"/>
                  <a:ea typeface="隶书" pitchFamily="49" charset="-122"/>
                </a:rPr>
                <a:t>3</a:t>
              </a:r>
              <a:r>
                <a:rPr lang="zh-CN" altLang="en-US" sz="4800" b="1" dirty="0">
                  <a:solidFill>
                    <a:srgbClr val="FFFF00"/>
                  </a:solidFill>
                  <a:effectLst>
                    <a:outerShdw blurRad="38100" dist="38100" dir="2700000" algn="tl">
                      <a:srgbClr val="000000"/>
                    </a:outerShdw>
                  </a:effectLst>
                  <a:latin typeface="隶书" pitchFamily="49" charset="-122"/>
                  <a:ea typeface="隶书" pitchFamily="49" charset="-122"/>
                </a:rPr>
                <a:t>章 基本数据类型、</a:t>
              </a:r>
            </a:p>
            <a:p>
              <a:pPr algn="ctr"/>
              <a:r>
                <a:rPr lang="zh-CN" altLang="en-US" sz="4800" b="1" dirty="0">
                  <a:solidFill>
                    <a:srgbClr val="FFFF00"/>
                  </a:solidFill>
                  <a:effectLst>
                    <a:outerShdw blurRad="38100" dist="38100" dir="2700000" algn="tl">
                      <a:srgbClr val="000000"/>
                    </a:outerShdw>
                  </a:effectLst>
                  <a:latin typeface="隶书" pitchFamily="49" charset="-122"/>
                  <a:ea typeface="隶书" pitchFamily="49" charset="-122"/>
                </a:rPr>
                <a:t>    运算符与表达式</a:t>
              </a:r>
            </a:p>
          </p:txBody>
        </p:sp>
        <p:pic>
          <p:nvPicPr>
            <p:cNvPr id="466950" name="Picture 6"/>
            <p:cNvPicPr>
              <a:picLocks noChangeAspect="1" noChangeArrowheads="1"/>
            </p:cNvPicPr>
            <p:nvPr/>
          </p:nvPicPr>
          <p:blipFill>
            <a:blip r:embed="rId4" cstate="print"/>
            <a:srcRect/>
            <a:stretch>
              <a:fillRect/>
            </a:stretch>
          </p:blipFill>
          <p:spPr bwMode="auto">
            <a:xfrm>
              <a:off x="2537" y="2496"/>
              <a:ext cx="2503" cy="1152"/>
            </a:xfrm>
            <a:prstGeom prst="rect">
              <a:avLst/>
            </a:prstGeom>
            <a:noFill/>
            <a:ln w="12700">
              <a:noFill/>
              <a:miter lim="800000"/>
              <a:headEnd type="none" w="sm" len="sm"/>
              <a:tailEnd type="none" w="sm" len="sm"/>
            </a:ln>
            <a:effectLst>
              <a:outerShdw dist="107763" dir="2700000" algn="ctr" rotWithShape="0">
                <a:schemeClr val="bg2">
                  <a:alpha val="50000"/>
                </a:schemeClr>
              </a:outerShdw>
            </a:effectLst>
          </p:spPr>
        </p:pic>
        <p:sp>
          <p:nvSpPr>
            <p:cNvPr id="466951" name="Line 7"/>
            <p:cNvSpPr>
              <a:spLocks noChangeShapeType="1"/>
            </p:cNvSpPr>
            <p:nvPr/>
          </p:nvSpPr>
          <p:spPr bwMode="auto">
            <a:xfrm>
              <a:off x="2304" y="3648"/>
              <a:ext cx="2784" cy="0"/>
            </a:xfrm>
            <a:prstGeom prst="line">
              <a:avLst/>
            </a:prstGeom>
            <a:noFill/>
            <a:ln w="38100">
              <a:pattFill prst="dkHorz">
                <a:fgClr>
                  <a:srgbClr val="00CCFF"/>
                </a:fgClr>
                <a:bgClr>
                  <a:srgbClr val="FFFFFF"/>
                </a:bgClr>
              </a:pattFill>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466952" name="Line 8"/>
            <p:cNvSpPr>
              <a:spLocks noChangeShapeType="1"/>
            </p:cNvSpPr>
            <p:nvPr/>
          </p:nvSpPr>
          <p:spPr bwMode="auto">
            <a:xfrm>
              <a:off x="2160" y="3681"/>
              <a:ext cx="2784" cy="0"/>
            </a:xfrm>
            <a:prstGeom prst="line">
              <a:avLst/>
            </a:prstGeom>
            <a:noFill/>
            <a:ln w="38100">
              <a:pattFill prst="dkHorz">
                <a:fgClr>
                  <a:srgbClr val="00CCFF"/>
                </a:fgClr>
                <a:bgClr>
                  <a:srgbClr val="FFFFFF"/>
                </a:bgClr>
              </a:pattFill>
              <a:round/>
              <a:headEnd/>
              <a:tailEnd/>
            </a:ln>
            <a:effectLst>
              <a:outerShdw dist="107763" dir="2700000" algn="ctr" rotWithShape="0">
                <a:schemeClr val="bg2">
                  <a:alpha val="50000"/>
                </a:schemeClr>
              </a:outerShdw>
            </a:effectLst>
          </p:spPr>
          <p:txBody>
            <a:bodyPr wrap="none" anchor="ctr"/>
            <a:lstStyle/>
            <a:p>
              <a:endParaRPr lang="zh-CN" altLang="en-US"/>
            </a:p>
          </p:txBody>
        </p:sp>
      </p:grpSp>
      <p:sp>
        <p:nvSpPr>
          <p:cNvPr id="2" name="灯片编号占位符 1">
            <a:extLst>
              <a:ext uri="{FF2B5EF4-FFF2-40B4-BE49-F238E27FC236}">
                <a16:creationId xmlns:a16="http://schemas.microsoft.com/office/drawing/2014/main" id="{08D4A051-485A-77F5-08D2-CA15C79285ED}"/>
              </a:ext>
            </a:extLst>
          </p:cNvPr>
          <p:cNvSpPr>
            <a:spLocks noGrp="1"/>
          </p:cNvSpPr>
          <p:nvPr>
            <p:ph type="sldNum" sz="quarter" idx="12"/>
          </p:nvPr>
        </p:nvSpPr>
        <p:spPr/>
        <p:txBody>
          <a:bodyPr/>
          <a:lstStyle/>
          <a:p>
            <a:fld id="{889BB3BD-F80A-4CDD-987F-7A7F8A95929D}" type="slidenum">
              <a:rPr lang="en-US" altLang="zh-CN" smtClean="0"/>
              <a:pPr/>
              <a:t>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500" fill="hold"/>
                                        <p:tgtEl>
                                          <p:spTgt spid="466947"/>
                                        </p:tgtEl>
                                        <p:attrNameLst>
                                          <p:attrName>ppt_w</p:attrName>
                                        </p:attrNameLst>
                                      </p:cBhvr>
                                      <p:tavLst>
                                        <p:tav tm="0">
                                          <p:val>
                                            <p:fltVal val="0"/>
                                          </p:val>
                                        </p:tav>
                                        <p:tav tm="100000">
                                          <p:val>
                                            <p:strVal val="#ppt_w"/>
                                          </p:val>
                                        </p:tav>
                                      </p:tavLst>
                                    </p:anim>
                                    <p:anim calcmode="lin" valueType="num">
                                      <p:cBhvr>
                                        <p:cTn id="8" dur="500" fill="hold"/>
                                        <p:tgtEl>
                                          <p:spTgt spid="466947"/>
                                        </p:tgtEl>
                                        <p:attrNameLst>
                                          <p:attrName>ppt_h</p:attrName>
                                        </p:attrNameLst>
                                      </p:cBhvr>
                                      <p:tavLst>
                                        <p:tav tm="0">
                                          <p:val>
                                            <p:fltVal val="0"/>
                                          </p:val>
                                        </p:tav>
                                        <p:tav tm="100000">
                                          <p:val>
                                            <p:strVal val="#ppt_h"/>
                                          </p:val>
                                        </p:tav>
                                      </p:tavLst>
                                    </p:anim>
                                    <p:anim calcmode="lin" valueType="num">
                                      <p:cBhvr>
                                        <p:cTn id="9" dur="500" fill="hold"/>
                                        <p:tgtEl>
                                          <p:spTgt spid="466947"/>
                                        </p:tgtEl>
                                        <p:attrNameLst>
                                          <p:attrName>ppt_x</p:attrName>
                                        </p:attrNameLst>
                                      </p:cBhvr>
                                      <p:tavLst>
                                        <p:tav tm="0">
                                          <p:val>
                                            <p:fltVal val="0.5"/>
                                          </p:val>
                                        </p:tav>
                                        <p:tav tm="100000">
                                          <p:val>
                                            <p:strVal val="#ppt_x"/>
                                          </p:val>
                                        </p:tav>
                                      </p:tavLst>
                                    </p:anim>
                                    <p:anim calcmode="lin" valueType="num">
                                      <p:cBhvr>
                                        <p:cTn id="10" dur="500" fill="hold"/>
                                        <p:tgtEl>
                                          <p:spTgt spid="46694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66947"/>
                                        </p:tgtEl>
                                        <p:attrNameLst>
                                          <p:attrName>style.visibility</p:attrName>
                                        </p:attrNameLst>
                                      </p:cBhvr>
                                      <p:to>
                                        <p:strVal val="visible"/>
                                      </p:to>
                                    </p:set>
                                    <p:animEffect transition="in" filter="wheel(4)">
                                      <p:cBhvr>
                                        <p:cTn id="15" dur="2000"/>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6741" name="Rectangle 5"/>
          <p:cNvSpPr>
            <a:spLocks noChangeArrowheads="1"/>
          </p:cNvSpPr>
          <p:nvPr/>
        </p:nvSpPr>
        <p:spPr bwMode="auto">
          <a:xfrm>
            <a:off x="744434" y="163514"/>
            <a:ext cx="4262437" cy="579437"/>
          </a:xfrm>
          <a:prstGeom prst="rect">
            <a:avLst/>
          </a:prstGeom>
          <a:noFill/>
          <a:ln w="9525">
            <a:noFill/>
            <a:miter lim="800000"/>
            <a:headEnd/>
            <a:tailEnd/>
          </a:ln>
          <a:effectLst/>
        </p:spPr>
        <p:txBody>
          <a:bodyPr wrap="none" anchor="ctr">
            <a:spAutoFit/>
          </a:bodyPr>
          <a:lstStyle/>
          <a:p>
            <a:r>
              <a:rPr lang="en-US" altLang="zh-CN" sz="3200" b="1">
                <a:solidFill>
                  <a:srgbClr val="FF3399"/>
                </a:solidFill>
                <a:effectLst>
                  <a:outerShdw blurRad="38100" dist="38100" dir="2700000" algn="tl">
                    <a:srgbClr val="000000"/>
                  </a:outerShdw>
                </a:effectLst>
                <a:ea typeface="隶书" pitchFamily="49" charset="-122"/>
              </a:rPr>
              <a:t>2. </a:t>
            </a:r>
            <a:r>
              <a:rPr lang="zh-CN" altLang="en-US" sz="3200" b="1">
                <a:solidFill>
                  <a:srgbClr val="FF3399"/>
                </a:solidFill>
                <a:effectLst>
                  <a:outerShdw blurRad="38100" dist="38100" dir="2700000" algn="tl">
                    <a:srgbClr val="000000"/>
                  </a:outerShdw>
                </a:effectLst>
                <a:ea typeface="隶书" pitchFamily="49" charset="-122"/>
              </a:rPr>
              <a:t>整数在内存中的表示</a:t>
            </a:r>
          </a:p>
        </p:txBody>
      </p:sp>
      <p:sp>
        <p:nvSpPr>
          <p:cNvPr id="756742" name="Rectangle 6"/>
          <p:cNvSpPr>
            <a:spLocks noChangeArrowheads="1"/>
          </p:cNvSpPr>
          <p:nvPr/>
        </p:nvSpPr>
        <p:spPr bwMode="auto">
          <a:xfrm>
            <a:off x="1046876" y="797803"/>
            <a:ext cx="10305708" cy="830997"/>
          </a:xfrm>
          <a:prstGeom prst="rect">
            <a:avLst/>
          </a:prstGeom>
          <a:noFill/>
          <a:ln w="9525">
            <a:noFill/>
            <a:miter lim="800000"/>
            <a:headEnd/>
            <a:tailEnd/>
          </a:ln>
          <a:effectLst/>
        </p:spPr>
        <p:txBody>
          <a:bodyPr wrap="square" anchor="ctr">
            <a:spAutoFit/>
          </a:bodyPr>
          <a:lstStyle/>
          <a:p>
            <a:pPr marL="457200" indent="-457200">
              <a:buClr>
                <a:srgbClr val="006600"/>
              </a:buClr>
              <a:tabLst>
                <a:tab pos="495300" algn="l"/>
              </a:tabLst>
            </a:pPr>
            <a:r>
              <a:rPr lang="zh-CN" altLang="en-US" b="1" dirty="0">
                <a:effectLst>
                  <a:outerShdw blurRad="38100" dist="38100" dir="2700000" algn="tl">
                    <a:srgbClr val="FFFFFF"/>
                  </a:outerShdw>
                </a:effectLst>
                <a:latin typeface="楷体" pitchFamily="49" charset="-122"/>
                <a:ea typeface="楷体" pitchFamily="49" charset="-122"/>
              </a:rPr>
              <a:t>整数的数值在内存中用</a:t>
            </a:r>
            <a:r>
              <a:rPr lang="zh-CN" altLang="en-US" b="1" dirty="0">
                <a:solidFill>
                  <a:srgbClr val="FF0000"/>
                </a:solidFill>
                <a:effectLst>
                  <a:outerShdw blurRad="38100" dist="38100" dir="2700000" algn="tl">
                    <a:srgbClr val="FFFFFF"/>
                  </a:outerShdw>
                </a:effectLst>
                <a:latin typeface="楷体" pitchFamily="49" charset="-122"/>
                <a:ea typeface="楷体" pitchFamily="49" charset="-122"/>
              </a:rPr>
              <a:t>补码</a:t>
            </a:r>
            <a:r>
              <a:rPr lang="zh-CN" altLang="en-US" b="1" dirty="0">
                <a:effectLst>
                  <a:outerShdw blurRad="38100" dist="38100" dir="2700000" algn="tl">
                    <a:srgbClr val="FFFFFF"/>
                  </a:outerShdw>
                </a:effectLst>
                <a:latin typeface="楷体" pitchFamily="49" charset="-122"/>
                <a:ea typeface="楷体" pitchFamily="49" charset="-122"/>
              </a:rPr>
              <a:t>的形式存放。</a:t>
            </a:r>
          </a:p>
          <a:p>
            <a:pPr marL="457200" indent="-457200">
              <a:buClr>
                <a:srgbClr val="006600"/>
              </a:buClr>
              <a:tabLst>
                <a:tab pos="495300" algn="l"/>
              </a:tabLst>
            </a:pPr>
            <a:r>
              <a:rPr lang="zh-CN" altLang="en-US" b="1" dirty="0">
                <a:solidFill>
                  <a:srgbClr val="CC0000"/>
                </a:solidFill>
                <a:effectLst>
                  <a:outerShdw blurRad="38100" dist="38100" dir="2700000" algn="tl">
                    <a:srgbClr val="000000"/>
                  </a:outerShdw>
                </a:effectLst>
                <a:latin typeface="楷体" pitchFamily="49" charset="-122"/>
                <a:ea typeface="楷体" pitchFamily="49" charset="-122"/>
              </a:rPr>
              <a:t>求一个整数补码的方法：</a:t>
            </a:r>
            <a:r>
              <a:rPr lang="zh-CN" altLang="en-US" b="1" dirty="0">
                <a:effectLst>
                  <a:outerShdw blurRad="38100" dist="38100" dir="2700000" algn="tl">
                    <a:srgbClr val="FFFFFF"/>
                  </a:outerShdw>
                </a:effectLst>
                <a:latin typeface="楷体" pitchFamily="49" charset="-122"/>
                <a:ea typeface="楷体" pitchFamily="49" charset="-122"/>
              </a:rPr>
              <a:t>（假设用</a:t>
            </a:r>
            <a:r>
              <a:rPr lang="en-US" altLang="zh-CN" b="1" dirty="0">
                <a:effectLst>
                  <a:outerShdw blurRad="38100" dist="38100" dir="2700000" algn="tl">
                    <a:srgbClr val="FFFFFF"/>
                  </a:outerShdw>
                </a:effectLst>
                <a:latin typeface="楷体" pitchFamily="49" charset="-122"/>
                <a:ea typeface="楷体" pitchFamily="49" charset="-122"/>
              </a:rPr>
              <a:t>n</a:t>
            </a:r>
            <a:r>
              <a:rPr lang="zh-CN" altLang="en-US" b="1" dirty="0">
                <a:effectLst>
                  <a:outerShdw blurRad="38100" dist="38100" dir="2700000" algn="tl">
                    <a:srgbClr val="FFFFFF"/>
                  </a:outerShdw>
                </a:effectLst>
                <a:latin typeface="楷体" pitchFamily="49" charset="-122"/>
                <a:ea typeface="楷体" pitchFamily="49" charset="-122"/>
              </a:rPr>
              <a:t>个二进制位的内存单元来存储它）</a:t>
            </a:r>
            <a:r>
              <a:rPr lang="zh-CN" altLang="en-US" dirty="0">
                <a:latin typeface="楷体" pitchFamily="49" charset="-122"/>
                <a:ea typeface="楷体" pitchFamily="49" charset="-122"/>
              </a:rPr>
              <a:t> </a:t>
            </a:r>
          </a:p>
        </p:txBody>
      </p:sp>
      <p:sp>
        <p:nvSpPr>
          <p:cNvPr id="756743" name="Rectangle 7"/>
          <p:cNvSpPr>
            <a:spLocks noChangeArrowheads="1"/>
          </p:cNvSpPr>
          <p:nvPr/>
        </p:nvSpPr>
        <p:spPr bwMode="auto">
          <a:xfrm>
            <a:off x="1199331" y="1844824"/>
            <a:ext cx="10305708" cy="2308324"/>
          </a:xfrm>
          <a:prstGeom prst="rect">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lin ang="2700000" scaled="1"/>
            <a:tileRect/>
          </a:gradFill>
          <a:ln w="38100">
            <a:solidFill>
              <a:srgbClr val="FF3399"/>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342900" indent="-342900">
              <a:buClr>
                <a:srgbClr val="FF3399"/>
              </a:buClr>
              <a:buFont typeface="Wingdings" panose="05000000000000000000" pitchFamily="2" charset="2"/>
              <a:buChar char="Ø"/>
              <a:tabLst>
                <a:tab pos="266700" algn="l"/>
              </a:tabLst>
            </a:pPr>
            <a:r>
              <a:rPr lang="zh-CN" altLang="en-US" b="1" dirty="0">
                <a:solidFill>
                  <a:srgbClr val="FF3399"/>
                </a:solidFill>
                <a:effectLst>
                  <a:outerShdw blurRad="38100" dist="38100" dir="2700000" algn="tl">
                    <a:srgbClr val="000000"/>
                  </a:outerShdw>
                </a:effectLst>
                <a:latin typeface="楷体" pitchFamily="49" charset="-122"/>
                <a:ea typeface="楷体" pitchFamily="49" charset="-122"/>
              </a:rPr>
              <a:t>如果是正整数</a:t>
            </a:r>
            <a:r>
              <a:rPr lang="zh-CN" altLang="en-US" b="1" dirty="0">
                <a:effectLst>
                  <a:outerShdw blurRad="38100" dist="38100" dir="2700000" algn="tl">
                    <a:srgbClr val="FFFFFF"/>
                  </a:outerShdw>
                </a:effectLst>
                <a:latin typeface="楷体" pitchFamily="49" charset="-122"/>
                <a:ea typeface="楷体" pitchFamily="49" charset="-122"/>
              </a:rPr>
              <a:t>，采用符号</a:t>
            </a:r>
            <a:r>
              <a:rPr lang="en-US" altLang="zh-CN" b="1" dirty="0">
                <a:effectLst>
                  <a:outerShdw blurRad="38100" dist="38100" dir="2700000" algn="tl">
                    <a:srgbClr val="FFFFFF"/>
                  </a:outerShdw>
                </a:effectLst>
                <a:latin typeface="楷体" pitchFamily="49" charset="-122"/>
                <a:ea typeface="楷体" pitchFamily="49" charset="-122"/>
              </a:rPr>
              <a:t>-</a:t>
            </a:r>
            <a:r>
              <a:rPr lang="zh-CN" altLang="en-US" b="1" dirty="0">
                <a:effectLst>
                  <a:outerShdw blurRad="38100" dist="38100" dir="2700000" algn="tl">
                    <a:srgbClr val="FFFFFF"/>
                  </a:outerShdw>
                </a:effectLst>
                <a:latin typeface="楷体" pitchFamily="49" charset="-122"/>
                <a:ea typeface="楷体" pitchFamily="49" charset="-122"/>
              </a:rPr>
              <a:t>绝对值表示，即最高有效位（符号位）为</a:t>
            </a:r>
            <a:r>
              <a:rPr lang="en-US" altLang="zh-CN" b="1" dirty="0">
                <a:effectLst>
                  <a:outerShdw blurRad="38100" dist="38100" dir="2700000" algn="tl">
                    <a:srgbClr val="FFFFFF"/>
                  </a:outerShdw>
                </a:effectLst>
                <a:latin typeface="楷体" pitchFamily="49" charset="-122"/>
                <a:ea typeface="楷体" pitchFamily="49" charset="-122"/>
              </a:rPr>
              <a:t>0</a:t>
            </a:r>
            <a:r>
              <a:rPr lang="zh-CN" altLang="en-US" b="1" dirty="0">
                <a:effectLst>
                  <a:outerShdw blurRad="38100" dist="38100" dir="2700000" algn="tl">
                    <a:srgbClr val="FFFFFF"/>
                  </a:outerShdw>
                </a:effectLst>
                <a:latin typeface="楷体" pitchFamily="49" charset="-122"/>
                <a:ea typeface="楷体" pitchFamily="49" charset="-122"/>
              </a:rPr>
              <a:t>表示正，数的其余部分则表示数的绝对值；</a:t>
            </a:r>
            <a:endParaRPr lang="en-US" altLang="zh-CN" b="1" dirty="0">
              <a:effectLst>
                <a:outerShdw blurRad="38100" dist="38100" dir="2700000" algn="tl">
                  <a:srgbClr val="FFFFFF"/>
                </a:outerShdw>
              </a:effectLst>
              <a:latin typeface="楷体" pitchFamily="49" charset="-122"/>
              <a:ea typeface="楷体" pitchFamily="49" charset="-122"/>
            </a:endParaRPr>
          </a:p>
          <a:p>
            <a:pPr marL="342900" indent="-342900">
              <a:buClr>
                <a:srgbClr val="FF3399"/>
              </a:buClr>
              <a:buFont typeface="Wingdings" panose="05000000000000000000" pitchFamily="2" charset="2"/>
              <a:buChar char="Ø"/>
              <a:tabLst>
                <a:tab pos="266700" algn="l"/>
              </a:tabLst>
            </a:pPr>
            <a:r>
              <a:rPr lang="zh-CN" altLang="en-US" b="1" dirty="0">
                <a:solidFill>
                  <a:srgbClr val="FF3399"/>
                </a:solidFill>
                <a:effectLst>
                  <a:outerShdw blurRad="38100" dist="38100" dir="2700000" algn="tl">
                    <a:srgbClr val="000000"/>
                  </a:outerShdw>
                </a:effectLst>
                <a:latin typeface="楷体" pitchFamily="49" charset="-122"/>
                <a:ea typeface="楷体" pitchFamily="49" charset="-122"/>
              </a:rPr>
              <a:t>如果是负整数</a:t>
            </a:r>
            <a:r>
              <a:rPr lang="zh-CN" altLang="en-US" b="1" dirty="0">
                <a:effectLst>
                  <a:outerShdw blurRad="38100" dist="38100" dir="2700000" algn="tl">
                    <a:srgbClr val="FFFFFF"/>
                  </a:outerShdw>
                </a:effectLst>
                <a:latin typeface="楷体" pitchFamily="49" charset="-122"/>
                <a:ea typeface="楷体" pitchFamily="49" charset="-122"/>
              </a:rPr>
              <a:t>，则先写出与该负数相对应的正数的补码表示，然后将其按位求反，最后在末位（最低位）加</a:t>
            </a:r>
            <a:r>
              <a:rPr lang="en-US" altLang="zh-CN" b="1" dirty="0">
                <a:effectLst>
                  <a:outerShdw blurRad="38100" dist="38100" dir="2700000" algn="tl">
                    <a:srgbClr val="FFFFFF"/>
                  </a:outerShdw>
                </a:effectLst>
                <a:latin typeface="楷体" pitchFamily="49" charset="-122"/>
                <a:ea typeface="楷体" pitchFamily="49" charset="-122"/>
              </a:rPr>
              <a:t>1</a:t>
            </a:r>
            <a:r>
              <a:rPr lang="zh-CN" altLang="en-US" b="1" dirty="0">
                <a:effectLst>
                  <a:outerShdw blurRad="38100" dist="38100" dir="2700000" algn="tl">
                    <a:srgbClr val="FFFFFF"/>
                  </a:outerShdw>
                </a:effectLst>
                <a:latin typeface="楷体" pitchFamily="49" charset="-122"/>
                <a:ea typeface="楷体" pitchFamily="49" charset="-122"/>
              </a:rPr>
              <a:t>；</a:t>
            </a:r>
            <a:endParaRPr lang="en-US" altLang="zh-CN" b="1" dirty="0">
              <a:effectLst>
                <a:outerShdw blurRad="38100" dist="38100" dir="2700000" algn="tl">
                  <a:srgbClr val="FFFFFF"/>
                </a:outerShdw>
              </a:effectLst>
              <a:latin typeface="楷体" pitchFamily="49" charset="-122"/>
              <a:ea typeface="楷体" pitchFamily="49" charset="-122"/>
            </a:endParaRPr>
          </a:p>
          <a:p>
            <a:pPr marL="342900" indent="-342900">
              <a:buClr>
                <a:srgbClr val="FF3399"/>
              </a:buClr>
              <a:buFont typeface="Wingdings" panose="05000000000000000000" pitchFamily="2" charset="2"/>
              <a:buChar char="Ø"/>
              <a:tabLst>
                <a:tab pos="266700" algn="l"/>
              </a:tabLst>
            </a:pPr>
            <a:r>
              <a:rPr lang="zh-CN" altLang="en-US" b="1" dirty="0">
                <a:effectLst>
                  <a:outerShdw blurRad="38100" dist="38100" dir="2700000" algn="tl">
                    <a:srgbClr val="FFFFFF"/>
                  </a:outerShdw>
                </a:effectLst>
                <a:latin typeface="楷体" pitchFamily="49" charset="-122"/>
                <a:ea typeface="楷体" pitchFamily="49" charset="-122"/>
              </a:rPr>
              <a:t>然后将上述求得的补码的</a:t>
            </a:r>
            <a:r>
              <a:rPr lang="zh-CN" altLang="en-US" b="1" dirty="0">
                <a:solidFill>
                  <a:srgbClr val="0000FF"/>
                </a:solidFill>
                <a:effectLst>
                  <a:outerShdw blurRad="38100" dist="38100" dir="2700000" algn="tl">
                    <a:srgbClr val="FFFFFF"/>
                  </a:outerShdw>
                </a:effectLst>
                <a:latin typeface="楷体" pitchFamily="49" charset="-122"/>
                <a:ea typeface="楷体" pitchFamily="49" charset="-122"/>
              </a:rPr>
              <a:t>低</a:t>
            </a:r>
            <a:r>
              <a:rPr lang="en-US" altLang="zh-CN" b="1" dirty="0">
                <a:solidFill>
                  <a:srgbClr val="0000FF"/>
                </a:solidFill>
                <a:effectLst>
                  <a:outerShdw blurRad="38100" dist="38100" dir="2700000" algn="tl">
                    <a:srgbClr val="FFFFFF"/>
                  </a:outerShdw>
                </a:effectLst>
                <a:latin typeface="楷体" pitchFamily="49" charset="-122"/>
                <a:ea typeface="楷体" pitchFamily="49" charset="-122"/>
              </a:rPr>
              <a:t>n</a:t>
            </a:r>
            <a:r>
              <a:rPr lang="zh-CN" altLang="en-US" b="1" dirty="0">
                <a:solidFill>
                  <a:srgbClr val="0000FF"/>
                </a:solidFill>
                <a:effectLst>
                  <a:outerShdw blurRad="38100" dist="38100" dir="2700000" algn="tl">
                    <a:srgbClr val="FFFFFF"/>
                  </a:outerShdw>
                </a:effectLst>
                <a:latin typeface="楷体" pitchFamily="49" charset="-122"/>
                <a:ea typeface="楷体" pitchFamily="49" charset="-122"/>
              </a:rPr>
              <a:t>位存放于内存单元</a:t>
            </a:r>
            <a:r>
              <a:rPr lang="zh-CN" altLang="en-US" b="1" dirty="0">
                <a:effectLst>
                  <a:outerShdw blurRad="38100" dist="38100" dir="2700000" algn="tl">
                    <a:srgbClr val="FFFFFF"/>
                  </a:outerShdw>
                </a:effectLst>
                <a:latin typeface="楷体" pitchFamily="49" charset="-122"/>
                <a:ea typeface="楷体" pitchFamily="49" charset="-122"/>
              </a:rPr>
              <a:t>之中，就得到了该整数在内存中的表示，内存单元的最高位是符号位（</a:t>
            </a:r>
            <a:r>
              <a:rPr lang="en-US" altLang="zh-CN" b="1" dirty="0">
                <a:solidFill>
                  <a:srgbClr val="FF3399"/>
                </a:solidFill>
                <a:effectLst>
                  <a:outerShdw blurRad="38100" dist="38100" dir="2700000" algn="tl">
                    <a:srgbClr val="000000"/>
                  </a:outerShdw>
                </a:effectLst>
                <a:latin typeface="楷体" pitchFamily="49" charset="-122"/>
                <a:ea typeface="楷体" pitchFamily="49" charset="-122"/>
              </a:rPr>
              <a:t>0</a:t>
            </a:r>
            <a:r>
              <a:rPr lang="zh-CN" altLang="en-US" b="1" dirty="0">
                <a:effectLst>
                  <a:outerShdw blurRad="38100" dist="38100" dir="2700000" algn="tl">
                    <a:srgbClr val="FFFFFF"/>
                  </a:outerShdw>
                </a:effectLst>
                <a:latin typeface="楷体" pitchFamily="49" charset="-122"/>
                <a:ea typeface="楷体" pitchFamily="49" charset="-122"/>
              </a:rPr>
              <a:t>表示正，</a:t>
            </a:r>
            <a:r>
              <a:rPr lang="en-US" altLang="zh-CN" b="1" dirty="0">
                <a:solidFill>
                  <a:srgbClr val="FF3399"/>
                </a:solidFill>
                <a:effectLst>
                  <a:outerShdw blurRad="38100" dist="38100" dir="2700000" algn="tl">
                    <a:srgbClr val="000000"/>
                  </a:outerShdw>
                </a:effectLst>
                <a:latin typeface="楷体" pitchFamily="49" charset="-122"/>
                <a:ea typeface="楷体" pitchFamily="49" charset="-122"/>
              </a:rPr>
              <a:t>1</a:t>
            </a:r>
            <a:r>
              <a:rPr lang="zh-CN" altLang="en-US" b="1" dirty="0">
                <a:effectLst>
                  <a:outerShdw blurRad="38100" dist="38100" dir="2700000" algn="tl">
                    <a:srgbClr val="FFFFFF"/>
                  </a:outerShdw>
                </a:effectLst>
                <a:latin typeface="楷体" pitchFamily="49" charset="-122"/>
                <a:ea typeface="楷体" pitchFamily="49" charset="-122"/>
              </a:rPr>
              <a:t>表示负）。</a:t>
            </a:r>
          </a:p>
        </p:txBody>
      </p:sp>
      <p:grpSp>
        <p:nvGrpSpPr>
          <p:cNvPr id="756745" name="Group 9"/>
          <p:cNvGrpSpPr>
            <a:grpSpLocks/>
          </p:cNvGrpSpPr>
          <p:nvPr/>
        </p:nvGrpSpPr>
        <p:grpSpPr bwMode="auto">
          <a:xfrm>
            <a:off x="-12805" y="0"/>
            <a:ext cx="446088" cy="6858000"/>
            <a:chOff x="0" y="0"/>
            <a:chExt cx="281" cy="4320"/>
          </a:xfrm>
        </p:grpSpPr>
        <p:sp>
          <p:nvSpPr>
            <p:cNvPr id="756746"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56747"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11" name="组合 10"/>
          <p:cNvGrpSpPr/>
          <p:nvPr/>
        </p:nvGrpSpPr>
        <p:grpSpPr>
          <a:xfrm>
            <a:off x="1199455" y="4653136"/>
            <a:ext cx="10305583" cy="1200329"/>
            <a:chOff x="683568" y="5147528"/>
            <a:chExt cx="8280920" cy="1200329"/>
          </a:xfrm>
          <a:effectLst>
            <a:outerShdw blurRad="50800" dist="106680" dir="2700000" algn="tl" rotWithShape="0">
              <a:prstClr val="black">
                <a:alpha val="43000"/>
              </a:prstClr>
            </a:outerShdw>
          </a:effectLst>
        </p:grpSpPr>
        <p:sp>
          <p:nvSpPr>
            <p:cNvPr id="756744" name="Rectangle 8"/>
            <p:cNvSpPr>
              <a:spLocks noChangeArrowheads="1"/>
            </p:cNvSpPr>
            <p:nvPr/>
          </p:nvSpPr>
          <p:spPr bwMode="auto">
            <a:xfrm>
              <a:off x="683568" y="5147528"/>
              <a:ext cx="8280920" cy="1200329"/>
            </a:xfrm>
            <a:prstGeom prst="rect">
              <a:avLst/>
            </a:prstGeom>
            <a:gradFill flip="none" rotWithShape="1">
              <a:gsLst>
                <a:gs pos="0">
                  <a:srgbClr val="FFEFD1"/>
                </a:gs>
                <a:gs pos="64999">
                  <a:srgbClr val="F0EBD5"/>
                </a:gs>
                <a:gs pos="100000">
                  <a:srgbClr val="D1C39F"/>
                </a:gs>
              </a:gsLst>
              <a:path path="shape">
                <a:fillToRect l="50000" t="50000" r="50000" b="50000"/>
              </a:path>
              <a:tileRect/>
            </a:gradFill>
            <a:ln w="38100">
              <a:solidFill>
                <a:srgbClr val="006600"/>
              </a:solidFill>
              <a:headEnd/>
              <a:tailEnd/>
            </a:ln>
            <a:effectLst>
              <a:outerShdw dist="106680" dir="2700000" algn="r" rotWithShape="0">
                <a:schemeClr val="bg1">
                  <a:lumMod val="65000"/>
                </a:schemeClr>
              </a:outerShdw>
            </a:effectLst>
            <a:scene3d>
              <a:camera prst="orthographicFront"/>
              <a:lightRig rig="threePt" dir="t"/>
            </a:scene3d>
            <a:sp3d>
              <a:bevelT w="114300" prst="hardEdge"/>
            </a:sp3d>
          </p:spPr>
          <p:style>
            <a:lnRef idx="1">
              <a:schemeClr val="dk1"/>
            </a:lnRef>
            <a:fillRef idx="2">
              <a:schemeClr val="dk1"/>
            </a:fillRef>
            <a:effectRef idx="1">
              <a:schemeClr val="dk1"/>
            </a:effectRef>
            <a:fontRef idx="minor">
              <a:schemeClr val="dk1"/>
            </a:fontRef>
          </p:style>
          <p:txBody>
            <a:bodyPr wrap="square" anchor="ctr">
              <a:spAutoFit/>
              <a:sp3d prstMaterial="softEdge">
                <a:bevelT w="29210" h="16510"/>
                <a:contourClr>
                  <a:schemeClr val="accent4">
                    <a:alpha val="95000"/>
                  </a:schemeClr>
                </a:contourClr>
              </a:sp3d>
            </a:bodyPr>
            <a:lstStyle/>
            <a:p>
              <a:r>
                <a:rPr lang="en-US" altLang="zh-CN"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隶书" pitchFamily="49" charset="-122"/>
                  <a:ea typeface="隶书" pitchFamily="49" charset="-122"/>
                </a:rPr>
                <a:t>     </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在</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TC2.0</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或</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BC3.1</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下，一个整数默认情况下需要</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2</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个字节（</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16</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位）的内存单元存放；而在</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VC6.0</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VC2010</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CB17.12</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下</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则需要</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4</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个字节（</a:t>
              </a:r>
              <a:r>
                <a:rPr lang="en-US" altLang="zh-CN"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32</a:t>
              </a:r>
              <a:r>
                <a:rPr lang="zh-CN" altLang="en-US" b="1" dirty="0">
                  <a:ln>
                    <a:prstDash val="solid"/>
                  </a:ln>
                  <a:solidFill>
                    <a:srgbClr val="FF0000"/>
                  </a:solidFill>
                  <a:effectLst>
                    <a:outerShdw blurRad="88000" dist="50800" dir="5040000" algn="tl">
                      <a:schemeClr val="accent4">
                        <a:tint val="80000"/>
                        <a:satMod val="250000"/>
                        <a:alpha val="45000"/>
                      </a:schemeClr>
                    </a:outerShdw>
                  </a:effectLst>
                  <a:latin typeface="隶书" pitchFamily="49" charset="-122"/>
                  <a:ea typeface="隶书" pitchFamily="49" charset="-122"/>
                </a:rPr>
                <a:t>位）。 </a:t>
              </a:r>
            </a:p>
          </p:txBody>
        </p:sp>
        <p:pic>
          <p:nvPicPr>
            <p:cNvPr id="10" name="图片 9" descr="注意.jfif"/>
            <p:cNvPicPr>
              <a:picLocks noChangeAspect="1"/>
            </p:cNvPicPr>
            <p:nvPr/>
          </p:nvPicPr>
          <p:blipFill>
            <a:blip r:embed="rId5" cstate="print">
              <a:clrChange>
                <a:clrFrom>
                  <a:srgbClr val="FFFFFF"/>
                </a:clrFrom>
                <a:clrTo>
                  <a:srgbClr val="FFFFFF">
                    <a:alpha val="0"/>
                  </a:srgbClr>
                </a:clrTo>
              </a:clrChange>
            </a:blip>
            <a:stretch>
              <a:fillRect/>
            </a:stretch>
          </p:blipFill>
          <p:spPr>
            <a:xfrm>
              <a:off x="885778" y="5292302"/>
              <a:ext cx="483746" cy="478790"/>
            </a:xfrm>
            <a:prstGeom prst="rect">
              <a:avLst/>
            </a:prstGeom>
            <a:effectLst>
              <a:outerShdw blurRad="50800" dist="50800" dir="5400000" algn="ctr" rotWithShape="0">
                <a:srgbClr val="000000">
                  <a:alpha val="0"/>
                </a:srgbClr>
              </a:outerShdw>
            </a:effectLst>
          </p:spPr>
        </p:pic>
      </p:grpSp>
      <p:sp>
        <p:nvSpPr>
          <p:cNvPr id="2" name="灯片编号占位符 1">
            <a:extLst>
              <a:ext uri="{FF2B5EF4-FFF2-40B4-BE49-F238E27FC236}">
                <a16:creationId xmlns:a16="http://schemas.microsoft.com/office/drawing/2014/main" id="{5ACE5EC2-C2E2-6215-864E-9FAE542201B4}"/>
              </a:ext>
            </a:extLst>
          </p:cNvPr>
          <p:cNvSpPr>
            <a:spLocks noGrp="1"/>
          </p:cNvSpPr>
          <p:nvPr>
            <p:ph type="sldNum" sz="quarter" idx="12"/>
          </p:nvPr>
        </p:nvSpPr>
        <p:spPr/>
        <p:txBody>
          <a:bodyPr/>
          <a:lstStyle/>
          <a:p>
            <a:fld id="{889BB3BD-F80A-4CDD-987F-7A7F8A95929D}" type="slidenum">
              <a:rPr lang="en-US" altLang="zh-CN" smtClean="0"/>
              <a:pPr/>
              <a:t>10</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6741"/>
                                        </p:tgtEl>
                                        <p:attrNameLst>
                                          <p:attrName>style.visibility</p:attrName>
                                        </p:attrNameLst>
                                      </p:cBhvr>
                                      <p:to>
                                        <p:strVal val="visible"/>
                                      </p:to>
                                    </p:set>
                                    <p:animEffect transition="in" filter="blinds(horizontal)">
                                      <p:cBhvr>
                                        <p:cTn id="7" dur="500"/>
                                        <p:tgtEl>
                                          <p:spTgt spid="75674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56742">
                                            <p:txEl>
                                              <p:pRg st="0" end="0"/>
                                            </p:txEl>
                                          </p:spTgt>
                                        </p:tgtEl>
                                        <p:attrNameLst>
                                          <p:attrName>style.visibility</p:attrName>
                                        </p:attrNameLst>
                                      </p:cBhvr>
                                      <p:to>
                                        <p:strVal val="visible"/>
                                      </p:to>
                                    </p:set>
                                    <p:anim calcmode="lin" valueType="num">
                                      <p:cBhvr additive="base">
                                        <p:cTn id="12" dur="500" fill="hold"/>
                                        <p:tgtEl>
                                          <p:spTgt spid="75674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5674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56742">
                                            <p:txEl>
                                              <p:pRg st="1" end="1"/>
                                            </p:txEl>
                                          </p:spTgt>
                                        </p:tgtEl>
                                        <p:attrNameLst>
                                          <p:attrName>style.visibility</p:attrName>
                                        </p:attrNameLst>
                                      </p:cBhvr>
                                      <p:to>
                                        <p:strVal val="visible"/>
                                      </p:to>
                                    </p:set>
                                    <p:animEffect transition="in" filter="blinds(horizontal)">
                                      <p:cBhvr>
                                        <p:cTn id="18" dur="500"/>
                                        <p:tgtEl>
                                          <p:spTgt spid="75674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56743"/>
                                        </p:tgtEl>
                                        <p:attrNameLst>
                                          <p:attrName>style.visibility</p:attrName>
                                        </p:attrNameLst>
                                      </p:cBhvr>
                                      <p:to>
                                        <p:strVal val="visible"/>
                                      </p:to>
                                    </p:set>
                                    <p:animEffect transition="in" filter="box(out)">
                                      <p:cBhvr>
                                        <p:cTn id="23" dur="500"/>
                                        <p:tgtEl>
                                          <p:spTgt spid="75674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1" grpId="0"/>
      <p:bldP spid="756742" grpId="0" build="allAtOnce"/>
      <p:bldP spid="75674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D54DFA2-875C-4FE2-950A-E7D29646DF02}"/>
              </a:ext>
            </a:extLst>
          </p:cNvPr>
          <p:cNvGrpSpPr/>
          <p:nvPr/>
        </p:nvGrpSpPr>
        <p:grpSpPr>
          <a:xfrm>
            <a:off x="624150" y="1412776"/>
            <a:ext cx="5567251" cy="5222744"/>
            <a:chOff x="695400" y="1412776"/>
            <a:chExt cx="5567251" cy="5222744"/>
          </a:xfrm>
        </p:grpSpPr>
        <p:sp>
          <p:nvSpPr>
            <p:cNvPr id="2" name="矩形 1">
              <a:extLst>
                <a:ext uri="{FF2B5EF4-FFF2-40B4-BE49-F238E27FC236}">
                  <a16:creationId xmlns:a16="http://schemas.microsoft.com/office/drawing/2014/main" id="{6503D93C-8A54-4BF8-8CC3-CC4DE6354D0C}"/>
                </a:ext>
              </a:extLst>
            </p:cNvPr>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25" name="Rectangle 7">
              <a:extLst>
                <a:ext uri="{FF2B5EF4-FFF2-40B4-BE49-F238E27FC236}">
                  <a16:creationId xmlns:a16="http://schemas.microsoft.com/office/drawing/2014/main" id="{051869C9-2EA3-406C-AE04-296AB6979262}"/>
                </a:ext>
              </a:extLst>
            </p:cNvPr>
            <p:cNvSpPr>
              <a:spLocks noChangeArrowheads="1"/>
            </p:cNvSpPr>
            <p:nvPr/>
          </p:nvSpPr>
          <p:spPr bwMode="auto">
            <a:xfrm>
              <a:off x="864153" y="1455167"/>
              <a:ext cx="3378044"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sp>
        <p:nvSpPr>
          <p:cNvPr id="758789" name="Rectangle 5"/>
          <p:cNvSpPr>
            <a:spLocks noChangeArrowheads="1"/>
          </p:cNvSpPr>
          <p:nvPr/>
        </p:nvSpPr>
        <p:spPr bwMode="auto">
          <a:xfrm>
            <a:off x="744434" y="163514"/>
            <a:ext cx="4262437" cy="579437"/>
          </a:xfrm>
          <a:prstGeom prst="rect">
            <a:avLst/>
          </a:prstGeom>
          <a:noFill/>
          <a:ln w="9525">
            <a:noFill/>
            <a:miter lim="800000"/>
            <a:headEnd/>
            <a:tailEnd/>
          </a:ln>
          <a:effectLst/>
        </p:spPr>
        <p:txBody>
          <a:bodyPr wrap="none" anchor="ctr">
            <a:spAutoFit/>
          </a:bodyPr>
          <a:lstStyle/>
          <a:p>
            <a:r>
              <a:rPr lang="en-US" altLang="zh-CN" sz="3200" b="1">
                <a:solidFill>
                  <a:srgbClr val="FF3399"/>
                </a:solidFill>
                <a:effectLst>
                  <a:outerShdw blurRad="38100" dist="38100" dir="2700000" algn="tl">
                    <a:srgbClr val="000000"/>
                  </a:outerShdw>
                </a:effectLst>
                <a:ea typeface="隶书" pitchFamily="49" charset="-122"/>
              </a:rPr>
              <a:t>2. </a:t>
            </a:r>
            <a:r>
              <a:rPr lang="zh-CN" altLang="en-US" sz="3200" b="1">
                <a:solidFill>
                  <a:srgbClr val="FF3399"/>
                </a:solidFill>
                <a:effectLst>
                  <a:outerShdw blurRad="38100" dist="38100" dir="2700000" algn="tl">
                    <a:srgbClr val="000000"/>
                  </a:outerShdw>
                </a:effectLst>
                <a:ea typeface="隶书" pitchFamily="49" charset="-122"/>
              </a:rPr>
              <a:t>整数在内存中的表示</a:t>
            </a:r>
          </a:p>
        </p:txBody>
      </p:sp>
      <p:sp>
        <p:nvSpPr>
          <p:cNvPr id="758790" name="Rectangle 6"/>
          <p:cNvSpPr>
            <a:spLocks noChangeArrowheads="1"/>
          </p:cNvSpPr>
          <p:nvPr/>
        </p:nvSpPr>
        <p:spPr bwMode="auto">
          <a:xfrm>
            <a:off x="1087334" y="778550"/>
            <a:ext cx="4840287" cy="523220"/>
          </a:xfrm>
          <a:prstGeom prst="rect">
            <a:avLst/>
          </a:prstGeom>
          <a:noFill/>
          <a:ln w="9525">
            <a:noFill/>
            <a:miter lim="800000"/>
            <a:headEnd/>
            <a:tailEnd/>
          </a:ln>
          <a:effectLst/>
        </p:spPr>
        <p:txBody>
          <a:bodyPr anchor="ctr">
            <a:spAutoFit/>
          </a:bodyPr>
          <a:lstStyle/>
          <a:p>
            <a:pPr>
              <a:buFont typeface="Wingdings" pitchFamily="2" charset="2"/>
              <a:buChar char="Ø"/>
              <a:tabLst>
                <a:tab pos="571500" algn="l"/>
              </a:tabLst>
            </a:pPr>
            <a:r>
              <a:rPr lang="zh-CN" altLang="en-US" b="1" dirty="0">
                <a:solidFill>
                  <a:schemeClr val="accent2"/>
                </a:solidFill>
                <a:effectLst>
                  <a:outerShdw blurRad="38100" dist="38100" dir="2700000" algn="tl">
                    <a:srgbClr val="000000"/>
                  </a:outerShdw>
                </a:effectLst>
                <a:latin typeface="+mn-lt"/>
                <a:ea typeface="楷体" pitchFamily="49" charset="-122"/>
              </a:rPr>
              <a:t>十进制整数</a:t>
            </a:r>
            <a:r>
              <a:rPr lang="en-US" altLang="zh-CN" b="1" dirty="0">
                <a:solidFill>
                  <a:schemeClr val="accent2"/>
                </a:solidFill>
                <a:effectLst>
                  <a:outerShdw blurRad="38100" dist="38100" dir="2700000" algn="tl">
                    <a:srgbClr val="000000"/>
                  </a:outerShdw>
                </a:effectLst>
                <a:latin typeface="+mn-lt"/>
                <a:ea typeface="楷体" pitchFamily="49" charset="-122"/>
              </a:rPr>
              <a:t>  </a:t>
            </a:r>
            <a:r>
              <a:rPr lang="en-US" altLang="zh-CN" sz="2800" b="1" dirty="0">
                <a:solidFill>
                  <a:srgbClr val="FF0000"/>
                </a:solidFill>
                <a:effectLst>
                  <a:outerShdw blurRad="38100" dist="38100" dir="2700000" algn="tl">
                    <a:srgbClr val="000000"/>
                  </a:outerShdw>
                </a:effectLst>
                <a:latin typeface="+mn-lt"/>
                <a:ea typeface="楷体" pitchFamily="49" charset="-122"/>
              </a:rPr>
              <a:t>+14</a:t>
            </a:r>
            <a:endParaRPr lang="zh-CN" altLang="en-US" sz="2800" b="1" dirty="0">
              <a:solidFill>
                <a:srgbClr val="FF0000"/>
              </a:solidFill>
              <a:effectLst>
                <a:outerShdw blurRad="38100" dist="38100" dir="2700000" algn="tl">
                  <a:srgbClr val="000000"/>
                </a:outerShdw>
              </a:effectLst>
              <a:latin typeface="+mn-lt"/>
              <a:ea typeface="楷体" pitchFamily="49" charset="-122"/>
            </a:endParaRPr>
          </a:p>
        </p:txBody>
      </p:sp>
      <p:grpSp>
        <p:nvGrpSpPr>
          <p:cNvPr id="758870" name="Group 86"/>
          <p:cNvGrpSpPr>
            <a:grpSpLocks/>
          </p:cNvGrpSpPr>
          <p:nvPr/>
        </p:nvGrpSpPr>
        <p:grpSpPr bwMode="auto">
          <a:xfrm>
            <a:off x="1671082" y="2502173"/>
            <a:ext cx="2089150" cy="944563"/>
            <a:chOff x="802" y="1796"/>
            <a:chExt cx="1316" cy="595"/>
          </a:xfrm>
        </p:grpSpPr>
        <p:sp>
          <p:nvSpPr>
            <p:cNvPr id="758847" name="Line 63"/>
            <p:cNvSpPr>
              <a:spLocks noChangeShapeType="1"/>
            </p:cNvSpPr>
            <p:nvPr/>
          </p:nvSpPr>
          <p:spPr bwMode="auto">
            <a:xfrm flipV="1">
              <a:off x="1273" y="1796"/>
              <a:ext cx="0" cy="363"/>
            </a:xfrm>
            <a:prstGeom prst="line">
              <a:avLst/>
            </a:prstGeom>
            <a:noFill/>
            <a:ln w="28575">
              <a:solidFill>
                <a:srgbClr val="0000FF"/>
              </a:solidFill>
              <a:round/>
              <a:headEnd/>
              <a:tailEnd type="stealth" w="lg" len="lg"/>
            </a:ln>
            <a:effectLst/>
          </p:spPr>
          <p:txBody>
            <a:bodyPr/>
            <a:lstStyle/>
            <a:p>
              <a:endParaRPr lang="zh-CN" altLang="en-US"/>
            </a:p>
          </p:txBody>
        </p:sp>
        <p:sp>
          <p:nvSpPr>
            <p:cNvPr id="758848" name="Text Box 64"/>
            <p:cNvSpPr txBox="1">
              <a:spLocks noChangeArrowheads="1"/>
            </p:cNvSpPr>
            <p:nvPr/>
          </p:nvSpPr>
          <p:spPr bwMode="auto">
            <a:xfrm>
              <a:off x="802" y="2141"/>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符号位</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表示正</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p>
          </p:txBody>
        </p:sp>
      </p:grpSp>
      <p:graphicFrame>
        <p:nvGraphicFramePr>
          <p:cNvPr id="758852" name="Group 68"/>
          <p:cNvGraphicFramePr>
            <a:graphicFrameLocks noGrp="1"/>
          </p:cNvGraphicFramePr>
          <p:nvPr>
            <p:extLst>
              <p:ext uri="{D42A27DB-BD31-4B8C-83A1-F6EECF244321}">
                <p14:modId xmlns:p14="http://schemas.microsoft.com/office/powerpoint/2010/main" val="2161404207"/>
              </p:ext>
            </p:extLst>
          </p:nvPr>
        </p:nvGraphicFramePr>
        <p:xfrm>
          <a:off x="2445694" y="4718513"/>
          <a:ext cx="1943100" cy="1150938"/>
        </p:xfrm>
        <a:graphic>
          <a:graphicData uri="http://schemas.openxmlformats.org/drawingml/2006/table">
            <a:tbl>
              <a:tblPr/>
              <a:tblGrid>
                <a:gridCol w="1943100">
                  <a:extLst>
                    <a:ext uri="{9D8B030D-6E8A-4147-A177-3AD203B41FA5}">
                      <a16:colId xmlns:a16="http://schemas.microsoft.com/office/drawing/2014/main" val="20000"/>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00001110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0</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758860" name="Group 76"/>
          <p:cNvGrpSpPr>
            <a:grpSpLocks/>
          </p:cNvGrpSpPr>
          <p:nvPr/>
        </p:nvGrpSpPr>
        <p:grpSpPr bwMode="auto">
          <a:xfrm>
            <a:off x="1436044" y="4734387"/>
            <a:ext cx="1023938" cy="1000125"/>
            <a:chOff x="1654" y="2714"/>
            <a:chExt cx="645" cy="630"/>
          </a:xfrm>
        </p:grpSpPr>
        <p:sp>
          <p:nvSpPr>
            <p:cNvPr id="758862" name="Text Box 78"/>
            <p:cNvSpPr txBox="1">
              <a:spLocks noChangeArrowheads="1"/>
            </p:cNvSpPr>
            <p:nvPr/>
          </p:nvSpPr>
          <p:spPr bwMode="auto">
            <a:xfrm>
              <a:off x="1664" y="3111"/>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高字节</a:t>
              </a:r>
            </a:p>
          </p:txBody>
        </p:sp>
        <p:sp>
          <p:nvSpPr>
            <p:cNvPr id="758861" name="Text Box 77"/>
            <p:cNvSpPr txBox="1">
              <a:spLocks noChangeArrowheads="1"/>
            </p:cNvSpPr>
            <p:nvPr/>
          </p:nvSpPr>
          <p:spPr bwMode="auto">
            <a:xfrm>
              <a:off x="1654" y="2714"/>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低字节</a:t>
              </a:r>
            </a:p>
          </p:txBody>
        </p:sp>
      </p:grpSp>
      <p:grpSp>
        <p:nvGrpSpPr>
          <p:cNvPr id="758863" name="Group 79"/>
          <p:cNvGrpSpPr>
            <a:grpSpLocks/>
          </p:cNvGrpSpPr>
          <p:nvPr/>
        </p:nvGrpSpPr>
        <p:grpSpPr bwMode="auto">
          <a:xfrm>
            <a:off x="4534845" y="4777253"/>
            <a:ext cx="1020763" cy="957263"/>
            <a:chOff x="3606" y="2741"/>
            <a:chExt cx="643" cy="603"/>
          </a:xfrm>
        </p:grpSpPr>
        <p:sp>
          <p:nvSpPr>
            <p:cNvPr id="758864" name="Text Box 80"/>
            <p:cNvSpPr txBox="1">
              <a:spLocks noChangeArrowheads="1"/>
            </p:cNvSpPr>
            <p:nvPr/>
          </p:nvSpPr>
          <p:spPr bwMode="auto">
            <a:xfrm>
              <a:off x="3614" y="274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低地址</a:t>
              </a:r>
            </a:p>
          </p:txBody>
        </p:sp>
        <p:sp>
          <p:nvSpPr>
            <p:cNvPr id="758865" name="Text Box 81"/>
            <p:cNvSpPr txBox="1">
              <a:spLocks noChangeArrowheads="1"/>
            </p:cNvSpPr>
            <p:nvPr/>
          </p:nvSpPr>
          <p:spPr bwMode="auto">
            <a:xfrm>
              <a:off x="3606"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高地址</a:t>
              </a:r>
            </a:p>
          </p:txBody>
        </p:sp>
      </p:grpSp>
      <p:sp>
        <p:nvSpPr>
          <p:cNvPr id="758866" name="Line 82"/>
          <p:cNvSpPr>
            <a:spLocks noChangeShapeType="1"/>
          </p:cNvSpPr>
          <p:nvPr/>
        </p:nvSpPr>
        <p:spPr bwMode="auto">
          <a:xfrm>
            <a:off x="4563419" y="4704226"/>
            <a:ext cx="0" cy="1223962"/>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758867" name="AutoShape 83"/>
          <p:cNvSpPr>
            <a:spLocks noChangeArrowheads="1"/>
          </p:cNvSpPr>
          <p:nvPr/>
        </p:nvSpPr>
        <p:spPr bwMode="auto">
          <a:xfrm>
            <a:off x="1487537" y="4145459"/>
            <a:ext cx="1008063" cy="424465"/>
          </a:xfrm>
          <a:prstGeom prst="wedgeRoundRectCallout">
            <a:avLst>
              <a:gd name="adj1" fmla="val 76367"/>
              <a:gd name="adj2" fmla="val 259227"/>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0000"/>
                </a:solidFill>
                <a:effectLst>
                  <a:innerShdw blurRad="63500" dist="50800" dir="13500000">
                    <a:prstClr val="black">
                      <a:alpha val="50000"/>
                    </a:prstClr>
                  </a:innerShdw>
                </a:effectLst>
                <a:latin typeface="楷体" pitchFamily="49" charset="-122"/>
                <a:ea typeface="楷体" pitchFamily="49" charset="-122"/>
              </a:rPr>
              <a:t>符号位</a:t>
            </a:r>
          </a:p>
        </p:txBody>
      </p:sp>
      <p:sp>
        <p:nvSpPr>
          <p:cNvPr id="758871" name="Rectangle 87"/>
          <p:cNvSpPr>
            <a:spLocks noChangeArrowheads="1"/>
          </p:cNvSpPr>
          <p:nvPr/>
        </p:nvSpPr>
        <p:spPr bwMode="auto">
          <a:xfrm>
            <a:off x="1069357" y="2091010"/>
            <a:ext cx="4138612" cy="45720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(+14)</a:t>
            </a:r>
            <a:r>
              <a:rPr lang="zh-CN" altLang="en-US" b="1" baseline="-25000" dirty="0">
                <a:effectLst>
                  <a:outerShdw blurRad="38100" dist="38100" dir="2700000" algn="tl">
                    <a:srgbClr val="FFFFFF"/>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0</a:t>
            </a:r>
            <a:r>
              <a:rPr lang="en-US" altLang="zh-CN" b="1" dirty="0">
                <a:solidFill>
                  <a:schemeClr val="accent2"/>
                </a:solidFill>
                <a:effectLst>
                  <a:outerShdw blurRad="38100" dist="38100" dir="2700000" algn="tl">
                    <a:srgbClr val="000000"/>
                  </a:outerShdw>
                </a:effectLst>
                <a:sym typeface="Wingdings" pitchFamily="2" charset="2"/>
              </a:rPr>
              <a:t>000 0000 0000 1110</a:t>
            </a:r>
            <a:r>
              <a:rPr lang="en-US" altLang="zh-CN" dirty="0"/>
              <a:t> </a:t>
            </a:r>
          </a:p>
        </p:txBody>
      </p:sp>
      <p:sp>
        <p:nvSpPr>
          <p:cNvPr id="758872" name="Oval 88"/>
          <p:cNvSpPr>
            <a:spLocks noChangeArrowheads="1"/>
          </p:cNvSpPr>
          <p:nvPr/>
        </p:nvSpPr>
        <p:spPr bwMode="auto">
          <a:xfrm>
            <a:off x="2283795" y="2060848"/>
            <a:ext cx="2879725" cy="555625"/>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58873" name="AutoShape 89"/>
          <p:cNvSpPr>
            <a:spLocks noChangeArrowheads="1"/>
          </p:cNvSpPr>
          <p:nvPr/>
        </p:nvSpPr>
        <p:spPr bwMode="auto">
          <a:xfrm>
            <a:off x="4072429" y="2696799"/>
            <a:ext cx="1182471" cy="2041184"/>
          </a:xfrm>
          <a:prstGeom prst="curvedLeftArrow">
            <a:avLst>
              <a:gd name="adj1" fmla="val 18221"/>
              <a:gd name="adj2" fmla="val 54988"/>
              <a:gd name="adj3" fmla="val 39257"/>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grpSp>
        <p:nvGrpSpPr>
          <p:cNvPr id="758874" name="Group 90"/>
          <p:cNvGrpSpPr>
            <a:grpSpLocks/>
          </p:cNvGrpSpPr>
          <p:nvPr/>
        </p:nvGrpSpPr>
        <p:grpSpPr bwMode="auto">
          <a:xfrm>
            <a:off x="-12805" y="0"/>
            <a:ext cx="446088" cy="6858000"/>
            <a:chOff x="0" y="0"/>
            <a:chExt cx="281" cy="4320"/>
          </a:xfrm>
        </p:grpSpPr>
        <p:sp>
          <p:nvSpPr>
            <p:cNvPr id="758875" name="Text Box 9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58876" name="Text Box 9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758868" name="Rectangle 84"/>
          <p:cNvSpPr>
            <a:spLocks noChangeArrowheads="1"/>
          </p:cNvSpPr>
          <p:nvPr/>
        </p:nvSpPr>
        <p:spPr bwMode="auto">
          <a:xfrm>
            <a:off x="1208759" y="6000259"/>
            <a:ext cx="4527201"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mn-lt"/>
                <a:ea typeface="楷体" pitchFamily="49" charset="-122"/>
              </a:rPr>
              <a:t>十进制数</a:t>
            </a:r>
            <a:r>
              <a:rPr lang="en-US" altLang="zh-CN" sz="1800" dirty="0">
                <a:solidFill>
                  <a:srgbClr val="CC0000"/>
                </a:solidFill>
                <a:effectLst>
                  <a:outerShdw blurRad="38100" dist="38100" dir="2700000" algn="tl">
                    <a:srgbClr val="000000"/>
                  </a:outerShdw>
                </a:effectLst>
                <a:latin typeface="+mn-lt"/>
                <a:ea typeface="楷体" pitchFamily="49" charset="-122"/>
              </a:rPr>
              <a:t>+14</a:t>
            </a:r>
            <a:r>
              <a:rPr lang="zh-CN" altLang="en-US" sz="1800" dirty="0">
                <a:solidFill>
                  <a:srgbClr val="CC0000"/>
                </a:solidFill>
                <a:effectLst>
                  <a:outerShdw blurRad="38100" dist="38100" dir="2700000" algn="tl">
                    <a:srgbClr val="000000"/>
                  </a:outerShdw>
                </a:effectLst>
                <a:latin typeface="+mn-lt"/>
                <a:ea typeface="楷体" pitchFamily="49" charset="-122"/>
              </a:rPr>
              <a:t>两个字节的内存实际存放形式</a:t>
            </a:r>
            <a:r>
              <a:rPr lang="zh-CN" altLang="en-US" sz="1800" dirty="0">
                <a:latin typeface="+mn-lt"/>
                <a:ea typeface="楷体" pitchFamily="49" charset="-122"/>
              </a:rPr>
              <a:t> </a:t>
            </a:r>
          </a:p>
        </p:txBody>
      </p:sp>
      <p:grpSp>
        <p:nvGrpSpPr>
          <p:cNvPr id="4" name="组合 3">
            <a:extLst>
              <a:ext uri="{FF2B5EF4-FFF2-40B4-BE49-F238E27FC236}">
                <a16:creationId xmlns:a16="http://schemas.microsoft.com/office/drawing/2014/main" id="{38BE7098-F94C-4D4E-8238-75A325E23404}"/>
              </a:ext>
            </a:extLst>
          </p:cNvPr>
          <p:cNvGrpSpPr/>
          <p:nvPr/>
        </p:nvGrpSpPr>
        <p:grpSpPr>
          <a:xfrm>
            <a:off x="6374537" y="1412776"/>
            <a:ext cx="5567251" cy="5222744"/>
            <a:chOff x="6445787" y="1412776"/>
            <a:chExt cx="5567251" cy="5222744"/>
          </a:xfrm>
        </p:grpSpPr>
        <p:sp>
          <p:nvSpPr>
            <p:cNvPr id="41" name="矩形 40">
              <a:extLst>
                <a:ext uri="{FF2B5EF4-FFF2-40B4-BE49-F238E27FC236}">
                  <a16:creationId xmlns:a16="http://schemas.microsoft.com/office/drawing/2014/main" id="{830CA8D1-E523-4323-996F-AF7BCCC755FC}"/>
                </a:ext>
              </a:extLst>
            </p:cNvPr>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43" name="Rectangle 7">
              <a:extLst>
                <a:ext uri="{FF2B5EF4-FFF2-40B4-BE49-F238E27FC236}">
                  <a16:creationId xmlns:a16="http://schemas.microsoft.com/office/drawing/2014/main" id="{6029BDBB-1E86-457E-BFDE-3EB1F743A93B}"/>
                </a:ext>
              </a:extLst>
            </p:cNvPr>
            <p:cNvSpPr>
              <a:spLocks noChangeArrowheads="1"/>
            </p:cNvSpPr>
            <p:nvPr/>
          </p:nvSpPr>
          <p:spPr bwMode="auto">
            <a:xfrm>
              <a:off x="6603185" y="1422154"/>
              <a:ext cx="3440729"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grpSp>
        <p:nvGrpSpPr>
          <p:cNvPr id="44" name="Group 8">
            <a:extLst>
              <a:ext uri="{FF2B5EF4-FFF2-40B4-BE49-F238E27FC236}">
                <a16:creationId xmlns:a16="http://schemas.microsoft.com/office/drawing/2014/main" id="{F6B5DF54-69E8-47BC-9D31-E6D4821C0CFA}"/>
              </a:ext>
            </a:extLst>
          </p:cNvPr>
          <p:cNvGrpSpPr>
            <a:grpSpLocks/>
          </p:cNvGrpSpPr>
          <p:nvPr/>
        </p:nvGrpSpPr>
        <p:grpSpPr bwMode="auto">
          <a:xfrm>
            <a:off x="7147554" y="2272405"/>
            <a:ext cx="2089150" cy="1049338"/>
            <a:chOff x="802" y="1481"/>
            <a:chExt cx="1316" cy="661"/>
          </a:xfrm>
        </p:grpSpPr>
        <p:sp>
          <p:nvSpPr>
            <p:cNvPr id="45" name="Line 9">
              <a:extLst>
                <a:ext uri="{FF2B5EF4-FFF2-40B4-BE49-F238E27FC236}">
                  <a16:creationId xmlns:a16="http://schemas.microsoft.com/office/drawing/2014/main" id="{26F559D6-4DBB-4C85-B97D-8C2BC44602F7}"/>
                </a:ext>
              </a:extLst>
            </p:cNvPr>
            <p:cNvSpPr>
              <a:spLocks noChangeShapeType="1"/>
            </p:cNvSpPr>
            <p:nvPr/>
          </p:nvSpPr>
          <p:spPr bwMode="auto">
            <a:xfrm flipV="1">
              <a:off x="1138" y="1481"/>
              <a:ext cx="103" cy="438"/>
            </a:xfrm>
            <a:prstGeom prst="line">
              <a:avLst/>
            </a:prstGeom>
            <a:noFill/>
            <a:ln w="28575">
              <a:solidFill>
                <a:srgbClr val="0000FF"/>
              </a:solidFill>
              <a:round/>
              <a:headEnd/>
              <a:tailEnd type="stealth" w="lg" len="lg"/>
            </a:ln>
            <a:effectLst/>
          </p:spPr>
          <p:txBody>
            <a:bodyPr/>
            <a:lstStyle/>
            <a:p>
              <a:endParaRPr lang="zh-CN" altLang="en-US"/>
            </a:p>
          </p:txBody>
        </p:sp>
        <p:sp>
          <p:nvSpPr>
            <p:cNvPr id="46" name="Text Box 10">
              <a:extLst>
                <a:ext uri="{FF2B5EF4-FFF2-40B4-BE49-F238E27FC236}">
                  <a16:creationId xmlns:a16="http://schemas.microsoft.com/office/drawing/2014/main" id="{FBE859F5-5BD2-4CCC-A4AC-288444F0F8A0}"/>
                </a:ext>
              </a:extLst>
            </p:cNvPr>
            <p:cNvSpPr txBox="1">
              <a:spLocks noChangeArrowheads="1"/>
            </p:cNvSpPr>
            <p:nvPr/>
          </p:nvSpPr>
          <p:spPr bwMode="auto">
            <a:xfrm>
              <a:off x="802" y="1892"/>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符号位</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表示正</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p>
          </p:txBody>
        </p:sp>
      </p:grpSp>
      <p:grpSp>
        <p:nvGrpSpPr>
          <p:cNvPr id="47" name="Group 48">
            <a:extLst>
              <a:ext uri="{FF2B5EF4-FFF2-40B4-BE49-F238E27FC236}">
                <a16:creationId xmlns:a16="http://schemas.microsoft.com/office/drawing/2014/main" id="{CADD5446-ECA5-4984-96C3-906776C2BAA8}"/>
              </a:ext>
            </a:extLst>
          </p:cNvPr>
          <p:cNvGrpSpPr>
            <a:grpSpLocks/>
          </p:cNvGrpSpPr>
          <p:nvPr/>
        </p:nvGrpSpPr>
        <p:grpSpPr bwMode="auto">
          <a:xfrm>
            <a:off x="7323130" y="3998984"/>
            <a:ext cx="1023938" cy="1943100"/>
            <a:chOff x="1654" y="2552"/>
            <a:chExt cx="645" cy="1224"/>
          </a:xfrm>
        </p:grpSpPr>
        <p:sp>
          <p:nvSpPr>
            <p:cNvPr id="48" name="Text Box 20">
              <a:extLst>
                <a:ext uri="{FF2B5EF4-FFF2-40B4-BE49-F238E27FC236}">
                  <a16:creationId xmlns:a16="http://schemas.microsoft.com/office/drawing/2014/main" id="{917B747C-FE6D-400C-8FA2-A610C44173F7}"/>
                </a:ext>
              </a:extLst>
            </p:cNvPr>
            <p:cNvSpPr txBox="1">
              <a:spLocks noChangeArrowheads="1"/>
            </p:cNvSpPr>
            <p:nvPr/>
          </p:nvSpPr>
          <p:spPr bwMode="auto">
            <a:xfrm>
              <a:off x="1654" y="2552"/>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低字节</a:t>
              </a:r>
            </a:p>
          </p:txBody>
        </p:sp>
        <p:sp>
          <p:nvSpPr>
            <p:cNvPr id="49" name="Text Box 21">
              <a:extLst>
                <a:ext uri="{FF2B5EF4-FFF2-40B4-BE49-F238E27FC236}">
                  <a16:creationId xmlns:a16="http://schemas.microsoft.com/office/drawing/2014/main" id="{FC1E7674-6AB7-4EC6-B591-B9A82C760652}"/>
                </a:ext>
              </a:extLst>
            </p:cNvPr>
            <p:cNvSpPr txBox="1">
              <a:spLocks noChangeArrowheads="1"/>
            </p:cNvSpPr>
            <p:nvPr/>
          </p:nvSpPr>
          <p:spPr bwMode="auto">
            <a:xfrm>
              <a:off x="1664" y="3543"/>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高字节</a:t>
              </a:r>
            </a:p>
          </p:txBody>
        </p:sp>
      </p:grpSp>
      <p:grpSp>
        <p:nvGrpSpPr>
          <p:cNvPr id="50" name="Group 47">
            <a:extLst>
              <a:ext uri="{FF2B5EF4-FFF2-40B4-BE49-F238E27FC236}">
                <a16:creationId xmlns:a16="http://schemas.microsoft.com/office/drawing/2014/main" id="{2C4D8C99-DAE7-4392-87DD-12AF1776A654}"/>
              </a:ext>
            </a:extLst>
          </p:cNvPr>
          <p:cNvGrpSpPr>
            <a:grpSpLocks/>
          </p:cNvGrpSpPr>
          <p:nvPr/>
        </p:nvGrpSpPr>
        <p:grpSpPr bwMode="auto">
          <a:xfrm>
            <a:off x="10421931" y="3984699"/>
            <a:ext cx="1020763" cy="1928813"/>
            <a:chOff x="3606" y="2543"/>
            <a:chExt cx="643" cy="1215"/>
          </a:xfrm>
        </p:grpSpPr>
        <p:sp>
          <p:nvSpPr>
            <p:cNvPr id="51" name="Text Box 23">
              <a:extLst>
                <a:ext uri="{FF2B5EF4-FFF2-40B4-BE49-F238E27FC236}">
                  <a16:creationId xmlns:a16="http://schemas.microsoft.com/office/drawing/2014/main" id="{09D7D4A2-F87D-42CB-AC49-477B88963D0C}"/>
                </a:ext>
              </a:extLst>
            </p:cNvPr>
            <p:cNvSpPr txBox="1">
              <a:spLocks noChangeArrowheads="1"/>
            </p:cNvSpPr>
            <p:nvPr/>
          </p:nvSpPr>
          <p:spPr bwMode="auto">
            <a:xfrm>
              <a:off x="3614" y="2543"/>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低地址</a:t>
              </a:r>
            </a:p>
          </p:txBody>
        </p:sp>
        <p:sp>
          <p:nvSpPr>
            <p:cNvPr id="52" name="Text Box 24">
              <a:extLst>
                <a:ext uri="{FF2B5EF4-FFF2-40B4-BE49-F238E27FC236}">
                  <a16:creationId xmlns:a16="http://schemas.microsoft.com/office/drawing/2014/main" id="{2C46B834-BD4D-40C7-9F13-088F0936A5B2}"/>
                </a:ext>
              </a:extLst>
            </p:cNvPr>
            <p:cNvSpPr txBox="1">
              <a:spLocks noChangeArrowheads="1"/>
            </p:cNvSpPr>
            <p:nvPr/>
          </p:nvSpPr>
          <p:spPr bwMode="auto">
            <a:xfrm>
              <a:off x="3606" y="3525"/>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高地址</a:t>
              </a:r>
            </a:p>
          </p:txBody>
        </p:sp>
      </p:grpSp>
      <p:sp>
        <p:nvSpPr>
          <p:cNvPr id="53" name="Line 25">
            <a:extLst>
              <a:ext uri="{FF2B5EF4-FFF2-40B4-BE49-F238E27FC236}">
                <a16:creationId xmlns:a16="http://schemas.microsoft.com/office/drawing/2014/main" id="{6E2EDF6D-DF11-442D-897C-AB16FFEEAAB9}"/>
              </a:ext>
            </a:extLst>
          </p:cNvPr>
          <p:cNvSpPr>
            <a:spLocks noChangeShapeType="1"/>
          </p:cNvSpPr>
          <p:nvPr/>
        </p:nvSpPr>
        <p:spPr bwMode="auto">
          <a:xfrm>
            <a:off x="10450505" y="3925960"/>
            <a:ext cx="0" cy="2159000"/>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54" name="Rectangle 27">
            <a:extLst>
              <a:ext uri="{FF2B5EF4-FFF2-40B4-BE49-F238E27FC236}">
                <a16:creationId xmlns:a16="http://schemas.microsoft.com/office/drawing/2014/main" id="{F0C32D1D-A80F-4488-B420-91ECEA46183C}"/>
              </a:ext>
            </a:extLst>
          </p:cNvPr>
          <p:cNvSpPr>
            <a:spLocks noChangeArrowheads="1"/>
          </p:cNvSpPr>
          <p:nvPr/>
        </p:nvSpPr>
        <p:spPr bwMode="auto">
          <a:xfrm>
            <a:off x="6998126" y="6109845"/>
            <a:ext cx="4570482"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十进制数</a:t>
            </a:r>
            <a:r>
              <a:rPr lang="en-US" altLang="zh-CN" sz="1800" dirty="0">
                <a:solidFill>
                  <a:srgbClr val="CC0000"/>
                </a:solidFill>
                <a:effectLst>
                  <a:outerShdw blurRad="38100" dist="38100" dir="2700000" algn="tl">
                    <a:srgbClr val="000000"/>
                  </a:outerShdw>
                </a:effectLst>
                <a:latin typeface="楷体" pitchFamily="49" charset="-122"/>
                <a:ea typeface="楷体" pitchFamily="49" charset="-122"/>
              </a:rPr>
              <a:t>+14</a:t>
            </a:r>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四个字节的内存实际存放形式</a:t>
            </a:r>
            <a:r>
              <a:rPr lang="zh-CN" altLang="en-US" sz="1800" dirty="0">
                <a:latin typeface="楷体" pitchFamily="49" charset="-122"/>
                <a:ea typeface="楷体" pitchFamily="49" charset="-122"/>
              </a:rPr>
              <a:t> </a:t>
            </a:r>
          </a:p>
        </p:txBody>
      </p:sp>
      <p:sp>
        <p:nvSpPr>
          <p:cNvPr id="55" name="Rectangle 28">
            <a:extLst>
              <a:ext uri="{FF2B5EF4-FFF2-40B4-BE49-F238E27FC236}">
                <a16:creationId xmlns:a16="http://schemas.microsoft.com/office/drawing/2014/main" id="{E3EAA456-403F-4605-A61F-40A5BB40B497}"/>
              </a:ext>
            </a:extLst>
          </p:cNvPr>
          <p:cNvSpPr>
            <a:spLocks noChangeArrowheads="1"/>
          </p:cNvSpPr>
          <p:nvPr/>
        </p:nvSpPr>
        <p:spPr bwMode="auto">
          <a:xfrm>
            <a:off x="6444292" y="1956848"/>
            <a:ext cx="4254691" cy="830997"/>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(+14)</a:t>
            </a:r>
            <a:r>
              <a:rPr lang="zh-CN" altLang="en-US" b="1" baseline="-25000" dirty="0">
                <a:effectLst>
                  <a:outerShdw blurRad="38100" dist="38100" dir="2700000" algn="tl">
                    <a:srgbClr val="FFFFFF"/>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0</a:t>
            </a:r>
            <a:r>
              <a:rPr lang="en-US" altLang="zh-CN" b="1" dirty="0">
                <a:solidFill>
                  <a:schemeClr val="accent2"/>
                </a:solidFill>
                <a:effectLst>
                  <a:outerShdw blurRad="38100" dist="38100" dir="2700000" algn="tl">
                    <a:srgbClr val="000000"/>
                  </a:outerShdw>
                </a:effectLst>
                <a:sym typeface="Wingdings" pitchFamily="2" charset="2"/>
              </a:rPr>
              <a:t>000 0000 0000 0000 </a:t>
            </a:r>
          </a:p>
          <a:p>
            <a:r>
              <a:rPr lang="en-US" altLang="zh-CN" b="1" dirty="0">
                <a:solidFill>
                  <a:schemeClr val="accent2"/>
                </a:solidFill>
                <a:effectLst>
                  <a:outerShdw blurRad="38100" dist="38100" dir="2700000" algn="tl">
                    <a:srgbClr val="000000"/>
                  </a:outerShdw>
                </a:effectLst>
                <a:sym typeface="Wingdings" pitchFamily="2" charset="2"/>
              </a:rPr>
              <a:t>                 0000 0000 0000 1110</a:t>
            </a:r>
            <a:r>
              <a:rPr lang="en-US" altLang="zh-CN" dirty="0"/>
              <a:t> </a:t>
            </a:r>
          </a:p>
        </p:txBody>
      </p:sp>
      <p:sp>
        <p:nvSpPr>
          <p:cNvPr id="56" name="Oval 29">
            <a:extLst>
              <a:ext uri="{FF2B5EF4-FFF2-40B4-BE49-F238E27FC236}">
                <a16:creationId xmlns:a16="http://schemas.microsoft.com/office/drawing/2014/main" id="{4D6440EE-9FD6-48DF-A751-5F46CAEBC854}"/>
              </a:ext>
            </a:extLst>
          </p:cNvPr>
          <p:cNvSpPr>
            <a:spLocks noChangeArrowheads="1"/>
          </p:cNvSpPr>
          <p:nvPr/>
        </p:nvSpPr>
        <p:spPr bwMode="auto">
          <a:xfrm>
            <a:off x="7680937" y="1844824"/>
            <a:ext cx="3009422" cy="1057446"/>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graphicFrame>
        <p:nvGraphicFramePr>
          <p:cNvPr id="57" name="Group 46">
            <a:extLst>
              <a:ext uri="{FF2B5EF4-FFF2-40B4-BE49-F238E27FC236}">
                <a16:creationId xmlns:a16="http://schemas.microsoft.com/office/drawing/2014/main" id="{A19DF20D-11E1-4CAE-BB33-3066C0C97CA8}"/>
              </a:ext>
            </a:extLst>
          </p:cNvPr>
          <p:cNvGraphicFramePr>
            <a:graphicFrameLocks noGrp="1"/>
          </p:cNvGraphicFramePr>
          <p:nvPr>
            <p:extLst>
              <p:ext uri="{D42A27DB-BD31-4B8C-83A1-F6EECF244321}">
                <p14:modId xmlns:p14="http://schemas.microsoft.com/office/powerpoint/2010/main" val="2243249963"/>
              </p:ext>
            </p:extLst>
          </p:nvPr>
        </p:nvGraphicFramePr>
        <p:xfrm>
          <a:off x="8402631" y="3952948"/>
          <a:ext cx="1787525" cy="2072640"/>
        </p:xfrm>
        <a:graphic>
          <a:graphicData uri="http://schemas.openxmlformats.org/drawingml/2006/table">
            <a:tbl>
              <a:tblPr/>
              <a:tblGrid>
                <a:gridCol w="1787525">
                  <a:extLst>
                    <a:ext uri="{9D8B030D-6E8A-4147-A177-3AD203B41FA5}">
                      <a16:colId xmlns:a16="http://schemas.microsoft.com/office/drawing/2014/main" val="20000"/>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00001110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outerShdw blurRad="38100" dist="38100" dir="2700000" algn="tl">
                              <a:srgbClr val="000000"/>
                            </a:outerShdw>
                          </a:effectLst>
                          <a:latin typeface="Times New Roman" pitchFamily="18" charset="0"/>
                          <a:ea typeface="宋体" pitchFamily="2" charset="-122"/>
                        </a:rPr>
                        <a:t>0</a:t>
                      </a: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58" name="AutoShape 26">
            <a:extLst>
              <a:ext uri="{FF2B5EF4-FFF2-40B4-BE49-F238E27FC236}">
                <a16:creationId xmlns:a16="http://schemas.microsoft.com/office/drawing/2014/main" id="{EBBB41A4-CF24-4422-B63E-8621934DCA06}"/>
              </a:ext>
            </a:extLst>
          </p:cNvPr>
          <p:cNvSpPr>
            <a:spLocks noChangeArrowheads="1"/>
          </p:cNvSpPr>
          <p:nvPr/>
        </p:nvSpPr>
        <p:spPr bwMode="auto">
          <a:xfrm>
            <a:off x="7032101" y="4623518"/>
            <a:ext cx="1080123" cy="461666"/>
          </a:xfrm>
          <a:prstGeom prst="wedgeRoundRectCallout">
            <a:avLst>
              <a:gd name="adj1" fmla="val 94228"/>
              <a:gd name="adj2" fmla="val 195086"/>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solidFill>
                  <a:srgbClr val="FF0000"/>
                </a:solidFill>
                <a:effectLst>
                  <a:innerShdw blurRad="63500" dist="50800" dir="13500000">
                    <a:prstClr val="black">
                      <a:alpha val="50000"/>
                    </a:prstClr>
                  </a:innerShdw>
                </a:effectLst>
                <a:latin typeface="楷体" pitchFamily="49" charset="-122"/>
                <a:ea typeface="楷体" pitchFamily="49" charset="-122"/>
              </a:rPr>
              <a:t>符号位</a:t>
            </a:r>
          </a:p>
        </p:txBody>
      </p:sp>
      <p:sp>
        <p:nvSpPr>
          <p:cNvPr id="59" name="AutoShape 50">
            <a:extLst>
              <a:ext uri="{FF2B5EF4-FFF2-40B4-BE49-F238E27FC236}">
                <a16:creationId xmlns:a16="http://schemas.microsoft.com/office/drawing/2014/main" id="{8CBC739F-6101-4FEA-BF95-DB26C7ED773F}"/>
              </a:ext>
            </a:extLst>
          </p:cNvPr>
          <p:cNvSpPr>
            <a:spLocks noChangeArrowheads="1"/>
          </p:cNvSpPr>
          <p:nvPr/>
        </p:nvSpPr>
        <p:spPr bwMode="auto">
          <a:xfrm rot="21339233">
            <a:off x="10028572" y="2727187"/>
            <a:ext cx="989808" cy="1276108"/>
          </a:xfrm>
          <a:prstGeom prst="curvedLeftArrow">
            <a:avLst>
              <a:gd name="adj1" fmla="val 18824"/>
              <a:gd name="adj2" fmla="val 40000"/>
              <a:gd name="adj3" fmla="val 33333"/>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62" name="Text Box 51">
            <a:extLst>
              <a:ext uri="{FF2B5EF4-FFF2-40B4-BE49-F238E27FC236}">
                <a16:creationId xmlns:a16="http://schemas.microsoft.com/office/drawing/2014/main" id="{5A8E0943-8A7C-4636-BF1E-CF3496B099D2}"/>
              </a:ext>
            </a:extLst>
          </p:cNvPr>
          <p:cNvSpPr txBox="1">
            <a:spLocks noChangeArrowheads="1"/>
          </p:cNvSpPr>
          <p:nvPr/>
        </p:nvSpPr>
        <p:spPr bwMode="auto">
          <a:xfrm>
            <a:off x="6374537" y="84682"/>
            <a:ext cx="5590494" cy="1221613"/>
          </a:xfrm>
          <a:prstGeom prst="rect">
            <a:avLst/>
          </a:prstGeom>
          <a:gradFill rotWithShape="1">
            <a:gsLst>
              <a:gs pos="0">
                <a:srgbClr val="FFFFCC"/>
              </a:gs>
              <a:gs pos="100000">
                <a:srgbClr val="B9B9A7"/>
              </a:gs>
            </a:gsLst>
            <a:lin ang="5400000" scaled="1"/>
          </a:gradFill>
          <a:ln w="38100">
            <a:solidFill>
              <a:srgbClr val="FF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lstStyle/>
          <a:p>
            <a:r>
              <a:rPr lang="zh-CN" altLang="en-US" b="1" dirty="0">
                <a:solidFill>
                  <a:srgbClr val="0000FF"/>
                </a:solidFill>
                <a:effectLst>
                  <a:outerShdw blurRad="38100" dist="38100" dir="2700000" algn="tl">
                    <a:srgbClr val="000000"/>
                  </a:outerShdw>
                </a:effectLst>
                <a:latin typeface="Arial" pitchFamily="34" charset="0"/>
                <a:ea typeface="隶书" pitchFamily="49" charset="-122"/>
              </a:rPr>
              <a:t>    记住：</a:t>
            </a:r>
            <a:r>
              <a:rPr lang="zh-CN" altLang="en-US" dirty="0">
                <a:solidFill>
                  <a:srgbClr val="FF3300"/>
                </a:solidFill>
                <a:effectLst>
                  <a:outerShdw blurRad="38100" dist="38100" dir="2700000" algn="tl">
                    <a:srgbClr val="000000"/>
                  </a:outerShdw>
                </a:effectLst>
                <a:latin typeface="Arial" pitchFamily="34" charset="0"/>
                <a:ea typeface="隶书" pitchFamily="49" charset="-122"/>
              </a:rPr>
              <a:t>数据在内存中的存放位置是高字节放在高地址的存储单元中，低字节放在低地址的存储单元中</a:t>
            </a:r>
            <a:r>
              <a:rPr lang="zh-CN" altLang="en-US" dirty="0">
                <a:solidFill>
                  <a:srgbClr val="FF3300"/>
                </a:solidFill>
                <a:effectLst>
                  <a:outerShdw blurRad="38100" dist="38100" dir="2700000" algn="tl">
                    <a:srgbClr val="000000"/>
                  </a:outerShdw>
                </a:effectLst>
                <a:latin typeface="宋体" pitchFamily="2" charset="-122"/>
                <a:ea typeface="隶书" pitchFamily="49" charset="-122"/>
              </a:rPr>
              <a:t>。</a:t>
            </a:r>
            <a:endParaRPr lang="zh-CN" altLang="en-US" dirty="0">
              <a:solidFill>
                <a:srgbClr val="FF3300"/>
              </a:solidFill>
              <a:effectLst>
                <a:outerShdw blurRad="38100" dist="38100" dir="2700000" algn="tl">
                  <a:srgbClr val="000000"/>
                </a:outerShdw>
              </a:effectLst>
              <a:ea typeface="隶书" pitchFamily="49" charset="-122"/>
            </a:endParaRPr>
          </a:p>
        </p:txBody>
      </p:sp>
      <p:sp>
        <p:nvSpPr>
          <p:cNvPr id="5" name="灯片编号占位符 4">
            <a:extLst>
              <a:ext uri="{FF2B5EF4-FFF2-40B4-BE49-F238E27FC236}">
                <a16:creationId xmlns:a16="http://schemas.microsoft.com/office/drawing/2014/main" id="{8B236095-2D2C-0991-E641-772D637FE1B2}"/>
              </a:ext>
            </a:extLst>
          </p:cNvPr>
          <p:cNvSpPr>
            <a:spLocks noGrp="1"/>
          </p:cNvSpPr>
          <p:nvPr>
            <p:ph type="sldNum" sz="quarter" idx="12"/>
          </p:nvPr>
        </p:nvSpPr>
        <p:spPr/>
        <p:txBody>
          <a:bodyPr/>
          <a:lstStyle/>
          <a:p>
            <a:fld id="{889BB3BD-F80A-4CDD-987F-7A7F8A95929D}" type="slidenum">
              <a:rPr lang="en-US" altLang="zh-CN" smtClean="0"/>
              <a:pPr/>
              <a:t>11</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8871"/>
                                        </p:tgtEl>
                                        <p:attrNameLst>
                                          <p:attrName>style.visibility</p:attrName>
                                        </p:attrNameLst>
                                      </p:cBhvr>
                                      <p:to>
                                        <p:strVal val="visible"/>
                                      </p:to>
                                    </p:set>
                                    <p:animEffect transition="in" filter="blinds(horizontal)">
                                      <p:cBhvr>
                                        <p:cTn id="18" dur="500"/>
                                        <p:tgtEl>
                                          <p:spTgt spid="75887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58870"/>
                                        </p:tgtEl>
                                        <p:attrNameLst>
                                          <p:attrName>style.visibility</p:attrName>
                                        </p:attrNameLst>
                                      </p:cBhvr>
                                      <p:to>
                                        <p:strVal val="visible"/>
                                      </p:to>
                                    </p:set>
                                    <p:animEffect transition="in" filter="blinds(horizontal)">
                                      <p:cBhvr>
                                        <p:cTn id="23" dur="500"/>
                                        <p:tgtEl>
                                          <p:spTgt spid="75887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758872"/>
                                        </p:tgtEl>
                                        <p:attrNameLst>
                                          <p:attrName>style.visibility</p:attrName>
                                        </p:attrNameLst>
                                      </p:cBhvr>
                                      <p:to>
                                        <p:strVal val="visible"/>
                                      </p:to>
                                    </p:set>
                                    <p:animEffect transition="in" filter="strips(downLeft)">
                                      <p:cBhvr>
                                        <p:cTn id="28" dur="500"/>
                                        <p:tgtEl>
                                          <p:spTgt spid="758872"/>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par>
                          <p:cTn id="29" fill="hold">
                            <p:stCondLst>
                              <p:cond delay="500"/>
                            </p:stCondLst>
                            <p:childTnLst>
                              <p:par>
                                <p:cTn id="30" presetID="18" presetClass="entr" presetSubtype="12" fill="hold" grpId="0" nodeType="afterEffect">
                                  <p:stCondLst>
                                    <p:cond delay="0"/>
                                  </p:stCondLst>
                                  <p:childTnLst>
                                    <p:set>
                                      <p:cBhvr>
                                        <p:cTn id="31" dur="1" fill="hold">
                                          <p:stCondLst>
                                            <p:cond delay="0"/>
                                          </p:stCondLst>
                                        </p:cTn>
                                        <p:tgtEl>
                                          <p:spTgt spid="758873"/>
                                        </p:tgtEl>
                                        <p:attrNameLst>
                                          <p:attrName>style.visibility</p:attrName>
                                        </p:attrNameLst>
                                      </p:cBhvr>
                                      <p:to>
                                        <p:strVal val="visible"/>
                                      </p:to>
                                    </p:set>
                                    <p:animEffect transition="in" filter="strips(downLeft)">
                                      <p:cBhvr>
                                        <p:cTn id="32" dur="500"/>
                                        <p:tgtEl>
                                          <p:spTgt spid="758873"/>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758852"/>
                                        </p:tgtEl>
                                        <p:attrNameLst>
                                          <p:attrName>style.visibility</p:attrName>
                                        </p:attrNameLst>
                                      </p:cBhvr>
                                      <p:to>
                                        <p:strVal val="visible"/>
                                      </p:to>
                                    </p:set>
                                    <p:animEffect transition="in" filter="blinds(horizontal)">
                                      <p:cBhvr>
                                        <p:cTn id="36" dur="500"/>
                                        <p:tgtEl>
                                          <p:spTgt spid="758852"/>
                                        </p:tgtEl>
                                      </p:cBhvr>
                                    </p:animEffect>
                                  </p:childTnLst>
                                  <p:subTnLst>
                                    <p:audio>
                                      <p:cMediaNode>
                                        <p:cTn display="0" masterRel="sameClick">
                                          <p:stCondLst>
                                            <p:cond evt="begin" delay="0">
                                              <p:tn val="34"/>
                                            </p:cond>
                                          </p:stCondLst>
                                          <p:endCondLst>
                                            <p:cond evt="onStopAudio" delay="0">
                                              <p:tgtEl>
                                                <p:sldTgt/>
                                              </p:tgtEl>
                                            </p:cond>
                                          </p:endCondLst>
                                        </p:cTn>
                                        <p:tgtEl>
                                          <p:sndTgt r:embed="rId4" name="chimes.wav"/>
                                        </p:tgtEl>
                                      </p:cMediaNode>
                                    </p:audio>
                                  </p:subTnLst>
                                </p:cTn>
                              </p:par>
                            </p:childTnLst>
                          </p:cTn>
                        </p:par>
                        <p:par>
                          <p:cTn id="37" fill="hold">
                            <p:stCondLst>
                              <p:cond delay="1500"/>
                            </p:stCondLst>
                            <p:childTnLst>
                              <p:par>
                                <p:cTn id="38" presetID="3" presetClass="entr" presetSubtype="10" fill="hold" grpId="0" nodeType="afterEffect">
                                  <p:stCondLst>
                                    <p:cond delay="0"/>
                                  </p:stCondLst>
                                  <p:childTnLst>
                                    <p:set>
                                      <p:cBhvr>
                                        <p:cTn id="39" dur="1" fill="hold">
                                          <p:stCondLst>
                                            <p:cond delay="0"/>
                                          </p:stCondLst>
                                        </p:cTn>
                                        <p:tgtEl>
                                          <p:spTgt spid="758868"/>
                                        </p:tgtEl>
                                        <p:attrNameLst>
                                          <p:attrName>style.visibility</p:attrName>
                                        </p:attrNameLst>
                                      </p:cBhvr>
                                      <p:to>
                                        <p:strVal val="visible"/>
                                      </p:to>
                                    </p:set>
                                    <p:animEffect transition="in" filter="blinds(horizontal)">
                                      <p:cBhvr>
                                        <p:cTn id="40" dur="500"/>
                                        <p:tgtEl>
                                          <p:spTgt spid="758868"/>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58860"/>
                                        </p:tgtEl>
                                        <p:attrNameLst>
                                          <p:attrName>style.visibility</p:attrName>
                                        </p:attrNameLst>
                                      </p:cBhvr>
                                      <p:to>
                                        <p:strVal val="visible"/>
                                      </p:to>
                                    </p:set>
                                    <p:animEffect transition="in" filter="blinds(horizontal)">
                                      <p:cBhvr>
                                        <p:cTn id="45" dur="500"/>
                                        <p:tgtEl>
                                          <p:spTgt spid="758860"/>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758866"/>
                                        </p:tgtEl>
                                        <p:attrNameLst>
                                          <p:attrName>style.visibility</p:attrName>
                                        </p:attrNameLst>
                                      </p:cBhvr>
                                      <p:to>
                                        <p:strVal val="visible"/>
                                      </p:to>
                                    </p:set>
                                    <p:animEffect transition="in" filter="strips(downLeft)">
                                      <p:cBhvr>
                                        <p:cTn id="50" dur="500"/>
                                        <p:tgtEl>
                                          <p:spTgt spid="758866"/>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758863"/>
                                        </p:tgtEl>
                                        <p:attrNameLst>
                                          <p:attrName>style.visibility</p:attrName>
                                        </p:attrNameLst>
                                      </p:cBhvr>
                                      <p:to>
                                        <p:strVal val="visible"/>
                                      </p:to>
                                    </p:set>
                                    <p:animEffect transition="in" filter="blinds(horizontal)">
                                      <p:cBhvr>
                                        <p:cTn id="54" dur="500"/>
                                        <p:tgtEl>
                                          <p:spTgt spid="758863"/>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758867"/>
                                        </p:tgtEl>
                                        <p:attrNameLst>
                                          <p:attrName>style.visibility</p:attrName>
                                        </p:attrNameLst>
                                      </p:cBhvr>
                                      <p:to>
                                        <p:strVal val="visible"/>
                                      </p:to>
                                    </p:set>
                                    <p:animEffect transition="in" filter="strips(downLeft)">
                                      <p:cBhvr>
                                        <p:cTn id="59" dur="500"/>
                                        <p:tgtEl>
                                          <p:spTgt spid="758867"/>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ox(in)">
                                      <p:cBhvr>
                                        <p:cTn id="64" dur="2000"/>
                                        <p:tgtEl>
                                          <p:spTgt spid="4"/>
                                        </p:tgtEl>
                                      </p:cBhvr>
                                    </p:animEffect>
                                  </p:childTnLst>
                                  <p:subTnLst>
                                    <p:audio>
                                      <p:cMediaNode>
                                        <p:cTn display="0" masterRel="sameClick">
                                          <p:stCondLst>
                                            <p:cond evt="begin" delay="0">
                                              <p:tn val="62"/>
                                            </p:cond>
                                          </p:stCondLst>
                                          <p:endCondLst>
                                            <p:cond evt="onStopAudio" delay="0">
                                              <p:tgtEl>
                                                <p:sldTgt/>
                                              </p:tgtEl>
                                            </p:cond>
                                          </p:endCondLst>
                                        </p:cTn>
                                        <p:tgtEl>
                                          <p:sndTgt r:embed="rId4" name="chimes.wav"/>
                                        </p:tgtEl>
                                      </p:cMediaNode>
                                    </p:audio>
                                  </p:sub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blinds(horizontal)">
                                      <p:cBhvr>
                                        <p:cTn id="69" dur="500"/>
                                        <p:tgtEl>
                                          <p:spTgt spid="55"/>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blinds(horizontal)">
                                      <p:cBhvr>
                                        <p:cTn id="74" dur="500"/>
                                        <p:tgtEl>
                                          <p:spTgt spid="44"/>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5" fill="hold">
                      <p:stCondLst>
                        <p:cond delay="indefinite"/>
                      </p:stCondLst>
                      <p:childTnLst>
                        <p:par>
                          <p:cTn id="76" fill="hold">
                            <p:stCondLst>
                              <p:cond delay="0"/>
                            </p:stCondLst>
                            <p:childTnLst>
                              <p:par>
                                <p:cTn id="77" presetID="18" presetClass="entr" presetSubtype="12"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strips(downLeft)">
                                      <p:cBhvr>
                                        <p:cTn id="79" dur="500"/>
                                        <p:tgtEl>
                                          <p:spTgt spid="56"/>
                                        </p:tgtEl>
                                      </p:cBhvr>
                                    </p:animEffect>
                                  </p:childTnLst>
                                  <p:subTnLst>
                                    <p:audio>
                                      <p:cMediaNode>
                                        <p:cTn display="0" masterRel="sameClick">
                                          <p:stCondLst>
                                            <p:cond evt="begin" delay="0">
                                              <p:tn val="77"/>
                                            </p:cond>
                                          </p:stCondLst>
                                          <p:endCondLst>
                                            <p:cond evt="onStopAudio" delay="0">
                                              <p:tgtEl>
                                                <p:sldTgt/>
                                              </p:tgtEl>
                                            </p:cond>
                                          </p:endCondLst>
                                        </p:cTn>
                                        <p:tgtEl>
                                          <p:sndTgt r:embed="rId4" name="chimes.wav"/>
                                        </p:tgtEl>
                                      </p:cMediaNode>
                                    </p:audio>
                                  </p:subTnLst>
                                </p:cTn>
                              </p:par>
                            </p:childTnLst>
                          </p:cTn>
                        </p:par>
                        <p:par>
                          <p:cTn id="80" fill="hold">
                            <p:stCondLst>
                              <p:cond delay="500"/>
                            </p:stCondLst>
                            <p:childTnLst>
                              <p:par>
                                <p:cTn id="81" presetID="18" presetClass="entr" presetSubtype="12"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strips(downLeft)">
                                      <p:cBhvr>
                                        <p:cTn id="83" dur="500"/>
                                        <p:tgtEl>
                                          <p:spTgt spid="59"/>
                                        </p:tgtEl>
                                      </p:cBhvr>
                                    </p:animEffect>
                                  </p:childTnLst>
                                  <p:subTnLst>
                                    <p:audio>
                                      <p:cMediaNode>
                                        <p:cTn display="0" masterRel="sameClick">
                                          <p:stCondLst>
                                            <p:cond evt="begin" delay="0">
                                              <p:tn val="81"/>
                                            </p:cond>
                                          </p:stCondLst>
                                          <p:endCondLst>
                                            <p:cond evt="onStopAudio" delay="0">
                                              <p:tgtEl>
                                                <p:sldTgt/>
                                              </p:tgtEl>
                                            </p:cond>
                                          </p:endCondLst>
                                        </p:cTn>
                                        <p:tgtEl>
                                          <p:sndTgt r:embed="rId4" name="chimes.wav"/>
                                        </p:tgtEl>
                                      </p:cMediaNode>
                                    </p:audio>
                                  </p:subTnLst>
                                </p:cTn>
                              </p:par>
                            </p:childTnLst>
                          </p:cTn>
                        </p:par>
                        <p:par>
                          <p:cTn id="84" fill="hold">
                            <p:stCondLst>
                              <p:cond delay="1000"/>
                            </p:stCondLst>
                            <p:childTnLst>
                              <p:par>
                                <p:cTn id="85" presetID="3" presetClass="entr" presetSubtype="10" fill="hold" nodeType="after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blinds(horizontal)">
                                      <p:cBhvr>
                                        <p:cTn id="87" dur="500"/>
                                        <p:tgtEl>
                                          <p:spTgt spid="57"/>
                                        </p:tgtEl>
                                      </p:cBhvr>
                                    </p:animEffect>
                                  </p:childTnLst>
                                  <p:subTnLst>
                                    <p:audio>
                                      <p:cMediaNode>
                                        <p:cTn display="0" masterRel="sameClick">
                                          <p:stCondLst>
                                            <p:cond evt="begin" delay="0">
                                              <p:tn val="85"/>
                                            </p:cond>
                                          </p:stCondLst>
                                          <p:endCondLst>
                                            <p:cond evt="onStopAudio" delay="0">
                                              <p:tgtEl>
                                                <p:sldTgt/>
                                              </p:tgtEl>
                                            </p:cond>
                                          </p:endCondLst>
                                        </p:cTn>
                                        <p:tgtEl>
                                          <p:sndTgt r:embed="rId4" name="chimes.wav"/>
                                        </p:tgtEl>
                                      </p:cMediaNode>
                                    </p:audio>
                                  </p:subTnLst>
                                </p:cTn>
                              </p:par>
                            </p:childTnLst>
                          </p:cTn>
                        </p:par>
                        <p:par>
                          <p:cTn id="88" fill="hold">
                            <p:stCondLst>
                              <p:cond delay="1500"/>
                            </p:stCondLst>
                            <p:childTnLst>
                              <p:par>
                                <p:cTn id="89" presetID="3" presetClass="entr" presetSubtype="1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blinds(horizontal)">
                                      <p:cBhvr>
                                        <p:cTn id="91" dur="500"/>
                                        <p:tgtEl>
                                          <p:spTgt spid="54"/>
                                        </p:tgtEl>
                                      </p:cBhvr>
                                    </p:animEffect>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blinds(horizontal)">
                                      <p:cBhvr>
                                        <p:cTn id="96" dur="500"/>
                                        <p:tgtEl>
                                          <p:spTgt spid="47"/>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7" fill="hold">
                      <p:stCondLst>
                        <p:cond delay="indefinite"/>
                      </p:stCondLst>
                      <p:childTnLst>
                        <p:par>
                          <p:cTn id="98" fill="hold">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strips(downLeft)">
                                      <p:cBhvr>
                                        <p:cTn id="101" dur="500"/>
                                        <p:tgtEl>
                                          <p:spTgt spid="53"/>
                                        </p:tgtEl>
                                      </p:cBhvr>
                                    </p:animEffect>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par>
                          <p:cTn id="102" fill="hold">
                            <p:stCondLst>
                              <p:cond delay="500"/>
                            </p:stCondLst>
                            <p:childTnLst>
                              <p:par>
                                <p:cTn id="103" presetID="3" presetClass="entr" presetSubtype="10" fill="hold" nodeType="after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blinds(horizontal)">
                                      <p:cBhvr>
                                        <p:cTn id="105" dur="500"/>
                                        <p:tgtEl>
                                          <p:spTgt spid="50"/>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strips(downLeft)">
                                      <p:cBhvr>
                                        <p:cTn id="110" dur="500"/>
                                        <p:tgtEl>
                                          <p:spTgt spid="58"/>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4" presetClass="entr" presetSubtype="32" fill="hold" grpId="0" nodeType="click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box(out)">
                                      <p:cBhvr>
                                        <p:cTn id="115" dur="500"/>
                                        <p:tgtEl>
                                          <p:spTgt spid="62"/>
                                        </p:tgtEl>
                                      </p:cBhvr>
                                    </p:animEffect>
                                  </p:childTnLst>
                                  <p:subTnLst>
                                    <p:audio>
                                      <p:cMediaNode>
                                        <p:cTn display="0" masterRel="sameClick">
                                          <p:stCondLst>
                                            <p:cond evt="begin" delay="0">
                                              <p:tn val="113"/>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p:bldP spid="758866" grpId="0" animBg="1"/>
      <p:bldP spid="758867" grpId="0" animBg="1"/>
      <p:bldP spid="758871" grpId="0"/>
      <p:bldP spid="758872" grpId="0" animBg="1"/>
      <p:bldP spid="758873" grpId="0" animBg="1"/>
      <p:bldP spid="758868" grpId="0"/>
      <p:bldP spid="53" grpId="0" animBg="1"/>
      <p:bldP spid="54" grpId="0"/>
      <p:bldP spid="55" grpId="0"/>
      <p:bldP spid="56" grpId="0" animBg="1"/>
      <p:bldP spid="58" grpId="0" animBg="1"/>
      <p:bldP spid="59"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D54DFA2-875C-4FE2-950A-E7D29646DF02}"/>
              </a:ext>
            </a:extLst>
          </p:cNvPr>
          <p:cNvGrpSpPr/>
          <p:nvPr/>
        </p:nvGrpSpPr>
        <p:grpSpPr>
          <a:xfrm>
            <a:off x="624150" y="1412776"/>
            <a:ext cx="5567251" cy="5222744"/>
            <a:chOff x="695400" y="1412776"/>
            <a:chExt cx="5567251" cy="5222744"/>
          </a:xfrm>
        </p:grpSpPr>
        <p:sp>
          <p:nvSpPr>
            <p:cNvPr id="2" name="矩形 1">
              <a:extLst>
                <a:ext uri="{FF2B5EF4-FFF2-40B4-BE49-F238E27FC236}">
                  <a16:creationId xmlns:a16="http://schemas.microsoft.com/office/drawing/2014/main" id="{6503D93C-8A54-4BF8-8CC3-CC4DE6354D0C}"/>
                </a:ext>
              </a:extLst>
            </p:cNvPr>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25" name="Rectangle 7">
              <a:extLst>
                <a:ext uri="{FF2B5EF4-FFF2-40B4-BE49-F238E27FC236}">
                  <a16:creationId xmlns:a16="http://schemas.microsoft.com/office/drawing/2014/main" id="{051869C9-2EA3-406C-AE04-296AB6979262}"/>
                </a:ext>
              </a:extLst>
            </p:cNvPr>
            <p:cNvSpPr>
              <a:spLocks noChangeArrowheads="1"/>
            </p:cNvSpPr>
            <p:nvPr/>
          </p:nvSpPr>
          <p:spPr bwMode="auto">
            <a:xfrm>
              <a:off x="864153" y="1455167"/>
              <a:ext cx="3378044"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sp>
        <p:nvSpPr>
          <p:cNvPr id="758789" name="Rectangle 5"/>
          <p:cNvSpPr>
            <a:spLocks noChangeArrowheads="1"/>
          </p:cNvSpPr>
          <p:nvPr/>
        </p:nvSpPr>
        <p:spPr bwMode="auto">
          <a:xfrm>
            <a:off x="744434" y="163514"/>
            <a:ext cx="4262437" cy="579437"/>
          </a:xfrm>
          <a:prstGeom prst="rect">
            <a:avLst/>
          </a:prstGeom>
          <a:noFill/>
          <a:ln w="9525">
            <a:noFill/>
            <a:miter lim="800000"/>
            <a:headEnd/>
            <a:tailEnd/>
          </a:ln>
          <a:effectLst/>
        </p:spPr>
        <p:txBody>
          <a:bodyPr wrap="none" anchor="ctr">
            <a:spAutoFit/>
          </a:bodyPr>
          <a:lstStyle/>
          <a:p>
            <a:r>
              <a:rPr lang="en-US" altLang="zh-CN" sz="3200" b="1">
                <a:solidFill>
                  <a:srgbClr val="FF3399"/>
                </a:solidFill>
                <a:effectLst>
                  <a:outerShdw blurRad="38100" dist="38100" dir="2700000" algn="tl">
                    <a:srgbClr val="000000"/>
                  </a:outerShdw>
                </a:effectLst>
                <a:ea typeface="隶书" pitchFamily="49" charset="-122"/>
              </a:rPr>
              <a:t>2. </a:t>
            </a:r>
            <a:r>
              <a:rPr lang="zh-CN" altLang="en-US" sz="3200" b="1">
                <a:solidFill>
                  <a:srgbClr val="FF3399"/>
                </a:solidFill>
                <a:effectLst>
                  <a:outerShdw blurRad="38100" dist="38100" dir="2700000" algn="tl">
                    <a:srgbClr val="000000"/>
                  </a:outerShdw>
                </a:effectLst>
                <a:ea typeface="隶书" pitchFamily="49" charset="-122"/>
              </a:rPr>
              <a:t>整数在内存中的表示</a:t>
            </a:r>
          </a:p>
        </p:txBody>
      </p:sp>
      <p:sp>
        <p:nvSpPr>
          <p:cNvPr id="758790" name="Rectangle 6"/>
          <p:cNvSpPr>
            <a:spLocks noChangeArrowheads="1"/>
          </p:cNvSpPr>
          <p:nvPr/>
        </p:nvSpPr>
        <p:spPr bwMode="auto">
          <a:xfrm>
            <a:off x="1087334" y="778550"/>
            <a:ext cx="4840287" cy="523220"/>
          </a:xfrm>
          <a:prstGeom prst="rect">
            <a:avLst/>
          </a:prstGeom>
          <a:noFill/>
          <a:ln w="9525">
            <a:noFill/>
            <a:miter lim="800000"/>
            <a:headEnd/>
            <a:tailEnd/>
          </a:ln>
          <a:effectLst/>
        </p:spPr>
        <p:txBody>
          <a:bodyPr anchor="ctr">
            <a:spAutoFit/>
          </a:bodyPr>
          <a:lstStyle/>
          <a:p>
            <a:pPr>
              <a:buFont typeface="Wingdings" pitchFamily="2" charset="2"/>
              <a:buChar char="Ø"/>
              <a:tabLst>
                <a:tab pos="571500" algn="l"/>
              </a:tabLst>
            </a:pPr>
            <a:r>
              <a:rPr lang="zh-CN" altLang="en-US" b="1" dirty="0">
                <a:solidFill>
                  <a:schemeClr val="accent2"/>
                </a:solidFill>
                <a:effectLst>
                  <a:outerShdw blurRad="38100" dist="38100" dir="2700000" algn="tl">
                    <a:srgbClr val="000000"/>
                  </a:outerShdw>
                </a:effectLst>
                <a:latin typeface="+mn-lt"/>
                <a:ea typeface="楷体" pitchFamily="49" charset="-122"/>
              </a:rPr>
              <a:t>十进制整数</a:t>
            </a:r>
            <a:r>
              <a:rPr lang="en-US" altLang="zh-CN" b="1" dirty="0">
                <a:solidFill>
                  <a:schemeClr val="accent2"/>
                </a:solidFill>
                <a:effectLst>
                  <a:outerShdw blurRad="38100" dist="38100" dir="2700000" algn="tl">
                    <a:srgbClr val="000000"/>
                  </a:outerShdw>
                </a:effectLst>
                <a:latin typeface="+mn-lt"/>
                <a:ea typeface="楷体" pitchFamily="49" charset="-122"/>
              </a:rPr>
              <a:t> </a:t>
            </a:r>
            <a:r>
              <a:rPr lang="zh-CN" altLang="en-US" sz="2800" b="1" dirty="0">
                <a:solidFill>
                  <a:srgbClr val="FF0000"/>
                </a:solidFill>
                <a:effectLst>
                  <a:outerShdw blurRad="38100" dist="38100" dir="2700000" algn="tl">
                    <a:srgbClr val="000000"/>
                  </a:outerShdw>
                </a:effectLst>
                <a:latin typeface="楷体" pitchFamily="49" charset="-122"/>
                <a:ea typeface="楷体" pitchFamily="49" charset="-122"/>
              </a:rPr>
              <a:t>－</a:t>
            </a:r>
            <a:r>
              <a:rPr lang="en-US" altLang="zh-CN" sz="2800" b="1" dirty="0">
                <a:solidFill>
                  <a:srgbClr val="FF0000"/>
                </a:solidFill>
                <a:effectLst>
                  <a:outerShdw blurRad="38100" dist="38100" dir="2700000" algn="tl">
                    <a:srgbClr val="000000"/>
                  </a:outerShdw>
                </a:effectLst>
                <a:latin typeface="+mn-lt"/>
                <a:ea typeface="楷体" pitchFamily="49" charset="-122"/>
              </a:rPr>
              <a:t>14</a:t>
            </a:r>
            <a:endParaRPr lang="zh-CN" altLang="en-US" sz="2800" b="1" dirty="0">
              <a:solidFill>
                <a:srgbClr val="FF0000"/>
              </a:solidFill>
              <a:effectLst>
                <a:outerShdw blurRad="38100" dist="38100" dir="2700000" algn="tl">
                  <a:srgbClr val="000000"/>
                </a:outerShdw>
              </a:effectLst>
              <a:latin typeface="+mn-lt"/>
              <a:ea typeface="楷体" pitchFamily="49" charset="-122"/>
            </a:endParaRPr>
          </a:p>
        </p:txBody>
      </p:sp>
      <p:grpSp>
        <p:nvGrpSpPr>
          <p:cNvPr id="758874" name="Group 90"/>
          <p:cNvGrpSpPr>
            <a:grpSpLocks/>
          </p:cNvGrpSpPr>
          <p:nvPr/>
        </p:nvGrpSpPr>
        <p:grpSpPr bwMode="auto">
          <a:xfrm>
            <a:off x="-12805" y="0"/>
            <a:ext cx="446088" cy="6858000"/>
            <a:chOff x="0" y="0"/>
            <a:chExt cx="281" cy="4320"/>
          </a:xfrm>
        </p:grpSpPr>
        <p:sp>
          <p:nvSpPr>
            <p:cNvPr id="758875" name="Text Box 9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58876" name="Text Box 9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4" name="组合 3">
            <a:extLst>
              <a:ext uri="{FF2B5EF4-FFF2-40B4-BE49-F238E27FC236}">
                <a16:creationId xmlns:a16="http://schemas.microsoft.com/office/drawing/2014/main" id="{38BE7098-F94C-4D4E-8238-75A325E23404}"/>
              </a:ext>
            </a:extLst>
          </p:cNvPr>
          <p:cNvGrpSpPr/>
          <p:nvPr/>
        </p:nvGrpSpPr>
        <p:grpSpPr>
          <a:xfrm>
            <a:off x="6374537" y="457081"/>
            <a:ext cx="5567251" cy="6178439"/>
            <a:chOff x="6445787" y="1412776"/>
            <a:chExt cx="5567251" cy="5222744"/>
          </a:xfrm>
        </p:grpSpPr>
        <p:sp>
          <p:nvSpPr>
            <p:cNvPr id="41" name="矩形 40">
              <a:extLst>
                <a:ext uri="{FF2B5EF4-FFF2-40B4-BE49-F238E27FC236}">
                  <a16:creationId xmlns:a16="http://schemas.microsoft.com/office/drawing/2014/main" id="{830CA8D1-E523-4323-996F-AF7BCCC755FC}"/>
                </a:ext>
              </a:extLst>
            </p:cNvPr>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43" name="Rectangle 7">
              <a:extLst>
                <a:ext uri="{FF2B5EF4-FFF2-40B4-BE49-F238E27FC236}">
                  <a16:creationId xmlns:a16="http://schemas.microsoft.com/office/drawing/2014/main" id="{6029BDBB-1E86-457E-BFDE-3EB1F743A93B}"/>
                </a:ext>
              </a:extLst>
            </p:cNvPr>
            <p:cNvSpPr>
              <a:spLocks noChangeArrowheads="1"/>
            </p:cNvSpPr>
            <p:nvPr/>
          </p:nvSpPr>
          <p:spPr bwMode="auto">
            <a:xfrm>
              <a:off x="6603185" y="1422154"/>
              <a:ext cx="3440729"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grpSp>
        <p:nvGrpSpPr>
          <p:cNvPr id="60" name="Group 8">
            <a:extLst>
              <a:ext uri="{FF2B5EF4-FFF2-40B4-BE49-F238E27FC236}">
                <a16:creationId xmlns:a16="http://schemas.microsoft.com/office/drawing/2014/main" id="{9DC6F68A-E3A8-4ACD-9243-0EDBF73C2D1F}"/>
              </a:ext>
            </a:extLst>
          </p:cNvPr>
          <p:cNvGrpSpPr>
            <a:grpSpLocks/>
          </p:cNvGrpSpPr>
          <p:nvPr/>
        </p:nvGrpSpPr>
        <p:grpSpPr bwMode="auto">
          <a:xfrm>
            <a:off x="1404191" y="3046382"/>
            <a:ext cx="2527872" cy="780631"/>
            <a:chOff x="802" y="1796"/>
            <a:chExt cx="1316" cy="595"/>
          </a:xfrm>
        </p:grpSpPr>
        <p:sp>
          <p:nvSpPr>
            <p:cNvPr id="61" name="Line 9">
              <a:extLst>
                <a:ext uri="{FF2B5EF4-FFF2-40B4-BE49-F238E27FC236}">
                  <a16:creationId xmlns:a16="http://schemas.microsoft.com/office/drawing/2014/main" id="{3A5C62E4-F823-4688-B2C6-5D7309C4437D}"/>
                </a:ext>
              </a:extLst>
            </p:cNvPr>
            <p:cNvSpPr>
              <a:spLocks noChangeShapeType="1"/>
            </p:cNvSpPr>
            <p:nvPr/>
          </p:nvSpPr>
          <p:spPr bwMode="auto">
            <a:xfrm flipV="1">
              <a:off x="1273" y="1796"/>
              <a:ext cx="0" cy="363"/>
            </a:xfrm>
            <a:prstGeom prst="line">
              <a:avLst/>
            </a:prstGeom>
            <a:noFill/>
            <a:ln w="28575">
              <a:solidFill>
                <a:srgbClr val="0000FF"/>
              </a:solidFill>
              <a:round/>
              <a:headEnd/>
              <a:tailEnd type="stealth" w="lg" len="lg"/>
            </a:ln>
            <a:effectLst/>
          </p:spPr>
          <p:txBody>
            <a:bodyPr/>
            <a:lstStyle/>
            <a:p>
              <a:endParaRPr lang="zh-CN" altLang="en-US">
                <a:latin typeface="楷体" pitchFamily="49" charset="-122"/>
                <a:ea typeface="楷体" pitchFamily="49" charset="-122"/>
              </a:endParaRPr>
            </a:p>
          </p:txBody>
        </p:sp>
        <p:sp>
          <p:nvSpPr>
            <p:cNvPr id="63" name="Text Box 10">
              <a:extLst>
                <a:ext uri="{FF2B5EF4-FFF2-40B4-BE49-F238E27FC236}">
                  <a16:creationId xmlns:a16="http://schemas.microsoft.com/office/drawing/2014/main" id="{19940C57-34A8-4706-A53E-6A35F0458474}"/>
                </a:ext>
              </a:extLst>
            </p:cNvPr>
            <p:cNvSpPr txBox="1">
              <a:spLocks noChangeArrowheads="1"/>
            </p:cNvSpPr>
            <p:nvPr/>
          </p:nvSpPr>
          <p:spPr bwMode="auto">
            <a:xfrm>
              <a:off x="802" y="2141"/>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符号位</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表示负</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p>
          </p:txBody>
        </p:sp>
      </p:grpSp>
      <p:sp>
        <p:nvSpPr>
          <p:cNvPr id="64" name="Rectangle 28">
            <a:extLst>
              <a:ext uri="{FF2B5EF4-FFF2-40B4-BE49-F238E27FC236}">
                <a16:creationId xmlns:a16="http://schemas.microsoft.com/office/drawing/2014/main" id="{0C1F5E9C-66BE-4F15-8DF6-F58010C94961}"/>
              </a:ext>
            </a:extLst>
          </p:cNvPr>
          <p:cNvSpPr>
            <a:spLocks noChangeArrowheads="1"/>
          </p:cNvSpPr>
          <p:nvPr/>
        </p:nvSpPr>
        <p:spPr bwMode="auto">
          <a:xfrm>
            <a:off x="1012131" y="1956507"/>
            <a:ext cx="4143763" cy="461665"/>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latin typeface="+mn-lt"/>
                <a:ea typeface="+mn-ea"/>
                <a:sym typeface="Wingdings" pitchFamily="2" charset="2"/>
              </a:rPr>
              <a:t>(+14)</a:t>
            </a:r>
            <a:r>
              <a:rPr lang="zh-CN" altLang="en-US" b="1" baseline="-25000" dirty="0">
                <a:effectLst>
                  <a:outerShdw blurRad="38100" dist="38100" dir="2700000" algn="tl">
                    <a:srgbClr val="FFFFFF"/>
                  </a:outerShdw>
                </a:effectLst>
                <a:latin typeface="+mn-lt"/>
                <a:ea typeface="楷体" panose="02010609060101010101" pitchFamily="49" charset="-122"/>
                <a:sym typeface="Wingdings" pitchFamily="2" charset="2"/>
              </a:rPr>
              <a:t>补</a:t>
            </a:r>
            <a:r>
              <a:rPr lang="zh-CN" altLang="en-US" b="1" dirty="0">
                <a:effectLst>
                  <a:outerShdw blurRad="38100" dist="38100" dir="2700000" algn="tl">
                    <a:srgbClr val="FFFFFF"/>
                  </a:outerShdw>
                </a:effectLst>
                <a:latin typeface="+mn-lt"/>
                <a:ea typeface="+mn-ea"/>
                <a:sym typeface="Wingdings" pitchFamily="2" charset="2"/>
              </a:rPr>
              <a:t> </a:t>
            </a:r>
            <a:r>
              <a:rPr lang="en-US" altLang="zh-CN" b="1" dirty="0">
                <a:effectLst>
                  <a:outerShdw blurRad="38100" dist="38100" dir="2700000" algn="tl">
                    <a:srgbClr val="FFFFFF"/>
                  </a:outerShdw>
                </a:effectLst>
                <a:latin typeface="+mn-lt"/>
                <a:ea typeface="+mn-ea"/>
                <a:sym typeface="Wingdings" pitchFamily="2" charset="2"/>
              </a:rPr>
              <a:t>= </a:t>
            </a:r>
            <a:r>
              <a:rPr lang="en-US" altLang="zh-CN" b="1" dirty="0">
                <a:solidFill>
                  <a:srgbClr val="FF3300"/>
                </a:solidFill>
                <a:effectLst>
                  <a:outerShdw blurRad="38100" dist="38100" dir="2700000" algn="tl">
                    <a:srgbClr val="000000"/>
                  </a:outerShdw>
                </a:effectLst>
                <a:latin typeface="+mn-lt"/>
                <a:ea typeface="+mn-ea"/>
                <a:sym typeface="Wingdings" pitchFamily="2" charset="2"/>
              </a:rPr>
              <a:t>0</a:t>
            </a:r>
            <a:r>
              <a:rPr lang="en-US" altLang="zh-CN" b="1" dirty="0">
                <a:effectLst>
                  <a:outerShdw blurRad="38100" dist="38100" dir="2700000" algn="tl">
                    <a:srgbClr val="FFFFFF"/>
                  </a:outerShdw>
                </a:effectLst>
                <a:latin typeface="+mn-lt"/>
                <a:ea typeface="+mn-ea"/>
                <a:sym typeface="Wingdings" pitchFamily="2" charset="2"/>
              </a:rPr>
              <a:t>000 0000 0000 1110</a:t>
            </a:r>
            <a:r>
              <a:rPr lang="en-US" altLang="zh-CN" dirty="0">
                <a:latin typeface="+mn-lt"/>
                <a:ea typeface="+mn-ea"/>
              </a:rPr>
              <a:t> </a:t>
            </a:r>
          </a:p>
        </p:txBody>
      </p:sp>
      <p:sp>
        <p:nvSpPr>
          <p:cNvPr id="65" name="Rectangle 31">
            <a:extLst>
              <a:ext uri="{FF2B5EF4-FFF2-40B4-BE49-F238E27FC236}">
                <a16:creationId xmlns:a16="http://schemas.microsoft.com/office/drawing/2014/main" id="{ED0B2B7A-06C4-43E4-BAAB-4AF9DE203C60}"/>
              </a:ext>
            </a:extLst>
          </p:cNvPr>
          <p:cNvSpPr>
            <a:spLocks noChangeArrowheads="1"/>
          </p:cNvSpPr>
          <p:nvPr/>
        </p:nvSpPr>
        <p:spPr bwMode="auto">
          <a:xfrm>
            <a:off x="1006010" y="2636912"/>
            <a:ext cx="3952685" cy="461665"/>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latin typeface="+mn-lt"/>
                <a:ea typeface="+mn-ea"/>
                <a:sym typeface="Wingdings" pitchFamily="2" charset="2"/>
              </a:rPr>
              <a:t>(-14)</a:t>
            </a:r>
            <a:r>
              <a:rPr lang="zh-CN" altLang="en-US" b="1" baseline="-25000" dirty="0">
                <a:effectLst>
                  <a:outerShdw blurRad="38100" dist="38100" dir="2700000" algn="tl">
                    <a:srgbClr val="FFFFFF"/>
                  </a:outerShdw>
                </a:effectLst>
                <a:latin typeface="+mn-lt"/>
                <a:ea typeface="楷体" panose="02010609060101010101" pitchFamily="49" charset="-122"/>
                <a:sym typeface="Wingdings" pitchFamily="2" charset="2"/>
              </a:rPr>
              <a:t>补</a:t>
            </a:r>
            <a:r>
              <a:rPr lang="zh-CN" altLang="en-US" b="1" dirty="0">
                <a:effectLst>
                  <a:outerShdw blurRad="38100" dist="38100" dir="2700000" algn="tl">
                    <a:srgbClr val="FFFFFF"/>
                  </a:outerShdw>
                </a:effectLst>
                <a:latin typeface="+mn-lt"/>
                <a:ea typeface="+mn-ea"/>
                <a:sym typeface="Wingdings" pitchFamily="2" charset="2"/>
              </a:rPr>
              <a:t> </a:t>
            </a:r>
            <a:r>
              <a:rPr lang="en-US" altLang="zh-CN" b="1" dirty="0">
                <a:effectLst>
                  <a:outerShdw blurRad="38100" dist="38100" dir="2700000" algn="tl">
                    <a:srgbClr val="FFFFFF"/>
                  </a:outerShdw>
                </a:effectLst>
                <a:latin typeface="+mn-lt"/>
                <a:ea typeface="+mn-ea"/>
                <a:sym typeface="Wingdings" pitchFamily="2" charset="2"/>
              </a:rPr>
              <a:t>= </a:t>
            </a:r>
            <a:r>
              <a:rPr lang="en-US" altLang="zh-CN" b="1" dirty="0">
                <a:solidFill>
                  <a:srgbClr val="FF3300"/>
                </a:solidFill>
                <a:effectLst>
                  <a:outerShdw blurRad="38100" dist="38100" dir="2700000" algn="tl">
                    <a:srgbClr val="000000"/>
                  </a:outerShdw>
                </a:effectLst>
                <a:latin typeface="+mn-lt"/>
                <a:ea typeface="+mn-ea"/>
                <a:sym typeface="Wingdings" pitchFamily="2" charset="2"/>
              </a:rPr>
              <a:t>1</a:t>
            </a:r>
            <a:r>
              <a:rPr lang="en-US" altLang="zh-CN" b="1" dirty="0">
                <a:solidFill>
                  <a:schemeClr val="accent2"/>
                </a:solidFill>
                <a:effectLst>
                  <a:outerShdw blurRad="38100" dist="38100" dir="2700000" algn="tl">
                    <a:srgbClr val="000000"/>
                  </a:outerShdw>
                </a:effectLst>
                <a:latin typeface="+mn-lt"/>
                <a:ea typeface="+mn-ea"/>
                <a:sym typeface="Wingdings" pitchFamily="2" charset="2"/>
              </a:rPr>
              <a:t>111 1111 1111 0010</a:t>
            </a:r>
            <a:r>
              <a:rPr lang="en-US" altLang="zh-CN" dirty="0">
                <a:latin typeface="+mn-lt"/>
                <a:ea typeface="+mn-ea"/>
              </a:rPr>
              <a:t> </a:t>
            </a:r>
          </a:p>
        </p:txBody>
      </p:sp>
      <p:grpSp>
        <p:nvGrpSpPr>
          <p:cNvPr id="66" name="Group 34">
            <a:extLst>
              <a:ext uri="{FF2B5EF4-FFF2-40B4-BE49-F238E27FC236}">
                <a16:creationId xmlns:a16="http://schemas.microsoft.com/office/drawing/2014/main" id="{7CD49EC7-869C-4582-BF03-453145512581}"/>
              </a:ext>
            </a:extLst>
          </p:cNvPr>
          <p:cNvGrpSpPr>
            <a:grpSpLocks/>
          </p:cNvGrpSpPr>
          <p:nvPr/>
        </p:nvGrpSpPr>
        <p:grpSpPr bwMode="auto">
          <a:xfrm>
            <a:off x="3388618" y="2240695"/>
            <a:ext cx="2374900" cy="498556"/>
            <a:chOff x="2336" y="1553"/>
            <a:chExt cx="1496" cy="380"/>
          </a:xfrm>
        </p:grpSpPr>
        <p:sp>
          <p:nvSpPr>
            <p:cNvPr id="67" name="Line 32">
              <a:extLst>
                <a:ext uri="{FF2B5EF4-FFF2-40B4-BE49-F238E27FC236}">
                  <a16:creationId xmlns:a16="http://schemas.microsoft.com/office/drawing/2014/main" id="{42163C7D-3F9B-4018-9D3F-A115F7BE77CE}"/>
                </a:ext>
              </a:extLst>
            </p:cNvPr>
            <p:cNvSpPr>
              <a:spLocks noChangeShapeType="1"/>
            </p:cNvSpPr>
            <p:nvPr/>
          </p:nvSpPr>
          <p:spPr bwMode="auto">
            <a:xfrm>
              <a:off x="2336" y="1661"/>
              <a:ext cx="0" cy="272"/>
            </a:xfrm>
            <a:prstGeom prst="line">
              <a:avLst/>
            </a:prstGeom>
            <a:noFill/>
            <a:ln w="28575">
              <a:solidFill>
                <a:schemeClr val="tx1"/>
              </a:solidFill>
              <a:round/>
              <a:headEnd/>
              <a:tailEnd type="stealth" w="lg" len="lg"/>
            </a:ln>
            <a:effectLst/>
          </p:spPr>
          <p:txBody>
            <a:bodyPr/>
            <a:lstStyle/>
            <a:p>
              <a:endParaRPr lang="zh-CN" altLang="en-US">
                <a:latin typeface="楷体" pitchFamily="49" charset="-122"/>
                <a:ea typeface="楷体" pitchFamily="49" charset="-122"/>
              </a:endParaRPr>
            </a:p>
          </p:txBody>
        </p:sp>
        <p:sp>
          <p:nvSpPr>
            <p:cNvPr id="68" name="Rectangle 33">
              <a:extLst>
                <a:ext uri="{FF2B5EF4-FFF2-40B4-BE49-F238E27FC236}">
                  <a16:creationId xmlns:a16="http://schemas.microsoft.com/office/drawing/2014/main" id="{60D65FDB-81B2-43F2-AB57-34058C945E30}"/>
                </a:ext>
              </a:extLst>
            </p:cNvPr>
            <p:cNvSpPr>
              <a:spLocks noChangeArrowheads="1"/>
            </p:cNvSpPr>
            <p:nvPr/>
          </p:nvSpPr>
          <p:spPr bwMode="auto">
            <a:xfrm>
              <a:off x="2374" y="1553"/>
              <a:ext cx="1458" cy="291"/>
            </a:xfrm>
            <a:prstGeom prst="rect">
              <a:avLst/>
            </a:prstGeom>
            <a:noFill/>
            <a:ln w="9525">
              <a:noFill/>
              <a:miter lim="800000"/>
              <a:headEnd/>
              <a:tailEnd/>
            </a:ln>
            <a:effectLst/>
          </p:spPr>
          <p:txBody>
            <a:bodyPr wrap="none">
              <a:spAutoFit/>
            </a:bodyPr>
            <a:lstStyle/>
            <a:p>
              <a:r>
                <a:rPr kumimoji="0" lang="zh-CN" altLang="en-US" sz="1800" b="1" dirty="0">
                  <a:effectLst>
                    <a:outerShdw blurRad="38100" dist="38100" dir="2700000" algn="tl">
                      <a:srgbClr val="FFFFFF"/>
                    </a:outerShdw>
                  </a:effectLst>
                  <a:latin typeface="楷体" pitchFamily="49" charset="-122"/>
                  <a:ea typeface="楷体" pitchFamily="49" charset="-122"/>
                </a:rPr>
                <a:t>按位求反，末位加</a:t>
              </a:r>
              <a:r>
                <a:rPr kumimoji="0" lang="en-US" altLang="zh-CN" sz="1800" b="1" dirty="0">
                  <a:effectLst>
                    <a:outerShdw blurRad="38100" dist="38100" dir="2700000" algn="tl">
                      <a:srgbClr val="FFFFFF"/>
                    </a:outerShdw>
                  </a:effectLst>
                  <a:latin typeface="楷体" pitchFamily="49" charset="-122"/>
                  <a:ea typeface="楷体" pitchFamily="49" charset="-122"/>
                </a:rPr>
                <a:t>1</a:t>
              </a:r>
              <a:r>
                <a:rPr kumimoji="0" lang="en-US" altLang="zh-CN" dirty="0">
                  <a:latin typeface="楷体" pitchFamily="49" charset="-122"/>
                  <a:ea typeface="楷体" pitchFamily="49" charset="-122"/>
                </a:rPr>
                <a:t> </a:t>
              </a:r>
              <a:endParaRPr lang="en-US" altLang="zh-CN" dirty="0">
                <a:latin typeface="楷体" pitchFamily="49" charset="-122"/>
                <a:ea typeface="楷体" pitchFamily="49" charset="-122"/>
              </a:endParaRPr>
            </a:p>
          </p:txBody>
        </p:sp>
      </p:grpSp>
      <p:sp>
        <p:nvSpPr>
          <p:cNvPr id="70" name="Oval 29">
            <a:extLst>
              <a:ext uri="{FF2B5EF4-FFF2-40B4-BE49-F238E27FC236}">
                <a16:creationId xmlns:a16="http://schemas.microsoft.com/office/drawing/2014/main" id="{91C56506-BCD9-49B4-9262-EC5028748388}"/>
              </a:ext>
            </a:extLst>
          </p:cNvPr>
          <p:cNvSpPr>
            <a:spLocks noChangeArrowheads="1"/>
          </p:cNvSpPr>
          <p:nvPr/>
        </p:nvSpPr>
        <p:spPr bwMode="auto">
          <a:xfrm>
            <a:off x="2135561" y="2596297"/>
            <a:ext cx="2823134" cy="555625"/>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graphicFrame>
        <p:nvGraphicFramePr>
          <p:cNvPr id="71" name="Group 35">
            <a:extLst>
              <a:ext uri="{FF2B5EF4-FFF2-40B4-BE49-F238E27FC236}">
                <a16:creationId xmlns:a16="http://schemas.microsoft.com/office/drawing/2014/main" id="{E0995B83-E164-4D11-8C68-22A17BD883A6}"/>
              </a:ext>
            </a:extLst>
          </p:cNvPr>
          <p:cNvGraphicFramePr>
            <a:graphicFrameLocks noGrp="1"/>
          </p:cNvGraphicFramePr>
          <p:nvPr>
            <p:extLst>
              <p:ext uri="{D42A27DB-BD31-4B8C-83A1-F6EECF244321}">
                <p14:modId xmlns:p14="http://schemas.microsoft.com/office/powerpoint/2010/main" val="411072511"/>
              </p:ext>
            </p:extLst>
          </p:nvPr>
        </p:nvGraphicFramePr>
        <p:xfrm>
          <a:off x="2469362" y="4814960"/>
          <a:ext cx="1943100" cy="1104900"/>
        </p:xfrm>
        <a:graphic>
          <a:graphicData uri="http://schemas.openxmlformats.org/drawingml/2006/table">
            <a:tbl>
              <a:tblPr/>
              <a:tblGrid>
                <a:gridCol w="1943100">
                  <a:extLst>
                    <a:ext uri="{9D8B030D-6E8A-4147-A177-3AD203B41FA5}">
                      <a16:colId xmlns:a16="http://schemas.microsoft.com/office/drawing/2014/main" val="20000"/>
                    </a:ext>
                  </a:extLst>
                </a:gridCol>
              </a:tblGrid>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mn-lt"/>
                          <a:ea typeface="+mn-ea"/>
                        </a:rPr>
                        <a:t>11110010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mn-lt"/>
                          <a:ea typeface="+mn-ea"/>
                        </a:rPr>
                        <a:t>1</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mn-lt"/>
                          <a:ea typeface="+mn-ea"/>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72" name="Group 19">
            <a:extLst>
              <a:ext uri="{FF2B5EF4-FFF2-40B4-BE49-F238E27FC236}">
                <a16:creationId xmlns:a16="http://schemas.microsoft.com/office/drawing/2014/main" id="{78678505-1DCE-410D-A71D-24D57E21F936}"/>
              </a:ext>
            </a:extLst>
          </p:cNvPr>
          <p:cNvGrpSpPr>
            <a:grpSpLocks/>
          </p:cNvGrpSpPr>
          <p:nvPr/>
        </p:nvGrpSpPr>
        <p:grpSpPr bwMode="auto">
          <a:xfrm>
            <a:off x="1459712" y="4784796"/>
            <a:ext cx="1023938" cy="1000125"/>
            <a:chOff x="1654" y="2714"/>
            <a:chExt cx="645" cy="630"/>
          </a:xfrm>
        </p:grpSpPr>
        <p:sp>
          <p:nvSpPr>
            <p:cNvPr id="73" name="Text Box 20">
              <a:extLst>
                <a:ext uri="{FF2B5EF4-FFF2-40B4-BE49-F238E27FC236}">
                  <a16:creationId xmlns:a16="http://schemas.microsoft.com/office/drawing/2014/main" id="{E0B8E746-D7E9-4729-A706-F9E1ED448022}"/>
                </a:ext>
              </a:extLst>
            </p:cNvPr>
            <p:cNvSpPr txBox="1">
              <a:spLocks noChangeArrowheads="1"/>
            </p:cNvSpPr>
            <p:nvPr/>
          </p:nvSpPr>
          <p:spPr bwMode="auto">
            <a:xfrm>
              <a:off x="1654" y="2714"/>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低字节</a:t>
              </a:r>
            </a:p>
          </p:txBody>
        </p:sp>
        <p:sp>
          <p:nvSpPr>
            <p:cNvPr id="74" name="Text Box 21">
              <a:extLst>
                <a:ext uri="{FF2B5EF4-FFF2-40B4-BE49-F238E27FC236}">
                  <a16:creationId xmlns:a16="http://schemas.microsoft.com/office/drawing/2014/main" id="{FF9491CE-43AC-4FA3-AD56-4A92D052E765}"/>
                </a:ext>
              </a:extLst>
            </p:cNvPr>
            <p:cNvSpPr txBox="1">
              <a:spLocks noChangeArrowheads="1"/>
            </p:cNvSpPr>
            <p:nvPr/>
          </p:nvSpPr>
          <p:spPr bwMode="auto">
            <a:xfrm>
              <a:off x="1664"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高字节</a:t>
              </a:r>
            </a:p>
          </p:txBody>
        </p:sp>
      </p:grpSp>
      <p:grpSp>
        <p:nvGrpSpPr>
          <p:cNvPr id="75" name="Group 22">
            <a:extLst>
              <a:ext uri="{FF2B5EF4-FFF2-40B4-BE49-F238E27FC236}">
                <a16:creationId xmlns:a16="http://schemas.microsoft.com/office/drawing/2014/main" id="{2B4E605B-DA9A-48C3-9B64-C59E99D7BF4F}"/>
              </a:ext>
            </a:extLst>
          </p:cNvPr>
          <p:cNvGrpSpPr>
            <a:grpSpLocks/>
          </p:cNvGrpSpPr>
          <p:nvPr/>
        </p:nvGrpSpPr>
        <p:grpSpPr bwMode="auto">
          <a:xfrm>
            <a:off x="4558513" y="4827662"/>
            <a:ext cx="1020763" cy="957263"/>
            <a:chOff x="3606" y="2741"/>
            <a:chExt cx="643" cy="603"/>
          </a:xfrm>
        </p:grpSpPr>
        <p:sp>
          <p:nvSpPr>
            <p:cNvPr id="76" name="Text Box 23">
              <a:extLst>
                <a:ext uri="{FF2B5EF4-FFF2-40B4-BE49-F238E27FC236}">
                  <a16:creationId xmlns:a16="http://schemas.microsoft.com/office/drawing/2014/main" id="{75CB58D5-F74A-4893-8C7F-990D2BAF6B06}"/>
                </a:ext>
              </a:extLst>
            </p:cNvPr>
            <p:cNvSpPr txBox="1">
              <a:spLocks noChangeArrowheads="1"/>
            </p:cNvSpPr>
            <p:nvPr/>
          </p:nvSpPr>
          <p:spPr bwMode="auto">
            <a:xfrm>
              <a:off x="3614" y="2741"/>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低地址</a:t>
              </a:r>
            </a:p>
          </p:txBody>
        </p:sp>
        <p:sp>
          <p:nvSpPr>
            <p:cNvPr id="77" name="Text Box 24">
              <a:extLst>
                <a:ext uri="{FF2B5EF4-FFF2-40B4-BE49-F238E27FC236}">
                  <a16:creationId xmlns:a16="http://schemas.microsoft.com/office/drawing/2014/main" id="{318C489A-670E-428C-92D3-FA3BFEC72CA6}"/>
                </a:ext>
              </a:extLst>
            </p:cNvPr>
            <p:cNvSpPr txBox="1">
              <a:spLocks noChangeArrowheads="1"/>
            </p:cNvSpPr>
            <p:nvPr/>
          </p:nvSpPr>
          <p:spPr bwMode="auto">
            <a:xfrm>
              <a:off x="3606"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高地址</a:t>
              </a:r>
            </a:p>
          </p:txBody>
        </p:sp>
      </p:grpSp>
      <p:sp>
        <p:nvSpPr>
          <p:cNvPr id="78" name="Line 25">
            <a:extLst>
              <a:ext uri="{FF2B5EF4-FFF2-40B4-BE49-F238E27FC236}">
                <a16:creationId xmlns:a16="http://schemas.microsoft.com/office/drawing/2014/main" id="{DEACBF9C-BB56-47F2-AADC-8ECD87484AAE}"/>
              </a:ext>
            </a:extLst>
          </p:cNvPr>
          <p:cNvSpPr>
            <a:spLocks noChangeShapeType="1"/>
          </p:cNvSpPr>
          <p:nvPr/>
        </p:nvSpPr>
        <p:spPr bwMode="auto">
          <a:xfrm>
            <a:off x="4587087" y="4754635"/>
            <a:ext cx="0" cy="1223962"/>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79" name="AutoShape 26">
            <a:extLst>
              <a:ext uri="{FF2B5EF4-FFF2-40B4-BE49-F238E27FC236}">
                <a16:creationId xmlns:a16="http://schemas.microsoft.com/office/drawing/2014/main" id="{300D9DD2-B688-4C5C-9262-8B5010F48ACF}"/>
              </a:ext>
            </a:extLst>
          </p:cNvPr>
          <p:cNvSpPr>
            <a:spLocks noChangeArrowheads="1"/>
          </p:cNvSpPr>
          <p:nvPr/>
        </p:nvSpPr>
        <p:spPr bwMode="auto">
          <a:xfrm>
            <a:off x="1515736" y="4122611"/>
            <a:ext cx="1008064" cy="461665"/>
          </a:xfrm>
          <a:prstGeom prst="wedgeRoundRectCallout">
            <a:avLst>
              <a:gd name="adj1" fmla="val 79150"/>
              <a:gd name="adj2" fmla="val 256719"/>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0000"/>
                </a:solidFill>
                <a:latin typeface="楷体" pitchFamily="49" charset="-122"/>
                <a:ea typeface="楷体" pitchFamily="49" charset="-122"/>
              </a:rPr>
              <a:t>符号位</a:t>
            </a:r>
          </a:p>
        </p:txBody>
      </p:sp>
      <p:sp>
        <p:nvSpPr>
          <p:cNvPr id="80" name="Rectangle 27">
            <a:extLst>
              <a:ext uri="{FF2B5EF4-FFF2-40B4-BE49-F238E27FC236}">
                <a16:creationId xmlns:a16="http://schemas.microsoft.com/office/drawing/2014/main" id="{B2A9E3B8-AE2B-4FB7-8A90-842FE09EDC4F}"/>
              </a:ext>
            </a:extLst>
          </p:cNvPr>
          <p:cNvSpPr>
            <a:spLocks noChangeArrowheads="1"/>
          </p:cNvSpPr>
          <p:nvPr/>
        </p:nvSpPr>
        <p:spPr bwMode="auto">
          <a:xfrm>
            <a:off x="1029501" y="6109845"/>
            <a:ext cx="4570482"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十进制数</a:t>
            </a:r>
            <a:r>
              <a:rPr lang="en-US" altLang="zh-CN" sz="1800" dirty="0">
                <a:solidFill>
                  <a:srgbClr val="CC0000"/>
                </a:solidFill>
                <a:effectLst>
                  <a:outerShdw blurRad="38100" dist="38100" dir="2700000" algn="tl">
                    <a:srgbClr val="000000"/>
                  </a:outerShdw>
                </a:effectLst>
                <a:latin typeface="楷体" pitchFamily="49" charset="-122"/>
                <a:ea typeface="楷体" pitchFamily="49" charset="-122"/>
              </a:rPr>
              <a:t>-14</a:t>
            </a:r>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两个字节的内存实际存放形式</a:t>
            </a:r>
            <a:r>
              <a:rPr lang="zh-CN" altLang="en-US" sz="1800" dirty="0">
                <a:latin typeface="楷体" pitchFamily="49" charset="-122"/>
                <a:ea typeface="楷体" pitchFamily="49" charset="-122"/>
              </a:rPr>
              <a:t> </a:t>
            </a:r>
          </a:p>
        </p:txBody>
      </p:sp>
      <p:sp>
        <p:nvSpPr>
          <p:cNvPr id="758873" name="AutoShape 89"/>
          <p:cNvSpPr>
            <a:spLocks noChangeArrowheads="1"/>
          </p:cNvSpPr>
          <p:nvPr/>
        </p:nvSpPr>
        <p:spPr bwMode="auto">
          <a:xfrm>
            <a:off x="4151784" y="3133327"/>
            <a:ext cx="1054210" cy="1748607"/>
          </a:xfrm>
          <a:prstGeom prst="curvedLeftArrow">
            <a:avLst>
              <a:gd name="adj1" fmla="val 18221"/>
              <a:gd name="adj2" fmla="val 54988"/>
              <a:gd name="adj3" fmla="val 39257"/>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81" name="Rectangle 19">
            <a:extLst>
              <a:ext uri="{FF2B5EF4-FFF2-40B4-BE49-F238E27FC236}">
                <a16:creationId xmlns:a16="http://schemas.microsoft.com/office/drawing/2014/main" id="{5C7FDA1F-FA76-4916-B4E2-AFBA077556DC}"/>
              </a:ext>
            </a:extLst>
          </p:cNvPr>
          <p:cNvSpPr>
            <a:spLocks noChangeArrowheads="1"/>
          </p:cNvSpPr>
          <p:nvPr/>
        </p:nvSpPr>
        <p:spPr bwMode="auto">
          <a:xfrm>
            <a:off x="6554812" y="1002656"/>
            <a:ext cx="4151778" cy="830997"/>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latin typeface="+mn-lt"/>
                <a:ea typeface="+mn-ea"/>
                <a:cs typeface="Arial" panose="020B0604020202020204" pitchFamily="34" charset="0"/>
                <a:sym typeface="Wingdings" pitchFamily="2" charset="2"/>
              </a:rPr>
              <a:t>(+14)</a:t>
            </a:r>
            <a:r>
              <a:rPr lang="zh-CN" altLang="en-US" b="1" baseline="-25000" dirty="0">
                <a:effectLst>
                  <a:outerShdw blurRad="38100" dist="38100" dir="2700000" algn="tl">
                    <a:srgbClr val="FFFFFF"/>
                  </a:outerShdw>
                </a:effectLst>
                <a:latin typeface="楷体" panose="02010609060101010101" pitchFamily="49" charset="-122"/>
                <a:ea typeface="楷体" panose="02010609060101010101" pitchFamily="49" charset="-122"/>
                <a:cs typeface="Arial" panose="020B0604020202020204" pitchFamily="34" charset="0"/>
                <a:sym typeface="Wingdings" pitchFamily="2" charset="2"/>
              </a:rPr>
              <a:t>补</a:t>
            </a:r>
            <a:r>
              <a:rPr lang="zh-CN" altLang="en-US" b="1" dirty="0">
                <a:effectLst>
                  <a:outerShdw blurRad="38100" dist="38100" dir="2700000" algn="tl">
                    <a:srgbClr val="FFFFFF"/>
                  </a:outerShdw>
                </a:effectLst>
                <a:latin typeface="+mn-lt"/>
                <a:ea typeface="+mn-ea"/>
                <a:cs typeface="Arial" panose="020B0604020202020204" pitchFamily="34" charset="0"/>
                <a:sym typeface="Wingdings" pitchFamily="2" charset="2"/>
              </a:rPr>
              <a:t> </a:t>
            </a:r>
            <a:r>
              <a:rPr lang="en-US" altLang="zh-CN" b="1" dirty="0">
                <a:effectLst>
                  <a:outerShdw blurRad="38100" dist="38100" dir="2700000" algn="tl">
                    <a:srgbClr val="FFFFFF"/>
                  </a:outerShdw>
                </a:effectLst>
                <a:latin typeface="+mn-lt"/>
                <a:ea typeface="+mn-ea"/>
                <a:cs typeface="Arial" panose="020B0604020202020204" pitchFamily="34" charset="0"/>
                <a:sym typeface="Wingdings" pitchFamily="2" charset="2"/>
              </a:rPr>
              <a:t>= </a:t>
            </a:r>
            <a:r>
              <a:rPr lang="en-US" altLang="zh-CN" b="1" dirty="0">
                <a:solidFill>
                  <a:srgbClr val="FF3300"/>
                </a:solidFill>
                <a:effectLst>
                  <a:outerShdw blurRad="38100" dist="38100" dir="2700000" algn="tl">
                    <a:srgbClr val="000000"/>
                  </a:outerShdw>
                </a:effectLst>
                <a:latin typeface="+mn-lt"/>
                <a:ea typeface="+mn-ea"/>
                <a:cs typeface="Arial" panose="020B0604020202020204" pitchFamily="34" charset="0"/>
                <a:sym typeface="Wingdings" pitchFamily="2" charset="2"/>
              </a:rPr>
              <a:t>0</a:t>
            </a:r>
            <a:r>
              <a:rPr lang="en-US" altLang="zh-CN" b="1" dirty="0">
                <a:effectLst>
                  <a:outerShdw blurRad="38100" dist="38100" dir="2700000" algn="tl">
                    <a:srgbClr val="FFFFFF"/>
                  </a:outerShdw>
                </a:effectLst>
                <a:latin typeface="+mn-lt"/>
                <a:ea typeface="+mn-ea"/>
                <a:cs typeface="Arial" panose="020B0604020202020204" pitchFamily="34" charset="0"/>
                <a:sym typeface="Wingdings" pitchFamily="2" charset="2"/>
              </a:rPr>
              <a:t>000 0000 0000 0000</a:t>
            </a:r>
          </a:p>
          <a:p>
            <a:r>
              <a:rPr lang="en-US" altLang="zh-CN" b="1" dirty="0">
                <a:effectLst>
                  <a:outerShdw blurRad="38100" dist="38100" dir="2700000" algn="tl">
                    <a:srgbClr val="FFFFFF"/>
                  </a:outerShdw>
                </a:effectLst>
                <a:latin typeface="+mn-lt"/>
                <a:ea typeface="+mn-ea"/>
                <a:cs typeface="Arial" panose="020B0604020202020204" pitchFamily="34" charset="0"/>
                <a:sym typeface="Wingdings" pitchFamily="2" charset="2"/>
              </a:rPr>
              <a:t>                0000 0000 0000 1110</a:t>
            </a:r>
            <a:r>
              <a:rPr lang="en-US" altLang="zh-CN" dirty="0">
                <a:latin typeface="+mn-lt"/>
                <a:ea typeface="+mn-ea"/>
                <a:cs typeface="Arial" panose="020B0604020202020204" pitchFamily="34" charset="0"/>
              </a:rPr>
              <a:t> </a:t>
            </a:r>
          </a:p>
        </p:txBody>
      </p:sp>
      <p:sp>
        <p:nvSpPr>
          <p:cNvPr id="82" name="Rectangle 36">
            <a:extLst>
              <a:ext uri="{FF2B5EF4-FFF2-40B4-BE49-F238E27FC236}">
                <a16:creationId xmlns:a16="http://schemas.microsoft.com/office/drawing/2014/main" id="{13202E46-48FC-4055-94AA-E0826BEA52AE}"/>
              </a:ext>
            </a:extLst>
          </p:cNvPr>
          <p:cNvSpPr>
            <a:spLocks noChangeArrowheads="1"/>
          </p:cNvSpPr>
          <p:nvPr/>
        </p:nvSpPr>
        <p:spPr bwMode="auto">
          <a:xfrm>
            <a:off x="6554813" y="2187883"/>
            <a:ext cx="4109779" cy="830997"/>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(-14)</a:t>
            </a:r>
            <a:r>
              <a:rPr lang="zh-CN" altLang="en-US" b="1" baseline="-25000" dirty="0">
                <a:effectLst>
                  <a:outerShdw blurRad="38100" dist="38100" dir="2700000" algn="tl">
                    <a:srgbClr val="FFFFFF"/>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1</a:t>
            </a:r>
            <a:r>
              <a:rPr lang="en-US" altLang="zh-CN" b="1" dirty="0">
                <a:solidFill>
                  <a:schemeClr val="accent2"/>
                </a:solidFill>
                <a:effectLst>
                  <a:outerShdw blurRad="38100" dist="38100" dir="2700000" algn="tl">
                    <a:srgbClr val="000000"/>
                  </a:outerShdw>
                </a:effectLst>
                <a:sym typeface="Wingdings" pitchFamily="2" charset="2"/>
              </a:rPr>
              <a:t>111 1111 1111 1111 </a:t>
            </a:r>
          </a:p>
          <a:p>
            <a:r>
              <a:rPr lang="en-US" altLang="zh-CN" b="1" dirty="0">
                <a:solidFill>
                  <a:schemeClr val="accent2"/>
                </a:solidFill>
                <a:effectLst>
                  <a:outerShdw blurRad="38100" dist="38100" dir="2700000" algn="tl">
                    <a:srgbClr val="000000"/>
                  </a:outerShdw>
                </a:effectLst>
                <a:sym typeface="Wingdings" pitchFamily="2" charset="2"/>
              </a:rPr>
              <a:t>                 1111 1111 1111 0010</a:t>
            </a:r>
            <a:r>
              <a:rPr lang="en-US" altLang="zh-CN" dirty="0"/>
              <a:t> </a:t>
            </a:r>
          </a:p>
        </p:txBody>
      </p:sp>
      <p:grpSp>
        <p:nvGrpSpPr>
          <p:cNvPr id="83" name="Group 37">
            <a:extLst>
              <a:ext uri="{FF2B5EF4-FFF2-40B4-BE49-F238E27FC236}">
                <a16:creationId xmlns:a16="http://schemas.microsoft.com/office/drawing/2014/main" id="{DF7E4973-27F9-4EDA-8148-3793006B98FF}"/>
              </a:ext>
            </a:extLst>
          </p:cNvPr>
          <p:cNvGrpSpPr>
            <a:grpSpLocks/>
          </p:cNvGrpSpPr>
          <p:nvPr/>
        </p:nvGrpSpPr>
        <p:grpSpPr bwMode="auto">
          <a:xfrm>
            <a:off x="8930362" y="1714413"/>
            <a:ext cx="2330450" cy="525462"/>
            <a:chOff x="2336" y="1602"/>
            <a:chExt cx="1468" cy="331"/>
          </a:xfrm>
        </p:grpSpPr>
        <p:sp>
          <p:nvSpPr>
            <p:cNvPr id="84" name="Line 38">
              <a:extLst>
                <a:ext uri="{FF2B5EF4-FFF2-40B4-BE49-F238E27FC236}">
                  <a16:creationId xmlns:a16="http://schemas.microsoft.com/office/drawing/2014/main" id="{1BAB9ACA-E311-4ADD-BED4-58B3A52AC61D}"/>
                </a:ext>
              </a:extLst>
            </p:cNvPr>
            <p:cNvSpPr>
              <a:spLocks noChangeShapeType="1"/>
            </p:cNvSpPr>
            <p:nvPr/>
          </p:nvSpPr>
          <p:spPr bwMode="auto">
            <a:xfrm>
              <a:off x="2336" y="1661"/>
              <a:ext cx="0" cy="272"/>
            </a:xfrm>
            <a:prstGeom prst="line">
              <a:avLst/>
            </a:prstGeom>
            <a:noFill/>
            <a:ln w="28575">
              <a:solidFill>
                <a:schemeClr val="tx1"/>
              </a:solidFill>
              <a:round/>
              <a:headEnd/>
              <a:tailEnd type="stealth" w="lg" len="lg"/>
            </a:ln>
            <a:effectLst/>
          </p:spPr>
          <p:txBody>
            <a:bodyPr/>
            <a:lstStyle/>
            <a:p>
              <a:endParaRPr lang="zh-CN" altLang="en-US"/>
            </a:p>
          </p:txBody>
        </p:sp>
        <p:sp>
          <p:nvSpPr>
            <p:cNvPr id="85" name="Rectangle 39">
              <a:extLst>
                <a:ext uri="{FF2B5EF4-FFF2-40B4-BE49-F238E27FC236}">
                  <a16:creationId xmlns:a16="http://schemas.microsoft.com/office/drawing/2014/main" id="{62A8A771-04BB-459C-8BE9-219E1AF9D18C}"/>
                </a:ext>
              </a:extLst>
            </p:cNvPr>
            <p:cNvSpPr>
              <a:spLocks noChangeArrowheads="1"/>
            </p:cNvSpPr>
            <p:nvPr/>
          </p:nvSpPr>
          <p:spPr bwMode="auto">
            <a:xfrm>
              <a:off x="2346" y="1602"/>
              <a:ext cx="1458" cy="291"/>
            </a:xfrm>
            <a:prstGeom prst="rect">
              <a:avLst/>
            </a:prstGeom>
            <a:noFill/>
            <a:ln w="9525">
              <a:noFill/>
              <a:miter lim="800000"/>
              <a:headEnd/>
              <a:tailEnd/>
            </a:ln>
            <a:effectLst/>
          </p:spPr>
          <p:txBody>
            <a:bodyPr wrap="none">
              <a:spAutoFit/>
            </a:bodyPr>
            <a:lstStyle/>
            <a:p>
              <a:r>
                <a:rPr kumimoji="0" lang="zh-CN" altLang="en-US" sz="1800" b="1" dirty="0">
                  <a:effectLst>
                    <a:outerShdw blurRad="38100" dist="38100" dir="2700000" algn="tl">
                      <a:srgbClr val="FFFFFF"/>
                    </a:outerShdw>
                  </a:effectLst>
                  <a:latin typeface="楷体" pitchFamily="49" charset="-122"/>
                  <a:ea typeface="楷体" pitchFamily="49" charset="-122"/>
                </a:rPr>
                <a:t>按位求反，末位加</a:t>
              </a:r>
              <a:r>
                <a:rPr kumimoji="0" lang="en-US" altLang="zh-CN" sz="1800" b="1" dirty="0">
                  <a:effectLst>
                    <a:outerShdw blurRad="38100" dist="38100" dir="2700000" algn="tl">
                      <a:srgbClr val="FFFFFF"/>
                    </a:outerShdw>
                  </a:effectLst>
                  <a:latin typeface="楷体" pitchFamily="49" charset="-122"/>
                  <a:ea typeface="楷体" pitchFamily="49" charset="-122"/>
                </a:rPr>
                <a:t>1</a:t>
              </a:r>
              <a:r>
                <a:rPr kumimoji="0" lang="en-US" altLang="zh-CN" dirty="0">
                  <a:latin typeface="楷体" pitchFamily="49" charset="-122"/>
                  <a:ea typeface="楷体" pitchFamily="49" charset="-122"/>
                </a:rPr>
                <a:t> </a:t>
              </a:r>
              <a:endParaRPr lang="en-US" altLang="zh-CN" dirty="0">
                <a:latin typeface="楷体" pitchFamily="49" charset="-122"/>
                <a:ea typeface="楷体" pitchFamily="49" charset="-122"/>
              </a:endParaRPr>
            </a:p>
          </p:txBody>
        </p:sp>
      </p:grpSp>
      <p:grpSp>
        <p:nvGrpSpPr>
          <p:cNvPr id="86" name="Group 40">
            <a:extLst>
              <a:ext uri="{FF2B5EF4-FFF2-40B4-BE49-F238E27FC236}">
                <a16:creationId xmlns:a16="http://schemas.microsoft.com/office/drawing/2014/main" id="{BB5067D5-C760-44ED-B686-42207371B183}"/>
              </a:ext>
            </a:extLst>
          </p:cNvPr>
          <p:cNvGrpSpPr>
            <a:grpSpLocks/>
          </p:cNvGrpSpPr>
          <p:nvPr/>
        </p:nvGrpSpPr>
        <p:grpSpPr bwMode="auto">
          <a:xfrm>
            <a:off x="6906988" y="2514948"/>
            <a:ext cx="2089150" cy="889000"/>
            <a:chOff x="3470" y="517"/>
            <a:chExt cx="1316" cy="560"/>
          </a:xfrm>
        </p:grpSpPr>
        <p:sp>
          <p:nvSpPr>
            <p:cNvPr id="87" name="Line 9">
              <a:extLst>
                <a:ext uri="{FF2B5EF4-FFF2-40B4-BE49-F238E27FC236}">
                  <a16:creationId xmlns:a16="http://schemas.microsoft.com/office/drawing/2014/main" id="{1AAD8908-C0A7-4007-8C9A-BA78ECE7B7E5}"/>
                </a:ext>
              </a:extLst>
            </p:cNvPr>
            <p:cNvSpPr>
              <a:spLocks noChangeShapeType="1"/>
            </p:cNvSpPr>
            <p:nvPr/>
          </p:nvSpPr>
          <p:spPr bwMode="auto">
            <a:xfrm flipV="1">
              <a:off x="3941" y="517"/>
              <a:ext cx="167" cy="363"/>
            </a:xfrm>
            <a:prstGeom prst="line">
              <a:avLst/>
            </a:prstGeom>
            <a:noFill/>
            <a:ln w="28575">
              <a:solidFill>
                <a:srgbClr val="0000FF"/>
              </a:solidFill>
              <a:round/>
              <a:headEnd/>
              <a:tailEnd type="stealth" w="lg" len="lg"/>
            </a:ln>
            <a:effectLst/>
          </p:spPr>
          <p:txBody>
            <a:bodyPr/>
            <a:lstStyle/>
            <a:p>
              <a:endParaRPr lang="zh-CN" altLang="en-US">
                <a:latin typeface="楷体" pitchFamily="49" charset="-122"/>
                <a:ea typeface="楷体" pitchFamily="49" charset="-122"/>
              </a:endParaRPr>
            </a:p>
          </p:txBody>
        </p:sp>
        <p:sp>
          <p:nvSpPr>
            <p:cNvPr id="88" name="Text Box 10">
              <a:extLst>
                <a:ext uri="{FF2B5EF4-FFF2-40B4-BE49-F238E27FC236}">
                  <a16:creationId xmlns:a16="http://schemas.microsoft.com/office/drawing/2014/main" id="{47E55BDE-9FD2-46FD-91C9-FA116E1B7851}"/>
                </a:ext>
              </a:extLst>
            </p:cNvPr>
            <p:cNvSpPr txBox="1">
              <a:spLocks noChangeArrowheads="1"/>
            </p:cNvSpPr>
            <p:nvPr/>
          </p:nvSpPr>
          <p:spPr bwMode="auto">
            <a:xfrm>
              <a:off x="3470" y="827"/>
              <a:ext cx="1316" cy="250"/>
            </a:xfrm>
            <a:prstGeom prst="rect">
              <a:avLst/>
            </a:prstGeom>
            <a:noFill/>
            <a:ln w="9525">
              <a:noFill/>
              <a:miter lim="800000"/>
              <a:headEnd/>
              <a:tailEnd/>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楷体" pitchFamily="49" charset="-122"/>
                  <a:ea typeface="楷体" pitchFamily="49" charset="-122"/>
                </a:rPr>
                <a:t>符号位</a:t>
              </a:r>
              <a:r>
                <a:rPr lang="en-US" altLang="zh-CN" sz="2000" b="1">
                  <a:solidFill>
                    <a:schemeClr val="accent2"/>
                  </a:solidFill>
                  <a:effectLst>
                    <a:outerShdw blurRad="38100" dist="38100" dir="2700000" algn="tl">
                      <a:srgbClr val="000000"/>
                    </a:outerShdw>
                  </a:effectLst>
                  <a:latin typeface="楷体" pitchFamily="49" charset="-122"/>
                  <a:ea typeface="楷体" pitchFamily="49" charset="-122"/>
                </a:rPr>
                <a:t>(</a:t>
              </a:r>
              <a:r>
                <a:rPr lang="zh-CN" altLang="en-US" sz="2000" b="1">
                  <a:solidFill>
                    <a:schemeClr val="accent2"/>
                  </a:solidFill>
                  <a:effectLst>
                    <a:outerShdw blurRad="38100" dist="38100" dir="2700000" algn="tl">
                      <a:srgbClr val="000000"/>
                    </a:outerShdw>
                  </a:effectLst>
                  <a:latin typeface="楷体" pitchFamily="49" charset="-122"/>
                  <a:ea typeface="楷体" pitchFamily="49" charset="-122"/>
                </a:rPr>
                <a:t>表示负</a:t>
              </a:r>
              <a:r>
                <a:rPr lang="en-US" altLang="zh-CN" sz="2000" b="1">
                  <a:solidFill>
                    <a:schemeClr val="accent2"/>
                  </a:solidFill>
                  <a:effectLst>
                    <a:outerShdw blurRad="38100" dist="38100" dir="2700000" algn="tl">
                      <a:srgbClr val="000000"/>
                    </a:outerShdw>
                  </a:effectLst>
                  <a:latin typeface="楷体" pitchFamily="49" charset="-122"/>
                  <a:ea typeface="楷体" pitchFamily="49" charset="-122"/>
                </a:rPr>
                <a:t>)</a:t>
              </a:r>
            </a:p>
          </p:txBody>
        </p:sp>
      </p:grpSp>
      <p:sp>
        <p:nvSpPr>
          <p:cNvPr id="89" name="Oval 20">
            <a:extLst>
              <a:ext uri="{FF2B5EF4-FFF2-40B4-BE49-F238E27FC236}">
                <a16:creationId xmlns:a16="http://schemas.microsoft.com/office/drawing/2014/main" id="{76ECF1DB-12BC-44B3-A3E7-8BF607EA53C6}"/>
              </a:ext>
            </a:extLst>
          </p:cNvPr>
          <p:cNvSpPr>
            <a:spLocks noChangeArrowheads="1"/>
          </p:cNvSpPr>
          <p:nvPr/>
        </p:nvSpPr>
        <p:spPr bwMode="auto">
          <a:xfrm>
            <a:off x="7692701" y="2142258"/>
            <a:ext cx="3013887" cy="949122"/>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90" name="Group 11">
            <a:extLst>
              <a:ext uri="{FF2B5EF4-FFF2-40B4-BE49-F238E27FC236}">
                <a16:creationId xmlns:a16="http://schemas.microsoft.com/office/drawing/2014/main" id="{7009B566-1BEA-4FF4-9C0E-599E29BE9317}"/>
              </a:ext>
            </a:extLst>
          </p:cNvPr>
          <p:cNvGrpSpPr>
            <a:grpSpLocks/>
          </p:cNvGrpSpPr>
          <p:nvPr/>
        </p:nvGrpSpPr>
        <p:grpSpPr bwMode="auto">
          <a:xfrm>
            <a:off x="7203410" y="3984176"/>
            <a:ext cx="1023937" cy="1943100"/>
            <a:chOff x="1654" y="2552"/>
            <a:chExt cx="645" cy="1224"/>
          </a:xfrm>
        </p:grpSpPr>
        <p:sp>
          <p:nvSpPr>
            <p:cNvPr id="91" name="Text Box 12">
              <a:extLst>
                <a:ext uri="{FF2B5EF4-FFF2-40B4-BE49-F238E27FC236}">
                  <a16:creationId xmlns:a16="http://schemas.microsoft.com/office/drawing/2014/main" id="{34AA62AD-9BB1-43DA-8A41-4AB0EC5C75D4}"/>
                </a:ext>
              </a:extLst>
            </p:cNvPr>
            <p:cNvSpPr txBox="1">
              <a:spLocks noChangeArrowheads="1"/>
            </p:cNvSpPr>
            <p:nvPr/>
          </p:nvSpPr>
          <p:spPr bwMode="auto">
            <a:xfrm>
              <a:off x="1654" y="2552"/>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低字节</a:t>
              </a:r>
            </a:p>
          </p:txBody>
        </p:sp>
        <p:sp>
          <p:nvSpPr>
            <p:cNvPr id="92" name="Text Box 13">
              <a:extLst>
                <a:ext uri="{FF2B5EF4-FFF2-40B4-BE49-F238E27FC236}">
                  <a16:creationId xmlns:a16="http://schemas.microsoft.com/office/drawing/2014/main" id="{5EE69747-5003-481E-9C68-DCD59996A165}"/>
                </a:ext>
              </a:extLst>
            </p:cNvPr>
            <p:cNvSpPr txBox="1">
              <a:spLocks noChangeArrowheads="1"/>
            </p:cNvSpPr>
            <p:nvPr/>
          </p:nvSpPr>
          <p:spPr bwMode="auto">
            <a:xfrm>
              <a:off x="1664" y="3543"/>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高字节</a:t>
              </a:r>
            </a:p>
          </p:txBody>
        </p:sp>
      </p:grpSp>
      <p:grpSp>
        <p:nvGrpSpPr>
          <p:cNvPr id="93" name="Group 14">
            <a:extLst>
              <a:ext uri="{FF2B5EF4-FFF2-40B4-BE49-F238E27FC236}">
                <a16:creationId xmlns:a16="http://schemas.microsoft.com/office/drawing/2014/main" id="{E45D6A9E-25E2-428F-B884-86307B81DADA}"/>
              </a:ext>
            </a:extLst>
          </p:cNvPr>
          <p:cNvGrpSpPr>
            <a:grpSpLocks/>
          </p:cNvGrpSpPr>
          <p:nvPr/>
        </p:nvGrpSpPr>
        <p:grpSpPr bwMode="auto">
          <a:xfrm>
            <a:off x="10302209" y="3969891"/>
            <a:ext cx="1020762" cy="1928813"/>
            <a:chOff x="3606" y="2543"/>
            <a:chExt cx="643" cy="1215"/>
          </a:xfrm>
        </p:grpSpPr>
        <p:sp>
          <p:nvSpPr>
            <p:cNvPr id="94" name="Text Box 15">
              <a:extLst>
                <a:ext uri="{FF2B5EF4-FFF2-40B4-BE49-F238E27FC236}">
                  <a16:creationId xmlns:a16="http://schemas.microsoft.com/office/drawing/2014/main" id="{9E8518B2-0E4A-41C7-B1C4-00BBE2EB3DC0}"/>
                </a:ext>
              </a:extLst>
            </p:cNvPr>
            <p:cNvSpPr txBox="1">
              <a:spLocks noChangeArrowheads="1"/>
            </p:cNvSpPr>
            <p:nvPr/>
          </p:nvSpPr>
          <p:spPr bwMode="auto">
            <a:xfrm>
              <a:off x="3614" y="2543"/>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低地址</a:t>
              </a:r>
            </a:p>
          </p:txBody>
        </p:sp>
        <p:sp>
          <p:nvSpPr>
            <p:cNvPr id="95" name="Text Box 16">
              <a:extLst>
                <a:ext uri="{FF2B5EF4-FFF2-40B4-BE49-F238E27FC236}">
                  <a16:creationId xmlns:a16="http://schemas.microsoft.com/office/drawing/2014/main" id="{38EB0B32-5708-449E-A534-5B855DE64913}"/>
                </a:ext>
              </a:extLst>
            </p:cNvPr>
            <p:cNvSpPr txBox="1">
              <a:spLocks noChangeArrowheads="1"/>
            </p:cNvSpPr>
            <p:nvPr/>
          </p:nvSpPr>
          <p:spPr bwMode="auto">
            <a:xfrm>
              <a:off x="3606" y="3525"/>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高地址</a:t>
              </a:r>
            </a:p>
          </p:txBody>
        </p:sp>
      </p:grpSp>
      <p:sp>
        <p:nvSpPr>
          <p:cNvPr id="96" name="Line 17">
            <a:extLst>
              <a:ext uri="{FF2B5EF4-FFF2-40B4-BE49-F238E27FC236}">
                <a16:creationId xmlns:a16="http://schemas.microsoft.com/office/drawing/2014/main" id="{815006DD-CEB8-4D55-9421-6E41C34492EF}"/>
              </a:ext>
            </a:extLst>
          </p:cNvPr>
          <p:cNvSpPr>
            <a:spLocks noChangeShapeType="1"/>
          </p:cNvSpPr>
          <p:nvPr/>
        </p:nvSpPr>
        <p:spPr bwMode="auto">
          <a:xfrm>
            <a:off x="10330784" y="3911152"/>
            <a:ext cx="0" cy="2159000"/>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97" name="Rectangle 18">
            <a:extLst>
              <a:ext uri="{FF2B5EF4-FFF2-40B4-BE49-F238E27FC236}">
                <a16:creationId xmlns:a16="http://schemas.microsoft.com/office/drawing/2014/main" id="{F85D4BF3-C6F0-44E2-B836-50DA01B211BF}"/>
              </a:ext>
            </a:extLst>
          </p:cNvPr>
          <p:cNvSpPr>
            <a:spLocks noChangeArrowheads="1"/>
          </p:cNvSpPr>
          <p:nvPr/>
        </p:nvSpPr>
        <p:spPr bwMode="auto">
          <a:xfrm>
            <a:off x="6998126" y="6095037"/>
            <a:ext cx="4570482"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十进制数</a:t>
            </a:r>
            <a:r>
              <a:rPr lang="en-US" altLang="zh-CN" sz="1800" dirty="0">
                <a:solidFill>
                  <a:srgbClr val="CC0000"/>
                </a:solidFill>
                <a:effectLst>
                  <a:outerShdw blurRad="38100" dist="38100" dir="2700000" algn="tl">
                    <a:srgbClr val="000000"/>
                  </a:outerShdw>
                </a:effectLst>
                <a:latin typeface="楷体" pitchFamily="49" charset="-122"/>
                <a:ea typeface="楷体" pitchFamily="49" charset="-122"/>
              </a:rPr>
              <a:t>-14</a:t>
            </a:r>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四个字节的内存实际存放形式</a:t>
            </a:r>
            <a:r>
              <a:rPr lang="zh-CN" altLang="en-US" sz="1800" dirty="0">
                <a:latin typeface="楷体" pitchFamily="49" charset="-122"/>
                <a:ea typeface="楷体" pitchFamily="49" charset="-122"/>
              </a:rPr>
              <a:t> </a:t>
            </a:r>
          </a:p>
        </p:txBody>
      </p:sp>
      <p:graphicFrame>
        <p:nvGraphicFramePr>
          <p:cNvPr id="98" name="Group 21">
            <a:extLst>
              <a:ext uri="{FF2B5EF4-FFF2-40B4-BE49-F238E27FC236}">
                <a16:creationId xmlns:a16="http://schemas.microsoft.com/office/drawing/2014/main" id="{6A2DCFF5-8A0F-4524-A483-7481820144EB}"/>
              </a:ext>
            </a:extLst>
          </p:cNvPr>
          <p:cNvGraphicFramePr>
            <a:graphicFrameLocks noGrp="1"/>
          </p:cNvGraphicFramePr>
          <p:nvPr>
            <p:extLst>
              <p:ext uri="{D42A27DB-BD31-4B8C-83A1-F6EECF244321}">
                <p14:modId xmlns:p14="http://schemas.microsoft.com/office/powerpoint/2010/main" val="3677581891"/>
              </p:ext>
            </p:extLst>
          </p:nvPr>
        </p:nvGraphicFramePr>
        <p:xfrm>
          <a:off x="8282910" y="3938140"/>
          <a:ext cx="1787525" cy="2072640"/>
        </p:xfrm>
        <a:graphic>
          <a:graphicData uri="http://schemas.openxmlformats.org/drawingml/2006/table">
            <a:tbl>
              <a:tblPr/>
              <a:tblGrid>
                <a:gridCol w="1787525">
                  <a:extLst>
                    <a:ext uri="{9D8B030D-6E8A-4147-A177-3AD203B41FA5}">
                      <a16:colId xmlns:a16="http://schemas.microsoft.com/office/drawing/2014/main" val="20000"/>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11110010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99" name="AutoShape 33">
            <a:extLst>
              <a:ext uri="{FF2B5EF4-FFF2-40B4-BE49-F238E27FC236}">
                <a16:creationId xmlns:a16="http://schemas.microsoft.com/office/drawing/2014/main" id="{D659E29D-E7FB-41B0-9D11-6FE3E99E08CE}"/>
              </a:ext>
            </a:extLst>
          </p:cNvPr>
          <p:cNvSpPr>
            <a:spLocks noChangeArrowheads="1"/>
          </p:cNvSpPr>
          <p:nvPr/>
        </p:nvSpPr>
        <p:spPr bwMode="auto">
          <a:xfrm>
            <a:off x="6744072" y="4509119"/>
            <a:ext cx="1008062" cy="461665"/>
          </a:xfrm>
          <a:prstGeom prst="wedgeRoundRectCallout">
            <a:avLst>
              <a:gd name="adj1" fmla="val 124700"/>
              <a:gd name="adj2" fmla="val 227287"/>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0000"/>
                </a:solidFill>
                <a:latin typeface="楷体" pitchFamily="49" charset="-122"/>
                <a:ea typeface="楷体" pitchFamily="49" charset="-122"/>
              </a:rPr>
              <a:t>符号位</a:t>
            </a:r>
          </a:p>
        </p:txBody>
      </p:sp>
      <p:sp>
        <p:nvSpPr>
          <p:cNvPr id="100" name="AutoShape 34">
            <a:extLst>
              <a:ext uri="{FF2B5EF4-FFF2-40B4-BE49-F238E27FC236}">
                <a16:creationId xmlns:a16="http://schemas.microsoft.com/office/drawing/2014/main" id="{EC76B98D-73DE-437E-A078-45CEAE206E2A}"/>
              </a:ext>
            </a:extLst>
          </p:cNvPr>
          <p:cNvSpPr>
            <a:spLocks noChangeArrowheads="1"/>
          </p:cNvSpPr>
          <p:nvPr/>
        </p:nvSpPr>
        <p:spPr bwMode="auto">
          <a:xfrm rot="20853169">
            <a:off x="9749275" y="2888938"/>
            <a:ext cx="958542" cy="1124972"/>
          </a:xfrm>
          <a:prstGeom prst="curvedLeftArrow">
            <a:avLst>
              <a:gd name="adj1" fmla="val 18836"/>
              <a:gd name="adj2" fmla="val 40026"/>
              <a:gd name="adj3" fmla="val 33333"/>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5" name="灯片编号占位符 4">
            <a:extLst>
              <a:ext uri="{FF2B5EF4-FFF2-40B4-BE49-F238E27FC236}">
                <a16:creationId xmlns:a16="http://schemas.microsoft.com/office/drawing/2014/main" id="{64D35A95-A5FD-8487-F898-F51727BBE7D3}"/>
              </a:ext>
            </a:extLst>
          </p:cNvPr>
          <p:cNvSpPr>
            <a:spLocks noGrp="1"/>
          </p:cNvSpPr>
          <p:nvPr>
            <p:ph type="sldNum" sz="quarter" idx="12"/>
          </p:nvPr>
        </p:nvSpPr>
        <p:spPr/>
        <p:txBody>
          <a:bodyPr/>
          <a:lstStyle/>
          <a:p>
            <a:fld id="{889BB3BD-F80A-4CDD-987F-7A7F8A95929D}" type="slidenum">
              <a:rPr lang="en-US" altLang="zh-CN" smtClean="0"/>
              <a:pPr/>
              <a:t>12</a:t>
            </a:fld>
            <a:endParaRPr lang="en-US" altLang="zh-CN"/>
          </a:p>
        </p:txBody>
      </p:sp>
    </p:spTree>
    <p:extLst>
      <p:ext uri="{BB962C8B-B14F-4D97-AF65-F5344CB8AC3E}">
        <p14:creationId xmlns:p14="http://schemas.microsoft.com/office/powerpoint/2010/main" val="96215017"/>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blinds(horizontal)">
                                      <p:cBhvr>
                                        <p:cTn id="18" dur="500"/>
                                        <p:tgtEl>
                                          <p:spTgt spid="64"/>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strips(upRight)">
                                      <p:cBhvr>
                                        <p:cTn id="23" dur="500"/>
                                        <p:tgtEl>
                                          <p:spTgt spid="66"/>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blinds(horizontal)">
                                      <p:cBhvr>
                                        <p:cTn id="32" dur="500"/>
                                        <p:tgtEl>
                                          <p:spTgt spid="60"/>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strips(downLeft)">
                                      <p:cBhvr>
                                        <p:cTn id="37" dur="500"/>
                                        <p:tgtEl>
                                          <p:spTgt spid="70"/>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par>
                          <p:cTn id="38" fill="hold">
                            <p:stCondLst>
                              <p:cond delay="500"/>
                            </p:stCondLst>
                            <p:childTnLst>
                              <p:par>
                                <p:cTn id="39" presetID="18" presetClass="entr" presetSubtype="12" fill="hold" grpId="0" nodeType="afterEffect">
                                  <p:stCondLst>
                                    <p:cond delay="0"/>
                                  </p:stCondLst>
                                  <p:childTnLst>
                                    <p:set>
                                      <p:cBhvr>
                                        <p:cTn id="40" dur="1" fill="hold">
                                          <p:stCondLst>
                                            <p:cond delay="0"/>
                                          </p:stCondLst>
                                        </p:cTn>
                                        <p:tgtEl>
                                          <p:spTgt spid="758873"/>
                                        </p:tgtEl>
                                        <p:attrNameLst>
                                          <p:attrName>style.visibility</p:attrName>
                                        </p:attrNameLst>
                                      </p:cBhvr>
                                      <p:to>
                                        <p:strVal val="visible"/>
                                      </p:to>
                                    </p:set>
                                    <p:animEffect transition="in" filter="strips(downLeft)">
                                      <p:cBhvr>
                                        <p:cTn id="41" dur="500"/>
                                        <p:tgtEl>
                                          <p:spTgt spid="758873"/>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blinds(horizontal)">
                                      <p:cBhvr>
                                        <p:cTn id="45" dur="500"/>
                                        <p:tgtEl>
                                          <p:spTgt spid="71"/>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p:tgtEl>
                                      </p:cMediaNode>
                                    </p:audio>
                                  </p:sub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linds(horizontal)">
                                      <p:cBhvr>
                                        <p:cTn id="49" dur="500"/>
                                        <p:tgtEl>
                                          <p:spTgt spid="80"/>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blinds(horizontal)">
                                      <p:cBhvr>
                                        <p:cTn id="54" dur="500"/>
                                        <p:tgtEl>
                                          <p:spTgt spid="72"/>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strips(downLeft)">
                                      <p:cBhvr>
                                        <p:cTn id="59" dur="500"/>
                                        <p:tgtEl>
                                          <p:spTgt spid="78"/>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blinds(horizontal)">
                                      <p:cBhvr>
                                        <p:cTn id="63" dur="500"/>
                                        <p:tgtEl>
                                          <p:spTgt spid="75"/>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strips(downLeft)">
                                      <p:cBhvr>
                                        <p:cTn id="68" dur="500"/>
                                        <p:tgtEl>
                                          <p:spTgt spid="79"/>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box(in)">
                                      <p:cBhvr>
                                        <p:cTn id="73" dur="2000"/>
                                        <p:tgtEl>
                                          <p:spTgt spid="4"/>
                                        </p:tgtEl>
                                      </p:cBhvr>
                                    </p:animEffect>
                                  </p:childTnLst>
                                  <p:subTnLst>
                                    <p:audio>
                                      <p:cMediaNode>
                                        <p:cTn display="0" masterRel="sameClick">
                                          <p:stCondLst>
                                            <p:cond evt="begin" delay="0">
                                              <p:tn val="71"/>
                                            </p:cond>
                                          </p:stCondLst>
                                          <p:endCondLst>
                                            <p:cond evt="onStopAudio" delay="0">
                                              <p:tgtEl>
                                                <p:sldTgt/>
                                              </p:tgtEl>
                                            </p:cond>
                                          </p:endCondLst>
                                        </p:cTn>
                                        <p:tgtEl>
                                          <p:sndTgt r:embed="rId4" name="chimes.wav"/>
                                        </p:tgtEl>
                                      </p:cMediaNode>
                                    </p:audio>
                                  </p:sub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blinds(horizontal)">
                                      <p:cBhvr>
                                        <p:cTn id="78" dur="500"/>
                                        <p:tgtEl>
                                          <p:spTgt spid="81"/>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3" fill="hold" nodeType="clickEffect">
                                  <p:stCondLst>
                                    <p:cond delay="0"/>
                                  </p:stCondLst>
                                  <p:childTnLst>
                                    <p:set>
                                      <p:cBhvr>
                                        <p:cTn id="82" dur="1" fill="hold">
                                          <p:stCondLst>
                                            <p:cond delay="0"/>
                                          </p:stCondLst>
                                        </p:cTn>
                                        <p:tgtEl>
                                          <p:spTgt spid="83"/>
                                        </p:tgtEl>
                                        <p:attrNameLst>
                                          <p:attrName>style.visibility</p:attrName>
                                        </p:attrNameLst>
                                      </p:cBhvr>
                                      <p:to>
                                        <p:strVal val="visible"/>
                                      </p:to>
                                    </p:set>
                                    <p:animEffect transition="in" filter="strips(upRight)">
                                      <p:cBhvr>
                                        <p:cTn id="83" dur="500"/>
                                        <p:tgtEl>
                                          <p:spTgt spid="83"/>
                                        </p:tgtEl>
                                      </p:cBhvr>
                                    </p:animEffect>
                                  </p:childTnLst>
                                </p:cTn>
                              </p:par>
                            </p:childTnLst>
                          </p:cTn>
                        </p:par>
                        <p:par>
                          <p:cTn id="84" fill="hold">
                            <p:stCondLst>
                              <p:cond delay="500"/>
                            </p:stCondLst>
                            <p:childTnLst>
                              <p:par>
                                <p:cTn id="85" presetID="3" presetClass="entr" presetSubtype="10" fill="hold" grpId="0" nodeType="after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blinds(horizontal)">
                                      <p:cBhvr>
                                        <p:cTn id="87" dur="500"/>
                                        <p:tgtEl>
                                          <p:spTgt spid="82"/>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86"/>
                                        </p:tgtEl>
                                        <p:attrNameLst>
                                          <p:attrName>style.visibility</p:attrName>
                                        </p:attrNameLst>
                                      </p:cBhvr>
                                      <p:to>
                                        <p:strVal val="visible"/>
                                      </p:to>
                                    </p:set>
                                    <p:animEffect transition="in" filter="blinds(horizontal)">
                                      <p:cBhvr>
                                        <p:cTn id="92" dur="500"/>
                                        <p:tgtEl>
                                          <p:spTgt spid="86"/>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strips(downLeft)">
                                      <p:cBhvr>
                                        <p:cTn id="97" dur="500"/>
                                        <p:tgtEl>
                                          <p:spTgt spid="89"/>
                                        </p:tgtEl>
                                      </p:cBhvr>
                                    </p:animEffect>
                                  </p:childTnLst>
                                  <p:subTnLst>
                                    <p:audio>
                                      <p:cMediaNode>
                                        <p:cTn display="0" masterRel="sameClick">
                                          <p:stCondLst>
                                            <p:cond evt="begin" delay="0">
                                              <p:tn val="95"/>
                                            </p:cond>
                                          </p:stCondLst>
                                          <p:endCondLst>
                                            <p:cond evt="onStopAudio" delay="0">
                                              <p:tgtEl>
                                                <p:sldTgt/>
                                              </p:tgtEl>
                                            </p:cond>
                                          </p:endCondLst>
                                        </p:cTn>
                                        <p:tgtEl>
                                          <p:sndTgt r:embed="rId4" name="chimes.wav"/>
                                        </p:tgtEl>
                                      </p:cMediaNode>
                                    </p:audio>
                                  </p:subTnLst>
                                </p:cTn>
                              </p:par>
                            </p:childTnLst>
                          </p:cTn>
                        </p:par>
                        <p:par>
                          <p:cTn id="98" fill="hold">
                            <p:stCondLst>
                              <p:cond delay="500"/>
                            </p:stCondLst>
                            <p:childTnLst>
                              <p:par>
                                <p:cTn id="99" presetID="18" presetClass="entr" presetSubtype="12" fill="hold" grpId="0" nodeType="afterEffect">
                                  <p:stCondLst>
                                    <p:cond delay="0"/>
                                  </p:stCondLst>
                                  <p:childTnLst>
                                    <p:set>
                                      <p:cBhvr>
                                        <p:cTn id="100" dur="1" fill="hold">
                                          <p:stCondLst>
                                            <p:cond delay="0"/>
                                          </p:stCondLst>
                                        </p:cTn>
                                        <p:tgtEl>
                                          <p:spTgt spid="100"/>
                                        </p:tgtEl>
                                        <p:attrNameLst>
                                          <p:attrName>style.visibility</p:attrName>
                                        </p:attrNameLst>
                                      </p:cBhvr>
                                      <p:to>
                                        <p:strVal val="visible"/>
                                      </p:to>
                                    </p:set>
                                    <p:animEffect transition="in" filter="strips(downLeft)">
                                      <p:cBhvr>
                                        <p:cTn id="101" dur="500"/>
                                        <p:tgtEl>
                                          <p:spTgt spid="100"/>
                                        </p:tgtEl>
                                      </p:cBhvr>
                                    </p:animEffect>
                                  </p:childTnLst>
                                  <p:subTnLst>
                                    <p:audio>
                                      <p:cMediaNode>
                                        <p:cTn display="0" masterRel="sameClick">
                                          <p:stCondLst>
                                            <p:cond evt="begin" delay="0">
                                              <p:tn val="99"/>
                                            </p:cond>
                                          </p:stCondLst>
                                          <p:endCondLst>
                                            <p:cond evt="onStopAudio" delay="0">
                                              <p:tgtEl>
                                                <p:sldTgt/>
                                              </p:tgtEl>
                                            </p:cond>
                                          </p:endCondLst>
                                        </p:cTn>
                                        <p:tgtEl>
                                          <p:sndTgt r:embed="rId4" name="chimes.wav"/>
                                        </p:tgtEl>
                                      </p:cMediaNode>
                                    </p:audio>
                                  </p:subTnLst>
                                </p:cTn>
                              </p:par>
                            </p:childTnLst>
                          </p:cTn>
                        </p:par>
                        <p:par>
                          <p:cTn id="102" fill="hold">
                            <p:stCondLst>
                              <p:cond delay="1000"/>
                            </p:stCondLst>
                            <p:childTnLst>
                              <p:par>
                                <p:cTn id="103" presetID="3" presetClass="entr" presetSubtype="10" fill="hold" nodeType="afterEffect">
                                  <p:stCondLst>
                                    <p:cond delay="0"/>
                                  </p:stCondLst>
                                  <p:childTnLst>
                                    <p:set>
                                      <p:cBhvr>
                                        <p:cTn id="104" dur="1" fill="hold">
                                          <p:stCondLst>
                                            <p:cond delay="0"/>
                                          </p:stCondLst>
                                        </p:cTn>
                                        <p:tgtEl>
                                          <p:spTgt spid="98"/>
                                        </p:tgtEl>
                                        <p:attrNameLst>
                                          <p:attrName>style.visibility</p:attrName>
                                        </p:attrNameLst>
                                      </p:cBhvr>
                                      <p:to>
                                        <p:strVal val="visible"/>
                                      </p:to>
                                    </p:set>
                                    <p:animEffect transition="in" filter="blinds(horizontal)">
                                      <p:cBhvr>
                                        <p:cTn id="105" dur="500"/>
                                        <p:tgtEl>
                                          <p:spTgt spid="98"/>
                                        </p:tgtEl>
                                      </p:cBhvr>
                                    </p:animEffect>
                                  </p:childTnLst>
                                  <p:subTnLst>
                                    <p:audio>
                                      <p:cMediaNode>
                                        <p:cTn display="0" masterRel="sameClick">
                                          <p:stCondLst>
                                            <p:cond evt="begin" delay="0">
                                              <p:tn val="103"/>
                                            </p:cond>
                                          </p:stCondLst>
                                          <p:endCondLst>
                                            <p:cond evt="onStopAudio" delay="0">
                                              <p:tgtEl>
                                                <p:sldTgt/>
                                              </p:tgtEl>
                                            </p:cond>
                                          </p:endCondLst>
                                        </p:cTn>
                                        <p:tgtEl>
                                          <p:sndTgt r:embed="rId4" name="chimes.wav"/>
                                        </p:tgtEl>
                                      </p:cMediaNode>
                                    </p:audio>
                                  </p:subTnLst>
                                </p:cTn>
                              </p:par>
                            </p:childTnLst>
                          </p:cTn>
                        </p:par>
                        <p:par>
                          <p:cTn id="106" fill="hold">
                            <p:stCondLst>
                              <p:cond delay="1500"/>
                            </p:stCondLst>
                            <p:childTnLst>
                              <p:par>
                                <p:cTn id="107" presetID="3" presetClass="entr" presetSubtype="10" fill="hold" grpId="0" nodeType="after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blinds(horizontal)">
                                      <p:cBhvr>
                                        <p:cTn id="109" dur="500"/>
                                        <p:tgtEl>
                                          <p:spTgt spid="97"/>
                                        </p:tgtEl>
                                      </p:cBhvr>
                                    </p:animEffect>
                                  </p:childTnLst>
                                  <p:subTnLst>
                                    <p:audio>
                                      <p:cMediaNode>
                                        <p:cTn display="0" masterRel="sameClick">
                                          <p:stCondLst>
                                            <p:cond evt="begin" delay="0">
                                              <p:tn val="107"/>
                                            </p:cond>
                                          </p:stCondLst>
                                          <p:endCondLst>
                                            <p:cond evt="onStopAudio" delay="0">
                                              <p:tgtEl>
                                                <p:sldTgt/>
                                              </p:tgtEl>
                                            </p:cond>
                                          </p:endCondLst>
                                        </p:cTn>
                                        <p:tgtEl>
                                          <p:sndTgt r:embed="rId3"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90"/>
                                        </p:tgtEl>
                                        <p:attrNameLst>
                                          <p:attrName>style.visibility</p:attrName>
                                        </p:attrNameLst>
                                      </p:cBhvr>
                                      <p:to>
                                        <p:strVal val="visible"/>
                                      </p:to>
                                    </p:set>
                                    <p:animEffect transition="in" filter="blinds(horizontal)">
                                      <p:cBhvr>
                                        <p:cTn id="114" dur="500"/>
                                        <p:tgtEl>
                                          <p:spTgt spid="90"/>
                                        </p:tgtEl>
                                      </p:cBhvr>
                                    </p:animEffect>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grpId="0" nodeType="clickEffect">
                                  <p:stCondLst>
                                    <p:cond delay="0"/>
                                  </p:stCondLst>
                                  <p:childTnLst>
                                    <p:set>
                                      <p:cBhvr>
                                        <p:cTn id="118" dur="1" fill="hold">
                                          <p:stCondLst>
                                            <p:cond delay="0"/>
                                          </p:stCondLst>
                                        </p:cTn>
                                        <p:tgtEl>
                                          <p:spTgt spid="96"/>
                                        </p:tgtEl>
                                        <p:attrNameLst>
                                          <p:attrName>style.visibility</p:attrName>
                                        </p:attrNameLst>
                                      </p:cBhvr>
                                      <p:to>
                                        <p:strVal val="visible"/>
                                      </p:to>
                                    </p:set>
                                    <p:animEffect transition="in" filter="strips(downLeft)">
                                      <p:cBhvr>
                                        <p:cTn id="119" dur="500"/>
                                        <p:tgtEl>
                                          <p:spTgt spid="96"/>
                                        </p:tgtEl>
                                      </p:cBhvr>
                                    </p:animEffec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0" fill="hold">
                            <p:stCondLst>
                              <p:cond delay="500"/>
                            </p:stCondLst>
                            <p:childTnLst>
                              <p:par>
                                <p:cTn id="121" presetID="3" presetClass="entr" presetSubtype="10" fill="hold" nodeType="afterEffect">
                                  <p:stCondLst>
                                    <p:cond delay="0"/>
                                  </p:stCondLst>
                                  <p:childTnLst>
                                    <p:set>
                                      <p:cBhvr>
                                        <p:cTn id="122" dur="1" fill="hold">
                                          <p:stCondLst>
                                            <p:cond delay="0"/>
                                          </p:stCondLst>
                                        </p:cTn>
                                        <p:tgtEl>
                                          <p:spTgt spid="93"/>
                                        </p:tgtEl>
                                        <p:attrNameLst>
                                          <p:attrName>style.visibility</p:attrName>
                                        </p:attrNameLst>
                                      </p:cBhvr>
                                      <p:to>
                                        <p:strVal val="visible"/>
                                      </p:to>
                                    </p:set>
                                    <p:animEffect transition="in" filter="blinds(horizontal)">
                                      <p:cBhvr>
                                        <p:cTn id="123" dur="500"/>
                                        <p:tgtEl>
                                          <p:spTgt spid="93"/>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99"/>
                                        </p:tgtEl>
                                        <p:attrNameLst>
                                          <p:attrName>style.visibility</p:attrName>
                                        </p:attrNameLst>
                                      </p:cBhvr>
                                      <p:to>
                                        <p:strVal val="visible"/>
                                      </p:to>
                                    </p:set>
                                    <p:animEffect transition="in" filter="strips(downLeft)">
                                      <p:cBhvr>
                                        <p:cTn id="128" dur="500"/>
                                        <p:tgtEl>
                                          <p:spTgt spid="99"/>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p:bldP spid="64" grpId="0" autoUpdateAnimBg="0"/>
      <p:bldP spid="65" grpId="0" autoUpdateAnimBg="0"/>
      <p:bldP spid="70" grpId="0" animBg="1"/>
      <p:bldP spid="78" grpId="0" animBg="1"/>
      <p:bldP spid="79" grpId="0" animBg="1" autoUpdateAnimBg="0"/>
      <p:bldP spid="80" grpId="0" autoUpdateAnimBg="0"/>
      <p:bldP spid="758873" grpId="0" animBg="1"/>
      <p:bldP spid="81" grpId="0"/>
      <p:bldP spid="82" grpId="0"/>
      <p:bldP spid="89" grpId="0" animBg="1"/>
      <p:bldP spid="96" grpId="0" animBg="1"/>
      <p:bldP spid="97" grpId="0"/>
      <p:bldP spid="99" grpId="0" animBg="1"/>
      <p:bldP spid="10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D54DFA2-875C-4FE2-950A-E7D29646DF02}"/>
              </a:ext>
            </a:extLst>
          </p:cNvPr>
          <p:cNvGrpSpPr/>
          <p:nvPr/>
        </p:nvGrpSpPr>
        <p:grpSpPr>
          <a:xfrm>
            <a:off x="624150" y="1412776"/>
            <a:ext cx="5567251" cy="5222744"/>
            <a:chOff x="695400" y="1412776"/>
            <a:chExt cx="5567251" cy="5222744"/>
          </a:xfrm>
        </p:grpSpPr>
        <p:sp>
          <p:nvSpPr>
            <p:cNvPr id="2" name="矩形 1">
              <a:extLst>
                <a:ext uri="{FF2B5EF4-FFF2-40B4-BE49-F238E27FC236}">
                  <a16:creationId xmlns:a16="http://schemas.microsoft.com/office/drawing/2014/main" id="{6503D93C-8A54-4BF8-8CC3-CC4DE6354D0C}"/>
                </a:ext>
              </a:extLst>
            </p:cNvPr>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25" name="Rectangle 7">
              <a:extLst>
                <a:ext uri="{FF2B5EF4-FFF2-40B4-BE49-F238E27FC236}">
                  <a16:creationId xmlns:a16="http://schemas.microsoft.com/office/drawing/2014/main" id="{051869C9-2EA3-406C-AE04-296AB6979262}"/>
                </a:ext>
              </a:extLst>
            </p:cNvPr>
            <p:cNvSpPr>
              <a:spLocks noChangeArrowheads="1"/>
            </p:cNvSpPr>
            <p:nvPr/>
          </p:nvSpPr>
          <p:spPr bwMode="auto">
            <a:xfrm>
              <a:off x="864153" y="1455167"/>
              <a:ext cx="3378044"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sp>
        <p:nvSpPr>
          <p:cNvPr id="758789" name="Rectangle 5"/>
          <p:cNvSpPr>
            <a:spLocks noChangeArrowheads="1"/>
          </p:cNvSpPr>
          <p:nvPr/>
        </p:nvSpPr>
        <p:spPr bwMode="auto">
          <a:xfrm>
            <a:off x="744434" y="163514"/>
            <a:ext cx="4262437" cy="579437"/>
          </a:xfrm>
          <a:prstGeom prst="rect">
            <a:avLst/>
          </a:prstGeom>
          <a:noFill/>
          <a:ln w="9525">
            <a:noFill/>
            <a:miter lim="800000"/>
            <a:headEnd/>
            <a:tailEnd/>
          </a:ln>
          <a:effectLst/>
        </p:spPr>
        <p:txBody>
          <a:bodyPr wrap="none" anchor="ctr">
            <a:spAutoFit/>
          </a:bodyPr>
          <a:lstStyle/>
          <a:p>
            <a:r>
              <a:rPr lang="en-US" altLang="zh-CN" sz="3200" b="1">
                <a:solidFill>
                  <a:srgbClr val="FF3399"/>
                </a:solidFill>
                <a:effectLst>
                  <a:outerShdw blurRad="38100" dist="38100" dir="2700000" algn="tl">
                    <a:srgbClr val="000000"/>
                  </a:outerShdw>
                </a:effectLst>
                <a:ea typeface="隶书" pitchFamily="49" charset="-122"/>
              </a:rPr>
              <a:t>2. </a:t>
            </a:r>
            <a:r>
              <a:rPr lang="zh-CN" altLang="en-US" sz="3200" b="1">
                <a:solidFill>
                  <a:srgbClr val="FF3399"/>
                </a:solidFill>
                <a:effectLst>
                  <a:outerShdw blurRad="38100" dist="38100" dir="2700000" algn="tl">
                    <a:srgbClr val="000000"/>
                  </a:outerShdw>
                </a:effectLst>
                <a:ea typeface="隶书" pitchFamily="49" charset="-122"/>
              </a:rPr>
              <a:t>整数在内存中的表示</a:t>
            </a:r>
          </a:p>
        </p:txBody>
      </p:sp>
      <p:sp>
        <p:nvSpPr>
          <p:cNvPr id="758790" name="Rectangle 6"/>
          <p:cNvSpPr>
            <a:spLocks noChangeArrowheads="1"/>
          </p:cNvSpPr>
          <p:nvPr/>
        </p:nvSpPr>
        <p:spPr bwMode="auto">
          <a:xfrm>
            <a:off x="1087334" y="778550"/>
            <a:ext cx="4840287" cy="523220"/>
          </a:xfrm>
          <a:prstGeom prst="rect">
            <a:avLst/>
          </a:prstGeom>
          <a:noFill/>
          <a:ln w="9525">
            <a:noFill/>
            <a:miter lim="800000"/>
            <a:headEnd/>
            <a:tailEnd/>
          </a:ln>
          <a:effectLst/>
        </p:spPr>
        <p:txBody>
          <a:bodyPr anchor="ctr">
            <a:spAutoFit/>
          </a:bodyPr>
          <a:lstStyle/>
          <a:p>
            <a:pPr>
              <a:buFont typeface="Wingdings" pitchFamily="2" charset="2"/>
              <a:buChar char="Ø"/>
              <a:tabLst>
                <a:tab pos="571500" algn="l"/>
              </a:tabLst>
            </a:pPr>
            <a:r>
              <a:rPr lang="zh-CN" altLang="en-US" b="1" dirty="0">
                <a:solidFill>
                  <a:schemeClr val="accent2"/>
                </a:solidFill>
                <a:effectLst>
                  <a:outerShdw blurRad="38100" dist="38100" dir="2700000" algn="tl">
                    <a:srgbClr val="000000"/>
                  </a:outerShdw>
                </a:effectLst>
                <a:latin typeface="+mn-lt"/>
                <a:ea typeface="楷体" pitchFamily="49" charset="-122"/>
              </a:rPr>
              <a:t>十进制整数</a:t>
            </a:r>
            <a:r>
              <a:rPr lang="en-US" altLang="zh-CN" b="1" dirty="0">
                <a:solidFill>
                  <a:schemeClr val="accent2"/>
                </a:solidFill>
                <a:effectLst>
                  <a:outerShdw blurRad="38100" dist="38100" dir="2700000" algn="tl">
                    <a:srgbClr val="000000"/>
                  </a:outerShdw>
                </a:effectLst>
                <a:latin typeface="+mn-lt"/>
                <a:ea typeface="楷体" pitchFamily="49" charset="-122"/>
              </a:rPr>
              <a:t> </a:t>
            </a:r>
            <a:r>
              <a:rPr lang="zh-CN" altLang="en-US" sz="2800" b="1" dirty="0">
                <a:solidFill>
                  <a:srgbClr val="FF0000"/>
                </a:solidFill>
                <a:effectLst>
                  <a:outerShdw blurRad="38100" dist="38100" dir="2700000" algn="tl">
                    <a:srgbClr val="000000"/>
                  </a:outerShdw>
                </a:effectLst>
                <a:latin typeface="楷体" pitchFamily="49" charset="-122"/>
                <a:ea typeface="楷体" pitchFamily="49" charset="-122"/>
              </a:rPr>
              <a:t>－</a:t>
            </a:r>
            <a:r>
              <a:rPr lang="en-US" altLang="zh-CN" sz="2800" b="1" dirty="0">
                <a:solidFill>
                  <a:srgbClr val="CC0000"/>
                </a:solidFill>
                <a:effectLst>
                  <a:outerShdw blurRad="38100" dist="38100" dir="2700000" algn="tl">
                    <a:srgbClr val="000000"/>
                  </a:outerShdw>
                </a:effectLst>
                <a:ea typeface="楷体" pitchFamily="49" charset="-122"/>
              </a:rPr>
              <a:t>65537</a:t>
            </a:r>
            <a:endParaRPr lang="zh-CN" altLang="en-US" sz="2800" b="1" dirty="0">
              <a:solidFill>
                <a:srgbClr val="FF0000"/>
              </a:solidFill>
              <a:effectLst>
                <a:outerShdw blurRad="38100" dist="38100" dir="2700000" algn="tl">
                  <a:srgbClr val="000000"/>
                </a:outerShdw>
              </a:effectLst>
              <a:latin typeface="+mn-lt"/>
              <a:ea typeface="楷体" pitchFamily="49" charset="-122"/>
            </a:endParaRPr>
          </a:p>
        </p:txBody>
      </p:sp>
      <p:grpSp>
        <p:nvGrpSpPr>
          <p:cNvPr id="758874" name="Group 90"/>
          <p:cNvGrpSpPr>
            <a:grpSpLocks/>
          </p:cNvGrpSpPr>
          <p:nvPr/>
        </p:nvGrpSpPr>
        <p:grpSpPr bwMode="auto">
          <a:xfrm>
            <a:off x="-12805" y="0"/>
            <a:ext cx="446088" cy="6858000"/>
            <a:chOff x="0" y="0"/>
            <a:chExt cx="281" cy="4320"/>
          </a:xfrm>
        </p:grpSpPr>
        <p:sp>
          <p:nvSpPr>
            <p:cNvPr id="758875" name="Text Box 9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58876" name="Text Box 9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4" name="组合 3">
            <a:extLst>
              <a:ext uri="{FF2B5EF4-FFF2-40B4-BE49-F238E27FC236}">
                <a16:creationId xmlns:a16="http://schemas.microsoft.com/office/drawing/2014/main" id="{38BE7098-F94C-4D4E-8238-75A325E23404}"/>
              </a:ext>
            </a:extLst>
          </p:cNvPr>
          <p:cNvGrpSpPr/>
          <p:nvPr/>
        </p:nvGrpSpPr>
        <p:grpSpPr>
          <a:xfrm>
            <a:off x="6374537" y="457081"/>
            <a:ext cx="5567251" cy="6178439"/>
            <a:chOff x="6445787" y="1412776"/>
            <a:chExt cx="5567251" cy="5222744"/>
          </a:xfrm>
        </p:grpSpPr>
        <p:sp>
          <p:nvSpPr>
            <p:cNvPr id="41" name="矩形 40">
              <a:extLst>
                <a:ext uri="{FF2B5EF4-FFF2-40B4-BE49-F238E27FC236}">
                  <a16:creationId xmlns:a16="http://schemas.microsoft.com/office/drawing/2014/main" id="{830CA8D1-E523-4323-996F-AF7BCCC755FC}"/>
                </a:ext>
              </a:extLst>
            </p:cNvPr>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43" name="Rectangle 7">
              <a:extLst>
                <a:ext uri="{FF2B5EF4-FFF2-40B4-BE49-F238E27FC236}">
                  <a16:creationId xmlns:a16="http://schemas.microsoft.com/office/drawing/2014/main" id="{6029BDBB-1E86-457E-BFDE-3EB1F743A93B}"/>
                </a:ext>
              </a:extLst>
            </p:cNvPr>
            <p:cNvSpPr>
              <a:spLocks noChangeArrowheads="1"/>
            </p:cNvSpPr>
            <p:nvPr/>
          </p:nvSpPr>
          <p:spPr bwMode="auto">
            <a:xfrm>
              <a:off x="6603185" y="1422154"/>
              <a:ext cx="3440729"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grpSp>
        <p:nvGrpSpPr>
          <p:cNvPr id="53" name="Group 8">
            <a:extLst>
              <a:ext uri="{FF2B5EF4-FFF2-40B4-BE49-F238E27FC236}">
                <a16:creationId xmlns:a16="http://schemas.microsoft.com/office/drawing/2014/main" id="{7C8F8B26-B7C7-4005-88F3-682C373A228B}"/>
              </a:ext>
            </a:extLst>
          </p:cNvPr>
          <p:cNvGrpSpPr>
            <a:grpSpLocks/>
          </p:cNvGrpSpPr>
          <p:nvPr/>
        </p:nvGrpSpPr>
        <p:grpSpPr bwMode="auto">
          <a:xfrm>
            <a:off x="1894315" y="3115940"/>
            <a:ext cx="2089150" cy="673100"/>
            <a:chOff x="3470" y="653"/>
            <a:chExt cx="1316" cy="424"/>
          </a:xfrm>
        </p:grpSpPr>
        <p:sp>
          <p:nvSpPr>
            <p:cNvPr id="54" name="Line 9">
              <a:extLst>
                <a:ext uri="{FF2B5EF4-FFF2-40B4-BE49-F238E27FC236}">
                  <a16:creationId xmlns:a16="http://schemas.microsoft.com/office/drawing/2014/main" id="{2BAEDAB8-6954-4A33-B659-CDAF6E444566}"/>
                </a:ext>
              </a:extLst>
            </p:cNvPr>
            <p:cNvSpPr>
              <a:spLocks noChangeShapeType="1"/>
            </p:cNvSpPr>
            <p:nvPr/>
          </p:nvSpPr>
          <p:spPr bwMode="auto">
            <a:xfrm flipV="1">
              <a:off x="3941" y="653"/>
              <a:ext cx="0" cy="227"/>
            </a:xfrm>
            <a:prstGeom prst="line">
              <a:avLst/>
            </a:prstGeom>
            <a:noFill/>
            <a:ln w="28575">
              <a:solidFill>
                <a:srgbClr val="0000FF"/>
              </a:solidFill>
              <a:round/>
              <a:headEnd/>
              <a:tailEnd type="stealth" w="lg" len="lg"/>
            </a:ln>
            <a:effectLst/>
          </p:spPr>
          <p:txBody>
            <a:bodyPr/>
            <a:lstStyle/>
            <a:p>
              <a:endParaRPr lang="zh-CN" altLang="en-US">
                <a:latin typeface="+mn-lt"/>
                <a:ea typeface="楷体" pitchFamily="49" charset="-122"/>
              </a:endParaRPr>
            </a:p>
          </p:txBody>
        </p:sp>
        <p:sp>
          <p:nvSpPr>
            <p:cNvPr id="55" name="Text Box 10">
              <a:extLst>
                <a:ext uri="{FF2B5EF4-FFF2-40B4-BE49-F238E27FC236}">
                  <a16:creationId xmlns:a16="http://schemas.microsoft.com/office/drawing/2014/main" id="{B8876CD1-47BB-4229-9175-8DB3F8BC8F55}"/>
                </a:ext>
              </a:extLst>
            </p:cNvPr>
            <p:cNvSpPr txBox="1">
              <a:spLocks noChangeArrowheads="1"/>
            </p:cNvSpPr>
            <p:nvPr/>
          </p:nvSpPr>
          <p:spPr bwMode="auto">
            <a:xfrm>
              <a:off x="3470" y="827"/>
              <a:ext cx="1316" cy="250"/>
            </a:xfrm>
            <a:prstGeom prst="rect">
              <a:avLst/>
            </a:prstGeom>
            <a:noFill/>
            <a:ln w="9525">
              <a:noFill/>
              <a:miter lim="800000"/>
              <a:headEnd/>
              <a:tailEnd/>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mn-lt"/>
                  <a:ea typeface="楷体" pitchFamily="49" charset="-122"/>
                </a:rPr>
                <a:t>符号位</a:t>
              </a:r>
              <a:r>
                <a:rPr lang="en-US" altLang="zh-CN" sz="2000" b="1">
                  <a:solidFill>
                    <a:schemeClr val="accent2"/>
                  </a:solidFill>
                  <a:effectLst>
                    <a:outerShdw blurRad="38100" dist="38100" dir="2700000" algn="tl">
                      <a:srgbClr val="000000"/>
                    </a:outerShdw>
                  </a:effectLst>
                  <a:latin typeface="+mn-lt"/>
                  <a:ea typeface="楷体" pitchFamily="49" charset="-122"/>
                </a:rPr>
                <a:t>(</a:t>
              </a:r>
              <a:r>
                <a:rPr lang="zh-CN" altLang="en-US" sz="2000" b="1">
                  <a:solidFill>
                    <a:schemeClr val="accent2"/>
                  </a:solidFill>
                  <a:effectLst>
                    <a:outerShdw blurRad="38100" dist="38100" dir="2700000" algn="tl">
                      <a:srgbClr val="000000"/>
                    </a:outerShdw>
                  </a:effectLst>
                  <a:latin typeface="+mn-lt"/>
                  <a:ea typeface="楷体" pitchFamily="49" charset="-122"/>
                </a:rPr>
                <a:t>表示负</a:t>
              </a:r>
              <a:r>
                <a:rPr lang="en-US" altLang="zh-CN" sz="2000" b="1">
                  <a:solidFill>
                    <a:schemeClr val="accent2"/>
                  </a:solidFill>
                  <a:effectLst>
                    <a:outerShdw blurRad="38100" dist="38100" dir="2700000" algn="tl">
                      <a:srgbClr val="000000"/>
                    </a:outerShdw>
                  </a:effectLst>
                  <a:latin typeface="+mn-lt"/>
                  <a:ea typeface="楷体" pitchFamily="49" charset="-122"/>
                </a:rPr>
                <a:t>)</a:t>
              </a:r>
            </a:p>
          </p:txBody>
        </p:sp>
      </p:grpSp>
      <p:sp>
        <p:nvSpPr>
          <p:cNvPr id="56" name="Rectangle 19">
            <a:extLst>
              <a:ext uri="{FF2B5EF4-FFF2-40B4-BE49-F238E27FC236}">
                <a16:creationId xmlns:a16="http://schemas.microsoft.com/office/drawing/2014/main" id="{BD6226C2-3E82-4ECB-96EC-C2071745F09B}"/>
              </a:ext>
            </a:extLst>
          </p:cNvPr>
          <p:cNvSpPr>
            <a:spLocks noChangeArrowheads="1"/>
          </p:cNvSpPr>
          <p:nvPr/>
        </p:nvSpPr>
        <p:spPr bwMode="auto">
          <a:xfrm>
            <a:off x="717978" y="1950715"/>
            <a:ext cx="5053012" cy="45720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(+65537)</a:t>
            </a:r>
            <a:r>
              <a:rPr lang="zh-CN" altLang="en-US" b="1" baseline="-25000" dirty="0">
                <a:effectLst>
                  <a:outerShdw blurRad="38100" dist="38100" dir="2700000" algn="tl">
                    <a:srgbClr val="FFFFFF"/>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0</a:t>
            </a:r>
            <a:r>
              <a:rPr lang="en-US" altLang="zh-CN" b="1" dirty="0">
                <a:effectLst>
                  <a:outerShdw blurRad="38100" dist="38100" dir="2700000" algn="tl">
                    <a:srgbClr val="FFFFFF"/>
                  </a:outerShdw>
                </a:effectLst>
                <a:sym typeface="Wingdings" pitchFamily="2" charset="2"/>
              </a:rPr>
              <a:t>1 0000 0000 0000 0001</a:t>
            </a:r>
            <a:r>
              <a:rPr lang="en-US" altLang="zh-CN" dirty="0">
                <a:sym typeface="Wingdings" pitchFamily="2" charset="2"/>
              </a:rPr>
              <a:t> </a:t>
            </a:r>
          </a:p>
        </p:txBody>
      </p:sp>
      <p:sp>
        <p:nvSpPr>
          <p:cNvPr id="57" name="Oval 20">
            <a:extLst>
              <a:ext uri="{FF2B5EF4-FFF2-40B4-BE49-F238E27FC236}">
                <a16:creationId xmlns:a16="http://schemas.microsoft.com/office/drawing/2014/main" id="{35A44217-A839-418C-95E5-B7DFCC45747C}"/>
              </a:ext>
            </a:extLst>
          </p:cNvPr>
          <p:cNvSpPr>
            <a:spLocks noChangeArrowheads="1"/>
          </p:cNvSpPr>
          <p:nvPr/>
        </p:nvSpPr>
        <p:spPr bwMode="auto">
          <a:xfrm>
            <a:off x="2891266" y="2700015"/>
            <a:ext cx="2881313" cy="576262"/>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58" name="Rectangle 35">
            <a:extLst>
              <a:ext uri="{FF2B5EF4-FFF2-40B4-BE49-F238E27FC236}">
                <a16:creationId xmlns:a16="http://schemas.microsoft.com/office/drawing/2014/main" id="{FDDE66FF-7A40-4856-A214-44EC0B35DA71}"/>
              </a:ext>
            </a:extLst>
          </p:cNvPr>
          <p:cNvSpPr>
            <a:spLocks noChangeArrowheads="1"/>
          </p:cNvSpPr>
          <p:nvPr/>
        </p:nvSpPr>
        <p:spPr bwMode="auto">
          <a:xfrm>
            <a:off x="717979" y="2742877"/>
            <a:ext cx="5057775" cy="45720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(-65537)</a:t>
            </a:r>
            <a:r>
              <a:rPr lang="zh-CN" altLang="en-US" b="1" baseline="-25000" dirty="0">
                <a:effectLst>
                  <a:outerShdw blurRad="38100" dist="38100" dir="2700000" algn="tl">
                    <a:srgbClr val="FFFFFF"/>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1</a:t>
            </a:r>
            <a:r>
              <a:rPr lang="en-US" altLang="zh-CN" b="1" dirty="0">
                <a:solidFill>
                  <a:schemeClr val="accent2"/>
                </a:solidFill>
                <a:effectLst>
                  <a:outerShdw blurRad="38100" dist="38100" dir="2700000" algn="tl">
                    <a:srgbClr val="000000"/>
                  </a:outerShdw>
                </a:effectLst>
                <a:sym typeface="Wingdings" pitchFamily="2" charset="2"/>
              </a:rPr>
              <a:t>0 1111 1111 1111 1111</a:t>
            </a:r>
            <a:r>
              <a:rPr lang="en-US" altLang="zh-CN" dirty="0"/>
              <a:t> </a:t>
            </a:r>
          </a:p>
        </p:txBody>
      </p:sp>
      <p:grpSp>
        <p:nvGrpSpPr>
          <p:cNvPr id="59" name="Group 36">
            <a:extLst>
              <a:ext uri="{FF2B5EF4-FFF2-40B4-BE49-F238E27FC236}">
                <a16:creationId xmlns:a16="http://schemas.microsoft.com/office/drawing/2014/main" id="{26533DF3-FD64-4525-8B69-E9D7C4CEDAD9}"/>
              </a:ext>
            </a:extLst>
          </p:cNvPr>
          <p:cNvGrpSpPr>
            <a:grpSpLocks/>
          </p:cNvGrpSpPr>
          <p:nvPr/>
        </p:nvGrpSpPr>
        <p:grpSpPr bwMode="auto">
          <a:xfrm>
            <a:off x="3863752" y="2296790"/>
            <a:ext cx="2419350" cy="474662"/>
            <a:chOff x="2336" y="1634"/>
            <a:chExt cx="1524" cy="299"/>
          </a:xfrm>
        </p:grpSpPr>
        <p:sp>
          <p:nvSpPr>
            <p:cNvPr id="62" name="Line 37">
              <a:extLst>
                <a:ext uri="{FF2B5EF4-FFF2-40B4-BE49-F238E27FC236}">
                  <a16:creationId xmlns:a16="http://schemas.microsoft.com/office/drawing/2014/main" id="{2B9E2ECA-83BC-4EF5-8276-087CEEAE3D50}"/>
                </a:ext>
              </a:extLst>
            </p:cNvPr>
            <p:cNvSpPr>
              <a:spLocks noChangeShapeType="1"/>
            </p:cNvSpPr>
            <p:nvPr/>
          </p:nvSpPr>
          <p:spPr bwMode="auto">
            <a:xfrm>
              <a:off x="2336" y="1661"/>
              <a:ext cx="0" cy="272"/>
            </a:xfrm>
            <a:prstGeom prst="line">
              <a:avLst/>
            </a:prstGeom>
            <a:noFill/>
            <a:ln w="28575">
              <a:solidFill>
                <a:schemeClr val="tx1"/>
              </a:solidFill>
              <a:round/>
              <a:headEnd/>
              <a:tailEnd type="stealth" w="lg" len="lg"/>
            </a:ln>
            <a:effectLst/>
          </p:spPr>
          <p:txBody>
            <a:bodyPr/>
            <a:lstStyle/>
            <a:p>
              <a:endParaRPr lang="zh-CN" altLang="en-US">
                <a:latin typeface="+mn-lt"/>
                <a:ea typeface="楷体" pitchFamily="49" charset="-122"/>
              </a:endParaRPr>
            </a:p>
          </p:txBody>
        </p:sp>
        <p:sp>
          <p:nvSpPr>
            <p:cNvPr id="69" name="Rectangle 38">
              <a:extLst>
                <a:ext uri="{FF2B5EF4-FFF2-40B4-BE49-F238E27FC236}">
                  <a16:creationId xmlns:a16="http://schemas.microsoft.com/office/drawing/2014/main" id="{A6CA1E04-7C13-4268-A7D8-5E63F2390BE7}"/>
                </a:ext>
              </a:extLst>
            </p:cNvPr>
            <p:cNvSpPr>
              <a:spLocks noChangeArrowheads="1"/>
            </p:cNvSpPr>
            <p:nvPr/>
          </p:nvSpPr>
          <p:spPr bwMode="auto">
            <a:xfrm>
              <a:off x="2402" y="1634"/>
              <a:ext cx="1458" cy="291"/>
            </a:xfrm>
            <a:prstGeom prst="rect">
              <a:avLst/>
            </a:prstGeom>
            <a:noFill/>
            <a:ln w="9525">
              <a:noFill/>
              <a:miter lim="800000"/>
              <a:headEnd/>
              <a:tailEnd/>
            </a:ln>
            <a:effectLst/>
          </p:spPr>
          <p:txBody>
            <a:bodyPr wrap="none">
              <a:spAutoFit/>
            </a:bodyPr>
            <a:lstStyle/>
            <a:p>
              <a:r>
                <a:rPr kumimoji="0" lang="zh-CN" altLang="en-US" sz="1800" b="1" dirty="0">
                  <a:effectLst>
                    <a:outerShdw blurRad="38100" dist="38100" dir="2700000" algn="tl">
                      <a:srgbClr val="FFFFFF"/>
                    </a:outerShdw>
                  </a:effectLst>
                  <a:latin typeface="+mn-lt"/>
                  <a:ea typeface="楷体" pitchFamily="49" charset="-122"/>
                </a:rPr>
                <a:t>按位求反，末位加</a:t>
              </a:r>
              <a:r>
                <a:rPr kumimoji="0" lang="en-US" altLang="zh-CN" sz="1800" b="1" dirty="0">
                  <a:effectLst>
                    <a:outerShdw blurRad="38100" dist="38100" dir="2700000" algn="tl">
                      <a:srgbClr val="FFFFFF"/>
                    </a:outerShdw>
                  </a:effectLst>
                  <a:latin typeface="+mn-lt"/>
                  <a:ea typeface="楷体" pitchFamily="49" charset="-122"/>
                </a:rPr>
                <a:t>1</a:t>
              </a:r>
              <a:r>
                <a:rPr kumimoji="0" lang="en-US" altLang="zh-CN" dirty="0">
                  <a:latin typeface="+mn-lt"/>
                  <a:ea typeface="楷体" pitchFamily="49" charset="-122"/>
                </a:rPr>
                <a:t> </a:t>
              </a:r>
              <a:endParaRPr lang="en-US" altLang="zh-CN" dirty="0">
                <a:latin typeface="+mn-lt"/>
                <a:ea typeface="楷体" pitchFamily="49" charset="-122"/>
              </a:endParaRPr>
            </a:p>
          </p:txBody>
        </p:sp>
      </p:grpSp>
      <p:graphicFrame>
        <p:nvGraphicFramePr>
          <p:cNvPr id="101" name="Group 39">
            <a:extLst>
              <a:ext uri="{FF2B5EF4-FFF2-40B4-BE49-F238E27FC236}">
                <a16:creationId xmlns:a16="http://schemas.microsoft.com/office/drawing/2014/main" id="{442FB8D9-383C-41BB-9577-5C6E88CA5581}"/>
              </a:ext>
            </a:extLst>
          </p:cNvPr>
          <p:cNvGraphicFramePr>
            <a:graphicFrameLocks noGrp="1"/>
          </p:cNvGraphicFramePr>
          <p:nvPr>
            <p:extLst>
              <p:ext uri="{D42A27DB-BD31-4B8C-83A1-F6EECF244321}">
                <p14:modId xmlns:p14="http://schemas.microsoft.com/office/powerpoint/2010/main" val="784920062"/>
              </p:ext>
            </p:extLst>
          </p:nvPr>
        </p:nvGraphicFramePr>
        <p:xfrm>
          <a:off x="2283722" y="4868863"/>
          <a:ext cx="1943100" cy="1104900"/>
        </p:xfrm>
        <a:graphic>
          <a:graphicData uri="http://schemas.openxmlformats.org/drawingml/2006/table">
            <a:tbl>
              <a:tblPr/>
              <a:tblGrid>
                <a:gridCol w="1943100">
                  <a:extLst>
                    <a:ext uri="{9D8B030D-6E8A-4147-A177-3AD203B41FA5}">
                      <a16:colId xmlns:a16="http://schemas.microsoft.com/office/drawing/2014/main" val="20000"/>
                    </a:ext>
                  </a:extLst>
                </a:gridCol>
              </a:tblGrid>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102" name="Group 47">
            <a:extLst>
              <a:ext uri="{FF2B5EF4-FFF2-40B4-BE49-F238E27FC236}">
                <a16:creationId xmlns:a16="http://schemas.microsoft.com/office/drawing/2014/main" id="{369C030F-AB55-4618-BEA3-CEC4F9812752}"/>
              </a:ext>
            </a:extLst>
          </p:cNvPr>
          <p:cNvGrpSpPr>
            <a:grpSpLocks/>
          </p:cNvGrpSpPr>
          <p:nvPr/>
        </p:nvGrpSpPr>
        <p:grpSpPr bwMode="auto">
          <a:xfrm>
            <a:off x="4372873" y="4881565"/>
            <a:ext cx="1020763" cy="957263"/>
            <a:chOff x="3606" y="2741"/>
            <a:chExt cx="643" cy="603"/>
          </a:xfrm>
        </p:grpSpPr>
        <p:sp>
          <p:nvSpPr>
            <p:cNvPr id="103" name="Text Box 48">
              <a:extLst>
                <a:ext uri="{FF2B5EF4-FFF2-40B4-BE49-F238E27FC236}">
                  <a16:creationId xmlns:a16="http://schemas.microsoft.com/office/drawing/2014/main" id="{A3B97E3F-620D-4FE2-BD62-1AD1672369B9}"/>
                </a:ext>
              </a:extLst>
            </p:cNvPr>
            <p:cNvSpPr txBox="1">
              <a:spLocks noChangeArrowheads="1"/>
            </p:cNvSpPr>
            <p:nvPr/>
          </p:nvSpPr>
          <p:spPr bwMode="auto">
            <a:xfrm>
              <a:off x="3614" y="2741"/>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mn-lt"/>
                  <a:ea typeface="楷体" pitchFamily="49" charset="-122"/>
                </a:rPr>
                <a:t>低地址</a:t>
              </a:r>
            </a:p>
          </p:txBody>
        </p:sp>
        <p:sp>
          <p:nvSpPr>
            <p:cNvPr id="104" name="Text Box 49">
              <a:extLst>
                <a:ext uri="{FF2B5EF4-FFF2-40B4-BE49-F238E27FC236}">
                  <a16:creationId xmlns:a16="http://schemas.microsoft.com/office/drawing/2014/main" id="{95F5302B-E63C-4CAB-A6BA-6D0B4493B5DE}"/>
                </a:ext>
              </a:extLst>
            </p:cNvPr>
            <p:cNvSpPr txBox="1">
              <a:spLocks noChangeArrowheads="1"/>
            </p:cNvSpPr>
            <p:nvPr/>
          </p:nvSpPr>
          <p:spPr bwMode="auto">
            <a:xfrm>
              <a:off x="3606" y="3111"/>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mn-lt"/>
                  <a:ea typeface="楷体" pitchFamily="49" charset="-122"/>
                </a:rPr>
                <a:t>高地址</a:t>
              </a:r>
            </a:p>
          </p:txBody>
        </p:sp>
      </p:grpSp>
      <p:sp>
        <p:nvSpPr>
          <p:cNvPr id="105" name="Line 50">
            <a:extLst>
              <a:ext uri="{FF2B5EF4-FFF2-40B4-BE49-F238E27FC236}">
                <a16:creationId xmlns:a16="http://schemas.microsoft.com/office/drawing/2014/main" id="{BB6F8444-F811-4383-BC0C-63CD9E4565CE}"/>
              </a:ext>
            </a:extLst>
          </p:cNvPr>
          <p:cNvSpPr>
            <a:spLocks noChangeShapeType="1"/>
          </p:cNvSpPr>
          <p:nvPr/>
        </p:nvSpPr>
        <p:spPr bwMode="auto">
          <a:xfrm>
            <a:off x="4401447" y="4808538"/>
            <a:ext cx="0" cy="1223962"/>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106" name="Rectangle 51">
            <a:extLst>
              <a:ext uri="{FF2B5EF4-FFF2-40B4-BE49-F238E27FC236}">
                <a16:creationId xmlns:a16="http://schemas.microsoft.com/office/drawing/2014/main" id="{075AAB4B-8FC3-4EC6-BAC9-0B7E398DF6F9}"/>
              </a:ext>
            </a:extLst>
          </p:cNvPr>
          <p:cNvSpPr>
            <a:spLocks noChangeArrowheads="1"/>
          </p:cNvSpPr>
          <p:nvPr/>
        </p:nvSpPr>
        <p:spPr bwMode="auto">
          <a:xfrm>
            <a:off x="1059426" y="6116446"/>
            <a:ext cx="4820550"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mn-lt"/>
                <a:ea typeface="楷体" pitchFamily="49" charset="-122"/>
              </a:rPr>
              <a:t>十进制数</a:t>
            </a:r>
            <a:r>
              <a:rPr lang="en-US" altLang="zh-CN" sz="1800" dirty="0">
                <a:solidFill>
                  <a:srgbClr val="CC0000"/>
                </a:solidFill>
                <a:effectLst>
                  <a:outerShdw blurRad="38100" dist="38100" dir="2700000" algn="tl">
                    <a:srgbClr val="000000"/>
                  </a:outerShdw>
                </a:effectLst>
                <a:latin typeface="+mn-lt"/>
                <a:ea typeface="楷体" pitchFamily="49" charset="-122"/>
              </a:rPr>
              <a:t>-65537</a:t>
            </a:r>
            <a:r>
              <a:rPr lang="zh-CN" altLang="en-US" sz="1800" dirty="0">
                <a:solidFill>
                  <a:srgbClr val="CC0000"/>
                </a:solidFill>
                <a:effectLst>
                  <a:outerShdw blurRad="38100" dist="38100" dir="2700000" algn="tl">
                    <a:srgbClr val="000000"/>
                  </a:outerShdw>
                </a:effectLst>
                <a:latin typeface="+mn-lt"/>
                <a:ea typeface="楷体" pitchFamily="49" charset="-122"/>
              </a:rPr>
              <a:t>两个字节的内存实际存放形式</a:t>
            </a:r>
            <a:r>
              <a:rPr lang="zh-CN" altLang="en-US" sz="1800" dirty="0">
                <a:latin typeface="+mn-lt"/>
                <a:ea typeface="楷体" pitchFamily="49" charset="-122"/>
              </a:rPr>
              <a:t> </a:t>
            </a:r>
          </a:p>
        </p:txBody>
      </p:sp>
      <p:grpSp>
        <p:nvGrpSpPr>
          <p:cNvPr id="107" name="Group 53">
            <a:extLst>
              <a:ext uri="{FF2B5EF4-FFF2-40B4-BE49-F238E27FC236}">
                <a16:creationId xmlns:a16="http://schemas.microsoft.com/office/drawing/2014/main" id="{45A682E2-12B7-4575-B7D1-C42D474D810B}"/>
              </a:ext>
            </a:extLst>
          </p:cNvPr>
          <p:cNvGrpSpPr>
            <a:grpSpLocks/>
          </p:cNvGrpSpPr>
          <p:nvPr/>
        </p:nvGrpSpPr>
        <p:grpSpPr bwMode="auto">
          <a:xfrm>
            <a:off x="1358211" y="4879974"/>
            <a:ext cx="1023937" cy="1000125"/>
            <a:chOff x="1654" y="2714"/>
            <a:chExt cx="645" cy="630"/>
          </a:xfrm>
        </p:grpSpPr>
        <p:sp>
          <p:nvSpPr>
            <p:cNvPr id="108" name="Text Box 54">
              <a:extLst>
                <a:ext uri="{FF2B5EF4-FFF2-40B4-BE49-F238E27FC236}">
                  <a16:creationId xmlns:a16="http://schemas.microsoft.com/office/drawing/2014/main" id="{BFC8EC14-410A-4F2F-A1C2-83234DDE66A3}"/>
                </a:ext>
              </a:extLst>
            </p:cNvPr>
            <p:cNvSpPr txBox="1">
              <a:spLocks noChangeArrowheads="1"/>
            </p:cNvSpPr>
            <p:nvPr/>
          </p:nvSpPr>
          <p:spPr bwMode="auto">
            <a:xfrm>
              <a:off x="1654" y="2714"/>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mn-lt"/>
                  <a:ea typeface="楷体" pitchFamily="49" charset="-122"/>
                </a:rPr>
                <a:t>低字节</a:t>
              </a:r>
            </a:p>
          </p:txBody>
        </p:sp>
        <p:sp>
          <p:nvSpPr>
            <p:cNvPr id="109" name="Text Box 55">
              <a:extLst>
                <a:ext uri="{FF2B5EF4-FFF2-40B4-BE49-F238E27FC236}">
                  <a16:creationId xmlns:a16="http://schemas.microsoft.com/office/drawing/2014/main" id="{986D6232-15E4-4DAD-AF26-33C63F9AD3B6}"/>
                </a:ext>
              </a:extLst>
            </p:cNvPr>
            <p:cNvSpPr txBox="1">
              <a:spLocks noChangeArrowheads="1"/>
            </p:cNvSpPr>
            <p:nvPr/>
          </p:nvSpPr>
          <p:spPr bwMode="auto">
            <a:xfrm>
              <a:off x="1664"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itchFamily="49" charset="-122"/>
                </a:rPr>
                <a:t>高字节</a:t>
              </a:r>
            </a:p>
          </p:txBody>
        </p:sp>
      </p:grpSp>
      <p:sp>
        <p:nvSpPr>
          <p:cNvPr id="110" name="AutoShape 56">
            <a:extLst>
              <a:ext uri="{FF2B5EF4-FFF2-40B4-BE49-F238E27FC236}">
                <a16:creationId xmlns:a16="http://schemas.microsoft.com/office/drawing/2014/main" id="{FE0667C7-18E3-4FC2-B0BE-035A5F481064}"/>
              </a:ext>
            </a:extLst>
          </p:cNvPr>
          <p:cNvSpPr>
            <a:spLocks noChangeArrowheads="1"/>
          </p:cNvSpPr>
          <p:nvPr/>
        </p:nvSpPr>
        <p:spPr bwMode="auto">
          <a:xfrm>
            <a:off x="765768" y="5167531"/>
            <a:ext cx="1038811" cy="396875"/>
          </a:xfrm>
          <a:prstGeom prst="wedgeRoundRectCallout">
            <a:avLst>
              <a:gd name="adj1" fmla="val 131100"/>
              <a:gd name="adj2" fmla="val 77135"/>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0000"/>
                </a:solidFill>
                <a:effectLst>
                  <a:outerShdw blurRad="50800" dist="38100" dir="2700000" algn="tl" rotWithShape="0">
                    <a:prstClr val="black">
                      <a:alpha val="40000"/>
                    </a:prstClr>
                  </a:outerShdw>
                </a:effectLst>
                <a:latin typeface="+mn-lt"/>
                <a:ea typeface="楷体" pitchFamily="49" charset="-122"/>
              </a:rPr>
              <a:t>符号位</a:t>
            </a:r>
          </a:p>
        </p:txBody>
      </p:sp>
      <p:grpSp>
        <p:nvGrpSpPr>
          <p:cNvPr id="111" name="Group 58">
            <a:extLst>
              <a:ext uri="{FF2B5EF4-FFF2-40B4-BE49-F238E27FC236}">
                <a16:creationId xmlns:a16="http://schemas.microsoft.com/office/drawing/2014/main" id="{9938DCF0-4E80-4BD0-BBF9-39C0E94CA441}"/>
              </a:ext>
            </a:extLst>
          </p:cNvPr>
          <p:cNvGrpSpPr>
            <a:grpSpLocks/>
          </p:cNvGrpSpPr>
          <p:nvPr/>
        </p:nvGrpSpPr>
        <p:grpSpPr bwMode="auto">
          <a:xfrm rot="255814">
            <a:off x="4004078" y="3327203"/>
            <a:ext cx="1734689" cy="1587086"/>
            <a:chOff x="4059" y="1933"/>
            <a:chExt cx="1635" cy="1225"/>
          </a:xfrm>
        </p:grpSpPr>
        <p:sp>
          <p:nvSpPr>
            <p:cNvPr id="112" name="AutoShape 52">
              <a:extLst>
                <a:ext uri="{FF2B5EF4-FFF2-40B4-BE49-F238E27FC236}">
                  <a16:creationId xmlns:a16="http://schemas.microsoft.com/office/drawing/2014/main" id="{569BD775-A92F-4994-967B-FAFE1D087B7E}"/>
                </a:ext>
              </a:extLst>
            </p:cNvPr>
            <p:cNvSpPr>
              <a:spLocks noChangeArrowheads="1"/>
            </p:cNvSpPr>
            <p:nvPr/>
          </p:nvSpPr>
          <p:spPr bwMode="auto">
            <a:xfrm>
              <a:off x="4059" y="1933"/>
              <a:ext cx="907" cy="1225"/>
            </a:xfrm>
            <a:prstGeom prst="curvedLeftArrow">
              <a:avLst>
                <a:gd name="adj1" fmla="val 21266"/>
                <a:gd name="adj2" fmla="val 59408"/>
                <a:gd name="adj3" fmla="val 35060"/>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latin typeface="+mn-lt"/>
                <a:ea typeface="楷体" pitchFamily="49" charset="-122"/>
              </a:endParaRPr>
            </a:p>
          </p:txBody>
        </p:sp>
        <p:sp>
          <p:nvSpPr>
            <p:cNvPr id="113" name="Text Box 57">
              <a:extLst>
                <a:ext uri="{FF2B5EF4-FFF2-40B4-BE49-F238E27FC236}">
                  <a16:creationId xmlns:a16="http://schemas.microsoft.com/office/drawing/2014/main" id="{E2BC9AAD-6E0B-476C-ABFA-DDE02513390C}"/>
                </a:ext>
              </a:extLst>
            </p:cNvPr>
            <p:cNvSpPr txBox="1">
              <a:spLocks noChangeArrowheads="1"/>
            </p:cNvSpPr>
            <p:nvPr/>
          </p:nvSpPr>
          <p:spPr bwMode="auto">
            <a:xfrm>
              <a:off x="5012" y="2209"/>
              <a:ext cx="682" cy="546"/>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0000FF"/>
                  </a:solidFill>
                  <a:effectLst>
                    <a:outerShdw blurRad="38100" dist="38100" dir="2700000" algn="tl">
                      <a:srgbClr val="FFFFFF"/>
                    </a:outerShdw>
                  </a:effectLst>
                  <a:latin typeface="+mn-lt"/>
                  <a:ea typeface="楷体" pitchFamily="49" charset="-122"/>
                </a:rPr>
                <a:t>取低</a:t>
              </a:r>
              <a:r>
                <a:rPr lang="en-US" altLang="zh-CN" sz="2000" b="1" dirty="0">
                  <a:solidFill>
                    <a:srgbClr val="0000FF"/>
                  </a:solidFill>
                  <a:effectLst>
                    <a:outerShdw blurRad="38100" dist="38100" dir="2700000" algn="tl">
                      <a:srgbClr val="FFFFFF"/>
                    </a:outerShdw>
                  </a:effectLst>
                  <a:latin typeface="+mn-lt"/>
                  <a:ea typeface="楷体" pitchFamily="49" charset="-122"/>
                </a:rPr>
                <a:t>16</a:t>
              </a:r>
              <a:r>
                <a:rPr lang="zh-CN" altLang="en-US" sz="2000" b="1" dirty="0">
                  <a:solidFill>
                    <a:srgbClr val="0000FF"/>
                  </a:solidFill>
                  <a:effectLst>
                    <a:outerShdw blurRad="38100" dist="38100" dir="2700000" algn="tl">
                      <a:srgbClr val="FFFFFF"/>
                    </a:outerShdw>
                  </a:effectLst>
                  <a:latin typeface="+mn-lt"/>
                  <a:ea typeface="楷体" pitchFamily="49" charset="-122"/>
                </a:rPr>
                <a:t>位</a:t>
              </a:r>
            </a:p>
          </p:txBody>
        </p:sp>
      </p:grpSp>
      <p:sp>
        <p:nvSpPr>
          <p:cNvPr id="114" name="AutoShape 59">
            <a:extLst>
              <a:ext uri="{FF2B5EF4-FFF2-40B4-BE49-F238E27FC236}">
                <a16:creationId xmlns:a16="http://schemas.microsoft.com/office/drawing/2014/main" id="{B5999F0F-F358-4316-B3D5-E71B4A2C6655}"/>
              </a:ext>
            </a:extLst>
          </p:cNvPr>
          <p:cNvSpPr>
            <a:spLocks noChangeArrowheads="1"/>
          </p:cNvSpPr>
          <p:nvPr/>
        </p:nvSpPr>
        <p:spPr bwMode="auto">
          <a:xfrm>
            <a:off x="767408" y="3752300"/>
            <a:ext cx="1875705" cy="756820"/>
          </a:xfrm>
          <a:prstGeom prst="wedgeRoundRectCallout">
            <a:avLst>
              <a:gd name="adj1" fmla="val 47233"/>
              <a:gd name="adj2" fmla="val 135156"/>
              <a:gd name="adj3" fmla="val 16667"/>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3300"/>
                </a:solidFill>
                <a:effectLst>
                  <a:outerShdw blurRad="38100" dist="38100" dir="2700000" algn="tl">
                    <a:srgbClr val="000000"/>
                  </a:outerShdw>
                </a:effectLst>
                <a:latin typeface="+mn-lt"/>
                <a:ea typeface="楷体" pitchFamily="49" charset="-122"/>
              </a:rPr>
              <a:t>真值为：</a:t>
            </a:r>
            <a:r>
              <a:rPr lang="en-US" altLang="zh-CN" sz="2000" b="1" dirty="0">
                <a:solidFill>
                  <a:srgbClr val="FF3300"/>
                </a:solidFill>
                <a:effectLst>
                  <a:outerShdw blurRad="38100" dist="38100" dir="2700000" algn="tl">
                    <a:srgbClr val="000000"/>
                  </a:outerShdw>
                </a:effectLst>
                <a:latin typeface="+mn-lt"/>
                <a:ea typeface="楷体" pitchFamily="49" charset="-122"/>
              </a:rPr>
              <a:t>-1</a:t>
            </a:r>
            <a:r>
              <a:rPr lang="zh-CN" altLang="en-US" sz="2000" b="1" dirty="0">
                <a:solidFill>
                  <a:srgbClr val="FF3300"/>
                </a:solidFill>
                <a:effectLst>
                  <a:outerShdw blurRad="38100" dist="38100" dir="2700000" algn="tl">
                    <a:srgbClr val="000000"/>
                  </a:outerShdw>
                </a:effectLst>
                <a:latin typeface="+mn-lt"/>
                <a:ea typeface="楷体" pitchFamily="49" charset="-122"/>
              </a:rPr>
              <a:t>，不是</a:t>
            </a:r>
            <a:r>
              <a:rPr lang="en-US" altLang="zh-CN" sz="2000" b="1" dirty="0">
                <a:solidFill>
                  <a:srgbClr val="FF3300"/>
                </a:solidFill>
                <a:effectLst>
                  <a:outerShdw blurRad="38100" dist="38100" dir="2700000" algn="tl">
                    <a:srgbClr val="000000"/>
                  </a:outerShdw>
                </a:effectLst>
                <a:latin typeface="+mn-lt"/>
                <a:ea typeface="楷体" pitchFamily="49" charset="-122"/>
              </a:rPr>
              <a:t>-65537!</a:t>
            </a:r>
          </a:p>
        </p:txBody>
      </p:sp>
      <p:grpSp>
        <p:nvGrpSpPr>
          <p:cNvPr id="115" name="Group 8">
            <a:extLst>
              <a:ext uri="{FF2B5EF4-FFF2-40B4-BE49-F238E27FC236}">
                <a16:creationId xmlns:a16="http://schemas.microsoft.com/office/drawing/2014/main" id="{6B00C33D-B9EF-4A33-8B49-C7668E105C5F}"/>
              </a:ext>
            </a:extLst>
          </p:cNvPr>
          <p:cNvGrpSpPr>
            <a:grpSpLocks/>
          </p:cNvGrpSpPr>
          <p:nvPr/>
        </p:nvGrpSpPr>
        <p:grpSpPr bwMode="auto">
          <a:xfrm>
            <a:off x="7319896" y="2485133"/>
            <a:ext cx="2089150" cy="908052"/>
            <a:chOff x="3471" y="342"/>
            <a:chExt cx="1316" cy="572"/>
          </a:xfrm>
        </p:grpSpPr>
        <p:sp>
          <p:nvSpPr>
            <p:cNvPr id="116" name="Line 9">
              <a:extLst>
                <a:ext uri="{FF2B5EF4-FFF2-40B4-BE49-F238E27FC236}">
                  <a16:creationId xmlns:a16="http://schemas.microsoft.com/office/drawing/2014/main" id="{4FC09D54-742A-4369-8204-7C4A1CE684BA}"/>
                </a:ext>
              </a:extLst>
            </p:cNvPr>
            <p:cNvSpPr>
              <a:spLocks noChangeShapeType="1"/>
            </p:cNvSpPr>
            <p:nvPr/>
          </p:nvSpPr>
          <p:spPr bwMode="auto">
            <a:xfrm flipV="1">
              <a:off x="3882" y="342"/>
              <a:ext cx="247" cy="358"/>
            </a:xfrm>
            <a:prstGeom prst="line">
              <a:avLst/>
            </a:prstGeom>
            <a:noFill/>
            <a:ln w="28575">
              <a:solidFill>
                <a:srgbClr val="0000FF"/>
              </a:solidFill>
              <a:round/>
              <a:headEnd/>
              <a:tailEnd type="stealth" w="lg" len="lg"/>
            </a:ln>
            <a:effectLst/>
          </p:spPr>
          <p:txBody>
            <a:bodyPr/>
            <a:lstStyle/>
            <a:p>
              <a:endParaRPr lang="zh-CN" altLang="en-US">
                <a:latin typeface="+mn-lt"/>
                <a:ea typeface="楷体" pitchFamily="49" charset="-122"/>
              </a:endParaRPr>
            </a:p>
          </p:txBody>
        </p:sp>
        <p:sp>
          <p:nvSpPr>
            <p:cNvPr id="117" name="Text Box 10">
              <a:extLst>
                <a:ext uri="{FF2B5EF4-FFF2-40B4-BE49-F238E27FC236}">
                  <a16:creationId xmlns:a16="http://schemas.microsoft.com/office/drawing/2014/main" id="{3CF2BC11-C184-4076-8EDC-B46EB055D9F8}"/>
                </a:ext>
              </a:extLst>
            </p:cNvPr>
            <p:cNvSpPr txBox="1">
              <a:spLocks noChangeArrowheads="1"/>
            </p:cNvSpPr>
            <p:nvPr/>
          </p:nvSpPr>
          <p:spPr bwMode="auto">
            <a:xfrm>
              <a:off x="3471" y="664"/>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mn-lt"/>
                  <a:ea typeface="楷体" pitchFamily="49" charset="-122"/>
                </a:rPr>
                <a:t>符号位</a:t>
              </a:r>
              <a:r>
                <a:rPr lang="en-US" altLang="zh-CN" sz="2000" b="1" dirty="0">
                  <a:solidFill>
                    <a:schemeClr val="accent2"/>
                  </a:solidFill>
                  <a:effectLst>
                    <a:outerShdw blurRad="38100" dist="38100" dir="2700000" algn="tl">
                      <a:srgbClr val="000000"/>
                    </a:outerShdw>
                  </a:effectLst>
                  <a:latin typeface="+mn-lt"/>
                  <a:ea typeface="楷体" pitchFamily="49" charset="-122"/>
                </a:rPr>
                <a:t>(</a:t>
              </a:r>
              <a:r>
                <a:rPr lang="zh-CN" altLang="en-US" sz="2000" b="1" dirty="0">
                  <a:solidFill>
                    <a:schemeClr val="accent2"/>
                  </a:solidFill>
                  <a:effectLst>
                    <a:outerShdw blurRad="38100" dist="38100" dir="2700000" algn="tl">
                      <a:srgbClr val="000000"/>
                    </a:outerShdw>
                  </a:effectLst>
                  <a:latin typeface="+mn-lt"/>
                  <a:ea typeface="楷体" pitchFamily="49" charset="-122"/>
                </a:rPr>
                <a:t>表示负</a:t>
              </a:r>
              <a:r>
                <a:rPr lang="en-US" altLang="zh-CN" sz="2000" b="1" dirty="0">
                  <a:solidFill>
                    <a:schemeClr val="accent2"/>
                  </a:solidFill>
                  <a:effectLst>
                    <a:outerShdw blurRad="38100" dist="38100" dir="2700000" algn="tl">
                      <a:srgbClr val="000000"/>
                    </a:outerShdw>
                  </a:effectLst>
                  <a:latin typeface="+mn-lt"/>
                  <a:ea typeface="楷体" pitchFamily="49" charset="-122"/>
                </a:rPr>
                <a:t>)</a:t>
              </a:r>
            </a:p>
          </p:txBody>
        </p:sp>
      </p:grpSp>
      <p:sp>
        <p:nvSpPr>
          <p:cNvPr id="118" name="Rectangle 19">
            <a:extLst>
              <a:ext uri="{FF2B5EF4-FFF2-40B4-BE49-F238E27FC236}">
                <a16:creationId xmlns:a16="http://schemas.microsoft.com/office/drawing/2014/main" id="{4A178D82-A34A-43BE-930B-67B349C9266A}"/>
              </a:ext>
            </a:extLst>
          </p:cNvPr>
          <p:cNvSpPr>
            <a:spLocks noChangeArrowheads="1"/>
          </p:cNvSpPr>
          <p:nvPr/>
        </p:nvSpPr>
        <p:spPr bwMode="auto">
          <a:xfrm>
            <a:off x="6529594" y="980728"/>
            <a:ext cx="4716356" cy="830997"/>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(+65537)</a:t>
            </a:r>
            <a:r>
              <a:rPr lang="zh-CN" altLang="en-US" b="1" baseline="-25000" dirty="0">
                <a:effectLst>
                  <a:outerShdw blurRad="38100" dist="38100" dir="2700000" algn="tl">
                    <a:srgbClr val="FFFFFF"/>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0</a:t>
            </a:r>
            <a:r>
              <a:rPr lang="en-US" altLang="zh-CN" b="1" dirty="0">
                <a:effectLst>
                  <a:outerShdw blurRad="38100" dist="38100" dir="2700000" algn="tl">
                    <a:srgbClr val="FFFFFF"/>
                  </a:outerShdw>
                </a:effectLst>
                <a:sym typeface="Wingdings" pitchFamily="2" charset="2"/>
              </a:rPr>
              <a:t>000 0000 0000 0001 </a:t>
            </a:r>
          </a:p>
          <a:p>
            <a:r>
              <a:rPr lang="en-US" altLang="zh-CN" b="1" dirty="0">
                <a:effectLst>
                  <a:outerShdw blurRad="38100" dist="38100" dir="2700000" algn="tl">
                    <a:srgbClr val="FFFFFF"/>
                  </a:outerShdw>
                </a:effectLst>
                <a:sym typeface="Wingdings" pitchFamily="2" charset="2"/>
              </a:rPr>
              <a:t>                       0000 0000 0000 0001</a:t>
            </a:r>
            <a:r>
              <a:rPr lang="en-US" altLang="zh-CN" dirty="0">
                <a:sym typeface="Wingdings" pitchFamily="2" charset="2"/>
              </a:rPr>
              <a:t> </a:t>
            </a:r>
          </a:p>
        </p:txBody>
      </p:sp>
      <p:sp>
        <p:nvSpPr>
          <p:cNvPr id="119" name="Oval 20">
            <a:extLst>
              <a:ext uri="{FF2B5EF4-FFF2-40B4-BE49-F238E27FC236}">
                <a16:creationId xmlns:a16="http://schemas.microsoft.com/office/drawing/2014/main" id="{144DC073-EA47-4D7D-A341-168A3A9062D6}"/>
              </a:ext>
            </a:extLst>
          </p:cNvPr>
          <p:cNvSpPr>
            <a:spLocks noChangeArrowheads="1"/>
          </p:cNvSpPr>
          <p:nvPr/>
        </p:nvSpPr>
        <p:spPr bwMode="auto">
          <a:xfrm>
            <a:off x="8136587" y="2088816"/>
            <a:ext cx="2927259" cy="908161"/>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120" name="Rectangle 35">
            <a:extLst>
              <a:ext uri="{FF2B5EF4-FFF2-40B4-BE49-F238E27FC236}">
                <a16:creationId xmlns:a16="http://schemas.microsoft.com/office/drawing/2014/main" id="{DDD7BB21-DD3E-4E28-8641-D19E82AD2242}"/>
              </a:ext>
            </a:extLst>
          </p:cNvPr>
          <p:cNvSpPr>
            <a:spLocks noChangeArrowheads="1"/>
          </p:cNvSpPr>
          <p:nvPr/>
        </p:nvSpPr>
        <p:spPr bwMode="auto">
          <a:xfrm>
            <a:off x="6529594" y="2128377"/>
            <a:ext cx="4534255" cy="830997"/>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(-65537)</a:t>
            </a:r>
            <a:r>
              <a:rPr lang="zh-CN" altLang="en-US" b="1" baseline="-25000" dirty="0">
                <a:effectLst>
                  <a:outerShdw blurRad="38100" dist="38100" dir="2700000" algn="tl">
                    <a:srgbClr val="FFFFFF"/>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1</a:t>
            </a:r>
            <a:r>
              <a:rPr lang="en-US" altLang="zh-CN" b="1" dirty="0">
                <a:solidFill>
                  <a:schemeClr val="accent2"/>
                </a:solidFill>
                <a:effectLst>
                  <a:outerShdw blurRad="38100" dist="38100" dir="2700000" algn="tl">
                    <a:srgbClr val="000000"/>
                  </a:outerShdw>
                </a:effectLst>
                <a:sym typeface="Wingdings" pitchFamily="2" charset="2"/>
              </a:rPr>
              <a:t>111 1111 1111 1110 </a:t>
            </a:r>
          </a:p>
          <a:p>
            <a:r>
              <a:rPr lang="en-US" altLang="zh-CN" b="1" dirty="0">
                <a:solidFill>
                  <a:schemeClr val="accent2"/>
                </a:solidFill>
                <a:effectLst>
                  <a:outerShdw blurRad="38100" dist="38100" dir="2700000" algn="tl">
                    <a:srgbClr val="000000"/>
                  </a:outerShdw>
                </a:effectLst>
                <a:sym typeface="Wingdings" pitchFamily="2" charset="2"/>
              </a:rPr>
              <a:t>                       1111 1111 1111 1111</a:t>
            </a:r>
            <a:r>
              <a:rPr lang="en-US" altLang="zh-CN" dirty="0"/>
              <a:t> </a:t>
            </a:r>
          </a:p>
        </p:txBody>
      </p:sp>
      <p:grpSp>
        <p:nvGrpSpPr>
          <p:cNvPr id="121" name="Group 36">
            <a:extLst>
              <a:ext uri="{FF2B5EF4-FFF2-40B4-BE49-F238E27FC236}">
                <a16:creationId xmlns:a16="http://schemas.microsoft.com/office/drawing/2014/main" id="{9A06F880-6584-49BF-BB46-16F5C03CDD62}"/>
              </a:ext>
            </a:extLst>
          </p:cNvPr>
          <p:cNvGrpSpPr>
            <a:grpSpLocks/>
          </p:cNvGrpSpPr>
          <p:nvPr/>
        </p:nvGrpSpPr>
        <p:grpSpPr bwMode="auto">
          <a:xfrm>
            <a:off x="9556254" y="1652845"/>
            <a:ext cx="2368550" cy="538162"/>
            <a:chOff x="2336" y="1594"/>
            <a:chExt cx="1492" cy="339"/>
          </a:xfrm>
        </p:grpSpPr>
        <p:sp>
          <p:nvSpPr>
            <p:cNvPr id="122" name="Line 37">
              <a:extLst>
                <a:ext uri="{FF2B5EF4-FFF2-40B4-BE49-F238E27FC236}">
                  <a16:creationId xmlns:a16="http://schemas.microsoft.com/office/drawing/2014/main" id="{4E2B2A4A-0866-4AE6-B3E9-2035E898D490}"/>
                </a:ext>
              </a:extLst>
            </p:cNvPr>
            <p:cNvSpPr>
              <a:spLocks noChangeShapeType="1"/>
            </p:cNvSpPr>
            <p:nvPr/>
          </p:nvSpPr>
          <p:spPr bwMode="auto">
            <a:xfrm>
              <a:off x="2336" y="1661"/>
              <a:ext cx="0" cy="272"/>
            </a:xfrm>
            <a:prstGeom prst="line">
              <a:avLst/>
            </a:prstGeom>
            <a:noFill/>
            <a:ln w="28575">
              <a:solidFill>
                <a:schemeClr val="tx1"/>
              </a:solidFill>
              <a:round/>
              <a:headEnd/>
              <a:tailEnd type="stealth" w="lg" len="lg"/>
            </a:ln>
            <a:effectLst/>
          </p:spPr>
          <p:txBody>
            <a:bodyPr/>
            <a:lstStyle/>
            <a:p>
              <a:endParaRPr lang="zh-CN" altLang="en-US">
                <a:latin typeface="+mn-lt"/>
                <a:ea typeface="楷体" pitchFamily="49" charset="-122"/>
              </a:endParaRPr>
            </a:p>
          </p:txBody>
        </p:sp>
        <p:sp>
          <p:nvSpPr>
            <p:cNvPr id="123" name="Rectangle 38">
              <a:extLst>
                <a:ext uri="{FF2B5EF4-FFF2-40B4-BE49-F238E27FC236}">
                  <a16:creationId xmlns:a16="http://schemas.microsoft.com/office/drawing/2014/main" id="{6CF9A8AB-F5F2-4F5A-972A-B0F87935C640}"/>
                </a:ext>
              </a:extLst>
            </p:cNvPr>
            <p:cNvSpPr>
              <a:spLocks noChangeArrowheads="1"/>
            </p:cNvSpPr>
            <p:nvPr/>
          </p:nvSpPr>
          <p:spPr bwMode="auto">
            <a:xfrm>
              <a:off x="2370" y="1594"/>
              <a:ext cx="1458" cy="291"/>
            </a:xfrm>
            <a:prstGeom prst="rect">
              <a:avLst/>
            </a:prstGeom>
            <a:noFill/>
            <a:ln w="9525">
              <a:noFill/>
              <a:miter lim="800000"/>
              <a:headEnd/>
              <a:tailEnd/>
            </a:ln>
            <a:effectLst/>
          </p:spPr>
          <p:txBody>
            <a:bodyPr wrap="none">
              <a:spAutoFit/>
            </a:bodyPr>
            <a:lstStyle/>
            <a:p>
              <a:r>
                <a:rPr kumimoji="0" lang="zh-CN" altLang="en-US" sz="1800" b="1" dirty="0">
                  <a:effectLst>
                    <a:outerShdw blurRad="38100" dist="38100" dir="2700000" algn="tl">
                      <a:srgbClr val="FFFFFF"/>
                    </a:outerShdw>
                  </a:effectLst>
                  <a:latin typeface="+mn-lt"/>
                  <a:ea typeface="楷体" pitchFamily="49" charset="-122"/>
                </a:rPr>
                <a:t>按位求反，末位加</a:t>
              </a:r>
              <a:r>
                <a:rPr kumimoji="0" lang="en-US" altLang="zh-CN" sz="1800" b="1" dirty="0">
                  <a:effectLst>
                    <a:outerShdw blurRad="38100" dist="38100" dir="2700000" algn="tl">
                      <a:srgbClr val="FFFFFF"/>
                    </a:outerShdw>
                  </a:effectLst>
                  <a:latin typeface="+mn-lt"/>
                  <a:ea typeface="楷体" pitchFamily="49" charset="-122"/>
                </a:rPr>
                <a:t>1</a:t>
              </a:r>
              <a:r>
                <a:rPr kumimoji="0" lang="en-US" altLang="zh-CN" dirty="0">
                  <a:latin typeface="+mn-lt"/>
                  <a:ea typeface="楷体" pitchFamily="49" charset="-122"/>
                </a:rPr>
                <a:t> </a:t>
              </a:r>
              <a:endParaRPr lang="en-US" altLang="zh-CN" dirty="0">
                <a:latin typeface="+mn-lt"/>
                <a:ea typeface="楷体" pitchFamily="49" charset="-122"/>
              </a:endParaRPr>
            </a:p>
          </p:txBody>
        </p:sp>
      </p:grpSp>
      <p:grpSp>
        <p:nvGrpSpPr>
          <p:cNvPr id="124" name="Group 11">
            <a:extLst>
              <a:ext uri="{FF2B5EF4-FFF2-40B4-BE49-F238E27FC236}">
                <a16:creationId xmlns:a16="http://schemas.microsoft.com/office/drawing/2014/main" id="{50EF61CF-C81D-423D-A89D-4A026D42F8F2}"/>
              </a:ext>
            </a:extLst>
          </p:cNvPr>
          <p:cNvGrpSpPr>
            <a:grpSpLocks/>
          </p:cNvGrpSpPr>
          <p:nvPr/>
        </p:nvGrpSpPr>
        <p:grpSpPr bwMode="auto">
          <a:xfrm>
            <a:off x="7080947" y="4007725"/>
            <a:ext cx="1023937" cy="1943100"/>
            <a:chOff x="1654" y="2552"/>
            <a:chExt cx="645" cy="1224"/>
          </a:xfrm>
        </p:grpSpPr>
        <p:sp>
          <p:nvSpPr>
            <p:cNvPr id="125" name="Text Box 12">
              <a:extLst>
                <a:ext uri="{FF2B5EF4-FFF2-40B4-BE49-F238E27FC236}">
                  <a16:creationId xmlns:a16="http://schemas.microsoft.com/office/drawing/2014/main" id="{8165DC48-3C02-47E9-80E1-FA13D2C5556E}"/>
                </a:ext>
              </a:extLst>
            </p:cNvPr>
            <p:cNvSpPr txBox="1">
              <a:spLocks noChangeArrowheads="1"/>
            </p:cNvSpPr>
            <p:nvPr/>
          </p:nvSpPr>
          <p:spPr bwMode="auto">
            <a:xfrm>
              <a:off x="1654" y="2552"/>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itchFamily="49" charset="-122"/>
                </a:rPr>
                <a:t>低字节</a:t>
              </a:r>
            </a:p>
          </p:txBody>
        </p:sp>
        <p:sp>
          <p:nvSpPr>
            <p:cNvPr id="126" name="Text Box 13">
              <a:extLst>
                <a:ext uri="{FF2B5EF4-FFF2-40B4-BE49-F238E27FC236}">
                  <a16:creationId xmlns:a16="http://schemas.microsoft.com/office/drawing/2014/main" id="{97846F80-20BD-414E-8B93-4618122AC973}"/>
                </a:ext>
              </a:extLst>
            </p:cNvPr>
            <p:cNvSpPr txBox="1">
              <a:spLocks noChangeArrowheads="1"/>
            </p:cNvSpPr>
            <p:nvPr/>
          </p:nvSpPr>
          <p:spPr bwMode="auto">
            <a:xfrm>
              <a:off x="1664" y="3543"/>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itchFamily="49" charset="-122"/>
                </a:rPr>
                <a:t>高字节</a:t>
              </a:r>
            </a:p>
          </p:txBody>
        </p:sp>
      </p:grpSp>
      <p:grpSp>
        <p:nvGrpSpPr>
          <p:cNvPr id="127" name="Group 14">
            <a:extLst>
              <a:ext uri="{FF2B5EF4-FFF2-40B4-BE49-F238E27FC236}">
                <a16:creationId xmlns:a16="http://schemas.microsoft.com/office/drawing/2014/main" id="{BFCF30A4-3621-40FF-9DAA-16C79DCB0CD3}"/>
              </a:ext>
            </a:extLst>
          </p:cNvPr>
          <p:cNvGrpSpPr>
            <a:grpSpLocks/>
          </p:cNvGrpSpPr>
          <p:nvPr/>
        </p:nvGrpSpPr>
        <p:grpSpPr bwMode="auto">
          <a:xfrm>
            <a:off x="10179746" y="3993440"/>
            <a:ext cx="1020762" cy="1928813"/>
            <a:chOff x="3606" y="2543"/>
            <a:chExt cx="643" cy="1215"/>
          </a:xfrm>
        </p:grpSpPr>
        <p:sp>
          <p:nvSpPr>
            <p:cNvPr id="128" name="Text Box 15">
              <a:extLst>
                <a:ext uri="{FF2B5EF4-FFF2-40B4-BE49-F238E27FC236}">
                  <a16:creationId xmlns:a16="http://schemas.microsoft.com/office/drawing/2014/main" id="{7BE2A887-E3AE-4CAC-AE93-B03964100F1F}"/>
                </a:ext>
              </a:extLst>
            </p:cNvPr>
            <p:cNvSpPr txBox="1">
              <a:spLocks noChangeArrowheads="1"/>
            </p:cNvSpPr>
            <p:nvPr/>
          </p:nvSpPr>
          <p:spPr bwMode="auto">
            <a:xfrm>
              <a:off x="3614" y="2543"/>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mn-lt"/>
                  <a:ea typeface="楷体" pitchFamily="49" charset="-122"/>
                </a:rPr>
                <a:t>低地址</a:t>
              </a:r>
            </a:p>
          </p:txBody>
        </p:sp>
        <p:sp>
          <p:nvSpPr>
            <p:cNvPr id="129" name="Text Box 16">
              <a:extLst>
                <a:ext uri="{FF2B5EF4-FFF2-40B4-BE49-F238E27FC236}">
                  <a16:creationId xmlns:a16="http://schemas.microsoft.com/office/drawing/2014/main" id="{227FEFF4-203D-44BA-927F-7DA909B803A5}"/>
                </a:ext>
              </a:extLst>
            </p:cNvPr>
            <p:cNvSpPr txBox="1">
              <a:spLocks noChangeArrowheads="1"/>
            </p:cNvSpPr>
            <p:nvPr/>
          </p:nvSpPr>
          <p:spPr bwMode="auto">
            <a:xfrm>
              <a:off x="3606" y="3525"/>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itchFamily="49" charset="-122"/>
                </a:rPr>
                <a:t>高地址</a:t>
              </a:r>
            </a:p>
          </p:txBody>
        </p:sp>
      </p:grpSp>
      <p:sp>
        <p:nvSpPr>
          <p:cNvPr id="130" name="Line 17">
            <a:extLst>
              <a:ext uri="{FF2B5EF4-FFF2-40B4-BE49-F238E27FC236}">
                <a16:creationId xmlns:a16="http://schemas.microsoft.com/office/drawing/2014/main" id="{1CB25AAA-110E-4154-BA2E-83ED1673AD35}"/>
              </a:ext>
            </a:extLst>
          </p:cNvPr>
          <p:cNvSpPr>
            <a:spLocks noChangeShapeType="1"/>
          </p:cNvSpPr>
          <p:nvPr/>
        </p:nvSpPr>
        <p:spPr bwMode="auto">
          <a:xfrm>
            <a:off x="10208321" y="3934701"/>
            <a:ext cx="0" cy="2159000"/>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131" name="Rectangle 18">
            <a:extLst>
              <a:ext uri="{FF2B5EF4-FFF2-40B4-BE49-F238E27FC236}">
                <a16:creationId xmlns:a16="http://schemas.microsoft.com/office/drawing/2014/main" id="{86E17F4E-C62F-4BA0-B220-89272DCD3FB4}"/>
              </a:ext>
            </a:extLst>
          </p:cNvPr>
          <p:cNvSpPr>
            <a:spLocks noChangeArrowheads="1"/>
          </p:cNvSpPr>
          <p:nvPr/>
        </p:nvSpPr>
        <p:spPr bwMode="auto">
          <a:xfrm>
            <a:off x="6650733" y="6072420"/>
            <a:ext cx="5468164" cy="461665"/>
          </a:xfrm>
          <a:prstGeom prst="rect">
            <a:avLst/>
          </a:prstGeom>
          <a:noFill/>
          <a:ln w="9525">
            <a:noFill/>
            <a:miter lim="800000"/>
            <a:headEnd/>
            <a:tailEnd/>
          </a:ln>
          <a:effectLst/>
        </p:spPr>
        <p:txBody>
          <a:bodyPr wrap="none" anchor="ctr">
            <a:spAutoFit/>
          </a:bodyPr>
          <a:lstStyle/>
          <a:p>
            <a:r>
              <a:rPr lang="zh-CN" altLang="en-US" sz="2000">
                <a:solidFill>
                  <a:srgbClr val="CC0000"/>
                </a:solidFill>
                <a:effectLst>
                  <a:outerShdw blurRad="38100" dist="38100" dir="2700000" algn="tl">
                    <a:srgbClr val="000000"/>
                  </a:outerShdw>
                </a:effectLst>
                <a:latin typeface="+mn-lt"/>
                <a:ea typeface="楷体" pitchFamily="49" charset="-122"/>
              </a:rPr>
              <a:t>十进制数</a:t>
            </a:r>
            <a:r>
              <a:rPr lang="en-US" altLang="zh-CN" sz="2000">
                <a:solidFill>
                  <a:srgbClr val="CC0000"/>
                </a:solidFill>
                <a:effectLst>
                  <a:outerShdw blurRad="38100" dist="38100" dir="2700000" algn="tl">
                    <a:srgbClr val="000000"/>
                  </a:outerShdw>
                </a:effectLst>
                <a:latin typeface="+mn-lt"/>
                <a:ea typeface="楷体" pitchFamily="49" charset="-122"/>
              </a:rPr>
              <a:t>-65537</a:t>
            </a:r>
            <a:r>
              <a:rPr lang="zh-CN" altLang="en-US" sz="2000">
                <a:solidFill>
                  <a:srgbClr val="CC0000"/>
                </a:solidFill>
                <a:effectLst>
                  <a:outerShdw blurRad="38100" dist="38100" dir="2700000" algn="tl">
                    <a:srgbClr val="000000"/>
                  </a:outerShdw>
                </a:effectLst>
                <a:latin typeface="+mn-lt"/>
                <a:ea typeface="楷体" pitchFamily="49" charset="-122"/>
              </a:rPr>
              <a:t>四个字节的内存实际存放形式</a:t>
            </a:r>
            <a:r>
              <a:rPr lang="zh-CN" altLang="en-US">
                <a:latin typeface="+mn-lt"/>
                <a:ea typeface="楷体" pitchFamily="49" charset="-122"/>
              </a:rPr>
              <a:t> </a:t>
            </a:r>
          </a:p>
        </p:txBody>
      </p:sp>
      <p:graphicFrame>
        <p:nvGraphicFramePr>
          <p:cNvPr id="132" name="Group 21">
            <a:extLst>
              <a:ext uri="{FF2B5EF4-FFF2-40B4-BE49-F238E27FC236}">
                <a16:creationId xmlns:a16="http://schemas.microsoft.com/office/drawing/2014/main" id="{66971888-67A3-4393-B585-05695B7BBEDF}"/>
              </a:ext>
            </a:extLst>
          </p:cNvPr>
          <p:cNvGraphicFramePr>
            <a:graphicFrameLocks noGrp="1"/>
          </p:cNvGraphicFramePr>
          <p:nvPr>
            <p:extLst>
              <p:ext uri="{D42A27DB-BD31-4B8C-83A1-F6EECF244321}">
                <p14:modId xmlns:p14="http://schemas.microsoft.com/office/powerpoint/2010/main" val="3557671249"/>
              </p:ext>
            </p:extLst>
          </p:nvPr>
        </p:nvGraphicFramePr>
        <p:xfrm>
          <a:off x="8160447" y="3961689"/>
          <a:ext cx="1787525" cy="2072640"/>
        </p:xfrm>
        <a:graphic>
          <a:graphicData uri="http://schemas.openxmlformats.org/drawingml/2006/table">
            <a:tbl>
              <a:tblPr/>
              <a:tblGrid>
                <a:gridCol w="1787525">
                  <a:extLst>
                    <a:ext uri="{9D8B030D-6E8A-4147-A177-3AD203B41FA5}">
                      <a16:colId xmlns:a16="http://schemas.microsoft.com/office/drawing/2014/main" val="20000"/>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11111110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133" name="AutoShape 33">
            <a:extLst>
              <a:ext uri="{FF2B5EF4-FFF2-40B4-BE49-F238E27FC236}">
                <a16:creationId xmlns:a16="http://schemas.microsoft.com/office/drawing/2014/main" id="{6CB992D4-E980-42E3-A596-749A82E57164}"/>
              </a:ext>
            </a:extLst>
          </p:cNvPr>
          <p:cNvSpPr>
            <a:spLocks noChangeArrowheads="1"/>
          </p:cNvSpPr>
          <p:nvPr/>
        </p:nvSpPr>
        <p:spPr bwMode="auto">
          <a:xfrm>
            <a:off x="6635136" y="4580483"/>
            <a:ext cx="1189056" cy="720725"/>
          </a:xfrm>
          <a:prstGeom prst="wedgeRoundRectCallout">
            <a:avLst>
              <a:gd name="adj1" fmla="val 100383"/>
              <a:gd name="adj2" fmla="val 11579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r>
              <a:rPr lang="zh-CN" altLang="en-US" sz="2000" b="1">
                <a:solidFill>
                  <a:srgbClr val="FF0000"/>
                </a:solidFill>
                <a:effectLst>
                  <a:outerShdw blurRad="50800" dist="38100" dir="2700000" algn="tl" rotWithShape="0">
                    <a:prstClr val="black">
                      <a:alpha val="40000"/>
                    </a:prstClr>
                  </a:outerShdw>
                </a:effectLst>
                <a:latin typeface="+mn-lt"/>
                <a:ea typeface="楷体" pitchFamily="49" charset="-122"/>
              </a:rPr>
              <a:t>符号位，表示负</a:t>
            </a:r>
          </a:p>
        </p:txBody>
      </p:sp>
      <p:sp>
        <p:nvSpPr>
          <p:cNvPr id="134" name="AutoShape 34">
            <a:extLst>
              <a:ext uri="{FF2B5EF4-FFF2-40B4-BE49-F238E27FC236}">
                <a16:creationId xmlns:a16="http://schemas.microsoft.com/office/drawing/2014/main" id="{F0418B1C-0DD7-4C1E-AEA3-4277184E4136}"/>
              </a:ext>
            </a:extLst>
          </p:cNvPr>
          <p:cNvSpPr>
            <a:spLocks noChangeArrowheads="1"/>
          </p:cNvSpPr>
          <p:nvPr/>
        </p:nvSpPr>
        <p:spPr bwMode="auto">
          <a:xfrm rot="21039523">
            <a:off x="9810655" y="2838596"/>
            <a:ext cx="926656" cy="1215683"/>
          </a:xfrm>
          <a:prstGeom prst="curvedLeftArrow">
            <a:avLst>
              <a:gd name="adj1" fmla="val 18824"/>
              <a:gd name="adj2" fmla="val 40000"/>
              <a:gd name="adj3" fmla="val 37007"/>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135" name="AutoShape 39">
            <a:extLst>
              <a:ext uri="{FF2B5EF4-FFF2-40B4-BE49-F238E27FC236}">
                <a16:creationId xmlns:a16="http://schemas.microsoft.com/office/drawing/2014/main" id="{5F79E6A2-60D6-44C2-B132-E25859523BDB}"/>
              </a:ext>
            </a:extLst>
          </p:cNvPr>
          <p:cNvSpPr>
            <a:spLocks noChangeArrowheads="1"/>
          </p:cNvSpPr>
          <p:nvPr/>
        </p:nvSpPr>
        <p:spPr bwMode="auto">
          <a:xfrm>
            <a:off x="6577250" y="3403948"/>
            <a:ext cx="2005451" cy="470052"/>
          </a:xfrm>
          <a:prstGeom prst="wedgeRoundRectCallout">
            <a:avLst>
              <a:gd name="adj1" fmla="val 41389"/>
              <a:gd name="adj2" fmla="val 237214"/>
              <a:gd name="adj3" fmla="val 1666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3300"/>
                </a:solidFill>
                <a:effectLst>
                  <a:outerShdw blurRad="38100" dist="38100" dir="2700000" algn="tl">
                    <a:srgbClr val="000000"/>
                  </a:outerShdw>
                </a:effectLst>
                <a:latin typeface="+mn-lt"/>
                <a:ea typeface="楷体" pitchFamily="49" charset="-122"/>
              </a:rPr>
              <a:t>真值为：</a:t>
            </a:r>
            <a:r>
              <a:rPr lang="en-US" altLang="zh-CN" sz="2000" b="1" dirty="0">
                <a:solidFill>
                  <a:srgbClr val="FF3300"/>
                </a:solidFill>
                <a:effectLst>
                  <a:outerShdw blurRad="38100" dist="38100" dir="2700000" algn="tl">
                    <a:srgbClr val="000000"/>
                  </a:outerShdw>
                </a:effectLst>
                <a:latin typeface="+mn-lt"/>
                <a:ea typeface="楷体" pitchFamily="49" charset="-122"/>
              </a:rPr>
              <a:t>-65537!</a:t>
            </a:r>
          </a:p>
        </p:txBody>
      </p:sp>
      <p:sp>
        <p:nvSpPr>
          <p:cNvPr id="136" name="Rectangle 40">
            <a:extLst>
              <a:ext uri="{FF2B5EF4-FFF2-40B4-BE49-F238E27FC236}">
                <a16:creationId xmlns:a16="http://schemas.microsoft.com/office/drawing/2014/main" id="{83D20F5A-97D3-4F39-BAF2-3B71FC7B41F4}"/>
              </a:ext>
            </a:extLst>
          </p:cNvPr>
          <p:cNvSpPr>
            <a:spLocks noChangeArrowheads="1"/>
          </p:cNvSpPr>
          <p:nvPr/>
        </p:nvSpPr>
        <p:spPr bwMode="auto">
          <a:xfrm>
            <a:off x="1631504" y="2358705"/>
            <a:ext cx="9616907" cy="860425"/>
          </a:xfrm>
          <a:prstGeom prst="rect">
            <a:avLst/>
          </a:prstGeom>
          <a:gradFill rotWithShape="1">
            <a:gsLst>
              <a:gs pos="0">
                <a:srgbClr val="FFFF99"/>
              </a:gs>
              <a:gs pos="100000">
                <a:srgbClr val="FFFF99">
                  <a:gamma/>
                  <a:shade val="66667"/>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solidFill>
                  <a:srgbClr val="FF3300"/>
                </a:solidFill>
                <a:effectLst>
                  <a:outerShdw blurRad="38100" dist="38100" dir="2700000" algn="tl">
                    <a:srgbClr val="000000"/>
                  </a:outerShdw>
                </a:effectLst>
                <a:latin typeface="+mn-lt"/>
                <a:ea typeface="楷体" pitchFamily="49" charset="-122"/>
              </a:rPr>
              <a:t>        </a:t>
            </a:r>
            <a:r>
              <a:rPr lang="zh-CN" altLang="en-US" b="1" dirty="0">
                <a:solidFill>
                  <a:srgbClr val="FF3300"/>
                </a:solidFill>
                <a:effectLst>
                  <a:outerShdw blurRad="38100" dist="38100" dir="2700000" algn="tl">
                    <a:srgbClr val="000000"/>
                  </a:outerShdw>
                </a:effectLst>
                <a:latin typeface="+mn-lt"/>
                <a:ea typeface="楷体" pitchFamily="49" charset="-122"/>
              </a:rPr>
              <a:t>为什么</a:t>
            </a:r>
            <a:r>
              <a:rPr lang="en-US" altLang="zh-CN" b="1" dirty="0">
                <a:solidFill>
                  <a:srgbClr val="FF3300"/>
                </a:solidFill>
                <a:effectLst>
                  <a:outerShdw blurRad="38100" dist="38100" dir="2700000" algn="tl">
                    <a:srgbClr val="000000"/>
                  </a:outerShdw>
                </a:effectLst>
                <a:latin typeface="+mn-lt"/>
                <a:ea typeface="楷体" pitchFamily="49" charset="-122"/>
              </a:rPr>
              <a:t>-65537</a:t>
            </a:r>
            <a:r>
              <a:rPr lang="zh-CN" altLang="en-US" b="1" dirty="0">
                <a:solidFill>
                  <a:srgbClr val="FF3300"/>
                </a:solidFill>
                <a:effectLst>
                  <a:outerShdw blurRad="38100" dist="38100" dir="2700000" algn="tl">
                    <a:srgbClr val="000000"/>
                  </a:outerShdw>
                </a:effectLst>
                <a:latin typeface="+mn-lt"/>
                <a:ea typeface="楷体" pitchFamily="49" charset="-122"/>
              </a:rPr>
              <a:t>这个数在</a:t>
            </a:r>
            <a:r>
              <a:rPr lang="en-US" altLang="zh-CN" b="1" dirty="0">
                <a:solidFill>
                  <a:srgbClr val="FF3300"/>
                </a:solidFill>
                <a:effectLst>
                  <a:outerShdw blurRad="38100" dist="38100" dir="2700000" algn="tl">
                    <a:srgbClr val="000000"/>
                  </a:outerShdw>
                </a:effectLst>
                <a:latin typeface="+mn-lt"/>
                <a:ea typeface="楷体" pitchFamily="49" charset="-122"/>
              </a:rPr>
              <a:t>16</a:t>
            </a:r>
            <a:r>
              <a:rPr lang="zh-CN" altLang="en-US" b="1" dirty="0">
                <a:solidFill>
                  <a:srgbClr val="FF3300"/>
                </a:solidFill>
                <a:effectLst>
                  <a:outerShdw blurRad="38100" dist="38100" dir="2700000" algn="tl">
                    <a:srgbClr val="000000"/>
                  </a:outerShdw>
                </a:effectLst>
                <a:latin typeface="+mn-lt"/>
                <a:ea typeface="楷体" pitchFamily="49" charset="-122"/>
              </a:rPr>
              <a:t>位内存单元中的表示与在</a:t>
            </a:r>
            <a:r>
              <a:rPr lang="en-US" altLang="zh-CN" b="1" dirty="0">
                <a:solidFill>
                  <a:srgbClr val="FF3300"/>
                </a:solidFill>
                <a:effectLst>
                  <a:outerShdw blurRad="38100" dist="38100" dir="2700000" algn="tl">
                    <a:srgbClr val="000000"/>
                  </a:outerShdw>
                </a:effectLst>
                <a:latin typeface="+mn-lt"/>
                <a:ea typeface="楷体" pitchFamily="49" charset="-122"/>
              </a:rPr>
              <a:t>32</a:t>
            </a:r>
            <a:r>
              <a:rPr lang="zh-CN" altLang="en-US" b="1" dirty="0">
                <a:solidFill>
                  <a:srgbClr val="FF3300"/>
                </a:solidFill>
                <a:effectLst>
                  <a:outerShdw blurRad="38100" dist="38100" dir="2700000" algn="tl">
                    <a:srgbClr val="000000"/>
                  </a:outerShdw>
                </a:effectLst>
                <a:latin typeface="+mn-lt"/>
                <a:ea typeface="楷体" pitchFamily="49" charset="-122"/>
              </a:rPr>
              <a:t>位内存单元中的表示不相同呢？  </a:t>
            </a:r>
            <a:endParaRPr lang="zh-CN" altLang="en-US" dirty="0">
              <a:latin typeface="+mn-lt"/>
              <a:ea typeface="楷体" pitchFamily="49" charset="-122"/>
            </a:endParaRPr>
          </a:p>
        </p:txBody>
      </p:sp>
      <p:sp>
        <p:nvSpPr>
          <p:cNvPr id="137" name="Rectangle 41">
            <a:extLst>
              <a:ext uri="{FF2B5EF4-FFF2-40B4-BE49-F238E27FC236}">
                <a16:creationId xmlns:a16="http://schemas.microsoft.com/office/drawing/2014/main" id="{12DCB27B-8F54-4DBF-9B4E-47FB4BB51A3B}"/>
              </a:ext>
            </a:extLst>
          </p:cNvPr>
          <p:cNvSpPr>
            <a:spLocks noChangeArrowheads="1"/>
          </p:cNvSpPr>
          <p:nvPr/>
        </p:nvSpPr>
        <p:spPr bwMode="auto">
          <a:xfrm>
            <a:off x="1631504" y="3514080"/>
            <a:ext cx="9616899" cy="1938992"/>
          </a:xfrm>
          <a:prstGeom prst="rect">
            <a:avLst/>
          </a:prstGeom>
          <a:gradFill rotWithShape="1">
            <a:gsLst>
              <a:gs pos="0">
                <a:srgbClr val="00FFFF"/>
              </a:gs>
              <a:gs pos="100000">
                <a:srgbClr val="00FFFF">
                  <a:gamma/>
                  <a:shade val="66667"/>
                  <a:invGamma/>
                </a:srgbClr>
              </a:gs>
            </a:gsLst>
            <a:lin ang="5400000" scaled="1"/>
          </a:gradFill>
          <a:ln w="38100">
            <a:solidFill>
              <a:srgbClr val="3366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mn-lt"/>
                <a:ea typeface="楷体" pitchFamily="49" charset="-122"/>
              </a:rPr>
              <a:t>这主要是因为</a:t>
            </a:r>
            <a:r>
              <a:rPr lang="en-US" altLang="zh-CN" b="1" dirty="0">
                <a:solidFill>
                  <a:srgbClr val="FF33CC"/>
                </a:solidFill>
                <a:effectLst>
                  <a:outerShdw blurRad="38100" dist="38100" dir="2700000" algn="tl">
                    <a:srgbClr val="000000"/>
                  </a:outerShdw>
                </a:effectLst>
                <a:latin typeface="+mn-lt"/>
                <a:ea typeface="楷体" pitchFamily="49" charset="-122"/>
              </a:rPr>
              <a:t>-65537</a:t>
            </a:r>
            <a:r>
              <a:rPr lang="zh-CN" altLang="en-US" b="1" dirty="0">
                <a:solidFill>
                  <a:srgbClr val="FF33CC"/>
                </a:solidFill>
                <a:effectLst>
                  <a:outerShdw blurRad="38100" dist="38100" dir="2700000" algn="tl">
                    <a:srgbClr val="000000"/>
                  </a:outerShdw>
                </a:effectLst>
                <a:latin typeface="+mn-lt"/>
                <a:ea typeface="楷体" pitchFamily="49" charset="-122"/>
              </a:rPr>
              <a:t>这个数超出了</a:t>
            </a:r>
            <a:r>
              <a:rPr lang="en-US" altLang="zh-CN" b="1" dirty="0">
                <a:solidFill>
                  <a:srgbClr val="FF33CC"/>
                </a:solidFill>
                <a:effectLst>
                  <a:outerShdw blurRad="38100" dist="38100" dir="2700000" algn="tl">
                    <a:srgbClr val="000000"/>
                  </a:outerShdw>
                </a:effectLst>
                <a:latin typeface="+mn-lt"/>
                <a:ea typeface="楷体" pitchFamily="49" charset="-122"/>
              </a:rPr>
              <a:t>16</a:t>
            </a:r>
            <a:r>
              <a:rPr lang="zh-CN" altLang="en-US" b="1" dirty="0">
                <a:solidFill>
                  <a:srgbClr val="FF33CC"/>
                </a:solidFill>
                <a:effectLst>
                  <a:outerShdw blurRad="38100" dist="38100" dir="2700000" algn="tl">
                    <a:srgbClr val="000000"/>
                  </a:outerShdw>
                </a:effectLst>
                <a:latin typeface="+mn-lt"/>
                <a:ea typeface="楷体" pitchFamily="49" charset="-122"/>
              </a:rPr>
              <a:t>位内存单元表示数的范围</a:t>
            </a:r>
            <a:r>
              <a:rPr lang="zh-CN" altLang="en-US" b="1" dirty="0">
                <a:effectLst>
                  <a:outerShdw blurRad="38100" dist="38100" dir="2700000" algn="tl">
                    <a:srgbClr val="FFFFFF"/>
                  </a:outerShdw>
                </a:effectLst>
                <a:latin typeface="+mn-lt"/>
                <a:ea typeface="楷体" pitchFamily="49" charset="-122"/>
              </a:rPr>
              <a:t>，所以实际存储的值</a:t>
            </a:r>
            <a:r>
              <a:rPr lang="en-US" altLang="zh-CN" b="1" dirty="0">
                <a:effectLst>
                  <a:outerShdw blurRad="38100" dist="38100" dir="2700000" algn="tl">
                    <a:srgbClr val="FFFFFF"/>
                  </a:outerShdw>
                </a:effectLst>
                <a:latin typeface="+mn-lt"/>
                <a:ea typeface="楷体" pitchFamily="49" charset="-122"/>
              </a:rPr>
              <a:t>(-1)</a:t>
            </a:r>
            <a:r>
              <a:rPr lang="zh-CN" altLang="en-US" b="1" dirty="0">
                <a:effectLst>
                  <a:outerShdw blurRad="38100" dist="38100" dir="2700000" algn="tl">
                    <a:srgbClr val="FFFFFF"/>
                  </a:outerShdw>
                </a:effectLst>
                <a:latin typeface="+mn-lt"/>
                <a:ea typeface="楷体" pitchFamily="49" charset="-122"/>
              </a:rPr>
              <a:t>与要表示的值</a:t>
            </a:r>
            <a:r>
              <a:rPr lang="en-US" altLang="zh-CN" b="1" dirty="0">
                <a:effectLst>
                  <a:outerShdw blurRad="38100" dist="38100" dir="2700000" algn="tl">
                    <a:srgbClr val="FFFFFF"/>
                  </a:outerShdw>
                </a:effectLst>
                <a:latin typeface="+mn-lt"/>
                <a:ea typeface="楷体" pitchFamily="49" charset="-122"/>
              </a:rPr>
              <a:t>(-65537)</a:t>
            </a:r>
            <a:r>
              <a:rPr lang="zh-CN" altLang="en-US" b="1" dirty="0">
                <a:effectLst>
                  <a:outerShdw blurRad="38100" dist="38100" dir="2700000" algn="tl">
                    <a:srgbClr val="FFFFFF"/>
                  </a:outerShdw>
                </a:effectLst>
                <a:latin typeface="+mn-lt"/>
                <a:ea typeface="楷体" pitchFamily="49" charset="-122"/>
              </a:rPr>
              <a:t>不同，但</a:t>
            </a:r>
            <a:r>
              <a:rPr lang="en-US" altLang="zh-CN" b="1" dirty="0">
                <a:effectLst>
                  <a:outerShdw blurRad="38100" dist="38100" dir="2700000" algn="tl">
                    <a:srgbClr val="FFFFFF"/>
                  </a:outerShdw>
                </a:effectLst>
                <a:latin typeface="+mn-lt"/>
                <a:ea typeface="楷体" pitchFamily="49" charset="-122"/>
              </a:rPr>
              <a:t>-65537</a:t>
            </a:r>
            <a:r>
              <a:rPr lang="zh-CN" altLang="en-US" b="1" dirty="0">
                <a:effectLst>
                  <a:outerShdw blurRad="38100" dist="38100" dir="2700000" algn="tl">
                    <a:srgbClr val="FFFFFF"/>
                  </a:outerShdw>
                </a:effectLst>
                <a:latin typeface="+mn-lt"/>
                <a:ea typeface="楷体" pitchFamily="49" charset="-122"/>
              </a:rPr>
              <a:t>并没有超出了</a:t>
            </a:r>
            <a:r>
              <a:rPr lang="en-US" altLang="zh-CN" b="1" dirty="0">
                <a:effectLst>
                  <a:outerShdw blurRad="38100" dist="38100" dir="2700000" algn="tl">
                    <a:srgbClr val="FFFFFF"/>
                  </a:outerShdw>
                </a:effectLst>
                <a:latin typeface="+mn-lt"/>
                <a:ea typeface="楷体" pitchFamily="49" charset="-122"/>
              </a:rPr>
              <a:t>32</a:t>
            </a:r>
            <a:r>
              <a:rPr lang="zh-CN" altLang="en-US" b="1" dirty="0">
                <a:effectLst>
                  <a:outerShdw blurRad="38100" dist="38100" dir="2700000" algn="tl">
                    <a:srgbClr val="FFFFFF"/>
                  </a:outerShdw>
                </a:effectLst>
                <a:latin typeface="+mn-lt"/>
                <a:ea typeface="楷体" pitchFamily="49" charset="-122"/>
              </a:rPr>
              <a:t>位内存单元表示数的范围，所以实际存储的值就是其本身。因此，我们在</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语言中对数据处理时必须要注意数据的表示范围，以免引起不必要的错误</a:t>
            </a:r>
            <a:r>
              <a:rPr lang="zh-CN" altLang="en-US" dirty="0">
                <a:latin typeface="+mn-lt"/>
                <a:ea typeface="楷体" pitchFamily="49" charset="-122"/>
              </a:rPr>
              <a:t>。</a:t>
            </a:r>
          </a:p>
        </p:txBody>
      </p:sp>
      <p:sp>
        <p:nvSpPr>
          <p:cNvPr id="5" name="灯片编号占位符 4">
            <a:extLst>
              <a:ext uri="{FF2B5EF4-FFF2-40B4-BE49-F238E27FC236}">
                <a16:creationId xmlns:a16="http://schemas.microsoft.com/office/drawing/2014/main" id="{AAA47751-56C6-D056-2A87-647F28D430D1}"/>
              </a:ext>
            </a:extLst>
          </p:cNvPr>
          <p:cNvSpPr>
            <a:spLocks noGrp="1"/>
          </p:cNvSpPr>
          <p:nvPr>
            <p:ph type="sldNum" sz="quarter" idx="12"/>
          </p:nvPr>
        </p:nvSpPr>
        <p:spPr/>
        <p:txBody>
          <a:bodyPr/>
          <a:lstStyle/>
          <a:p>
            <a:fld id="{889BB3BD-F80A-4CDD-987F-7A7F8A95929D}" type="slidenum">
              <a:rPr lang="en-US" altLang="zh-CN" smtClean="0"/>
              <a:pPr/>
              <a:t>13</a:t>
            </a:fld>
            <a:endParaRPr lang="en-US" altLang="zh-CN"/>
          </a:p>
        </p:txBody>
      </p:sp>
    </p:spTree>
    <p:extLst>
      <p:ext uri="{BB962C8B-B14F-4D97-AF65-F5344CB8AC3E}">
        <p14:creationId xmlns:p14="http://schemas.microsoft.com/office/powerpoint/2010/main" val="2619921110"/>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linds(horizontal)">
                                      <p:cBhvr>
                                        <p:cTn id="18" dur="500"/>
                                        <p:tgtEl>
                                          <p:spTgt spid="5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strips(upRight)">
                                      <p:cBhvr>
                                        <p:cTn id="23" dur="500"/>
                                        <p:tgtEl>
                                          <p:spTgt spid="59"/>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strips(downLeft)">
                                      <p:cBhvr>
                                        <p:cTn id="37" dur="500"/>
                                        <p:tgtEl>
                                          <p:spTgt spid="57"/>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par>
                          <p:cTn id="38" fill="hold">
                            <p:stCondLst>
                              <p:cond delay="500"/>
                            </p:stCondLst>
                            <p:childTnLst>
                              <p:par>
                                <p:cTn id="39" presetID="18" presetClass="entr" presetSubtype="12" fill="hold" nodeType="after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strips(downLeft)">
                                      <p:cBhvr>
                                        <p:cTn id="41" dur="500"/>
                                        <p:tgtEl>
                                          <p:spTgt spid="111"/>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linds(horizontal)">
                                      <p:cBhvr>
                                        <p:cTn id="45" dur="500"/>
                                        <p:tgtEl>
                                          <p:spTgt spid="101"/>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p:tgtEl>
                                      </p:cMediaNode>
                                    </p:audio>
                                  </p:sub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106"/>
                                        </p:tgtEl>
                                        <p:attrNameLst>
                                          <p:attrName>style.visibility</p:attrName>
                                        </p:attrNameLst>
                                      </p:cBhvr>
                                      <p:to>
                                        <p:strVal val="visible"/>
                                      </p:to>
                                    </p:set>
                                    <p:animEffect transition="in" filter="blinds(horizontal)">
                                      <p:cBhvr>
                                        <p:cTn id="49" dur="500"/>
                                        <p:tgtEl>
                                          <p:spTgt spid="106"/>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blinds(horizontal)">
                                      <p:cBhvr>
                                        <p:cTn id="54" dur="500"/>
                                        <p:tgtEl>
                                          <p:spTgt spid="107"/>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strips(downLeft)">
                                      <p:cBhvr>
                                        <p:cTn id="59" dur="500"/>
                                        <p:tgtEl>
                                          <p:spTgt spid="105"/>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blinds(horizontal)">
                                      <p:cBhvr>
                                        <p:cTn id="63" dur="500"/>
                                        <p:tgtEl>
                                          <p:spTgt spid="102"/>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10"/>
                                        </p:tgtEl>
                                        <p:attrNameLst>
                                          <p:attrName>style.visibility</p:attrName>
                                        </p:attrNameLst>
                                      </p:cBhvr>
                                      <p:to>
                                        <p:strVal val="visible"/>
                                      </p:to>
                                    </p:set>
                                    <p:animEffect transition="in" filter="strips(downLeft)">
                                      <p:cBhvr>
                                        <p:cTn id="68" dur="500"/>
                                        <p:tgtEl>
                                          <p:spTgt spid="110"/>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18" presetClass="entr" presetSubtype="3"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strips(upRight)">
                                      <p:cBhvr>
                                        <p:cTn id="73" dur="500"/>
                                        <p:tgtEl>
                                          <p:spTgt spid="114"/>
                                        </p:tgtEl>
                                      </p:cBhvr>
                                    </p:animEffect>
                                  </p:childTnLst>
                                  <p:subTnLst>
                                    <p:audio>
                                      <p:cMediaNode>
                                        <p:cTn display="0" masterRel="sameClick">
                                          <p:stCondLst>
                                            <p:cond evt="begin" delay="0">
                                              <p:tn val="71"/>
                                            </p:cond>
                                          </p:stCondLst>
                                          <p:endCondLst>
                                            <p:cond evt="onStopAudio" delay="0">
                                              <p:tgtEl>
                                                <p:sldTgt/>
                                              </p:tgtEl>
                                            </p:cond>
                                          </p:endCondLst>
                                        </p:cTn>
                                        <p:tgtEl>
                                          <p:sndTgt r:embed="rId5" name="laser.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box(in)">
                                      <p:cBhvr>
                                        <p:cTn id="78" dur="2000"/>
                                        <p:tgtEl>
                                          <p:spTgt spid="4"/>
                                        </p:tgtEl>
                                      </p:cBhvr>
                                    </p:animEffect>
                                  </p:childTnLst>
                                  <p:subTnLst>
                                    <p:audio>
                                      <p:cMediaNode>
                                        <p:cTn display="0" masterRel="sameClick">
                                          <p:stCondLst>
                                            <p:cond evt="begin" delay="0">
                                              <p:tn val="76"/>
                                            </p:cond>
                                          </p:stCondLst>
                                          <p:endCondLst>
                                            <p:cond evt="onStopAudio" delay="0">
                                              <p:tgtEl>
                                                <p:sldTgt/>
                                              </p:tgtEl>
                                            </p:cond>
                                          </p:endCondLst>
                                        </p:cTn>
                                        <p:tgtEl>
                                          <p:sndTgt r:embed="rId4" name="chimes.wav"/>
                                        </p:tgtEl>
                                      </p:cMediaNode>
                                    </p:audio>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18"/>
                                        </p:tgtEl>
                                        <p:attrNameLst>
                                          <p:attrName>style.visibility</p:attrName>
                                        </p:attrNameLst>
                                      </p:cBhvr>
                                      <p:to>
                                        <p:strVal val="visible"/>
                                      </p:to>
                                    </p:set>
                                    <p:animEffect transition="in" filter="blinds(horizontal)">
                                      <p:cBhvr>
                                        <p:cTn id="83" dur="500"/>
                                        <p:tgtEl>
                                          <p:spTgt spid="118"/>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par>
                          <p:cTn id="84" fill="hold">
                            <p:stCondLst>
                              <p:cond delay="500"/>
                            </p:stCondLst>
                            <p:childTnLst>
                              <p:par>
                                <p:cTn id="85" presetID="3" presetClass="entr" presetSubtype="10" fill="hold" grpId="0" nodeType="afterEffect">
                                  <p:stCondLst>
                                    <p:cond delay="0"/>
                                  </p:stCondLst>
                                  <p:childTnLst>
                                    <p:set>
                                      <p:cBhvr>
                                        <p:cTn id="86" dur="1" fill="hold">
                                          <p:stCondLst>
                                            <p:cond delay="0"/>
                                          </p:stCondLst>
                                        </p:cTn>
                                        <p:tgtEl>
                                          <p:spTgt spid="120"/>
                                        </p:tgtEl>
                                        <p:attrNameLst>
                                          <p:attrName>style.visibility</p:attrName>
                                        </p:attrNameLst>
                                      </p:cBhvr>
                                      <p:to>
                                        <p:strVal val="visible"/>
                                      </p:to>
                                    </p:set>
                                    <p:animEffect transition="in" filter="blinds(horizontal)">
                                      <p:cBhvr>
                                        <p:cTn id="87" dur="500"/>
                                        <p:tgtEl>
                                          <p:spTgt spid="120"/>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p:stCondLst>
                        <p:cond delay="indefinite"/>
                      </p:stCondLst>
                      <p:childTnLst>
                        <p:par>
                          <p:cTn id="89" fill="hold">
                            <p:stCondLst>
                              <p:cond delay="0"/>
                            </p:stCondLst>
                            <p:childTnLst>
                              <p:par>
                                <p:cTn id="90" presetID="18" presetClass="entr" presetSubtype="3" fill="hold" nodeType="clickEffect">
                                  <p:stCondLst>
                                    <p:cond delay="0"/>
                                  </p:stCondLst>
                                  <p:childTnLst>
                                    <p:set>
                                      <p:cBhvr>
                                        <p:cTn id="91" dur="1" fill="hold">
                                          <p:stCondLst>
                                            <p:cond delay="0"/>
                                          </p:stCondLst>
                                        </p:cTn>
                                        <p:tgtEl>
                                          <p:spTgt spid="121"/>
                                        </p:tgtEl>
                                        <p:attrNameLst>
                                          <p:attrName>style.visibility</p:attrName>
                                        </p:attrNameLst>
                                      </p:cBhvr>
                                      <p:to>
                                        <p:strVal val="visible"/>
                                      </p:to>
                                    </p:set>
                                    <p:animEffect transition="in" filter="strips(upRight)">
                                      <p:cBhvr>
                                        <p:cTn id="92" dur="500"/>
                                        <p:tgtEl>
                                          <p:spTgt spid="12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15"/>
                                        </p:tgtEl>
                                        <p:attrNameLst>
                                          <p:attrName>style.visibility</p:attrName>
                                        </p:attrNameLst>
                                      </p:cBhvr>
                                      <p:to>
                                        <p:strVal val="visible"/>
                                      </p:to>
                                    </p:set>
                                    <p:animEffect transition="in" filter="blinds(horizontal)">
                                      <p:cBhvr>
                                        <p:cTn id="97" dur="500"/>
                                        <p:tgtEl>
                                          <p:spTgt spid="115"/>
                                        </p:tgtEl>
                                      </p:cBhvr>
                                    </p:animEffect>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119"/>
                                        </p:tgtEl>
                                        <p:attrNameLst>
                                          <p:attrName>style.visibility</p:attrName>
                                        </p:attrNameLst>
                                      </p:cBhvr>
                                      <p:to>
                                        <p:strVal val="visible"/>
                                      </p:to>
                                    </p:set>
                                    <p:animEffect transition="in" filter="strips(downLeft)">
                                      <p:cBhvr>
                                        <p:cTn id="102" dur="500"/>
                                        <p:tgtEl>
                                          <p:spTgt spid="119"/>
                                        </p:tgtEl>
                                      </p:cBhvr>
                                    </p:animEffect>
                                  </p:childTnLst>
                                  <p:subTnLst>
                                    <p:audio>
                                      <p:cMediaNode>
                                        <p:cTn display="0" masterRel="sameClick">
                                          <p:stCondLst>
                                            <p:cond evt="begin" delay="0">
                                              <p:tn val="100"/>
                                            </p:cond>
                                          </p:stCondLst>
                                          <p:endCondLst>
                                            <p:cond evt="onStopAudio" delay="0">
                                              <p:tgtEl>
                                                <p:sldTgt/>
                                              </p:tgtEl>
                                            </p:cond>
                                          </p:endCondLst>
                                        </p:cTn>
                                        <p:tgtEl>
                                          <p:sndTgt r:embed="rId4" name="chimes.wav"/>
                                        </p:tgtEl>
                                      </p:cMediaNode>
                                    </p:audio>
                                  </p:subTnLst>
                                </p:cTn>
                              </p:par>
                            </p:childTnLst>
                          </p:cTn>
                        </p:par>
                        <p:par>
                          <p:cTn id="103" fill="hold">
                            <p:stCondLst>
                              <p:cond delay="500"/>
                            </p:stCondLst>
                            <p:childTnLst>
                              <p:par>
                                <p:cTn id="104" presetID="18" presetClass="entr" presetSubtype="12" fill="hold" grpId="0" nodeType="afterEffect">
                                  <p:stCondLst>
                                    <p:cond delay="0"/>
                                  </p:stCondLst>
                                  <p:childTnLst>
                                    <p:set>
                                      <p:cBhvr>
                                        <p:cTn id="105" dur="1" fill="hold">
                                          <p:stCondLst>
                                            <p:cond delay="0"/>
                                          </p:stCondLst>
                                        </p:cTn>
                                        <p:tgtEl>
                                          <p:spTgt spid="134"/>
                                        </p:tgtEl>
                                        <p:attrNameLst>
                                          <p:attrName>style.visibility</p:attrName>
                                        </p:attrNameLst>
                                      </p:cBhvr>
                                      <p:to>
                                        <p:strVal val="visible"/>
                                      </p:to>
                                    </p:set>
                                    <p:animEffect transition="in" filter="strips(downLeft)">
                                      <p:cBhvr>
                                        <p:cTn id="106" dur="500"/>
                                        <p:tgtEl>
                                          <p:spTgt spid="134"/>
                                        </p:tgtEl>
                                      </p:cBhvr>
                                    </p:animEffect>
                                  </p:childTnLst>
                                  <p:subTnLst>
                                    <p:audio>
                                      <p:cMediaNode>
                                        <p:cTn display="0" masterRel="sameClick">
                                          <p:stCondLst>
                                            <p:cond evt="begin" delay="0">
                                              <p:tn val="104"/>
                                            </p:cond>
                                          </p:stCondLst>
                                          <p:endCondLst>
                                            <p:cond evt="onStopAudio" delay="0">
                                              <p:tgtEl>
                                                <p:sldTgt/>
                                              </p:tgtEl>
                                            </p:cond>
                                          </p:endCondLst>
                                        </p:cTn>
                                        <p:tgtEl>
                                          <p:sndTgt r:embed="rId4" name="chimes.wav"/>
                                        </p:tgtEl>
                                      </p:cMediaNode>
                                    </p:audio>
                                  </p:subTnLst>
                                </p:cTn>
                              </p:par>
                            </p:childTnLst>
                          </p:cTn>
                        </p:par>
                        <p:par>
                          <p:cTn id="107" fill="hold">
                            <p:stCondLst>
                              <p:cond delay="1000"/>
                            </p:stCondLst>
                            <p:childTnLst>
                              <p:par>
                                <p:cTn id="108" presetID="3" presetClass="entr" presetSubtype="10" fill="hold" nodeType="afterEffect">
                                  <p:stCondLst>
                                    <p:cond delay="0"/>
                                  </p:stCondLst>
                                  <p:childTnLst>
                                    <p:set>
                                      <p:cBhvr>
                                        <p:cTn id="109" dur="1" fill="hold">
                                          <p:stCondLst>
                                            <p:cond delay="0"/>
                                          </p:stCondLst>
                                        </p:cTn>
                                        <p:tgtEl>
                                          <p:spTgt spid="132"/>
                                        </p:tgtEl>
                                        <p:attrNameLst>
                                          <p:attrName>style.visibility</p:attrName>
                                        </p:attrNameLst>
                                      </p:cBhvr>
                                      <p:to>
                                        <p:strVal val="visible"/>
                                      </p:to>
                                    </p:set>
                                    <p:animEffect transition="in" filter="blinds(horizontal)">
                                      <p:cBhvr>
                                        <p:cTn id="110" dur="500"/>
                                        <p:tgtEl>
                                          <p:spTgt spid="132"/>
                                        </p:tgtEl>
                                      </p:cBhvr>
                                    </p:animEffect>
                                  </p:childTnLst>
                                  <p:subTnLst>
                                    <p:audio>
                                      <p:cMediaNode>
                                        <p:cTn display="0" masterRel="sameClick">
                                          <p:stCondLst>
                                            <p:cond evt="begin" delay="0">
                                              <p:tn val="108"/>
                                            </p:cond>
                                          </p:stCondLst>
                                          <p:endCondLst>
                                            <p:cond evt="onStopAudio" delay="0">
                                              <p:tgtEl>
                                                <p:sldTgt/>
                                              </p:tgtEl>
                                            </p:cond>
                                          </p:endCondLst>
                                        </p:cTn>
                                        <p:tgtEl>
                                          <p:sndTgt r:embed="rId4" name="chimes.wav"/>
                                        </p:tgtEl>
                                      </p:cMediaNode>
                                    </p:audio>
                                  </p:subTnLst>
                                </p:cTn>
                              </p:par>
                            </p:childTnLst>
                          </p:cTn>
                        </p:par>
                        <p:par>
                          <p:cTn id="111" fill="hold">
                            <p:stCondLst>
                              <p:cond delay="1500"/>
                            </p:stCondLst>
                            <p:childTnLst>
                              <p:par>
                                <p:cTn id="112" presetID="3" presetClass="entr" presetSubtype="10" fill="hold" grpId="0" nodeType="afterEffect">
                                  <p:stCondLst>
                                    <p:cond delay="0"/>
                                  </p:stCondLst>
                                  <p:childTnLst>
                                    <p:set>
                                      <p:cBhvr>
                                        <p:cTn id="113" dur="1" fill="hold">
                                          <p:stCondLst>
                                            <p:cond delay="0"/>
                                          </p:stCondLst>
                                        </p:cTn>
                                        <p:tgtEl>
                                          <p:spTgt spid="131"/>
                                        </p:tgtEl>
                                        <p:attrNameLst>
                                          <p:attrName>style.visibility</p:attrName>
                                        </p:attrNameLst>
                                      </p:cBhvr>
                                      <p:to>
                                        <p:strVal val="visible"/>
                                      </p:to>
                                    </p:set>
                                    <p:animEffect transition="in" filter="blinds(horizontal)">
                                      <p:cBhvr>
                                        <p:cTn id="114" dur="500"/>
                                        <p:tgtEl>
                                          <p:spTgt spid="131"/>
                                        </p:tgtEl>
                                      </p:cBhvr>
                                    </p:animEffect>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24"/>
                                        </p:tgtEl>
                                        <p:attrNameLst>
                                          <p:attrName>style.visibility</p:attrName>
                                        </p:attrNameLst>
                                      </p:cBhvr>
                                      <p:to>
                                        <p:strVal val="visible"/>
                                      </p:to>
                                    </p:set>
                                    <p:animEffect transition="in" filter="blinds(horizontal)">
                                      <p:cBhvr>
                                        <p:cTn id="119" dur="500"/>
                                        <p:tgtEl>
                                          <p:spTgt spid="124"/>
                                        </p:tgtEl>
                                      </p:cBhvr>
                                    </p:animEffec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130"/>
                                        </p:tgtEl>
                                        <p:attrNameLst>
                                          <p:attrName>style.visibility</p:attrName>
                                        </p:attrNameLst>
                                      </p:cBhvr>
                                      <p:to>
                                        <p:strVal val="visible"/>
                                      </p:to>
                                    </p:set>
                                    <p:animEffect transition="in" filter="strips(downLeft)">
                                      <p:cBhvr>
                                        <p:cTn id="124" dur="500"/>
                                        <p:tgtEl>
                                          <p:spTgt spid="130"/>
                                        </p:tgtEl>
                                      </p:cBhvr>
                                    </p:animEffect>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par>
                          <p:cTn id="125" fill="hold">
                            <p:stCondLst>
                              <p:cond delay="500"/>
                            </p:stCondLst>
                            <p:childTnLst>
                              <p:par>
                                <p:cTn id="126" presetID="3" presetClass="entr" presetSubtype="10" fill="hold" nodeType="afterEffect">
                                  <p:stCondLst>
                                    <p:cond delay="0"/>
                                  </p:stCondLst>
                                  <p:childTnLst>
                                    <p:set>
                                      <p:cBhvr>
                                        <p:cTn id="127" dur="1" fill="hold">
                                          <p:stCondLst>
                                            <p:cond delay="0"/>
                                          </p:stCondLst>
                                        </p:cTn>
                                        <p:tgtEl>
                                          <p:spTgt spid="127"/>
                                        </p:tgtEl>
                                        <p:attrNameLst>
                                          <p:attrName>style.visibility</p:attrName>
                                        </p:attrNameLst>
                                      </p:cBhvr>
                                      <p:to>
                                        <p:strVal val="visible"/>
                                      </p:to>
                                    </p:set>
                                    <p:animEffect transition="in" filter="blinds(horizontal)">
                                      <p:cBhvr>
                                        <p:cTn id="128" dur="500"/>
                                        <p:tgtEl>
                                          <p:spTgt spid="127"/>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133"/>
                                        </p:tgtEl>
                                        <p:attrNameLst>
                                          <p:attrName>style.visibility</p:attrName>
                                        </p:attrNameLst>
                                      </p:cBhvr>
                                      <p:to>
                                        <p:strVal val="visible"/>
                                      </p:to>
                                    </p:set>
                                    <p:animEffect transition="in" filter="strips(downLeft)">
                                      <p:cBhvr>
                                        <p:cTn id="133" dur="500"/>
                                        <p:tgtEl>
                                          <p:spTgt spid="133"/>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18" presetClass="entr" presetSubtype="3" fill="hold" grpId="0" nodeType="clickEffect">
                                  <p:stCondLst>
                                    <p:cond delay="0"/>
                                  </p:stCondLst>
                                  <p:childTnLst>
                                    <p:set>
                                      <p:cBhvr>
                                        <p:cTn id="137" dur="1" fill="hold">
                                          <p:stCondLst>
                                            <p:cond delay="0"/>
                                          </p:stCondLst>
                                        </p:cTn>
                                        <p:tgtEl>
                                          <p:spTgt spid="135"/>
                                        </p:tgtEl>
                                        <p:attrNameLst>
                                          <p:attrName>style.visibility</p:attrName>
                                        </p:attrNameLst>
                                      </p:cBhvr>
                                      <p:to>
                                        <p:strVal val="visible"/>
                                      </p:to>
                                    </p:set>
                                    <p:animEffect transition="in" filter="strips(upRight)">
                                      <p:cBhvr>
                                        <p:cTn id="138" dur="500"/>
                                        <p:tgtEl>
                                          <p:spTgt spid="135"/>
                                        </p:tgtEl>
                                      </p:cBhvr>
                                    </p:animEffect>
                                  </p:childTnLst>
                                  <p:subTnLst>
                                    <p:audio>
                                      <p:cMediaNode>
                                        <p:cTn display="0" masterRel="sameClick">
                                          <p:stCondLst>
                                            <p:cond evt="begin" delay="0">
                                              <p:tn val="136"/>
                                            </p:cond>
                                          </p:stCondLst>
                                          <p:endCondLst>
                                            <p:cond evt="onStopAudio" delay="0">
                                              <p:tgtEl>
                                                <p:sldTgt/>
                                              </p:tgtEl>
                                            </p:cond>
                                          </p:endCondLst>
                                        </p:cTn>
                                        <p:tgtEl>
                                          <p:sndTgt r:embed="rId5" name="laser.wav"/>
                                        </p:tgtEl>
                                      </p:cMediaNode>
                                    </p:audio>
                                  </p:subTnLst>
                                </p:cTn>
                              </p:par>
                            </p:childTnLst>
                          </p:cTn>
                        </p:par>
                      </p:childTnLst>
                    </p:cTn>
                  </p:par>
                  <p:par>
                    <p:cTn id="139" fill="hold">
                      <p:stCondLst>
                        <p:cond delay="indefinite"/>
                      </p:stCondLst>
                      <p:childTnLst>
                        <p:par>
                          <p:cTn id="140" fill="hold">
                            <p:stCondLst>
                              <p:cond delay="0"/>
                            </p:stCondLst>
                            <p:childTnLst>
                              <p:par>
                                <p:cTn id="141" presetID="4" presetClass="entr" presetSubtype="16" fill="hold" grpId="0" nodeType="clickEffect">
                                  <p:stCondLst>
                                    <p:cond delay="0"/>
                                  </p:stCondLst>
                                  <p:childTnLst>
                                    <p:set>
                                      <p:cBhvr>
                                        <p:cTn id="142" dur="1" fill="hold">
                                          <p:stCondLst>
                                            <p:cond delay="0"/>
                                          </p:stCondLst>
                                        </p:cTn>
                                        <p:tgtEl>
                                          <p:spTgt spid="136">
                                            <p:bg/>
                                          </p:spTgt>
                                        </p:tgtEl>
                                        <p:attrNameLst>
                                          <p:attrName>style.visibility</p:attrName>
                                        </p:attrNameLst>
                                      </p:cBhvr>
                                      <p:to>
                                        <p:strVal val="visible"/>
                                      </p:to>
                                    </p:set>
                                    <p:animEffect transition="in" filter="box(in)">
                                      <p:cBhvr>
                                        <p:cTn id="143" dur="500"/>
                                        <p:tgtEl>
                                          <p:spTgt spid="136">
                                            <p:bg/>
                                          </p:spTgt>
                                        </p:tgtEl>
                                      </p:cBhvr>
                                    </p:animEffect>
                                  </p:childTnLst>
                                  <p:subTnLst>
                                    <p:audio>
                                      <p:cMediaNode>
                                        <p:cTn display="0" masterRel="sameClick">
                                          <p:stCondLst>
                                            <p:cond evt="begin" delay="0">
                                              <p:tn val="141"/>
                                            </p:cond>
                                          </p:stCondLst>
                                          <p:endCondLst>
                                            <p:cond evt="onStopAudio" delay="0">
                                              <p:tgtEl>
                                                <p:sldTgt/>
                                              </p:tgtEl>
                                            </p:cond>
                                          </p:endCondLst>
                                        </p:cTn>
                                        <p:tgtEl>
                                          <p:sndTgt r:embed="rId5" name="laser.wav"/>
                                        </p:tgtEl>
                                      </p:cMediaNode>
                                    </p:audio>
                                  </p:subTnLst>
                                </p:cTn>
                              </p:par>
                              <p:par>
                                <p:cTn id="144" presetID="4" presetClass="entr" presetSubtype="16" fill="hold" grpId="0" nodeType="withEffect">
                                  <p:stCondLst>
                                    <p:cond delay="0"/>
                                  </p:stCondLst>
                                  <p:childTnLst>
                                    <p:set>
                                      <p:cBhvr>
                                        <p:cTn id="145" dur="1" fill="hold">
                                          <p:stCondLst>
                                            <p:cond delay="0"/>
                                          </p:stCondLst>
                                        </p:cTn>
                                        <p:tgtEl>
                                          <p:spTgt spid="136">
                                            <p:txEl>
                                              <p:pRg st="0" end="0"/>
                                            </p:txEl>
                                          </p:spTgt>
                                        </p:tgtEl>
                                        <p:attrNameLst>
                                          <p:attrName>style.visibility</p:attrName>
                                        </p:attrNameLst>
                                      </p:cBhvr>
                                      <p:to>
                                        <p:strVal val="visible"/>
                                      </p:to>
                                    </p:set>
                                    <p:animEffect transition="in" filter="box(in)">
                                      <p:cBhvr>
                                        <p:cTn id="146" dur="500"/>
                                        <p:tgtEl>
                                          <p:spTgt spid="136">
                                            <p:txEl>
                                              <p:pRg st="0" end="0"/>
                                            </p:txEl>
                                          </p:spTgt>
                                        </p:tgtEl>
                                      </p:cBhvr>
                                    </p:animEffect>
                                  </p:childTnLst>
                                  <p:subTnLst>
                                    <p:audio>
                                      <p:cMediaNode>
                                        <p:cTn display="0" masterRel="sameClick">
                                          <p:stCondLst>
                                            <p:cond evt="begin" delay="0">
                                              <p:tn val="144"/>
                                            </p:cond>
                                          </p:stCondLst>
                                          <p:endCondLst>
                                            <p:cond evt="onStopAudio" delay="0">
                                              <p:tgtEl>
                                                <p:sldTgt/>
                                              </p:tgtEl>
                                            </p:cond>
                                          </p:endCondLst>
                                        </p:cTn>
                                        <p:tgtEl>
                                          <p:sndTgt r:embed="rId5" name="laser.wav"/>
                                        </p:tgtEl>
                                      </p:cMediaNode>
                                    </p:audio>
                                  </p:subTnLst>
                                </p:cTn>
                              </p:par>
                            </p:childTnLst>
                          </p:cTn>
                        </p:par>
                      </p:childTnLst>
                    </p:cTn>
                  </p:par>
                  <p:par>
                    <p:cTn id="147" fill="hold">
                      <p:stCondLst>
                        <p:cond delay="indefinite"/>
                      </p:stCondLst>
                      <p:childTnLst>
                        <p:par>
                          <p:cTn id="148" fill="hold">
                            <p:stCondLst>
                              <p:cond delay="0"/>
                            </p:stCondLst>
                            <p:childTnLst>
                              <p:par>
                                <p:cTn id="149" presetID="4" presetClass="entr" presetSubtype="32" fill="hold" grpId="0" nodeType="clickEffect">
                                  <p:stCondLst>
                                    <p:cond delay="0"/>
                                  </p:stCondLst>
                                  <p:childTnLst>
                                    <p:set>
                                      <p:cBhvr>
                                        <p:cTn id="150" dur="1" fill="hold">
                                          <p:stCondLst>
                                            <p:cond delay="0"/>
                                          </p:stCondLst>
                                        </p:cTn>
                                        <p:tgtEl>
                                          <p:spTgt spid="137">
                                            <p:bg/>
                                          </p:spTgt>
                                        </p:tgtEl>
                                        <p:attrNameLst>
                                          <p:attrName>style.visibility</p:attrName>
                                        </p:attrNameLst>
                                      </p:cBhvr>
                                      <p:to>
                                        <p:strVal val="visible"/>
                                      </p:to>
                                    </p:set>
                                    <p:animEffect transition="in" filter="box(out)">
                                      <p:cBhvr>
                                        <p:cTn id="151" dur="500"/>
                                        <p:tgtEl>
                                          <p:spTgt spid="137">
                                            <p:bg/>
                                          </p:spTgt>
                                        </p:tgtEl>
                                      </p:cBhvr>
                                    </p:animEffect>
                                  </p:childTnLst>
                                  <p:subTnLst>
                                    <p:audio>
                                      <p:cMediaNode>
                                        <p:cTn display="0" masterRel="sameClick">
                                          <p:stCondLst>
                                            <p:cond evt="begin" delay="0">
                                              <p:tn val="149"/>
                                            </p:cond>
                                          </p:stCondLst>
                                          <p:endCondLst>
                                            <p:cond evt="onStopAudio" delay="0">
                                              <p:tgtEl>
                                                <p:sldTgt/>
                                              </p:tgtEl>
                                            </p:cond>
                                          </p:endCondLst>
                                        </p:cTn>
                                        <p:tgtEl>
                                          <p:sndTgt r:embed="rId4" name="chimes.wav"/>
                                        </p:tgtEl>
                                      </p:cMediaNode>
                                    </p:audio>
                                  </p:subTnLst>
                                </p:cTn>
                              </p:par>
                              <p:par>
                                <p:cTn id="152" presetID="4" presetClass="entr" presetSubtype="32" fill="hold" grpId="0" nodeType="withEffect">
                                  <p:stCondLst>
                                    <p:cond delay="0"/>
                                  </p:stCondLst>
                                  <p:childTnLst>
                                    <p:set>
                                      <p:cBhvr>
                                        <p:cTn id="153" dur="1" fill="hold">
                                          <p:stCondLst>
                                            <p:cond delay="0"/>
                                          </p:stCondLst>
                                        </p:cTn>
                                        <p:tgtEl>
                                          <p:spTgt spid="137">
                                            <p:txEl>
                                              <p:pRg st="0" end="0"/>
                                            </p:txEl>
                                          </p:spTgt>
                                        </p:tgtEl>
                                        <p:attrNameLst>
                                          <p:attrName>style.visibility</p:attrName>
                                        </p:attrNameLst>
                                      </p:cBhvr>
                                      <p:to>
                                        <p:strVal val="visible"/>
                                      </p:to>
                                    </p:set>
                                    <p:animEffect transition="in" filter="box(out)">
                                      <p:cBhvr>
                                        <p:cTn id="154" dur="500"/>
                                        <p:tgtEl>
                                          <p:spTgt spid="137">
                                            <p:txEl>
                                              <p:pRg st="0" end="0"/>
                                            </p:txEl>
                                          </p:spTgt>
                                        </p:tgtEl>
                                      </p:cBhvr>
                                    </p:animEffect>
                                  </p:childTnLst>
                                  <p:subTnLst>
                                    <p:audio>
                                      <p:cMediaNode>
                                        <p:cTn display="0" masterRel="sameClick">
                                          <p:stCondLst>
                                            <p:cond evt="begin" delay="0">
                                              <p:tn val="15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p:bldP spid="56" grpId="0"/>
      <p:bldP spid="57" grpId="0" animBg="1"/>
      <p:bldP spid="58" grpId="0"/>
      <p:bldP spid="105" grpId="0" animBg="1"/>
      <p:bldP spid="106" grpId="0"/>
      <p:bldP spid="110" grpId="0" animBg="1"/>
      <p:bldP spid="114" grpId="0" animBg="1"/>
      <p:bldP spid="118" grpId="0"/>
      <p:bldP spid="119" grpId="0" animBg="1"/>
      <p:bldP spid="120" grpId="0"/>
      <p:bldP spid="130" grpId="0" animBg="1"/>
      <p:bldP spid="131" grpId="0"/>
      <p:bldP spid="133" grpId="0" animBg="1"/>
      <p:bldP spid="134" grpId="0" animBg="1"/>
      <p:bldP spid="135" grpId="0" animBg="1"/>
      <p:bldP spid="136" grpId="0" build="allAtOnce" animBg="1"/>
      <p:bldP spid="137"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D54DFA2-875C-4FE2-950A-E7D29646DF02}"/>
              </a:ext>
            </a:extLst>
          </p:cNvPr>
          <p:cNvGrpSpPr/>
          <p:nvPr/>
        </p:nvGrpSpPr>
        <p:grpSpPr>
          <a:xfrm>
            <a:off x="624150" y="1412776"/>
            <a:ext cx="5567251" cy="5222744"/>
            <a:chOff x="695400" y="1412776"/>
            <a:chExt cx="5567251" cy="5222744"/>
          </a:xfrm>
        </p:grpSpPr>
        <p:sp>
          <p:nvSpPr>
            <p:cNvPr id="2" name="矩形 1">
              <a:extLst>
                <a:ext uri="{FF2B5EF4-FFF2-40B4-BE49-F238E27FC236}">
                  <a16:creationId xmlns:a16="http://schemas.microsoft.com/office/drawing/2014/main" id="{6503D93C-8A54-4BF8-8CC3-CC4DE6354D0C}"/>
                </a:ext>
              </a:extLst>
            </p:cNvPr>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25" name="Rectangle 7">
              <a:extLst>
                <a:ext uri="{FF2B5EF4-FFF2-40B4-BE49-F238E27FC236}">
                  <a16:creationId xmlns:a16="http://schemas.microsoft.com/office/drawing/2014/main" id="{051869C9-2EA3-406C-AE04-296AB6979262}"/>
                </a:ext>
              </a:extLst>
            </p:cNvPr>
            <p:cNvSpPr>
              <a:spLocks noChangeArrowheads="1"/>
            </p:cNvSpPr>
            <p:nvPr/>
          </p:nvSpPr>
          <p:spPr bwMode="auto">
            <a:xfrm>
              <a:off x="766650" y="1472258"/>
              <a:ext cx="5468253"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r>
                <a:rPr lang="en-US" altLang="zh-CN" b="1" dirty="0">
                  <a:effectLst>
                    <a:outerShdw blurRad="38100" dist="38100" dir="2700000" algn="tl">
                      <a:srgbClr val="FFFFFF"/>
                    </a:outerShdw>
                  </a:effectLst>
                  <a:ea typeface="楷体" panose="02010609060101010101" pitchFamily="49" charset="-122"/>
                  <a:sym typeface="Wingdings" pitchFamily="2" charset="2"/>
                </a:rPr>
                <a:t> 034 = (011 100)</a:t>
              </a:r>
              <a:r>
                <a:rPr lang="en-US" altLang="zh-CN" b="1" baseline="-25000" dirty="0">
                  <a:effectLst>
                    <a:outerShdw blurRad="38100" dist="38100" dir="2700000" algn="tl">
                      <a:srgbClr val="FFFFFF"/>
                    </a:outerShdw>
                  </a:effectLst>
                  <a:ea typeface="楷体" panose="02010609060101010101" pitchFamily="49" charset="-122"/>
                  <a:sym typeface="Wingdings" pitchFamily="2" charset="2"/>
                </a:rPr>
                <a:t>2</a:t>
              </a:r>
              <a:endPar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endParaRPr>
            </a:p>
          </p:txBody>
        </p:sp>
      </p:grpSp>
      <p:sp>
        <p:nvSpPr>
          <p:cNvPr id="758789" name="Rectangle 5"/>
          <p:cNvSpPr>
            <a:spLocks noChangeArrowheads="1"/>
          </p:cNvSpPr>
          <p:nvPr/>
        </p:nvSpPr>
        <p:spPr bwMode="auto">
          <a:xfrm>
            <a:off x="744434" y="163514"/>
            <a:ext cx="4262437" cy="579437"/>
          </a:xfrm>
          <a:prstGeom prst="rect">
            <a:avLst/>
          </a:prstGeom>
          <a:noFill/>
          <a:ln w="9525">
            <a:noFill/>
            <a:miter lim="800000"/>
            <a:headEnd/>
            <a:tailEnd/>
          </a:ln>
          <a:effectLst/>
        </p:spPr>
        <p:txBody>
          <a:bodyPr wrap="none" anchor="ctr">
            <a:spAutoFit/>
          </a:bodyPr>
          <a:lstStyle/>
          <a:p>
            <a:r>
              <a:rPr lang="en-US" altLang="zh-CN" sz="3200" b="1">
                <a:solidFill>
                  <a:srgbClr val="FF3399"/>
                </a:solidFill>
                <a:effectLst>
                  <a:outerShdw blurRad="38100" dist="38100" dir="2700000" algn="tl">
                    <a:srgbClr val="000000"/>
                  </a:outerShdw>
                </a:effectLst>
                <a:ea typeface="隶书" pitchFamily="49" charset="-122"/>
              </a:rPr>
              <a:t>2. </a:t>
            </a:r>
            <a:r>
              <a:rPr lang="zh-CN" altLang="en-US" sz="3200" b="1">
                <a:solidFill>
                  <a:srgbClr val="FF3399"/>
                </a:solidFill>
                <a:effectLst>
                  <a:outerShdw blurRad="38100" dist="38100" dir="2700000" algn="tl">
                    <a:srgbClr val="000000"/>
                  </a:outerShdw>
                </a:effectLst>
                <a:ea typeface="隶书" pitchFamily="49" charset="-122"/>
              </a:rPr>
              <a:t>整数在内存中的表示</a:t>
            </a:r>
          </a:p>
        </p:txBody>
      </p:sp>
      <p:sp>
        <p:nvSpPr>
          <p:cNvPr id="758790" name="Rectangle 6"/>
          <p:cNvSpPr>
            <a:spLocks noChangeArrowheads="1"/>
          </p:cNvSpPr>
          <p:nvPr/>
        </p:nvSpPr>
        <p:spPr bwMode="auto">
          <a:xfrm>
            <a:off x="1087334" y="778550"/>
            <a:ext cx="4840287" cy="523220"/>
          </a:xfrm>
          <a:prstGeom prst="rect">
            <a:avLst/>
          </a:prstGeom>
          <a:noFill/>
          <a:ln w="9525">
            <a:noFill/>
            <a:miter lim="800000"/>
            <a:headEnd/>
            <a:tailEnd/>
          </a:ln>
          <a:effectLst/>
        </p:spPr>
        <p:txBody>
          <a:bodyPr anchor="ctr">
            <a:spAutoFit/>
          </a:bodyPr>
          <a:lstStyle/>
          <a:p>
            <a:pPr>
              <a:buFont typeface="Wingdings" pitchFamily="2" charset="2"/>
              <a:buChar char="Ø"/>
              <a:tabLst>
                <a:tab pos="571500" algn="l"/>
              </a:tabLst>
            </a:pPr>
            <a:r>
              <a:rPr lang="zh-CN" altLang="en-US" b="1" dirty="0">
                <a:solidFill>
                  <a:schemeClr val="accent2"/>
                </a:solidFill>
                <a:effectLst>
                  <a:outerShdw blurRad="38100" dist="38100" dir="2700000" algn="tl">
                    <a:srgbClr val="000000"/>
                  </a:outerShdw>
                </a:effectLst>
                <a:latin typeface="+mn-lt"/>
                <a:ea typeface="楷体" pitchFamily="49" charset="-122"/>
              </a:rPr>
              <a:t>八进制整数</a:t>
            </a:r>
            <a:r>
              <a:rPr lang="en-US" altLang="zh-CN" b="1" dirty="0">
                <a:solidFill>
                  <a:schemeClr val="accent2"/>
                </a:solidFill>
                <a:effectLst>
                  <a:outerShdw blurRad="38100" dist="38100" dir="2700000" algn="tl">
                    <a:srgbClr val="000000"/>
                  </a:outerShdw>
                </a:effectLst>
                <a:latin typeface="+mn-lt"/>
                <a:ea typeface="楷体" pitchFamily="49" charset="-122"/>
              </a:rPr>
              <a:t>  </a:t>
            </a:r>
            <a:r>
              <a:rPr lang="en-US" altLang="zh-CN" sz="2800" b="1" dirty="0">
                <a:solidFill>
                  <a:srgbClr val="FF0000"/>
                </a:solidFill>
                <a:effectLst>
                  <a:outerShdw blurRad="38100" dist="38100" dir="2700000" algn="tl">
                    <a:srgbClr val="000000"/>
                  </a:outerShdw>
                </a:effectLst>
                <a:latin typeface="+mn-lt"/>
                <a:ea typeface="楷体" pitchFamily="49" charset="-122"/>
              </a:rPr>
              <a:t>+034</a:t>
            </a:r>
            <a:endParaRPr lang="zh-CN" altLang="en-US" sz="2800" b="1" dirty="0">
              <a:solidFill>
                <a:srgbClr val="FF0000"/>
              </a:solidFill>
              <a:effectLst>
                <a:outerShdw blurRad="38100" dist="38100" dir="2700000" algn="tl">
                  <a:srgbClr val="000000"/>
                </a:outerShdw>
              </a:effectLst>
              <a:latin typeface="+mn-lt"/>
              <a:ea typeface="楷体" pitchFamily="49" charset="-122"/>
            </a:endParaRPr>
          </a:p>
        </p:txBody>
      </p:sp>
      <p:grpSp>
        <p:nvGrpSpPr>
          <p:cNvPr id="758874" name="Group 90"/>
          <p:cNvGrpSpPr>
            <a:grpSpLocks/>
          </p:cNvGrpSpPr>
          <p:nvPr/>
        </p:nvGrpSpPr>
        <p:grpSpPr bwMode="auto">
          <a:xfrm>
            <a:off x="-12805" y="0"/>
            <a:ext cx="446088" cy="6858000"/>
            <a:chOff x="0" y="0"/>
            <a:chExt cx="281" cy="4320"/>
          </a:xfrm>
        </p:grpSpPr>
        <p:sp>
          <p:nvSpPr>
            <p:cNvPr id="758875" name="Text Box 9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58876" name="Text Box 9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4" name="组合 3">
            <a:extLst>
              <a:ext uri="{FF2B5EF4-FFF2-40B4-BE49-F238E27FC236}">
                <a16:creationId xmlns:a16="http://schemas.microsoft.com/office/drawing/2014/main" id="{38BE7098-F94C-4D4E-8238-75A325E23404}"/>
              </a:ext>
            </a:extLst>
          </p:cNvPr>
          <p:cNvGrpSpPr/>
          <p:nvPr/>
        </p:nvGrpSpPr>
        <p:grpSpPr>
          <a:xfrm>
            <a:off x="6374537" y="1412776"/>
            <a:ext cx="5567251" cy="5222744"/>
            <a:chOff x="6445787" y="1412776"/>
            <a:chExt cx="5567251" cy="5222744"/>
          </a:xfrm>
        </p:grpSpPr>
        <p:sp>
          <p:nvSpPr>
            <p:cNvPr id="41" name="矩形 40">
              <a:extLst>
                <a:ext uri="{FF2B5EF4-FFF2-40B4-BE49-F238E27FC236}">
                  <a16:creationId xmlns:a16="http://schemas.microsoft.com/office/drawing/2014/main" id="{830CA8D1-E523-4323-996F-AF7BCCC755FC}"/>
                </a:ext>
              </a:extLst>
            </p:cNvPr>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43" name="Rectangle 7">
              <a:extLst>
                <a:ext uri="{FF2B5EF4-FFF2-40B4-BE49-F238E27FC236}">
                  <a16:creationId xmlns:a16="http://schemas.microsoft.com/office/drawing/2014/main" id="{6029BDBB-1E86-457E-BFDE-3EB1F743A93B}"/>
                </a:ext>
              </a:extLst>
            </p:cNvPr>
            <p:cNvSpPr>
              <a:spLocks noChangeArrowheads="1"/>
            </p:cNvSpPr>
            <p:nvPr/>
          </p:nvSpPr>
          <p:spPr bwMode="auto">
            <a:xfrm>
              <a:off x="6603185" y="1422154"/>
              <a:ext cx="3440729"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grpSp>
        <p:nvGrpSpPr>
          <p:cNvPr id="60" name="Group 8">
            <a:extLst>
              <a:ext uri="{FF2B5EF4-FFF2-40B4-BE49-F238E27FC236}">
                <a16:creationId xmlns:a16="http://schemas.microsoft.com/office/drawing/2014/main" id="{13ECB66F-576D-48C7-80B0-15BCAD3D04DA}"/>
              </a:ext>
            </a:extLst>
          </p:cNvPr>
          <p:cNvGrpSpPr>
            <a:grpSpLocks/>
          </p:cNvGrpSpPr>
          <p:nvPr/>
        </p:nvGrpSpPr>
        <p:grpSpPr bwMode="auto">
          <a:xfrm>
            <a:off x="1587449" y="2430165"/>
            <a:ext cx="2089150" cy="944563"/>
            <a:chOff x="802" y="1796"/>
            <a:chExt cx="1316" cy="595"/>
          </a:xfrm>
        </p:grpSpPr>
        <p:sp>
          <p:nvSpPr>
            <p:cNvPr id="61" name="Line 9">
              <a:extLst>
                <a:ext uri="{FF2B5EF4-FFF2-40B4-BE49-F238E27FC236}">
                  <a16:creationId xmlns:a16="http://schemas.microsoft.com/office/drawing/2014/main" id="{0A31DC5A-4153-4FE6-A702-872A4DA0B2D2}"/>
                </a:ext>
              </a:extLst>
            </p:cNvPr>
            <p:cNvSpPr>
              <a:spLocks noChangeShapeType="1"/>
            </p:cNvSpPr>
            <p:nvPr/>
          </p:nvSpPr>
          <p:spPr bwMode="auto">
            <a:xfrm flipV="1">
              <a:off x="1273" y="1796"/>
              <a:ext cx="0" cy="363"/>
            </a:xfrm>
            <a:prstGeom prst="line">
              <a:avLst/>
            </a:prstGeom>
            <a:noFill/>
            <a:ln w="28575">
              <a:solidFill>
                <a:srgbClr val="0000FF"/>
              </a:solidFill>
              <a:round/>
              <a:headEnd/>
              <a:tailEnd type="stealth" w="lg" len="lg"/>
            </a:ln>
            <a:effectLst/>
          </p:spPr>
          <p:txBody>
            <a:bodyPr/>
            <a:lstStyle/>
            <a:p>
              <a:endParaRPr lang="zh-CN" altLang="en-US"/>
            </a:p>
          </p:txBody>
        </p:sp>
        <p:sp>
          <p:nvSpPr>
            <p:cNvPr id="63" name="Text Box 10">
              <a:extLst>
                <a:ext uri="{FF2B5EF4-FFF2-40B4-BE49-F238E27FC236}">
                  <a16:creationId xmlns:a16="http://schemas.microsoft.com/office/drawing/2014/main" id="{05A0C7BB-F1C1-45F0-BC93-1DB30EAC5CF5}"/>
                </a:ext>
              </a:extLst>
            </p:cNvPr>
            <p:cNvSpPr txBox="1">
              <a:spLocks noChangeArrowheads="1"/>
            </p:cNvSpPr>
            <p:nvPr/>
          </p:nvSpPr>
          <p:spPr bwMode="auto">
            <a:xfrm>
              <a:off x="802" y="2141"/>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表示正</a:t>
              </a:r>
              <a:r>
                <a:rPr lang="en-US" altLang="zh-CN"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p>
          </p:txBody>
        </p:sp>
      </p:grpSp>
      <p:graphicFrame>
        <p:nvGraphicFramePr>
          <p:cNvPr id="64" name="Group 11">
            <a:extLst>
              <a:ext uri="{FF2B5EF4-FFF2-40B4-BE49-F238E27FC236}">
                <a16:creationId xmlns:a16="http://schemas.microsoft.com/office/drawing/2014/main" id="{249313E5-BD84-4CB0-AAB5-ACDF16A41638}"/>
              </a:ext>
            </a:extLst>
          </p:cNvPr>
          <p:cNvGraphicFramePr>
            <a:graphicFrameLocks noGrp="1"/>
          </p:cNvGraphicFramePr>
          <p:nvPr>
            <p:extLst>
              <p:ext uri="{D42A27DB-BD31-4B8C-83A1-F6EECF244321}">
                <p14:modId xmlns:p14="http://schemas.microsoft.com/office/powerpoint/2010/main" val="1416136289"/>
              </p:ext>
            </p:extLst>
          </p:nvPr>
        </p:nvGraphicFramePr>
        <p:xfrm>
          <a:off x="2389070" y="4777507"/>
          <a:ext cx="1943100" cy="1150938"/>
        </p:xfrm>
        <a:graphic>
          <a:graphicData uri="http://schemas.openxmlformats.org/drawingml/2006/table">
            <a:tbl>
              <a:tblPr/>
              <a:tblGrid>
                <a:gridCol w="1943100">
                  <a:extLst>
                    <a:ext uri="{9D8B030D-6E8A-4147-A177-3AD203B41FA5}">
                      <a16:colId xmlns:a16="http://schemas.microsoft.com/office/drawing/2014/main" val="20000"/>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00011100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0</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65" name="Group 19">
            <a:extLst>
              <a:ext uri="{FF2B5EF4-FFF2-40B4-BE49-F238E27FC236}">
                <a16:creationId xmlns:a16="http://schemas.microsoft.com/office/drawing/2014/main" id="{BF8588D7-DC14-4563-9E33-18AB49DCAF77}"/>
              </a:ext>
            </a:extLst>
          </p:cNvPr>
          <p:cNvGrpSpPr>
            <a:grpSpLocks/>
          </p:cNvGrpSpPr>
          <p:nvPr/>
        </p:nvGrpSpPr>
        <p:grpSpPr bwMode="auto">
          <a:xfrm>
            <a:off x="1379420" y="4793381"/>
            <a:ext cx="1023938" cy="1000125"/>
            <a:chOff x="1654" y="2714"/>
            <a:chExt cx="645" cy="630"/>
          </a:xfrm>
        </p:grpSpPr>
        <p:sp>
          <p:nvSpPr>
            <p:cNvPr id="66" name="Text Box 20">
              <a:extLst>
                <a:ext uri="{FF2B5EF4-FFF2-40B4-BE49-F238E27FC236}">
                  <a16:creationId xmlns:a16="http://schemas.microsoft.com/office/drawing/2014/main" id="{513B95AE-805E-4716-BAF6-CEA5E6081BD8}"/>
                </a:ext>
              </a:extLst>
            </p:cNvPr>
            <p:cNvSpPr txBox="1">
              <a:spLocks noChangeArrowheads="1"/>
            </p:cNvSpPr>
            <p:nvPr/>
          </p:nvSpPr>
          <p:spPr bwMode="auto">
            <a:xfrm>
              <a:off x="1654" y="2714"/>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anose="02010609060101010101" pitchFamily="49" charset="-122"/>
                  <a:ea typeface="楷体" panose="02010609060101010101" pitchFamily="49" charset="-122"/>
                </a:rPr>
                <a:t>低字节</a:t>
              </a:r>
            </a:p>
          </p:txBody>
        </p:sp>
        <p:sp>
          <p:nvSpPr>
            <p:cNvPr id="67" name="Text Box 21">
              <a:extLst>
                <a:ext uri="{FF2B5EF4-FFF2-40B4-BE49-F238E27FC236}">
                  <a16:creationId xmlns:a16="http://schemas.microsoft.com/office/drawing/2014/main" id="{71E655E1-DF44-4FF2-BCBC-1B3C0255E253}"/>
                </a:ext>
              </a:extLst>
            </p:cNvPr>
            <p:cNvSpPr txBox="1">
              <a:spLocks noChangeArrowheads="1"/>
            </p:cNvSpPr>
            <p:nvPr/>
          </p:nvSpPr>
          <p:spPr bwMode="auto">
            <a:xfrm>
              <a:off x="1664"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anose="02010609060101010101" pitchFamily="49" charset="-122"/>
                  <a:ea typeface="楷体" panose="02010609060101010101" pitchFamily="49" charset="-122"/>
                </a:rPr>
                <a:t>高字节</a:t>
              </a:r>
            </a:p>
          </p:txBody>
        </p:sp>
      </p:grpSp>
      <p:grpSp>
        <p:nvGrpSpPr>
          <p:cNvPr id="68" name="Group 22">
            <a:extLst>
              <a:ext uri="{FF2B5EF4-FFF2-40B4-BE49-F238E27FC236}">
                <a16:creationId xmlns:a16="http://schemas.microsoft.com/office/drawing/2014/main" id="{D1102D4F-623A-4A31-BEED-25B0C96854A3}"/>
              </a:ext>
            </a:extLst>
          </p:cNvPr>
          <p:cNvGrpSpPr>
            <a:grpSpLocks/>
          </p:cNvGrpSpPr>
          <p:nvPr/>
        </p:nvGrpSpPr>
        <p:grpSpPr bwMode="auto">
          <a:xfrm>
            <a:off x="4478221" y="4836247"/>
            <a:ext cx="1020763" cy="957263"/>
            <a:chOff x="3606" y="2741"/>
            <a:chExt cx="643" cy="603"/>
          </a:xfrm>
        </p:grpSpPr>
        <p:sp>
          <p:nvSpPr>
            <p:cNvPr id="69" name="Text Box 23">
              <a:extLst>
                <a:ext uri="{FF2B5EF4-FFF2-40B4-BE49-F238E27FC236}">
                  <a16:creationId xmlns:a16="http://schemas.microsoft.com/office/drawing/2014/main" id="{B4A0EAF9-100C-4036-9F5B-5FBADCC0020A}"/>
                </a:ext>
              </a:extLst>
            </p:cNvPr>
            <p:cNvSpPr txBox="1">
              <a:spLocks noChangeArrowheads="1"/>
            </p:cNvSpPr>
            <p:nvPr/>
          </p:nvSpPr>
          <p:spPr bwMode="auto">
            <a:xfrm>
              <a:off x="3614" y="274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anose="02010609060101010101" pitchFamily="49" charset="-122"/>
                  <a:ea typeface="楷体" panose="02010609060101010101" pitchFamily="49" charset="-122"/>
                </a:rPr>
                <a:t>低地址</a:t>
              </a:r>
            </a:p>
          </p:txBody>
        </p:sp>
        <p:sp>
          <p:nvSpPr>
            <p:cNvPr id="70" name="Text Box 24">
              <a:extLst>
                <a:ext uri="{FF2B5EF4-FFF2-40B4-BE49-F238E27FC236}">
                  <a16:creationId xmlns:a16="http://schemas.microsoft.com/office/drawing/2014/main" id="{8BDEAAE4-2677-4B1D-8960-493987909CC7}"/>
                </a:ext>
              </a:extLst>
            </p:cNvPr>
            <p:cNvSpPr txBox="1">
              <a:spLocks noChangeArrowheads="1"/>
            </p:cNvSpPr>
            <p:nvPr/>
          </p:nvSpPr>
          <p:spPr bwMode="auto">
            <a:xfrm>
              <a:off x="3606"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anose="02010609060101010101" pitchFamily="49" charset="-122"/>
                  <a:ea typeface="楷体" panose="02010609060101010101" pitchFamily="49" charset="-122"/>
                </a:rPr>
                <a:t>高地址</a:t>
              </a:r>
            </a:p>
          </p:txBody>
        </p:sp>
      </p:grpSp>
      <p:sp>
        <p:nvSpPr>
          <p:cNvPr id="71" name="Line 25">
            <a:extLst>
              <a:ext uri="{FF2B5EF4-FFF2-40B4-BE49-F238E27FC236}">
                <a16:creationId xmlns:a16="http://schemas.microsoft.com/office/drawing/2014/main" id="{71B9ACBF-BCA0-4664-A0D9-128DD2132AEF}"/>
              </a:ext>
            </a:extLst>
          </p:cNvPr>
          <p:cNvSpPr>
            <a:spLocks noChangeShapeType="1"/>
          </p:cNvSpPr>
          <p:nvPr/>
        </p:nvSpPr>
        <p:spPr bwMode="auto">
          <a:xfrm>
            <a:off x="4506795" y="4763220"/>
            <a:ext cx="0" cy="1223962"/>
          </a:xfrm>
          <a:prstGeom prst="line">
            <a:avLst/>
          </a:prstGeom>
          <a:noFill/>
          <a:ln w="28575">
            <a:solidFill>
              <a:srgbClr val="FF0000"/>
            </a:solidFill>
            <a:round/>
            <a:headEnd/>
            <a:tailEnd type="stealth" w="lg" len="lg"/>
          </a:ln>
          <a:effectLst/>
        </p:spPr>
        <p:txBody>
          <a:bodyPr/>
          <a:lstStyle/>
          <a:p>
            <a:endParaRPr lang="zh-CN" altLang="en-US"/>
          </a:p>
        </p:txBody>
      </p:sp>
      <p:sp>
        <p:nvSpPr>
          <p:cNvPr id="72" name="Rectangle 27">
            <a:extLst>
              <a:ext uri="{FF2B5EF4-FFF2-40B4-BE49-F238E27FC236}">
                <a16:creationId xmlns:a16="http://schemas.microsoft.com/office/drawing/2014/main" id="{B3B22C47-EDDD-439F-9D48-68E8F2D41EF0}"/>
              </a:ext>
            </a:extLst>
          </p:cNvPr>
          <p:cNvSpPr>
            <a:spLocks noChangeArrowheads="1"/>
          </p:cNvSpPr>
          <p:nvPr/>
        </p:nvSpPr>
        <p:spPr bwMode="auto">
          <a:xfrm>
            <a:off x="1093470" y="6118430"/>
            <a:ext cx="4570482"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八进制数</a:t>
            </a:r>
            <a:r>
              <a:rPr lang="en-US" altLang="zh-CN" sz="180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034</a:t>
            </a:r>
            <a:r>
              <a:rPr lang="zh-CN" altLang="en-US" sz="1800"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两个字节的内存实际存放形式</a:t>
            </a:r>
            <a:r>
              <a:rPr lang="zh-CN" altLang="en-US" sz="1800" dirty="0">
                <a:latin typeface="楷体" panose="02010609060101010101" pitchFamily="49" charset="-122"/>
                <a:ea typeface="楷体" panose="02010609060101010101" pitchFamily="49" charset="-122"/>
              </a:rPr>
              <a:t> </a:t>
            </a:r>
          </a:p>
        </p:txBody>
      </p:sp>
      <p:sp>
        <p:nvSpPr>
          <p:cNvPr id="73" name="Rectangle 28">
            <a:extLst>
              <a:ext uri="{FF2B5EF4-FFF2-40B4-BE49-F238E27FC236}">
                <a16:creationId xmlns:a16="http://schemas.microsoft.com/office/drawing/2014/main" id="{DC2BC3A9-51CB-436D-A140-C6E414B08A0D}"/>
              </a:ext>
            </a:extLst>
          </p:cNvPr>
          <p:cNvSpPr>
            <a:spLocks noChangeArrowheads="1"/>
          </p:cNvSpPr>
          <p:nvPr/>
        </p:nvSpPr>
        <p:spPr bwMode="auto">
          <a:xfrm>
            <a:off x="969913" y="2019002"/>
            <a:ext cx="4117975" cy="457200"/>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(034)</a:t>
            </a:r>
            <a:r>
              <a:rPr lang="zh-CN" altLang="en-US"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0</a:t>
            </a:r>
            <a:r>
              <a:rPr lang="en-US" altLang="zh-CN" b="1" dirty="0">
                <a:solidFill>
                  <a:schemeClr val="accent2"/>
                </a:solidFill>
                <a:effectLst>
                  <a:outerShdw blurRad="38100" dist="38100" dir="2700000" algn="tl">
                    <a:srgbClr val="000000"/>
                  </a:outerShdw>
                </a:effectLst>
                <a:sym typeface="Wingdings" pitchFamily="2" charset="2"/>
              </a:rPr>
              <a:t>000 0000 0001 1100</a:t>
            </a:r>
            <a:r>
              <a:rPr lang="en-US" altLang="zh-CN" dirty="0"/>
              <a:t> </a:t>
            </a:r>
          </a:p>
        </p:txBody>
      </p:sp>
      <p:sp>
        <p:nvSpPr>
          <p:cNvPr id="74" name="Oval 29">
            <a:extLst>
              <a:ext uri="{FF2B5EF4-FFF2-40B4-BE49-F238E27FC236}">
                <a16:creationId xmlns:a16="http://schemas.microsoft.com/office/drawing/2014/main" id="{37DE2586-CD9B-4F7B-A6F8-D19D8448962D}"/>
              </a:ext>
            </a:extLst>
          </p:cNvPr>
          <p:cNvSpPr>
            <a:spLocks noChangeArrowheads="1"/>
          </p:cNvSpPr>
          <p:nvPr/>
        </p:nvSpPr>
        <p:spPr bwMode="auto">
          <a:xfrm>
            <a:off x="2184350" y="1988840"/>
            <a:ext cx="2879725" cy="555625"/>
          </a:xfrm>
          <a:prstGeom prst="ellipse">
            <a:avLst/>
          </a:prstGeom>
          <a:noFill/>
          <a:ln w="28575">
            <a:solidFill>
              <a:srgbClr val="FF0000"/>
            </a:solidFill>
            <a:round/>
            <a:headEnd/>
            <a:tailEnd/>
          </a:ln>
          <a:effectLst/>
        </p:spPr>
        <p:txBody>
          <a:bodyPr wrap="none" anchor="ctr"/>
          <a:lstStyle/>
          <a:p>
            <a:endParaRPr lang="zh-CN" altLang="en-US"/>
          </a:p>
        </p:txBody>
      </p:sp>
      <p:sp>
        <p:nvSpPr>
          <p:cNvPr id="76" name="AutoShape 56">
            <a:extLst>
              <a:ext uri="{FF2B5EF4-FFF2-40B4-BE49-F238E27FC236}">
                <a16:creationId xmlns:a16="http://schemas.microsoft.com/office/drawing/2014/main" id="{E566C095-2BE5-4467-9AE3-54CC9F1E4ADE}"/>
              </a:ext>
            </a:extLst>
          </p:cNvPr>
          <p:cNvSpPr>
            <a:spLocks noChangeArrowheads="1"/>
          </p:cNvSpPr>
          <p:nvPr/>
        </p:nvSpPr>
        <p:spPr bwMode="auto">
          <a:xfrm>
            <a:off x="1001767" y="3886447"/>
            <a:ext cx="1000078" cy="503238"/>
          </a:xfrm>
          <a:prstGeom prst="wedgeRoundRectCallout">
            <a:avLst>
              <a:gd name="adj1" fmla="val 117899"/>
              <a:gd name="adj2" fmla="val 272993"/>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0000"/>
                </a:solidFill>
                <a:effectLst>
                  <a:outerShdw blurRad="50800" dist="38100" dir="2700000" algn="tl" rotWithShape="0">
                    <a:prstClr val="black">
                      <a:alpha val="40000"/>
                    </a:prstClr>
                  </a:outerShdw>
                </a:effectLst>
                <a:latin typeface="+mn-lt"/>
                <a:ea typeface="楷体" pitchFamily="49" charset="-122"/>
              </a:rPr>
              <a:t>符号位</a:t>
            </a:r>
          </a:p>
        </p:txBody>
      </p:sp>
      <p:sp>
        <p:nvSpPr>
          <p:cNvPr id="77" name="AutoShape 89">
            <a:extLst>
              <a:ext uri="{FF2B5EF4-FFF2-40B4-BE49-F238E27FC236}">
                <a16:creationId xmlns:a16="http://schemas.microsoft.com/office/drawing/2014/main" id="{E3DB15A8-D76D-4751-BDA9-6EAC6F2CD71D}"/>
              </a:ext>
            </a:extLst>
          </p:cNvPr>
          <p:cNvSpPr>
            <a:spLocks noChangeArrowheads="1"/>
          </p:cNvSpPr>
          <p:nvPr/>
        </p:nvSpPr>
        <p:spPr bwMode="auto">
          <a:xfrm>
            <a:off x="3719736" y="2564903"/>
            <a:ext cx="1357372" cy="2228479"/>
          </a:xfrm>
          <a:prstGeom prst="curvedLeftArrow">
            <a:avLst>
              <a:gd name="adj1" fmla="val 18221"/>
              <a:gd name="adj2" fmla="val 54988"/>
              <a:gd name="adj3" fmla="val 39257"/>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78" name="Text Box 31">
            <a:extLst>
              <a:ext uri="{FF2B5EF4-FFF2-40B4-BE49-F238E27FC236}">
                <a16:creationId xmlns:a16="http://schemas.microsoft.com/office/drawing/2014/main" id="{88FB5DE4-ED24-4FB8-BABE-50E85158714B}"/>
              </a:ext>
            </a:extLst>
          </p:cNvPr>
          <p:cNvSpPr txBox="1">
            <a:spLocks noChangeArrowheads="1"/>
          </p:cNvSpPr>
          <p:nvPr/>
        </p:nvSpPr>
        <p:spPr bwMode="auto">
          <a:xfrm>
            <a:off x="6805508" y="1877923"/>
            <a:ext cx="4429590" cy="830997"/>
          </a:xfrm>
          <a:prstGeom prst="rect">
            <a:avLst/>
          </a:prstGeom>
          <a:noFill/>
          <a:ln w="28575">
            <a:noFill/>
            <a:miter lim="800000"/>
            <a:headEnd/>
            <a:tailEnd/>
          </a:ln>
          <a:effectLst/>
        </p:spPr>
        <p:txBody>
          <a:bodyPr wrap="square">
            <a:spAutoFit/>
          </a:bodyPr>
          <a:lstStyle/>
          <a:p>
            <a:pPr>
              <a:spcBef>
                <a:spcPts val="0"/>
              </a:spcBef>
            </a:pPr>
            <a:r>
              <a:rPr lang="zh-CN" altLang="en-US" b="1" dirty="0">
                <a:effectLst>
                  <a:outerShdw blurRad="38100" dist="38100" dir="2700000" algn="tl">
                    <a:srgbClr val="C0C0C0"/>
                  </a:outerShdw>
                </a:effectLst>
                <a:sym typeface="Wingdings" pitchFamily="2" charset="2"/>
              </a:rPr>
              <a:t> </a:t>
            </a:r>
            <a:r>
              <a:rPr lang="en-US" altLang="zh-CN" b="1" dirty="0">
                <a:effectLst>
                  <a:outerShdw blurRad="38100" dist="38100" dir="2700000" algn="tl">
                    <a:srgbClr val="C0C0C0"/>
                  </a:outerShdw>
                </a:effectLst>
                <a:sym typeface="Wingdings" pitchFamily="2" charset="2"/>
              </a:rPr>
              <a:t>(034)</a:t>
            </a:r>
            <a:r>
              <a:rPr lang="zh-CN" altLang="en-US" b="1" baseline="-25000" dirty="0">
                <a:effectLst>
                  <a:outerShdw blurRad="38100" dist="38100" dir="2700000" algn="tl">
                    <a:srgbClr val="C0C0C0"/>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C0C0C0"/>
                  </a:outerShdw>
                </a:effectLst>
                <a:sym typeface="Wingdings" pitchFamily="2" charset="2"/>
              </a:rPr>
              <a:t> </a:t>
            </a:r>
            <a:r>
              <a:rPr lang="en-US" altLang="zh-CN" b="1" dirty="0">
                <a:effectLst>
                  <a:outerShdw blurRad="38100" dist="38100" dir="2700000" algn="tl">
                    <a:srgbClr val="C0C0C0"/>
                  </a:outerShdw>
                </a:effectLst>
                <a:sym typeface="Wingdings" pitchFamily="2" charset="2"/>
              </a:rPr>
              <a:t>=  </a:t>
            </a:r>
            <a:r>
              <a:rPr lang="en-US" altLang="zh-CN" b="1" dirty="0">
                <a:solidFill>
                  <a:srgbClr val="FF3300"/>
                </a:solidFill>
                <a:effectLst>
                  <a:outerShdw blurRad="38100" dist="38100" dir="2700000" algn="tl">
                    <a:srgbClr val="C0C0C0"/>
                  </a:outerShdw>
                </a:effectLst>
                <a:sym typeface="Wingdings" pitchFamily="2" charset="2"/>
              </a:rPr>
              <a:t>0</a:t>
            </a:r>
            <a:r>
              <a:rPr lang="en-US" altLang="zh-CN" b="1" dirty="0">
                <a:solidFill>
                  <a:schemeClr val="accent2"/>
                </a:solidFill>
                <a:effectLst>
                  <a:outerShdw blurRad="38100" dist="38100" dir="2700000" algn="tl">
                    <a:srgbClr val="C0C0C0"/>
                  </a:outerShdw>
                </a:effectLst>
                <a:sym typeface="Wingdings" pitchFamily="2" charset="2"/>
              </a:rPr>
              <a:t>000 0000 0000 0000 </a:t>
            </a:r>
          </a:p>
          <a:p>
            <a:pPr>
              <a:spcBef>
                <a:spcPts val="0"/>
              </a:spcBef>
            </a:pPr>
            <a:r>
              <a:rPr lang="en-US" altLang="zh-CN" b="1" dirty="0">
                <a:solidFill>
                  <a:schemeClr val="accent2"/>
                </a:solidFill>
                <a:effectLst>
                  <a:outerShdw blurRad="38100" dist="38100" dir="2700000" algn="tl">
                    <a:srgbClr val="C0C0C0"/>
                  </a:outerShdw>
                </a:effectLst>
                <a:sym typeface="Wingdings" pitchFamily="2" charset="2"/>
              </a:rPr>
              <a:t>                  0000 0000 0001 1100</a:t>
            </a:r>
          </a:p>
        </p:txBody>
      </p:sp>
      <p:sp>
        <p:nvSpPr>
          <p:cNvPr id="79" name="Oval 32">
            <a:extLst>
              <a:ext uri="{FF2B5EF4-FFF2-40B4-BE49-F238E27FC236}">
                <a16:creationId xmlns:a16="http://schemas.microsoft.com/office/drawing/2014/main" id="{2A2D66AE-E91E-47CD-9AED-587AC051988A}"/>
              </a:ext>
            </a:extLst>
          </p:cNvPr>
          <p:cNvSpPr>
            <a:spLocks noChangeArrowheads="1"/>
          </p:cNvSpPr>
          <p:nvPr/>
        </p:nvSpPr>
        <p:spPr bwMode="auto">
          <a:xfrm>
            <a:off x="8099698" y="1876172"/>
            <a:ext cx="2964667" cy="895378"/>
          </a:xfrm>
          <a:prstGeom prst="ellipse">
            <a:avLst/>
          </a:prstGeom>
          <a:noFill/>
          <a:ln w="28575">
            <a:solidFill>
              <a:srgbClr val="FF0000"/>
            </a:solidFill>
            <a:round/>
            <a:headEnd/>
            <a:tailEnd/>
          </a:ln>
          <a:effectLst/>
        </p:spPr>
        <p:txBody>
          <a:bodyPr wrap="none" anchor="ctr"/>
          <a:lstStyle/>
          <a:p>
            <a:endParaRPr lang="zh-CN" altLang="en-US"/>
          </a:p>
        </p:txBody>
      </p:sp>
      <p:grpSp>
        <p:nvGrpSpPr>
          <p:cNvPr id="80" name="Group 33">
            <a:extLst>
              <a:ext uri="{FF2B5EF4-FFF2-40B4-BE49-F238E27FC236}">
                <a16:creationId xmlns:a16="http://schemas.microsoft.com/office/drawing/2014/main" id="{35F2E359-3F6E-46C1-9A83-119AD3F5C7F1}"/>
              </a:ext>
            </a:extLst>
          </p:cNvPr>
          <p:cNvGrpSpPr>
            <a:grpSpLocks/>
          </p:cNvGrpSpPr>
          <p:nvPr/>
        </p:nvGrpSpPr>
        <p:grpSpPr bwMode="auto">
          <a:xfrm>
            <a:off x="7104872" y="2234998"/>
            <a:ext cx="2089150" cy="935039"/>
            <a:chOff x="589" y="1796"/>
            <a:chExt cx="1316" cy="589"/>
          </a:xfrm>
        </p:grpSpPr>
        <p:sp>
          <p:nvSpPr>
            <p:cNvPr id="81" name="Line 34">
              <a:extLst>
                <a:ext uri="{FF2B5EF4-FFF2-40B4-BE49-F238E27FC236}">
                  <a16:creationId xmlns:a16="http://schemas.microsoft.com/office/drawing/2014/main" id="{E8ACB4D9-4801-48C0-A42F-2A8842E60E05}"/>
                </a:ext>
              </a:extLst>
            </p:cNvPr>
            <p:cNvSpPr>
              <a:spLocks noChangeShapeType="1"/>
            </p:cNvSpPr>
            <p:nvPr/>
          </p:nvSpPr>
          <p:spPr bwMode="auto">
            <a:xfrm flipV="1">
              <a:off x="1096" y="1796"/>
              <a:ext cx="240" cy="389"/>
            </a:xfrm>
            <a:prstGeom prst="line">
              <a:avLst/>
            </a:prstGeom>
            <a:noFill/>
            <a:ln w="28575">
              <a:solidFill>
                <a:srgbClr val="0000FF"/>
              </a:solidFill>
              <a:round/>
              <a:headEnd/>
              <a:tailEnd type="stealth" w="lg" len="lg"/>
            </a:ln>
            <a:effectLst/>
          </p:spPr>
          <p:txBody>
            <a:bodyPr/>
            <a:lstStyle/>
            <a:p>
              <a:endParaRPr lang="zh-CN" altLang="en-US"/>
            </a:p>
          </p:txBody>
        </p:sp>
        <p:sp>
          <p:nvSpPr>
            <p:cNvPr id="82" name="Text Box 35">
              <a:extLst>
                <a:ext uri="{FF2B5EF4-FFF2-40B4-BE49-F238E27FC236}">
                  <a16:creationId xmlns:a16="http://schemas.microsoft.com/office/drawing/2014/main" id="{D7E4BF5D-6B5D-4307-86EB-2F789C2519D7}"/>
                </a:ext>
              </a:extLst>
            </p:cNvPr>
            <p:cNvSpPr txBox="1">
              <a:spLocks noChangeArrowheads="1"/>
            </p:cNvSpPr>
            <p:nvPr/>
          </p:nvSpPr>
          <p:spPr bwMode="auto">
            <a:xfrm>
              <a:off x="589" y="2135"/>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符号位</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表示正</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p>
          </p:txBody>
        </p:sp>
      </p:grpSp>
      <p:grpSp>
        <p:nvGrpSpPr>
          <p:cNvPr id="84" name="Group 36">
            <a:extLst>
              <a:ext uri="{FF2B5EF4-FFF2-40B4-BE49-F238E27FC236}">
                <a16:creationId xmlns:a16="http://schemas.microsoft.com/office/drawing/2014/main" id="{2C74CBAB-91C0-446E-949E-FAE8A534727B}"/>
              </a:ext>
            </a:extLst>
          </p:cNvPr>
          <p:cNvGrpSpPr>
            <a:grpSpLocks/>
          </p:cNvGrpSpPr>
          <p:nvPr/>
        </p:nvGrpSpPr>
        <p:grpSpPr bwMode="auto">
          <a:xfrm>
            <a:off x="7250364" y="3984176"/>
            <a:ext cx="1023938" cy="1943100"/>
            <a:chOff x="1654" y="2552"/>
            <a:chExt cx="645" cy="1224"/>
          </a:xfrm>
        </p:grpSpPr>
        <p:sp>
          <p:nvSpPr>
            <p:cNvPr id="85" name="Text Box 37">
              <a:extLst>
                <a:ext uri="{FF2B5EF4-FFF2-40B4-BE49-F238E27FC236}">
                  <a16:creationId xmlns:a16="http://schemas.microsoft.com/office/drawing/2014/main" id="{8CB2AD8A-E41B-47B0-88A3-4DA3BA9D51D2}"/>
                </a:ext>
              </a:extLst>
            </p:cNvPr>
            <p:cNvSpPr txBox="1">
              <a:spLocks noChangeArrowheads="1"/>
            </p:cNvSpPr>
            <p:nvPr/>
          </p:nvSpPr>
          <p:spPr bwMode="auto">
            <a:xfrm>
              <a:off x="1654" y="2552"/>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低字节</a:t>
              </a:r>
            </a:p>
          </p:txBody>
        </p:sp>
        <p:sp>
          <p:nvSpPr>
            <p:cNvPr id="86" name="Text Box 38">
              <a:extLst>
                <a:ext uri="{FF2B5EF4-FFF2-40B4-BE49-F238E27FC236}">
                  <a16:creationId xmlns:a16="http://schemas.microsoft.com/office/drawing/2014/main" id="{EA9DFAC5-138B-4479-A277-5651FE26B6FA}"/>
                </a:ext>
              </a:extLst>
            </p:cNvPr>
            <p:cNvSpPr txBox="1">
              <a:spLocks noChangeArrowheads="1"/>
            </p:cNvSpPr>
            <p:nvPr/>
          </p:nvSpPr>
          <p:spPr bwMode="auto">
            <a:xfrm>
              <a:off x="1664" y="3543"/>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高字节</a:t>
              </a:r>
            </a:p>
          </p:txBody>
        </p:sp>
      </p:grpSp>
      <p:grpSp>
        <p:nvGrpSpPr>
          <p:cNvPr id="87" name="Group 39">
            <a:extLst>
              <a:ext uri="{FF2B5EF4-FFF2-40B4-BE49-F238E27FC236}">
                <a16:creationId xmlns:a16="http://schemas.microsoft.com/office/drawing/2014/main" id="{A6CDCDBC-3A9C-4043-A647-040C406FCB9C}"/>
              </a:ext>
            </a:extLst>
          </p:cNvPr>
          <p:cNvGrpSpPr>
            <a:grpSpLocks/>
          </p:cNvGrpSpPr>
          <p:nvPr/>
        </p:nvGrpSpPr>
        <p:grpSpPr bwMode="auto">
          <a:xfrm>
            <a:off x="10349165" y="3969890"/>
            <a:ext cx="1020763" cy="1955800"/>
            <a:chOff x="3606" y="2543"/>
            <a:chExt cx="643" cy="1232"/>
          </a:xfrm>
        </p:grpSpPr>
        <p:sp>
          <p:nvSpPr>
            <p:cNvPr id="88" name="Text Box 40">
              <a:extLst>
                <a:ext uri="{FF2B5EF4-FFF2-40B4-BE49-F238E27FC236}">
                  <a16:creationId xmlns:a16="http://schemas.microsoft.com/office/drawing/2014/main" id="{981380C9-1D8D-4E7F-A6EC-FF07D2A9BEAC}"/>
                </a:ext>
              </a:extLst>
            </p:cNvPr>
            <p:cNvSpPr txBox="1">
              <a:spLocks noChangeArrowheads="1"/>
            </p:cNvSpPr>
            <p:nvPr/>
          </p:nvSpPr>
          <p:spPr bwMode="auto">
            <a:xfrm>
              <a:off x="3614" y="2543"/>
              <a:ext cx="635" cy="250"/>
            </a:xfrm>
            <a:prstGeom prst="rect">
              <a:avLst/>
            </a:prstGeom>
            <a:noFill/>
            <a:ln w="9525">
              <a:noFill/>
              <a:miter lim="800000"/>
              <a:headEnd/>
              <a:tailEnd/>
            </a:ln>
            <a:effectLst/>
          </p:spPr>
          <p:txBody>
            <a:bodyPr>
              <a:spAutoFit/>
            </a:bodyPr>
            <a:lstStyle/>
            <a:p>
              <a:pPr>
                <a:spcBef>
                  <a:spcPct val="50000"/>
                </a:spcBef>
              </a:pPr>
              <a:r>
                <a:rPr lang="zh-CN" altLang="en-US" sz="2000" b="1" dirty="0">
                  <a:latin typeface="楷体" pitchFamily="49" charset="-122"/>
                  <a:ea typeface="楷体" pitchFamily="49" charset="-122"/>
                </a:rPr>
                <a:t>低地址</a:t>
              </a:r>
            </a:p>
          </p:txBody>
        </p:sp>
        <p:sp>
          <p:nvSpPr>
            <p:cNvPr id="89" name="Text Box 41">
              <a:extLst>
                <a:ext uri="{FF2B5EF4-FFF2-40B4-BE49-F238E27FC236}">
                  <a16:creationId xmlns:a16="http://schemas.microsoft.com/office/drawing/2014/main" id="{089BB47F-B95C-4753-88ED-86F67FF0E4A7}"/>
                </a:ext>
              </a:extLst>
            </p:cNvPr>
            <p:cNvSpPr txBox="1">
              <a:spLocks noChangeArrowheads="1"/>
            </p:cNvSpPr>
            <p:nvPr/>
          </p:nvSpPr>
          <p:spPr bwMode="auto">
            <a:xfrm>
              <a:off x="3606" y="3525"/>
              <a:ext cx="635" cy="250"/>
            </a:xfrm>
            <a:prstGeom prst="rect">
              <a:avLst/>
            </a:prstGeom>
            <a:noFill/>
            <a:ln w="9525">
              <a:noFill/>
              <a:miter lim="800000"/>
              <a:headEnd/>
              <a:tailEnd/>
            </a:ln>
            <a:effectLst/>
          </p:spPr>
          <p:txBody>
            <a:bodyPr>
              <a:spAutoFit/>
            </a:bodyPr>
            <a:lstStyle/>
            <a:p>
              <a:pPr>
                <a:spcBef>
                  <a:spcPct val="50000"/>
                </a:spcBef>
              </a:pPr>
              <a:r>
                <a:rPr lang="zh-CN" altLang="en-US" sz="2000" b="1">
                  <a:latin typeface="楷体" pitchFamily="49" charset="-122"/>
                  <a:ea typeface="楷体" pitchFamily="49" charset="-122"/>
                </a:rPr>
                <a:t>高地址</a:t>
              </a:r>
            </a:p>
          </p:txBody>
        </p:sp>
      </p:grpSp>
      <p:sp>
        <p:nvSpPr>
          <p:cNvPr id="90" name="Line 42">
            <a:extLst>
              <a:ext uri="{FF2B5EF4-FFF2-40B4-BE49-F238E27FC236}">
                <a16:creationId xmlns:a16="http://schemas.microsoft.com/office/drawing/2014/main" id="{73622F65-10A2-4523-9CF1-0D7A70830E46}"/>
              </a:ext>
            </a:extLst>
          </p:cNvPr>
          <p:cNvSpPr>
            <a:spLocks noChangeShapeType="1"/>
          </p:cNvSpPr>
          <p:nvPr/>
        </p:nvSpPr>
        <p:spPr bwMode="auto">
          <a:xfrm>
            <a:off x="10377739" y="3911152"/>
            <a:ext cx="0" cy="2159000"/>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91" name="Rectangle 43">
            <a:extLst>
              <a:ext uri="{FF2B5EF4-FFF2-40B4-BE49-F238E27FC236}">
                <a16:creationId xmlns:a16="http://schemas.microsoft.com/office/drawing/2014/main" id="{40936051-C67D-45C3-851C-477ED35868A6}"/>
              </a:ext>
            </a:extLst>
          </p:cNvPr>
          <p:cNvSpPr>
            <a:spLocks noChangeArrowheads="1"/>
          </p:cNvSpPr>
          <p:nvPr/>
        </p:nvSpPr>
        <p:spPr bwMode="auto">
          <a:xfrm>
            <a:off x="6998126" y="6095037"/>
            <a:ext cx="4570482"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八进制数</a:t>
            </a:r>
            <a:r>
              <a:rPr lang="en-US" altLang="zh-CN" sz="1800" dirty="0">
                <a:solidFill>
                  <a:srgbClr val="CC0000"/>
                </a:solidFill>
                <a:effectLst>
                  <a:outerShdw blurRad="38100" dist="38100" dir="2700000" algn="tl">
                    <a:srgbClr val="000000"/>
                  </a:outerShdw>
                </a:effectLst>
                <a:latin typeface="楷体" pitchFamily="49" charset="-122"/>
                <a:ea typeface="楷体" pitchFamily="49" charset="-122"/>
              </a:rPr>
              <a:t>034</a:t>
            </a:r>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四个字节的内存实际存放形式</a:t>
            </a:r>
            <a:r>
              <a:rPr lang="zh-CN" altLang="en-US" sz="1800" dirty="0">
                <a:latin typeface="楷体" pitchFamily="49" charset="-122"/>
                <a:ea typeface="楷体" pitchFamily="49" charset="-122"/>
              </a:rPr>
              <a:t> </a:t>
            </a:r>
          </a:p>
        </p:txBody>
      </p:sp>
      <p:graphicFrame>
        <p:nvGraphicFramePr>
          <p:cNvPr id="92" name="Group 44">
            <a:extLst>
              <a:ext uri="{FF2B5EF4-FFF2-40B4-BE49-F238E27FC236}">
                <a16:creationId xmlns:a16="http://schemas.microsoft.com/office/drawing/2014/main" id="{8472D2A8-3A67-4A64-9F7A-9F8BED4922D4}"/>
              </a:ext>
            </a:extLst>
          </p:cNvPr>
          <p:cNvGraphicFramePr>
            <a:graphicFrameLocks noGrp="1"/>
          </p:cNvGraphicFramePr>
          <p:nvPr>
            <p:extLst>
              <p:ext uri="{D42A27DB-BD31-4B8C-83A1-F6EECF244321}">
                <p14:modId xmlns:p14="http://schemas.microsoft.com/office/powerpoint/2010/main" val="4127111645"/>
              </p:ext>
            </p:extLst>
          </p:nvPr>
        </p:nvGraphicFramePr>
        <p:xfrm>
          <a:off x="8329865" y="3938140"/>
          <a:ext cx="1787525" cy="2072640"/>
        </p:xfrm>
        <a:graphic>
          <a:graphicData uri="http://schemas.openxmlformats.org/drawingml/2006/table">
            <a:tbl>
              <a:tblPr/>
              <a:tblGrid>
                <a:gridCol w="1787525">
                  <a:extLst>
                    <a:ext uri="{9D8B030D-6E8A-4147-A177-3AD203B41FA5}">
                      <a16:colId xmlns:a16="http://schemas.microsoft.com/office/drawing/2014/main" val="20000"/>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00011100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0</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93" name="AutoShape 56">
            <a:extLst>
              <a:ext uri="{FF2B5EF4-FFF2-40B4-BE49-F238E27FC236}">
                <a16:creationId xmlns:a16="http://schemas.microsoft.com/office/drawing/2014/main" id="{6D92D8FA-19DC-444B-B03E-02DF4039EF52}"/>
              </a:ext>
            </a:extLst>
          </p:cNvPr>
          <p:cNvSpPr>
            <a:spLocks noChangeArrowheads="1"/>
          </p:cNvSpPr>
          <p:nvPr/>
        </p:nvSpPr>
        <p:spPr bwMode="auto">
          <a:xfrm>
            <a:off x="6701501" y="4661744"/>
            <a:ext cx="1066357" cy="423440"/>
          </a:xfrm>
          <a:prstGeom prst="wedgeRoundRectCallout">
            <a:avLst>
              <a:gd name="adj1" fmla="val 118807"/>
              <a:gd name="adj2" fmla="val 197705"/>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0000"/>
                </a:solidFill>
                <a:effectLst>
                  <a:innerShdw blurRad="63500" dist="50800" dir="13500000">
                    <a:prstClr val="black">
                      <a:alpha val="50000"/>
                    </a:prstClr>
                  </a:innerShdw>
                </a:effectLst>
                <a:latin typeface="楷体" pitchFamily="49" charset="-122"/>
                <a:ea typeface="楷体" pitchFamily="49" charset="-122"/>
              </a:rPr>
              <a:t>符号位</a:t>
            </a:r>
          </a:p>
        </p:txBody>
      </p:sp>
      <p:sp>
        <p:nvSpPr>
          <p:cNvPr id="83" name="AutoShape 57">
            <a:extLst>
              <a:ext uri="{FF2B5EF4-FFF2-40B4-BE49-F238E27FC236}">
                <a16:creationId xmlns:a16="http://schemas.microsoft.com/office/drawing/2014/main" id="{082F502F-AEAD-4DDE-8EC9-EB10EC20517F}"/>
              </a:ext>
            </a:extLst>
          </p:cNvPr>
          <p:cNvSpPr>
            <a:spLocks noChangeArrowheads="1"/>
          </p:cNvSpPr>
          <p:nvPr/>
        </p:nvSpPr>
        <p:spPr bwMode="auto">
          <a:xfrm rot="21161608">
            <a:off x="10045236" y="2583809"/>
            <a:ext cx="1268323" cy="1474924"/>
          </a:xfrm>
          <a:prstGeom prst="curvedLeftArrow">
            <a:avLst>
              <a:gd name="adj1" fmla="val 18824"/>
              <a:gd name="adj2" fmla="val 40000"/>
              <a:gd name="adj3" fmla="val 33333"/>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5" name="灯片编号占位符 4">
            <a:extLst>
              <a:ext uri="{FF2B5EF4-FFF2-40B4-BE49-F238E27FC236}">
                <a16:creationId xmlns:a16="http://schemas.microsoft.com/office/drawing/2014/main" id="{3BCAE895-F99B-2E1F-84FB-244C2EE04018}"/>
              </a:ext>
            </a:extLst>
          </p:cNvPr>
          <p:cNvSpPr>
            <a:spLocks noGrp="1"/>
          </p:cNvSpPr>
          <p:nvPr>
            <p:ph type="sldNum" sz="quarter" idx="12"/>
          </p:nvPr>
        </p:nvSpPr>
        <p:spPr/>
        <p:txBody>
          <a:bodyPr/>
          <a:lstStyle/>
          <a:p>
            <a:fld id="{889BB3BD-F80A-4CDD-987F-7A7F8A95929D}" type="slidenum">
              <a:rPr lang="en-US" altLang="zh-CN" smtClean="0"/>
              <a:pPr/>
              <a:t>14</a:t>
            </a:fld>
            <a:endParaRPr lang="en-US" altLang="zh-CN"/>
          </a:p>
        </p:txBody>
      </p:sp>
    </p:spTree>
    <p:extLst>
      <p:ext uri="{BB962C8B-B14F-4D97-AF65-F5344CB8AC3E}">
        <p14:creationId xmlns:p14="http://schemas.microsoft.com/office/powerpoint/2010/main" val="3552497475"/>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blinds(horizontal)">
                                      <p:cBhvr>
                                        <p:cTn id="18" dur="500"/>
                                        <p:tgtEl>
                                          <p:spTgt spid="73"/>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blinds(horizontal)">
                                      <p:cBhvr>
                                        <p:cTn id="23" dur="500"/>
                                        <p:tgtEl>
                                          <p:spTgt spid="6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strips(downLeft)">
                                      <p:cBhvr>
                                        <p:cTn id="28" dur="500"/>
                                        <p:tgtEl>
                                          <p:spTgt spid="74"/>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par>
                          <p:cTn id="29" fill="hold">
                            <p:stCondLst>
                              <p:cond delay="500"/>
                            </p:stCondLst>
                            <p:childTnLst>
                              <p:par>
                                <p:cTn id="30" presetID="18" presetClass="entr" presetSubtype="12" fill="hold" grpId="0" nodeType="after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strips(downLeft)">
                                      <p:cBhvr>
                                        <p:cTn id="32" dur="500"/>
                                        <p:tgtEl>
                                          <p:spTgt spid="77"/>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blinds(horizontal)">
                                      <p:cBhvr>
                                        <p:cTn id="36" dur="500"/>
                                        <p:tgtEl>
                                          <p:spTgt spid="64"/>
                                        </p:tgtEl>
                                      </p:cBhvr>
                                    </p:animEffect>
                                  </p:childTnLst>
                                  <p:subTnLst>
                                    <p:audio>
                                      <p:cMediaNode>
                                        <p:cTn display="0" masterRel="sameClick">
                                          <p:stCondLst>
                                            <p:cond evt="begin" delay="0">
                                              <p:tn val="34"/>
                                            </p:cond>
                                          </p:stCondLst>
                                          <p:endCondLst>
                                            <p:cond evt="onStopAudio" delay="0">
                                              <p:tgtEl>
                                                <p:sldTgt/>
                                              </p:tgtEl>
                                            </p:cond>
                                          </p:endCondLst>
                                        </p:cTn>
                                        <p:tgtEl>
                                          <p:sndTgt r:embed="rId4" name="chimes.wav"/>
                                        </p:tgtEl>
                                      </p:cMediaNode>
                                    </p:audio>
                                  </p:subTnLst>
                                </p:cTn>
                              </p:par>
                            </p:childTnLst>
                          </p:cTn>
                        </p:par>
                        <p:par>
                          <p:cTn id="37" fill="hold">
                            <p:stCondLst>
                              <p:cond delay="1500"/>
                            </p:stCondLst>
                            <p:childTnLst>
                              <p:par>
                                <p:cTn id="38" presetID="3" presetClass="entr" presetSubtype="10" fill="hold" grpId="0" nodeType="after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blinds(horizontal)">
                                      <p:cBhvr>
                                        <p:cTn id="40" dur="500"/>
                                        <p:tgtEl>
                                          <p:spTgt spid="72"/>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blinds(horizontal)">
                                      <p:cBhvr>
                                        <p:cTn id="45" dur="500"/>
                                        <p:tgtEl>
                                          <p:spTgt spid="65"/>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strips(downLeft)">
                                      <p:cBhvr>
                                        <p:cTn id="50" dur="500"/>
                                        <p:tgtEl>
                                          <p:spTgt spid="71"/>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blinds(horizontal)">
                                      <p:cBhvr>
                                        <p:cTn id="54" dur="500"/>
                                        <p:tgtEl>
                                          <p:spTgt spid="68"/>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strips(downLeft)">
                                      <p:cBhvr>
                                        <p:cTn id="59" dur="500"/>
                                        <p:tgtEl>
                                          <p:spTgt spid="76"/>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ox(in)">
                                      <p:cBhvr>
                                        <p:cTn id="64" dur="2000"/>
                                        <p:tgtEl>
                                          <p:spTgt spid="4"/>
                                        </p:tgtEl>
                                      </p:cBhvr>
                                    </p:animEffect>
                                  </p:childTnLst>
                                  <p:subTnLst>
                                    <p:audio>
                                      <p:cMediaNode>
                                        <p:cTn display="0" masterRel="sameClick">
                                          <p:stCondLst>
                                            <p:cond evt="begin" delay="0">
                                              <p:tn val="62"/>
                                            </p:cond>
                                          </p:stCondLst>
                                          <p:endCondLst>
                                            <p:cond evt="onStopAudio" delay="0">
                                              <p:tgtEl>
                                                <p:sldTgt/>
                                              </p:tgtEl>
                                            </p:cond>
                                          </p:endCondLst>
                                        </p:cTn>
                                        <p:tgtEl>
                                          <p:sndTgt r:embed="rId4" name="chimes.wav"/>
                                        </p:tgtEl>
                                      </p:cMediaNode>
                                    </p:audio>
                                  </p:subTnLst>
                                </p:cTn>
                              </p:par>
                            </p:childTnLst>
                          </p:cTn>
                        </p:par>
                      </p:childTnLst>
                    </p:cTn>
                  </p:par>
                  <p:par>
                    <p:cTn id="65" fill="hold">
                      <p:stCondLst>
                        <p:cond delay="indefinite"/>
                      </p:stCondLst>
                      <p:childTnLst>
                        <p:par>
                          <p:cTn id="66" fill="hold">
                            <p:stCondLst>
                              <p:cond delay="0"/>
                            </p:stCondLst>
                            <p:childTnLst>
                              <p:par>
                                <p:cTn id="67" presetID="8" presetClass="entr" presetSubtype="16"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diamond(in)">
                                      <p:cBhvr>
                                        <p:cTn id="69" dur="1000"/>
                                        <p:tgtEl>
                                          <p:spTgt spid="78"/>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blinds(horizontal)">
                                      <p:cBhvr>
                                        <p:cTn id="74" dur="500"/>
                                        <p:tgtEl>
                                          <p:spTgt spid="80"/>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5" fill="hold">
                      <p:stCondLst>
                        <p:cond delay="indefinite"/>
                      </p:stCondLst>
                      <p:childTnLst>
                        <p:par>
                          <p:cTn id="76" fill="hold">
                            <p:stCondLst>
                              <p:cond delay="0"/>
                            </p:stCondLst>
                            <p:childTnLst>
                              <p:par>
                                <p:cTn id="77" presetID="18" presetClass="entr" presetSubtype="12" fill="hold" grpId="0" nodeType="click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strips(downLeft)">
                                      <p:cBhvr>
                                        <p:cTn id="79" dur="500"/>
                                        <p:tgtEl>
                                          <p:spTgt spid="79"/>
                                        </p:tgtEl>
                                      </p:cBhvr>
                                    </p:animEffect>
                                  </p:childTnLst>
                                  <p:subTnLst>
                                    <p:audio>
                                      <p:cMediaNode>
                                        <p:cTn display="0" masterRel="sameClick">
                                          <p:stCondLst>
                                            <p:cond evt="begin" delay="0">
                                              <p:tn val="77"/>
                                            </p:cond>
                                          </p:stCondLst>
                                          <p:endCondLst>
                                            <p:cond evt="onStopAudio" delay="0">
                                              <p:tgtEl>
                                                <p:sldTgt/>
                                              </p:tgtEl>
                                            </p:cond>
                                          </p:endCondLst>
                                        </p:cTn>
                                        <p:tgtEl>
                                          <p:sndTgt r:embed="rId4" name="chimes.wav"/>
                                        </p:tgtEl>
                                      </p:cMediaNode>
                                    </p:audio>
                                  </p:subTnLst>
                                </p:cTn>
                              </p:par>
                            </p:childTnLst>
                          </p:cTn>
                        </p:par>
                        <p:par>
                          <p:cTn id="80" fill="hold">
                            <p:stCondLst>
                              <p:cond delay="500"/>
                            </p:stCondLst>
                            <p:childTnLst>
                              <p:par>
                                <p:cTn id="81" presetID="18" presetClass="entr" presetSubtype="12" fill="hold" grpId="0" nodeType="afterEffect">
                                  <p:stCondLst>
                                    <p:cond delay="0"/>
                                  </p:stCondLst>
                                  <p:childTnLst>
                                    <p:set>
                                      <p:cBhvr>
                                        <p:cTn id="82" dur="1" fill="hold">
                                          <p:stCondLst>
                                            <p:cond delay="0"/>
                                          </p:stCondLst>
                                        </p:cTn>
                                        <p:tgtEl>
                                          <p:spTgt spid="83"/>
                                        </p:tgtEl>
                                        <p:attrNameLst>
                                          <p:attrName>style.visibility</p:attrName>
                                        </p:attrNameLst>
                                      </p:cBhvr>
                                      <p:to>
                                        <p:strVal val="visible"/>
                                      </p:to>
                                    </p:set>
                                    <p:animEffect transition="in" filter="strips(downLeft)">
                                      <p:cBhvr>
                                        <p:cTn id="83" dur="500"/>
                                        <p:tgtEl>
                                          <p:spTgt spid="83"/>
                                        </p:tgtEl>
                                      </p:cBhvr>
                                    </p:animEffect>
                                  </p:childTnLst>
                                  <p:subTnLst>
                                    <p:audio>
                                      <p:cMediaNode>
                                        <p:cTn display="0" masterRel="sameClick">
                                          <p:stCondLst>
                                            <p:cond evt="begin" delay="0">
                                              <p:tn val="81"/>
                                            </p:cond>
                                          </p:stCondLst>
                                          <p:endCondLst>
                                            <p:cond evt="onStopAudio" delay="0">
                                              <p:tgtEl>
                                                <p:sldTgt/>
                                              </p:tgtEl>
                                            </p:cond>
                                          </p:endCondLst>
                                        </p:cTn>
                                        <p:tgtEl>
                                          <p:sndTgt r:embed="rId4" name="chimes.wav"/>
                                        </p:tgtEl>
                                      </p:cMediaNode>
                                    </p:audio>
                                  </p:subTnLst>
                                </p:cTn>
                              </p:par>
                            </p:childTnLst>
                          </p:cTn>
                        </p:par>
                        <p:par>
                          <p:cTn id="84" fill="hold">
                            <p:stCondLst>
                              <p:cond delay="1000"/>
                            </p:stCondLst>
                            <p:childTnLst>
                              <p:par>
                                <p:cTn id="85" presetID="3" presetClass="entr" presetSubtype="10" fill="hold" nodeType="afterEffect">
                                  <p:stCondLst>
                                    <p:cond delay="0"/>
                                  </p:stCondLst>
                                  <p:childTnLst>
                                    <p:set>
                                      <p:cBhvr>
                                        <p:cTn id="86" dur="1" fill="hold">
                                          <p:stCondLst>
                                            <p:cond delay="0"/>
                                          </p:stCondLst>
                                        </p:cTn>
                                        <p:tgtEl>
                                          <p:spTgt spid="92"/>
                                        </p:tgtEl>
                                        <p:attrNameLst>
                                          <p:attrName>style.visibility</p:attrName>
                                        </p:attrNameLst>
                                      </p:cBhvr>
                                      <p:to>
                                        <p:strVal val="visible"/>
                                      </p:to>
                                    </p:set>
                                    <p:animEffect transition="in" filter="blinds(horizontal)">
                                      <p:cBhvr>
                                        <p:cTn id="87" dur="500"/>
                                        <p:tgtEl>
                                          <p:spTgt spid="92"/>
                                        </p:tgtEl>
                                      </p:cBhvr>
                                    </p:animEffect>
                                  </p:childTnLst>
                                  <p:subTnLst>
                                    <p:audio>
                                      <p:cMediaNode>
                                        <p:cTn display="0" masterRel="sameClick">
                                          <p:stCondLst>
                                            <p:cond evt="begin" delay="0">
                                              <p:tn val="85"/>
                                            </p:cond>
                                          </p:stCondLst>
                                          <p:endCondLst>
                                            <p:cond evt="onStopAudio" delay="0">
                                              <p:tgtEl>
                                                <p:sldTgt/>
                                              </p:tgtEl>
                                            </p:cond>
                                          </p:endCondLst>
                                        </p:cTn>
                                        <p:tgtEl>
                                          <p:sndTgt r:embed="rId4" name="chimes.wav"/>
                                        </p:tgtEl>
                                      </p:cMediaNode>
                                    </p:audio>
                                  </p:subTnLst>
                                </p:cTn>
                              </p:par>
                            </p:childTnLst>
                          </p:cTn>
                        </p:par>
                        <p:par>
                          <p:cTn id="88" fill="hold">
                            <p:stCondLst>
                              <p:cond delay="1500"/>
                            </p:stCondLst>
                            <p:childTnLst>
                              <p:par>
                                <p:cTn id="89" presetID="3" presetClass="entr" presetSubtype="10" fill="hold" grpId="0" nodeType="after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blinds(horizontal)">
                                      <p:cBhvr>
                                        <p:cTn id="91" dur="500"/>
                                        <p:tgtEl>
                                          <p:spTgt spid="91"/>
                                        </p:tgtEl>
                                      </p:cBhvr>
                                    </p:animEffect>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blinds(horizontal)">
                                      <p:cBhvr>
                                        <p:cTn id="96" dur="500"/>
                                        <p:tgtEl>
                                          <p:spTgt spid="84"/>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7" fill="hold">
                      <p:stCondLst>
                        <p:cond delay="indefinite"/>
                      </p:stCondLst>
                      <p:childTnLst>
                        <p:par>
                          <p:cTn id="98" fill="hold">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strips(downLeft)">
                                      <p:cBhvr>
                                        <p:cTn id="101" dur="500"/>
                                        <p:tgtEl>
                                          <p:spTgt spid="90"/>
                                        </p:tgtEl>
                                      </p:cBhvr>
                                    </p:animEffect>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par>
                          <p:cTn id="102" fill="hold">
                            <p:stCondLst>
                              <p:cond delay="500"/>
                            </p:stCondLst>
                            <p:childTnLst>
                              <p:par>
                                <p:cTn id="103" presetID="3" presetClass="entr" presetSubtype="10" fill="hold" nodeType="afterEffect">
                                  <p:stCondLst>
                                    <p:cond delay="0"/>
                                  </p:stCondLst>
                                  <p:childTnLst>
                                    <p:set>
                                      <p:cBhvr>
                                        <p:cTn id="104" dur="1" fill="hold">
                                          <p:stCondLst>
                                            <p:cond delay="0"/>
                                          </p:stCondLst>
                                        </p:cTn>
                                        <p:tgtEl>
                                          <p:spTgt spid="87"/>
                                        </p:tgtEl>
                                        <p:attrNameLst>
                                          <p:attrName>style.visibility</p:attrName>
                                        </p:attrNameLst>
                                      </p:cBhvr>
                                      <p:to>
                                        <p:strVal val="visible"/>
                                      </p:to>
                                    </p:set>
                                    <p:animEffect transition="in" filter="blinds(horizontal)">
                                      <p:cBhvr>
                                        <p:cTn id="105" dur="500"/>
                                        <p:tgtEl>
                                          <p:spTgt spid="87"/>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93"/>
                                        </p:tgtEl>
                                        <p:attrNameLst>
                                          <p:attrName>style.visibility</p:attrName>
                                        </p:attrNameLst>
                                      </p:cBhvr>
                                      <p:to>
                                        <p:strVal val="visible"/>
                                      </p:to>
                                    </p:set>
                                    <p:animEffect transition="in" filter="strips(downLeft)">
                                      <p:cBhvr>
                                        <p:cTn id="110" dur="500"/>
                                        <p:tgtEl>
                                          <p:spTgt spid="93"/>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p:bldP spid="71" grpId="0" animBg="1"/>
      <p:bldP spid="72" grpId="0"/>
      <p:bldP spid="73" grpId="0"/>
      <p:bldP spid="74" grpId="0" animBg="1"/>
      <p:bldP spid="76" grpId="0" animBg="1"/>
      <p:bldP spid="77" grpId="0" animBg="1"/>
      <p:bldP spid="78" grpId="0"/>
      <p:bldP spid="79" grpId="0" animBg="1"/>
      <p:bldP spid="90" grpId="0" animBg="1"/>
      <p:bldP spid="91" grpId="0"/>
      <p:bldP spid="93" grpId="0" animBg="1"/>
      <p:bldP spid="8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D54DFA2-875C-4FE2-950A-E7D29646DF02}"/>
              </a:ext>
            </a:extLst>
          </p:cNvPr>
          <p:cNvGrpSpPr/>
          <p:nvPr/>
        </p:nvGrpSpPr>
        <p:grpSpPr>
          <a:xfrm>
            <a:off x="624150" y="1412776"/>
            <a:ext cx="5567251" cy="5222744"/>
            <a:chOff x="695400" y="1412776"/>
            <a:chExt cx="5567251" cy="5222744"/>
          </a:xfrm>
        </p:grpSpPr>
        <p:sp>
          <p:nvSpPr>
            <p:cNvPr id="2" name="矩形 1">
              <a:extLst>
                <a:ext uri="{FF2B5EF4-FFF2-40B4-BE49-F238E27FC236}">
                  <a16:creationId xmlns:a16="http://schemas.microsoft.com/office/drawing/2014/main" id="{6503D93C-8A54-4BF8-8CC3-CC4DE6354D0C}"/>
                </a:ext>
              </a:extLst>
            </p:cNvPr>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25" name="Rectangle 7">
              <a:extLst>
                <a:ext uri="{FF2B5EF4-FFF2-40B4-BE49-F238E27FC236}">
                  <a16:creationId xmlns:a16="http://schemas.microsoft.com/office/drawing/2014/main" id="{051869C9-2EA3-406C-AE04-296AB6979262}"/>
                </a:ext>
              </a:extLst>
            </p:cNvPr>
            <p:cNvSpPr>
              <a:spLocks noChangeArrowheads="1"/>
            </p:cNvSpPr>
            <p:nvPr/>
          </p:nvSpPr>
          <p:spPr bwMode="auto">
            <a:xfrm>
              <a:off x="864153" y="1455167"/>
              <a:ext cx="3378044"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sp>
        <p:nvSpPr>
          <p:cNvPr id="758789" name="Rectangle 5"/>
          <p:cNvSpPr>
            <a:spLocks noChangeArrowheads="1"/>
          </p:cNvSpPr>
          <p:nvPr/>
        </p:nvSpPr>
        <p:spPr bwMode="auto">
          <a:xfrm>
            <a:off x="744434" y="163514"/>
            <a:ext cx="4262437" cy="579437"/>
          </a:xfrm>
          <a:prstGeom prst="rect">
            <a:avLst/>
          </a:prstGeom>
          <a:noFill/>
          <a:ln w="9525">
            <a:noFill/>
            <a:miter lim="800000"/>
            <a:headEnd/>
            <a:tailEnd/>
          </a:ln>
          <a:effectLst/>
        </p:spPr>
        <p:txBody>
          <a:bodyPr wrap="none" anchor="ctr">
            <a:spAutoFit/>
          </a:bodyPr>
          <a:lstStyle/>
          <a:p>
            <a:r>
              <a:rPr lang="en-US" altLang="zh-CN" sz="3200" b="1">
                <a:solidFill>
                  <a:srgbClr val="FF3399"/>
                </a:solidFill>
                <a:effectLst>
                  <a:outerShdw blurRad="38100" dist="38100" dir="2700000" algn="tl">
                    <a:srgbClr val="000000"/>
                  </a:outerShdw>
                </a:effectLst>
                <a:ea typeface="隶书" pitchFamily="49" charset="-122"/>
              </a:rPr>
              <a:t>2. </a:t>
            </a:r>
            <a:r>
              <a:rPr lang="zh-CN" altLang="en-US" sz="3200" b="1">
                <a:solidFill>
                  <a:srgbClr val="FF3399"/>
                </a:solidFill>
                <a:effectLst>
                  <a:outerShdw blurRad="38100" dist="38100" dir="2700000" algn="tl">
                    <a:srgbClr val="000000"/>
                  </a:outerShdw>
                </a:effectLst>
                <a:ea typeface="隶书" pitchFamily="49" charset="-122"/>
              </a:rPr>
              <a:t>整数在内存中的表示</a:t>
            </a:r>
          </a:p>
        </p:txBody>
      </p:sp>
      <p:sp>
        <p:nvSpPr>
          <p:cNvPr id="758790" name="Rectangle 6"/>
          <p:cNvSpPr>
            <a:spLocks noChangeArrowheads="1"/>
          </p:cNvSpPr>
          <p:nvPr/>
        </p:nvSpPr>
        <p:spPr bwMode="auto">
          <a:xfrm>
            <a:off x="1087334" y="778550"/>
            <a:ext cx="4840287" cy="523220"/>
          </a:xfrm>
          <a:prstGeom prst="rect">
            <a:avLst/>
          </a:prstGeom>
          <a:noFill/>
          <a:ln w="9525">
            <a:noFill/>
            <a:miter lim="800000"/>
            <a:headEnd/>
            <a:tailEnd/>
          </a:ln>
          <a:effectLst/>
        </p:spPr>
        <p:txBody>
          <a:bodyPr anchor="ctr">
            <a:spAutoFit/>
          </a:bodyPr>
          <a:lstStyle/>
          <a:p>
            <a:pPr>
              <a:buFont typeface="Wingdings" pitchFamily="2" charset="2"/>
              <a:buChar char="Ø"/>
              <a:tabLst>
                <a:tab pos="571500" algn="l"/>
              </a:tabLst>
            </a:pPr>
            <a:r>
              <a:rPr lang="zh-CN" altLang="en-US" b="1" dirty="0">
                <a:solidFill>
                  <a:schemeClr val="accent2"/>
                </a:solidFill>
                <a:effectLst>
                  <a:outerShdw blurRad="38100" dist="38100" dir="2700000" algn="tl">
                    <a:srgbClr val="000000"/>
                  </a:outerShdw>
                </a:effectLst>
                <a:latin typeface="+mn-lt"/>
                <a:ea typeface="楷体" pitchFamily="49" charset="-122"/>
              </a:rPr>
              <a:t>八进制整数</a:t>
            </a:r>
            <a:r>
              <a:rPr lang="en-US" altLang="zh-CN" b="1" dirty="0">
                <a:solidFill>
                  <a:schemeClr val="accent2"/>
                </a:solidFill>
                <a:effectLst>
                  <a:outerShdw blurRad="38100" dist="38100" dir="2700000" algn="tl">
                    <a:srgbClr val="000000"/>
                  </a:outerShdw>
                </a:effectLst>
                <a:latin typeface="+mn-lt"/>
                <a:ea typeface="楷体" pitchFamily="49" charset="-122"/>
              </a:rPr>
              <a:t> </a:t>
            </a:r>
            <a:r>
              <a:rPr lang="zh-CN" altLang="en-US" sz="2800" b="1" dirty="0">
                <a:solidFill>
                  <a:srgbClr val="FF0000"/>
                </a:solidFill>
                <a:effectLst>
                  <a:outerShdw blurRad="38100" dist="38100" dir="2700000" algn="tl">
                    <a:srgbClr val="000000"/>
                  </a:outerShdw>
                </a:effectLst>
                <a:latin typeface="楷体" pitchFamily="49" charset="-122"/>
                <a:ea typeface="楷体" pitchFamily="49" charset="-122"/>
              </a:rPr>
              <a:t>－</a:t>
            </a:r>
            <a:r>
              <a:rPr lang="en-US" altLang="zh-CN" sz="2800" b="1" dirty="0">
                <a:solidFill>
                  <a:srgbClr val="FF0000"/>
                </a:solidFill>
                <a:effectLst>
                  <a:outerShdw blurRad="38100" dist="38100" dir="2700000" algn="tl">
                    <a:srgbClr val="000000"/>
                  </a:outerShdw>
                </a:effectLst>
                <a:latin typeface="+mn-lt"/>
                <a:ea typeface="楷体" pitchFamily="49" charset="-122"/>
              </a:rPr>
              <a:t>034</a:t>
            </a:r>
            <a:endParaRPr lang="zh-CN" altLang="en-US" sz="2800" b="1" dirty="0">
              <a:solidFill>
                <a:srgbClr val="FF0000"/>
              </a:solidFill>
              <a:effectLst>
                <a:outerShdw blurRad="38100" dist="38100" dir="2700000" algn="tl">
                  <a:srgbClr val="000000"/>
                </a:outerShdw>
              </a:effectLst>
              <a:latin typeface="+mn-lt"/>
              <a:ea typeface="楷体" pitchFamily="49" charset="-122"/>
            </a:endParaRPr>
          </a:p>
        </p:txBody>
      </p:sp>
      <p:grpSp>
        <p:nvGrpSpPr>
          <p:cNvPr id="758874" name="Group 90"/>
          <p:cNvGrpSpPr>
            <a:grpSpLocks/>
          </p:cNvGrpSpPr>
          <p:nvPr/>
        </p:nvGrpSpPr>
        <p:grpSpPr bwMode="auto">
          <a:xfrm>
            <a:off x="-12805" y="0"/>
            <a:ext cx="446088" cy="6858000"/>
            <a:chOff x="0" y="0"/>
            <a:chExt cx="281" cy="4320"/>
          </a:xfrm>
        </p:grpSpPr>
        <p:sp>
          <p:nvSpPr>
            <p:cNvPr id="758875" name="Text Box 9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58876" name="Text Box 9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4" name="组合 3">
            <a:extLst>
              <a:ext uri="{FF2B5EF4-FFF2-40B4-BE49-F238E27FC236}">
                <a16:creationId xmlns:a16="http://schemas.microsoft.com/office/drawing/2014/main" id="{38BE7098-F94C-4D4E-8238-75A325E23404}"/>
              </a:ext>
            </a:extLst>
          </p:cNvPr>
          <p:cNvGrpSpPr/>
          <p:nvPr/>
        </p:nvGrpSpPr>
        <p:grpSpPr>
          <a:xfrm>
            <a:off x="6374537" y="457081"/>
            <a:ext cx="5567251" cy="6178439"/>
            <a:chOff x="6445787" y="1412776"/>
            <a:chExt cx="5567251" cy="5222744"/>
          </a:xfrm>
        </p:grpSpPr>
        <p:sp>
          <p:nvSpPr>
            <p:cNvPr id="41" name="矩形 40">
              <a:extLst>
                <a:ext uri="{FF2B5EF4-FFF2-40B4-BE49-F238E27FC236}">
                  <a16:creationId xmlns:a16="http://schemas.microsoft.com/office/drawing/2014/main" id="{830CA8D1-E523-4323-996F-AF7BCCC755FC}"/>
                </a:ext>
              </a:extLst>
            </p:cNvPr>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43" name="Rectangle 7">
              <a:extLst>
                <a:ext uri="{FF2B5EF4-FFF2-40B4-BE49-F238E27FC236}">
                  <a16:creationId xmlns:a16="http://schemas.microsoft.com/office/drawing/2014/main" id="{6029BDBB-1E86-457E-BFDE-3EB1F743A93B}"/>
                </a:ext>
              </a:extLst>
            </p:cNvPr>
            <p:cNvSpPr>
              <a:spLocks noChangeArrowheads="1"/>
            </p:cNvSpPr>
            <p:nvPr/>
          </p:nvSpPr>
          <p:spPr bwMode="auto">
            <a:xfrm>
              <a:off x="6603185" y="1422154"/>
              <a:ext cx="3440729"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grpSp>
        <p:nvGrpSpPr>
          <p:cNvPr id="53" name="Group 8">
            <a:extLst>
              <a:ext uri="{FF2B5EF4-FFF2-40B4-BE49-F238E27FC236}">
                <a16:creationId xmlns:a16="http://schemas.microsoft.com/office/drawing/2014/main" id="{A9BA4FE2-7358-4D2C-AF11-0F89D6CD9BAC}"/>
              </a:ext>
            </a:extLst>
          </p:cNvPr>
          <p:cNvGrpSpPr>
            <a:grpSpLocks/>
          </p:cNvGrpSpPr>
          <p:nvPr/>
        </p:nvGrpSpPr>
        <p:grpSpPr bwMode="auto">
          <a:xfrm>
            <a:off x="1766541" y="3235955"/>
            <a:ext cx="2089150" cy="944563"/>
            <a:chOff x="802" y="1796"/>
            <a:chExt cx="1316" cy="595"/>
          </a:xfrm>
        </p:grpSpPr>
        <p:sp>
          <p:nvSpPr>
            <p:cNvPr id="54" name="Line 9">
              <a:extLst>
                <a:ext uri="{FF2B5EF4-FFF2-40B4-BE49-F238E27FC236}">
                  <a16:creationId xmlns:a16="http://schemas.microsoft.com/office/drawing/2014/main" id="{77852AAD-5515-41C1-BF04-60359D58CEFE}"/>
                </a:ext>
              </a:extLst>
            </p:cNvPr>
            <p:cNvSpPr>
              <a:spLocks noChangeShapeType="1"/>
            </p:cNvSpPr>
            <p:nvPr/>
          </p:nvSpPr>
          <p:spPr bwMode="auto">
            <a:xfrm flipV="1">
              <a:off x="1273" y="1796"/>
              <a:ext cx="0" cy="363"/>
            </a:xfrm>
            <a:prstGeom prst="line">
              <a:avLst/>
            </a:prstGeom>
            <a:noFill/>
            <a:ln w="28575">
              <a:solidFill>
                <a:srgbClr val="0000FF"/>
              </a:solidFill>
              <a:round/>
              <a:headEnd/>
              <a:tailEnd type="stealth" w="lg" len="lg"/>
            </a:ln>
            <a:effectLst/>
          </p:spPr>
          <p:txBody>
            <a:bodyPr/>
            <a:lstStyle/>
            <a:p>
              <a:endParaRPr lang="zh-CN" altLang="en-US">
                <a:latin typeface="+mn-lt"/>
                <a:ea typeface="楷体" panose="02010609060101010101" pitchFamily="49" charset="-122"/>
              </a:endParaRPr>
            </a:p>
          </p:txBody>
        </p:sp>
        <p:sp>
          <p:nvSpPr>
            <p:cNvPr id="55" name="Text Box 10">
              <a:extLst>
                <a:ext uri="{FF2B5EF4-FFF2-40B4-BE49-F238E27FC236}">
                  <a16:creationId xmlns:a16="http://schemas.microsoft.com/office/drawing/2014/main" id="{AF5697D0-860D-42A8-ABF3-13F72472AD3C}"/>
                </a:ext>
              </a:extLst>
            </p:cNvPr>
            <p:cNvSpPr txBox="1">
              <a:spLocks noChangeArrowheads="1"/>
            </p:cNvSpPr>
            <p:nvPr/>
          </p:nvSpPr>
          <p:spPr bwMode="auto">
            <a:xfrm>
              <a:off x="802" y="2141"/>
              <a:ext cx="1316" cy="250"/>
            </a:xfrm>
            <a:prstGeom prst="rect">
              <a:avLst/>
            </a:prstGeom>
            <a:noFill/>
            <a:ln w="9525">
              <a:noFill/>
              <a:miter lim="800000"/>
              <a:headEnd/>
              <a:tailEnd/>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符号位</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表示负</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a:t>
              </a:r>
            </a:p>
          </p:txBody>
        </p:sp>
      </p:grpSp>
      <p:sp>
        <p:nvSpPr>
          <p:cNvPr id="56" name="Rectangle 28">
            <a:extLst>
              <a:ext uri="{FF2B5EF4-FFF2-40B4-BE49-F238E27FC236}">
                <a16:creationId xmlns:a16="http://schemas.microsoft.com/office/drawing/2014/main" id="{8238E9BB-8BC1-4867-8454-30DDC381B453}"/>
              </a:ext>
            </a:extLst>
          </p:cNvPr>
          <p:cNvSpPr>
            <a:spLocks noChangeArrowheads="1"/>
          </p:cNvSpPr>
          <p:nvPr/>
        </p:nvSpPr>
        <p:spPr bwMode="auto">
          <a:xfrm>
            <a:off x="979141" y="2011992"/>
            <a:ext cx="4314643" cy="461665"/>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latin typeface="+mn-lt"/>
                <a:ea typeface="楷体" panose="02010609060101010101" pitchFamily="49" charset="-122"/>
                <a:sym typeface="Wingdings" pitchFamily="2" charset="2"/>
              </a:rPr>
              <a:t>(+034)</a:t>
            </a:r>
            <a:r>
              <a:rPr lang="zh-CN" altLang="en-US" b="1" baseline="-25000" dirty="0">
                <a:effectLst>
                  <a:outerShdw blurRad="38100" dist="38100" dir="2700000" algn="tl">
                    <a:srgbClr val="FFFFFF"/>
                  </a:outerShdw>
                </a:effectLst>
                <a:latin typeface="+mn-lt"/>
                <a:ea typeface="楷体" panose="02010609060101010101" pitchFamily="49" charset="-122"/>
                <a:sym typeface="Wingdings" pitchFamily="2" charset="2"/>
              </a:rPr>
              <a:t>补</a:t>
            </a:r>
            <a:r>
              <a:rPr lang="zh-CN" altLang="en-US" b="1" dirty="0">
                <a:effectLst>
                  <a:outerShdw blurRad="38100" dist="38100" dir="2700000" algn="tl">
                    <a:srgbClr val="FFFFFF"/>
                  </a:outerShdw>
                </a:effectLst>
                <a:latin typeface="+mn-lt"/>
                <a:ea typeface="楷体" panose="02010609060101010101" pitchFamily="49" charset="-122"/>
                <a:sym typeface="Wingdings" pitchFamily="2" charset="2"/>
              </a:rPr>
              <a:t> </a:t>
            </a:r>
            <a:r>
              <a:rPr lang="en-US" altLang="zh-CN" b="1" dirty="0">
                <a:effectLst>
                  <a:outerShdw blurRad="38100" dist="38100" dir="2700000" algn="tl">
                    <a:srgbClr val="FFFFFF"/>
                  </a:outerShdw>
                </a:effectLst>
                <a:latin typeface="+mn-lt"/>
                <a:ea typeface="楷体" panose="02010609060101010101" pitchFamily="49" charset="-122"/>
                <a:sym typeface="Wingdings" pitchFamily="2" charset="2"/>
              </a:rPr>
              <a:t>= </a:t>
            </a:r>
            <a:r>
              <a:rPr lang="en-US" altLang="zh-CN" b="1" dirty="0">
                <a:solidFill>
                  <a:srgbClr val="FF3300"/>
                </a:solidFill>
                <a:effectLst>
                  <a:outerShdw blurRad="38100" dist="38100" dir="2700000" algn="tl">
                    <a:srgbClr val="000000"/>
                  </a:outerShdw>
                </a:effectLst>
                <a:latin typeface="+mn-lt"/>
                <a:ea typeface="楷体" panose="02010609060101010101" pitchFamily="49" charset="-122"/>
                <a:sym typeface="Wingdings" pitchFamily="2" charset="2"/>
              </a:rPr>
              <a:t>0</a:t>
            </a:r>
            <a:r>
              <a:rPr lang="en-US" altLang="zh-CN" b="1" dirty="0">
                <a:effectLst>
                  <a:outerShdw blurRad="38100" dist="38100" dir="2700000" algn="tl">
                    <a:srgbClr val="FFFFFF"/>
                  </a:outerShdw>
                </a:effectLst>
                <a:latin typeface="+mn-lt"/>
                <a:ea typeface="楷体" panose="02010609060101010101" pitchFamily="49" charset="-122"/>
                <a:sym typeface="Wingdings" pitchFamily="2" charset="2"/>
              </a:rPr>
              <a:t>000 0000 0001 1100</a:t>
            </a:r>
            <a:r>
              <a:rPr lang="en-US" altLang="zh-CN" dirty="0">
                <a:latin typeface="+mn-lt"/>
                <a:ea typeface="楷体" panose="02010609060101010101" pitchFamily="49" charset="-122"/>
              </a:rPr>
              <a:t> </a:t>
            </a:r>
          </a:p>
        </p:txBody>
      </p:sp>
      <p:sp>
        <p:nvSpPr>
          <p:cNvPr id="57" name="Oval 29">
            <a:extLst>
              <a:ext uri="{FF2B5EF4-FFF2-40B4-BE49-F238E27FC236}">
                <a16:creationId xmlns:a16="http://schemas.microsoft.com/office/drawing/2014/main" id="{7B90862C-5F44-4C56-922D-C4E07653BC52}"/>
              </a:ext>
            </a:extLst>
          </p:cNvPr>
          <p:cNvSpPr>
            <a:spLocks noChangeArrowheads="1"/>
          </p:cNvSpPr>
          <p:nvPr/>
        </p:nvSpPr>
        <p:spPr bwMode="auto">
          <a:xfrm>
            <a:off x="2355504" y="2832730"/>
            <a:ext cx="2879725" cy="555625"/>
          </a:xfrm>
          <a:prstGeom prst="ellipse">
            <a:avLst/>
          </a:prstGeom>
          <a:noFill/>
          <a:ln w="28575">
            <a:solidFill>
              <a:srgbClr val="FF0000"/>
            </a:solidFill>
            <a:round/>
            <a:headEnd/>
            <a:tailEnd/>
          </a:ln>
          <a:effectLst/>
        </p:spPr>
        <p:txBody>
          <a:bodyPr wrap="none" anchor="ctr"/>
          <a:lstStyle/>
          <a:p>
            <a:endParaRPr lang="zh-CN" altLang="en-US">
              <a:latin typeface="+mn-lt"/>
              <a:ea typeface="楷体" panose="02010609060101010101" pitchFamily="49" charset="-122"/>
            </a:endParaRPr>
          </a:p>
        </p:txBody>
      </p:sp>
      <p:sp>
        <p:nvSpPr>
          <p:cNvPr id="59" name="Rectangle 31">
            <a:extLst>
              <a:ext uri="{FF2B5EF4-FFF2-40B4-BE49-F238E27FC236}">
                <a16:creationId xmlns:a16="http://schemas.microsoft.com/office/drawing/2014/main" id="{80387228-A4E8-48C0-B05E-2F0EEDE7F135}"/>
              </a:ext>
            </a:extLst>
          </p:cNvPr>
          <p:cNvSpPr>
            <a:spLocks noChangeArrowheads="1"/>
          </p:cNvSpPr>
          <p:nvPr/>
        </p:nvSpPr>
        <p:spPr bwMode="auto">
          <a:xfrm>
            <a:off x="1050579" y="2861304"/>
            <a:ext cx="4123565" cy="461665"/>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FFFFFF"/>
                  </a:outerShdw>
                </a:effectLst>
                <a:latin typeface="+mn-lt"/>
                <a:ea typeface="楷体" panose="02010609060101010101" pitchFamily="49" charset="-122"/>
                <a:sym typeface="Wingdings" pitchFamily="2" charset="2"/>
              </a:rPr>
              <a:t>(-034)</a:t>
            </a:r>
            <a:r>
              <a:rPr lang="zh-CN" altLang="en-US" b="1" baseline="-25000">
                <a:effectLst>
                  <a:outerShdw blurRad="38100" dist="38100" dir="2700000" algn="tl">
                    <a:srgbClr val="FFFFFF"/>
                  </a:outerShdw>
                </a:effectLst>
                <a:latin typeface="+mn-lt"/>
                <a:ea typeface="楷体" panose="02010609060101010101" pitchFamily="49" charset="-122"/>
                <a:sym typeface="Wingdings" pitchFamily="2" charset="2"/>
              </a:rPr>
              <a:t>补</a:t>
            </a:r>
            <a:r>
              <a:rPr lang="zh-CN" altLang="en-US" b="1">
                <a:effectLst>
                  <a:outerShdw blurRad="38100" dist="38100" dir="2700000" algn="tl">
                    <a:srgbClr val="FFFFFF"/>
                  </a:outerShdw>
                </a:effectLst>
                <a:latin typeface="+mn-lt"/>
                <a:ea typeface="楷体" panose="02010609060101010101" pitchFamily="49" charset="-122"/>
                <a:sym typeface="Wingdings" pitchFamily="2" charset="2"/>
              </a:rPr>
              <a:t> </a:t>
            </a:r>
            <a:r>
              <a:rPr lang="en-US" altLang="zh-CN" b="1">
                <a:effectLst>
                  <a:outerShdw blurRad="38100" dist="38100" dir="2700000" algn="tl">
                    <a:srgbClr val="FFFFFF"/>
                  </a:outerShdw>
                </a:effectLst>
                <a:latin typeface="+mn-lt"/>
                <a:ea typeface="楷体" panose="02010609060101010101" pitchFamily="49" charset="-122"/>
                <a:sym typeface="Wingdings" pitchFamily="2" charset="2"/>
              </a:rPr>
              <a:t>= </a:t>
            </a:r>
            <a:r>
              <a:rPr lang="en-US" altLang="zh-CN" b="1">
                <a:solidFill>
                  <a:srgbClr val="FF3300"/>
                </a:solidFill>
                <a:effectLst>
                  <a:outerShdw blurRad="38100" dist="38100" dir="2700000" algn="tl">
                    <a:srgbClr val="000000"/>
                  </a:outerShdw>
                </a:effectLst>
                <a:latin typeface="+mn-lt"/>
                <a:ea typeface="楷体" panose="02010609060101010101" pitchFamily="49" charset="-122"/>
                <a:sym typeface="Wingdings" pitchFamily="2" charset="2"/>
              </a:rPr>
              <a:t>1</a:t>
            </a:r>
            <a:r>
              <a:rPr lang="en-US" altLang="zh-CN" b="1">
                <a:solidFill>
                  <a:schemeClr val="accent2"/>
                </a:solidFill>
                <a:effectLst>
                  <a:outerShdw blurRad="38100" dist="38100" dir="2700000" algn="tl">
                    <a:srgbClr val="000000"/>
                  </a:outerShdw>
                </a:effectLst>
                <a:latin typeface="+mn-lt"/>
                <a:ea typeface="楷体" panose="02010609060101010101" pitchFamily="49" charset="-122"/>
                <a:sym typeface="Wingdings" pitchFamily="2" charset="2"/>
              </a:rPr>
              <a:t>111 1111 1110 0100</a:t>
            </a:r>
            <a:r>
              <a:rPr lang="en-US" altLang="zh-CN">
                <a:latin typeface="+mn-lt"/>
                <a:ea typeface="楷体" panose="02010609060101010101" pitchFamily="49" charset="-122"/>
              </a:rPr>
              <a:t> </a:t>
            </a:r>
          </a:p>
        </p:txBody>
      </p:sp>
      <p:grpSp>
        <p:nvGrpSpPr>
          <p:cNvPr id="62" name="Group 32">
            <a:extLst>
              <a:ext uri="{FF2B5EF4-FFF2-40B4-BE49-F238E27FC236}">
                <a16:creationId xmlns:a16="http://schemas.microsoft.com/office/drawing/2014/main" id="{AEACFDB3-0BEF-4013-A574-42C2854AFAB5}"/>
              </a:ext>
            </a:extLst>
          </p:cNvPr>
          <p:cNvGrpSpPr>
            <a:grpSpLocks/>
          </p:cNvGrpSpPr>
          <p:nvPr/>
        </p:nvGrpSpPr>
        <p:grpSpPr bwMode="auto">
          <a:xfrm>
            <a:off x="3355628" y="2400930"/>
            <a:ext cx="2419350" cy="474663"/>
            <a:chOff x="2336" y="1634"/>
            <a:chExt cx="1524" cy="299"/>
          </a:xfrm>
        </p:grpSpPr>
        <p:sp>
          <p:nvSpPr>
            <p:cNvPr id="69" name="Line 33">
              <a:extLst>
                <a:ext uri="{FF2B5EF4-FFF2-40B4-BE49-F238E27FC236}">
                  <a16:creationId xmlns:a16="http://schemas.microsoft.com/office/drawing/2014/main" id="{398F4034-764C-463B-8C07-5688DEB48092}"/>
                </a:ext>
              </a:extLst>
            </p:cNvPr>
            <p:cNvSpPr>
              <a:spLocks noChangeShapeType="1"/>
            </p:cNvSpPr>
            <p:nvPr/>
          </p:nvSpPr>
          <p:spPr bwMode="auto">
            <a:xfrm>
              <a:off x="2336" y="1661"/>
              <a:ext cx="0" cy="272"/>
            </a:xfrm>
            <a:prstGeom prst="line">
              <a:avLst/>
            </a:prstGeom>
            <a:noFill/>
            <a:ln w="28575">
              <a:solidFill>
                <a:schemeClr val="tx1"/>
              </a:solidFill>
              <a:round/>
              <a:headEnd/>
              <a:tailEnd type="stealth" w="lg" len="lg"/>
            </a:ln>
            <a:effectLst/>
          </p:spPr>
          <p:txBody>
            <a:bodyPr/>
            <a:lstStyle/>
            <a:p>
              <a:endParaRPr lang="zh-CN" altLang="en-US">
                <a:latin typeface="+mn-lt"/>
                <a:ea typeface="楷体" panose="02010609060101010101" pitchFamily="49" charset="-122"/>
              </a:endParaRPr>
            </a:p>
          </p:txBody>
        </p:sp>
        <p:sp>
          <p:nvSpPr>
            <p:cNvPr id="101" name="Rectangle 34">
              <a:extLst>
                <a:ext uri="{FF2B5EF4-FFF2-40B4-BE49-F238E27FC236}">
                  <a16:creationId xmlns:a16="http://schemas.microsoft.com/office/drawing/2014/main" id="{2B0DFC93-30DD-4F72-8E18-1F7E6A618D3E}"/>
                </a:ext>
              </a:extLst>
            </p:cNvPr>
            <p:cNvSpPr>
              <a:spLocks noChangeArrowheads="1"/>
            </p:cNvSpPr>
            <p:nvPr/>
          </p:nvSpPr>
          <p:spPr bwMode="auto">
            <a:xfrm>
              <a:off x="2402" y="1634"/>
              <a:ext cx="1458" cy="291"/>
            </a:xfrm>
            <a:prstGeom prst="rect">
              <a:avLst/>
            </a:prstGeom>
            <a:noFill/>
            <a:ln w="9525">
              <a:noFill/>
              <a:miter lim="800000"/>
              <a:headEnd/>
              <a:tailEnd/>
            </a:ln>
            <a:effectLst/>
          </p:spPr>
          <p:txBody>
            <a:bodyPr wrap="none">
              <a:spAutoFit/>
            </a:bodyPr>
            <a:lstStyle/>
            <a:p>
              <a:r>
                <a:rPr kumimoji="0" lang="zh-CN" altLang="en-US" sz="1800" b="1">
                  <a:effectLst>
                    <a:outerShdw blurRad="38100" dist="38100" dir="2700000" algn="tl">
                      <a:srgbClr val="FFFFFF"/>
                    </a:outerShdw>
                  </a:effectLst>
                  <a:latin typeface="+mn-lt"/>
                  <a:ea typeface="楷体" panose="02010609060101010101" pitchFamily="49" charset="-122"/>
                </a:rPr>
                <a:t>按位求反，末位加</a:t>
              </a:r>
              <a:r>
                <a:rPr kumimoji="0" lang="en-US" altLang="zh-CN" sz="1800" b="1">
                  <a:effectLst>
                    <a:outerShdw blurRad="38100" dist="38100" dir="2700000" algn="tl">
                      <a:srgbClr val="FFFFFF"/>
                    </a:outerShdw>
                  </a:effectLst>
                  <a:latin typeface="+mn-lt"/>
                  <a:ea typeface="楷体" panose="02010609060101010101" pitchFamily="49" charset="-122"/>
                </a:rPr>
                <a:t>1</a:t>
              </a:r>
              <a:r>
                <a:rPr kumimoji="0" lang="en-US" altLang="zh-CN">
                  <a:latin typeface="+mn-lt"/>
                  <a:ea typeface="楷体" panose="02010609060101010101" pitchFamily="49" charset="-122"/>
                </a:rPr>
                <a:t> </a:t>
              </a:r>
              <a:endParaRPr lang="en-US" altLang="zh-CN">
                <a:latin typeface="+mn-lt"/>
                <a:ea typeface="楷体" panose="02010609060101010101" pitchFamily="49" charset="-122"/>
              </a:endParaRPr>
            </a:p>
          </p:txBody>
        </p:sp>
      </p:grpSp>
      <p:graphicFrame>
        <p:nvGraphicFramePr>
          <p:cNvPr id="102" name="Group 11">
            <a:extLst>
              <a:ext uri="{FF2B5EF4-FFF2-40B4-BE49-F238E27FC236}">
                <a16:creationId xmlns:a16="http://schemas.microsoft.com/office/drawing/2014/main" id="{E32158E1-E156-464C-8CBC-CBD7917C597B}"/>
              </a:ext>
            </a:extLst>
          </p:cNvPr>
          <p:cNvGraphicFramePr>
            <a:graphicFrameLocks noGrp="1"/>
          </p:cNvGraphicFramePr>
          <p:nvPr>
            <p:extLst>
              <p:ext uri="{D42A27DB-BD31-4B8C-83A1-F6EECF244321}">
                <p14:modId xmlns:p14="http://schemas.microsoft.com/office/powerpoint/2010/main" val="1578994814"/>
              </p:ext>
            </p:extLst>
          </p:nvPr>
        </p:nvGraphicFramePr>
        <p:xfrm>
          <a:off x="2413826" y="4849390"/>
          <a:ext cx="1943100" cy="1104900"/>
        </p:xfrm>
        <a:graphic>
          <a:graphicData uri="http://schemas.openxmlformats.org/drawingml/2006/table">
            <a:tbl>
              <a:tblPr/>
              <a:tblGrid>
                <a:gridCol w="1943100">
                  <a:extLst>
                    <a:ext uri="{9D8B030D-6E8A-4147-A177-3AD203B41FA5}">
                      <a16:colId xmlns:a16="http://schemas.microsoft.com/office/drawing/2014/main" val="20000"/>
                    </a:ext>
                  </a:extLst>
                </a:gridCol>
              </a:tblGrid>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11100100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103" name="Group 19">
            <a:extLst>
              <a:ext uri="{FF2B5EF4-FFF2-40B4-BE49-F238E27FC236}">
                <a16:creationId xmlns:a16="http://schemas.microsoft.com/office/drawing/2014/main" id="{2C90C4EC-3021-4D04-8DDF-CB94B82B5C21}"/>
              </a:ext>
            </a:extLst>
          </p:cNvPr>
          <p:cNvGrpSpPr>
            <a:grpSpLocks/>
          </p:cNvGrpSpPr>
          <p:nvPr/>
        </p:nvGrpSpPr>
        <p:grpSpPr bwMode="auto">
          <a:xfrm>
            <a:off x="1404176" y="4819226"/>
            <a:ext cx="1023938" cy="1000125"/>
            <a:chOff x="1654" y="2714"/>
            <a:chExt cx="645" cy="630"/>
          </a:xfrm>
        </p:grpSpPr>
        <p:sp>
          <p:nvSpPr>
            <p:cNvPr id="104" name="Text Box 20">
              <a:extLst>
                <a:ext uri="{FF2B5EF4-FFF2-40B4-BE49-F238E27FC236}">
                  <a16:creationId xmlns:a16="http://schemas.microsoft.com/office/drawing/2014/main" id="{553C8AC6-C1C3-48F5-B44A-D768599D400D}"/>
                </a:ext>
              </a:extLst>
            </p:cNvPr>
            <p:cNvSpPr txBox="1">
              <a:spLocks noChangeArrowheads="1"/>
            </p:cNvSpPr>
            <p:nvPr/>
          </p:nvSpPr>
          <p:spPr bwMode="auto">
            <a:xfrm>
              <a:off x="1654" y="2714"/>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anose="02010609060101010101" pitchFamily="49" charset="-122"/>
                </a:rPr>
                <a:t>低字节</a:t>
              </a:r>
            </a:p>
          </p:txBody>
        </p:sp>
        <p:sp>
          <p:nvSpPr>
            <p:cNvPr id="105" name="Text Box 21">
              <a:extLst>
                <a:ext uri="{FF2B5EF4-FFF2-40B4-BE49-F238E27FC236}">
                  <a16:creationId xmlns:a16="http://schemas.microsoft.com/office/drawing/2014/main" id="{008E5779-0DDF-47E0-B081-831CB33BC5C2}"/>
                </a:ext>
              </a:extLst>
            </p:cNvPr>
            <p:cNvSpPr txBox="1">
              <a:spLocks noChangeArrowheads="1"/>
            </p:cNvSpPr>
            <p:nvPr/>
          </p:nvSpPr>
          <p:spPr bwMode="auto">
            <a:xfrm>
              <a:off x="1664"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anose="02010609060101010101" pitchFamily="49" charset="-122"/>
                </a:rPr>
                <a:t>高字节</a:t>
              </a:r>
            </a:p>
          </p:txBody>
        </p:sp>
      </p:grpSp>
      <p:grpSp>
        <p:nvGrpSpPr>
          <p:cNvPr id="106" name="Group 22">
            <a:extLst>
              <a:ext uri="{FF2B5EF4-FFF2-40B4-BE49-F238E27FC236}">
                <a16:creationId xmlns:a16="http://schemas.microsoft.com/office/drawing/2014/main" id="{9544BB9E-F41D-4FDD-A580-5338FF871B0E}"/>
              </a:ext>
            </a:extLst>
          </p:cNvPr>
          <p:cNvGrpSpPr>
            <a:grpSpLocks/>
          </p:cNvGrpSpPr>
          <p:nvPr/>
        </p:nvGrpSpPr>
        <p:grpSpPr bwMode="auto">
          <a:xfrm>
            <a:off x="4502977" y="4862092"/>
            <a:ext cx="1020763" cy="957263"/>
            <a:chOff x="3606" y="2741"/>
            <a:chExt cx="643" cy="603"/>
          </a:xfrm>
        </p:grpSpPr>
        <p:sp>
          <p:nvSpPr>
            <p:cNvPr id="107" name="Text Box 23">
              <a:extLst>
                <a:ext uri="{FF2B5EF4-FFF2-40B4-BE49-F238E27FC236}">
                  <a16:creationId xmlns:a16="http://schemas.microsoft.com/office/drawing/2014/main" id="{7536ECD4-C257-4A6C-9087-096AF26EB1C2}"/>
                </a:ext>
              </a:extLst>
            </p:cNvPr>
            <p:cNvSpPr txBox="1">
              <a:spLocks noChangeArrowheads="1"/>
            </p:cNvSpPr>
            <p:nvPr/>
          </p:nvSpPr>
          <p:spPr bwMode="auto">
            <a:xfrm>
              <a:off x="3614" y="274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anose="02010609060101010101" pitchFamily="49" charset="-122"/>
                </a:rPr>
                <a:t>低地址</a:t>
              </a:r>
            </a:p>
          </p:txBody>
        </p:sp>
        <p:sp>
          <p:nvSpPr>
            <p:cNvPr id="108" name="Text Box 24">
              <a:extLst>
                <a:ext uri="{FF2B5EF4-FFF2-40B4-BE49-F238E27FC236}">
                  <a16:creationId xmlns:a16="http://schemas.microsoft.com/office/drawing/2014/main" id="{0C5D78F5-CB26-4C9A-B570-654633EC0817}"/>
                </a:ext>
              </a:extLst>
            </p:cNvPr>
            <p:cNvSpPr txBox="1">
              <a:spLocks noChangeArrowheads="1"/>
            </p:cNvSpPr>
            <p:nvPr/>
          </p:nvSpPr>
          <p:spPr bwMode="auto">
            <a:xfrm>
              <a:off x="3606"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anose="02010609060101010101" pitchFamily="49" charset="-122"/>
                </a:rPr>
                <a:t>高地址</a:t>
              </a:r>
            </a:p>
          </p:txBody>
        </p:sp>
      </p:grpSp>
      <p:sp>
        <p:nvSpPr>
          <p:cNvPr id="109" name="Line 25">
            <a:extLst>
              <a:ext uri="{FF2B5EF4-FFF2-40B4-BE49-F238E27FC236}">
                <a16:creationId xmlns:a16="http://schemas.microsoft.com/office/drawing/2014/main" id="{4B127D53-9908-4BE0-8A14-F98F2880D136}"/>
              </a:ext>
            </a:extLst>
          </p:cNvPr>
          <p:cNvSpPr>
            <a:spLocks noChangeShapeType="1"/>
          </p:cNvSpPr>
          <p:nvPr/>
        </p:nvSpPr>
        <p:spPr bwMode="auto">
          <a:xfrm>
            <a:off x="4531551" y="4789065"/>
            <a:ext cx="0" cy="1223962"/>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latin typeface="+mn-lt"/>
              <a:ea typeface="楷体" panose="02010609060101010101" pitchFamily="49" charset="-122"/>
            </a:endParaRPr>
          </a:p>
        </p:txBody>
      </p:sp>
      <p:sp>
        <p:nvSpPr>
          <p:cNvPr id="110" name="Rectangle 27">
            <a:extLst>
              <a:ext uri="{FF2B5EF4-FFF2-40B4-BE49-F238E27FC236}">
                <a16:creationId xmlns:a16="http://schemas.microsoft.com/office/drawing/2014/main" id="{8BE0A24A-4FF4-4B24-BE8B-8987BB705215}"/>
              </a:ext>
            </a:extLst>
          </p:cNvPr>
          <p:cNvSpPr>
            <a:spLocks noChangeArrowheads="1"/>
          </p:cNvSpPr>
          <p:nvPr/>
        </p:nvSpPr>
        <p:spPr bwMode="auto">
          <a:xfrm>
            <a:off x="1146242" y="6144275"/>
            <a:ext cx="4589718"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八进制数</a:t>
            </a:r>
            <a:r>
              <a:rPr lang="en-US" altLang="zh-CN" sz="1800" dirty="0">
                <a:solidFill>
                  <a:srgbClr val="CC0000"/>
                </a:solidFill>
                <a:effectLst>
                  <a:outerShdw blurRad="38100" dist="38100" dir="2700000" algn="tl">
                    <a:srgbClr val="000000"/>
                  </a:outerShdw>
                </a:effectLst>
                <a:latin typeface="+mn-lt"/>
                <a:ea typeface="楷体" panose="02010609060101010101" pitchFamily="49" charset="-122"/>
              </a:rPr>
              <a:t>-034</a:t>
            </a:r>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两个字节的内存实际存放形式</a:t>
            </a:r>
            <a:r>
              <a:rPr lang="zh-CN" altLang="en-US" sz="1800" dirty="0">
                <a:latin typeface="+mn-lt"/>
                <a:ea typeface="楷体" panose="02010609060101010101" pitchFamily="49" charset="-122"/>
              </a:rPr>
              <a:t> </a:t>
            </a:r>
          </a:p>
        </p:txBody>
      </p:sp>
      <p:sp>
        <p:nvSpPr>
          <p:cNvPr id="111" name="AutoShape 56">
            <a:extLst>
              <a:ext uri="{FF2B5EF4-FFF2-40B4-BE49-F238E27FC236}">
                <a16:creationId xmlns:a16="http://schemas.microsoft.com/office/drawing/2014/main" id="{71A0E8DF-E836-456E-8BA0-10182F2BEBFF}"/>
              </a:ext>
            </a:extLst>
          </p:cNvPr>
          <p:cNvSpPr>
            <a:spLocks noChangeArrowheads="1"/>
          </p:cNvSpPr>
          <p:nvPr/>
        </p:nvSpPr>
        <p:spPr bwMode="auto">
          <a:xfrm>
            <a:off x="885039" y="4166053"/>
            <a:ext cx="1105442" cy="461665"/>
          </a:xfrm>
          <a:prstGeom prst="wedgeRoundRectCallout">
            <a:avLst>
              <a:gd name="adj1" fmla="val 118201"/>
              <a:gd name="adj2" fmla="val 262448"/>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0000"/>
                </a:solidFill>
                <a:effectLst>
                  <a:outerShdw blurRad="50800" dist="38100" dir="2700000" algn="tl" rotWithShape="0">
                    <a:prstClr val="black">
                      <a:alpha val="40000"/>
                    </a:prstClr>
                  </a:outerShdw>
                </a:effectLst>
                <a:latin typeface="+mn-lt"/>
                <a:ea typeface="楷体" pitchFamily="49" charset="-122"/>
              </a:rPr>
              <a:t>符号位</a:t>
            </a:r>
          </a:p>
        </p:txBody>
      </p:sp>
      <p:sp>
        <p:nvSpPr>
          <p:cNvPr id="58" name="AutoShape 30">
            <a:extLst>
              <a:ext uri="{FF2B5EF4-FFF2-40B4-BE49-F238E27FC236}">
                <a16:creationId xmlns:a16="http://schemas.microsoft.com/office/drawing/2014/main" id="{DDF0B714-25FE-4505-956F-CADF68711C19}"/>
              </a:ext>
            </a:extLst>
          </p:cNvPr>
          <p:cNvSpPr>
            <a:spLocks noChangeArrowheads="1"/>
          </p:cNvSpPr>
          <p:nvPr/>
        </p:nvSpPr>
        <p:spPr bwMode="auto">
          <a:xfrm rot="21148709">
            <a:off x="3939823" y="3176357"/>
            <a:ext cx="1440459" cy="1723204"/>
          </a:xfrm>
          <a:prstGeom prst="curvedLeftArrow">
            <a:avLst>
              <a:gd name="adj1" fmla="val 10417"/>
              <a:gd name="adj2" fmla="val 34278"/>
              <a:gd name="adj3" fmla="val 42929"/>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112" name="Rectangle 35">
            <a:extLst>
              <a:ext uri="{FF2B5EF4-FFF2-40B4-BE49-F238E27FC236}">
                <a16:creationId xmlns:a16="http://schemas.microsoft.com/office/drawing/2014/main" id="{67C854BC-C391-4B8C-8A0A-4273A085F797}"/>
              </a:ext>
            </a:extLst>
          </p:cNvPr>
          <p:cNvSpPr>
            <a:spLocks noChangeArrowheads="1"/>
          </p:cNvSpPr>
          <p:nvPr/>
        </p:nvSpPr>
        <p:spPr bwMode="auto">
          <a:xfrm>
            <a:off x="6597008" y="1015158"/>
            <a:ext cx="5026465" cy="830997"/>
          </a:xfrm>
          <a:prstGeom prst="rect">
            <a:avLst/>
          </a:prstGeom>
          <a:noFill/>
          <a:ln w="9525">
            <a:noFill/>
            <a:miter lim="800000"/>
            <a:headEnd/>
            <a:tailEnd/>
          </a:ln>
          <a:effectLst/>
        </p:spPr>
        <p:txBody>
          <a:bodyPr wrap="square">
            <a:spAutoFit/>
          </a:bodyPr>
          <a:lstStyle/>
          <a:p>
            <a:r>
              <a:rPr lang="en-US" altLang="zh-CN" b="1" dirty="0">
                <a:effectLst>
                  <a:outerShdw blurRad="38100" dist="38100" dir="2700000" algn="tl">
                    <a:srgbClr val="C0C0C0"/>
                  </a:outerShdw>
                </a:effectLst>
                <a:sym typeface="Wingdings" pitchFamily="2" charset="2"/>
              </a:rPr>
              <a:t> (+034)</a:t>
            </a:r>
            <a:r>
              <a:rPr lang="zh-CN" altLang="en-US" b="1" baseline="-25000" dirty="0">
                <a:effectLst>
                  <a:outerShdw blurRad="38100" dist="38100" dir="2700000" algn="tl">
                    <a:srgbClr val="C0C0C0"/>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C0C0C0"/>
                  </a:outerShdw>
                </a:effectLst>
                <a:sym typeface="Wingdings" pitchFamily="2" charset="2"/>
              </a:rPr>
              <a:t> </a:t>
            </a:r>
            <a:r>
              <a:rPr lang="en-US" altLang="zh-CN" b="1" dirty="0">
                <a:effectLst>
                  <a:outerShdw blurRad="38100" dist="38100" dir="2700000" algn="tl">
                    <a:srgbClr val="C0C0C0"/>
                  </a:outerShdw>
                </a:effectLst>
                <a:sym typeface="Wingdings" pitchFamily="2" charset="2"/>
              </a:rPr>
              <a:t>=  </a:t>
            </a:r>
            <a:r>
              <a:rPr lang="en-US" altLang="zh-CN" b="1" dirty="0">
                <a:solidFill>
                  <a:srgbClr val="FF3300"/>
                </a:solidFill>
                <a:effectLst>
                  <a:outerShdw blurRad="38100" dist="38100" dir="2700000" algn="tl">
                    <a:srgbClr val="C0C0C0"/>
                  </a:outerShdw>
                </a:effectLst>
                <a:sym typeface="Wingdings" pitchFamily="2" charset="2"/>
              </a:rPr>
              <a:t>0</a:t>
            </a:r>
            <a:r>
              <a:rPr lang="en-US" altLang="zh-CN" b="1" dirty="0">
                <a:effectLst>
                  <a:outerShdw blurRad="38100" dist="38100" dir="2700000" algn="tl">
                    <a:srgbClr val="C0C0C0"/>
                  </a:outerShdw>
                </a:effectLst>
                <a:sym typeface="Wingdings" pitchFamily="2" charset="2"/>
              </a:rPr>
              <a:t>000 0000 0000 0000 </a:t>
            </a:r>
          </a:p>
          <a:p>
            <a:r>
              <a:rPr lang="en-US" altLang="zh-CN" b="1" dirty="0">
                <a:effectLst>
                  <a:outerShdw blurRad="38100" dist="38100" dir="2700000" algn="tl">
                    <a:srgbClr val="C0C0C0"/>
                  </a:outerShdw>
                </a:effectLst>
                <a:sym typeface="Wingdings" pitchFamily="2" charset="2"/>
              </a:rPr>
              <a:t>                    0000 0000 0001 1100</a:t>
            </a:r>
            <a:endParaRPr lang="en-US" altLang="zh-CN" dirty="0"/>
          </a:p>
        </p:txBody>
      </p:sp>
      <p:grpSp>
        <p:nvGrpSpPr>
          <p:cNvPr id="113" name="Group 36">
            <a:extLst>
              <a:ext uri="{FF2B5EF4-FFF2-40B4-BE49-F238E27FC236}">
                <a16:creationId xmlns:a16="http://schemas.microsoft.com/office/drawing/2014/main" id="{DF9AC4FA-79B7-4237-9075-5BB84CF8EA01}"/>
              </a:ext>
            </a:extLst>
          </p:cNvPr>
          <p:cNvGrpSpPr>
            <a:grpSpLocks/>
          </p:cNvGrpSpPr>
          <p:nvPr/>
        </p:nvGrpSpPr>
        <p:grpSpPr bwMode="auto">
          <a:xfrm>
            <a:off x="9185847" y="1659386"/>
            <a:ext cx="2368550" cy="525462"/>
            <a:chOff x="2336" y="1602"/>
            <a:chExt cx="1492" cy="331"/>
          </a:xfrm>
        </p:grpSpPr>
        <p:sp>
          <p:nvSpPr>
            <p:cNvPr id="114" name="Line 37">
              <a:extLst>
                <a:ext uri="{FF2B5EF4-FFF2-40B4-BE49-F238E27FC236}">
                  <a16:creationId xmlns:a16="http://schemas.microsoft.com/office/drawing/2014/main" id="{0136A381-C030-43EA-B5E6-393E24A1C975}"/>
                </a:ext>
              </a:extLst>
            </p:cNvPr>
            <p:cNvSpPr>
              <a:spLocks noChangeShapeType="1"/>
            </p:cNvSpPr>
            <p:nvPr/>
          </p:nvSpPr>
          <p:spPr bwMode="auto">
            <a:xfrm>
              <a:off x="2336" y="1661"/>
              <a:ext cx="0" cy="272"/>
            </a:xfrm>
            <a:prstGeom prst="line">
              <a:avLst/>
            </a:prstGeom>
            <a:noFill/>
            <a:ln w="28575">
              <a:solidFill>
                <a:schemeClr val="tx1"/>
              </a:solidFill>
              <a:round/>
              <a:headEnd/>
              <a:tailEnd type="stealth" w="lg" len="lg"/>
            </a:ln>
            <a:effectLst/>
          </p:spPr>
          <p:txBody>
            <a:bodyPr/>
            <a:lstStyle/>
            <a:p>
              <a:endParaRPr lang="zh-CN" altLang="en-US"/>
            </a:p>
          </p:txBody>
        </p:sp>
        <p:sp>
          <p:nvSpPr>
            <p:cNvPr id="115" name="Rectangle 38">
              <a:extLst>
                <a:ext uri="{FF2B5EF4-FFF2-40B4-BE49-F238E27FC236}">
                  <a16:creationId xmlns:a16="http://schemas.microsoft.com/office/drawing/2014/main" id="{2D82E19D-FB93-4B34-A3FF-EF5F8B05880A}"/>
                </a:ext>
              </a:extLst>
            </p:cNvPr>
            <p:cNvSpPr>
              <a:spLocks noChangeArrowheads="1"/>
            </p:cNvSpPr>
            <p:nvPr/>
          </p:nvSpPr>
          <p:spPr bwMode="auto">
            <a:xfrm>
              <a:off x="2370" y="1602"/>
              <a:ext cx="1458" cy="291"/>
            </a:xfrm>
            <a:prstGeom prst="rect">
              <a:avLst/>
            </a:prstGeom>
            <a:noFill/>
            <a:ln w="9525">
              <a:noFill/>
              <a:miter lim="800000"/>
              <a:headEnd/>
              <a:tailEnd/>
            </a:ln>
            <a:effectLst/>
          </p:spPr>
          <p:txBody>
            <a:bodyPr wrap="none">
              <a:spAutoFit/>
            </a:bodyPr>
            <a:lstStyle/>
            <a:p>
              <a:r>
                <a:rPr kumimoji="0" lang="zh-CN" altLang="en-US" sz="1800" b="1" dirty="0">
                  <a:effectLst>
                    <a:outerShdw blurRad="38100" dist="38100" dir="2700000" algn="tl">
                      <a:srgbClr val="FFFFFF"/>
                    </a:outerShdw>
                  </a:effectLst>
                  <a:latin typeface="楷体" pitchFamily="49" charset="-122"/>
                  <a:ea typeface="楷体" pitchFamily="49" charset="-122"/>
                </a:rPr>
                <a:t>按位求反，末位加</a:t>
              </a:r>
              <a:r>
                <a:rPr kumimoji="0" lang="en-US" altLang="zh-CN" sz="1800" b="1" dirty="0">
                  <a:effectLst>
                    <a:outerShdw blurRad="38100" dist="38100" dir="2700000" algn="tl">
                      <a:srgbClr val="FFFFFF"/>
                    </a:outerShdw>
                  </a:effectLst>
                  <a:latin typeface="楷体" pitchFamily="49" charset="-122"/>
                  <a:ea typeface="楷体" pitchFamily="49" charset="-122"/>
                </a:rPr>
                <a:t>1</a:t>
              </a:r>
              <a:r>
                <a:rPr kumimoji="0" lang="en-US" altLang="zh-CN" dirty="0">
                  <a:latin typeface="楷体" pitchFamily="49" charset="-122"/>
                  <a:ea typeface="楷体" pitchFamily="49" charset="-122"/>
                </a:rPr>
                <a:t> </a:t>
              </a:r>
              <a:endParaRPr lang="en-US" altLang="zh-CN" dirty="0">
                <a:latin typeface="楷体" pitchFamily="49" charset="-122"/>
                <a:ea typeface="楷体" pitchFamily="49" charset="-122"/>
              </a:endParaRPr>
            </a:p>
          </p:txBody>
        </p:sp>
      </p:grpSp>
      <p:sp>
        <p:nvSpPr>
          <p:cNvPr id="116" name="Rectangle 39">
            <a:extLst>
              <a:ext uri="{FF2B5EF4-FFF2-40B4-BE49-F238E27FC236}">
                <a16:creationId xmlns:a16="http://schemas.microsoft.com/office/drawing/2014/main" id="{F3D931C9-2894-4B6C-8AD6-907B2E3ECF58}"/>
              </a:ext>
            </a:extLst>
          </p:cNvPr>
          <p:cNvSpPr>
            <a:spLocks noChangeArrowheads="1"/>
          </p:cNvSpPr>
          <p:nvPr/>
        </p:nvSpPr>
        <p:spPr bwMode="auto">
          <a:xfrm>
            <a:off x="6715986" y="2117182"/>
            <a:ext cx="4132542" cy="830997"/>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(-034)</a:t>
            </a:r>
            <a:r>
              <a:rPr lang="zh-CN" altLang="en-US" b="1" baseline="-25000" dirty="0">
                <a:effectLst>
                  <a:outerShdw blurRad="38100" dist="38100" dir="2700000" algn="tl">
                    <a:srgbClr val="FFFFFF"/>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1</a:t>
            </a:r>
            <a:r>
              <a:rPr lang="en-US" altLang="zh-CN" b="1" dirty="0">
                <a:solidFill>
                  <a:schemeClr val="accent2"/>
                </a:solidFill>
                <a:effectLst>
                  <a:outerShdw blurRad="38100" dist="38100" dir="2700000" algn="tl">
                    <a:srgbClr val="000000"/>
                  </a:outerShdw>
                </a:effectLst>
                <a:sym typeface="Wingdings" pitchFamily="2" charset="2"/>
              </a:rPr>
              <a:t>111 1111 1111 1111 </a:t>
            </a:r>
          </a:p>
          <a:p>
            <a:r>
              <a:rPr lang="en-US" altLang="zh-CN" b="1" dirty="0">
                <a:solidFill>
                  <a:schemeClr val="accent2"/>
                </a:solidFill>
                <a:effectLst>
                  <a:outerShdw blurRad="38100" dist="38100" dir="2700000" algn="tl">
                    <a:srgbClr val="000000"/>
                  </a:outerShdw>
                </a:effectLst>
                <a:sym typeface="Wingdings" pitchFamily="2" charset="2"/>
              </a:rPr>
              <a:t>                  1111 1111 1110 0100</a:t>
            </a:r>
          </a:p>
        </p:txBody>
      </p:sp>
      <p:grpSp>
        <p:nvGrpSpPr>
          <p:cNvPr id="117" name="Group 40">
            <a:extLst>
              <a:ext uri="{FF2B5EF4-FFF2-40B4-BE49-F238E27FC236}">
                <a16:creationId xmlns:a16="http://schemas.microsoft.com/office/drawing/2014/main" id="{60226E45-1030-4BB0-AD67-08F2E10F2F78}"/>
              </a:ext>
            </a:extLst>
          </p:cNvPr>
          <p:cNvGrpSpPr>
            <a:grpSpLocks/>
          </p:cNvGrpSpPr>
          <p:nvPr/>
        </p:nvGrpSpPr>
        <p:grpSpPr bwMode="auto">
          <a:xfrm>
            <a:off x="7219079" y="2489609"/>
            <a:ext cx="2089150" cy="844551"/>
            <a:chOff x="3845" y="505"/>
            <a:chExt cx="1316" cy="532"/>
          </a:xfrm>
        </p:grpSpPr>
        <p:sp>
          <p:nvSpPr>
            <p:cNvPr id="118" name="Line 41">
              <a:extLst>
                <a:ext uri="{FF2B5EF4-FFF2-40B4-BE49-F238E27FC236}">
                  <a16:creationId xmlns:a16="http://schemas.microsoft.com/office/drawing/2014/main" id="{BCDD0BA0-8C87-479A-A231-A5B6F6F66C96}"/>
                </a:ext>
              </a:extLst>
            </p:cNvPr>
            <p:cNvSpPr>
              <a:spLocks noChangeShapeType="1"/>
            </p:cNvSpPr>
            <p:nvPr/>
          </p:nvSpPr>
          <p:spPr bwMode="auto">
            <a:xfrm flipV="1">
              <a:off x="4277" y="505"/>
              <a:ext cx="163" cy="322"/>
            </a:xfrm>
            <a:prstGeom prst="line">
              <a:avLst/>
            </a:prstGeom>
            <a:noFill/>
            <a:ln w="28575">
              <a:solidFill>
                <a:srgbClr val="0000FF"/>
              </a:solidFill>
              <a:round/>
              <a:headEnd/>
              <a:tailEnd type="stealth" w="lg" len="lg"/>
            </a:ln>
            <a:effectLst/>
          </p:spPr>
          <p:txBody>
            <a:bodyPr/>
            <a:lstStyle/>
            <a:p>
              <a:endParaRPr lang="zh-CN" altLang="en-US">
                <a:latin typeface="楷体" pitchFamily="49" charset="-122"/>
                <a:ea typeface="楷体" pitchFamily="49" charset="-122"/>
              </a:endParaRPr>
            </a:p>
          </p:txBody>
        </p:sp>
        <p:sp>
          <p:nvSpPr>
            <p:cNvPr id="119" name="Text Box 42">
              <a:extLst>
                <a:ext uri="{FF2B5EF4-FFF2-40B4-BE49-F238E27FC236}">
                  <a16:creationId xmlns:a16="http://schemas.microsoft.com/office/drawing/2014/main" id="{7C9DA526-3D6F-48D2-9D55-E64A0328BD52}"/>
                </a:ext>
              </a:extLst>
            </p:cNvPr>
            <p:cNvSpPr txBox="1">
              <a:spLocks noChangeArrowheads="1"/>
            </p:cNvSpPr>
            <p:nvPr/>
          </p:nvSpPr>
          <p:spPr bwMode="auto">
            <a:xfrm>
              <a:off x="3845" y="787"/>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符号位</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表示负</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p>
          </p:txBody>
        </p:sp>
      </p:grpSp>
      <p:sp>
        <p:nvSpPr>
          <p:cNvPr id="120" name="Oval 43">
            <a:extLst>
              <a:ext uri="{FF2B5EF4-FFF2-40B4-BE49-F238E27FC236}">
                <a16:creationId xmlns:a16="http://schemas.microsoft.com/office/drawing/2014/main" id="{3045D30E-6D4F-4B06-B8AD-8BD31D6F6AC3}"/>
              </a:ext>
            </a:extLst>
          </p:cNvPr>
          <p:cNvSpPr>
            <a:spLocks noChangeArrowheads="1"/>
          </p:cNvSpPr>
          <p:nvPr/>
        </p:nvSpPr>
        <p:spPr bwMode="auto">
          <a:xfrm>
            <a:off x="7954181" y="2135704"/>
            <a:ext cx="3077483" cy="830997"/>
          </a:xfrm>
          <a:prstGeom prst="ellipse">
            <a:avLst/>
          </a:prstGeom>
          <a:noFill/>
          <a:ln w="28575">
            <a:solidFill>
              <a:srgbClr val="FF0000"/>
            </a:solidFill>
            <a:round/>
            <a:headEnd/>
            <a:tailEnd/>
          </a:ln>
          <a:effectLst/>
        </p:spPr>
        <p:txBody>
          <a:bodyPr wrap="none" anchor="ctr"/>
          <a:lstStyle/>
          <a:p>
            <a:endParaRPr lang="zh-CN" altLang="en-US"/>
          </a:p>
        </p:txBody>
      </p:sp>
      <p:sp>
        <p:nvSpPr>
          <p:cNvPr id="121" name="AutoShape 44">
            <a:extLst>
              <a:ext uri="{FF2B5EF4-FFF2-40B4-BE49-F238E27FC236}">
                <a16:creationId xmlns:a16="http://schemas.microsoft.com/office/drawing/2014/main" id="{B7FB3FB1-7A6E-4153-A0AE-57235D330EEE}"/>
              </a:ext>
            </a:extLst>
          </p:cNvPr>
          <p:cNvSpPr>
            <a:spLocks noChangeArrowheads="1"/>
          </p:cNvSpPr>
          <p:nvPr/>
        </p:nvSpPr>
        <p:spPr bwMode="auto">
          <a:xfrm>
            <a:off x="9919671" y="2852936"/>
            <a:ext cx="928857" cy="1146048"/>
          </a:xfrm>
          <a:prstGeom prst="curvedLeftArrow">
            <a:avLst>
              <a:gd name="adj1" fmla="val 18836"/>
              <a:gd name="adj2" fmla="val 40026"/>
              <a:gd name="adj3" fmla="val 33333"/>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graphicFrame>
        <p:nvGraphicFramePr>
          <p:cNvPr id="122" name="Group 66">
            <a:extLst>
              <a:ext uri="{FF2B5EF4-FFF2-40B4-BE49-F238E27FC236}">
                <a16:creationId xmlns:a16="http://schemas.microsoft.com/office/drawing/2014/main" id="{D700016E-3BD5-483F-AB74-9920FD562C13}"/>
              </a:ext>
            </a:extLst>
          </p:cNvPr>
          <p:cNvGraphicFramePr>
            <a:graphicFrameLocks noGrp="1"/>
          </p:cNvGraphicFramePr>
          <p:nvPr>
            <p:extLst>
              <p:ext uri="{D42A27DB-BD31-4B8C-83A1-F6EECF244321}">
                <p14:modId xmlns:p14="http://schemas.microsoft.com/office/powerpoint/2010/main" val="3090839884"/>
              </p:ext>
            </p:extLst>
          </p:nvPr>
        </p:nvGraphicFramePr>
        <p:xfrm>
          <a:off x="8201626" y="3954535"/>
          <a:ext cx="1787525" cy="2072640"/>
        </p:xfrm>
        <a:graphic>
          <a:graphicData uri="http://schemas.openxmlformats.org/drawingml/2006/table">
            <a:tbl>
              <a:tblPr/>
              <a:tblGrid>
                <a:gridCol w="1787525">
                  <a:extLst>
                    <a:ext uri="{9D8B030D-6E8A-4147-A177-3AD203B41FA5}">
                      <a16:colId xmlns:a16="http://schemas.microsoft.com/office/drawing/2014/main" val="20000"/>
                    </a:ext>
                  </a:extLst>
                </a:gridCol>
              </a:tblGrid>
              <a:tr h="501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11100100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pSp>
        <p:nvGrpSpPr>
          <p:cNvPr id="123" name="Group 57">
            <a:extLst>
              <a:ext uri="{FF2B5EF4-FFF2-40B4-BE49-F238E27FC236}">
                <a16:creationId xmlns:a16="http://schemas.microsoft.com/office/drawing/2014/main" id="{AB5C149A-24C3-43DA-8D73-4373178C2A2C}"/>
              </a:ext>
            </a:extLst>
          </p:cNvPr>
          <p:cNvGrpSpPr>
            <a:grpSpLocks/>
          </p:cNvGrpSpPr>
          <p:nvPr/>
        </p:nvGrpSpPr>
        <p:grpSpPr bwMode="auto">
          <a:xfrm>
            <a:off x="7122126" y="3998984"/>
            <a:ext cx="1023937" cy="1943100"/>
            <a:chOff x="1654" y="2552"/>
            <a:chExt cx="645" cy="1224"/>
          </a:xfrm>
        </p:grpSpPr>
        <p:sp>
          <p:nvSpPr>
            <p:cNvPr id="124" name="Text Box 58">
              <a:extLst>
                <a:ext uri="{FF2B5EF4-FFF2-40B4-BE49-F238E27FC236}">
                  <a16:creationId xmlns:a16="http://schemas.microsoft.com/office/drawing/2014/main" id="{D0945F54-8343-456A-AB20-03EF9124B13B}"/>
                </a:ext>
              </a:extLst>
            </p:cNvPr>
            <p:cNvSpPr txBox="1">
              <a:spLocks noChangeArrowheads="1"/>
            </p:cNvSpPr>
            <p:nvPr/>
          </p:nvSpPr>
          <p:spPr bwMode="auto">
            <a:xfrm>
              <a:off x="1654" y="2552"/>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低字节</a:t>
              </a:r>
            </a:p>
          </p:txBody>
        </p:sp>
        <p:sp>
          <p:nvSpPr>
            <p:cNvPr id="125" name="Text Box 59">
              <a:extLst>
                <a:ext uri="{FF2B5EF4-FFF2-40B4-BE49-F238E27FC236}">
                  <a16:creationId xmlns:a16="http://schemas.microsoft.com/office/drawing/2014/main" id="{234BEC43-DAF3-4390-8CFC-B659E04D67DE}"/>
                </a:ext>
              </a:extLst>
            </p:cNvPr>
            <p:cNvSpPr txBox="1">
              <a:spLocks noChangeArrowheads="1"/>
            </p:cNvSpPr>
            <p:nvPr/>
          </p:nvSpPr>
          <p:spPr bwMode="auto">
            <a:xfrm>
              <a:off x="1664" y="3543"/>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高字节</a:t>
              </a:r>
            </a:p>
          </p:txBody>
        </p:sp>
      </p:grpSp>
      <p:sp>
        <p:nvSpPr>
          <p:cNvPr id="126" name="Line 60">
            <a:extLst>
              <a:ext uri="{FF2B5EF4-FFF2-40B4-BE49-F238E27FC236}">
                <a16:creationId xmlns:a16="http://schemas.microsoft.com/office/drawing/2014/main" id="{D72D6804-7454-4F19-A181-F82A38A0F33A}"/>
              </a:ext>
            </a:extLst>
          </p:cNvPr>
          <p:cNvSpPr>
            <a:spLocks noChangeShapeType="1"/>
          </p:cNvSpPr>
          <p:nvPr/>
        </p:nvSpPr>
        <p:spPr bwMode="auto">
          <a:xfrm>
            <a:off x="10249500" y="3925960"/>
            <a:ext cx="0" cy="2159000"/>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grpSp>
        <p:nvGrpSpPr>
          <p:cNvPr id="127" name="Group 61">
            <a:extLst>
              <a:ext uri="{FF2B5EF4-FFF2-40B4-BE49-F238E27FC236}">
                <a16:creationId xmlns:a16="http://schemas.microsoft.com/office/drawing/2014/main" id="{910A1E9B-EACE-4D79-AE55-E7F1171D8243}"/>
              </a:ext>
            </a:extLst>
          </p:cNvPr>
          <p:cNvGrpSpPr>
            <a:grpSpLocks/>
          </p:cNvGrpSpPr>
          <p:nvPr/>
        </p:nvGrpSpPr>
        <p:grpSpPr bwMode="auto">
          <a:xfrm>
            <a:off x="10220925" y="3984700"/>
            <a:ext cx="1020762" cy="1928813"/>
            <a:chOff x="3606" y="2543"/>
            <a:chExt cx="643" cy="1215"/>
          </a:xfrm>
        </p:grpSpPr>
        <p:sp>
          <p:nvSpPr>
            <p:cNvPr id="128" name="Text Box 62">
              <a:extLst>
                <a:ext uri="{FF2B5EF4-FFF2-40B4-BE49-F238E27FC236}">
                  <a16:creationId xmlns:a16="http://schemas.microsoft.com/office/drawing/2014/main" id="{D074C39A-BCCF-43FF-BFB0-5E5BE639B9D9}"/>
                </a:ext>
              </a:extLst>
            </p:cNvPr>
            <p:cNvSpPr txBox="1">
              <a:spLocks noChangeArrowheads="1"/>
            </p:cNvSpPr>
            <p:nvPr/>
          </p:nvSpPr>
          <p:spPr bwMode="auto">
            <a:xfrm>
              <a:off x="3614" y="2543"/>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低地址</a:t>
              </a:r>
            </a:p>
          </p:txBody>
        </p:sp>
        <p:sp>
          <p:nvSpPr>
            <p:cNvPr id="129" name="Text Box 63">
              <a:extLst>
                <a:ext uri="{FF2B5EF4-FFF2-40B4-BE49-F238E27FC236}">
                  <a16:creationId xmlns:a16="http://schemas.microsoft.com/office/drawing/2014/main" id="{2CB3AF38-28C4-4AEB-872C-8F542D18506F}"/>
                </a:ext>
              </a:extLst>
            </p:cNvPr>
            <p:cNvSpPr txBox="1">
              <a:spLocks noChangeArrowheads="1"/>
            </p:cNvSpPr>
            <p:nvPr/>
          </p:nvSpPr>
          <p:spPr bwMode="auto">
            <a:xfrm>
              <a:off x="3606" y="3525"/>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高地址</a:t>
              </a:r>
            </a:p>
          </p:txBody>
        </p:sp>
      </p:grpSp>
      <p:sp>
        <p:nvSpPr>
          <p:cNvPr id="130" name="Rectangle 64">
            <a:extLst>
              <a:ext uri="{FF2B5EF4-FFF2-40B4-BE49-F238E27FC236}">
                <a16:creationId xmlns:a16="http://schemas.microsoft.com/office/drawing/2014/main" id="{2F904B03-4B56-44F6-9F43-DE01FE7194EF}"/>
              </a:ext>
            </a:extLst>
          </p:cNvPr>
          <p:cNvSpPr>
            <a:spLocks noChangeArrowheads="1"/>
          </p:cNvSpPr>
          <p:nvPr/>
        </p:nvSpPr>
        <p:spPr bwMode="auto">
          <a:xfrm>
            <a:off x="6873332" y="6109845"/>
            <a:ext cx="4685898"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八进制数</a:t>
            </a:r>
            <a:r>
              <a:rPr lang="en-US" altLang="zh-CN" sz="1800" dirty="0">
                <a:solidFill>
                  <a:srgbClr val="CC0000"/>
                </a:solidFill>
                <a:effectLst>
                  <a:outerShdw blurRad="38100" dist="38100" dir="2700000" algn="tl">
                    <a:srgbClr val="000000"/>
                  </a:outerShdw>
                </a:effectLst>
                <a:latin typeface="楷体" pitchFamily="49" charset="-122"/>
                <a:ea typeface="楷体" pitchFamily="49" charset="-122"/>
              </a:rPr>
              <a:t>-034</a:t>
            </a:r>
            <a:r>
              <a:rPr lang="zh-CN" altLang="en-US" sz="1800" dirty="0">
                <a:solidFill>
                  <a:srgbClr val="CC0000"/>
                </a:solidFill>
                <a:effectLst>
                  <a:outerShdw blurRad="38100" dist="38100" dir="2700000" algn="tl">
                    <a:srgbClr val="000000"/>
                  </a:outerShdw>
                </a:effectLst>
                <a:latin typeface="楷体" pitchFamily="49" charset="-122"/>
                <a:ea typeface="楷体" pitchFamily="49" charset="-122"/>
              </a:rPr>
              <a:t>四个字节的内存实际存放形式</a:t>
            </a:r>
            <a:r>
              <a:rPr lang="zh-CN" altLang="en-US" sz="1800" dirty="0">
                <a:latin typeface="楷体" pitchFamily="49" charset="-122"/>
                <a:ea typeface="楷体" pitchFamily="49" charset="-122"/>
              </a:rPr>
              <a:t> </a:t>
            </a:r>
          </a:p>
        </p:txBody>
      </p:sp>
      <p:sp>
        <p:nvSpPr>
          <p:cNvPr id="131" name="AutoShape 65">
            <a:extLst>
              <a:ext uri="{FF2B5EF4-FFF2-40B4-BE49-F238E27FC236}">
                <a16:creationId xmlns:a16="http://schemas.microsoft.com/office/drawing/2014/main" id="{FF75DE5A-BCC2-4CC3-902B-BFA3009052C9}"/>
              </a:ext>
            </a:extLst>
          </p:cNvPr>
          <p:cNvSpPr>
            <a:spLocks noChangeArrowheads="1"/>
          </p:cNvSpPr>
          <p:nvPr/>
        </p:nvSpPr>
        <p:spPr bwMode="auto">
          <a:xfrm>
            <a:off x="6631409" y="4548535"/>
            <a:ext cx="1070671" cy="464641"/>
          </a:xfrm>
          <a:prstGeom prst="wedgeRoundRectCallout">
            <a:avLst>
              <a:gd name="adj1" fmla="val 118916"/>
              <a:gd name="adj2" fmla="val 213808"/>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0000"/>
                </a:solidFill>
                <a:effectLst>
                  <a:outerShdw blurRad="50800" dist="38100" dir="2700000" algn="tl" rotWithShape="0">
                    <a:prstClr val="black">
                      <a:alpha val="40000"/>
                    </a:prstClr>
                  </a:outerShdw>
                </a:effectLst>
                <a:latin typeface="楷体" pitchFamily="49" charset="-122"/>
                <a:ea typeface="楷体" pitchFamily="49" charset="-122"/>
              </a:rPr>
              <a:t>符号位</a:t>
            </a:r>
          </a:p>
        </p:txBody>
      </p:sp>
      <p:sp>
        <p:nvSpPr>
          <p:cNvPr id="5" name="灯片编号占位符 4">
            <a:extLst>
              <a:ext uri="{FF2B5EF4-FFF2-40B4-BE49-F238E27FC236}">
                <a16:creationId xmlns:a16="http://schemas.microsoft.com/office/drawing/2014/main" id="{B85B1A67-265D-7A04-D96A-07604F4E9024}"/>
              </a:ext>
            </a:extLst>
          </p:cNvPr>
          <p:cNvSpPr>
            <a:spLocks noGrp="1"/>
          </p:cNvSpPr>
          <p:nvPr>
            <p:ph type="sldNum" sz="quarter" idx="12"/>
          </p:nvPr>
        </p:nvSpPr>
        <p:spPr/>
        <p:txBody>
          <a:bodyPr/>
          <a:lstStyle/>
          <a:p>
            <a:fld id="{889BB3BD-F80A-4CDD-987F-7A7F8A95929D}" type="slidenum">
              <a:rPr lang="en-US" altLang="zh-CN" smtClean="0"/>
              <a:pPr/>
              <a:t>15</a:t>
            </a:fld>
            <a:endParaRPr lang="en-US" altLang="zh-CN"/>
          </a:p>
        </p:txBody>
      </p:sp>
    </p:spTree>
    <p:extLst>
      <p:ext uri="{BB962C8B-B14F-4D97-AF65-F5344CB8AC3E}">
        <p14:creationId xmlns:p14="http://schemas.microsoft.com/office/powerpoint/2010/main" val="1630936026"/>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linds(horizontal)">
                                      <p:cBhvr>
                                        <p:cTn id="18" dur="500"/>
                                        <p:tgtEl>
                                          <p:spTgt spid="5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strips(upRight)">
                                      <p:cBhvr>
                                        <p:cTn id="23" dur="500"/>
                                        <p:tgtEl>
                                          <p:spTgt spid="62"/>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linds(horizontal)">
                                      <p:cBhvr>
                                        <p:cTn id="27" dur="500"/>
                                        <p:tgtEl>
                                          <p:spTgt spid="59"/>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strips(downLeft)">
                                      <p:cBhvr>
                                        <p:cTn id="37" dur="500"/>
                                        <p:tgtEl>
                                          <p:spTgt spid="57"/>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par>
                          <p:cTn id="38" fill="hold">
                            <p:stCondLst>
                              <p:cond delay="500"/>
                            </p:stCondLst>
                            <p:childTnLst>
                              <p:par>
                                <p:cTn id="39" presetID="18" presetClass="entr" presetSubtype="12"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strips(downLeft)">
                                      <p:cBhvr>
                                        <p:cTn id="41" dur="500"/>
                                        <p:tgtEl>
                                          <p:spTgt spid="58"/>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blinds(horizontal)">
                                      <p:cBhvr>
                                        <p:cTn id="45" dur="500"/>
                                        <p:tgtEl>
                                          <p:spTgt spid="102"/>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p:tgtEl>
                                      </p:cMediaNode>
                                    </p:audio>
                                  </p:sub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blinds(horizontal)">
                                      <p:cBhvr>
                                        <p:cTn id="49" dur="500"/>
                                        <p:tgtEl>
                                          <p:spTgt spid="110"/>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03"/>
                                        </p:tgtEl>
                                        <p:attrNameLst>
                                          <p:attrName>style.visibility</p:attrName>
                                        </p:attrNameLst>
                                      </p:cBhvr>
                                      <p:to>
                                        <p:strVal val="visible"/>
                                      </p:to>
                                    </p:set>
                                    <p:animEffect transition="in" filter="blinds(horizontal)">
                                      <p:cBhvr>
                                        <p:cTn id="54" dur="500"/>
                                        <p:tgtEl>
                                          <p:spTgt spid="103"/>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109"/>
                                        </p:tgtEl>
                                        <p:attrNameLst>
                                          <p:attrName>style.visibility</p:attrName>
                                        </p:attrNameLst>
                                      </p:cBhvr>
                                      <p:to>
                                        <p:strVal val="visible"/>
                                      </p:to>
                                    </p:set>
                                    <p:animEffect transition="in" filter="strips(downLeft)">
                                      <p:cBhvr>
                                        <p:cTn id="59" dur="500"/>
                                        <p:tgtEl>
                                          <p:spTgt spid="109"/>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106"/>
                                        </p:tgtEl>
                                        <p:attrNameLst>
                                          <p:attrName>style.visibility</p:attrName>
                                        </p:attrNameLst>
                                      </p:cBhvr>
                                      <p:to>
                                        <p:strVal val="visible"/>
                                      </p:to>
                                    </p:set>
                                    <p:animEffect transition="in" filter="blinds(horizontal)">
                                      <p:cBhvr>
                                        <p:cTn id="63" dur="500"/>
                                        <p:tgtEl>
                                          <p:spTgt spid="106"/>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11"/>
                                        </p:tgtEl>
                                        <p:attrNameLst>
                                          <p:attrName>style.visibility</p:attrName>
                                        </p:attrNameLst>
                                      </p:cBhvr>
                                      <p:to>
                                        <p:strVal val="visible"/>
                                      </p:to>
                                    </p:set>
                                    <p:animEffect transition="in" filter="strips(downLeft)">
                                      <p:cBhvr>
                                        <p:cTn id="68" dur="500"/>
                                        <p:tgtEl>
                                          <p:spTgt spid="111"/>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box(in)">
                                      <p:cBhvr>
                                        <p:cTn id="73" dur="2000"/>
                                        <p:tgtEl>
                                          <p:spTgt spid="4"/>
                                        </p:tgtEl>
                                      </p:cBhvr>
                                    </p:animEffect>
                                  </p:childTnLst>
                                  <p:subTnLst>
                                    <p:audio>
                                      <p:cMediaNode>
                                        <p:cTn display="0" masterRel="sameClick">
                                          <p:stCondLst>
                                            <p:cond evt="begin" delay="0">
                                              <p:tn val="71"/>
                                            </p:cond>
                                          </p:stCondLst>
                                          <p:endCondLst>
                                            <p:cond evt="onStopAudio" delay="0">
                                              <p:tgtEl>
                                                <p:sldTgt/>
                                              </p:tgtEl>
                                            </p:cond>
                                          </p:endCondLst>
                                        </p:cTn>
                                        <p:tgtEl>
                                          <p:sndTgt r:embed="rId4" name="chimes.wav"/>
                                        </p:tgtEl>
                                      </p:cMediaNode>
                                    </p:audio>
                                  </p:sub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12"/>
                                        </p:tgtEl>
                                        <p:attrNameLst>
                                          <p:attrName>style.visibility</p:attrName>
                                        </p:attrNameLst>
                                      </p:cBhvr>
                                      <p:to>
                                        <p:strVal val="visible"/>
                                      </p:to>
                                    </p:set>
                                    <p:animEffect transition="in" filter="blinds(horizontal)">
                                      <p:cBhvr>
                                        <p:cTn id="78" dur="500"/>
                                        <p:tgtEl>
                                          <p:spTgt spid="112"/>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3" fill="hold" nodeType="clickEffect">
                                  <p:stCondLst>
                                    <p:cond delay="0"/>
                                  </p:stCondLst>
                                  <p:childTnLst>
                                    <p:set>
                                      <p:cBhvr>
                                        <p:cTn id="82" dur="1" fill="hold">
                                          <p:stCondLst>
                                            <p:cond delay="0"/>
                                          </p:stCondLst>
                                        </p:cTn>
                                        <p:tgtEl>
                                          <p:spTgt spid="113"/>
                                        </p:tgtEl>
                                        <p:attrNameLst>
                                          <p:attrName>style.visibility</p:attrName>
                                        </p:attrNameLst>
                                      </p:cBhvr>
                                      <p:to>
                                        <p:strVal val="visible"/>
                                      </p:to>
                                    </p:set>
                                    <p:animEffect transition="in" filter="strips(upRight)">
                                      <p:cBhvr>
                                        <p:cTn id="83" dur="500"/>
                                        <p:tgtEl>
                                          <p:spTgt spid="113"/>
                                        </p:tgtEl>
                                      </p:cBhvr>
                                    </p:animEffect>
                                  </p:childTnLst>
                                </p:cTn>
                              </p:par>
                            </p:childTnLst>
                          </p:cTn>
                        </p:par>
                        <p:par>
                          <p:cTn id="84" fill="hold">
                            <p:stCondLst>
                              <p:cond delay="500"/>
                            </p:stCondLst>
                            <p:childTnLst>
                              <p:par>
                                <p:cTn id="85" presetID="3" presetClass="entr" presetSubtype="10" fill="hold" grpId="0" nodeType="afterEffect">
                                  <p:stCondLst>
                                    <p:cond delay="0"/>
                                  </p:stCondLst>
                                  <p:childTnLst>
                                    <p:set>
                                      <p:cBhvr>
                                        <p:cTn id="86" dur="1" fill="hold">
                                          <p:stCondLst>
                                            <p:cond delay="0"/>
                                          </p:stCondLst>
                                        </p:cTn>
                                        <p:tgtEl>
                                          <p:spTgt spid="116"/>
                                        </p:tgtEl>
                                        <p:attrNameLst>
                                          <p:attrName>style.visibility</p:attrName>
                                        </p:attrNameLst>
                                      </p:cBhvr>
                                      <p:to>
                                        <p:strVal val="visible"/>
                                      </p:to>
                                    </p:set>
                                    <p:animEffect transition="in" filter="blinds(horizontal)">
                                      <p:cBhvr>
                                        <p:cTn id="87" dur="500"/>
                                        <p:tgtEl>
                                          <p:spTgt spid="116"/>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17"/>
                                        </p:tgtEl>
                                        <p:attrNameLst>
                                          <p:attrName>style.visibility</p:attrName>
                                        </p:attrNameLst>
                                      </p:cBhvr>
                                      <p:to>
                                        <p:strVal val="visible"/>
                                      </p:to>
                                    </p:set>
                                    <p:animEffect transition="in" filter="blinds(horizontal)">
                                      <p:cBhvr>
                                        <p:cTn id="92" dur="500"/>
                                        <p:tgtEl>
                                          <p:spTgt spid="117"/>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120"/>
                                        </p:tgtEl>
                                        <p:attrNameLst>
                                          <p:attrName>style.visibility</p:attrName>
                                        </p:attrNameLst>
                                      </p:cBhvr>
                                      <p:to>
                                        <p:strVal val="visible"/>
                                      </p:to>
                                    </p:set>
                                    <p:animEffect transition="in" filter="strips(downLeft)">
                                      <p:cBhvr>
                                        <p:cTn id="97" dur="500"/>
                                        <p:tgtEl>
                                          <p:spTgt spid="120"/>
                                        </p:tgtEl>
                                      </p:cBhvr>
                                    </p:animEffect>
                                  </p:childTnLst>
                                  <p:subTnLst>
                                    <p:audio>
                                      <p:cMediaNode>
                                        <p:cTn display="0" masterRel="sameClick">
                                          <p:stCondLst>
                                            <p:cond evt="begin" delay="0">
                                              <p:tn val="95"/>
                                            </p:cond>
                                          </p:stCondLst>
                                          <p:endCondLst>
                                            <p:cond evt="onStopAudio" delay="0">
                                              <p:tgtEl>
                                                <p:sldTgt/>
                                              </p:tgtEl>
                                            </p:cond>
                                          </p:endCondLst>
                                        </p:cTn>
                                        <p:tgtEl>
                                          <p:sndTgt r:embed="rId4" name="chimes.wav"/>
                                        </p:tgtEl>
                                      </p:cMediaNode>
                                    </p:audio>
                                  </p:subTnLst>
                                </p:cTn>
                              </p:par>
                            </p:childTnLst>
                          </p:cTn>
                        </p:par>
                        <p:par>
                          <p:cTn id="98" fill="hold">
                            <p:stCondLst>
                              <p:cond delay="500"/>
                            </p:stCondLst>
                            <p:childTnLst>
                              <p:par>
                                <p:cTn id="99" presetID="18" presetClass="entr" presetSubtype="12" fill="hold" grpId="0" nodeType="afterEffect">
                                  <p:stCondLst>
                                    <p:cond delay="0"/>
                                  </p:stCondLst>
                                  <p:childTnLst>
                                    <p:set>
                                      <p:cBhvr>
                                        <p:cTn id="100" dur="1" fill="hold">
                                          <p:stCondLst>
                                            <p:cond delay="0"/>
                                          </p:stCondLst>
                                        </p:cTn>
                                        <p:tgtEl>
                                          <p:spTgt spid="121"/>
                                        </p:tgtEl>
                                        <p:attrNameLst>
                                          <p:attrName>style.visibility</p:attrName>
                                        </p:attrNameLst>
                                      </p:cBhvr>
                                      <p:to>
                                        <p:strVal val="visible"/>
                                      </p:to>
                                    </p:set>
                                    <p:animEffect transition="in" filter="strips(downLeft)">
                                      <p:cBhvr>
                                        <p:cTn id="101" dur="500"/>
                                        <p:tgtEl>
                                          <p:spTgt spid="121"/>
                                        </p:tgtEl>
                                      </p:cBhvr>
                                    </p:animEffect>
                                  </p:childTnLst>
                                  <p:subTnLst>
                                    <p:audio>
                                      <p:cMediaNode>
                                        <p:cTn display="0" masterRel="sameClick">
                                          <p:stCondLst>
                                            <p:cond evt="begin" delay="0">
                                              <p:tn val="99"/>
                                            </p:cond>
                                          </p:stCondLst>
                                          <p:endCondLst>
                                            <p:cond evt="onStopAudio" delay="0">
                                              <p:tgtEl>
                                                <p:sldTgt/>
                                              </p:tgtEl>
                                            </p:cond>
                                          </p:endCondLst>
                                        </p:cTn>
                                        <p:tgtEl>
                                          <p:sndTgt r:embed="rId4" name="chimes.wav"/>
                                        </p:tgtEl>
                                      </p:cMediaNode>
                                    </p:audio>
                                  </p:subTnLst>
                                </p:cTn>
                              </p:par>
                            </p:childTnLst>
                          </p:cTn>
                        </p:par>
                        <p:par>
                          <p:cTn id="102" fill="hold">
                            <p:stCondLst>
                              <p:cond delay="1000"/>
                            </p:stCondLst>
                            <p:childTnLst>
                              <p:par>
                                <p:cTn id="103" presetID="3" presetClass="entr" presetSubtype="10" fill="hold" nodeType="afterEffect">
                                  <p:stCondLst>
                                    <p:cond delay="0"/>
                                  </p:stCondLst>
                                  <p:childTnLst>
                                    <p:set>
                                      <p:cBhvr>
                                        <p:cTn id="104" dur="1" fill="hold">
                                          <p:stCondLst>
                                            <p:cond delay="0"/>
                                          </p:stCondLst>
                                        </p:cTn>
                                        <p:tgtEl>
                                          <p:spTgt spid="122"/>
                                        </p:tgtEl>
                                        <p:attrNameLst>
                                          <p:attrName>style.visibility</p:attrName>
                                        </p:attrNameLst>
                                      </p:cBhvr>
                                      <p:to>
                                        <p:strVal val="visible"/>
                                      </p:to>
                                    </p:set>
                                    <p:animEffect transition="in" filter="blinds(horizontal)">
                                      <p:cBhvr>
                                        <p:cTn id="105" dur="500"/>
                                        <p:tgtEl>
                                          <p:spTgt spid="122"/>
                                        </p:tgtEl>
                                      </p:cBhvr>
                                    </p:animEffect>
                                  </p:childTnLst>
                                  <p:subTnLst>
                                    <p:audio>
                                      <p:cMediaNode>
                                        <p:cTn display="0" masterRel="sameClick">
                                          <p:stCondLst>
                                            <p:cond evt="begin" delay="0">
                                              <p:tn val="103"/>
                                            </p:cond>
                                          </p:stCondLst>
                                          <p:endCondLst>
                                            <p:cond evt="onStopAudio" delay="0">
                                              <p:tgtEl>
                                                <p:sldTgt/>
                                              </p:tgtEl>
                                            </p:cond>
                                          </p:endCondLst>
                                        </p:cTn>
                                        <p:tgtEl>
                                          <p:sndTgt r:embed="rId4" name="chimes.wav"/>
                                        </p:tgtEl>
                                      </p:cMediaNode>
                                    </p:audio>
                                  </p:subTnLst>
                                </p:cTn>
                              </p:par>
                            </p:childTnLst>
                          </p:cTn>
                        </p:par>
                        <p:par>
                          <p:cTn id="106" fill="hold">
                            <p:stCondLst>
                              <p:cond delay="1500"/>
                            </p:stCondLst>
                            <p:childTnLst>
                              <p:par>
                                <p:cTn id="107" presetID="3" presetClass="entr" presetSubtype="10" fill="hold" grpId="0" nodeType="afterEffect">
                                  <p:stCondLst>
                                    <p:cond delay="0"/>
                                  </p:stCondLst>
                                  <p:childTnLst>
                                    <p:set>
                                      <p:cBhvr>
                                        <p:cTn id="108" dur="1" fill="hold">
                                          <p:stCondLst>
                                            <p:cond delay="0"/>
                                          </p:stCondLst>
                                        </p:cTn>
                                        <p:tgtEl>
                                          <p:spTgt spid="130"/>
                                        </p:tgtEl>
                                        <p:attrNameLst>
                                          <p:attrName>style.visibility</p:attrName>
                                        </p:attrNameLst>
                                      </p:cBhvr>
                                      <p:to>
                                        <p:strVal val="visible"/>
                                      </p:to>
                                    </p:set>
                                    <p:animEffect transition="in" filter="blinds(horizontal)">
                                      <p:cBhvr>
                                        <p:cTn id="109" dur="500"/>
                                        <p:tgtEl>
                                          <p:spTgt spid="130"/>
                                        </p:tgtEl>
                                      </p:cBhvr>
                                    </p:animEffect>
                                  </p:childTnLst>
                                  <p:subTnLst>
                                    <p:audio>
                                      <p:cMediaNode>
                                        <p:cTn display="0" masterRel="sameClick">
                                          <p:stCondLst>
                                            <p:cond evt="begin" delay="0">
                                              <p:tn val="107"/>
                                            </p:cond>
                                          </p:stCondLst>
                                          <p:endCondLst>
                                            <p:cond evt="onStopAudio" delay="0">
                                              <p:tgtEl>
                                                <p:sldTgt/>
                                              </p:tgtEl>
                                            </p:cond>
                                          </p:endCondLst>
                                        </p:cTn>
                                        <p:tgtEl>
                                          <p:sndTgt r:embed="rId3"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123"/>
                                        </p:tgtEl>
                                        <p:attrNameLst>
                                          <p:attrName>style.visibility</p:attrName>
                                        </p:attrNameLst>
                                      </p:cBhvr>
                                      <p:to>
                                        <p:strVal val="visible"/>
                                      </p:to>
                                    </p:set>
                                    <p:animEffect transition="in" filter="blinds(horizontal)">
                                      <p:cBhvr>
                                        <p:cTn id="114" dur="500"/>
                                        <p:tgtEl>
                                          <p:spTgt spid="123"/>
                                        </p:tgtEl>
                                      </p:cBhvr>
                                    </p:animEffect>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grpId="0" nodeType="clickEffect">
                                  <p:stCondLst>
                                    <p:cond delay="0"/>
                                  </p:stCondLst>
                                  <p:childTnLst>
                                    <p:set>
                                      <p:cBhvr>
                                        <p:cTn id="118" dur="1" fill="hold">
                                          <p:stCondLst>
                                            <p:cond delay="0"/>
                                          </p:stCondLst>
                                        </p:cTn>
                                        <p:tgtEl>
                                          <p:spTgt spid="126"/>
                                        </p:tgtEl>
                                        <p:attrNameLst>
                                          <p:attrName>style.visibility</p:attrName>
                                        </p:attrNameLst>
                                      </p:cBhvr>
                                      <p:to>
                                        <p:strVal val="visible"/>
                                      </p:to>
                                    </p:set>
                                    <p:animEffect transition="in" filter="strips(downLeft)">
                                      <p:cBhvr>
                                        <p:cTn id="119" dur="500"/>
                                        <p:tgtEl>
                                          <p:spTgt spid="126"/>
                                        </p:tgtEl>
                                      </p:cBhvr>
                                    </p:animEffec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0" fill="hold">
                            <p:stCondLst>
                              <p:cond delay="500"/>
                            </p:stCondLst>
                            <p:childTnLst>
                              <p:par>
                                <p:cTn id="121" presetID="3" presetClass="entr" presetSubtype="10" fill="hold" nodeType="afterEffect">
                                  <p:stCondLst>
                                    <p:cond delay="0"/>
                                  </p:stCondLst>
                                  <p:childTnLst>
                                    <p:set>
                                      <p:cBhvr>
                                        <p:cTn id="122" dur="1" fill="hold">
                                          <p:stCondLst>
                                            <p:cond delay="0"/>
                                          </p:stCondLst>
                                        </p:cTn>
                                        <p:tgtEl>
                                          <p:spTgt spid="127"/>
                                        </p:tgtEl>
                                        <p:attrNameLst>
                                          <p:attrName>style.visibility</p:attrName>
                                        </p:attrNameLst>
                                      </p:cBhvr>
                                      <p:to>
                                        <p:strVal val="visible"/>
                                      </p:to>
                                    </p:set>
                                    <p:animEffect transition="in" filter="blinds(horizontal)">
                                      <p:cBhvr>
                                        <p:cTn id="123" dur="500"/>
                                        <p:tgtEl>
                                          <p:spTgt spid="127"/>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131"/>
                                        </p:tgtEl>
                                        <p:attrNameLst>
                                          <p:attrName>style.visibility</p:attrName>
                                        </p:attrNameLst>
                                      </p:cBhvr>
                                      <p:to>
                                        <p:strVal val="visible"/>
                                      </p:to>
                                    </p:set>
                                    <p:animEffect transition="in" filter="strips(downLeft)">
                                      <p:cBhvr>
                                        <p:cTn id="128" dur="500"/>
                                        <p:tgtEl>
                                          <p:spTgt spid="131"/>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p:bldP spid="56" grpId="0" autoUpdateAnimBg="0"/>
      <p:bldP spid="57" grpId="0" animBg="1"/>
      <p:bldP spid="59" grpId="0" autoUpdateAnimBg="0"/>
      <p:bldP spid="109" grpId="0" animBg="1"/>
      <p:bldP spid="110" grpId="0" autoUpdateAnimBg="0"/>
      <p:bldP spid="111" grpId="0" animBg="1"/>
      <p:bldP spid="58" grpId="0" animBg="1"/>
      <p:bldP spid="112" grpId="0"/>
      <p:bldP spid="116" grpId="0" autoUpdateAnimBg="0"/>
      <p:bldP spid="120" grpId="0" animBg="1"/>
      <p:bldP spid="121" grpId="0" animBg="1"/>
      <p:bldP spid="126" grpId="0" animBg="1"/>
      <p:bldP spid="130" grpId="0" autoUpdateAnimBg="0"/>
      <p:bldP spid="13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D54DFA2-875C-4FE2-950A-E7D29646DF02}"/>
              </a:ext>
            </a:extLst>
          </p:cNvPr>
          <p:cNvGrpSpPr/>
          <p:nvPr/>
        </p:nvGrpSpPr>
        <p:grpSpPr>
          <a:xfrm>
            <a:off x="624150" y="1412776"/>
            <a:ext cx="5567251" cy="5222744"/>
            <a:chOff x="695400" y="1412776"/>
            <a:chExt cx="5567251" cy="5222744"/>
          </a:xfrm>
        </p:grpSpPr>
        <p:sp>
          <p:nvSpPr>
            <p:cNvPr id="2" name="矩形 1">
              <a:extLst>
                <a:ext uri="{FF2B5EF4-FFF2-40B4-BE49-F238E27FC236}">
                  <a16:creationId xmlns:a16="http://schemas.microsoft.com/office/drawing/2014/main" id="{6503D93C-8A54-4BF8-8CC3-CC4DE6354D0C}"/>
                </a:ext>
              </a:extLst>
            </p:cNvPr>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25" name="Rectangle 7">
              <a:extLst>
                <a:ext uri="{FF2B5EF4-FFF2-40B4-BE49-F238E27FC236}">
                  <a16:creationId xmlns:a16="http://schemas.microsoft.com/office/drawing/2014/main" id="{051869C9-2EA3-406C-AE04-296AB6979262}"/>
                </a:ext>
              </a:extLst>
            </p:cNvPr>
            <p:cNvSpPr>
              <a:spLocks noChangeArrowheads="1"/>
            </p:cNvSpPr>
            <p:nvPr/>
          </p:nvSpPr>
          <p:spPr bwMode="auto">
            <a:xfrm>
              <a:off x="766650" y="1472258"/>
              <a:ext cx="5468253"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endParaRPr>
            </a:p>
          </p:txBody>
        </p:sp>
      </p:grpSp>
      <p:sp>
        <p:nvSpPr>
          <p:cNvPr id="758789" name="Rectangle 5"/>
          <p:cNvSpPr>
            <a:spLocks noChangeArrowheads="1"/>
          </p:cNvSpPr>
          <p:nvPr/>
        </p:nvSpPr>
        <p:spPr bwMode="auto">
          <a:xfrm>
            <a:off x="744434" y="163514"/>
            <a:ext cx="4262437" cy="579437"/>
          </a:xfrm>
          <a:prstGeom prst="rect">
            <a:avLst/>
          </a:prstGeom>
          <a:noFill/>
          <a:ln w="9525">
            <a:noFill/>
            <a:miter lim="800000"/>
            <a:headEnd/>
            <a:tailEnd/>
          </a:ln>
          <a:effectLst/>
        </p:spPr>
        <p:txBody>
          <a:bodyPr wrap="none" anchor="ctr">
            <a:spAutoFit/>
          </a:bodyPr>
          <a:lstStyle/>
          <a:p>
            <a:r>
              <a:rPr lang="en-US" altLang="zh-CN" sz="3200" b="1">
                <a:solidFill>
                  <a:srgbClr val="FF3399"/>
                </a:solidFill>
                <a:effectLst>
                  <a:outerShdw blurRad="38100" dist="38100" dir="2700000" algn="tl">
                    <a:srgbClr val="000000"/>
                  </a:outerShdw>
                </a:effectLst>
                <a:ea typeface="隶书" pitchFamily="49" charset="-122"/>
              </a:rPr>
              <a:t>2. </a:t>
            </a:r>
            <a:r>
              <a:rPr lang="zh-CN" altLang="en-US" sz="3200" b="1">
                <a:solidFill>
                  <a:srgbClr val="FF3399"/>
                </a:solidFill>
                <a:effectLst>
                  <a:outerShdw blurRad="38100" dist="38100" dir="2700000" algn="tl">
                    <a:srgbClr val="000000"/>
                  </a:outerShdw>
                </a:effectLst>
                <a:ea typeface="隶书" pitchFamily="49" charset="-122"/>
              </a:rPr>
              <a:t>整数在内存中的表示</a:t>
            </a:r>
          </a:p>
        </p:txBody>
      </p:sp>
      <p:sp>
        <p:nvSpPr>
          <p:cNvPr id="758790" name="Rectangle 6"/>
          <p:cNvSpPr>
            <a:spLocks noChangeArrowheads="1"/>
          </p:cNvSpPr>
          <p:nvPr/>
        </p:nvSpPr>
        <p:spPr bwMode="auto">
          <a:xfrm>
            <a:off x="1087334" y="778550"/>
            <a:ext cx="4840287" cy="523220"/>
          </a:xfrm>
          <a:prstGeom prst="rect">
            <a:avLst/>
          </a:prstGeom>
          <a:noFill/>
          <a:ln w="9525">
            <a:noFill/>
            <a:miter lim="800000"/>
            <a:headEnd/>
            <a:tailEnd/>
          </a:ln>
          <a:effectLst/>
        </p:spPr>
        <p:txBody>
          <a:bodyPr anchor="ctr">
            <a:spAutoFit/>
          </a:bodyPr>
          <a:lstStyle/>
          <a:p>
            <a:pPr>
              <a:buFont typeface="Wingdings" pitchFamily="2" charset="2"/>
              <a:buChar char="Ø"/>
              <a:tabLst>
                <a:tab pos="571500" algn="l"/>
              </a:tabLst>
            </a:pPr>
            <a:r>
              <a:rPr lang="zh-CN" altLang="en-US" b="1" dirty="0">
                <a:solidFill>
                  <a:schemeClr val="accent2"/>
                </a:solidFill>
                <a:effectLst>
                  <a:outerShdw blurRad="38100" dist="38100" dir="2700000" algn="tl">
                    <a:srgbClr val="000000"/>
                  </a:outerShdw>
                </a:effectLst>
                <a:latin typeface="+mn-lt"/>
                <a:ea typeface="楷体" pitchFamily="49" charset="-122"/>
              </a:rPr>
              <a:t>十六进制整数</a:t>
            </a:r>
            <a:r>
              <a:rPr lang="en-US" altLang="zh-CN" b="1" dirty="0">
                <a:solidFill>
                  <a:schemeClr val="accent2"/>
                </a:solidFill>
                <a:effectLst>
                  <a:outerShdw blurRad="38100" dist="38100" dir="2700000" algn="tl">
                    <a:srgbClr val="000000"/>
                  </a:outerShdw>
                </a:effectLst>
                <a:latin typeface="+mn-lt"/>
                <a:ea typeface="楷体" pitchFamily="49" charset="-122"/>
              </a:rPr>
              <a:t>  </a:t>
            </a:r>
            <a:r>
              <a:rPr lang="en-US" altLang="zh-CN" sz="2800" b="1" dirty="0">
                <a:solidFill>
                  <a:srgbClr val="FF0000"/>
                </a:solidFill>
                <a:effectLst>
                  <a:outerShdw blurRad="38100" dist="38100" dir="2700000" algn="tl">
                    <a:srgbClr val="000000"/>
                  </a:outerShdw>
                </a:effectLst>
                <a:latin typeface="+mn-lt"/>
                <a:ea typeface="楷体" pitchFamily="49" charset="-122"/>
              </a:rPr>
              <a:t>0X8AB6</a:t>
            </a:r>
            <a:endParaRPr lang="zh-CN" altLang="en-US" sz="2800" b="1" dirty="0">
              <a:solidFill>
                <a:srgbClr val="FF0000"/>
              </a:solidFill>
              <a:effectLst>
                <a:outerShdw blurRad="38100" dist="38100" dir="2700000" algn="tl">
                  <a:srgbClr val="000000"/>
                </a:outerShdw>
              </a:effectLst>
              <a:latin typeface="+mn-lt"/>
              <a:ea typeface="楷体" pitchFamily="49" charset="-122"/>
            </a:endParaRPr>
          </a:p>
        </p:txBody>
      </p:sp>
      <p:grpSp>
        <p:nvGrpSpPr>
          <p:cNvPr id="758874" name="Group 90"/>
          <p:cNvGrpSpPr>
            <a:grpSpLocks/>
          </p:cNvGrpSpPr>
          <p:nvPr/>
        </p:nvGrpSpPr>
        <p:grpSpPr bwMode="auto">
          <a:xfrm>
            <a:off x="-12805" y="0"/>
            <a:ext cx="446088" cy="6858000"/>
            <a:chOff x="0" y="0"/>
            <a:chExt cx="281" cy="4320"/>
          </a:xfrm>
        </p:grpSpPr>
        <p:sp>
          <p:nvSpPr>
            <p:cNvPr id="758875" name="Text Box 9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58876" name="Text Box 9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4" name="组合 3">
            <a:extLst>
              <a:ext uri="{FF2B5EF4-FFF2-40B4-BE49-F238E27FC236}">
                <a16:creationId xmlns:a16="http://schemas.microsoft.com/office/drawing/2014/main" id="{38BE7098-F94C-4D4E-8238-75A325E23404}"/>
              </a:ext>
            </a:extLst>
          </p:cNvPr>
          <p:cNvGrpSpPr/>
          <p:nvPr/>
        </p:nvGrpSpPr>
        <p:grpSpPr>
          <a:xfrm>
            <a:off x="6374537" y="1412776"/>
            <a:ext cx="5567251" cy="5222744"/>
            <a:chOff x="6445787" y="1412776"/>
            <a:chExt cx="5567251" cy="5222744"/>
          </a:xfrm>
        </p:grpSpPr>
        <p:sp>
          <p:nvSpPr>
            <p:cNvPr id="41" name="矩形 40">
              <a:extLst>
                <a:ext uri="{FF2B5EF4-FFF2-40B4-BE49-F238E27FC236}">
                  <a16:creationId xmlns:a16="http://schemas.microsoft.com/office/drawing/2014/main" id="{830CA8D1-E523-4323-996F-AF7BCCC755FC}"/>
                </a:ext>
              </a:extLst>
            </p:cNvPr>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43" name="Rectangle 7">
              <a:extLst>
                <a:ext uri="{FF2B5EF4-FFF2-40B4-BE49-F238E27FC236}">
                  <a16:creationId xmlns:a16="http://schemas.microsoft.com/office/drawing/2014/main" id="{6029BDBB-1E86-457E-BFDE-3EB1F743A93B}"/>
                </a:ext>
              </a:extLst>
            </p:cNvPr>
            <p:cNvSpPr>
              <a:spLocks noChangeArrowheads="1"/>
            </p:cNvSpPr>
            <p:nvPr/>
          </p:nvSpPr>
          <p:spPr bwMode="auto">
            <a:xfrm>
              <a:off x="6603185" y="1422154"/>
              <a:ext cx="3440729"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grpSp>
        <p:nvGrpSpPr>
          <p:cNvPr id="45" name="Group 8">
            <a:extLst>
              <a:ext uri="{FF2B5EF4-FFF2-40B4-BE49-F238E27FC236}">
                <a16:creationId xmlns:a16="http://schemas.microsoft.com/office/drawing/2014/main" id="{39C322BA-D599-46F6-8EDE-7DCB8F4FC652}"/>
              </a:ext>
            </a:extLst>
          </p:cNvPr>
          <p:cNvGrpSpPr>
            <a:grpSpLocks/>
          </p:cNvGrpSpPr>
          <p:nvPr/>
        </p:nvGrpSpPr>
        <p:grpSpPr bwMode="auto">
          <a:xfrm>
            <a:off x="2016797" y="2402758"/>
            <a:ext cx="2089150" cy="944563"/>
            <a:chOff x="802" y="1796"/>
            <a:chExt cx="1316" cy="595"/>
          </a:xfrm>
        </p:grpSpPr>
        <p:sp>
          <p:nvSpPr>
            <p:cNvPr id="46" name="Line 9">
              <a:extLst>
                <a:ext uri="{FF2B5EF4-FFF2-40B4-BE49-F238E27FC236}">
                  <a16:creationId xmlns:a16="http://schemas.microsoft.com/office/drawing/2014/main" id="{6D18C393-0E68-4C65-954A-501AD91E0251}"/>
                </a:ext>
              </a:extLst>
            </p:cNvPr>
            <p:cNvSpPr>
              <a:spLocks noChangeShapeType="1"/>
            </p:cNvSpPr>
            <p:nvPr/>
          </p:nvSpPr>
          <p:spPr bwMode="auto">
            <a:xfrm flipV="1">
              <a:off x="1273" y="1796"/>
              <a:ext cx="0" cy="363"/>
            </a:xfrm>
            <a:prstGeom prst="line">
              <a:avLst/>
            </a:prstGeom>
            <a:noFill/>
            <a:ln w="28575">
              <a:solidFill>
                <a:srgbClr val="0000FF"/>
              </a:solidFill>
              <a:round/>
              <a:headEnd/>
              <a:tailEnd type="stealth" w="lg" len="lg"/>
            </a:ln>
            <a:effectLst/>
          </p:spPr>
          <p:txBody>
            <a:bodyPr/>
            <a:lstStyle/>
            <a:p>
              <a:endParaRPr lang="zh-CN" altLang="en-US">
                <a:latin typeface="楷体" panose="02010609060101010101" pitchFamily="49" charset="-122"/>
                <a:ea typeface="楷体" panose="02010609060101010101" pitchFamily="49" charset="-122"/>
              </a:endParaRPr>
            </a:p>
          </p:txBody>
        </p:sp>
        <p:sp>
          <p:nvSpPr>
            <p:cNvPr id="47" name="Text Box 10">
              <a:extLst>
                <a:ext uri="{FF2B5EF4-FFF2-40B4-BE49-F238E27FC236}">
                  <a16:creationId xmlns:a16="http://schemas.microsoft.com/office/drawing/2014/main" id="{0D4FBDB2-B716-4946-9132-14B609078F9A}"/>
                </a:ext>
              </a:extLst>
            </p:cNvPr>
            <p:cNvSpPr txBox="1">
              <a:spLocks noChangeArrowheads="1"/>
            </p:cNvSpPr>
            <p:nvPr/>
          </p:nvSpPr>
          <p:spPr bwMode="auto">
            <a:xfrm>
              <a:off x="802" y="2141"/>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表示正</a:t>
              </a:r>
              <a:r>
                <a:rPr lang="en-US" altLang="zh-CN"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p>
          </p:txBody>
        </p:sp>
      </p:grpSp>
      <p:sp>
        <p:nvSpPr>
          <p:cNvPr id="48" name="Rectangle 28">
            <a:extLst>
              <a:ext uri="{FF2B5EF4-FFF2-40B4-BE49-F238E27FC236}">
                <a16:creationId xmlns:a16="http://schemas.microsoft.com/office/drawing/2014/main" id="{AADF2525-C275-47EC-BD80-F34BE4021601}"/>
              </a:ext>
            </a:extLst>
          </p:cNvPr>
          <p:cNvSpPr>
            <a:spLocks noChangeArrowheads="1"/>
          </p:cNvSpPr>
          <p:nvPr/>
        </p:nvSpPr>
        <p:spPr bwMode="auto">
          <a:xfrm>
            <a:off x="764260" y="2016995"/>
            <a:ext cx="6769100" cy="457200"/>
          </a:xfrm>
          <a:prstGeom prst="rect">
            <a:avLst/>
          </a:prstGeom>
          <a:noFill/>
          <a:ln w="9525">
            <a:noFill/>
            <a:miter lim="800000"/>
            <a:headEnd/>
            <a:tailEnd/>
          </a:ln>
          <a:effectLst/>
        </p:spPr>
        <p:txBody>
          <a:bodyPr>
            <a:spAutoFit/>
          </a:bodyPr>
          <a:lstStyle/>
          <a:p>
            <a:r>
              <a:rPr lang="en-US" altLang="zh-CN" b="1" dirty="0">
                <a:effectLst>
                  <a:outerShdw blurRad="38100" dist="38100" dir="2700000" algn="tl">
                    <a:srgbClr val="FFFFFF"/>
                  </a:outerShdw>
                </a:effectLst>
                <a:sym typeface="Wingdings" pitchFamily="2" charset="2"/>
              </a:rPr>
              <a:t>(0X8AB6)</a:t>
            </a:r>
            <a:r>
              <a:rPr lang="zh-CN" altLang="en-US" b="1" baseline="-25000" dirty="0">
                <a:effectLst>
                  <a:outerShdw blurRad="38100" dist="38100" dir="2700000" algn="tl">
                    <a:srgbClr val="FFFFFF"/>
                  </a:outerShdw>
                </a:effectLst>
                <a:latin typeface="楷体" panose="02010609060101010101" pitchFamily="49" charset="-122"/>
                <a:ea typeface="楷体" panose="02010609060101010101"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0 </a:t>
            </a:r>
            <a:r>
              <a:rPr lang="en-US" altLang="zh-CN" b="1" dirty="0">
                <a:solidFill>
                  <a:schemeClr val="accent2"/>
                </a:solidFill>
                <a:effectLst>
                  <a:outerShdw blurRad="38100" dist="38100" dir="2700000" algn="tl">
                    <a:srgbClr val="000000"/>
                  </a:outerShdw>
                </a:effectLst>
                <a:sym typeface="Wingdings" pitchFamily="2" charset="2"/>
              </a:rPr>
              <a:t>1000 1010 1011 0110</a:t>
            </a:r>
            <a:r>
              <a:rPr lang="en-US" altLang="zh-CN" dirty="0"/>
              <a:t> </a:t>
            </a:r>
          </a:p>
        </p:txBody>
      </p:sp>
      <p:sp>
        <p:nvSpPr>
          <p:cNvPr id="49" name="Oval 29">
            <a:extLst>
              <a:ext uri="{FF2B5EF4-FFF2-40B4-BE49-F238E27FC236}">
                <a16:creationId xmlns:a16="http://schemas.microsoft.com/office/drawing/2014/main" id="{082E6CAB-CCEB-4954-8654-1112F86A880F}"/>
              </a:ext>
            </a:extLst>
          </p:cNvPr>
          <p:cNvSpPr>
            <a:spLocks noChangeArrowheads="1"/>
          </p:cNvSpPr>
          <p:nvPr/>
        </p:nvSpPr>
        <p:spPr bwMode="auto">
          <a:xfrm>
            <a:off x="2877223" y="1983658"/>
            <a:ext cx="2879725" cy="555625"/>
          </a:xfrm>
          <a:prstGeom prst="ellipse">
            <a:avLst/>
          </a:prstGeom>
          <a:noFill/>
          <a:ln w="28575">
            <a:solidFill>
              <a:srgbClr val="FF0000"/>
            </a:solidFill>
            <a:round/>
            <a:headEnd/>
            <a:tailEnd/>
          </a:ln>
          <a:effectLst/>
        </p:spPr>
        <p:txBody>
          <a:bodyPr wrap="none" anchor="ctr"/>
          <a:lstStyle/>
          <a:p>
            <a:endParaRPr lang="zh-CN" altLang="en-US"/>
          </a:p>
        </p:txBody>
      </p:sp>
      <p:grpSp>
        <p:nvGrpSpPr>
          <p:cNvPr id="50" name="Group 32">
            <a:extLst>
              <a:ext uri="{FF2B5EF4-FFF2-40B4-BE49-F238E27FC236}">
                <a16:creationId xmlns:a16="http://schemas.microsoft.com/office/drawing/2014/main" id="{DB9A28B2-873C-464B-A0D7-90F47D7D2BA9}"/>
              </a:ext>
            </a:extLst>
          </p:cNvPr>
          <p:cNvGrpSpPr>
            <a:grpSpLocks/>
          </p:cNvGrpSpPr>
          <p:nvPr/>
        </p:nvGrpSpPr>
        <p:grpSpPr bwMode="auto">
          <a:xfrm rot="21409720">
            <a:off x="3963463" y="2461560"/>
            <a:ext cx="1939234" cy="2354381"/>
            <a:chOff x="3879" y="1715"/>
            <a:chExt cx="1461" cy="1225"/>
          </a:xfrm>
        </p:grpSpPr>
        <p:sp>
          <p:nvSpPr>
            <p:cNvPr id="51" name="AutoShape 30">
              <a:extLst>
                <a:ext uri="{FF2B5EF4-FFF2-40B4-BE49-F238E27FC236}">
                  <a16:creationId xmlns:a16="http://schemas.microsoft.com/office/drawing/2014/main" id="{939E2D3F-7808-461C-B3F7-CCBC8E078278}"/>
                </a:ext>
              </a:extLst>
            </p:cNvPr>
            <p:cNvSpPr>
              <a:spLocks noChangeArrowheads="1"/>
            </p:cNvSpPr>
            <p:nvPr/>
          </p:nvSpPr>
          <p:spPr bwMode="auto">
            <a:xfrm>
              <a:off x="3879" y="1715"/>
              <a:ext cx="907" cy="1225"/>
            </a:xfrm>
            <a:prstGeom prst="curvedLeftArrow">
              <a:avLst>
                <a:gd name="adj1" fmla="val 21266"/>
                <a:gd name="adj2" fmla="val 59053"/>
                <a:gd name="adj3" fmla="val 45728"/>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52" name="Text Box 31">
              <a:extLst>
                <a:ext uri="{FF2B5EF4-FFF2-40B4-BE49-F238E27FC236}">
                  <a16:creationId xmlns:a16="http://schemas.microsoft.com/office/drawing/2014/main" id="{F9291ED1-2E3A-4AEB-88F1-3FE7C7AF538A}"/>
                </a:ext>
              </a:extLst>
            </p:cNvPr>
            <p:cNvSpPr txBox="1">
              <a:spLocks noChangeArrowheads="1"/>
            </p:cNvSpPr>
            <p:nvPr/>
          </p:nvSpPr>
          <p:spPr bwMode="auto">
            <a:xfrm>
              <a:off x="4793" y="2113"/>
              <a:ext cx="547" cy="368"/>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0000FF"/>
                  </a:solidFill>
                  <a:effectLst>
                    <a:outerShdw blurRad="38100" dist="38100" dir="2700000" algn="tl">
                      <a:srgbClr val="FFFFFF"/>
                    </a:outerShdw>
                  </a:effectLst>
                  <a:latin typeface="楷体" panose="02010609060101010101" pitchFamily="49" charset="-122"/>
                  <a:ea typeface="楷体" panose="02010609060101010101" pitchFamily="49" charset="-122"/>
                </a:rPr>
                <a:t>取低</a:t>
              </a:r>
              <a:r>
                <a:rPr lang="en-US" altLang="zh-CN" sz="2000" b="1" dirty="0">
                  <a:solidFill>
                    <a:srgbClr val="0000FF"/>
                  </a:solidFill>
                  <a:effectLst>
                    <a:outerShdw blurRad="38100" dist="38100" dir="2700000" algn="tl">
                      <a:srgbClr val="FFFFFF"/>
                    </a:outerShdw>
                  </a:effectLst>
                  <a:latin typeface="楷体" panose="02010609060101010101" pitchFamily="49" charset="-122"/>
                  <a:ea typeface="楷体" panose="02010609060101010101" pitchFamily="49" charset="-122"/>
                </a:rPr>
                <a:t>16</a:t>
              </a:r>
              <a:r>
                <a:rPr lang="zh-CN" altLang="en-US" sz="2000" b="1" dirty="0">
                  <a:solidFill>
                    <a:srgbClr val="0000FF"/>
                  </a:solidFill>
                  <a:effectLst>
                    <a:outerShdw blurRad="38100" dist="38100" dir="2700000" algn="tl">
                      <a:srgbClr val="FFFFFF"/>
                    </a:outerShdw>
                  </a:effectLst>
                  <a:latin typeface="楷体" panose="02010609060101010101" pitchFamily="49" charset="-122"/>
                  <a:ea typeface="楷体" panose="02010609060101010101" pitchFamily="49" charset="-122"/>
                </a:rPr>
                <a:t>位</a:t>
              </a:r>
            </a:p>
          </p:txBody>
        </p:sp>
      </p:grpSp>
      <p:graphicFrame>
        <p:nvGraphicFramePr>
          <p:cNvPr id="53" name="Group 11">
            <a:extLst>
              <a:ext uri="{FF2B5EF4-FFF2-40B4-BE49-F238E27FC236}">
                <a16:creationId xmlns:a16="http://schemas.microsoft.com/office/drawing/2014/main" id="{185E56DF-92AE-49C6-8A95-592948011A02}"/>
              </a:ext>
            </a:extLst>
          </p:cNvPr>
          <p:cNvGraphicFramePr>
            <a:graphicFrameLocks noGrp="1"/>
          </p:cNvGraphicFramePr>
          <p:nvPr>
            <p:extLst>
              <p:ext uri="{D42A27DB-BD31-4B8C-83A1-F6EECF244321}">
                <p14:modId xmlns:p14="http://schemas.microsoft.com/office/powerpoint/2010/main" val="2701914927"/>
              </p:ext>
            </p:extLst>
          </p:nvPr>
        </p:nvGraphicFramePr>
        <p:xfrm>
          <a:off x="2118297" y="4731344"/>
          <a:ext cx="1943100" cy="1150938"/>
        </p:xfrm>
        <a:graphic>
          <a:graphicData uri="http://schemas.openxmlformats.org/drawingml/2006/table">
            <a:tbl>
              <a:tblPr/>
              <a:tblGrid>
                <a:gridCol w="1943100">
                  <a:extLst>
                    <a:ext uri="{9D8B030D-6E8A-4147-A177-3AD203B41FA5}">
                      <a16:colId xmlns:a16="http://schemas.microsoft.com/office/drawing/2014/main" val="20000"/>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10110110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0001010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54" name="Group 19">
            <a:extLst>
              <a:ext uri="{FF2B5EF4-FFF2-40B4-BE49-F238E27FC236}">
                <a16:creationId xmlns:a16="http://schemas.microsoft.com/office/drawing/2014/main" id="{4A21B20F-9B31-4C0B-BDBC-3E7CEA58656F}"/>
              </a:ext>
            </a:extLst>
          </p:cNvPr>
          <p:cNvGrpSpPr>
            <a:grpSpLocks/>
          </p:cNvGrpSpPr>
          <p:nvPr/>
        </p:nvGrpSpPr>
        <p:grpSpPr bwMode="auto">
          <a:xfrm>
            <a:off x="1108647" y="4747218"/>
            <a:ext cx="1023938" cy="1000125"/>
            <a:chOff x="1654" y="2714"/>
            <a:chExt cx="645" cy="630"/>
          </a:xfrm>
        </p:grpSpPr>
        <p:sp>
          <p:nvSpPr>
            <p:cNvPr id="55" name="Text Box 20">
              <a:extLst>
                <a:ext uri="{FF2B5EF4-FFF2-40B4-BE49-F238E27FC236}">
                  <a16:creationId xmlns:a16="http://schemas.microsoft.com/office/drawing/2014/main" id="{1FEBFAA3-6157-4CAF-8051-7C62A6835D25}"/>
                </a:ext>
              </a:extLst>
            </p:cNvPr>
            <p:cNvSpPr txBox="1">
              <a:spLocks noChangeArrowheads="1"/>
            </p:cNvSpPr>
            <p:nvPr/>
          </p:nvSpPr>
          <p:spPr bwMode="auto">
            <a:xfrm>
              <a:off x="1654" y="2714"/>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anose="02010609060101010101" pitchFamily="49" charset="-122"/>
                  <a:ea typeface="楷体" panose="02010609060101010101" pitchFamily="49" charset="-122"/>
                </a:rPr>
                <a:t>低字节</a:t>
              </a:r>
            </a:p>
          </p:txBody>
        </p:sp>
        <p:sp>
          <p:nvSpPr>
            <p:cNvPr id="56" name="Text Box 21">
              <a:extLst>
                <a:ext uri="{FF2B5EF4-FFF2-40B4-BE49-F238E27FC236}">
                  <a16:creationId xmlns:a16="http://schemas.microsoft.com/office/drawing/2014/main" id="{206DBDA0-6DDA-4BEC-BCC4-A9831D331DC7}"/>
                </a:ext>
              </a:extLst>
            </p:cNvPr>
            <p:cNvSpPr txBox="1">
              <a:spLocks noChangeArrowheads="1"/>
            </p:cNvSpPr>
            <p:nvPr/>
          </p:nvSpPr>
          <p:spPr bwMode="auto">
            <a:xfrm>
              <a:off x="1664"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anose="02010609060101010101" pitchFamily="49" charset="-122"/>
                  <a:ea typeface="楷体" panose="02010609060101010101" pitchFamily="49" charset="-122"/>
                </a:rPr>
                <a:t>高字节</a:t>
              </a:r>
            </a:p>
          </p:txBody>
        </p:sp>
      </p:grpSp>
      <p:grpSp>
        <p:nvGrpSpPr>
          <p:cNvPr id="57" name="Group 22">
            <a:extLst>
              <a:ext uri="{FF2B5EF4-FFF2-40B4-BE49-F238E27FC236}">
                <a16:creationId xmlns:a16="http://schemas.microsoft.com/office/drawing/2014/main" id="{9B00FF7A-2D47-46A3-8907-B2F3459A6BE6}"/>
              </a:ext>
            </a:extLst>
          </p:cNvPr>
          <p:cNvGrpSpPr>
            <a:grpSpLocks/>
          </p:cNvGrpSpPr>
          <p:nvPr/>
        </p:nvGrpSpPr>
        <p:grpSpPr bwMode="auto">
          <a:xfrm>
            <a:off x="4207448" y="4790084"/>
            <a:ext cx="1020763" cy="957263"/>
            <a:chOff x="3606" y="2741"/>
            <a:chExt cx="643" cy="603"/>
          </a:xfrm>
        </p:grpSpPr>
        <p:sp>
          <p:nvSpPr>
            <p:cNvPr id="58" name="Text Box 23">
              <a:extLst>
                <a:ext uri="{FF2B5EF4-FFF2-40B4-BE49-F238E27FC236}">
                  <a16:creationId xmlns:a16="http://schemas.microsoft.com/office/drawing/2014/main" id="{E2CF3ADA-60BA-4B94-8B67-5D4678F10691}"/>
                </a:ext>
              </a:extLst>
            </p:cNvPr>
            <p:cNvSpPr txBox="1">
              <a:spLocks noChangeArrowheads="1"/>
            </p:cNvSpPr>
            <p:nvPr/>
          </p:nvSpPr>
          <p:spPr bwMode="auto">
            <a:xfrm>
              <a:off x="3614" y="274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anose="02010609060101010101" pitchFamily="49" charset="-122"/>
                  <a:ea typeface="楷体" panose="02010609060101010101" pitchFamily="49" charset="-122"/>
                </a:rPr>
                <a:t>低地址</a:t>
              </a:r>
            </a:p>
          </p:txBody>
        </p:sp>
        <p:sp>
          <p:nvSpPr>
            <p:cNvPr id="59" name="Text Box 24">
              <a:extLst>
                <a:ext uri="{FF2B5EF4-FFF2-40B4-BE49-F238E27FC236}">
                  <a16:creationId xmlns:a16="http://schemas.microsoft.com/office/drawing/2014/main" id="{AFE2F99E-5079-4A9D-95AB-58C146FD0E06}"/>
                </a:ext>
              </a:extLst>
            </p:cNvPr>
            <p:cNvSpPr txBox="1">
              <a:spLocks noChangeArrowheads="1"/>
            </p:cNvSpPr>
            <p:nvPr/>
          </p:nvSpPr>
          <p:spPr bwMode="auto">
            <a:xfrm>
              <a:off x="3606"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anose="02010609060101010101" pitchFamily="49" charset="-122"/>
                  <a:ea typeface="楷体" panose="02010609060101010101" pitchFamily="49" charset="-122"/>
                </a:rPr>
                <a:t>高地址</a:t>
              </a:r>
            </a:p>
          </p:txBody>
        </p:sp>
      </p:grpSp>
      <p:sp>
        <p:nvSpPr>
          <p:cNvPr id="62" name="Line 25">
            <a:extLst>
              <a:ext uri="{FF2B5EF4-FFF2-40B4-BE49-F238E27FC236}">
                <a16:creationId xmlns:a16="http://schemas.microsoft.com/office/drawing/2014/main" id="{4412CE7C-EA93-44BC-BAF4-AE7AC2168F72}"/>
              </a:ext>
            </a:extLst>
          </p:cNvPr>
          <p:cNvSpPr>
            <a:spLocks noChangeShapeType="1"/>
          </p:cNvSpPr>
          <p:nvPr/>
        </p:nvSpPr>
        <p:spPr bwMode="auto">
          <a:xfrm>
            <a:off x="4236022" y="4717057"/>
            <a:ext cx="0" cy="1223962"/>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75" name="AutoShape 26">
            <a:extLst>
              <a:ext uri="{FF2B5EF4-FFF2-40B4-BE49-F238E27FC236}">
                <a16:creationId xmlns:a16="http://schemas.microsoft.com/office/drawing/2014/main" id="{57C75762-CD90-4EC3-8F23-F950280B2862}"/>
              </a:ext>
            </a:extLst>
          </p:cNvPr>
          <p:cNvSpPr>
            <a:spLocks noChangeArrowheads="1"/>
          </p:cNvSpPr>
          <p:nvPr/>
        </p:nvSpPr>
        <p:spPr bwMode="auto">
          <a:xfrm>
            <a:off x="773722" y="4136451"/>
            <a:ext cx="1943099" cy="461665"/>
          </a:xfrm>
          <a:prstGeom prst="wedgeRoundRectCallout">
            <a:avLst>
              <a:gd name="adj1" fmla="val 33639"/>
              <a:gd name="adj2" fmla="val 240465"/>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0800000" scaled="1"/>
            <a:tileRect/>
          </a:gradFill>
          <a:ln w="9525">
            <a:solidFill>
              <a:schemeClr val="tx1"/>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hardEdge"/>
          </a:sp3d>
        </p:spPr>
        <p:txBody>
          <a:bodyPr/>
          <a:lstStyle/>
          <a:p>
            <a:pPr algn="ctr"/>
            <a:r>
              <a:rPr lang="zh-CN" altLang="en-US" sz="2000" b="1" dirty="0">
                <a:solidFill>
                  <a:srgbClr val="FF0000"/>
                </a:solidFill>
                <a:latin typeface="楷体" panose="02010609060101010101" pitchFamily="49" charset="-122"/>
                <a:ea typeface="楷体" panose="02010609060101010101" pitchFamily="49" charset="-122"/>
              </a:rPr>
              <a:t>符号位表示负</a:t>
            </a:r>
          </a:p>
        </p:txBody>
      </p:sp>
      <p:sp>
        <p:nvSpPr>
          <p:cNvPr id="94" name="Rectangle 27">
            <a:extLst>
              <a:ext uri="{FF2B5EF4-FFF2-40B4-BE49-F238E27FC236}">
                <a16:creationId xmlns:a16="http://schemas.microsoft.com/office/drawing/2014/main" id="{1D7A8F22-9FEF-492C-8183-191753303C60}"/>
              </a:ext>
            </a:extLst>
          </p:cNvPr>
          <p:cNvSpPr>
            <a:spLocks noChangeArrowheads="1"/>
          </p:cNvSpPr>
          <p:nvPr/>
        </p:nvSpPr>
        <p:spPr bwMode="auto">
          <a:xfrm>
            <a:off x="901481" y="6072267"/>
            <a:ext cx="5230919"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十六进制数</a:t>
            </a:r>
            <a:r>
              <a:rPr lang="en-US" altLang="zh-CN" sz="1800" dirty="0">
                <a:solidFill>
                  <a:srgbClr val="CC0000"/>
                </a:solidFill>
                <a:effectLst>
                  <a:outerShdw blurRad="38100" dist="38100" dir="2700000" algn="tl">
                    <a:srgbClr val="000000"/>
                  </a:outerShdw>
                </a:effectLst>
                <a:latin typeface="+mn-lt"/>
                <a:ea typeface="楷体" panose="02010609060101010101" pitchFamily="49" charset="-122"/>
              </a:rPr>
              <a:t>0X8AB6</a:t>
            </a:r>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两个字节的内存实际存放形式</a:t>
            </a:r>
            <a:r>
              <a:rPr lang="zh-CN" altLang="en-US" sz="1800" dirty="0">
                <a:latin typeface="+mn-lt"/>
                <a:ea typeface="楷体" panose="02010609060101010101" pitchFamily="49" charset="-122"/>
              </a:rPr>
              <a:t> </a:t>
            </a:r>
          </a:p>
        </p:txBody>
      </p:sp>
      <p:sp>
        <p:nvSpPr>
          <p:cNvPr id="95" name="AutoShape 33">
            <a:extLst>
              <a:ext uri="{FF2B5EF4-FFF2-40B4-BE49-F238E27FC236}">
                <a16:creationId xmlns:a16="http://schemas.microsoft.com/office/drawing/2014/main" id="{05FE26B9-788A-4E65-A088-382E7CAFEF5B}"/>
              </a:ext>
            </a:extLst>
          </p:cNvPr>
          <p:cNvSpPr>
            <a:spLocks noChangeArrowheads="1"/>
          </p:cNvSpPr>
          <p:nvPr/>
        </p:nvSpPr>
        <p:spPr bwMode="auto">
          <a:xfrm>
            <a:off x="1800911" y="3467228"/>
            <a:ext cx="2062841" cy="466954"/>
          </a:xfrm>
          <a:prstGeom prst="wedgeRoundRectCallout">
            <a:avLst>
              <a:gd name="adj1" fmla="val 3264"/>
              <a:gd name="adj2" fmla="val 243081"/>
              <a:gd name="adj3"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9525">
            <a:solidFill>
              <a:schemeClr val="tx1"/>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hardEdge"/>
          </a:sp3d>
        </p:spPr>
        <p:txBody>
          <a:bodyPr/>
          <a:lstStyle/>
          <a:p>
            <a:pPr algn="ctr"/>
            <a:r>
              <a:rPr lang="zh-CN" altLang="en-US" sz="2000" b="1" dirty="0">
                <a:solidFill>
                  <a:srgbClr val="FF3300"/>
                </a:solidFill>
                <a:effectLst>
                  <a:outerShdw blurRad="38100" dist="38100" dir="2700000" algn="tl">
                    <a:srgbClr val="000000"/>
                  </a:outerShdw>
                </a:effectLst>
                <a:latin typeface="+mn-lt"/>
                <a:ea typeface="楷体" panose="02010609060101010101" pitchFamily="49" charset="-122"/>
              </a:rPr>
              <a:t>真值为：</a:t>
            </a:r>
            <a:r>
              <a:rPr lang="en-US" altLang="zh-CN" sz="2000" b="1" dirty="0">
                <a:solidFill>
                  <a:srgbClr val="FF3300"/>
                </a:solidFill>
                <a:effectLst>
                  <a:outerShdw blurRad="38100" dist="38100" dir="2700000" algn="tl">
                    <a:srgbClr val="000000"/>
                  </a:outerShdw>
                </a:effectLst>
                <a:latin typeface="+mn-lt"/>
                <a:ea typeface="楷体" panose="02010609060101010101" pitchFamily="49" charset="-122"/>
              </a:rPr>
              <a:t>-30026 !</a:t>
            </a:r>
          </a:p>
        </p:txBody>
      </p:sp>
      <p:sp>
        <p:nvSpPr>
          <p:cNvPr id="96" name="Text Box 39">
            <a:extLst>
              <a:ext uri="{FF2B5EF4-FFF2-40B4-BE49-F238E27FC236}">
                <a16:creationId xmlns:a16="http://schemas.microsoft.com/office/drawing/2014/main" id="{9207C1AD-F9AF-407F-B9EA-DAC3AF46012F}"/>
              </a:ext>
            </a:extLst>
          </p:cNvPr>
          <p:cNvSpPr txBox="1">
            <a:spLocks noChangeArrowheads="1"/>
          </p:cNvSpPr>
          <p:nvPr/>
        </p:nvSpPr>
        <p:spPr bwMode="auto">
          <a:xfrm>
            <a:off x="6587308" y="1949931"/>
            <a:ext cx="5210826" cy="830997"/>
          </a:xfrm>
          <a:prstGeom prst="rect">
            <a:avLst/>
          </a:prstGeom>
          <a:noFill/>
          <a:ln w="28575">
            <a:noFill/>
            <a:miter lim="800000"/>
            <a:headEnd/>
            <a:tailEnd/>
          </a:ln>
          <a:effectLst/>
        </p:spPr>
        <p:txBody>
          <a:bodyPr wrap="square">
            <a:spAutoFit/>
          </a:bodyPr>
          <a:lstStyle/>
          <a:p>
            <a:pPr>
              <a:spcBef>
                <a:spcPts val="0"/>
              </a:spcBef>
            </a:pPr>
            <a:r>
              <a:rPr lang="en-US" altLang="zh-CN" b="1" dirty="0">
                <a:effectLst>
                  <a:outerShdw blurRad="38100" dist="38100" dir="2700000" algn="tl">
                    <a:srgbClr val="C0C0C0"/>
                  </a:outerShdw>
                </a:effectLst>
                <a:sym typeface="Wingdings" pitchFamily="2" charset="2"/>
              </a:rPr>
              <a:t>(0X8AB6)</a:t>
            </a:r>
            <a:r>
              <a:rPr lang="zh-CN" altLang="en-US" b="1" baseline="-25000" dirty="0">
                <a:effectLst>
                  <a:outerShdw blurRad="38100" dist="38100" dir="2700000" algn="tl">
                    <a:srgbClr val="C0C0C0"/>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C0C0C0"/>
                  </a:outerShdw>
                </a:effectLst>
                <a:sym typeface="Wingdings" pitchFamily="2" charset="2"/>
              </a:rPr>
              <a:t> </a:t>
            </a:r>
            <a:r>
              <a:rPr lang="en-US" altLang="zh-CN" b="1" dirty="0">
                <a:effectLst>
                  <a:outerShdw blurRad="38100" dist="38100" dir="2700000" algn="tl">
                    <a:srgbClr val="C0C0C0"/>
                  </a:outerShdw>
                </a:effectLst>
                <a:sym typeface="Wingdings" pitchFamily="2" charset="2"/>
              </a:rPr>
              <a:t>=  </a:t>
            </a:r>
            <a:r>
              <a:rPr lang="en-US" altLang="zh-CN" b="1" dirty="0">
                <a:solidFill>
                  <a:srgbClr val="FF3300"/>
                </a:solidFill>
                <a:effectLst>
                  <a:outerShdw blurRad="38100" dist="38100" dir="2700000" algn="tl">
                    <a:srgbClr val="C0C0C0"/>
                  </a:outerShdw>
                </a:effectLst>
                <a:sym typeface="Wingdings" pitchFamily="2" charset="2"/>
              </a:rPr>
              <a:t>0</a:t>
            </a:r>
            <a:r>
              <a:rPr lang="en-US" altLang="zh-CN" b="1" dirty="0">
                <a:solidFill>
                  <a:schemeClr val="accent2"/>
                </a:solidFill>
                <a:effectLst>
                  <a:outerShdw blurRad="38100" dist="38100" dir="2700000" algn="tl">
                    <a:srgbClr val="C0C0C0"/>
                  </a:outerShdw>
                </a:effectLst>
                <a:sym typeface="Wingdings" pitchFamily="2" charset="2"/>
              </a:rPr>
              <a:t>000 0000 0000 0000 </a:t>
            </a:r>
          </a:p>
          <a:p>
            <a:pPr>
              <a:spcBef>
                <a:spcPts val="0"/>
              </a:spcBef>
            </a:pPr>
            <a:r>
              <a:rPr lang="en-US" altLang="zh-CN" b="1" dirty="0">
                <a:solidFill>
                  <a:schemeClr val="accent2"/>
                </a:solidFill>
                <a:effectLst>
                  <a:outerShdw blurRad="38100" dist="38100" dir="2700000" algn="tl">
                    <a:srgbClr val="C0C0C0"/>
                  </a:outerShdw>
                </a:effectLst>
                <a:sym typeface="Wingdings" pitchFamily="2" charset="2"/>
              </a:rPr>
              <a:t>                         1000 1010 1011 0110</a:t>
            </a:r>
          </a:p>
        </p:txBody>
      </p:sp>
      <p:grpSp>
        <p:nvGrpSpPr>
          <p:cNvPr id="97" name="Group 40">
            <a:extLst>
              <a:ext uri="{FF2B5EF4-FFF2-40B4-BE49-F238E27FC236}">
                <a16:creationId xmlns:a16="http://schemas.microsoft.com/office/drawing/2014/main" id="{D4F208C9-F66A-46D2-B4FE-AD7423CD05D7}"/>
              </a:ext>
            </a:extLst>
          </p:cNvPr>
          <p:cNvGrpSpPr>
            <a:grpSpLocks/>
          </p:cNvGrpSpPr>
          <p:nvPr/>
        </p:nvGrpSpPr>
        <p:grpSpPr bwMode="auto">
          <a:xfrm>
            <a:off x="7536160" y="2285950"/>
            <a:ext cx="2089150" cy="892175"/>
            <a:chOff x="802" y="1711"/>
            <a:chExt cx="1316" cy="562"/>
          </a:xfrm>
        </p:grpSpPr>
        <p:sp>
          <p:nvSpPr>
            <p:cNvPr id="98" name="Line 41">
              <a:extLst>
                <a:ext uri="{FF2B5EF4-FFF2-40B4-BE49-F238E27FC236}">
                  <a16:creationId xmlns:a16="http://schemas.microsoft.com/office/drawing/2014/main" id="{6E700C81-066E-406F-991C-8F47D51883AD}"/>
                </a:ext>
              </a:extLst>
            </p:cNvPr>
            <p:cNvSpPr>
              <a:spLocks noChangeShapeType="1"/>
            </p:cNvSpPr>
            <p:nvPr/>
          </p:nvSpPr>
          <p:spPr bwMode="auto">
            <a:xfrm flipV="1">
              <a:off x="1293" y="1711"/>
              <a:ext cx="171" cy="344"/>
            </a:xfrm>
            <a:prstGeom prst="line">
              <a:avLst/>
            </a:prstGeom>
            <a:noFill/>
            <a:ln w="28575">
              <a:solidFill>
                <a:srgbClr val="0000FF"/>
              </a:solidFill>
              <a:round/>
              <a:headEnd/>
              <a:tailEnd type="stealth" w="lg" len="lg"/>
            </a:ln>
            <a:effectLst/>
          </p:spPr>
          <p:txBody>
            <a:bodyPr/>
            <a:lstStyle/>
            <a:p>
              <a:endParaRPr lang="zh-CN" altLang="en-US">
                <a:latin typeface="楷体" pitchFamily="49" charset="-122"/>
                <a:ea typeface="楷体" pitchFamily="49" charset="-122"/>
              </a:endParaRPr>
            </a:p>
          </p:txBody>
        </p:sp>
        <p:sp>
          <p:nvSpPr>
            <p:cNvPr id="99" name="Text Box 42">
              <a:extLst>
                <a:ext uri="{FF2B5EF4-FFF2-40B4-BE49-F238E27FC236}">
                  <a16:creationId xmlns:a16="http://schemas.microsoft.com/office/drawing/2014/main" id="{655F3CAB-7D26-4F0C-B83F-646C3A7DBA3C}"/>
                </a:ext>
              </a:extLst>
            </p:cNvPr>
            <p:cNvSpPr txBox="1">
              <a:spLocks noChangeArrowheads="1"/>
            </p:cNvSpPr>
            <p:nvPr/>
          </p:nvSpPr>
          <p:spPr bwMode="auto">
            <a:xfrm>
              <a:off x="802" y="2023"/>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符号位</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r>
                <a:rPr lang="zh-CN" altLang="en-US" sz="2000" b="1" dirty="0">
                  <a:solidFill>
                    <a:schemeClr val="accent2"/>
                  </a:solidFill>
                  <a:effectLst>
                    <a:outerShdw blurRad="38100" dist="38100" dir="2700000" algn="tl">
                      <a:srgbClr val="000000"/>
                    </a:outerShdw>
                  </a:effectLst>
                  <a:latin typeface="楷体" pitchFamily="49" charset="-122"/>
                  <a:ea typeface="楷体" pitchFamily="49" charset="-122"/>
                </a:rPr>
                <a:t>表示正</a:t>
              </a:r>
              <a:r>
                <a:rPr lang="en-US" altLang="zh-CN" sz="2000" b="1" dirty="0">
                  <a:solidFill>
                    <a:schemeClr val="accent2"/>
                  </a:solidFill>
                  <a:effectLst>
                    <a:outerShdw blurRad="38100" dist="38100" dir="2700000" algn="tl">
                      <a:srgbClr val="000000"/>
                    </a:outerShdw>
                  </a:effectLst>
                  <a:latin typeface="楷体" pitchFamily="49" charset="-122"/>
                  <a:ea typeface="楷体" pitchFamily="49" charset="-122"/>
                </a:rPr>
                <a:t>)</a:t>
              </a:r>
            </a:p>
          </p:txBody>
        </p:sp>
      </p:grpSp>
      <p:sp>
        <p:nvSpPr>
          <p:cNvPr id="100" name="Oval 43">
            <a:extLst>
              <a:ext uri="{FF2B5EF4-FFF2-40B4-BE49-F238E27FC236}">
                <a16:creationId xmlns:a16="http://schemas.microsoft.com/office/drawing/2014/main" id="{6CD7A1E4-140E-4A0E-B309-AB18703BE9FA}"/>
              </a:ext>
            </a:extLst>
          </p:cNvPr>
          <p:cNvSpPr>
            <a:spLocks noChangeArrowheads="1"/>
          </p:cNvSpPr>
          <p:nvPr/>
        </p:nvSpPr>
        <p:spPr bwMode="auto">
          <a:xfrm>
            <a:off x="8471498" y="1937171"/>
            <a:ext cx="2882127" cy="894879"/>
          </a:xfrm>
          <a:prstGeom prst="ellipse">
            <a:avLst/>
          </a:prstGeom>
          <a:noFill/>
          <a:ln w="28575">
            <a:solidFill>
              <a:srgbClr val="FF0000"/>
            </a:solidFill>
            <a:round/>
            <a:headEnd/>
            <a:tailEnd/>
          </a:ln>
          <a:effectLst/>
        </p:spPr>
        <p:txBody>
          <a:bodyPr wrap="none" anchor="ctr"/>
          <a:lstStyle/>
          <a:p>
            <a:endParaRPr lang="zh-CN" altLang="en-US"/>
          </a:p>
        </p:txBody>
      </p:sp>
      <p:graphicFrame>
        <p:nvGraphicFramePr>
          <p:cNvPr id="102" name="Group 45">
            <a:extLst>
              <a:ext uri="{FF2B5EF4-FFF2-40B4-BE49-F238E27FC236}">
                <a16:creationId xmlns:a16="http://schemas.microsoft.com/office/drawing/2014/main" id="{B587164A-8C59-451D-ABFF-14080124B472}"/>
              </a:ext>
            </a:extLst>
          </p:cNvPr>
          <p:cNvGraphicFramePr>
            <a:graphicFrameLocks noGrp="1"/>
          </p:cNvGraphicFramePr>
          <p:nvPr>
            <p:extLst>
              <p:ext uri="{D42A27DB-BD31-4B8C-83A1-F6EECF244321}">
                <p14:modId xmlns:p14="http://schemas.microsoft.com/office/powerpoint/2010/main" val="3655434817"/>
              </p:ext>
            </p:extLst>
          </p:nvPr>
        </p:nvGraphicFramePr>
        <p:xfrm>
          <a:off x="8419786" y="3930228"/>
          <a:ext cx="1787525" cy="2072640"/>
        </p:xfrm>
        <a:graphic>
          <a:graphicData uri="http://schemas.openxmlformats.org/drawingml/2006/table">
            <a:tbl>
              <a:tblPr/>
              <a:tblGrid>
                <a:gridCol w="1787525">
                  <a:extLst>
                    <a:ext uri="{9D8B030D-6E8A-4147-A177-3AD203B41FA5}">
                      <a16:colId xmlns:a16="http://schemas.microsoft.com/office/drawing/2014/main" val="20000"/>
                    </a:ext>
                  </a:extLst>
                </a:gridCol>
              </a:tblGrid>
              <a:tr h="501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10110110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10001010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outerShdw blurRad="38100" dist="38100" dir="2700000" algn="tl">
                              <a:srgbClr val="000000"/>
                            </a:outerShdw>
                          </a:effectLst>
                          <a:latin typeface="Times New Roman" pitchFamily="18" charset="0"/>
                          <a:ea typeface="宋体" pitchFamily="2" charset="-122"/>
                        </a:rPr>
                        <a:t>0</a:t>
                      </a: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0000000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pSp>
        <p:nvGrpSpPr>
          <p:cNvPr id="103" name="Group 57">
            <a:extLst>
              <a:ext uri="{FF2B5EF4-FFF2-40B4-BE49-F238E27FC236}">
                <a16:creationId xmlns:a16="http://schemas.microsoft.com/office/drawing/2014/main" id="{B3D3B50C-BDD8-4473-9BEF-7E3953825D40}"/>
              </a:ext>
            </a:extLst>
          </p:cNvPr>
          <p:cNvGrpSpPr>
            <a:grpSpLocks/>
          </p:cNvGrpSpPr>
          <p:nvPr/>
        </p:nvGrpSpPr>
        <p:grpSpPr bwMode="auto">
          <a:xfrm>
            <a:off x="7340286" y="3974677"/>
            <a:ext cx="1023937" cy="1943100"/>
            <a:chOff x="1654" y="2552"/>
            <a:chExt cx="645" cy="1224"/>
          </a:xfrm>
        </p:grpSpPr>
        <p:sp>
          <p:nvSpPr>
            <p:cNvPr id="104" name="Text Box 58">
              <a:extLst>
                <a:ext uri="{FF2B5EF4-FFF2-40B4-BE49-F238E27FC236}">
                  <a16:creationId xmlns:a16="http://schemas.microsoft.com/office/drawing/2014/main" id="{49834FF9-282C-414F-B31E-93FBF9F08810}"/>
                </a:ext>
              </a:extLst>
            </p:cNvPr>
            <p:cNvSpPr txBox="1">
              <a:spLocks noChangeArrowheads="1"/>
            </p:cNvSpPr>
            <p:nvPr/>
          </p:nvSpPr>
          <p:spPr bwMode="auto">
            <a:xfrm>
              <a:off x="1654" y="2552"/>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低字节</a:t>
              </a:r>
            </a:p>
          </p:txBody>
        </p:sp>
        <p:sp>
          <p:nvSpPr>
            <p:cNvPr id="105" name="Text Box 59">
              <a:extLst>
                <a:ext uri="{FF2B5EF4-FFF2-40B4-BE49-F238E27FC236}">
                  <a16:creationId xmlns:a16="http://schemas.microsoft.com/office/drawing/2014/main" id="{9DDDF714-CB7A-403F-9F79-A20047F0380E}"/>
                </a:ext>
              </a:extLst>
            </p:cNvPr>
            <p:cNvSpPr txBox="1">
              <a:spLocks noChangeArrowheads="1"/>
            </p:cNvSpPr>
            <p:nvPr/>
          </p:nvSpPr>
          <p:spPr bwMode="auto">
            <a:xfrm>
              <a:off x="1664" y="3543"/>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高字节</a:t>
              </a:r>
            </a:p>
          </p:txBody>
        </p:sp>
      </p:grpSp>
      <p:sp>
        <p:nvSpPr>
          <p:cNvPr id="106" name="Rectangle 60">
            <a:extLst>
              <a:ext uri="{FF2B5EF4-FFF2-40B4-BE49-F238E27FC236}">
                <a16:creationId xmlns:a16="http://schemas.microsoft.com/office/drawing/2014/main" id="{69E63880-72B5-47DB-ACCC-EF4F10F4B7B6}"/>
              </a:ext>
            </a:extLst>
          </p:cNvPr>
          <p:cNvSpPr>
            <a:spLocks noChangeArrowheads="1"/>
          </p:cNvSpPr>
          <p:nvPr/>
        </p:nvSpPr>
        <p:spPr bwMode="auto">
          <a:xfrm>
            <a:off x="6660151" y="6085538"/>
            <a:ext cx="5230919"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mn-lt"/>
                <a:ea typeface="楷体" pitchFamily="49" charset="-122"/>
              </a:rPr>
              <a:t>十六进制数</a:t>
            </a:r>
            <a:r>
              <a:rPr lang="en-US" altLang="zh-CN" sz="1800" dirty="0">
                <a:solidFill>
                  <a:srgbClr val="CC0000"/>
                </a:solidFill>
                <a:effectLst>
                  <a:outerShdw blurRad="38100" dist="38100" dir="2700000" algn="tl">
                    <a:srgbClr val="000000"/>
                  </a:outerShdw>
                </a:effectLst>
                <a:latin typeface="+mn-lt"/>
                <a:ea typeface="楷体" pitchFamily="49" charset="-122"/>
              </a:rPr>
              <a:t>0X8AB6</a:t>
            </a:r>
            <a:r>
              <a:rPr lang="zh-CN" altLang="en-US" sz="1800" dirty="0">
                <a:solidFill>
                  <a:srgbClr val="CC0000"/>
                </a:solidFill>
                <a:effectLst>
                  <a:outerShdw blurRad="38100" dist="38100" dir="2700000" algn="tl">
                    <a:srgbClr val="000000"/>
                  </a:outerShdw>
                </a:effectLst>
                <a:latin typeface="+mn-lt"/>
                <a:ea typeface="楷体" pitchFamily="49" charset="-122"/>
              </a:rPr>
              <a:t>四个字节的内存实际存放形式</a:t>
            </a:r>
            <a:r>
              <a:rPr lang="zh-CN" altLang="en-US" sz="1800" dirty="0">
                <a:latin typeface="+mn-lt"/>
                <a:ea typeface="楷体" pitchFamily="49" charset="-122"/>
              </a:rPr>
              <a:t> </a:t>
            </a:r>
          </a:p>
        </p:txBody>
      </p:sp>
      <p:sp>
        <p:nvSpPr>
          <p:cNvPr id="107" name="Line 61">
            <a:extLst>
              <a:ext uri="{FF2B5EF4-FFF2-40B4-BE49-F238E27FC236}">
                <a16:creationId xmlns:a16="http://schemas.microsoft.com/office/drawing/2014/main" id="{766D5036-0512-49A5-B69B-E87C61401859}"/>
              </a:ext>
            </a:extLst>
          </p:cNvPr>
          <p:cNvSpPr>
            <a:spLocks noChangeShapeType="1"/>
          </p:cNvSpPr>
          <p:nvPr/>
        </p:nvSpPr>
        <p:spPr bwMode="auto">
          <a:xfrm>
            <a:off x="10467660" y="3901653"/>
            <a:ext cx="0" cy="2159000"/>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grpSp>
        <p:nvGrpSpPr>
          <p:cNvPr id="108" name="Group 62">
            <a:extLst>
              <a:ext uri="{FF2B5EF4-FFF2-40B4-BE49-F238E27FC236}">
                <a16:creationId xmlns:a16="http://schemas.microsoft.com/office/drawing/2014/main" id="{27040FEA-FCA1-4612-BDB8-5EDC6C82CEBD}"/>
              </a:ext>
            </a:extLst>
          </p:cNvPr>
          <p:cNvGrpSpPr>
            <a:grpSpLocks/>
          </p:cNvGrpSpPr>
          <p:nvPr/>
        </p:nvGrpSpPr>
        <p:grpSpPr bwMode="auto">
          <a:xfrm>
            <a:off x="10439085" y="3960393"/>
            <a:ext cx="1020762" cy="1928813"/>
            <a:chOff x="3606" y="2543"/>
            <a:chExt cx="643" cy="1215"/>
          </a:xfrm>
        </p:grpSpPr>
        <p:sp>
          <p:nvSpPr>
            <p:cNvPr id="109" name="Text Box 63">
              <a:extLst>
                <a:ext uri="{FF2B5EF4-FFF2-40B4-BE49-F238E27FC236}">
                  <a16:creationId xmlns:a16="http://schemas.microsoft.com/office/drawing/2014/main" id="{003D1505-1A30-4A65-8850-7A7CA9CDBC83}"/>
                </a:ext>
              </a:extLst>
            </p:cNvPr>
            <p:cNvSpPr txBox="1">
              <a:spLocks noChangeArrowheads="1"/>
            </p:cNvSpPr>
            <p:nvPr/>
          </p:nvSpPr>
          <p:spPr bwMode="auto">
            <a:xfrm>
              <a:off x="3614" y="2543"/>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低地址</a:t>
              </a:r>
            </a:p>
          </p:txBody>
        </p:sp>
        <p:sp>
          <p:nvSpPr>
            <p:cNvPr id="110" name="Text Box 64">
              <a:extLst>
                <a:ext uri="{FF2B5EF4-FFF2-40B4-BE49-F238E27FC236}">
                  <a16:creationId xmlns:a16="http://schemas.microsoft.com/office/drawing/2014/main" id="{6E42D973-02AB-43FE-BB88-A63ED86704B5}"/>
                </a:ext>
              </a:extLst>
            </p:cNvPr>
            <p:cNvSpPr txBox="1">
              <a:spLocks noChangeArrowheads="1"/>
            </p:cNvSpPr>
            <p:nvPr/>
          </p:nvSpPr>
          <p:spPr bwMode="auto">
            <a:xfrm>
              <a:off x="3606" y="3525"/>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楷体" pitchFamily="49" charset="-122"/>
                  <a:ea typeface="楷体" pitchFamily="49" charset="-122"/>
                </a:rPr>
                <a:t>高地址</a:t>
              </a:r>
            </a:p>
          </p:txBody>
        </p:sp>
      </p:grpSp>
      <p:sp>
        <p:nvSpPr>
          <p:cNvPr id="111" name="AutoShape 65">
            <a:extLst>
              <a:ext uri="{FF2B5EF4-FFF2-40B4-BE49-F238E27FC236}">
                <a16:creationId xmlns:a16="http://schemas.microsoft.com/office/drawing/2014/main" id="{150125A1-3BA5-4C70-B4F8-42E2F7A641B1}"/>
              </a:ext>
            </a:extLst>
          </p:cNvPr>
          <p:cNvSpPr>
            <a:spLocks noChangeArrowheads="1"/>
          </p:cNvSpPr>
          <p:nvPr/>
        </p:nvSpPr>
        <p:spPr bwMode="auto">
          <a:xfrm>
            <a:off x="6562257" y="4886894"/>
            <a:ext cx="1098240" cy="437193"/>
          </a:xfrm>
          <a:prstGeom prst="wedgeRoundRectCallout">
            <a:avLst>
              <a:gd name="adj1" fmla="val 138014"/>
              <a:gd name="adj2" fmla="val 125816"/>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0000"/>
                </a:solidFill>
                <a:effectLst>
                  <a:outerShdw blurRad="50800" dist="38100" dir="2700000" algn="tl" rotWithShape="0">
                    <a:prstClr val="black">
                      <a:alpha val="40000"/>
                    </a:prstClr>
                  </a:outerShdw>
                </a:effectLst>
                <a:latin typeface="楷体" pitchFamily="49" charset="-122"/>
                <a:ea typeface="楷体" pitchFamily="49" charset="-122"/>
              </a:rPr>
              <a:t>符号位</a:t>
            </a:r>
          </a:p>
        </p:txBody>
      </p:sp>
      <p:sp>
        <p:nvSpPr>
          <p:cNvPr id="112" name="AutoShape 66">
            <a:extLst>
              <a:ext uri="{FF2B5EF4-FFF2-40B4-BE49-F238E27FC236}">
                <a16:creationId xmlns:a16="http://schemas.microsoft.com/office/drawing/2014/main" id="{2A030A55-9053-4D77-9BFC-C66FE69193CB}"/>
              </a:ext>
            </a:extLst>
          </p:cNvPr>
          <p:cNvSpPr>
            <a:spLocks noChangeArrowheads="1"/>
          </p:cNvSpPr>
          <p:nvPr/>
        </p:nvSpPr>
        <p:spPr bwMode="auto">
          <a:xfrm>
            <a:off x="6547066" y="3277135"/>
            <a:ext cx="2192212" cy="503238"/>
          </a:xfrm>
          <a:prstGeom prst="wedgeRoundRectCallout">
            <a:avLst>
              <a:gd name="adj1" fmla="val 42174"/>
              <a:gd name="adj2" fmla="val 173430"/>
              <a:gd name="adj3" fmla="val 1666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3300"/>
                </a:solidFill>
                <a:effectLst>
                  <a:outerShdw blurRad="38100" dist="38100" dir="2700000" algn="tl">
                    <a:srgbClr val="000000"/>
                  </a:outerShdw>
                </a:effectLst>
                <a:latin typeface="楷体" pitchFamily="49" charset="-122"/>
                <a:ea typeface="楷体" pitchFamily="49" charset="-122"/>
              </a:rPr>
              <a:t>真值为：</a:t>
            </a:r>
            <a:r>
              <a:rPr lang="en-US" altLang="zh-CN" sz="2000" b="1" dirty="0">
                <a:solidFill>
                  <a:srgbClr val="FF3300"/>
                </a:solidFill>
                <a:effectLst>
                  <a:outerShdw blurRad="38100" dist="38100" dir="2700000" algn="tl">
                    <a:srgbClr val="000000"/>
                  </a:outerShdw>
                </a:effectLst>
                <a:latin typeface="+mn-lt"/>
                <a:ea typeface="楷体" pitchFamily="49" charset="-122"/>
              </a:rPr>
              <a:t>+35510 !</a:t>
            </a:r>
          </a:p>
        </p:txBody>
      </p:sp>
      <p:sp>
        <p:nvSpPr>
          <p:cNvPr id="101" name="AutoShape 44">
            <a:extLst>
              <a:ext uri="{FF2B5EF4-FFF2-40B4-BE49-F238E27FC236}">
                <a16:creationId xmlns:a16="http://schemas.microsoft.com/office/drawing/2014/main" id="{8F5C2882-EC97-447F-B0D1-B6B96A8981F3}"/>
              </a:ext>
            </a:extLst>
          </p:cNvPr>
          <p:cNvSpPr>
            <a:spLocks noChangeArrowheads="1"/>
          </p:cNvSpPr>
          <p:nvPr/>
        </p:nvSpPr>
        <p:spPr bwMode="auto">
          <a:xfrm rot="21043763">
            <a:off x="9989804" y="2641613"/>
            <a:ext cx="1230191" cy="1441887"/>
          </a:xfrm>
          <a:prstGeom prst="curvedLeftArrow">
            <a:avLst>
              <a:gd name="adj1" fmla="val 18824"/>
              <a:gd name="adj2" fmla="val 40000"/>
              <a:gd name="adj3" fmla="val 33333"/>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5" name="灯片编号占位符 4">
            <a:extLst>
              <a:ext uri="{FF2B5EF4-FFF2-40B4-BE49-F238E27FC236}">
                <a16:creationId xmlns:a16="http://schemas.microsoft.com/office/drawing/2014/main" id="{1B24988B-4828-B54E-6DCB-0EE818A03E43}"/>
              </a:ext>
            </a:extLst>
          </p:cNvPr>
          <p:cNvSpPr>
            <a:spLocks noGrp="1"/>
          </p:cNvSpPr>
          <p:nvPr>
            <p:ph type="sldNum" sz="quarter" idx="12"/>
          </p:nvPr>
        </p:nvSpPr>
        <p:spPr/>
        <p:txBody>
          <a:bodyPr/>
          <a:lstStyle/>
          <a:p>
            <a:fld id="{889BB3BD-F80A-4CDD-987F-7A7F8A95929D}" type="slidenum">
              <a:rPr lang="en-US" altLang="zh-CN" smtClean="0"/>
              <a:pPr/>
              <a:t>16</a:t>
            </a:fld>
            <a:endParaRPr lang="en-US" altLang="zh-CN"/>
          </a:p>
        </p:txBody>
      </p:sp>
    </p:spTree>
    <p:extLst>
      <p:ext uri="{BB962C8B-B14F-4D97-AF65-F5344CB8AC3E}">
        <p14:creationId xmlns:p14="http://schemas.microsoft.com/office/powerpoint/2010/main" val="1763627427"/>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linds(horizontal)">
                                      <p:cBhvr>
                                        <p:cTn id="18" dur="500"/>
                                        <p:tgtEl>
                                          <p:spTgt spid="48"/>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linds(horizontal)">
                                      <p:cBhvr>
                                        <p:cTn id="23" dur="500"/>
                                        <p:tgtEl>
                                          <p:spTgt spid="45"/>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strips(downLeft)">
                                      <p:cBhvr>
                                        <p:cTn id="28" dur="500"/>
                                        <p:tgtEl>
                                          <p:spTgt spid="49"/>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par>
                          <p:cTn id="29" fill="hold">
                            <p:stCondLst>
                              <p:cond delay="500"/>
                            </p:stCondLst>
                            <p:childTnLst>
                              <p:par>
                                <p:cTn id="30" presetID="18" presetClass="entr" presetSubtype="12"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strips(downLeft)">
                                      <p:cBhvr>
                                        <p:cTn id="32" dur="500"/>
                                        <p:tgtEl>
                                          <p:spTgt spid="50"/>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blinds(horizontal)">
                                      <p:cBhvr>
                                        <p:cTn id="36" dur="500"/>
                                        <p:tgtEl>
                                          <p:spTgt spid="53"/>
                                        </p:tgtEl>
                                      </p:cBhvr>
                                    </p:animEffect>
                                  </p:childTnLst>
                                  <p:subTnLst>
                                    <p:audio>
                                      <p:cMediaNode>
                                        <p:cTn display="0" masterRel="sameClick">
                                          <p:stCondLst>
                                            <p:cond evt="begin" delay="0">
                                              <p:tn val="34"/>
                                            </p:cond>
                                          </p:stCondLst>
                                          <p:endCondLst>
                                            <p:cond evt="onStopAudio" delay="0">
                                              <p:tgtEl>
                                                <p:sldTgt/>
                                              </p:tgtEl>
                                            </p:cond>
                                          </p:endCondLst>
                                        </p:cTn>
                                        <p:tgtEl>
                                          <p:sndTgt r:embed="rId4" name="chimes.wav"/>
                                        </p:tgtEl>
                                      </p:cMediaNode>
                                    </p:audio>
                                  </p:subTnLst>
                                </p:cTn>
                              </p:par>
                            </p:childTnLst>
                          </p:cTn>
                        </p:par>
                        <p:par>
                          <p:cTn id="37" fill="hold">
                            <p:stCondLst>
                              <p:cond delay="1500"/>
                            </p:stCondLst>
                            <p:childTnLst>
                              <p:par>
                                <p:cTn id="38" presetID="3" presetClass="entr" presetSubtype="10" fill="hold" grpId="0" nodeType="afterEffect">
                                  <p:stCondLst>
                                    <p:cond delay="0"/>
                                  </p:stCondLst>
                                  <p:childTnLst>
                                    <p:set>
                                      <p:cBhvr>
                                        <p:cTn id="39" dur="1" fill="hold">
                                          <p:stCondLst>
                                            <p:cond delay="0"/>
                                          </p:stCondLst>
                                        </p:cTn>
                                        <p:tgtEl>
                                          <p:spTgt spid="94"/>
                                        </p:tgtEl>
                                        <p:attrNameLst>
                                          <p:attrName>style.visibility</p:attrName>
                                        </p:attrNameLst>
                                      </p:cBhvr>
                                      <p:to>
                                        <p:strVal val="visible"/>
                                      </p:to>
                                    </p:set>
                                    <p:animEffect transition="in" filter="blinds(horizontal)">
                                      <p:cBhvr>
                                        <p:cTn id="40" dur="500"/>
                                        <p:tgtEl>
                                          <p:spTgt spid="94"/>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blinds(horizontal)">
                                      <p:cBhvr>
                                        <p:cTn id="45" dur="500"/>
                                        <p:tgtEl>
                                          <p:spTgt spid="54"/>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strips(downLeft)">
                                      <p:cBhvr>
                                        <p:cTn id="50" dur="500"/>
                                        <p:tgtEl>
                                          <p:spTgt spid="62"/>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blinds(horizontal)">
                                      <p:cBhvr>
                                        <p:cTn id="54" dur="500"/>
                                        <p:tgtEl>
                                          <p:spTgt spid="57"/>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strips(downLeft)">
                                      <p:cBhvr>
                                        <p:cTn id="59" dur="500"/>
                                        <p:tgtEl>
                                          <p:spTgt spid="75"/>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18" presetClass="entr" presetSubtype="3" fill="hold" grpId="0" nodeType="click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strips(upRight)">
                                      <p:cBhvr>
                                        <p:cTn id="64" dur="500"/>
                                        <p:tgtEl>
                                          <p:spTgt spid="95"/>
                                        </p:tgtEl>
                                      </p:cBhvr>
                                    </p:animEffect>
                                  </p:childTnLst>
                                  <p:subTnLst>
                                    <p:audio>
                                      <p:cMediaNode>
                                        <p:cTn display="0" masterRel="sameClick">
                                          <p:stCondLst>
                                            <p:cond evt="begin" delay="0">
                                              <p:tn val="62"/>
                                            </p:cond>
                                          </p:stCondLst>
                                          <p:endCondLst>
                                            <p:cond evt="onStopAudio" delay="0">
                                              <p:tgtEl>
                                                <p:sldTgt/>
                                              </p:tgtEl>
                                            </p:cond>
                                          </p:endCondLst>
                                        </p:cTn>
                                        <p:tgtEl>
                                          <p:sndTgt r:embed="rId5" name="laser.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box(in)">
                                      <p:cBhvr>
                                        <p:cTn id="69" dur="2000"/>
                                        <p:tgtEl>
                                          <p:spTgt spid="4"/>
                                        </p:tgtEl>
                                      </p:cBhvr>
                                    </p:animEffect>
                                  </p:childTnLst>
                                  <p:subTnLst>
                                    <p:audio>
                                      <p:cMediaNode>
                                        <p:cTn display="0" masterRel="sameClick">
                                          <p:stCondLst>
                                            <p:cond evt="begin" delay="0">
                                              <p:tn val="67"/>
                                            </p:cond>
                                          </p:stCondLst>
                                          <p:endCondLst>
                                            <p:cond evt="onStopAudio" delay="0">
                                              <p:tgtEl>
                                                <p:sldTgt/>
                                              </p:tgtEl>
                                            </p:cond>
                                          </p:endCondLst>
                                        </p:cTn>
                                        <p:tgtEl>
                                          <p:sndTgt r:embed="rId4" name="chimes.wav"/>
                                        </p:tgtEl>
                                      </p:cMediaNode>
                                    </p:audio>
                                  </p:subTnLst>
                                </p:cTn>
                              </p:par>
                            </p:childTnLst>
                          </p:cTn>
                        </p:par>
                      </p:childTnLst>
                    </p:cTn>
                  </p:par>
                  <p:par>
                    <p:cTn id="70" fill="hold">
                      <p:stCondLst>
                        <p:cond delay="indefinite"/>
                      </p:stCondLst>
                      <p:childTnLst>
                        <p:par>
                          <p:cTn id="71" fill="hold">
                            <p:stCondLst>
                              <p:cond delay="0"/>
                            </p:stCondLst>
                            <p:childTnLst>
                              <p:par>
                                <p:cTn id="72" presetID="8" presetClass="entr" presetSubtype="16" fill="hold" grpId="0" nodeType="clickEffect">
                                  <p:stCondLst>
                                    <p:cond delay="0"/>
                                  </p:stCondLst>
                                  <p:childTnLst>
                                    <p:set>
                                      <p:cBhvr>
                                        <p:cTn id="73" dur="1" fill="hold">
                                          <p:stCondLst>
                                            <p:cond delay="0"/>
                                          </p:stCondLst>
                                        </p:cTn>
                                        <p:tgtEl>
                                          <p:spTgt spid="96"/>
                                        </p:tgtEl>
                                        <p:attrNameLst>
                                          <p:attrName>style.visibility</p:attrName>
                                        </p:attrNameLst>
                                      </p:cBhvr>
                                      <p:to>
                                        <p:strVal val="visible"/>
                                      </p:to>
                                    </p:set>
                                    <p:animEffect transition="in" filter="diamond(in)">
                                      <p:cBhvr>
                                        <p:cTn id="74" dur="1000"/>
                                        <p:tgtEl>
                                          <p:spTgt spid="96"/>
                                        </p:tgtEl>
                                      </p:cBhvr>
                                    </p:animEffect>
                                  </p:childTnLst>
                                  <p:subTnLst>
                                    <p:audio>
                                      <p:cMediaNode>
                                        <p:cTn display="0" masterRel="sameClick">
                                          <p:stCondLst>
                                            <p:cond evt="begin" delay="0">
                                              <p:tn val="72"/>
                                            </p:cond>
                                          </p:stCondLst>
                                          <p:endCondLst>
                                            <p:cond evt="onStopAudio" delay="0">
                                              <p:tgtEl>
                                                <p:sldTgt/>
                                              </p:tgtEl>
                                            </p:cond>
                                          </p:endCondLst>
                                        </p:cTn>
                                        <p:tgtEl>
                                          <p:sndTgt r:embed="rId4" name="chimes.wav"/>
                                        </p:tgtEl>
                                      </p:cMediaNode>
                                    </p:audio>
                                  </p:sub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blinds(horizontal)">
                                      <p:cBhvr>
                                        <p:cTn id="79" dur="500"/>
                                        <p:tgtEl>
                                          <p:spTgt spid="97"/>
                                        </p:tgtEl>
                                      </p:cBhvr>
                                    </p:animEffect>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childTnLst>
                    </p:cTn>
                  </p:par>
                  <p:par>
                    <p:cTn id="80" fill="hold">
                      <p:stCondLst>
                        <p:cond delay="indefinite"/>
                      </p:stCondLst>
                      <p:childTnLst>
                        <p:par>
                          <p:cTn id="81" fill="hold">
                            <p:stCondLst>
                              <p:cond delay="0"/>
                            </p:stCondLst>
                            <p:childTnLst>
                              <p:par>
                                <p:cTn id="82" presetID="18" presetClass="entr" presetSubtype="12" fill="hold" grpId="0" nodeType="clickEffect">
                                  <p:stCondLst>
                                    <p:cond delay="0"/>
                                  </p:stCondLst>
                                  <p:childTnLst>
                                    <p:set>
                                      <p:cBhvr>
                                        <p:cTn id="83" dur="1" fill="hold">
                                          <p:stCondLst>
                                            <p:cond delay="0"/>
                                          </p:stCondLst>
                                        </p:cTn>
                                        <p:tgtEl>
                                          <p:spTgt spid="100"/>
                                        </p:tgtEl>
                                        <p:attrNameLst>
                                          <p:attrName>style.visibility</p:attrName>
                                        </p:attrNameLst>
                                      </p:cBhvr>
                                      <p:to>
                                        <p:strVal val="visible"/>
                                      </p:to>
                                    </p:set>
                                    <p:animEffect transition="in" filter="strips(downLeft)">
                                      <p:cBhvr>
                                        <p:cTn id="84" dur="500"/>
                                        <p:tgtEl>
                                          <p:spTgt spid="100"/>
                                        </p:tgtEl>
                                      </p:cBhvr>
                                    </p:animEffect>
                                  </p:childTnLst>
                                  <p:subTnLst>
                                    <p:audio>
                                      <p:cMediaNode>
                                        <p:cTn display="0" masterRel="sameClick">
                                          <p:stCondLst>
                                            <p:cond evt="begin" delay="0">
                                              <p:tn val="82"/>
                                            </p:cond>
                                          </p:stCondLst>
                                          <p:endCondLst>
                                            <p:cond evt="onStopAudio" delay="0">
                                              <p:tgtEl>
                                                <p:sldTgt/>
                                              </p:tgtEl>
                                            </p:cond>
                                          </p:endCondLst>
                                        </p:cTn>
                                        <p:tgtEl>
                                          <p:sndTgt r:embed="rId4" name="chimes.wav"/>
                                        </p:tgtEl>
                                      </p:cMediaNode>
                                    </p:audio>
                                  </p:subTnLst>
                                </p:cTn>
                              </p:par>
                            </p:childTnLst>
                          </p:cTn>
                        </p:par>
                        <p:par>
                          <p:cTn id="85" fill="hold">
                            <p:stCondLst>
                              <p:cond delay="500"/>
                            </p:stCondLst>
                            <p:childTnLst>
                              <p:par>
                                <p:cTn id="86" presetID="18" presetClass="entr" presetSubtype="12" fill="hold" grpId="0" nodeType="afterEffect">
                                  <p:stCondLst>
                                    <p:cond delay="0"/>
                                  </p:stCondLst>
                                  <p:childTnLst>
                                    <p:set>
                                      <p:cBhvr>
                                        <p:cTn id="87" dur="1" fill="hold">
                                          <p:stCondLst>
                                            <p:cond delay="0"/>
                                          </p:stCondLst>
                                        </p:cTn>
                                        <p:tgtEl>
                                          <p:spTgt spid="101"/>
                                        </p:tgtEl>
                                        <p:attrNameLst>
                                          <p:attrName>style.visibility</p:attrName>
                                        </p:attrNameLst>
                                      </p:cBhvr>
                                      <p:to>
                                        <p:strVal val="visible"/>
                                      </p:to>
                                    </p:set>
                                    <p:animEffect transition="in" filter="strips(downLeft)">
                                      <p:cBhvr>
                                        <p:cTn id="88" dur="500"/>
                                        <p:tgtEl>
                                          <p:spTgt spid="101"/>
                                        </p:tgtEl>
                                      </p:cBhvr>
                                    </p:animEffect>
                                  </p:childTnLst>
                                  <p:subTnLst>
                                    <p:audio>
                                      <p:cMediaNode>
                                        <p:cTn display="0" masterRel="sameClick">
                                          <p:stCondLst>
                                            <p:cond evt="begin" delay="0">
                                              <p:tn val="86"/>
                                            </p:cond>
                                          </p:stCondLst>
                                          <p:endCondLst>
                                            <p:cond evt="onStopAudio" delay="0">
                                              <p:tgtEl>
                                                <p:sldTgt/>
                                              </p:tgtEl>
                                            </p:cond>
                                          </p:endCondLst>
                                        </p:cTn>
                                        <p:tgtEl>
                                          <p:sndTgt r:embed="rId4" name="chimes.wav"/>
                                        </p:tgtEl>
                                      </p:cMediaNode>
                                    </p:audio>
                                  </p:subTnLst>
                                </p:cTn>
                              </p:par>
                            </p:childTnLst>
                          </p:cTn>
                        </p:par>
                        <p:par>
                          <p:cTn id="89" fill="hold">
                            <p:stCondLst>
                              <p:cond delay="1000"/>
                            </p:stCondLst>
                            <p:childTnLst>
                              <p:par>
                                <p:cTn id="90" presetID="3" presetClass="entr" presetSubtype="10" fill="hold" nodeType="afterEffect">
                                  <p:stCondLst>
                                    <p:cond delay="0"/>
                                  </p:stCondLst>
                                  <p:childTnLst>
                                    <p:set>
                                      <p:cBhvr>
                                        <p:cTn id="91" dur="1" fill="hold">
                                          <p:stCondLst>
                                            <p:cond delay="0"/>
                                          </p:stCondLst>
                                        </p:cTn>
                                        <p:tgtEl>
                                          <p:spTgt spid="102"/>
                                        </p:tgtEl>
                                        <p:attrNameLst>
                                          <p:attrName>style.visibility</p:attrName>
                                        </p:attrNameLst>
                                      </p:cBhvr>
                                      <p:to>
                                        <p:strVal val="visible"/>
                                      </p:to>
                                    </p:set>
                                    <p:animEffect transition="in" filter="blinds(horizontal)">
                                      <p:cBhvr>
                                        <p:cTn id="92" dur="500"/>
                                        <p:tgtEl>
                                          <p:spTgt spid="102"/>
                                        </p:tgtEl>
                                      </p:cBhvr>
                                    </p:animEffect>
                                  </p:childTnLst>
                                  <p:subTnLst>
                                    <p:audio>
                                      <p:cMediaNode>
                                        <p:cTn display="0" masterRel="sameClick">
                                          <p:stCondLst>
                                            <p:cond evt="begin" delay="0">
                                              <p:tn val="90"/>
                                            </p:cond>
                                          </p:stCondLst>
                                          <p:endCondLst>
                                            <p:cond evt="onStopAudio" delay="0">
                                              <p:tgtEl>
                                                <p:sldTgt/>
                                              </p:tgtEl>
                                            </p:cond>
                                          </p:endCondLst>
                                        </p:cTn>
                                        <p:tgtEl>
                                          <p:sndTgt r:embed="rId4" name="chimes.wav"/>
                                        </p:tgtEl>
                                      </p:cMediaNode>
                                    </p:audio>
                                  </p:subTnLst>
                                </p:cTn>
                              </p:par>
                            </p:childTnLst>
                          </p:cTn>
                        </p:par>
                        <p:par>
                          <p:cTn id="93" fill="hold">
                            <p:stCondLst>
                              <p:cond delay="1500"/>
                            </p:stCondLst>
                            <p:childTnLst>
                              <p:par>
                                <p:cTn id="94" presetID="3" presetClass="entr" presetSubtype="10" fill="hold" grpId="0" nodeType="afterEffect">
                                  <p:stCondLst>
                                    <p:cond delay="0"/>
                                  </p:stCondLst>
                                  <p:childTnLst>
                                    <p:set>
                                      <p:cBhvr>
                                        <p:cTn id="95" dur="1" fill="hold">
                                          <p:stCondLst>
                                            <p:cond delay="0"/>
                                          </p:stCondLst>
                                        </p:cTn>
                                        <p:tgtEl>
                                          <p:spTgt spid="106"/>
                                        </p:tgtEl>
                                        <p:attrNameLst>
                                          <p:attrName>style.visibility</p:attrName>
                                        </p:attrNameLst>
                                      </p:cBhvr>
                                      <p:to>
                                        <p:strVal val="visible"/>
                                      </p:to>
                                    </p:set>
                                    <p:animEffect transition="in" filter="blinds(horizontal)">
                                      <p:cBhvr>
                                        <p:cTn id="96" dur="500"/>
                                        <p:tgtEl>
                                          <p:spTgt spid="106"/>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103"/>
                                        </p:tgtEl>
                                        <p:attrNameLst>
                                          <p:attrName>style.visibility</p:attrName>
                                        </p:attrNameLst>
                                      </p:cBhvr>
                                      <p:to>
                                        <p:strVal val="visible"/>
                                      </p:to>
                                    </p:set>
                                    <p:animEffect transition="in" filter="blinds(horizontal)">
                                      <p:cBhvr>
                                        <p:cTn id="101" dur="500"/>
                                        <p:tgtEl>
                                          <p:spTgt spid="103"/>
                                        </p:tgtEl>
                                      </p:cBhvr>
                                    </p:animEffect>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childTnLst>
                    </p:cTn>
                  </p:par>
                  <p:par>
                    <p:cTn id="102" fill="hold">
                      <p:stCondLst>
                        <p:cond delay="indefinite"/>
                      </p:stCondLst>
                      <p:childTnLst>
                        <p:par>
                          <p:cTn id="103" fill="hold">
                            <p:stCondLst>
                              <p:cond delay="0"/>
                            </p:stCondLst>
                            <p:childTnLst>
                              <p:par>
                                <p:cTn id="104" presetID="18" presetClass="entr" presetSubtype="12" fill="hold" grpId="0" nodeType="clickEffect">
                                  <p:stCondLst>
                                    <p:cond delay="0"/>
                                  </p:stCondLst>
                                  <p:childTnLst>
                                    <p:set>
                                      <p:cBhvr>
                                        <p:cTn id="105" dur="1" fill="hold">
                                          <p:stCondLst>
                                            <p:cond delay="0"/>
                                          </p:stCondLst>
                                        </p:cTn>
                                        <p:tgtEl>
                                          <p:spTgt spid="107"/>
                                        </p:tgtEl>
                                        <p:attrNameLst>
                                          <p:attrName>style.visibility</p:attrName>
                                        </p:attrNameLst>
                                      </p:cBhvr>
                                      <p:to>
                                        <p:strVal val="visible"/>
                                      </p:to>
                                    </p:set>
                                    <p:animEffect transition="in" filter="strips(downLeft)">
                                      <p:cBhvr>
                                        <p:cTn id="106" dur="500"/>
                                        <p:tgtEl>
                                          <p:spTgt spid="107"/>
                                        </p:tgtEl>
                                      </p:cBhvr>
                                    </p:animEffect>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par>
                          <p:cTn id="107" fill="hold">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08"/>
                                        </p:tgtEl>
                                        <p:attrNameLst>
                                          <p:attrName>style.visibility</p:attrName>
                                        </p:attrNameLst>
                                      </p:cBhvr>
                                      <p:to>
                                        <p:strVal val="visible"/>
                                      </p:to>
                                    </p:set>
                                    <p:animEffect transition="in" filter="blinds(horizontal)">
                                      <p:cBhvr>
                                        <p:cTn id="110" dur="500"/>
                                        <p:tgtEl>
                                          <p:spTgt spid="108"/>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18" presetClass="entr" presetSubtype="12" fill="hold" grpId="0" nodeType="click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strips(downLeft)">
                                      <p:cBhvr>
                                        <p:cTn id="115" dur="500"/>
                                        <p:tgtEl>
                                          <p:spTgt spid="111"/>
                                        </p:tgtEl>
                                      </p:cBhvr>
                                    </p:animEffect>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childTnLst>
                          </p:cTn>
                        </p:par>
                      </p:childTnLst>
                    </p:cTn>
                  </p:par>
                  <p:par>
                    <p:cTn id="116" fill="hold">
                      <p:stCondLst>
                        <p:cond delay="indefinite"/>
                      </p:stCondLst>
                      <p:childTnLst>
                        <p:par>
                          <p:cTn id="117" fill="hold">
                            <p:stCondLst>
                              <p:cond delay="0"/>
                            </p:stCondLst>
                            <p:childTnLst>
                              <p:par>
                                <p:cTn id="118" presetID="18" presetClass="entr" presetSubtype="3" fill="hold" grpId="0" nodeType="clickEffect">
                                  <p:stCondLst>
                                    <p:cond delay="0"/>
                                  </p:stCondLst>
                                  <p:childTnLst>
                                    <p:set>
                                      <p:cBhvr>
                                        <p:cTn id="119" dur="1" fill="hold">
                                          <p:stCondLst>
                                            <p:cond delay="0"/>
                                          </p:stCondLst>
                                        </p:cTn>
                                        <p:tgtEl>
                                          <p:spTgt spid="112"/>
                                        </p:tgtEl>
                                        <p:attrNameLst>
                                          <p:attrName>style.visibility</p:attrName>
                                        </p:attrNameLst>
                                      </p:cBhvr>
                                      <p:to>
                                        <p:strVal val="visible"/>
                                      </p:to>
                                    </p:set>
                                    <p:animEffect transition="in" filter="strips(upRight)">
                                      <p:cBhvr>
                                        <p:cTn id="120" dur="500"/>
                                        <p:tgtEl>
                                          <p:spTgt spid="112"/>
                                        </p:tgtEl>
                                      </p:cBhvr>
                                    </p:animEffect>
                                  </p:childTnLst>
                                  <p:subTnLst>
                                    <p:audio>
                                      <p:cMediaNode>
                                        <p:cTn display="0" masterRel="sameClick">
                                          <p:stCondLst>
                                            <p:cond evt="begin" delay="0">
                                              <p:tn val="118"/>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p:bldP spid="48" grpId="0"/>
      <p:bldP spid="49" grpId="0" animBg="1"/>
      <p:bldP spid="62" grpId="0" animBg="1"/>
      <p:bldP spid="75" grpId="0" animBg="1"/>
      <p:bldP spid="94" grpId="0"/>
      <p:bldP spid="95" grpId="0" animBg="1"/>
      <p:bldP spid="96" grpId="0"/>
      <p:bldP spid="100" grpId="0" animBg="1"/>
      <p:bldP spid="106" grpId="0"/>
      <p:bldP spid="107" grpId="0" animBg="1"/>
      <p:bldP spid="111" grpId="0" animBg="1"/>
      <p:bldP spid="112" grpId="0" animBg="1"/>
      <p:bldP spid="10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D54DFA2-875C-4FE2-950A-E7D29646DF02}"/>
              </a:ext>
            </a:extLst>
          </p:cNvPr>
          <p:cNvGrpSpPr/>
          <p:nvPr/>
        </p:nvGrpSpPr>
        <p:grpSpPr>
          <a:xfrm>
            <a:off x="624150" y="1412776"/>
            <a:ext cx="5567251" cy="5222744"/>
            <a:chOff x="695400" y="1412776"/>
            <a:chExt cx="5567251" cy="5222744"/>
          </a:xfrm>
        </p:grpSpPr>
        <p:sp>
          <p:nvSpPr>
            <p:cNvPr id="2" name="矩形 1">
              <a:extLst>
                <a:ext uri="{FF2B5EF4-FFF2-40B4-BE49-F238E27FC236}">
                  <a16:creationId xmlns:a16="http://schemas.microsoft.com/office/drawing/2014/main" id="{6503D93C-8A54-4BF8-8CC3-CC4DE6354D0C}"/>
                </a:ext>
              </a:extLst>
            </p:cNvPr>
            <p:cNvSpPr/>
            <p:nvPr/>
          </p:nvSpPr>
          <p:spPr bwMode="auto">
            <a:xfrm>
              <a:off x="695400" y="1412776"/>
              <a:ext cx="5567251" cy="522274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25" name="Rectangle 7">
              <a:extLst>
                <a:ext uri="{FF2B5EF4-FFF2-40B4-BE49-F238E27FC236}">
                  <a16:creationId xmlns:a16="http://schemas.microsoft.com/office/drawing/2014/main" id="{051869C9-2EA3-406C-AE04-296AB6979262}"/>
                </a:ext>
              </a:extLst>
            </p:cNvPr>
            <p:cNvSpPr>
              <a:spLocks noChangeArrowheads="1"/>
            </p:cNvSpPr>
            <p:nvPr/>
          </p:nvSpPr>
          <p:spPr bwMode="auto">
            <a:xfrm>
              <a:off x="864153" y="1455167"/>
              <a:ext cx="3378044"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16</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sp>
        <p:nvSpPr>
          <p:cNvPr id="758789" name="Rectangle 5"/>
          <p:cNvSpPr>
            <a:spLocks noChangeArrowheads="1"/>
          </p:cNvSpPr>
          <p:nvPr/>
        </p:nvSpPr>
        <p:spPr bwMode="auto">
          <a:xfrm>
            <a:off x="744434" y="163514"/>
            <a:ext cx="4262437" cy="579437"/>
          </a:xfrm>
          <a:prstGeom prst="rect">
            <a:avLst/>
          </a:prstGeom>
          <a:noFill/>
          <a:ln w="9525">
            <a:noFill/>
            <a:miter lim="800000"/>
            <a:headEnd/>
            <a:tailEnd/>
          </a:ln>
          <a:effectLst/>
        </p:spPr>
        <p:txBody>
          <a:bodyPr wrap="none" anchor="ctr">
            <a:spAutoFit/>
          </a:bodyPr>
          <a:lstStyle/>
          <a:p>
            <a:r>
              <a:rPr lang="en-US" altLang="zh-CN" sz="3200" b="1">
                <a:solidFill>
                  <a:srgbClr val="FF3399"/>
                </a:solidFill>
                <a:effectLst>
                  <a:outerShdw blurRad="38100" dist="38100" dir="2700000" algn="tl">
                    <a:srgbClr val="000000"/>
                  </a:outerShdw>
                </a:effectLst>
                <a:ea typeface="隶书" pitchFamily="49" charset="-122"/>
              </a:rPr>
              <a:t>2. </a:t>
            </a:r>
            <a:r>
              <a:rPr lang="zh-CN" altLang="en-US" sz="3200" b="1">
                <a:solidFill>
                  <a:srgbClr val="FF3399"/>
                </a:solidFill>
                <a:effectLst>
                  <a:outerShdw blurRad="38100" dist="38100" dir="2700000" algn="tl">
                    <a:srgbClr val="000000"/>
                  </a:outerShdw>
                </a:effectLst>
                <a:ea typeface="隶书" pitchFamily="49" charset="-122"/>
              </a:rPr>
              <a:t>整数在内存中的表示</a:t>
            </a:r>
          </a:p>
        </p:txBody>
      </p:sp>
      <p:sp>
        <p:nvSpPr>
          <p:cNvPr id="758790" name="Rectangle 6"/>
          <p:cNvSpPr>
            <a:spLocks noChangeArrowheads="1"/>
          </p:cNvSpPr>
          <p:nvPr/>
        </p:nvSpPr>
        <p:spPr bwMode="auto">
          <a:xfrm>
            <a:off x="1087334" y="778550"/>
            <a:ext cx="4840287" cy="523220"/>
          </a:xfrm>
          <a:prstGeom prst="rect">
            <a:avLst/>
          </a:prstGeom>
          <a:noFill/>
          <a:ln w="9525">
            <a:noFill/>
            <a:miter lim="800000"/>
            <a:headEnd/>
            <a:tailEnd/>
          </a:ln>
          <a:effectLst/>
        </p:spPr>
        <p:txBody>
          <a:bodyPr anchor="ctr">
            <a:spAutoFit/>
          </a:bodyPr>
          <a:lstStyle/>
          <a:p>
            <a:pPr>
              <a:buFont typeface="Wingdings" pitchFamily="2" charset="2"/>
              <a:buChar char="Ø"/>
              <a:tabLst>
                <a:tab pos="571500" algn="l"/>
              </a:tabLst>
            </a:pPr>
            <a:r>
              <a:rPr lang="zh-CN" altLang="en-US" b="1" dirty="0">
                <a:solidFill>
                  <a:schemeClr val="accent2"/>
                </a:solidFill>
                <a:effectLst>
                  <a:outerShdw blurRad="38100" dist="38100" dir="2700000" algn="tl">
                    <a:srgbClr val="000000"/>
                  </a:outerShdw>
                </a:effectLst>
                <a:latin typeface="+mn-lt"/>
                <a:ea typeface="楷体" pitchFamily="49" charset="-122"/>
              </a:rPr>
              <a:t>十六进制整数</a:t>
            </a:r>
            <a:r>
              <a:rPr lang="en-US" altLang="zh-CN" b="1" dirty="0">
                <a:solidFill>
                  <a:schemeClr val="accent2"/>
                </a:solidFill>
                <a:effectLst>
                  <a:outerShdw blurRad="38100" dist="38100" dir="2700000" algn="tl">
                    <a:srgbClr val="000000"/>
                  </a:outerShdw>
                </a:effectLst>
                <a:latin typeface="+mn-lt"/>
                <a:ea typeface="楷体" pitchFamily="49" charset="-122"/>
              </a:rPr>
              <a:t> </a:t>
            </a:r>
            <a:r>
              <a:rPr lang="zh-CN" altLang="en-US" sz="2800" b="1" dirty="0">
                <a:solidFill>
                  <a:srgbClr val="FF0000"/>
                </a:solidFill>
                <a:effectLst>
                  <a:outerShdw blurRad="38100" dist="38100" dir="2700000" algn="tl">
                    <a:srgbClr val="000000"/>
                  </a:outerShdw>
                </a:effectLst>
                <a:latin typeface="楷体" pitchFamily="49" charset="-122"/>
                <a:ea typeface="楷体" pitchFamily="49" charset="-122"/>
              </a:rPr>
              <a:t>－</a:t>
            </a:r>
            <a:r>
              <a:rPr lang="en-US" altLang="zh-CN" sz="2800" b="1" dirty="0">
                <a:solidFill>
                  <a:srgbClr val="FF0000"/>
                </a:solidFill>
                <a:effectLst>
                  <a:outerShdw blurRad="38100" dist="38100" dir="2700000" algn="tl">
                    <a:srgbClr val="000000"/>
                  </a:outerShdw>
                </a:effectLst>
                <a:latin typeface="+mn-lt"/>
                <a:ea typeface="楷体" pitchFamily="49" charset="-122"/>
              </a:rPr>
              <a:t>0X8AB6</a:t>
            </a:r>
            <a:endParaRPr lang="zh-CN" altLang="en-US" sz="2800" b="1" dirty="0">
              <a:solidFill>
                <a:srgbClr val="FF0000"/>
              </a:solidFill>
              <a:effectLst>
                <a:outerShdw blurRad="38100" dist="38100" dir="2700000" algn="tl">
                  <a:srgbClr val="000000"/>
                </a:outerShdw>
              </a:effectLst>
              <a:latin typeface="+mn-lt"/>
              <a:ea typeface="楷体" pitchFamily="49" charset="-122"/>
            </a:endParaRPr>
          </a:p>
        </p:txBody>
      </p:sp>
      <p:grpSp>
        <p:nvGrpSpPr>
          <p:cNvPr id="758874" name="Group 90"/>
          <p:cNvGrpSpPr>
            <a:grpSpLocks/>
          </p:cNvGrpSpPr>
          <p:nvPr/>
        </p:nvGrpSpPr>
        <p:grpSpPr bwMode="auto">
          <a:xfrm>
            <a:off x="-12805" y="0"/>
            <a:ext cx="446088" cy="6858000"/>
            <a:chOff x="0" y="0"/>
            <a:chExt cx="281" cy="4320"/>
          </a:xfrm>
        </p:grpSpPr>
        <p:sp>
          <p:nvSpPr>
            <p:cNvPr id="758875" name="Text Box 9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58876" name="Text Box 9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4" name="组合 3">
            <a:extLst>
              <a:ext uri="{FF2B5EF4-FFF2-40B4-BE49-F238E27FC236}">
                <a16:creationId xmlns:a16="http://schemas.microsoft.com/office/drawing/2014/main" id="{38BE7098-F94C-4D4E-8238-75A325E23404}"/>
              </a:ext>
            </a:extLst>
          </p:cNvPr>
          <p:cNvGrpSpPr/>
          <p:nvPr/>
        </p:nvGrpSpPr>
        <p:grpSpPr>
          <a:xfrm>
            <a:off x="6374537" y="457081"/>
            <a:ext cx="5567251" cy="6178439"/>
            <a:chOff x="6445787" y="1412776"/>
            <a:chExt cx="5567251" cy="5222744"/>
          </a:xfrm>
        </p:grpSpPr>
        <p:sp>
          <p:nvSpPr>
            <p:cNvPr id="41" name="矩形 40">
              <a:extLst>
                <a:ext uri="{FF2B5EF4-FFF2-40B4-BE49-F238E27FC236}">
                  <a16:creationId xmlns:a16="http://schemas.microsoft.com/office/drawing/2014/main" id="{830CA8D1-E523-4323-996F-AF7BCCC755FC}"/>
                </a:ext>
              </a:extLst>
            </p:cNvPr>
            <p:cNvSpPr/>
            <p:nvPr/>
          </p:nvSpPr>
          <p:spPr bwMode="auto">
            <a:xfrm>
              <a:off x="6445787" y="1412776"/>
              <a:ext cx="5567251" cy="5222744"/>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38100">
              <a:headEnd type="none" w="med" len="med"/>
              <a:tailEnd type="none" w="med" len="me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solidFill>
                    <a:srgbClr val="FF3399"/>
                  </a:solidFill>
                </a:ln>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effectLst/>
                <a:latin typeface="Times New Roman" pitchFamily="18" charset="0"/>
                <a:ea typeface="宋体" pitchFamily="2" charset="-122"/>
              </a:endParaRPr>
            </a:p>
          </p:txBody>
        </p:sp>
        <p:sp>
          <p:nvSpPr>
            <p:cNvPr id="43" name="Rectangle 7">
              <a:extLst>
                <a:ext uri="{FF2B5EF4-FFF2-40B4-BE49-F238E27FC236}">
                  <a16:creationId xmlns:a16="http://schemas.microsoft.com/office/drawing/2014/main" id="{6029BDBB-1E86-457E-BFDE-3EB1F743A93B}"/>
                </a:ext>
              </a:extLst>
            </p:cNvPr>
            <p:cNvSpPr>
              <a:spLocks noChangeArrowheads="1"/>
            </p:cNvSpPr>
            <p:nvPr/>
          </p:nvSpPr>
          <p:spPr bwMode="auto">
            <a:xfrm>
              <a:off x="6603185" y="1422154"/>
              <a:ext cx="3440729" cy="461665"/>
            </a:xfrm>
            <a:prstGeom prst="rect">
              <a:avLst/>
            </a:prstGeom>
            <a:noFill/>
            <a:ln w="9525">
              <a:noFill/>
              <a:miter lim="800000"/>
              <a:headEnd/>
              <a:tailEnd/>
            </a:ln>
            <a:effectLst/>
          </p:spPr>
          <p:txBody>
            <a:bodyPr wrap="square" anchor="ctr">
              <a:spAutoFit/>
            </a:bodyPr>
            <a:lstStyle/>
            <a:p>
              <a:pPr>
                <a:tabLst>
                  <a:tab pos="5715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对于</a:t>
              </a:r>
              <a:r>
                <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32</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位的内存单元</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sym typeface="Wingdings" pitchFamily="2" charset="2"/>
                </a:rPr>
                <a:t>：</a:t>
              </a:r>
            </a:p>
          </p:txBody>
        </p:sp>
      </p:grpSp>
      <p:grpSp>
        <p:nvGrpSpPr>
          <p:cNvPr id="53" name="Group 8">
            <a:extLst>
              <a:ext uri="{FF2B5EF4-FFF2-40B4-BE49-F238E27FC236}">
                <a16:creationId xmlns:a16="http://schemas.microsoft.com/office/drawing/2014/main" id="{423F3507-F1EF-48E8-A345-BC66DE09DDD4}"/>
              </a:ext>
            </a:extLst>
          </p:cNvPr>
          <p:cNvGrpSpPr>
            <a:grpSpLocks/>
          </p:cNvGrpSpPr>
          <p:nvPr/>
        </p:nvGrpSpPr>
        <p:grpSpPr bwMode="auto">
          <a:xfrm>
            <a:off x="2248893" y="3097639"/>
            <a:ext cx="2089150" cy="673100"/>
            <a:chOff x="3470" y="653"/>
            <a:chExt cx="1316" cy="424"/>
          </a:xfrm>
        </p:grpSpPr>
        <p:sp>
          <p:nvSpPr>
            <p:cNvPr id="54" name="Line 9">
              <a:extLst>
                <a:ext uri="{FF2B5EF4-FFF2-40B4-BE49-F238E27FC236}">
                  <a16:creationId xmlns:a16="http://schemas.microsoft.com/office/drawing/2014/main" id="{7CAFDB31-6B72-4472-9111-6563F772ECBD}"/>
                </a:ext>
              </a:extLst>
            </p:cNvPr>
            <p:cNvSpPr>
              <a:spLocks noChangeShapeType="1"/>
            </p:cNvSpPr>
            <p:nvPr/>
          </p:nvSpPr>
          <p:spPr bwMode="auto">
            <a:xfrm flipV="1">
              <a:off x="3941" y="653"/>
              <a:ext cx="0" cy="227"/>
            </a:xfrm>
            <a:prstGeom prst="line">
              <a:avLst/>
            </a:prstGeom>
            <a:noFill/>
            <a:ln w="28575">
              <a:solidFill>
                <a:srgbClr val="0000FF"/>
              </a:solidFill>
              <a:round/>
              <a:headEnd/>
              <a:tailEnd type="stealth" w="lg" len="lg"/>
            </a:ln>
            <a:effectLst/>
          </p:spPr>
          <p:txBody>
            <a:bodyPr/>
            <a:lstStyle/>
            <a:p>
              <a:endParaRPr lang="zh-CN" altLang="en-US"/>
            </a:p>
          </p:txBody>
        </p:sp>
        <p:sp>
          <p:nvSpPr>
            <p:cNvPr id="55" name="Text Box 10">
              <a:extLst>
                <a:ext uri="{FF2B5EF4-FFF2-40B4-BE49-F238E27FC236}">
                  <a16:creationId xmlns:a16="http://schemas.microsoft.com/office/drawing/2014/main" id="{CB65FF2C-E491-4904-86AE-A67CD1E4AAB4}"/>
                </a:ext>
              </a:extLst>
            </p:cNvPr>
            <p:cNvSpPr txBox="1">
              <a:spLocks noChangeArrowheads="1"/>
            </p:cNvSpPr>
            <p:nvPr/>
          </p:nvSpPr>
          <p:spPr bwMode="auto">
            <a:xfrm>
              <a:off x="3470" y="827"/>
              <a:ext cx="1316" cy="250"/>
            </a:xfrm>
            <a:prstGeom prst="rect">
              <a:avLst/>
            </a:prstGeom>
            <a:noFill/>
            <a:ln w="9525">
              <a:noFill/>
              <a:miter lim="800000"/>
              <a:headEnd/>
              <a:tailEnd/>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符号位</a:t>
              </a:r>
              <a:r>
                <a:rPr lang="en-US" altLang="zh-CN"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表示负</a:t>
              </a:r>
              <a:r>
                <a:rPr lang="en-US" altLang="zh-CN"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p>
          </p:txBody>
        </p:sp>
      </p:grpSp>
      <p:sp>
        <p:nvSpPr>
          <p:cNvPr id="56" name="Rectangle 11">
            <a:extLst>
              <a:ext uri="{FF2B5EF4-FFF2-40B4-BE49-F238E27FC236}">
                <a16:creationId xmlns:a16="http://schemas.microsoft.com/office/drawing/2014/main" id="{0DDC6BF8-FF2D-41B1-A1EE-A15085635FB0}"/>
              </a:ext>
            </a:extLst>
          </p:cNvPr>
          <p:cNvSpPr>
            <a:spLocks noChangeArrowheads="1"/>
          </p:cNvSpPr>
          <p:nvPr/>
        </p:nvSpPr>
        <p:spPr bwMode="auto">
          <a:xfrm>
            <a:off x="742357" y="1932414"/>
            <a:ext cx="5256247" cy="461665"/>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latin typeface="+mn-lt"/>
                <a:ea typeface="楷体" panose="02010609060101010101" pitchFamily="49" charset="-122"/>
                <a:sym typeface="Wingdings" pitchFamily="2" charset="2"/>
              </a:rPr>
              <a:t>(+0X8AB6)</a:t>
            </a:r>
            <a:r>
              <a:rPr lang="zh-CN" altLang="en-US" b="1" baseline="-25000" dirty="0">
                <a:effectLst>
                  <a:outerShdw blurRad="38100" dist="38100" dir="2700000" algn="tl">
                    <a:srgbClr val="FFFFFF"/>
                  </a:outerShdw>
                </a:effectLst>
                <a:latin typeface="+mn-lt"/>
                <a:ea typeface="楷体" panose="02010609060101010101" pitchFamily="49" charset="-122"/>
                <a:sym typeface="Wingdings" pitchFamily="2" charset="2"/>
              </a:rPr>
              <a:t>补</a:t>
            </a:r>
            <a:r>
              <a:rPr lang="zh-CN" altLang="en-US" b="1" dirty="0">
                <a:effectLst>
                  <a:outerShdw blurRad="38100" dist="38100" dir="2700000" algn="tl">
                    <a:srgbClr val="FFFFFF"/>
                  </a:outerShdw>
                </a:effectLst>
                <a:latin typeface="+mn-lt"/>
                <a:ea typeface="楷体" panose="02010609060101010101" pitchFamily="49" charset="-122"/>
                <a:sym typeface="Wingdings" pitchFamily="2" charset="2"/>
              </a:rPr>
              <a:t> </a:t>
            </a:r>
            <a:r>
              <a:rPr lang="en-US" altLang="zh-CN" b="1" dirty="0">
                <a:effectLst>
                  <a:outerShdw blurRad="38100" dist="38100" dir="2700000" algn="tl">
                    <a:srgbClr val="FFFFFF"/>
                  </a:outerShdw>
                </a:effectLst>
                <a:latin typeface="+mn-lt"/>
                <a:ea typeface="楷体" panose="02010609060101010101" pitchFamily="49" charset="-122"/>
                <a:sym typeface="Wingdings" pitchFamily="2" charset="2"/>
              </a:rPr>
              <a:t>=  </a:t>
            </a:r>
            <a:r>
              <a:rPr lang="en-US" altLang="zh-CN" b="1" dirty="0">
                <a:solidFill>
                  <a:srgbClr val="FF3300"/>
                </a:solidFill>
                <a:effectLst>
                  <a:outerShdw blurRad="38100" dist="38100" dir="2700000" algn="tl">
                    <a:srgbClr val="000000"/>
                  </a:outerShdw>
                </a:effectLst>
                <a:latin typeface="+mn-lt"/>
                <a:ea typeface="楷体" panose="02010609060101010101" pitchFamily="49" charset="-122"/>
                <a:sym typeface="Wingdings" pitchFamily="2" charset="2"/>
              </a:rPr>
              <a:t>0</a:t>
            </a:r>
            <a:r>
              <a:rPr lang="en-US" altLang="zh-CN" b="1" dirty="0">
                <a:effectLst>
                  <a:outerShdw blurRad="38100" dist="38100" dir="2700000" algn="tl">
                    <a:srgbClr val="FFFFFF"/>
                  </a:outerShdw>
                </a:effectLst>
                <a:latin typeface="+mn-lt"/>
                <a:ea typeface="楷体" panose="02010609060101010101" pitchFamily="49" charset="-122"/>
                <a:sym typeface="Wingdings" pitchFamily="2" charset="2"/>
              </a:rPr>
              <a:t> 1000 1010 1011 0110</a:t>
            </a:r>
            <a:r>
              <a:rPr lang="en-US" altLang="zh-CN" dirty="0">
                <a:latin typeface="+mn-lt"/>
                <a:ea typeface="楷体" panose="02010609060101010101" pitchFamily="49" charset="-122"/>
                <a:sym typeface="Wingdings" pitchFamily="2" charset="2"/>
              </a:rPr>
              <a:t> </a:t>
            </a:r>
          </a:p>
        </p:txBody>
      </p:sp>
      <p:sp>
        <p:nvSpPr>
          <p:cNvPr id="57" name="Oval 12">
            <a:extLst>
              <a:ext uri="{FF2B5EF4-FFF2-40B4-BE49-F238E27FC236}">
                <a16:creationId xmlns:a16="http://schemas.microsoft.com/office/drawing/2014/main" id="{C4172B83-4356-4F27-82F8-60DDD8F9B5C5}"/>
              </a:ext>
            </a:extLst>
          </p:cNvPr>
          <p:cNvSpPr>
            <a:spLocks noChangeArrowheads="1"/>
          </p:cNvSpPr>
          <p:nvPr/>
        </p:nvSpPr>
        <p:spPr bwMode="auto">
          <a:xfrm>
            <a:off x="3093444" y="2681714"/>
            <a:ext cx="2881313" cy="576262"/>
          </a:xfrm>
          <a:prstGeom prst="ellipse">
            <a:avLst/>
          </a:prstGeom>
          <a:noFill/>
          <a:ln w="28575">
            <a:solidFill>
              <a:srgbClr val="FF0000"/>
            </a:solidFill>
            <a:round/>
            <a:headEnd/>
            <a:tailEnd/>
          </a:ln>
          <a:effectLst/>
        </p:spPr>
        <p:txBody>
          <a:bodyPr wrap="none" anchor="ctr"/>
          <a:lstStyle/>
          <a:p>
            <a:endParaRPr lang="zh-CN" altLang="en-US"/>
          </a:p>
        </p:txBody>
      </p:sp>
      <p:sp>
        <p:nvSpPr>
          <p:cNvPr id="58" name="Rectangle 13">
            <a:extLst>
              <a:ext uri="{FF2B5EF4-FFF2-40B4-BE49-F238E27FC236}">
                <a16:creationId xmlns:a16="http://schemas.microsoft.com/office/drawing/2014/main" id="{71C9841A-0BC9-41B4-A1B9-9B7D07231EC7}"/>
              </a:ext>
            </a:extLst>
          </p:cNvPr>
          <p:cNvSpPr>
            <a:spLocks noChangeArrowheads="1"/>
          </p:cNvSpPr>
          <p:nvPr/>
        </p:nvSpPr>
        <p:spPr bwMode="auto">
          <a:xfrm>
            <a:off x="742356" y="2724576"/>
            <a:ext cx="5261056" cy="461665"/>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FFFFFF"/>
                  </a:outerShdw>
                </a:effectLst>
                <a:latin typeface="+mn-lt"/>
                <a:ea typeface="楷体" panose="02010609060101010101" pitchFamily="49" charset="-122"/>
                <a:sym typeface="Wingdings" pitchFamily="2" charset="2"/>
              </a:rPr>
              <a:t>(-0X8AB6)</a:t>
            </a:r>
            <a:r>
              <a:rPr lang="zh-CN" altLang="en-US" b="1" baseline="-25000">
                <a:effectLst>
                  <a:outerShdw blurRad="38100" dist="38100" dir="2700000" algn="tl">
                    <a:srgbClr val="FFFFFF"/>
                  </a:outerShdw>
                </a:effectLst>
                <a:latin typeface="+mn-lt"/>
                <a:ea typeface="楷体" panose="02010609060101010101" pitchFamily="49" charset="-122"/>
                <a:sym typeface="Wingdings" pitchFamily="2" charset="2"/>
              </a:rPr>
              <a:t>补</a:t>
            </a:r>
            <a:r>
              <a:rPr lang="zh-CN" altLang="en-US" b="1">
                <a:effectLst>
                  <a:outerShdw blurRad="38100" dist="38100" dir="2700000" algn="tl">
                    <a:srgbClr val="FFFFFF"/>
                  </a:outerShdw>
                </a:effectLst>
                <a:latin typeface="+mn-lt"/>
                <a:ea typeface="楷体" panose="02010609060101010101" pitchFamily="49" charset="-122"/>
                <a:sym typeface="Wingdings" pitchFamily="2" charset="2"/>
              </a:rPr>
              <a:t> </a:t>
            </a:r>
            <a:r>
              <a:rPr lang="en-US" altLang="zh-CN" b="1">
                <a:effectLst>
                  <a:outerShdw blurRad="38100" dist="38100" dir="2700000" algn="tl">
                    <a:srgbClr val="FFFFFF"/>
                  </a:outerShdw>
                </a:effectLst>
                <a:latin typeface="+mn-lt"/>
                <a:ea typeface="楷体" panose="02010609060101010101" pitchFamily="49" charset="-122"/>
                <a:sym typeface="Wingdings" pitchFamily="2" charset="2"/>
              </a:rPr>
              <a:t>=   </a:t>
            </a:r>
            <a:r>
              <a:rPr lang="en-US" altLang="zh-CN" b="1">
                <a:solidFill>
                  <a:srgbClr val="FF3300"/>
                </a:solidFill>
                <a:effectLst>
                  <a:outerShdw blurRad="38100" dist="38100" dir="2700000" algn="tl">
                    <a:srgbClr val="000000"/>
                  </a:outerShdw>
                </a:effectLst>
                <a:latin typeface="+mn-lt"/>
                <a:ea typeface="楷体" panose="02010609060101010101" pitchFamily="49" charset="-122"/>
                <a:sym typeface="Wingdings" pitchFamily="2" charset="2"/>
              </a:rPr>
              <a:t>1</a:t>
            </a:r>
            <a:r>
              <a:rPr lang="en-US" altLang="zh-CN" b="1">
                <a:solidFill>
                  <a:schemeClr val="accent2"/>
                </a:solidFill>
                <a:effectLst>
                  <a:outerShdw blurRad="38100" dist="38100" dir="2700000" algn="tl">
                    <a:srgbClr val="000000"/>
                  </a:outerShdw>
                </a:effectLst>
                <a:latin typeface="+mn-lt"/>
                <a:ea typeface="楷体" panose="02010609060101010101" pitchFamily="49" charset="-122"/>
                <a:sym typeface="Wingdings" pitchFamily="2" charset="2"/>
              </a:rPr>
              <a:t> 0111 0101 0100 1010</a:t>
            </a:r>
            <a:r>
              <a:rPr lang="en-US" altLang="zh-CN">
                <a:latin typeface="+mn-lt"/>
                <a:ea typeface="楷体" panose="02010609060101010101" pitchFamily="49" charset="-122"/>
              </a:rPr>
              <a:t> </a:t>
            </a:r>
          </a:p>
        </p:txBody>
      </p:sp>
      <p:grpSp>
        <p:nvGrpSpPr>
          <p:cNvPr id="59" name="Group 14">
            <a:extLst>
              <a:ext uri="{FF2B5EF4-FFF2-40B4-BE49-F238E27FC236}">
                <a16:creationId xmlns:a16="http://schemas.microsoft.com/office/drawing/2014/main" id="{2964FC62-FE3D-4539-B423-0A5695D0C8A9}"/>
              </a:ext>
            </a:extLst>
          </p:cNvPr>
          <p:cNvGrpSpPr>
            <a:grpSpLocks/>
          </p:cNvGrpSpPr>
          <p:nvPr/>
        </p:nvGrpSpPr>
        <p:grpSpPr bwMode="auto">
          <a:xfrm>
            <a:off x="3876278" y="2280020"/>
            <a:ext cx="2419350" cy="474662"/>
            <a:chOff x="2336" y="1634"/>
            <a:chExt cx="1524" cy="299"/>
          </a:xfrm>
        </p:grpSpPr>
        <p:sp>
          <p:nvSpPr>
            <p:cNvPr id="62" name="Line 15">
              <a:extLst>
                <a:ext uri="{FF2B5EF4-FFF2-40B4-BE49-F238E27FC236}">
                  <a16:creationId xmlns:a16="http://schemas.microsoft.com/office/drawing/2014/main" id="{AF34F9E3-245A-45E6-981D-EFB43D33F439}"/>
                </a:ext>
              </a:extLst>
            </p:cNvPr>
            <p:cNvSpPr>
              <a:spLocks noChangeShapeType="1"/>
            </p:cNvSpPr>
            <p:nvPr/>
          </p:nvSpPr>
          <p:spPr bwMode="auto">
            <a:xfrm>
              <a:off x="2336" y="1661"/>
              <a:ext cx="0" cy="272"/>
            </a:xfrm>
            <a:prstGeom prst="line">
              <a:avLst/>
            </a:prstGeom>
            <a:noFill/>
            <a:ln w="28575">
              <a:solidFill>
                <a:schemeClr val="tx1"/>
              </a:solidFill>
              <a:round/>
              <a:headEnd/>
              <a:tailEnd type="stealth" w="lg" len="lg"/>
            </a:ln>
            <a:effectLst/>
          </p:spPr>
          <p:txBody>
            <a:bodyPr/>
            <a:lstStyle/>
            <a:p>
              <a:endParaRPr lang="zh-CN" altLang="en-US">
                <a:latin typeface="+mn-lt"/>
                <a:ea typeface="楷体" panose="02010609060101010101" pitchFamily="49" charset="-122"/>
              </a:endParaRPr>
            </a:p>
          </p:txBody>
        </p:sp>
        <p:sp>
          <p:nvSpPr>
            <p:cNvPr id="69" name="Rectangle 16">
              <a:extLst>
                <a:ext uri="{FF2B5EF4-FFF2-40B4-BE49-F238E27FC236}">
                  <a16:creationId xmlns:a16="http://schemas.microsoft.com/office/drawing/2014/main" id="{DEE7CB95-FA4C-4F32-8809-C021E13A65E6}"/>
                </a:ext>
              </a:extLst>
            </p:cNvPr>
            <p:cNvSpPr>
              <a:spLocks noChangeArrowheads="1"/>
            </p:cNvSpPr>
            <p:nvPr/>
          </p:nvSpPr>
          <p:spPr bwMode="auto">
            <a:xfrm>
              <a:off x="2402" y="1634"/>
              <a:ext cx="1458" cy="291"/>
            </a:xfrm>
            <a:prstGeom prst="rect">
              <a:avLst/>
            </a:prstGeom>
            <a:noFill/>
            <a:ln w="9525">
              <a:noFill/>
              <a:miter lim="800000"/>
              <a:headEnd/>
              <a:tailEnd/>
            </a:ln>
            <a:effectLst/>
          </p:spPr>
          <p:txBody>
            <a:bodyPr wrap="none">
              <a:spAutoFit/>
            </a:bodyPr>
            <a:lstStyle/>
            <a:p>
              <a:r>
                <a:rPr kumimoji="0" lang="zh-CN" altLang="en-US" sz="1800" b="1">
                  <a:effectLst>
                    <a:outerShdw blurRad="38100" dist="38100" dir="2700000" algn="tl">
                      <a:srgbClr val="FFFFFF"/>
                    </a:outerShdw>
                  </a:effectLst>
                  <a:latin typeface="+mn-lt"/>
                  <a:ea typeface="楷体" panose="02010609060101010101" pitchFamily="49" charset="-122"/>
                </a:rPr>
                <a:t>按位求反，末位加</a:t>
              </a:r>
              <a:r>
                <a:rPr kumimoji="0" lang="en-US" altLang="zh-CN" sz="1800" b="1">
                  <a:effectLst>
                    <a:outerShdw blurRad="38100" dist="38100" dir="2700000" algn="tl">
                      <a:srgbClr val="FFFFFF"/>
                    </a:outerShdw>
                  </a:effectLst>
                  <a:latin typeface="+mn-lt"/>
                  <a:ea typeface="楷体" panose="02010609060101010101" pitchFamily="49" charset="-122"/>
                </a:rPr>
                <a:t>1</a:t>
              </a:r>
              <a:r>
                <a:rPr kumimoji="0" lang="en-US" altLang="zh-CN">
                  <a:latin typeface="+mn-lt"/>
                  <a:ea typeface="楷体" panose="02010609060101010101" pitchFamily="49" charset="-122"/>
                </a:rPr>
                <a:t> </a:t>
              </a:r>
              <a:endParaRPr lang="en-US" altLang="zh-CN">
                <a:latin typeface="+mn-lt"/>
                <a:ea typeface="楷体" panose="02010609060101010101" pitchFamily="49" charset="-122"/>
              </a:endParaRPr>
            </a:p>
          </p:txBody>
        </p:sp>
      </p:grpSp>
      <p:grpSp>
        <p:nvGrpSpPr>
          <p:cNvPr id="101" name="Group 34">
            <a:extLst>
              <a:ext uri="{FF2B5EF4-FFF2-40B4-BE49-F238E27FC236}">
                <a16:creationId xmlns:a16="http://schemas.microsoft.com/office/drawing/2014/main" id="{A2CFFCA2-D968-4C5E-97A7-14FB59C0F57C}"/>
              </a:ext>
            </a:extLst>
          </p:cNvPr>
          <p:cNvGrpSpPr>
            <a:grpSpLocks/>
          </p:cNvGrpSpPr>
          <p:nvPr/>
        </p:nvGrpSpPr>
        <p:grpSpPr bwMode="auto">
          <a:xfrm rot="21206970">
            <a:off x="4201222" y="3115890"/>
            <a:ext cx="2037893" cy="1799943"/>
            <a:chOff x="4059" y="1933"/>
            <a:chExt cx="1417" cy="1225"/>
          </a:xfrm>
        </p:grpSpPr>
        <p:sp>
          <p:nvSpPr>
            <p:cNvPr id="102" name="AutoShape 35">
              <a:extLst>
                <a:ext uri="{FF2B5EF4-FFF2-40B4-BE49-F238E27FC236}">
                  <a16:creationId xmlns:a16="http://schemas.microsoft.com/office/drawing/2014/main" id="{69B5ECEE-EE7D-4E0A-8522-3707217C23AC}"/>
                </a:ext>
              </a:extLst>
            </p:cNvPr>
            <p:cNvSpPr>
              <a:spLocks noChangeArrowheads="1"/>
            </p:cNvSpPr>
            <p:nvPr/>
          </p:nvSpPr>
          <p:spPr bwMode="auto">
            <a:xfrm>
              <a:off x="4059" y="1933"/>
              <a:ext cx="907" cy="1225"/>
            </a:xfrm>
            <a:prstGeom prst="curvedLeftArrow">
              <a:avLst>
                <a:gd name="adj1" fmla="val 21266"/>
                <a:gd name="adj2" fmla="val 59408"/>
                <a:gd name="adj3" fmla="val 35060"/>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latin typeface="+mn-lt"/>
                <a:ea typeface="楷体" panose="02010609060101010101" pitchFamily="49" charset="-122"/>
              </a:endParaRPr>
            </a:p>
          </p:txBody>
        </p:sp>
        <p:sp>
          <p:nvSpPr>
            <p:cNvPr id="103" name="Text Box 36">
              <a:extLst>
                <a:ext uri="{FF2B5EF4-FFF2-40B4-BE49-F238E27FC236}">
                  <a16:creationId xmlns:a16="http://schemas.microsoft.com/office/drawing/2014/main" id="{A42D42B1-7CD6-4330-AF49-0853AE7C7CEF}"/>
                </a:ext>
              </a:extLst>
            </p:cNvPr>
            <p:cNvSpPr txBox="1">
              <a:spLocks noChangeArrowheads="1"/>
            </p:cNvSpPr>
            <p:nvPr/>
          </p:nvSpPr>
          <p:spPr bwMode="auto">
            <a:xfrm>
              <a:off x="4976" y="2237"/>
              <a:ext cx="500" cy="482"/>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0000FF"/>
                  </a:solidFill>
                  <a:effectLst>
                    <a:outerShdw blurRad="38100" dist="38100" dir="2700000" algn="tl">
                      <a:srgbClr val="FFFFFF"/>
                    </a:outerShdw>
                  </a:effectLst>
                  <a:latin typeface="+mn-lt"/>
                  <a:ea typeface="楷体" panose="02010609060101010101" pitchFamily="49" charset="-122"/>
                </a:rPr>
                <a:t>取低</a:t>
              </a:r>
              <a:r>
                <a:rPr lang="en-US" altLang="zh-CN" sz="2000" b="1" dirty="0">
                  <a:solidFill>
                    <a:srgbClr val="0000FF"/>
                  </a:solidFill>
                  <a:effectLst>
                    <a:outerShdw blurRad="38100" dist="38100" dir="2700000" algn="tl">
                      <a:srgbClr val="FFFFFF"/>
                    </a:outerShdw>
                  </a:effectLst>
                  <a:latin typeface="+mn-lt"/>
                  <a:ea typeface="楷体" panose="02010609060101010101" pitchFamily="49" charset="-122"/>
                </a:rPr>
                <a:t>16</a:t>
              </a:r>
              <a:r>
                <a:rPr lang="zh-CN" altLang="en-US" sz="2000" b="1" dirty="0">
                  <a:solidFill>
                    <a:srgbClr val="0000FF"/>
                  </a:solidFill>
                  <a:effectLst>
                    <a:outerShdw blurRad="38100" dist="38100" dir="2700000" algn="tl">
                      <a:srgbClr val="FFFFFF"/>
                    </a:outerShdw>
                  </a:effectLst>
                  <a:latin typeface="+mn-lt"/>
                  <a:ea typeface="楷体" panose="02010609060101010101" pitchFamily="49" charset="-122"/>
                </a:rPr>
                <a:t>位</a:t>
              </a:r>
            </a:p>
          </p:txBody>
        </p:sp>
      </p:grpSp>
      <p:graphicFrame>
        <p:nvGraphicFramePr>
          <p:cNvPr id="104" name="Group 17">
            <a:extLst>
              <a:ext uri="{FF2B5EF4-FFF2-40B4-BE49-F238E27FC236}">
                <a16:creationId xmlns:a16="http://schemas.microsoft.com/office/drawing/2014/main" id="{D116C980-0F85-4E70-93B4-A356D27389E4}"/>
              </a:ext>
            </a:extLst>
          </p:cNvPr>
          <p:cNvGraphicFramePr>
            <a:graphicFrameLocks noGrp="1"/>
          </p:cNvGraphicFramePr>
          <p:nvPr>
            <p:extLst>
              <p:ext uri="{D42A27DB-BD31-4B8C-83A1-F6EECF244321}">
                <p14:modId xmlns:p14="http://schemas.microsoft.com/office/powerpoint/2010/main" val="2036737855"/>
              </p:ext>
            </p:extLst>
          </p:nvPr>
        </p:nvGraphicFramePr>
        <p:xfrm>
          <a:off x="2389088" y="4868045"/>
          <a:ext cx="1943100" cy="1104900"/>
        </p:xfrm>
        <a:graphic>
          <a:graphicData uri="http://schemas.openxmlformats.org/drawingml/2006/table">
            <a:tbl>
              <a:tblPr/>
              <a:tblGrid>
                <a:gridCol w="1943100">
                  <a:extLst>
                    <a:ext uri="{9D8B030D-6E8A-4147-A177-3AD203B41FA5}">
                      <a16:colId xmlns:a16="http://schemas.microsoft.com/office/drawing/2014/main" val="20000"/>
                    </a:ext>
                  </a:extLst>
                </a:gridCol>
              </a:tblGrid>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01001010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outerShdw blurRad="38100" dist="38100" dir="2700000" algn="tl">
                              <a:srgbClr val="000000"/>
                            </a:outerShdw>
                          </a:effectLst>
                          <a:latin typeface="Times New Roman" pitchFamily="18" charset="0"/>
                          <a:ea typeface="宋体" pitchFamily="2" charset="-122"/>
                        </a:rPr>
                        <a:t>0</a:t>
                      </a: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1110101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105" name="Group 25">
            <a:extLst>
              <a:ext uri="{FF2B5EF4-FFF2-40B4-BE49-F238E27FC236}">
                <a16:creationId xmlns:a16="http://schemas.microsoft.com/office/drawing/2014/main" id="{44B14726-581B-41AD-B885-BE8DD759962E}"/>
              </a:ext>
            </a:extLst>
          </p:cNvPr>
          <p:cNvGrpSpPr>
            <a:grpSpLocks/>
          </p:cNvGrpSpPr>
          <p:nvPr/>
        </p:nvGrpSpPr>
        <p:grpSpPr bwMode="auto">
          <a:xfrm>
            <a:off x="4478239" y="4880747"/>
            <a:ext cx="1020763" cy="957263"/>
            <a:chOff x="3606" y="2741"/>
            <a:chExt cx="643" cy="603"/>
          </a:xfrm>
        </p:grpSpPr>
        <p:sp>
          <p:nvSpPr>
            <p:cNvPr id="106" name="Text Box 26">
              <a:extLst>
                <a:ext uri="{FF2B5EF4-FFF2-40B4-BE49-F238E27FC236}">
                  <a16:creationId xmlns:a16="http://schemas.microsoft.com/office/drawing/2014/main" id="{31AB405A-5CD5-4209-BBA6-C4E67EE0520B}"/>
                </a:ext>
              </a:extLst>
            </p:cNvPr>
            <p:cNvSpPr txBox="1">
              <a:spLocks noChangeArrowheads="1"/>
            </p:cNvSpPr>
            <p:nvPr/>
          </p:nvSpPr>
          <p:spPr bwMode="auto">
            <a:xfrm>
              <a:off x="3614" y="274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anose="02010609060101010101" pitchFamily="49" charset="-122"/>
                </a:rPr>
                <a:t>低地址</a:t>
              </a:r>
            </a:p>
          </p:txBody>
        </p:sp>
        <p:sp>
          <p:nvSpPr>
            <p:cNvPr id="107" name="Text Box 27">
              <a:extLst>
                <a:ext uri="{FF2B5EF4-FFF2-40B4-BE49-F238E27FC236}">
                  <a16:creationId xmlns:a16="http://schemas.microsoft.com/office/drawing/2014/main" id="{815A9C5D-E706-45FA-9CBD-24D36B4BD0E7}"/>
                </a:ext>
              </a:extLst>
            </p:cNvPr>
            <p:cNvSpPr txBox="1">
              <a:spLocks noChangeArrowheads="1"/>
            </p:cNvSpPr>
            <p:nvPr/>
          </p:nvSpPr>
          <p:spPr bwMode="auto">
            <a:xfrm>
              <a:off x="3606" y="3111"/>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anose="02010609060101010101" pitchFamily="49" charset="-122"/>
                </a:rPr>
                <a:t>高地址</a:t>
              </a:r>
            </a:p>
          </p:txBody>
        </p:sp>
      </p:grpSp>
      <p:sp>
        <p:nvSpPr>
          <p:cNvPr id="108" name="Line 28">
            <a:extLst>
              <a:ext uri="{FF2B5EF4-FFF2-40B4-BE49-F238E27FC236}">
                <a16:creationId xmlns:a16="http://schemas.microsoft.com/office/drawing/2014/main" id="{621CA2FD-DC1E-4431-8E34-0EFFF8BFB04D}"/>
              </a:ext>
            </a:extLst>
          </p:cNvPr>
          <p:cNvSpPr>
            <a:spLocks noChangeShapeType="1"/>
          </p:cNvSpPr>
          <p:nvPr/>
        </p:nvSpPr>
        <p:spPr bwMode="auto">
          <a:xfrm>
            <a:off x="4506813" y="4807720"/>
            <a:ext cx="0" cy="1223962"/>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109" name="Rectangle 29">
            <a:extLst>
              <a:ext uri="{FF2B5EF4-FFF2-40B4-BE49-F238E27FC236}">
                <a16:creationId xmlns:a16="http://schemas.microsoft.com/office/drawing/2014/main" id="{28B1492A-23C0-4B69-A0CB-3384D7B691E1}"/>
              </a:ext>
            </a:extLst>
          </p:cNvPr>
          <p:cNvSpPr>
            <a:spLocks noChangeArrowheads="1"/>
          </p:cNvSpPr>
          <p:nvPr/>
        </p:nvSpPr>
        <p:spPr bwMode="auto">
          <a:xfrm>
            <a:off x="826890" y="6125352"/>
            <a:ext cx="5307863"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十六进制数</a:t>
            </a:r>
            <a:r>
              <a:rPr lang="en-US" altLang="zh-CN" sz="1800" dirty="0">
                <a:solidFill>
                  <a:srgbClr val="CC0000"/>
                </a:solidFill>
                <a:effectLst>
                  <a:outerShdw blurRad="38100" dist="38100" dir="2700000" algn="tl">
                    <a:srgbClr val="000000"/>
                  </a:outerShdw>
                </a:effectLst>
                <a:latin typeface="+mn-lt"/>
                <a:ea typeface="楷体" panose="02010609060101010101" pitchFamily="49" charset="-122"/>
              </a:rPr>
              <a:t>-0X8AB6</a:t>
            </a:r>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两个字节的内存实际存放形式</a:t>
            </a:r>
            <a:r>
              <a:rPr lang="zh-CN" altLang="en-US" sz="1800" dirty="0">
                <a:latin typeface="+mn-lt"/>
                <a:ea typeface="楷体" panose="02010609060101010101" pitchFamily="49" charset="-122"/>
              </a:rPr>
              <a:t> </a:t>
            </a:r>
          </a:p>
        </p:txBody>
      </p:sp>
      <p:grpSp>
        <p:nvGrpSpPr>
          <p:cNvPr id="110" name="Group 30">
            <a:extLst>
              <a:ext uri="{FF2B5EF4-FFF2-40B4-BE49-F238E27FC236}">
                <a16:creationId xmlns:a16="http://schemas.microsoft.com/office/drawing/2014/main" id="{B7CE5480-5C04-414D-BDC6-049A9105513D}"/>
              </a:ext>
            </a:extLst>
          </p:cNvPr>
          <p:cNvGrpSpPr>
            <a:grpSpLocks/>
          </p:cNvGrpSpPr>
          <p:nvPr/>
        </p:nvGrpSpPr>
        <p:grpSpPr bwMode="auto">
          <a:xfrm>
            <a:off x="1463577" y="4879156"/>
            <a:ext cx="1023937" cy="1000125"/>
            <a:chOff x="1654" y="2714"/>
            <a:chExt cx="645" cy="630"/>
          </a:xfrm>
        </p:grpSpPr>
        <p:sp>
          <p:nvSpPr>
            <p:cNvPr id="111" name="Text Box 31">
              <a:extLst>
                <a:ext uri="{FF2B5EF4-FFF2-40B4-BE49-F238E27FC236}">
                  <a16:creationId xmlns:a16="http://schemas.microsoft.com/office/drawing/2014/main" id="{9436FB22-D838-445B-847B-FC594FBC94C5}"/>
                </a:ext>
              </a:extLst>
            </p:cNvPr>
            <p:cNvSpPr txBox="1">
              <a:spLocks noChangeArrowheads="1"/>
            </p:cNvSpPr>
            <p:nvPr/>
          </p:nvSpPr>
          <p:spPr bwMode="auto">
            <a:xfrm>
              <a:off x="1654" y="2714"/>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anose="02010609060101010101" pitchFamily="49" charset="-122"/>
                </a:rPr>
                <a:t>低字节</a:t>
              </a:r>
            </a:p>
          </p:txBody>
        </p:sp>
        <p:sp>
          <p:nvSpPr>
            <p:cNvPr id="112" name="Text Box 32">
              <a:extLst>
                <a:ext uri="{FF2B5EF4-FFF2-40B4-BE49-F238E27FC236}">
                  <a16:creationId xmlns:a16="http://schemas.microsoft.com/office/drawing/2014/main" id="{5490C6F8-FFD1-43D0-B8A1-D1AEDFAEA550}"/>
                </a:ext>
              </a:extLst>
            </p:cNvPr>
            <p:cNvSpPr txBox="1">
              <a:spLocks noChangeArrowheads="1"/>
            </p:cNvSpPr>
            <p:nvPr/>
          </p:nvSpPr>
          <p:spPr bwMode="auto">
            <a:xfrm>
              <a:off x="1664" y="3111"/>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mn-lt"/>
                  <a:ea typeface="楷体" panose="02010609060101010101" pitchFamily="49" charset="-122"/>
                </a:rPr>
                <a:t>高字节</a:t>
              </a:r>
            </a:p>
          </p:txBody>
        </p:sp>
      </p:grpSp>
      <p:sp>
        <p:nvSpPr>
          <p:cNvPr id="113" name="AutoShape 33">
            <a:extLst>
              <a:ext uri="{FF2B5EF4-FFF2-40B4-BE49-F238E27FC236}">
                <a16:creationId xmlns:a16="http://schemas.microsoft.com/office/drawing/2014/main" id="{E1A7CBD0-7A98-4262-B5EA-87D564C038FB}"/>
              </a:ext>
            </a:extLst>
          </p:cNvPr>
          <p:cNvSpPr>
            <a:spLocks noChangeArrowheads="1"/>
          </p:cNvSpPr>
          <p:nvPr/>
        </p:nvSpPr>
        <p:spPr bwMode="auto">
          <a:xfrm>
            <a:off x="792086" y="4618865"/>
            <a:ext cx="1152502" cy="781050"/>
          </a:xfrm>
          <a:prstGeom prst="wedgeRoundRectCallout">
            <a:avLst>
              <a:gd name="adj1" fmla="val 106335"/>
              <a:gd name="adj2" fmla="val 80053"/>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0800000" scaled="1"/>
            <a:tileRect/>
          </a:gradFill>
          <a:ln w="9525">
            <a:solidFill>
              <a:schemeClr val="tx1"/>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hardEdge"/>
          </a:sp3d>
        </p:spPr>
        <p:txBody>
          <a:bodyPr/>
          <a:lstStyle/>
          <a:p>
            <a:pPr algn="ctr"/>
            <a:r>
              <a:rPr lang="zh-CN" altLang="en-US" sz="2000" b="1">
                <a:solidFill>
                  <a:srgbClr val="FF0000"/>
                </a:solidFill>
                <a:latin typeface="+mn-lt"/>
                <a:ea typeface="楷体" panose="02010609060101010101" pitchFamily="49" charset="-122"/>
              </a:rPr>
              <a:t>符号位</a:t>
            </a:r>
          </a:p>
          <a:p>
            <a:pPr algn="ctr"/>
            <a:r>
              <a:rPr lang="zh-CN" altLang="en-US" sz="2000" b="1">
                <a:solidFill>
                  <a:srgbClr val="FF0000"/>
                </a:solidFill>
                <a:latin typeface="+mn-lt"/>
                <a:ea typeface="楷体" panose="02010609060101010101" pitchFamily="49" charset="-122"/>
              </a:rPr>
              <a:t>表示正</a:t>
            </a:r>
          </a:p>
        </p:txBody>
      </p:sp>
      <p:sp>
        <p:nvSpPr>
          <p:cNvPr id="114" name="AutoShape 37">
            <a:extLst>
              <a:ext uri="{FF2B5EF4-FFF2-40B4-BE49-F238E27FC236}">
                <a16:creationId xmlns:a16="http://schemas.microsoft.com/office/drawing/2014/main" id="{50FDF1B7-BD51-4FE3-BEA8-DE241C5D1370}"/>
              </a:ext>
            </a:extLst>
          </p:cNvPr>
          <p:cNvSpPr>
            <a:spLocks noChangeArrowheads="1"/>
          </p:cNvSpPr>
          <p:nvPr/>
        </p:nvSpPr>
        <p:spPr bwMode="auto">
          <a:xfrm>
            <a:off x="1239861" y="3933874"/>
            <a:ext cx="2191843" cy="503238"/>
          </a:xfrm>
          <a:prstGeom prst="wedgeRoundRectCallout">
            <a:avLst>
              <a:gd name="adj1" fmla="val 49313"/>
              <a:gd name="adj2" fmla="val 156409"/>
              <a:gd name="adj3" fmla="val 16667"/>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w="9525">
            <a:solidFill>
              <a:schemeClr val="tx1"/>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hardEdge"/>
          </a:sp3d>
        </p:spPr>
        <p:txBody>
          <a:bodyPr/>
          <a:lstStyle/>
          <a:p>
            <a:pPr algn="ct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真值为：</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+30026 !</a:t>
            </a:r>
          </a:p>
        </p:txBody>
      </p:sp>
      <p:sp>
        <p:nvSpPr>
          <p:cNvPr id="115" name="Rectangle 38">
            <a:extLst>
              <a:ext uri="{FF2B5EF4-FFF2-40B4-BE49-F238E27FC236}">
                <a16:creationId xmlns:a16="http://schemas.microsoft.com/office/drawing/2014/main" id="{AF260350-9F11-4125-8249-2EE416184DC4}"/>
              </a:ext>
            </a:extLst>
          </p:cNvPr>
          <p:cNvSpPr>
            <a:spLocks noChangeArrowheads="1"/>
          </p:cNvSpPr>
          <p:nvPr/>
        </p:nvSpPr>
        <p:spPr bwMode="auto">
          <a:xfrm>
            <a:off x="6611996" y="988683"/>
            <a:ext cx="5092332" cy="830997"/>
          </a:xfrm>
          <a:prstGeom prst="rect">
            <a:avLst/>
          </a:prstGeom>
          <a:noFill/>
          <a:ln w="9525">
            <a:noFill/>
            <a:miter lim="800000"/>
            <a:headEnd/>
            <a:tailEnd/>
          </a:ln>
          <a:effectLst/>
        </p:spPr>
        <p:txBody>
          <a:bodyPr wrap="square">
            <a:spAutoFit/>
          </a:bodyPr>
          <a:lstStyle/>
          <a:p>
            <a:r>
              <a:rPr lang="en-US" altLang="zh-CN" b="1" dirty="0">
                <a:effectLst>
                  <a:outerShdw blurRad="38100" dist="38100" dir="2700000" algn="tl">
                    <a:srgbClr val="C0C0C0"/>
                  </a:outerShdw>
                </a:effectLst>
                <a:sym typeface="Wingdings" pitchFamily="2" charset="2"/>
              </a:rPr>
              <a:t>(+0X8AB6)</a:t>
            </a:r>
            <a:r>
              <a:rPr lang="zh-CN" altLang="en-US" b="1" baseline="-25000" dirty="0">
                <a:effectLst>
                  <a:outerShdw blurRad="38100" dist="38100" dir="2700000" algn="tl">
                    <a:srgbClr val="C0C0C0"/>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C0C0C0"/>
                  </a:outerShdw>
                </a:effectLst>
                <a:sym typeface="Wingdings" pitchFamily="2" charset="2"/>
              </a:rPr>
              <a:t> </a:t>
            </a:r>
            <a:r>
              <a:rPr lang="en-US" altLang="zh-CN" b="1" dirty="0">
                <a:effectLst>
                  <a:outerShdw blurRad="38100" dist="38100" dir="2700000" algn="tl">
                    <a:srgbClr val="C0C0C0"/>
                  </a:outerShdw>
                </a:effectLst>
                <a:sym typeface="Wingdings" pitchFamily="2" charset="2"/>
              </a:rPr>
              <a:t>=  </a:t>
            </a:r>
            <a:r>
              <a:rPr lang="en-US" altLang="zh-CN" b="1" dirty="0">
                <a:solidFill>
                  <a:srgbClr val="FF3300"/>
                </a:solidFill>
                <a:effectLst>
                  <a:outerShdw blurRad="38100" dist="38100" dir="2700000" algn="tl">
                    <a:srgbClr val="C0C0C0"/>
                  </a:outerShdw>
                </a:effectLst>
                <a:sym typeface="Wingdings" pitchFamily="2" charset="2"/>
              </a:rPr>
              <a:t>0</a:t>
            </a:r>
            <a:r>
              <a:rPr lang="en-US" altLang="zh-CN" b="1" dirty="0">
                <a:effectLst>
                  <a:outerShdw blurRad="38100" dist="38100" dir="2700000" algn="tl">
                    <a:srgbClr val="C0C0C0"/>
                  </a:outerShdw>
                </a:effectLst>
                <a:sym typeface="Wingdings" pitchFamily="2" charset="2"/>
              </a:rPr>
              <a:t>000 0000 0000 0000 </a:t>
            </a:r>
          </a:p>
          <a:p>
            <a:r>
              <a:rPr lang="en-US" altLang="zh-CN" b="1" dirty="0">
                <a:effectLst>
                  <a:outerShdw blurRad="38100" dist="38100" dir="2700000" algn="tl">
                    <a:srgbClr val="C0C0C0"/>
                  </a:outerShdw>
                </a:effectLst>
                <a:sym typeface="Wingdings" pitchFamily="2" charset="2"/>
              </a:rPr>
              <a:t>                           1000 1010 1011 0110</a:t>
            </a:r>
            <a:endParaRPr lang="en-US" altLang="zh-CN" dirty="0"/>
          </a:p>
        </p:txBody>
      </p:sp>
      <p:grpSp>
        <p:nvGrpSpPr>
          <p:cNvPr id="116" name="Group 39">
            <a:extLst>
              <a:ext uri="{FF2B5EF4-FFF2-40B4-BE49-F238E27FC236}">
                <a16:creationId xmlns:a16="http://schemas.microsoft.com/office/drawing/2014/main" id="{691F209D-9068-4BCD-83D1-27CE628164DA}"/>
              </a:ext>
            </a:extLst>
          </p:cNvPr>
          <p:cNvGrpSpPr>
            <a:grpSpLocks/>
          </p:cNvGrpSpPr>
          <p:nvPr/>
        </p:nvGrpSpPr>
        <p:grpSpPr bwMode="auto">
          <a:xfrm>
            <a:off x="9653314" y="1730202"/>
            <a:ext cx="2419350" cy="474662"/>
            <a:chOff x="2336" y="1634"/>
            <a:chExt cx="1524" cy="299"/>
          </a:xfrm>
        </p:grpSpPr>
        <p:sp>
          <p:nvSpPr>
            <p:cNvPr id="117" name="Line 40">
              <a:extLst>
                <a:ext uri="{FF2B5EF4-FFF2-40B4-BE49-F238E27FC236}">
                  <a16:creationId xmlns:a16="http://schemas.microsoft.com/office/drawing/2014/main" id="{9B1D7493-6E1D-4A2A-87F0-EE2CA77FE511}"/>
                </a:ext>
              </a:extLst>
            </p:cNvPr>
            <p:cNvSpPr>
              <a:spLocks noChangeShapeType="1"/>
            </p:cNvSpPr>
            <p:nvPr/>
          </p:nvSpPr>
          <p:spPr bwMode="auto">
            <a:xfrm>
              <a:off x="2336" y="1661"/>
              <a:ext cx="0" cy="272"/>
            </a:xfrm>
            <a:prstGeom prst="line">
              <a:avLst/>
            </a:prstGeom>
            <a:noFill/>
            <a:ln w="28575">
              <a:solidFill>
                <a:schemeClr val="tx1"/>
              </a:solidFill>
              <a:round/>
              <a:headEnd/>
              <a:tailEnd type="stealth" w="lg" len="lg"/>
            </a:ln>
            <a:effectLst/>
          </p:spPr>
          <p:txBody>
            <a:bodyPr/>
            <a:lstStyle/>
            <a:p>
              <a:endParaRPr lang="zh-CN" altLang="en-US">
                <a:latin typeface="楷体" pitchFamily="49" charset="-122"/>
                <a:ea typeface="楷体" pitchFamily="49" charset="-122"/>
              </a:endParaRPr>
            </a:p>
          </p:txBody>
        </p:sp>
        <p:sp>
          <p:nvSpPr>
            <p:cNvPr id="118" name="Rectangle 41">
              <a:extLst>
                <a:ext uri="{FF2B5EF4-FFF2-40B4-BE49-F238E27FC236}">
                  <a16:creationId xmlns:a16="http://schemas.microsoft.com/office/drawing/2014/main" id="{CDE2D8B0-66C7-4A98-AF5B-79A384082CF5}"/>
                </a:ext>
              </a:extLst>
            </p:cNvPr>
            <p:cNvSpPr>
              <a:spLocks noChangeArrowheads="1"/>
            </p:cNvSpPr>
            <p:nvPr/>
          </p:nvSpPr>
          <p:spPr bwMode="auto">
            <a:xfrm>
              <a:off x="2402" y="1634"/>
              <a:ext cx="1458" cy="291"/>
            </a:xfrm>
            <a:prstGeom prst="rect">
              <a:avLst/>
            </a:prstGeom>
            <a:noFill/>
            <a:ln w="9525">
              <a:noFill/>
              <a:miter lim="800000"/>
              <a:headEnd/>
              <a:tailEnd/>
            </a:ln>
            <a:effectLst/>
          </p:spPr>
          <p:txBody>
            <a:bodyPr wrap="none">
              <a:spAutoFit/>
            </a:bodyPr>
            <a:lstStyle/>
            <a:p>
              <a:r>
                <a:rPr kumimoji="0" lang="zh-CN" altLang="en-US" sz="1800" b="1" dirty="0">
                  <a:effectLst>
                    <a:outerShdw blurRad="38100" dist="38100" dir="2700000" algn="tl">
                      <a:srgbClr val="FFFFFF"/>
                    </a:outerShdw>
                  </a:effectLst>
                  <a:latin typeface="楷体" pitchFamily="49" charset="-122"/>
                  <a:ea typeface="楷体" pitchFamily="49" charset="-122"/>
                </a:rPr>
                <a:t>按位求反，末位加</a:t>
              </a:r>
              <a:r>
                <a:rPr kumimoji="0" lang="en-US" altLang="zh-CN" sz="1800" b="1" dirty="0">
                  <a:effectLst>
                    <a:outerShdw blurRad="38100" dist="38100" dir="2700000" algn="tl">
                      <a:srgbClr val="FFFFFF"/>
                    </a:outerShdw>
                  </a:effectLst>
                  <a:latin typeface="楷体" pitchFamily="49" charset="-122"/>
                  <a:ea typeface="楷体" pitchFamily="49" charset="-122"/>
                </a:rPr>
                <a:t>1</a:t>
              </a:r>
              <a:r>
                <a:rPr kumimoji="0" lang="en-US" altLang="zh-CN" dirty="0">
                  <a:latin typeface="楷体" pitchFamily="49" charset="-122"/>
                  <a:ea typeface="楷体" pitchFamily="49" charset="-122"/>
                </a:rPr>
                <a:t> </a:t>
              </a:r>
              <a:endParaRPr lang="en-US" altLang="zh-CN" dirty="0">
                <a:latin typeface="楷体" pitchFamily="49" charset="-122"/>
                <a:ea typeface="楷体" pitchFamily="49" charset="-122"/>
              </a:endParaRPr>
            </a:p>
          </p:txBody>
        </p:sp>
      </p:grpSp>
      <p:sp>
        <p:nvSpPr>
          <p:cNvPr id="119" name="Rectangle 42">
            <a:extLst>
              <a:ext uri="{FF2B5EF4-FFF2-40B4-BE49-F238E27FC236}">
                <a16:creationId xmlns:a16="http://schemas.microsoft.com/office/drawing/2014/main" id="{63874217-1E21-4D2D-B3C9-09FA1ACA6C1E}"/>
              </a:ext>
            </a:extLst>
          </p:cNvPr>
          <p:cNvSpPr>
            <a:spLocks noChangeArrowheads="1"/>
          </p:cNvSpPr>
          <p:nvPr/>
        </p:nvSpPr>
        <p:spPr bwMode="auto">
          <a:xfrm>
            <a:off x="6757591" y="2172396"/>
            <a:ext cx="4844275" cy="830997"/>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sym typeface="Wingdings" pitchFamily="2" charset="2"/>
              </a:rPr>
              <a:t>(-0X8AB6)</a:t>
            </a:r>
            <a:r>
              <a:rPr lang="zh-CN" altLang="en-US" b="1" baseline="-25000" dirty="0">
                <a:effectLst>
                  <a:outerShdw blurRad="38100" dist="38100" dir="2700000" algn="tl">
                    <a:srgbClr val="FFFFFF"/>
                  </a:outerShdw>
                </a:effectLst>
                <a:latin typeface="楷体" pitchFamily="49" charset="-122"/>
                <a:ea typeface="楷体" pitchFamily="49" charset="-122"/>
                <a:sym typeface="Wingdings" pitchFamily="2" charset="2"/>
              </a:rPr>
              <a:t>补</a:t>
            </a:r>
            <a:r>
              <a:rPr lang="zh-CN" altLang="en-US" b="1" dirty="0">
                <a:effectLst>
                  <a:outerShdw blurRad="38100" dist="38100" dir="2700000" algn="tl">
                    <a:srgbClr val="FFFFFF"/>
                  </a:outerShdw>
                </a:effectLst>
                <a:sym typeface="Wingdings" pitchFamily="2" charset="2"/>
              </a:rPr>
              <a:t> </a:t>
            </a:r>
            <a:r>
              <a:rPr lang="en-US" altLang="zh-CN" b="1" dirty="0">
                <a:effectLst>
                  <a:outerShdw blurRad="38100" dist="38100" dir="2700000" algn="tl">
                    <a:srgbClr val="FFFFFF"/>
                  </a:outerShdw>
                </a:effectLst>
                <a:sym typeface="Wingdings" pitchFamily="2" charset="2"/>
              </a:rPr>
              <a:t>=  </a:t>
            </a:r>
            <a:r>
              <a:rPr lang="en-US" altLang="zh-CN" b="1" dirty="0">
                <a:solidFill>
                  <a:srgbClr val="FF3300"/>
                </a:solidFill>
                <a:effectLst>
                  <a:outerShdw blurRad="38100" dist="38100" dir="2700000" algn="tl">
                    <a:srgbClr val="000000"/>
                  </a:outerShdw>
                </a:effectLst>
                <a:sym typeface="Wingdings" pitchFamily="2" charset="2"/>
              </a:rPr>
              <a:t>1</a:t>
            </a:r>
            <a:r>
              <a:rPr lang="en-US" altLang="zh-CN" b="1" dirty="0">
                <a:solidFill>
                  <a:schemeClr val="accent2"/>
                </a:solidFill>
                <a:effectLst>
                  <a:outerShdw blurRad="38100" dist="38100" dir="2700000" algn="tl">
                    <a:srgbClr val="000000"/>
                  </a:outerShdw>
                </a:effectLst>
                <a:sym typeface="Wingdings" pitchFamily="2" charset="2"/>
              </a:rPr>
              <a:t>111 1111 1111 1111 </a:t>
            </a:r>
          </a:p>
          <a:p>
            <a:r>
              <a:rPr lang="en-US" altLang="zh-CN" b="1" dirty="0">
                <a:solidFill>
                  <a:schemeClr val="accent2"/>
                </a:solidFill>
                <a:effectLst>
                  <a:outerShdw blurRad="38100" dist="38100" dir="2700000" algn="tl">
                    <a:srgbClr val="000000"/>
                  </a:outerShdw>
                </a:effectLst>
                <a:sym typeface="Wingdings" pitchFamily="2" charset="2"/>
              </a:rPr>
              <a:t>                          0111 0101 0100 1010</a:t>
            </a:r>
          </a:p>
        </p:txBody>
      </p:sp>
      <p:grpSp>
        <p:nvGrpSpPr>
          <p:cNvPr id="120" name="Group 43">
            <a:extLst>
              <a:ext uri="{FF2B5EF4-FFF2-40B4-BE49-F238E27FC236}">
                <a16:creationId xmlns:a16="http://schemas.microsoft.com/office/drawing/2014/main" id="{FB9E345E-FDD8-4F09-90D2-7CCDBF4BB4A0}"/>
              </a:ext>
            </a:extLst>
          </p:cNvPr>
          <p:cNvGrpSpPr>
            <a:grpSpLocks/>
          </p:cNvGrpSpPr>
          <p:nvPr/>
        </p:nvGrpSpPr>
        <p:grpSpPr bwMode="auto">
          <a:xfrm>
            <a:off x="7893286" y="2531906"/>
            <a:ext cx="2089150" cy="808038"/>
            <a:chOff x="3470" y="568"/>
            <a:chExt cx="1316" cy="509"/>
          </a:xfrm>
        </p:grpSpPr>
        <p:sp>
          <p:nvSpPr>
            <p:cNvPr id="121" name="Line 44">
              <a:extLst>
                <a:ext uri="{FF2B5EF4-FFF2-40B4-BE49-F238E27FC236}">
                  <a16:creationId xmlns:a16="http://schemas.microsoft.com/office/drawing/2014/main" id="{EFDC7E06-661F-4E36-A38E-D647A1C5094E}"/>
                </a:ext>
              </a:extLst>
            </p:cNvPr>
            <p:cNvSpPr>
              <a:spLocks noChangeShapeType="1"/>
            </p:cNvSpPr>
            <p:nvPr/>
          </p:nvSpPr>
          <p:spPr bwMode="auto">
            <a:xfrm flipV="1">
              <a:off x="3949" y="568"/>
              <a:ext cx="121" cy="296"/>
            </a:xfrm>
            <a:prstGeom prst="line">
              <a:avLst/>
            </a:prstGeom>
            <a:noFill/>
            <a:ln w="28575">
              <a:solidFill>
                <a:srgbClr val="0000FF"/>
              </a:solidFill>
              <a:round/>
              <a:headEnd/>
              <a:tailEnd type="stealth" w="lg" len="lg"/>
            </a:ln>
            <a:effectLst/>
          </p:spPr>
          <p:txBody>
            <a:bodyPr/>
            <a:lstStyle/>
            <a:p>
              <a:endParaRPr lang="zh-CN" altLang="en-US">
                <a:latin typeface="楷体" pitchFamily="49" charset="-122"/>
                <a:ea typeface="楷体" pitchFamily="49" charset="-122"/>
              </a:endParaRPr>
            </a:p>
          </p:txBody>
        </p:sp>
        <p:sp>
          <p:nvSpPr>
            <p:cNvPr id="122" name="Text Box 45">
              <a:extLst>
                <a:ext uri="{FF2B5EF4-FFF2-40B4-BE49-F238E27FC236}">
                  <a16:creationId xmlns:a16="http://schemas.microsoft.com/office/drawing/2014/main" id="{A5619625-5F70-4501-9FAA-40ACDC1AB174}"/>
                </a:ext>
              </a:extLst>
            </p:cNvPr>
            <p:cNvSpPr txBox="1">
              <a:spLocks noChangeArrowheads="1"/>
            </p:cNvSpPr>
            <p:nvPr/>
          </p:nvSpPr>
          <p:spPr bwMode="auto">
            <a:xfrm>
              <a:off x="3470" y="827"/>
              <a:ext cx="1316" cy="250"/>
            </a:xfrm>
            <a:prstGeom prst="rect">
              <a:avLst/>
            </a:prstGeom>
            <a:noFill/>
            <a:ln w="9525">
              <a:noFill/>
              <a:miter lim="800000"/>
              <a:headEnd/>
              <a:tailEnd/>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楷体" pitchFamily="49" charset="-122"/>
                  <a:ea typeface="楷体" pitchFamily="49" charset="-122"/>
                </a:rPr>
                <a:t>符号位</a:t>
              </a:r>
              <a:r>
                <a:rPr lang="en-US" altLang="zh-CN" sz="2000" b="1">
                  <a:solidFill>
                    <a:schemeClr val="accent2"/>
                  </a:solidFill>
                  <a:effectLst>
                    <a:outerShdw blurRad="38100" dist="38100" dir="2700000" algn="tl">
                      <a:srgbClr val="000000"/>
                    </a:outerShdw>
                  </a:effectLst>
                  <a:latin typeface="楷体" pitchFamily="49" charset="-122"/>
                  <a:ea typeface="楷体" pitchFamily="49" charset="-122"/>
                </a:rPr>
                <a:t>(</a:t>
              </a:r>
              <a:r>
                <a:rPr lang="zh-CN" altLang="en-US" sz="2000" b="1">
                  <a:solidFill>
                    <a:schemeClr val="accent2"/>
                  </a:solidFill>
                  <a:effectLst>
                    <a:outerShdw blurRad="38100" dist="38100" dir="2700000" algn="tl">
                      <a:srgbClr val="000000"/>
                    </a:outerShdw>
                  </a:effectLst>
                  <a:latin typeface="楷体" pitchFamily="49" charset="-122"/>
                  <a:ea typeface="楷体" pitchFamily="49" charset="-122"/>
                </a:rPr>
                <a:t>表示负</a:t>
              </a:r>
              <a:r>
                <a:rPr lang="en-US" altLang="zh-CN" sz="2000" b="1">
                  <a:solidFill>
                    <a:schemeClr val="accent2"/>
                  </a:solidFill>
                  <a:effectLst>
                    <a:outerShdw blurRad="38100" dist="38100" dir="2700000" algn="tl">
                      <a:srgbClr val="000000"/>
                    </a:outerShdw>
                  </a:effectLst>
                  <a:latin typeface="楷体" pitchFamily="49" charset="-122"/>
                  <a:ea typeface="楷体" pitchFamily="49" charset="-122"/>
                </a:rPr>
                <a:t>)</a:t>
              </a:r>
            </a:p>
          </p:txBody>
        </p:sp>
      </p:grpSp>
      <p:sp>
        <p:nvSpPr>
          <p:cNvPr id="123" name="Oval 46">
            <a:extLst>
              <a:ext uri="{FF2B5EF4-FFF2-40B4-BE49-F238E27FC236}">
                <a16:creationId xmlns:a16="http://schemas.microsoft.com/office/drawing/2014/main" id="{D6F7D76C-9931-4AB6-9398-A31D69384296}"/>
              </a:ext>
            </a:extLst>
          </p:cNvPr>
          <p:cNvSpPr>
            <a:spLocks noChangeArrowheads="1"/>
          </p:cNvSpPr>
          <p:nvPr/>
        </p:nvSpPr>
        <p:spPr bwMode="auto">
          <a:xfrm>
            <a:off x="8735218" y="2125306"/>
            <a:ext cx="2881314" cy="1060935"/>
          </a:xfrm>
          <a:prstGeom prst="ellipse">
            <a:avLst/>
          </a:prstGeom>
          <a:noFill/>
          <a:ln w="28575">
            <a:solidFill>
              <a:srgbClr val="FF0000"/>
            </a:solidFill>
            <a:round/>
            <a:headEnd/>
            <a:tailEnd/>
          </a:ln>
          <a:effectLst/>
        </p:spPr>
        <p:txBody>
          <a:bodyPr wrap="none" anchor="ctr"/>
          <a:lstStyle/>
          <a:p>
            <a:endParaRPr lang="zh-CN" altLang="en-US"/>
          </a:p>
        </p:txBody>
      </p:sp>
      <p:graphicFrame>
        <p:nvGraphicFramePr>
          <p:cNvPr id="124" name="Group 48">
            <a:extLst>
              <a:ext uri="{FF2B5EF4-FFF2-40B4-BE49-F238E27FC236}">
                <a16:creationId xmlns:a16="http://schemas.microsoft.com/office/drawing/2014/main" id="{314788AA-48D0-4FA6-AAAD-C435E32076C2}"/>
              </a:ext>
            </a:extLst>
          </p:cNvPr>
          <p:cNvGraphicFramePr>
            <a:graphicFrameLocks noGrp="1"/>
          </p:cNvGraphicFramePr>
          <p:nvPr>
            <p:extLst>
              <p:ext uri="{D42A27DB-BD31-4B8C-83A1-F6EECF244321}">
                <p14:modId xmlns:p14="http://schemas.microsoft.com/office/powerpoint/2010/main" val="2284980322"/>
              </p:ext>
            </p:extLst>
          </p:nvPr>
        </p:nvGraphicFramePr>
        <p:xfrm>
          <a:off x="8263109" y="4021210"/>
          <a:ext cx="1787525" cy="2072640"/>
        </p:xfrm>
        <a:graphic>
          <a:graphicData uri="http://schemas.openxmlformats.org/drawingml/2006/table">
            <a:tbl>
              <a:tblPr/>
              <a:tblGrid>
                <a:gridCol w="1787525">
                  <a:extLst>
                    <a:ext uri="{9D8B030D-6E8A-4147-A177-3AD203B41FA5}">
                      <a16:colId xmlns:a16="http://schemas.microsoft.com/office/drawing/2014/main" val="20000"/>
                    </a:ext>
                  </a:extLst>
                </a:gridCol>
              </a:tblGrid>
              <a:tr h="501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01001010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01110101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800" b="1"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pSp>
        <p:nvGrpSpPr>
          <p:cNvPr id="125" name="Group 60">
            <a:extLst>
              <a:ext uri="{FF2B5EF4-FFF2-40B4-BE49-F238E27FC236}">
                <a16:creationId xmlns:a16="http://schemas.microsoft.com/office/drawing/2014/main" id="{29678089-B0FD-424B-BAB4-423F11AD8E3B}"/>
              </a:ext>
            </a:extLst>
          </p:cNvPr>
          <p:cNvGrpSpPr>
            <a:grpSpLocks/>
          </p:cNvGrpSpPr>
          <p:nvPr/>
        </p:nvGrpSpPr>
        <p:grpSpPr bwMode="auto">
          <a:xfrm>
            <a:off x="7315370" y="4087884"/>
            <a:ext cx="1023938" cy="1943100"/>
            <a:chOff x="1654" y="2552"/>
            <a:chExt cx="645" cy="1224"/>
          </a:xfrm>
        </p:grpSpPr>
        <p:sp>
          <p:nvSpPr>
            <p:cNvPr id="126" name="Text Box 61">
              <a:extLst>
                <a:ext uri="{FF2B5EF4-FFF2-40B4-BE49-F238E27FC236}">
                  <a16:creationId xmlns:a16="http://schemas.microsoft.com/office/drawing/2014/main" id="{89EDE515-2312-4147-AE48-4C8DD12CE532}"/>
                </a:ext>
              </a:extLst>
            </p:cNvPr>
            <p:cNvSpPr txBox="1">
              <a:spLocks noChangeArrowheads="1"/>
            </p:cNvSpPr>
            <p:nvPr/>
          </p:nvSpPr>
          <p:spPr bwMode="auto">
            <a:xfrm>
              <a:off x="1654" y="2552"/>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mn-lt"/>
                  <a:ea typeface="楷体" pitchFamily="49" charset="-122"/>
                </a:rPr>
                <a:t>低字节</a:t>
              </a:r>
            </a:p>
          </p:txBody>
        </p:sp>
        <p:sp>
          <p:nvSpPr>
            <p:cNvPr id="127" name="Text Box 62">
              <a:extLst>
                <a:ext uri="{FF2B5EF4-FFF2-40B4-BE49-F238E27FC236}">
                  <a16:creationId xmlns:a16="http://schemas.microsoft.com/office/drawing/2014/main" id="{20C3DEFC-E3B4-4E4A-B847-2E2C9FEA7E32}"/>
                </a:ext>
              </a:extLst>
            </p:cNvPr>
            <p:cNvSpPr txBox="1">
              <a:spLocks noChangeArrowheads="1"/>
            </p:cNvSpPr>
            <p:nvPr/>
          </p:nvSpPr>
          <p:spPr bwMode="auto">
            <a:xfrm>
              <a:off x="1664" y="3543"/>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itchFamily="49" charset="-122"/>
                </a:rPr>
                <a:t>高字节</a:t>
              </a:r>
            </a:p>
          </p:txBody>
        </p:sp>
      </p:grpSp>
      <p:sp>
        <p:nvSpPr>
          <p:cNvPr id="128" name="Rectangle 63">
            <a:extLst>
              <a:ext uri="{FF2B5EF4-FFF2-40B4-BE49-F238E27FC236}">
                <a16:creationId xmlns:a16="http://schemas.microsoft.com/office/drawing/2014/main" id="{1369E024-9538-49B2-B086-8D411DCBC8A3}"/>
              </a:ext>
            </a:extLst>
          </p:cNvPr>
          <p:cNvSpPr>
            <a:spLocks noChangeArrowheads="1"/>
          </p:cNvSpPr>
          <p:nvPr/>
        </p:nvSpPr>
        <p:spPr bwMode="auto">
          <a:xfrm>
            <a:off x="6540574" y="6122371"/>
            <a:ext cx="5262979" cy="369332"/>
          </a:xfrm>
          <a:prstGeom prst="rect">
            <a:avLst/>
          </a:prstGeom>
          <a:noFill/>
          <a:ln w="9525">
            <a:noFill/>
            <a:miter lim="800000"/>
            <a:headEnd/>
            <a:tailEnd/>
          </a:ln>
          <a:effectLst/>
        </p:spPr>
        <p:txBody>
          <a:bodyPr wrap="none" anchor="ctr">
            <a:spAutoFit/>
          </a:bodyPr>
          <a:lstStyle/>
          <a:p>
            <a:r>
              <a:rPr lang="zh-CN" altLang="en-US" sz="1800" dirty="0">
                <a:solidFill>
                  <a:srgbClr val="CC0000"/>
                </a:solidFill>
                <a:effectLst>
                  <a:outerShdw blurRad="38100" dist="38100" dir="2700000" algn="tl">
                    <a:srgbClr val="000000"/>
                  </a:outerShdw>
                </a:effectLst>
                <a:latin typeface="+mn-lt"/>
                <a:ea typeface="楷体" pitchFamily="49" charset="-122"/>
              </a:rPr>
              <a:t>十六进制数</a:t>
            </a:r>
            <a:r>
              <a:rPr lang="en-US" altLang="zh-CN" sz="1800" dirty="0">
                <a:solidFill>
                  <a:srgbClr val="CC0000"/>
                </a:solidFill>
                <a:effectLst>
                  <a:outerShdw blurRad="38100" dist="38100" dir="2700000" algn="tl">
                    <a:srgbClr val="000000"/>
                  </a:outerShdw>
                </a:effectLst>
                <a:latin typeface="+mn-lt"/>
                <a:ea typeface="楷体" pitchFamily="49" charset="-122"/>
              </a:rPr>
              <a:t>-0X8AB6</a:t>
            </a:r>
            <a:r>
              <a:rPr lang="zh-CN" altLang="en-US" sz="1800" dirty="0">
                <a:solidFill>
                  <a:srgbClr val="CC0000"/>
                </a:solidFill>
                <a:effectLst>
                  <a:outerShdw blurRad="38100" dist="38100" dir="2700000" algn="tl">
                    <a:srgbClr val="000000"/>
                  </a:outerShdw>
                </a:effectLst>
                <a:latin typeface="+mn-lt"/>
                <a:ea typeface="楷体" pitchFamily="49" charset="-122"/>
              </a:rPr>
              <a:t>四个字节的内存实际存放形式</a:t>
            </a:r>
            <a:r>
              <a:rPr lang="zh-CN" altLang="en-US" sz="1800" dirty="0">
                <a:latin typeface="+mn-lt"/>
                <a:ea typeface="楷体" pitchFamily="49" charset="-122"/>
              </a:rPr>
              <a:t> </a:t>
            </a:r>
          </a:p>
        </p:txBody>
      </p:sp>
      <p:sp>
        <p:nvSpPr>
          <p:cNvPr id="129" name="Line 64">
            <a:extLst>
              <a:ext uri="{FF2B5EF4-FFF2-40B4-BE49-F238E27FC236}">
                <a16:creationId xmlns:a16="http://schemas.microsoft.com/office/drawing/2014/main" id="{C89083BE-C2DB-48BC-ABA0-4DB077B907F3}"/>
              </a:ext>
            </a:extLst>
          </p:cNvPr>
          <p:cNvSpPr>
            <a:spLocks noChangeShapeType="1"/>
          </p:cNvSpPr>
          <p:nvPr/>
        </p:nvSpPr>
        <p:spPr bwMode="auto">
          <a:xfrm>
            <a:off x="10310983" y="3992635"/>
            <a:ext cx="0" cy="2159000"/>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grpSp>
        <p:nvGrpSpPr>
          <p:cNvPr id="130" name="Group 65">
            <a:extLst>
              <a:ext uri="{FF2B5EF4-FFF2-40B4-BE49-F238E27FC236}">
                <a16:creationId xmlns:a16="http://schemas.microsoft.com/office/drawing/2014/main" id="{8FB7C075-878A-47FD-AB03-BD35DF2B767C}"/>
              </a:ext>
            </a:extLst>
          </p:cNvPr>
          <p:cNvGrpSpPr>
            <a:grpSpLocks/>
          </p:cNvGrpSpPr>
          <p:nvPr/>
        </p:nvGrpSpPr>
        <p:grpSpPr bwMode="auto">
          <a:xfrm>
            <a:off x="10282408" y="4051374"/>
            <a:ext cx="1020762" cy="1928813"/>
            <a:chOff x="3606" y="2543"/>
            <a:chExt cx="643" cy="1215"/>
          </a:xfrm>
        </p:grpSpPr>
        <p:sp>
          <p:nvSpPr>
            <p:cNvPr id="131" name="Text Box 66">
              <a:extLst>
                <a:ext uri="{FF2B5EF4-FFF2-40B4-BE49-F238E27FC236}">
                  <a16:creationId xmlns:a16="http://schemas.microsoft.com/office/drawing/2014/main" id="{9AC72DE7-04D1-40BD-972B-BF386F6015DD}"/>
                </a:ext>
              </a:extLst>
            </p:cNvPr>
            <p:cNvSpPr txBox="1">
              <a:spLocks noChangeArrowheads="1"/>
            </p:cNvSpPr>
            <p:nvPr/>
          </p:nvSpPr>
          <p:spPr bwMode="auto">
            <a:xfrm>
              <a:off x="3614" y="2543"/>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itchFamily="49" charset="-122"/>
                </a:rPr>
                <a:t>低地址</a:t>
              </a:r>
            </a:p>
          </p:txBody>
        </p:sp>
        <p:sp>
          <p:nvSpPr>
            <p:cNvPr id="132" name="Text Box 67">
              <a:extLst>
                <a:ext uri="{FF2B5EF4-FFF2-40B4-BE49-F238E27FC236}">
                  <a16:creationId xmlns:a16="http://schemas.microsoft.com/office/drawing/2014/main" id="{A33EA004-EDC4-405D-9F93-70036DE65992}"/>
                </a:ext>
              </a:extLst>
            </p:cNvPr>
            <p:cNvSpPr txBox="1">
              <a:spLocks noChangeArrowheads="1"/>
            </p:cNvSpPr>
            <p:nvPr/>
          </p:nvSpPr>
          <p:spPr bwMode="auto">
            <a:xfrm>
              <a:off x="3606" y="3525"/>
              <a:ext cx="635" cy="233"/>
            </a:xfrm>
            <a:prstGeom prst="rect">
              <a:avLst/>
            </a:prstGeom>
            <a:noFill/>
            <a:ln w="9525">
              <a:noFill/>
              <a:miter lim="800000"/>
              <a:headEnd/>
              <a:tailEnd/>
            </a:ln>
            <a:effectLst/>
          </p:spPr>
          <p:txBody>
            <a:bodyPr>
              <a:spAutoFit/>
            </a:bodyPr>
            <a:lstStyle/>
            <a:p>
              <a:pPr>
                <a:spcBef>
                  <a:spcPct val="50000"/>
                </a:spcBef>
              </a:pPr>
              <a:r>
                <a:rPr lang="zh-CN" altLang="en-US" sz="1800" b="1">
                  <a:latin typeface="+mn-lt"/>
                  <a:ea typeface="楷体" pitchFamily="49" charset="-122"/>
                </a:rPr>
                <a:t>高地址</a:t>
              </a:r>
            </a:p>
          </p:txBody>
        </p:sp>
      </p:grpSp>
      <p:sp>
        <p:nvSpPr>
          <p:cNvPr id="133" name="AutoShape 68">
            <a:extLst>
              <a:ext uri="{FF2B5EF4-FFF2-40B4-BE49-F238E27FC236}">
                <a16:creationId xmlns:a16="http://schemas.microsoft.com/office/drawing/2014/main" id="{C8023089-7877-4CD9-AB28-98E47C1B213A}"/>
              </a:ext>
            </a:extLst>
          </p:cNvPr>
          <p:cNvSpPr>
            <a:spLocks noChangeArrowheads="1"/>
          </p:cNvSpPr>
          <p:nvPr/>
        </p:nvSpPr>
        <p:spPr bwMode="auto">
          <a:xfrm>
            <a:off x="6625841" y="4508435"/>
            <a:ext cx="1128770" cy="780554"/>
          </a:xfrm>
          <a:prstGeom prst="wedgeRoundRectCallout">
            <a:avLst>
              <a:gd name="adj1" fmla="val 114752"/>
              <a:gd name="adj2" fmla="val 108149"/>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0000"/>
                </a:solidFill>
                <a:effectLst>
                  <a:outerShdw blurRad="50800" dist="38100" dir="2700000" algn="tl" rotWithShape="0">
                    <a:prstClr val="black">
                      <a:alpha val="40000"/>
                    </a:prstClr>
                  </a:outerShdw>
                </a:effectLst>
                <a:latin typeface="楷体" pitchFamily="49" charset="-122"/>
                <a:ea typeface="楷体" pitchFamily="49" charset="-122"/>
              </a:rPr>
              <a:t>符号位</a:t>
            </a:r>
          </a:p>
          <a:p>
            <a:pPr algn="ctr"/>
            <a:r>
              <a:rPr lang="zh-CN" altLang="en-US" sz="2000" b="1" dirty="0">
                <a:solidFill>
                  <a:srgbClr val="FF0000"/>
                </a:solidFill>
                <a:effectLst>
                  <a:outerShdw blurRad="50800" dist="38100" dir="2700000" algn="tl" rotWithShape="0">
                    <a:prstClr val="black">
                      <a:alpha val="40000"/>
                    </a:prstClr>
                  </a:outerShdw>
                </a:effectLst>
                <a:latin typeface="楷体" pitchFamily="49" charset="-122"/>
                <a:ea typeface="楷体" pitchFamily="49" charset="-122"/>
              </a:rPr>
              <a:t>表示负</a:t>
            </a:r>
          </a:p>
        </p:txBody>
      </p:sp>
      <p:sp>
        <p:nvSpPr>
          <p:cNvPr id="134" name="AutoShape 69">
            <a:extLst>
              <a:ext uri="{FF2B5EF4-FFF2-40B4-BE49-F238E27FC236}">
                <a16:creationId xmlns:a16="http://schemas.microsoft.com/office/drawing/2014/main" id="{C02E23D3-926A-4D80-9B1B-D7FF7955F0FC}"/>
              </a:ext>
            </a:extLst>
          </p:cNvPr>
          <p:cNvSpPr>
            <a:spLocks noChangeArrowheads="1"/>
          </p:cNvSpPr>
          <p:nvPr/>
        </p:nvSpPr>
        <p:spPr bwMode="auto">
          <a:xfrm>
            <a:off x="6617160" y="3402411"/>
            <a:ext cx="2320701" cy="434364"/>
          </a:xfrm>
          <a:prstGeom prst="wedgeRoundRectCallout">
            <a:avLst>
              <a:gd name="adj1" fmla="val 55540"/>
              <a:gd name="adj2" fmla="val 117337"/>
              <a:gd name="adj3" fmla="val 1666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dirty="0">
                <a:solidFill>
                  <a:srgbClr val="FF3300"/>
                </a:solidFill>
                <a:effectLst>
                  <a:outerShdw blurRad="38100" dist="38100" dir="2700000" algn="tl">
                    <a:srgbClr val="000000"/>
                  </a:outerShdw>
                </a:effectLst>
                <a:latin typeface="楷体" pitchFamily="49" charset="-122"/>
                <a:ea typeface="楷体" pitchFamily="49" charset="-122"/>
              </a:rPr>
              <a:t>真值为：</a:t>
            </a:r>
            <a:r>
              <a:rPr lang="en-US" altLang="zh-CN" sz="2000" b="1" dirty="0">
                <a:solidFill>
                  <a:srgbClr val="FF3300"/>
                </a:solidFill>
                <a:effectLst>
                  <a:outerShdw blurRad="38100" dist="38100" dir="2700000" algn="tl">
                    <a:srgbClr val="000000"/>
                  </a:outerShdw>
                </a:effectLst>
                <a:latin typeface="+mn-lt"/>
                <a:ea typeface="楷体" pitchFamily="49" charset="-122"/>
              </a:rPr>
              <a:t>-35510 !</a:t>
            </a:r>
          </a:p>
        </p:txBody>
      </p:sp>
      <p:sp>
        <p:nvSpPr>
          <p:cNvPr id="135" name="AutoShape 44">
            <a:extLst>
              <a:ext uri="{FF2B5EF4-FFF2-40B4-BE49-F238E27FC236}">
                <a16:creationId xmlns:a16="http://schemas.microsoft.com/office/drawing/2014/main" id="{1BB0B384-F6BD-4B6B-8E92-E9F486E43847}"/>
              </a:ext>
            </a:extLst>
          </p:cNvPr>
          <p:cNvSpPr>
            <a:spLocks noChangeArrowheads="1"/>
          </p:cNvSpPr>
          <p:nvPr/>
        </p:nvSpPr>
        <p:spPr bwMode="auto">
          <a:xfrm rot="20951356">
            <a:off x="9960284" y="2984976"/>
            <a:ext cx="1059795" cy="1145791"/>
          </a:xfrm>
          <a:prstGeom prst="curvedLeftArrow">
            <a:avLst>
              <a:gd name="adj1" fmla="val 18824"/>
              <a:gd name="adj2" fmla="val 40000"/>
              <a:gd name="adj3" fmla="val 33333"/>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5" name="灯片编号占位符 4">
            <a:extLst>
              <a:ext uri="{FF2B5EF4-FFF2-40B4-BE49-F238E27FC236}">
                <a16:creationId xmlns:a16="http://schemas.microsoft.com/office/drawing/2014/main" id="{E4E97DC1-BCB1-2F41-6FFE-ACDED1E06173}"/>
              </a:ext>
            </a:extLst>
          </p:cNvPr>
          <p:cNvSpPr>
            <a:spLocks noGrp="1"/>
          </p:cNvSpPr>
          <p:nvPr>
            <p:ph type="sldNum" sz="quarter" idx="12"/>
          </p:nvPr>
        </p:nvSpPr>
        <p:spPr/>
        <p:txBody>
          <a:bodyPr/>
          <a:lstStyle/>
          <a:p>
            <a:fld id="{889BB3BD-F80A-4CDD-987F-7A7F8A95929D}" type="slidenum">
              <a:rPr lang="en-US" altLang="zh-CN" smtClean="0"/>
              <a:pPr/>
              <a:t>17</a:t>
            </a:fld>
            <a:endParaRPr lang="en-US" altLang="zh-CN"/>
          </a:p>
        </p:txBody>
      </p:sp>
    </p:spTree>
    <p:extLst>
      <p:ext uri="{BB962C8B-B14F-4D97-AF65-F5344CB8AC3E}">
        <p14:creationId xmlns:p14="http://schemas.microsoft.com/office/powerpoint/2010/main" val="425849253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90"/>
                                        </p:tgtEl>
                                        <p:attrNameLst>
                                          <p:attrName>style.visibility</p:attrName>
                                        </p:attrNameLst>
                                      </p:cBhvr>
                                      <p:to>
                                        <p:strVal val="visible"/>
                                      </p:to>
                                    </p:set>
                                    <p:anim calcmode="lin" valueType="num">
                                      <p:cBhvr additive="base">
                                        <p:cTn id="7" dur="500" fill="hold"/>
                                        <p:tgtEl>
                                          <p:spTgt spid="758790"/>
                                        </p:tgtEl>
                                        <p:attrNameLst>
                                          <p:attrName>ppt_x</p:attrName>
                                        </p:attrNameLst>
                                      </p:cBhvr>
                                      <p:tavLst>
                                        <p:tav tm="0">
                                          <p:val>
                                            <p:strVal val="0-#ppt_w/2"/>
                                          </p:val>
                                        </p:tav>
                                        <p:tav tm="100000">
                                          <p:val>
                                            <p:strVal val="#ppt_x"/>
                                          </p:val>
                                        </p:tav>
                                      </p:tavLst>
                                    </p:anim>
                                    <p:anim calcmode="lin" valueType="num">
                                      <p:cBhvr additive="base">
                                        <p:cTn id="8" dur="500" fill="hold"/>
                                        <p:tgtEl>
                                          <p:spTgt spid="7587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blinds(horizontal)">
                                      <p:cBhvr>
                                        <p:cTn id="18" dur="500"/>
                                        <p:tgtEl>
                                          <p:spTgt spid="5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strips(upRight)">
                                      <p:cBhvr>
                                        <p:cTn id="23" dur="500"/>
                                        <p:tgtEl>
                                          <p:spTgt spid="59"/>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strips(downLeft)">
                                      <p:cBhvr>
                                        <p:cTn id="37" dur="500"/>
                                        <p:tgtEl>
                                          <p:spTgt spid="57"/>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par>
                          <p:cTn id="38" fill="hold">
                            <p:stCondLst>
                              <p:cond delay="500"/>
                            </p:stCondLst>
                            <p:childTnLst>
                              <p:par>
                                <p:cTn id="39" presetID="18" presetClass="entr" presetSubtype="12"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strips(downLeft)">
                                      <p:cBhvr>
                                        <p:cTn id="41" dur="500"/>
                                        <p:tgtEl>
                                          <p:spTgt spid="101"/>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blinds(horizontal)">
                                      <p:cBhvr>
                                        <p:cTn id="45" dur="500"/>
                                        <p:tgtEl>
                                          <p:spTgt spid="104"/>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p:tgtEl>
                                      </p:cMediaNode>
                                    </p:audio>
                                  </p:sub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109"/>
                                        </p:tgtEl>
                                        <p:attrNameLst>
                                          <p:attrName>style.visibility</p:attrName>
                                        </p:attrNameLst>
                                      </p:cBhvr>
                                      <p:to>
                                        <p:strVal val="visible"/>
                                      </p:to>
                                    </p:set>
                                    <p:animEffect transition="in" filter="blinds(horizontal)">
                                      <p:cBhvr>
                                        <p:cTn id="49" dur="500"/>
                                        <p:tgtEl>
                                          <p:spTgt spid="109"/>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blinds(horizontal)">
                                      <p:cBhvr>
                                        <p:cTn id="54" dur="500"/>
                                        <p:tgtEl>
                                          <p:spTgt spid="110"/>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strips(downLeft)">
                                      <p:cBhvr>
                                        <p:cTn id="59" dur="500"/>
                                        <p:tgtEl>
                                          <p:spTgt spid="108"/>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3" presetClass="entr" presetSubtype="10" fill="hold" nodeType="after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blinds(horizontal)">
                                      <p:cBhvr>
                                        <p:cTn id="63" dur="500"/>
                                        <p:tgtEl>
                                          <p:spTgt spid="105"/>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12" fill="hold" grpId="0" nodeType="clickEffect">
                                  <p:stCondLst>
                                    <p:cond delay="0"/>
                                  </p:stCondLst>
                                  <p:childTnLst>
                                    <p:set>
                                      <p:cBhvr>
                                        <p:cTn id="67" dur="1" fill="hold">
                                          <p:stCondLst>
                                            <p:cond delay="0"/>
                                          </p:stCondLst>
                                        </p:cTn>
                                        <p:tgtEl>
                                          <p:spTgt spid="113"/>
                                        </p:tgtEl>
                                        <p:attrNameLst>
                                          <p:attrName>style.visibility</p:attrName>
                                        </p:attrNameLst>
                                      </p:cBhvr>
                                      <p:to>
                                        <p:strVal val="visible"/>
                                      </p:to>
                                    </p:set>
                                    <p:animEffect transition="in" filter="strips(downLeft)">
                                      <p:cBhvr>
                                        <p:cTn id="68" dur="500"/>
                                        <p:tgtEl>
                                          <p:spTgt spid="113"/>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18" presetClass="entr" presetSubtype="3" fill="hold" grpId="0" nodeType="click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strips(upRight)">
                                      <p:cBhvr>
                                        <p:cTn id="73" dur="500"/>
                                        <p:tgtEl>
                                          <p:spTgt spid="114"/>
                                        </p:tgtEl>
                                      </p:cBhvr>
                                    </p:animEffect>
                                  </p:childTnLst>
                                  <p:subTnLst>
                                    <p:audio>
                                      <p:cMediaNode>
                                        <p:cTn display="0" masterRel="sameClick">
                                          <p:stCondLst>
                                            <p:cond evt="begin" delay="0">
                                              <p:tn val="71"/>
                                            </p:cond>
                                          </p:stCondLst>
                                          <p:endCondLst>
                                            <p:cond evt="onStopAudio" delay="0">
                                              <p:tgtEl>
                                                <p:sldTgt/>
                                              </p:tgtEl>
                                            </p:cond>
                                          </p:endCondLst>
                                        </p:cTn>
                                        <p:tgtEl>
                                          <p:sndTgt r:embed="rId5" name="laser.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box(in)">
                                      <p:cBhvr>
                                        <p:cTn id="78" dur="2000"/>
                                        <p:tgtEl>
                                          <p:spTgt spid="4"/>
                                        </p:tgtEl>
                                      </p:cBhvr>
                                    </p:animEffect>
                                  </p:childTnLst>
                                  <p:subTnLst>
                                    <p:audio>
                                      <p:cMediaNode>
                                        <p:cTn display="0" masterRel="sameClick">
                                          <p:stCondLst>
                                            <p:cond evt="begin" delay="0">
                                              <p:tn val="76"/>
                                            </p:cond>
                                          </p:stCondLst>
                                          <p:endCondLst>
                                            <p:cond evt="onStopAudio" delay="0">
                                              <p:tgtEl>
                                                <p:sldTgt/>
                                              </p:tgtEl>
                                            </p:cond>
                                          </p:endCondLst>
                                        </p:cTn>
                                        <p:tgtEl>
                                          <p:sndTgt r:embed="rId4" name="chimes.wav"/>
                                        </p:tgtEl>
                                      </p:cMediaNode>
                                    </p:audio>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15"/>
                                        </p:tgtEl>
                                        <p:attrNameLst>
                                          <p:attrName>style.visibility</p:attrName>
                                        </p:attrNameLst>
                                      </p:cBhvr>
                                      <p:to>
                                        <p:strVal val="visible"/>
                                      </p:to>
                                    </p:set>
                                    <p:animEffect transition="in" filter="blinds(horizontal)">
                                      <p:cBhvr>
                                        <p:cTn id="83" dur="500"/>
                                        <p:tgtEl>
                                          <p:spTgt spid="115"/>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p:stCondLst>
                        <p:cond delay="indefinite"/>
                      </p:stCondLst>
                      <p:childTnLst>
                        <p:par>
                          <p:cTn id="85" fill="hold">
                            <p:stCondLst>
                              <p:cond delay="0"/>
                            </p:stCondLst>
                            <p:childTnLst>
                              <p:par>
                                <p:cTn id="86" presetID="18" presetClass="entr" presetSubtype="3" fill="hold" nodeType="clickEffect">
                                  <p:stCondLst>
                                    <p:cond delay="0"/>
                                  </p:stCondLst>
                                  <p:childTnLst>
                                    <p:set>
                                      <p:cBhvr>
                                        <p:cTn id="87" dur="1" fill="hold">
                                          <p:stCondLst>
                                            <p:cond delay="0"/>
                                          </p:stCondLst>
                                        </p:cTn>
                                        <p:tgtEl>
                                          <p:spTgt spid="116"/>
                                        </p:tgtEl>
                                        <p:attrNameLst>
                                          <p:attrName>style.visibility</p:attrName>
                                        </p:attrNameLst>
                                      </p:cBhvr>
                                      <p:to>
                                        <p:strVal val="visible"/>
                                      </p:to>
                                    </p:set>
                                    <p:animEffect transition="in" filter="strips(upRight)">
                                      <p:cBhvr>
                                        <p:cTn id="88" dur="500"/>
                                        <p:tgtEl>
                                          <p:spTgt spid="116"/>
                                        </p:tgtEl>
                                      </p:cBhvr>
                                    </p:animEffect>
                                  </p:childTnLst>
                                </p:cTn>
                              </p:par>
                            </p:childTnLst>
                          </p:cTn>
                        </p:par>
                        <p:par>
                          <p:cTn id="89" fill="hold">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blinds(horizontal)">
                                      <p:cBhvr>
                                        <p:cTn id="92" dur="500"/>
                                        <p:tgtEl>
                                          <p:spTgt spid="119"/>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20"/>
                                        </p:tgtEl>
                                        <p:attrNameLst>
                                          <p:attrName>style.visibility</p:attrName>
                                        </p:attrNameLst>
                                      </p:cBhvr>
                                      <p:to>
                                        <p:strVal val="visible"/>
                                      </p:to>
                                    </p:set>
                                    <p:animEffect transition="in" filter="blinds(horizontal)">
                                      <p:cBhvr>
                                        <p:cTn id="97" dur="500"/>
                                        <p:tgtEl>
                                          <p:spTgt spid="120"/>
                                        </p:tgtEl>
                                      </p:cBhvr>
                                    </p:animEffect>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strips(downLeft)">
                                      <p:cBhvr>
                                        <p:cTn id="102" dur="500"/>
                                        <p:tgtEl>
                                          <p:spTgt spid="123"/>
                                        </p:tgtEl>
                                      </p:cBhvr>
                                    </p:animEffect>
                                  </p:childTnLst>
                                  <p:subTnLst>
                                    <p:audio>
                                      <p:cMediaNode>
                                        <p:cTn display="0" masterRel="sameClick">
                                          <p:stCondLst>
                                            <p:cond evt="begin" delay="0">
                                              <p:tn val="100"/>
                                            </p:cond>
                                          </p:stCondLst>
                                          <p:endCondLst>
                                            <p:cond evt="onStopAudio" delay="0">
                                              <p:tgtEl>
                                                <p:sldTgt/>
                                              </p:tgtEl>
                                            </p:cond>
                                          </p:endCondLst>
                                        </p:cTn>
                                        <p:tgtEl>
                                          <p:sndTgt r:embed="rId4" name="chimes.wav"/>
                                        </p:tgtEl>
                                      </p:cMediaNode>
                                    </p:audio>
                                  </p:subTnLst>
                                </p:cTn>
                              </p:par>
                            </p:childTnLst>
                          </p:cTn>
                        </p:par>
                        <p:par>
                          <p:cTn id="103" fill="hold">
                            <p:stCondLst>
                              <p:cond delay="500"/>
                            </p:stCondLst>
                            <p:childTnLst>
                              <p:par>
                                <p:cTn id="104" presetID="18" presetClass="entr" presetSubtype="12" fill="hold" grpId="0" nodeType="afterEffect">
                                  <p:stCondLst>
                                    <p:cond delay="0"/>
                                  </p:stCondLst>
                                  <p:childTnLst>
                                    <p:set>
                                      <p:cBhvr>
                                        <p:cTn id="105" dur="1" fill="hold">
                                          <p:stCondLst>
                                            <p:cond delay="0"/>
                                          </p:stCondLst>
                                        </p:cTn>
                                        <p:tgtEl>
                                          <p:spTgt spid="135"/>
                                        </p:tgtEl>
                                        <p:attrNameLst>
                                          <p:attrName>style.visibility</p:attrName>
                                        </p:attrNameLst>
                                      </p:cBhvr>
                                      <p:to>
                                        <p:strVal val="visible"/>
                                      </p:to>
                                    </p:set>
                                    <p:animEffect transition="in" filter="strips(downLeft)">
                                      <p:cBhvr>
                                        <p:cTn id="106" dur="500"/>
                                        <p:tgtEl>
                                          <p:spTgt spid="135"/>
                                        </p:tgtEl>
                                      </p:cBhvr>
                                    </p:animEffect>
                                  </p:childTnLst>
                                  <p:subTnLst>
                                    <p:audio>
                                      <p:cMediaNode>
                                        <p:cTn display="0" masterRel="sameClick">
                                          <p:stCondLst>
                                            <p:cond evt="begin" delay="0">
                                              <p:tn val="104"/>
                                            </p:cond>
                                          </p:stCondLst>
                                          <p:endCondLst>
                                            <p:cond evt="onStopAudio" delay="0">
                                              <p:tgtEl>
                                                <p:sldTgt/>
                                              </p:tgtEl>
                                            </p:cond>
                                          </p:endCondLst>
                                        </p:cTn>
                                        <p:tgtEl>
                                          <p:sndTgt r:embed="rId4" name="chimes.wav"/>
                                        </p:tgtEl>
                                      </p:cMediaNode>
                                    </p:audio>
                                  </p:subTnLst>
                                </p:cTn>
                              </p:par>
                            </p:childTnLst>
                          </p:cTn>
                        </p:par>
                        <p:par>
                          <p:cTn id="107" fill="hold">
                            <p:stCondLst>
                              <p:cond delay="1000"/>
                            </p:stCondLst>
                            <p:childTnLst>
                              <p:par>
                                <p:cTn id="108" presetID="3" presetClass="entr" presetSubtype="10" fill="hold" nodeType="afterEffect">
                                  <p:stCondLst>
                                    <p:cond delay="0"/>
                                  </p:stCondLst>
                                  <p:childTnLst>
                                    <p:set>
                                      <p:cBhvr>
                                        <p:cTn id="109" dur="1" fill="hold">
                                          <p:stCondLst>
                                            <p:cond delay="0"/>
                                          </p:stCondLst>
                                        </p:cTn>
                                        <p:tgtEl>
                                          <p:spTgt spid="124"/>
                                        </p:tgtEl>
                                        <p:attrNameLst>
                                          <p:attrName>style.visibility</p:attrName>
                                        </p:attrNameLst>
                                      </p:cBhvr>
                                      <p:to>
                                        <p:strVal val="visible"/>
                                      </p:to>
                                    </p:set>
                                    <p:animEffect transition="in" filter="blinds(horizontal)">
                                      <p:cBhvr>
                                        <p:cTn id="110" dur="500"/>
                                        <p:tgtEl>
                                          <p:spTgt spid="124"/>
                                        </p:tgtEl>
                                      </p:cBhvr>
                                    </p:animEffect>
                                  </p:childTnLst>
                                  <p:subTnLst>
                                    <p:audio>
                                      <p:cMediaNode>
                                        <p:cTn display="0" masterRel="sameClick">
                                          <p:stCondLst>
                                            <p:cond evt="begin" delay="0">
                                              <p:tn val="108"/>
                                            </p:cond>
                                          </p:stCondLst>
                                          <p:endCondLst>
                                            <p:cond evt="onStopAudio" delay="0">
                                              <p:tgtEl>
                                                <p:sldTgt/>
                                              </p:tgtEl>
                                            </p:cond>
                                          </p:endCondLst>
                                        </p:cTn>
                                        <p:tgtEl>
                                          <p:sndTgt r:embed="rId4" name="chimes.wav"/>
                                        </p:tgtEl>
                                      </p:cMediaNode>
                                    </p:audio>
                                  </p:subTnLst>
                                </p:cTn>
                              </p:par>
                            </p:childTnLst>
                          </p:cTn>
                        </p:par>
                        <p:par>
                          <p:cTn id="111" fill="hold">
                            <p:stCondLst>
                              <p:cond delay="1500"/>
                            </p:stCondLst>
                            <p:childTnLst>
                              <p:par>
                                <p:cTn id="112" presetID="3" presetClass="entr" presetSubtype="10" fill="hold" grpId="0" nodeType="afterEffect">
                                  <p:stCondLst>
                                    <p:cond delay="0"/>
                                  </p:stCondLst>
                                  <p:childTnLst>
                                    <p:set>
                                      <p:cBhvr>
                                        <p:cTn id="113" dur="1" fill="hold">
                                          <p:stCondLst>
                                            <p:cond delay="0"/>
                                          </p:stCondLst>
                                        </p:cTn>
                                        <p:tgtEl>
                                          <p:spTgt spid="128"/>
                                        </p:tgtEl>
                                        <p:attrNameLst>
                                          <p:attrName>style.visibility</p:attrName>
                                        </p:attrNameLst>
                                      </p:cBhvr>
                                      <p:to>
                                        <p:strVal val="visible"/>
                                      </p:to>
                                    </p:set>
                                    <p:animEffect transition="in" filter="blinds(horizontal)">
                                      <p:cBhvr>
                                        <p:cTn id="114" dur="500"/>
                                        <p:tgtEl>
                                          <p:spTgt spid="128"/>
                                        </p:tgtEl>
                                      </p:cBhvr>
                                    </p:animEffect>
                                  </p:childTnLst>
                                  <p:subTnLst>
                                    <p:audio>
                                      <p:cMediaNode>
                                        <p:cTn display="0" masterRel="sameClick">
                                          <p:stCondLst>
                                            <p:cond evt="begin" delay="0">
                                              <p:tn val="112"/>
                                            </p:cond>
                                          </p:stCondLst>
                                          <p:endCondLst>
                                            <p:cond evt="onStopAudio" delay="0">
                                              <p:tgtEl>
                                                <p:sldTgt/>
                                              </p:tgtEl>
                                            </p:cond>
                                          </p:endCondLst>
                                        </p:cTn>
                                        <p:tgtEl>
                                          <p:sndTgt r:embed="rId3"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25"/>
                                        </p:tgtEl>
                                        <p:attrNameLst>
                                          <p:attrName>style.visibility</p:attrName>
                                        </p:attrNameLst>
                                      </p:cBhvr>
                                      <p:to>
                                        <p:strVal val="visible"/>
                                      </p:to>
                                    </p:set>
                                    <p:animEffect transition="in" filter="blinds(horizontal)">
                                      <p:cBhvr>
                                        <p:cTn id="119" dur="500"/>
                                        <p:tgtEl>
                                          <p:spTgt spid="125"/>
                                        </p:tgtEl>
                                      </p:cBhvr>
                                    </p:animEffec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129"/>
                                        </p:tgtEl>
                                        <p:attrNameLst>
                                          <p:attrName>style.visibility</p:attrName>
                                        </p:attrNameLst>
                                      </p:cBhvr>
                                      <p:to>
                                        <p:strVal val="visible"/>
                                      </p:to>
                                    </p:set>
                                    <p:animEffect transition="in" filter="strips(downLeft)">
                                      <p:cBhvr>
                                        <p:cTn id="124" dur="500"/>
                                        <p:tgtEl>
                                          <p:spTgt spid="129"/>
                                        </p:tgtEl>
                                      </p:cBhvr>
                                    </p:animEffect>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par>
                          <p:cTn id="125" fill="hold">
                            <p:stCondLst>
                              <p:cond delay="500"/>
                            </p:stCondLst>
                            <p:childTnLst>
                              <p:par>
                                <p:cTn id="126" presetID="3" presetClass="entr" presetSubtype="10" fill="hold" nodeType="afterEffect">
                                  <p:stCondLst>
                                    <p:cond delay="0"/>
                                  </p:stCondLst>
                                  <p:childTnLst>
                                    <p:set>
                                      <p:cBhvr>
                                        <p:cTn id="127" dur="1" fill="hold">
                                          <p:stCondLst>
                                            <p:cond delay="0"/>
                                          </p:stCondLst>
                                        </p:cTn>
                                        <p:tgtEl>
                                          <p:spTgt spid="130"/>
                                        </p:tgtEl>
                                        <p:attrNameLst>
                                          <p:attrName>style.visibility</p:attrName>
                                        </p:attrNameLst>
                                      </p:cBhvr>
                                      <p:to>
                                        <p:strVal val="visible"/>
                                      </p:to>
                                    </p:set>
                                    <p:animEffect transition="in" filter="blinds(horizontal)">
                                      <p:cBhvr>
                                        <p:cTn id="128" dur="500"/>
                                        <p:tgtEl>
                                          <p:spTgt spid="130"/>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133"/>
                                        </p:tgtEl>
                                        <p:attrNameLst>
                                          <p:attrName>style.visibility</p:attrName>
                                        </p:attrNameLst>
                                      </p:cBhvr>
                                      <p:to>
                                        <p:strVal val="visible"/>
                                      </p:to>
                                    </p:set>
                                    <p:animEffect transition="in" filter="strips(downLeft)">
                                      <p:cBhvr>
                                        <p:cTn id="133" dur="500"/>
                                        <p:tgtEl>
                                          <p:spTgt spid="133"/>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18" presetClass="entr" presetSubtype="3" fill="hold" grpId="0" nodeType="clickEffect">
                                  <p:stCondLst>
                                    <p:cond delay="0"/>
                                  </p:stCondLst>
                                  <p:childTnLst>
                                    <p:set>
                                      <p:cBhvr>
                                        <p:cTn id="137" dur="1" fill="hold">
                                          <p:stCondLst>
                                            <p:cond delay="0"/>
                                          </p:stCondLst>
                                        </p:cTn>
                                        <p:tgtEl>
                                          <p:spTgt spid="134"/>
                                        </p:tgtEl>
                                        <p:attrNameLst>
                                          <p:attrName>style.visibility</p:attrName>
                                        </p:attrNameLst>
                                      </p:cBhvr>
                                      <p:to>
                                        <p:strVal val="visible"/>
                                      </p:to>
                                    </p:set>
                                    <p:animEffect transition="in" filter="strips(upRight)">
                                      <p:cBhvr>
                                        <p:cTn id="138" dur="500"/>
                                        <p:tgtEl>
                                          <p:spTgt spid="134"/>
                                        </p:tgtEl>
                                      </p:cBhvr>
                                    </p:animEffect>
                                  </p:childTnLst>
                                  <p:subTnLst>
                                    <p:audio>
                                      <p:cMediaNode>
                                        <p:cTn display="0" masterRel="sameClick">
                                          <p:stCondLst>
                                            <p:cond evt="begin" delay="0">
                                              <p:tn val="136"/>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0" grpId="0"/>
      <p:bldP spid="56" grpId="0"/>
      <p:bldP spid="57" grpId="0" animBg="1"/>
      <p:bldP spid="58" grpId="0"/>
      <p:bldP spid="108" grpId="0" animBg="1"/>
      <p:bldP spid="109" grpId="0"/>
      <p:bldP spid="113" grpId="0" animBg="1"/>
      <p:bldP spid="114" grpId="0" animBg="1"/>
      <p:bldP spid="115" grpId="0"/>
      <p:bldP spid="119" grpId="0"/>
      <p:bldP spid="123" grpId="0" animBg="1"/>
      <p:bldP spid="128" grpId="0"/>
      <p:bldP spid="129" grpId="0" animBg="1"/>
      <p:bldP spid="133" grpId="0" animBg="1"/>
      <p:bldP spid="134" grpId="0" animBg="1"/>
      <p:bldP spid="1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7" name="Rectangle 5"/>
          <p:cNvSpPr>
            <a:spLocks noChangeArrowheads="1"/>
          </p:cNvSpPr>
          <p:nvPr/>
        </p:nvSpPr>
        <p:spPr bwMode="auto">
          <a:xfrm>
            <a:off x="745084" y="163514"/>
            <a:ext cx="2222500" cy="579437"/>
          </a:xfrm>
          <a:prstGeom prst="rect">
            <a:avLst/>
          </a:prstGeom>
          <a:noFill/>
          <a:ln w="9525">
            <a:noFill/>
            <a:miter lim="800000"/>
            <a:headEnd/>
            <a:tailEnd/>
          </a:ln>
          <a:effectLst/>
        </p:spPr>
        <p:txBody>
          <a:bodyPr wrap="none" anchor="ctr">
            <a:spAutoFit/>
          </a:bodyPr>
          <a:lstStyle/>
          <a:p>
            <a:r>
              <a:rPr lang="en-US" altLang="zh-CN" sz="3200" b="1" dirty="0">
                <a:solidFill>
                  <a:srgbClr val="FF3399"/>
                </a:solidFill>
                <a:effectLst>
                  <a:outerShdw blurRad="38100" dist="38100" dir="2700000" algn="tl">
                    <a:srgbClr val="000000"/>
                  </a:outerShdw>
                </a:effectLst>
                <a:ea typeface="隶书" pitchFamily="49" charset="-122"/>
              </a:rPr>
              <a:t>3. </a:t>
            </a:r>
            <a:r>
              <a:rPr lang="zh-CN" altLang="en-US" sz="3200" b="1" dirty="0">
                <a:solidFill>
                  <a:srgbClr val="FF3399"/>
                </a:solidFill>
                <a:effectLst>
                  <a:outerShdw blurRad="38100" dist="38100" dir="2700000" algn="tl">
                    <a:srgbClr val="000000"/>
                  </a:outerShdw>
                </a:effectLst>
                <a:ea typeface="隶书" pitchFamily="49" charset="-122"/>
              </a:rPr>
              <a:t>整型变量</a:t>
            </a:r>
          </a:p>
        </p:txBody>
      </p:sp>
      <p:sp>
        <p:nvSpPr>
          <p:cNvPr id="781318" name="Rectangle 6"/>
          <p:cNvSpPr>
            <a:spLocks noChangeArrowheads="1"/>
          </p:cNvSpPr>
          <p:nvPr/>
        </p:nvSpPr>
        <p:spPr bwMode="auto">
          <a:xfrm>
            <a:off x="1087985" y="695325"/>
            <a:ext cx="4840287" cy="457200"/>
          </a:xfrm>
          <a:prstGeom prst="rect">
            <a:avLst/>
          </a:prstGeom>
          <a:noFill/>
          <a:ln w="9525">
            <a:noFill/>
            <a:miter lim="800000"/>
            <a:headEnd/>
            <a:tailEnd/>
          </a:ln>
          <a:effectLst/>
        </p:spPr>
        <p:txBody>
          <a:bodyPr anchor="ctr">
            <a:spAutoFit/>
          </a:bodyPr>
          <a:lstStyle/>
          <a:p>
            <a:pPr>
              <a:buFont typeface="Wingdings" pitchFamily="2" charset="2"/>
              <a:buChar char="Ø"/>
              <a:tabLst>
                <a:tab pos="571500" algn="l"/>
              </a:tabLst>
            </a:pPr>
            <a:r>
              <a:rPr lang="zh-CN" altLang="en-US" b="1" dirty="0">
                <a:solidFill>
                  <a:schemeClr val="accent2"/>
                </a:solidFill>
                <a:effectLst>
                  <a:outerShdw blurRad="38100" dist="38100" dir="2700000" algn="tl">
                    <a:srgbClr val="000000"/>
                  </a:outerShdw>
                </a:effectLst>
                <a:latin typeface="楷体" pitchFamily="49" charset="-122"/>
                <a:ea typeface="楷体" pitchFamily="49" charset="-122"/>
              </a:rPr>
              <a:t>整型变量的定义</a:t>
            </a:r>
          </a:p>
        </p:txBody>
      </p:sp>
      <p:sp>
        <p:nvSpPr>
          <p:cNvPr id="781347" name="Text Box 35"/>
          <p:cNvSpPr txBox="1">
            <a:spLocks noChangeArrowheads="1"/>
          </p:cNvSpPr>
          <p:nvPr/>
        </p:nvSpPr>
        <p:spPr bwMode="auto">
          <a:xfrm>
            <a:off x="1476922" y="1227138"/>
            <a:ext cx="9299598" cy="431800"/>
          </a:xfrm>
          <a:prstGeom prst="rect">
            <a:avLst/>
          </a:prstGeom>
          <a:gradFill rotWithShape="1">
            <a:gsLst>
              <a:gs pos="0">
                <a:srgbClr val="FFFF99"/>
              </a:gs>
              <a:gs pos="100000">
                <a:srgbClr val="FFFF99">
                  <a:gamma/>
                  <a:shade val="69804"/>
                  <a:invGamma/>
                </a:srgbClr>
              </a:gs>
            </a:gsLst>
            <a:lin ang="5400000" scaled="1"/>
          </a:gradFill>
          <a:ln w="28575">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en-US" altLang="zh-CN" sz="2000" b="1" dirty="0">
                <a:solidFill>
                  <a:srgbClr val="FF00FF"/>
                </a:solidFill>
                <a:effectLst>
                  <a:outerShdw blurRad="38100" dist="38100" dir="2700000" algn="tl">
                    <a:srgbClr val="000000"/>
                  </a:outerShdw>
                </a:effectLst>
                <a:latin typeface="+mn-lt"/>
                <a:ea typeface="楷体" pitchFamily="49" charset="-122"/>
              </a:rPr>
              <a:t>int    </a:t>
            </a:r>
            <a:r>
              <a:rPr lang="zh-CN" altLang="en-US" sz="2000" b="1" dirty="0">
                <a:solidFill>
                  <a:srgbClr val="FF00FF"/>
                </a:solidFill>
                <a:effectLst>
                  <a:outerShdw blurRad="38100" dist="38100" dir="2700000" algn="tl">
                    <a:srgbClr val="000000"/>
                  </a:outerShdw>
                </a:effectLst>
                <a:latin typeface="+mn-lt"/>
                <a:ea typeface="楷体" pitchFamily="49" charset="-122"/>
              </a:rPr>
              <a:t>变量名</a:t>
            </a:r>
            <a:r>
              <a:rPr lang="en-US" altLang="zh-CN" sz="2000" b="1" dirty="0">
                <a:solidFill>
                  <a:srgbClr val="FF00FF"/>
                </a:solidFill>
                <a:effectLst>
                  <a:outerShdw blurRad="38100" dist="38100" dir="2700000" algn="tl">
                    <a:srgbClr val="000000"/>
                  </a:outerShdw>
                </a:effectLst>
                <a:latin typeface="+mn-lt"/>
                <a:ea typeface="楷体" pitchFamily="49" charset="-122"/>
              </a:rPr>
              <a:t>[</a:t>
            </a:r>
            <a:r>
              <a:rPr lang="zh-CN" altLang="en-US" sz="2000" b="1" dirty="0">
                <a:solidFill>
                  <a:srgbClr val="FF00FF"/>
                </a:solidFill>
                <a:effectLst>
                  <a:outerShdw blurRad="38100" dist="38100" dir="2700000" algn="tl">
                    <a:srgbClr val="000000"/>
                  </a:outerShdw>
                </a:effectLst>
                <a:latin typeface="+mn-lt"/>
                <a:ea typeface="楷体" pitchFamily="49" charset="-122"/>
              </a:rPr>
              <a:t>， 变量名</a:t>
            </a:r>
            <a:r>
              <a:rPr lang="en-US" altLang="zh-CN" sz="2000" b="1" dirty="0">
                <a:solidFill>
                  <a:srgbClr val="FF00FF"/>
                </a:solidFill>
                <a:effectLst>
                  <a:outerShdw blurRad="38100" dist="38100" dir="2700000" algn="tl">
                    <a:srgbClr val="000000"/>
                  </a:outerShdw>
                </a:effectLst>
                <a:latin typeface="+mn-lt"/>
                <a:ea typeface="楷体" pitchFamily="49" charset="-122"/>
              </a:rPr>
              <a:t>2</a:t>
            </a:r>
            <a:r>
              <a:rPr lang="zh-CN" altLang="en-US" sz="2000" b="1" dirty="0">
                <a:solidFill>
                  <a:srgbClr val="FF00FF"/>
                </a:solidFill>
                <a:effectLst>
                  <a:outerShdw blurRad="38100" dist="38100" dir="2700000" algn="tl">
                    <a:srgbClr val="000000"/>
                  </a:outerShdw>
                </a:effectLst>
                <a:latin typeface="+mn-lt"/>
                <a:ea typeface="楷体" pitchFamily="49" charset="-122"/>
              </a:rPr>
              <a:t>，</a:t>
            </a:r>
            <a:r>
              <a:rPr lang="en-US" altLang="zh-CN" sz="2000" b="1" dirty="0">
                <a:solidFill>
                  <a:srgbClr val="FF00FF"/>
                </a:solidFill>
                <a:effectLst>
                  <a:outerShdw blurRad="38100" dist="38100" dir="2700000" algn="tl">
                    <a:srgbClr val="000000"/>
                  </a:outerShdw>
                </a:effectLst>
                <a:latin typeface="+mn-lt"/>
                <a:ea typeface="楷体" pitchFamily="49" charset="-122"/>
              </a:rPr>
              <a:t>……</a:t>
            </a:r>
            <a:r>
              <a:rPr lang="zh-CN" altLang="en-US" sz="2000" b="1" dirty="0">
                <a:solidFill>
                  <a:srgbClr val="FF00FF"/>
                </a:solidFill>
                <a:effectLst>
                  <a:outerShdw blurRad="38100" dist="38100" dir="2700000" algn="tl">
                    <a:srgbClr val="000000"/>
                  </a:outerShdw>
                </a:effectLst>
                <a:latin typeface="+mn-lt"/>
                <a:ea typeface="楷体" pitchFamily="49" charset="-122"/>
              </a:rPr>
              <a:t>，变量名</a:t>
            </a:r>
            <a:r>
              <a:rPr lang="en-US" altLang="zh-CN" sz="2000" b="1" dirty="0">
                <a:solidFill>
                  <a:srgbClr val="FF00FF"/>
                </a:solidFill>
                <a:effectLst>
                  <a:outerShdw blurRad="38100" dist="38100" dir="2700000" algn="tl">
                    <a:srgbClr val="000000"/>
                  </a:outerShdw>
                </a:effectLst>
                <a:latin typeface="+mn-lt"/>
                <a:ea typeface="楷体" pitchFamily="49" charset="-122"/>
              </a:rPr>
              <a:t>n]</a:t>
            </a:r>
            <a:r>
              <a:rPr lang="zh-CN" altLang="en-US" sz="2000" b="1" dirty="0">
                <a:solidFill>
                  <a:srgbClr val="FF00FF"/>
                </a:solidFill>
                <a:effectLst>
                  <a:outerShdw blurRad="38100" dist="38100" dir="2700000" algn="tl">
                    <a:srgbClr val="000000"/>
                  </a:outerShdw>
                </a:effectLst>
                <a:latin typeface="+mn-lt"/>
                <a:ea typeface="楷体" pitchFamily="49" charset="-122"/>
              </a:rPr>
              <a:t>；</a:t>
            </a:r>
          </a:p>
        </p:txBody>
      </p:sp>
      <p:sp>
        <p:nvSpPr>
          <p:cNvPr id="781378" name="Line 66"/>
          <p:cNvSpPr>
            <a:spLocks noChangeShapeType="1"/>
          </p:cNvSpPr>
          <p:nvPr/>
        </p:nvSpPr>
        <p:spPr bwMode="auto">
          <a:xfrm>
            <a:off x="7381603" y="4437112"/>
            <a:ext cx="0" cy="1944216"/>
          </a:xfrm>
          <a:prstGeom prst="line">
            <a:avLst/>
          </a:prstGeom>
          <a:noFill/>
          <a:ln w="28575">
            <a:solidFill>
              <a:srgbClr val="FF0000"/>
            </a:solidFill>
            <a:round/>
            <a:headEnd/>
            <a:tailEnd type="stealth" w="lg" len="lg"/>
          </a:ln>
          <a:effectLst/>
        </p:spPr>
        <p:txBody>
          <a:bodyPr/>
          <a:lstStyle/>
          <a:p>
            <a:endParaRPr lang="zh-CN" altLang="en-US"/>
          </a:p>
        </p:txBody>
      </p:sp>
      <p:sp>
        <p:nvSpPr>
          <p:cNvPr id="781387" name="Rectangle 75"/>
          <p:cNvSpPr>
            <a:spLocks noChangeArrowheads="1"/>
          </p:cNvSpPr>
          <p:nvPr/>
        </p:nvSpPr>
        <p:spPr bwMode="auto">
          <a:xfrm>
            <a:off x="4151784" y="6381328"/>
            <a:ext cx="4339650" cy="369332"/>
          </a:xfrm>
          <a:prstGeom prst="rect">
            <a:avLst/>
          </a:prstGeom>
          <a:noFill/>
          <a:ln w="9525">
            <a:noFill/>
            <a:miter lim="800000"/>
            <a:headEnd/>
            <a:tailEnd/>
          </a:ln>
          <a:effectLst/>
        </p:spPr>
        <p:txBody>
          <a:bodyPr wrap="none" anchor="ctr">
            <a:spAutoFit/>
          </a:bodyPr>
          <a:lstStyle/>
          <a:p>
            <a:r>
              <a:rPr lang="zh-CN" altLang="en-US" sz="1800" b="1" dirty="0">
                <a:solidFill>
                  <a:srgbClr val="CC0000"/>
                </a:solidFill>
                <a:effectLst>
                  <a:outerShdw blurRad="38100" dist="38100" dir="2700000" algn="tl">
                    <a:srgbClr val="000000"/>
                  </a:outerShdw>
                </a:effectLst>
                <a:latin typeface="楷体" pitchFamily="49" charset="-122"/>
                <a:ea typeface="楷体" pitchFamily="49" charset="-122"/>
              </a:rPr>
              <a:t>有符号整型变量在内存中的实际存放形式</a:t>
            </a:r>
            <a:endParaRPr lang="en-US" altLang="zh-CN" sz="1800" b="1" dirty="0">
              <a:latin typeface="楷体" pitchFamily="49" charset="-122"/>
              <a:ea typeface="楷体" pitchFamily="49" charset="-122"/>
            </a:endParaRPr>
          </a:p>
        </p:txBody>
      </p:sp>
      <p:grpSp>
        <p:nvGrpSpPr>
          <p:cNvPr id="781389" name="Group 77"/>
          <p:cNvGrpSpPr>
            <a:grpSpLocks/>
          </p:cNvGrpSpPr>
          <p:nvPr/>
        </p:nvGrpSpPr>
        <p:grpSpPr bwMode="auto">
          <a:xfrm>
            <a:off x="-12154" y="0"/>
            <a:ext cx="446088" cy="6858000"/>
            <a:chOff x="0" y="0"/>
            <a:chExt cx="281" cy="4320"/>
          </a:xfrm>
        </p:grpSpPr>
        <p:sp>
          <p:nvSpPr>
            <p:cNvPr id="781390" name="Text Box 7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81391" name="Text Box 7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781352" name="AutoShape 40"/>
          <p:cNvSpPr>
            <a:spLocks noChangeArrowheads="1"/>
          </p:cNvSpPr>
          <p:nvPr/>
        </p:nvSpPr>
        <p:spPr bwMode="auto">
          <a:xfrm>
            <a:off x="7968208" y="2060849"/>
            <a:ext cx="2406675" cy="415429"/>
          </a:xfrm>
          <a:prstGeom prst="wedgeRoundRectCallout">
            <a:avLst>
              <a:gd name="adj1" fmla="val -31202"/>
              <a:gd name="adj2" fmla="val -167905"/>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effectLst>
                  <a:outerShdw blurRad="38100" dist="38100" dir="2700000" algn="tl">
                    <a:srgbClr val="FFFFFF"/>
                  </a:outerShdw>
                </a:effectLst>
                <a:latin typeface="楷体" pitchFamily="49" charset="-122"/>
                <a:ea typeface="楷体" pitchFamily="49" charset="-122"/>
              </a:rPr>
              <a:t>以分号</a:t>
            </a:r>
            <a:r>
              <a:rPr lang="en-US" altLang="zh-CN" sz="2000" b="1" dirty="0">
                <a:effectLst>
                  <a:outerShdw blurRad="38100" dist="38100" dir="2700000" algn="tl">
                    <a:srgbClr val="FFFFFF"/>
                  </a:outerShdw>
                </a:effectLst>
                <a:latin typeface="楷体" pitchFamily="49" charset="-122"/>
                <a:ea typeface="楷体" pitchFamily="49" charset="-122"/>
              </a:rPr>
              <a:t>;</a:t>
            </a:r>
            <a:r>
              <a:rPr lang="zh-CN" altLang="en-US" sz="2000" b="1" dirty="0">
                <a:effectLst>
                  <a:outerShdw blurRad="38100" dist="38100" dir="2700000" algn="tl">
                    <a:srgbClr val="FFFFFF"/>
                  </a:outerShdw>
                </a:effectLst>
                <a:latin typeface="楷体" pitchFamily="49" charset="-122"/>
                <a:ea typeface="楷体" pitchFamily="49" charset="-122"/>
              </a:rPr>
              <a:t>结尾</a:t>
            </a:r>
          </a:p>
        </p:txBody>
      </p:sp>
      <p:sp>
        <p:nvSpPr>
          <p:cNvPr id="781351" name="AutoShape 39"/>
          <p:cNvSpPr>
            <a:spLocks noChangeArrowheads="1"/>
          </p:cNvSpPr>
          <p:nvPr/>
        </p:nvSpPr>
        <p:spPr bwMode="auto">
          <a:xfrm>
            <a:off x="6281762" y="1916832"/>
            <a:ext cx="2622550" cy="431304"/>
          </a:xfrm>
          <a:prstGeom prst="wedgeRoundRectCallout">
            <a:avLst>
              <a:gd name="adj1" fmla="val -43037"/>
              <a:gd name="adj2" fmla="val -137500"/>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effectLst>
                  <a:outerShdw blurRad="38100" dist="38100" dir="2700000" algn="tl">
                    <a:srgbClr val="FFFFFF"/>
                  </a:outerShdw>
                </a:effectLst>
                <a:latin typeface="楷体" pitchFamily="49" charset="-122"/>
                <a:ea typeface="楷体" pitchFamily="49" charset="-122"/>
              </a:rPr>
              <a:t>以逗号</a:t>
            </a:r>
            <a:r>
              <a:rPr lang="en-US" altLang="zh-CN" sz="2000" b="1" dirty="0">
                <a:effectLst>
                  <a:outerShdw blurRad="38100" dist="38100" dir="2700000" algn="tl">
                    <a:srgbClr val="FFFFFF"/>
                  </a:outerShdw>
                </a:effectLst>
                <a:latin typeface="楷体" pitchFamily="49" charset="-122"/>
                <a:ea typeface="楷体" pitchFamily="49" charset="-122"/>
              </a:rPr>
              <a:t>,</a:t>
            </a:r>
            <a:r>
              <a:rPr lang="zh-CN" altLang="en-US" sz="2000" b="1" dirty="0">
                <a:effectLst>
                  <a:outerShdw blurRad="38100" dist="38100" dir="2700000" algn="tl">
                    <a:srgbClr val="FFFFFF"/>
                  </a:outerShdw>
                </a:effectLst>
                <a:latin typeface="楷体" pitchFamily="49" charset="-122"/>
                <a:ea typeface="楷体" pitchFamily="49" charset="-122"/>
              </a:rPr>
              <a:t>分隔</a:t>
            </a:r>
          </a:p>
        </p:txBody>
      </p:sp>
      <p:sp>
        <p:nvSpPr>
          <p:cNvPr id="781350" name="AutoShape 38"/>
          <p:cNvSpPr>
            <a:spLocks noChangeArrowheads="1"/>
          </p:cNvSpPr>
          <p:nvPr/>
        </p:nvSpPr>
        <p:spPr bwMode="auto">
          <a:xfrm>
            <a:off x="4439816" y="1988840"/>
            <a:ext cx="3414712" cy="477912"/>
          </a:xfrm>
          <a:prstGeom prst="wedgeRoundRectCallout">
            <a:avLst>
              <a:gd name="adj1" fmla="val -44653"/>
              <a:gd name="adj2" fmla="val -137500"/>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effectLst>
                  <a:outerShdw blurRad="38100" dist="38100" dir="2700000" algn="tl">
                    <a:srgbClr val="FFFFFF"/>
                  </a:outerShdw>
                </a:effectLst>
                <a:latin typeface="楷体" pitchFamily="49" charset="-122"/>
                <a:ea typeface="楷体" pitchFamily="49" charset="-122"/>
              </a:rPr>
              <a:t>必须为合法的标识符</a:t>
            </a:r>
          </a:p>
        </p:txBody>
      </p:sp>
      <p:sp>
        <p:nvSpPr>
          <p:cNvPr id="781349" name="AutoShape 37"/>
          <p:cNvSpPr>
            <a:spLocks noChangeArrowheads="1"/>
          </p:cNvSpPr>
          <p:nvPr/>
        </p:nvSpPr>
        <p:spPr bwMode="auto">
          <a:xfrm>
            <a:off x="3935090" y="2133600"/>
            <a:ext cx="2520950" cy="431304"/>
          </a:xfrm>
          <a:prstGeom prst="wedgeRoundRectCallout">
            <a:avLst>
              <a:gd name="adj1" fmla="val -40968"/>
              <a:gd name="adj2" fmla="val -205552"/>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effectLst>
                  <a:outerShdw blurRad="38100" dist="38100" dir="2700000" algn="tl">
                    <a:srgbClr val="FFFFFF"/>
                  </a:outerShdw>
                </a:effectLst>
                <a:latin typeface="楷体" pitchFamily="49" charset="-122"/>
                <a:ea typeface="楷体" pitchFamily="49" charset="-122"/>
              </a:rPr>
              <a:t>至少一个空格</a:t>
            </a:r>
          </a:p>
        </p:txBody>
      </p:sp>
      <p:sp>
        <p:nvSpPr>
          <p:cNvPr id="781348" name="AutoShape 36"/>
          <p:cNvSpPr>
            <a:spLocks noChangeArrowheads="1"/>
          </p:cNvSpPr>
          <p:nvPr/>
        </p:nvSpPr>
        <p:spPr bwMode="auto">
          <a:xfrm>
            <a:off x="3431704" y="2060848"/>
            <a:ext cx="2088232" cy="431304"/>
          </a:xfrm>
          <a:prstGeom prst="wedgeRoundRectCallout">
            <a:avLst>
              <a:gd name="adj1" fmla="val -30111"/>
              <a:gd name="adj2" fmla="val -168909"/>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en-US" altLang="zh-CN" sz="2000" b="1" dirty="0" err="1">
                <a:effectLst>
                  <a:outerShdw blurRad="38100" dist="38100" dir="2700000" algn="tl">
                    <a:srgbClr val="FFFFFF"/>
                  </a:outerShdw>
                </a:effectLst>
                <a:latin typeface="+mn-lt"/>
                <a:ea typeface="楷体" pitchFamily="49" charset="-122"/>
              </a:rPr>
              <a:t>int</a:t>
            </a:r>
            <a:r>
              <a:rPr lang="zh-CN" altLang="en-US" sz="2000" b="1" dirty="0">
                <a:effectLst>
                  <a:outerShdw blurRad="38100" dist="38100" dir="2700000" algn="tl">
                    <a:srgbClr val="FFFFFF"/>
                  </a:outerShdw>
                </a:effectLst>
                <a:latin typeface="楷体" pitchFamily="49" charset="-122"/>
                <a:ea typeface="楷体" pitchFamily="49" charset="-122"/>
              </a:rPr>
              <a:t>必须小写</a:t>
            </a:r>
          </a:p>
        </p:txBody>
      </p:sp>
      <p:sp>
        <p:nvSpPr>
          <p:cNvPr id="781353" name="Text Box 41"/>
          <p:cNvSpPr txBox="1">
            <a:spLocks noChangeArrowheads="1"/>
          </p:cNvSpPr>
          <p:nvPr/>
        </p:nvSpPr>
        <p:spPr bwMode="auto">
          <a:xfrm>
            <a:off x="2063254" y="1844824"/>
            <a:ext cx="7777162" cy="576263"/>
          </a:xfrm>
          <a:prstGeom prst="rect">
            <a:avLst/>
          </a:prstGeom>
          <a:solidFill>
            <a:schemeClr val="bg1"/>
          </a:solidFill>
          <a:ln w="38100">
            <a:solidFill>
              <a:srgbClr val="FF33CC"/>
            </a:solidFill>
            <a:miter lim="800000"/>
            <a:headEnd/>
            <a:tailEnd/>
          </a:ln>
          <a:effectLst>
            <a:outerShdw dist="107763" dir="2700000" algn="ctr" rotWithShape="0">
              <a:srgbClr val="808080">
                <a:alpha val="50000"/>
              </a:srgbClr>
            </a:outerShdw>
          </a:effectLst>
        </p:spPr>
        <p:txBody>
          <a:bodyPr/>
          <a:lstStyle/>
          <a:p>
            <a:pPr algn="ctr"/>
            <a:r>
              <a:rPr lang="zh-CN" altLang="en-US" b="1">
                <a:solidFill>
                  <a:srgbClr val="CC3300"/>
                </a:solidFill>
                <a:effectLst>
                  <a:outerShdw blurRad="38100" dist="38100" dir="2700000" algn="tl">
                    <a:srgbClr val="000000"/>
                  </a:outerShdw>
                </a:effectLst>
                <a:latin typeface="楷体" pitchFamily="49" charset="-122"/>
                <a:ea typeface="楷体" pitchFamily="49" charset="-122"/>
              </a:rPr>
              <a:t>定义时可以赋初值，方法：在变量名后面增加“</a:t>
            </a:r>
            <a:r>
              <a:rPr lang="en-US" altLang="zh-CN" b="1">
                <a:solidFill>
                  <a:srgbClr val="CC3300"/>
                </a:solidFill>
                <a:effectLst>
                  <a:outerShdw blurRad="38100" dist="38100" dir="2700000" algn="tl">
                    <a:srgbClr val="000000"/>
                  </a:outerShdw>
                </a:effectLst>
                <a:latin typeface="楷体" pitchFamily="49" charset="-122"/>
                <a:ea typeface="楷体" pitchFamily="49" charset="-122"/>
              </a:rPr>
              <a:t>= </a:t>
            </a:r>
            <a:r>
              <a:rPr lang="zh-CN" altLang="en-US" b="1">
                <a:solidFill>
                  <a:srgbClr val="CC3300"/>
                </a:solidFill>
                <a:effectLst>
                  <a:outerShdw blurRad="38100" dist="38100" dir="2700000" algn="tl">
                    <a:srgbClr val="000000"/>
                  </a:outerShdw>
                </a:effectLst>
                <a:latin typeface="楷体" pitchFamily="49" charset="-122"/>
                <a:ea typeface="楷体" pitchFamily="49" charset="-122"/>
              </a:rPr>
              <a:t>数值”</a:t>
            </a:r>
            <a:r>
              <a:rPr lang="zh-CN" altLang="en-US" sz="2000" b="1">
                <a:solidFill>
                  <a:srgbClr val="FF3300"/>
                </a:solidFill>
                <a:effectLst>
                  <a:outerShdw blurRad="38100" dist="38100" dir="2700000" algn="tl">
                    <a:srgbClr val="000000"/>
                  </a:outerShdw>
                </a:effectLst>
                <a:latin typeface="楷体" pitchFamily="49" charset="-122"/>
                <a:ea typeface="楷体" pitchFamily="49" charset="-122"/>
              </a:rPr>
              <a:t> </a:t>
            </a:r>
          </a:p>
        </p:txBody>
      </p:sp>
      <p:sp>
        <p:nvSpPr>
          <p:cNvPr id="781360" name="Text Box 48"/>
          <p:cNvSpPr txBox="1">
            <a:spLocks noChangeArrowheads="1"/>
          </p:cNvSpPr>
          <p:nvPr/>
        </p:nvSpPr>
        <p:spPr bwMode="auto">
          <a:xfrm>
            <a:off x="4224436" y="1844824"/>
            <a:ext cx="3887788" cy="183832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66FF"/>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lIns="90000" tIns="46800" rIns="90000" bIns="46800">
            <a:spAutoFit/>
          </a:bodyPr>
          <a:lstStyle/>
          <a:p>
            <a:pPr eaLnBrk="0" hangingPunct="0"/>
            <a:r>
              <a:rPr lang="zh-CN" altLang="en-US" sz="2800" b="1" dirty="0">
                <a:solidFill>
                  <a:srgbClr val="FF0000"/>
                </a:solidFill>
                <a:latin typeface="隶书" panose="02010509060101010101" pitchFamily="49" charset="-122"/>
                <a:ea typeface="隶书" panose="02010509060101010101" pitchFamily="49" charset="-122"/>
              </a:rPr>
              <a:t>例：</a:t>
            </a:r>
            <a:r>
              <a:rPr lang="zh-CN" altLang="en-US" sz="2800" dirty="0">
                <a:solidFill>
                  <a:srgbClr val="FF0000"/>
                </a:solidFill>
                <a:latin typeface="隶书" panose="02010509060101010101" pitchFamily="49" charset="-122"/>
                <a:ea typeface="隶书" panose="02010509060101010101" pitchFamily="49" charset="-122"/>
              </a:rPr>
              <a:t> </a:t>
            </a:r>
          </a:p>
          <a:p>
            <a:pPr eaLnBrk="0" hangingPunct="0"/>
            <a:r>
              <a:rPr lang="zh-CN" altLang="en-US" sz="2800" b="1" dirty="0"/>
              <a:t> </a:t>
            </a:r>
            <a:r>
              <a:rPr lang="en-US" altLang="zh-CN" sz="2800" b="1" dirty="0"/>
              <a:t>int  a;</a:t>
            </a:r>
          </a:p>
          <a:p>
            <a:pPr eaLnBrk="0" hangingPunct="0"/>
            <a:r>
              <a:rPr lang="en-US" altLang="zh-CN" sz="2800" b="1" dirty="0"/>
              <a:t> int  x, y, z;</a:t>
            </a:r>
          </a:p>
          <a:p>
            <a:pPr eaLnBrk="0" hangingPunct="0"/>
            <a:r>
              <a:rPr lang="en-US" altLang="zh-CN" sz="2800" b="1" dirty="0"/>
              <a:t> int  m = 2, y = -3;</a:t>
            </a:r>
          </a:p>
        </p:txBody>
      </p:sp>
      <p:sp>
        <p:nvSpPr>
          <p:cNvPr id="781364" name="Text Box 52"/>
          <p:cNvSpPr txBox="1">
            <a:spLocks noChangeArrowheads="1"/>
          </p:cNvSpPr>
          <p:nvPr/>
        </p:nvSpPr>
        <p:spPr bwMode="auto">
          <a:xfrm>
            <a:off x="1419048" y="1844824"/>
            <a:ext cx="9443613" cy="1298871"/>
          </a:xfrm>
          <a:prstGeom prst="rect">
            <a:avLst/>
          </a:prstGeom>
          <a:gradFill rotWithShape="1">
            <a:gsLst>
              <a:gs pos="0">
                <a:srgbClr val="CCFFFF"/>
              </a:gs>
              <a:gs pos="100000">
                <a:srgbClr val="33CCCC"/>
              </a:gs>
            </a:gsLst>
            <a:lin ang="5400000" scaled="1"/>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b="1">
                <a:effectLst>
                  <a:outerShdw blurRad="38100" dist="38100" dir="2700000" algn="tl">
                    <a:srgbClr val="FFFFFF"/>
                  </a:outerShdw>
                </a:effectLst>
              </a:rPr>
              <a:t>        </a:t>
            </a:r>
            <a:r>
              <a:rPr lang="zh-CN" altLang="en-US" b="1">
                <a:solidFill>
                  <a:srgbClr val="CC3300"/>
                </a:solidFill>
                <a:effectLst>
                  <a:outerShdw blurRad="38100" dist="38100" dir="2700000" algn="tl">
                    <a:srgbClr val="000000"/>
                  </a:outerShdw>
                </a:effectLst>
                <a:latin typeface="隶书" pitchFamily="49" charset="-122"/>
                <a:ea typeface="隶书" pitchFamily="49" charset="-122"/>
              </a:rPr>
              <a:t>当程序中定义了一个变量时，计算机会为这个变量分配一个相应大小的内存单元。因此，这个变量是有值的，它的值就是对应内存单元的值。如果定义时没有赋初值，则这个值程序员是无法预知的。</a:t>
            </a:r>
            <a:r>
              <a:rPr lang="zh-CN" altLang="en-US">
                <a:solidFill>
                  <a:srgbClr val="CC3300"/>
                </a:solidFill>
                <a:latin typeface="隶书" pitchFamily="49" charset="-122"/>
                <a:ea typeface="隶书" pitchFamily="49" charset="-122"/>
              </a:rPr>
              <a:t> </a:t>
            </a:r>
          </a:p>
        </p:txBody>
      </p:sp>
      <p:sp>
        <p:nvSpPr>
          <p:cNvPr id="781365" name="Rectangle 53"/>
          <p:cNvSpPr>
            <a:spLocks noChangeArrowheads="1"/>
          </p:cNvSpPr>
          <p:nvPr/>
        </p:nvSpPr>
        <p:spPr bwMode="auto">
          <a:xfrm>
            <a:off x="1075285" y="1673225"/>
            <a:ext cx="4840287" cy="457200"/>
          </a:xfrm>
          <a:prstGeom prst="rect">
            <a:avLst/>
          </a:prstGeom>
          <a:noFill/>
          <a:ln w="9525">
            <a:noFill/>
            <a:miter lim="800000"/>
            <a:headEnd/>
            <a:tailEnd/>
          </a:ln>
          <a:effectLst/>
        </p:spPr>
        <p:txBody>
          <a:bodyPr anchor="ctr">
            <a:spAutoFit/>
          </a:bodyPr>
          <a:lstStyle/>
          <a:p>
            <a:pPr>
              <a:buFont typeface="Wingdings" pitchFamily="2" charset="2"/>
              <a:buChar char="Ø"/>
              <a:tabLst>
                <a:tab pos="571500" algn="l"/>
              </a:tabLst>
            </a:pPr>
            <a:r>
              <a:rPr lang="zh-CN" altLang="en-US" b="1" dirty="0">
                <a:solidFill>
                  <a:schemeClr val="accent2"/>
                </a:solidFill>
                <a:effectLst>
                  <a:outerShdw blurRad="38100" dist="38100" dir="2700000" algn="tl">
                    <a:srgbClr val="000000"/>
                  </a:outerShdw>
                </a:effectLst>
                <a:latin typeface="楷体" pitchFamily="49" charset="-122"/>
                <a:ea typeface="楷体" pitchFamily="49" charset="-122"/>
              </a:rPr>
              <a:t>整型变量的分类</a:t>
            </a:r>
          </a:p>
        </p:txBody>
      </p:sp>
      <p:sp useBgFill="1">
        <p:nvSpPr>
          <p:cNvPr id="781367" name="Text Box 55"/>
          <p:cNvSpPr txBox="1">
            <a:spLocks noChangeArrowheads="1"/>
          </p:cNvSpPr>
          <p:nvPr/>
        </p:nvSpPr>
        <p:spPr bwMode="auto">
          <a:xfrm>
            <a:off x="1271166" y="2132856"/>
            <a:ext cx="7777162" cy="1152525"/>
          </a:xfrm>
          <a:prstGeom prst="rect">
            <a:avLst/>
          </a:prstGeom>
          <a:ln w="38100">
            <a:noFill/>
            <a:miter lim="800000"/>
            <a:headEnd/>
            <a:tailEnd/>
          </a:ln>
          <a:effectLst/>
        </p:spPr>
        <p:txBody>
          <a:bodyPr/>
          <a:lstStyle/>
          <a:p>
            <a:r>
              <a:rPr lang="en-US" altLang="zh-CN" b="1" dirty="0">
                <a:solidFill>
                  <a:srgbClr val="FF00FF"/>
                </a:solidFill>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FF00FF"/>
                </a:solidFill>
                <a:effectLst>
                  <a:outerShdw blurRad="38100" dist="38100" dir="2700000" algn="tl">
                    <a:srgbClr val="C0C0C0"/>
                  </a:outerShdw>
                </a:effectLst>
                <a:latin typeface="隶书" pitchFamily="49" charset="-122"/>
                <a:ea typeface="隶书" pitchFamily="49" charset="-122"/>
              </a:rPr>
              <a:t>修饰符</a:t>
            </a:r>
          </a:p>
          <a:p>
            <a:pPr marL="800100" lvl="1" indent="-342900">
              <a:buClr>
                <a:srgbClr val="0000FF"/>
              </a:buClr>
              <a:buFont typeface="Wingdings" panose="05000000000000000000" pitchFamily="2" charset="2"/>
              <a:buChar char="l"/>
            </a:pPr>
            <a:r>
              <a:rPr lang="zh-CN" altLang="en-US" sz="2000" b="1" dirty="0">
                <a:effectLst>
                  <a:outerShdw blurRad="38100" dist="38100" dir="2700000" algn="tl">
                    <a:srgbClr val="C0C0C0"/>
                  </a:outerShdw>
                </a:effectLst>
                <a:latin typeface="+mn-lt"/>
                <a:ea typeface="楷体" pitchFamily="49" charset="-122"/>
              </a:rPr>
              <a:t>控制变量是否有符号：</a:t>
            </a:r>
            <a:r>
              <a:rPr lang="en-US" altLang="zh-CN" sz="2000" b="1" dirty="0">
                <a:solidFill>
                  <a:srgbClr val="CC3300"/>
                </a:solidFill>
                <a:effectLst>
                  <a:outerShdw blurRad="38100" dist="38100" dir="2700000" algn="tl">
                    <a:srgbClr val="C0C0C0"/>
                  </a:outerShdw>
                </a:effectLst>
                <a:latin typeface="+mn-lt"/>
                <a:ea typeface="楷体" pitchFamily="49" charset="-122"/>
              </a:rPr>
              <a:t>signed</a:t>
            </a:r>
            <a:r>
              <a:rPr lang="zh-CN" altLang="en-US" sz="2000" b="1" dirty="0">
                <a:effectLst>
                  <a:outerShdw blurRad="38100" dist="38100" dir="2700000" algn="tl">
                    <a:srgbClr val="C0C0C0"/>
                  </a:outerShdw>
                </a:effectLst>
                <a:latin typeface="+mn-lt"/>
                <a:ea typeface="楷体" pitchFamily="49" charset="-122"/>
              </a:rPr>
              <a:t>（有符号）和</a:t>
            </a:r>
            <a:r>
              <a:rPr lang="en-US" altLang="zh-CN" sz="2000" b="1" dirty="0">
                <a:solidFill>
                  <a:srgbClr val="CC3300"/>
                </a:solidFill>
                <a:effectLst>
                  <a:outerShdw blurRad="38100" dist="38100" dir="2700000" algn="tl">
                    <a:srgbClr val="C0C0C0"/>
                  </a:outerShdw>
                </a:effectLst>
                <a:latin typeface="+mn-lt"/>
                <a:ea typeface="楷体" pitchFamily="49" charset="-122"/>
              </a:rPr>
              <a:t>unsigned</a:t>
            </a:r>
            <a:r>
              <a:rPr lang="zh-CN" altLang="en-US" sz="2000" b="1" dirty="0">
                <a:effectLst>
                  <a:outerShdw blurRad="38100" dist="38100" dir="2700000" algn="tl">
                    <a:srgbClr val="C0C0C0"/>
                  </a:outerShdw>
                </a:effectLst>
                <a:latin typeface="+mn-lt"/>
                <a:ea typeface="楷体" pitchFamily="49" charset="-122"/>
              </a:rPr>
              <a:t>（无符号）</a:t>
            </a:r>
          </a:p>
          <a:p>
            <a:pPr marL="800100" lvl="1" indent="-342900">
              <a:buClr>
                <a:srgbClr val="0000FF"/>
              </a:buClr>
              <a:buFont typeface="Wingdings" panose="05000000000000000000" pitchFamily="2" charset="2"/>
              <a:buChar char="l"/>
            </a:pPr>
            <a:r>
              <a:rPr lang="zh-CN" altLang="en-US" sz="2000" b="1" dirty="0">
                <a:effectLst>
                  <a:outerShdw blurRad="38100" dist="38100" dir="2700000" algn="tl">
                    <a:srgbClr val="C0C0C0"/>
                  </a:outerShdw>
                </a:effectLst>
                <a:latin typeface="+mn-lt"/>
                <a:ea typeface="楷体" pitchFamily="49" charset="-122"/>
              </a:rPr>
              <a:t>控制整型变量的值域范围 ：</a:t>
            </a:r>
            <a:r>
              <a:rPr lang="en-US" altLang="zh-CN" sz="2000" b="1" dirty="0">
                <a:solidFill>
                  <a:srgbClr val="CC3300"/>
                </a:solidFill>
                <a:effectLst>
                  <a:outerShdw blurRad="38100" dist="38100" dir="2700000" algn="tl">
                    <a:srgbClr val="C0C0C0"/>
                  </a:outerShdw>
                </a:effectLst>
                <a:latin typeface="+mn-lt"/>
                <a:ea typeface="楷体" pitchFamily="49" charset="-122"/>
              </a:rPr>
              <a:t>short</a:t>
            </a:r>
            <a:r>
              <a:rPr lang="zh-CN" altLang="en-US" sz="2000" b="1" dirty="0">
                <a:effectLst>
                  <a:outerShdw blurRad="38100" dist="38100" dir="2700000" algn="tl">
                    <a:srgbClr val="C0C0C0"/>
                  </a:outerShdw>
                </a:effectLst>
                <a:latin typeface="+mn-lt"/>
                <a:ea typeface="楷体" pitchFamily="49" charset="-122"/>
              </a:rPr>
              <a:t>（短）和</a:t>
            </a:r>
            <a:r>
              <a:rPr lang="en-US" altLang="zh-CN" sz="2000" b="1" dirty="0">
                <a:solidFill>
                  <a:srgbClr val="CC3300"/>
                </a:solidFill>
                <a:effectLst>
                  <a:outerShdw blurRad="38100" dist="38100" dir="2700000" algn="tl">
                    <a:srgbClr val="C0C0C0"/>
                  </a:outerShdw>
                </a:effectLst>
                <a:latin typeface="+mn-lt"/>
                <a:ea typeface="楷体" pitchFamily="49" charset="-122"/>
              </a:rPr>
              <a:t>long</a:t>
            </a:r>
            <a:r>
              <a:rPr lang="zh-CN" altLang="en-US" sz="2000" b="1" dirty="0">
                <a:effectLst>
                  <a:outerShdw blurRad="38100" dist="38100" dir="2700000" algn="tl">
                    <a:srgbClr val="C0C0C0"/>
                  </a:outerShdw>
                </a:effectLst>
                <a:latin typeface="+mn-lt"/>
                <a:ea typeface="楷体" pitchFamily="49" charset="-122"/>
              </a:rPr>
              <a:t>（长）。</a:t>
            </a:r>
            <a:r>
              <a:rPr lang="zh-CN" altLang="en-US" b="1" dirty="0">
                <a:effectLst>
                  <a:outerShdw blurRad="38100" dist="38100" dir="2700000" algn="tl">
                    <a:srgbClr val="C0C0C0"/>
                  </a:outerShdw>
                </a:effectLst>
                <a:latin typeface="+mn-lt"/>
                <a:ea typeface="楷体" pitchFamily="49" charset="-122"/>
              </a:rPr>
              <a:t> </a:t>
            </a:r>
            <a:r>
              <a:rPr lang="zh-CN" altLang="en-US" sz="2000" b="1" dirty="0">
                <a:effectLst>
                  <a:outerShdw blurRad="38100" dist="38100" dir="2700000" algn="tl">
                    <a:srgbClr val="C0C0C0"/>
                  </a:outerShdw>
                </a:effectLst>
                <a:latin typeface="+mn-lt"/>
                <a:ea typeface="楷体" pitchFamily="49" charset="-122"/>
              </a:rPr>
              <a:t>   </a:t>
            </a:r>
          </a:p>
        </p:txBody>
      </p:sp>
      <p:sp>
        <p:nvSpPr>
          <p:cNvPr id="781369" name="Text Box 57"/>
          <p:cNvSpPr txBox="1">
            <a:spLocks noChangeArrowheads="1"/>
          </p:cNvSpPr>
          <p:nvPr/>
        </p:nvSpPr>
        <p:spPr bwMode="auto">
          <a:xfrm>
            <a:off x="1533924" y="3291235"/>
            <a:ext cx="9231307" cy="1009650"/>
          </a:xfrm>
          <a:prstGeom prst="rect">
            <a:avLst/>
          </a:prstGeom>
          <a:gradFill rotWithShape="1">
            <a:gsLst>
              <a:gs pos="0">
                <a:srgbClr val="CCFFFF"/>
              </a:gs>
              <a:gs pos="100000">
                <a:srgbClr val="33CCCC"/>
              </a:gs>
            </a:gsLst>
            <a:lin ang="5400000" scaled="1"/>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b="1" dirty="0">
                <a:solidFill>
                  <a:srgbClr val="FF00FF"/>
                </a:solidFill>
                <a:effectLst>
                  <a:outerShdw blurRad="38100" dist="38100" dir="2700000" algn="tl">
                    <a:srgbClr val="000000"/>
                  </a:outerShdw>
                </a:effectLst>
                <a:latin typeface="隶书" pitchFamily="49" charset="-122"/>
                <a:ea typeface="隶书" pitchFamily="49" charset="-122"/>
              </a:rPr>
              <a:t>   </a:t>
            </a:r>
            <a:r>
              <a:rPr lang="zh-CN" altLang="en-US" b="1" dirty="0">
                <a:solidFill>
                  <a:srgbClr val="CC3300"/>
                </a:solidFill>
                <a:effectLst>
                  <a:outerShdw blurRad="38100" dist="38100" dir="2700000" algn="tl">
                    <a:srgbClr val="000000"/>
                  </a:outerShdw>
                </a:effectLst>
                <a:latin typeface="+mn-lt"/>
                <a:ea typeface="隶书" pitchFamily="49" charset="-122"/>
              </a:rPr>
              <a:t>如果定义变量时，不指定</a:t>
            </a:r>
            <a:r>
              <a:rPr lang="en-US" altLang="zh-CN" b="1" dirty="0">
                <a:solidFill>
                  <a:srgbClr val="CC3300"/>
                </a:solidFill>
                <a:effectLst>
                  <a:outerShdw blurRad="38100" dist="38100" dir="2700000" algn="tl">
                    <a:srgbClr val="000000"/>
                  </a:outerShdw>
                </a:effectLst>
                <a:latin typeface="+mn-lt"/>
                <a:ea typeface="隶书" pitchFamily="49" charset="-122"/>
              </a:rPr>
              <a:t>signed</a:t>
            </a:r>
            <a:r>
              <a:rPr lang="zh-CN" altLang="en-US" b="1" dirty="0">
                <a:solidFill>
                  <a:srgbClr val="CC3300"/>
                </a:solidFill>
                <a:effectLst>
                  <a:outerShdw blurRad="38100" dist="38100" dir="2700000" algn="tl">
                    <a:srgbClr val="000000"/>
                  </a:outerShdw>
                </a:effectLst>
                <a:latin typeface="+mn-lt"/>
                <a:ea typeface="隶书" pitchFamily="49" charset="-122"/>
              </a:rPr>
              <a:t>，也不指定</a:t>
            </a:r>
            <a:r>
              <a:rPr lang="en-US" altLang="zh-CN" b="1" dirty="0">
                <a:solidFill>
                  <a:srgbClr val="CC3300"/>
                </a:solidFill>
                <a:effectLst>
                  <a:outerShdw blurRad="38100" dist="38100" dir="2700000" algn="tl">
                    <a:srgbClr val="000000"/>
                  </a:outerShdw>
                </a:effectLst>
                <a:latin typeface="+mn-lt"/>
                <a:ea typeface="隶书" pitchFamily="49" charset="-122"/>
              </a:rPr>
              <a:t>unsigned</a:t>
            </a:r>
            <a:r>
              <a:rPr lang="zh-CN" altLang="en-US" b="1" dirty="0">
                <a:solidFill>
                  <a:srgbClr val="CC3300"/>
                </a:solidFill>
                <a:effectLst>
                  <a:outerShdw blurRad="38100" dist="38100" dir="2700000" algn="tl">
                    <a:srgbClr val="000000"/>
                  </a:outerShdw>
                </a:effectLst>
                <a:latin typeface="+mn-lt"/>
                <a:ea typeface="隶书" pitchFamily="49" charset="-122"/>
              </a:rPr>
              <a:t>，则默认为</a:t>
            </a:r>
            <a:r>
              <a:rPr lang="en-US" altLang="zh-CN" b="1" dirty="0">
                <a:solidFill>
                  <a:srgbClr val="CC3300"/>
                </a:solidFill>
                <a:effectLst>
                  <a:outerShdw blurRad="38100" dist="38100" dir="2700000" algn="tl">
                    <a:srgbClr val="000000"/>
                  </a:outerShdw>
                </a:effectLst>
                <a:latin typeface="+mn-lt"/>
                <a:ea typeface="隶书" pitchFamily="49" charset="-122"/>
              </a:rPr>
              <a:t>signed</a:t>
            </a:r>
            <a:r>
              <a:rPr lang="zh-CN" altLang="en-US" b="1" dirty="0">
                <a:solidFill>
                  <a:srgbClr val="CC3300"/>
                </a:solidFill>
                <a:effectLst>
                  <a:outerShdw blurRad="38100" dist="38100" dir="2700000" algn="tl">
                    <a:srgbClr val="000000"/>
                  </a:outerShdw>
                </a:effectLst>
                <a:latin typeface="+mn-lt"/>
                <a:ea typeface="隶书" pitchFamily="49" charset="-122"/>
              </a:rPr>
              <a:t>（有符号</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a:t>
            </a:r>
            <a:r>
              <a:rPr lang="zh-CN" altLang="en-US" dirty="0">
                <a:solidFill>
                  <a:srgbClr val="CC3300"/>
                </a:solidFill>
                <a:latin typeface="隶书" pitchFamily="49" charset="-122"/>
                <a:ea typeface="隶书" pitchFamily="49" charset="-122"/>
              </a:rPr>
              <a:t> </a:t>
            </a:r>
          </a:p>
        </p:txBody>
      </p:sp>
      <p:sp useBgFill="1">
        <p:nvSpPr>
          <p:cNvPr id="781368" name="Text Box 56"/>
          <p:cNvSpPr txBox="1">
            <a:spLocks noChangeArrowheads="1"/>
          </p:cNvSpPr>
          <p:nvPr/>
        </p:nvSpPr>
        <p:spPr bwMode="auto">
          <a:xfrm>
            <a:off x="1343173" y="3276601"/>
            <a:ext cx="10081419" cy="1304528"/>
          </a:xfrm>
          <a:prstGeom prst="rect">
            <a:avLst/>
          </a:prstGeom>
          <a:ln w="38100">
            <a:noFill/>
            <a:miter lim="800000"/>
            <a:headEnd/>
            <a:tailEnd/>
          </a:ln>
          <a:effectLst/>
        </p:spPr>
        <p:txBody>
          <a:bodyPr/>
          <a:lstStyle/>
          <a:p>
            <a:pPr>
              <a:buFont typeface="Wingdings" pitchFamily="2" charset="2"/>
              <a:buChar char="ü"/>
            </a:pPr>
            <a:r>
              <a:rPr lang="zh-CN" altLang="en-US" b="1" dirty="0">
                <a:solidFill>
                  <a:srgbClr val="FF00FF"/>
                </a:solidFill>
                <a:effectLst>
                  <a:outerShdw blurRad="38100" dist="38100" dir="2700000" algn="tl">
                    <a:srgbClr val="C0C0C0"/>
                  </a:outerShdw>
                </a:effectLst>
                <a:latin typeface="隶书" pitchFamily="49" charset="-122"/>
                <a:ea typeface="隶书" pitchFamily="49" charset="-122"/>
              </a:rPr>
              <a:t> 有符号基本型（</a:t>
            </a:r>
            <a:r>
              <a:rPr lang="en-US" altLang="zh-CN" b="1" dirty="0" err="1">
                <a:solidFill>
                  <a:srgbClr val="FF00FF"/>
                </a:solidFill>
                <a:effectLst>
                  <a:outerShdw blurRad="38100" dist="38100" dir="2700000" algn="tl">
                    <a:srgbClr val="C0C0C0"/>
                  </a:outerShdw>
                </a:effectLst>
                <a:latin typeface="隶书" pitchFamily="49" charset="-122"/>
                <a:ea typeface="隶书" pitchFamily="49" charset="-122"/>
              </a:rPr>
              <a:t>int</a:t>
            </a:r>
            <a:r>
              <a:rPr lang="zh-CN" altLang="en-US" b="1" dirty="0">
                <a:solidFill>
                  <a:srgbClr val="FF00FF"/>
                </a:solidFill>
                <a:effectLst>
                  <a:outerShdw blurRad="38100" dist="38100" dir="2700000" algn="tl">
                    <a:srgbClr val="C0C0C0"/>
                  </a:outerShdw>
                </a:effectLst>
                <a:latin typeface="隶书" pitchFamily="49" charset="-122"/>
                <a:ea typeface="隶书" pitchFamily="49" charset="-122"/>
              </a:rPr>
              <a:t>）</a:t>
            </a:r>
          </a:p>
          <a:p>
            <a:r>
              <a:rPr lang="zh-CN" altLang="en-US" sz="2000" b="1" dirty="0">
                <a:effectLst>
                  <a:outerShdw blurRad="38100" dist="38100" dir="2700000" algn="tl">
                    <a:srgbClr val="C0C0C0"/>
                  </a:outerShdw>
                </a:effectLst>
                <a:latin typeface="+mn-lt"/>
                <a:ea typeface="楷体_GB2312" pitchFamily="49" charset="-122"/>
              </a:rPr>
              <a:t>      </a:t>
            </a:r>
            <a:r>
              <a:rPr lang="en-US" altLang="zh-CN" sz="2000" b="1" dirty="0">
                <a:effectLst>
                  <a:outerShdw blurRad="38100" dist="38100" dir="2700000" algn="tl">
                    <a:srgbClr val="C0C0C0"/>
                  </a:outerShdw>
                </a:effectLst>
                <a:latin typeface="+mn-lt"/>
                <a:ea typeface="楷体_GB2312" pitchFamily="49" charset="-122"/>
              </a:rPr>
              <a:t>int a = -2;     </a:t>
            </a:r>
            <a:r>
              <a:rPr lang="en-US" altLang="zh-CN" sz="1800" b="1" dirty="0">
                <a:solidFill>
                  <a:schemeClr val="accent2"/>
                </a:solidFill>
                <a:effectLst>
                  <a:outerShdw blurRad="38100" dist="38100" dir="2700000" algn="tl">
                    <a:srgbClr val="C0C0C0"/>
                  </a:outerShdw>
                </a:effectLst>
                <a:latin typeface="+mn-lt"/>
                <a:ea typeface="楷体" pitchFamily="49" charset="-122"/>
              </a:rPr>
              <a:t>//</a:t>
            </a:r>
            <a:r>
              <a:rPr lang="zh-CN" altLang="en-US" sz="1800" b="1" dirty="0">
                <a:solidFill>
                  <a:schemeClr val="accent2"/>
                </a:solidFill>
                <a:effectLst>
                  <a:outerShdw blurRad="38100" dist="38100" dir="2700000" algn="tl">
                    <a:srgbClr val="C0C0C0"/>
                  </a:outerShdw>
                </a:effectLst>
                <a:latin typeface="+mn-lt"/>
                <a:ea typeface="楷体" pitchFamily="49" charset="-122"/>
              </a:rPr>
              <a:t>定义一个有符号整型变量</a:t>
            </a:r>
            <a:r>
              <a:rPr lang="en-US" altLang="zh-CN" sz="1800" b="1" dirty="0">
                <a:solidFill>
                  <a:schemeClr val="accent2"/>
                </a:solidFill>
                <a:effectLst>
                  <a:outerShdw blurRad="38100" dist="38100" dir="2700000" algn="tl">
                    <a:srgbClr val="C0C0C0"/>
                  </a:outerShdw>
                </a:effectLst>
                <a:latin typeface="+mn-lt"/>
                <a:ea typeface="楷体" pitchFamily="49" charset="-122"/>
              </a:rPr>
              <a:t>a</a:t>
            </a:r>
            <a:r>
              <a:rPr lang="zh-CN" altLang="en-US" sz="1800" b="1" dirty="0">
                <a:solidFill>
                  <a:schemeClr val="accent2"/>
                </a:solidFill>
                <a:effectLst>
                  <a:outerShdw blurRad="38100" dist="38100" dir="2700000" algn="tl">
                    <a:srgbClr val="C0C0C0"/>
                  </a:outerShdw>
                </a:effectLst>
                <a:latin typeface="+mn-lt"/>
                <a:ea typeface="楷体" pitchFamily="49" charset="-122"/>
              </a:rPr>
              <a:t>，并赋初值</a:t>
            </a:r>
            <a:r>
              <a:rPr lang="en-US" altLang="zh-CN" sz="1800" b="1" dirty="0">
                <a:solidFill>
                  <a:schemeClr val="accent2"/>
                </a:solidFill>
                <a:effectLst>
                  <a:outerShdw blurRad="38100" dist="38100" dir="2700000" algn="tl">
                    <a:srgbClr val="C0C0C0"/>
                  </a:outerShdw>
                </a:effectLst>
                <a:latin typeface="+mn-lt"/>
                <a:ea typeface="楷体" pitchFamily="49" charset="-122"/>
              </a:rPr>
              <a:t>-2</a:t>
            </a:r>
          </a:p>
          <a:p>
            <a:r>
              <a:rPr lang="en-US" altLang="zh-CN" sz="2000" b="1" dirty="0">
                <a:effectLst>
                  <a:outerShdw blurRad="38100" dist="38100" dir="2700000" algn="tl">
                    <a:srgbClr val="C0C0C0"/>
                  </a:outerShdw>
                </a:effectLst>
                <a:latin typeface="+mn-lt"/>
                <a:ea typeface="楷体" pitchFamily="49" charset="-122"/>
              </a:rPr>
              <a:t>     </a:t>
            </a:r>
            <a:r>
              <a:rPr lang="zh-CN" altLang="en-US" sz="2000" b="1" dirty="0">
                <a:effectLst>
                  <a:outerShdw blurRad="38100" dist="38100" dir="2700000" algn="tl">
                    <a:srgbClr val="C0C0C0"/>
                  </a:outerShdw>
                </a:effectLst>
                <a:latin typeface="+mn-lt"/>
                <a:ea typeface="楷体" pitchFamily="49" charset="-122"/>
              </a:rPr>
              <a:t>占一个机器字大小的内存单元。</a:t>
            </a:r>
            <a:r>
              <a:rPr lang="en-US" altLang="zh-CN" sz="2000" b="1" dirty="0">
                <a:solidFill>
                  <a:srgbClr val="0000FF"/>
                </a:solidFill>
                <a:effectLst>
                  <a:outerShdw blurRad="38100" dist="38100" dir="2700000" algn="tl">
                    <a:srgbClr val="C0C0C0"/>
                  </a:outerShdw>
                </a:effectLst>
                <a:latin typeface="+mn-lt"/>
                <a:ea typeface="楷体" pitchFamily="49" charset="-122"/>
              </a:rPr>
              <a:t>VC</a:t>
            </a:r>
            <a:r>
              <a:rPr lang="zh-CN" altLang="en-US" sz="2000" b="1" dirty="0">
                <a:solidFill>
                  <a:srgbClr val="0000FF"/>
                </a:solidFill>
                <a:effectLst>
                  <a:outerShdw blurRad="38100" dist="38100" dir="2700000" algn="tl">
                    <a:srgbClr val="C0C0C0"/>
                  </a:outerShdw>
                </a:effectLst>
                <a:latin typeface="+mn-lt"/>
                <a:ea typeface="楷体" pitchFamily="49" charset="-122"/>
              </a:rPr>
              <a:t>或</a:t>
            </a:r>
            <a:r>
              <a:rPr lang="en-US" altLang="zh-CN" sz="2000" b="1" dirty="0">
                <a:solidFill>
                  <a:srgbClr val="0000FF"/>
                </a:solidFill>
                <a:effectLst>
                  <a:outerShdw blurRad="38100" dist="38100" dir="2700000" algn="tl">
                    <a:srgbClr val="C0C0C0"/>
                  </a:outerShdw>
                </a:effectLst>
                <a:latin typeface="+mn-lt"/>
                <a:ea typeface="楷体" pitchFamily="49" charset="-122"/>
              </a:rPr>
              <a:t>CB</a:t>
            </a:r>
            <a:r>
              <a:rPr lang="zh-CN" altLang="en-US" sz="2000" b="1" dirty="0">
                <a:solidFill>
                  <a:srgbClr val="0000FF"/>
                </a:solidFill>
                <a:effectLst>
                  <a:outerShdw blurRad="38100" dist="38100" dir="2700000" algn="tl">
                    <a:srgbClr val="C0C0C0"/>
                  </a:outerShdw>
                </a:effectLst>
                <a:latin typeface="+mn-lt"/>
                <a:ea typeface="楷体" pitchFamily="49" charset="-122"/>
              </a:rPr>
              <a:t>下，变量占</a:t>
            </a:r>
            <a:r>
              <a:rPr lang="en-US" altLang="zh-CN" sz="2000" b="1" dirty="0">
                <a:solidFill>
                  <a:srgbClr val="0000FF"/>
                </a:solidFill>
                <a:effectLst>
                  <a:outerShdw blurRad="38100" dist="38100" dir="2700000" algn="tl">
                    <a:srgbClr val="C0C0C0"/>
                  </a:outerShdw>
                </a:effectLst>
                <a:latin typeface="+mn-lt"/>
                <a:ea typeface="楷体" pitchFamily="49" charset="-122"/>
              </a:rPr>
              <a:t>4</a:t>
            </a:r>
            <a:r>
              <a:rPr lang="zh-CN" altLang="en-US" sz="2000" b="1" dirty="0">
                <a:solidFill>
                  <a:srgbClr val="0000FF"/>
                </a:solidFill>
                <a:effectLst>
                  <a:outerShdw blurRad="38100" dist="38100" dir="2700000" algn="tl">
                    <a:srgbClr val="C0C0C0"/>
                  </a:outerShdw>
                </a:effectLst>
                <a:latin typeface="+mn-lt"/>
                <a:ea typeface="楷体" pitchFamily="49" charset="-122"/>
              </a:rPr>
              <a:t>个字节（</a:t>
            </a:r>
            <a:r>
              <a:rPr lang="en-US" altLang="zh-CN" sz="2000" b="1" dirty="0">
                <a:solidFill>
                  <a:srgbClr val="0000FF"/>
                </a:solidFill>
                <a:effectLst>
                  <a:outerShdw blurRad="38100" dist="38100" dir="2700000" algn="tl">
                    <a:srgbClr val="C0C0C0"/>
                  </a:outerShdw>
                </a:effectLst>
                <a:latin typeface="+mn-lt"/>
                <a:ea typeface="楷体" pitchFamily="49" charset="-122"/>
              </a:rPr>
              <a:t>32</a:t>
            </a:r>
            <a:r>
              <a:rPr lang="zh-CN" altLang="en-US" sz="2000" b="1" dirty="0">
                <a:solidFill>
                  <a:srgbClr val="0000FF"/>
                </a:solidFill>
                <a:effectLst>
                  <a:outerShdw blurRad="38100" dist="38100" dir="2700000" algn="tl">
                    <a:srgbClr val="C0C0C0"/>
                  </a:outerShdw>
                </a:effectLst>
                <a:latin typeface="+mn-lt"/>
                <a:ea typeface="楷体" pitchFamily="49" charset="-122"/>
              </a:rPr>
              <a:t>位）的内存单元</a:t>
            </a:r>
            <a:r>
              <a:rPr lang="zh-CN" altLang="en-US" sz="2000" b="1" dirty="0">
                <a:effectLst>
                  <a:outerShdw blurRad="38100" dist="38100" dir="2700000" algn="tl">
                    <a:srgbClr val="C0C0C0"/>
                  </a:outerShdw>
                </a:effectLst>
                <a:latin typeface="+mn-lt"/>
                <a:ea typeface="楷体" pitchFamily="49" charset="-122"/>
              </a:rPr>
              <a:t>。</a:t>
            </a:r>
          </a:p>
        </p:txBody>
      </p:sp>
      <p:grpSp>
        <p:nvGrpSpPr>
          <p:cNvPr id="781382" name="Group 70"/>
          <p:cNvGrpSpPr>
            <a:grpSpLocks/>
          </p:cNvGrpSpPr>
          <p:nvPr/>
        </p:nvGrpSpPr>
        <p:grpSpPr bwMode="auto">
          <a:xfrm>
            <a:off x="4565577" y="4437063"/>
            <a:ext cx="1008062" cy="1954213"/>
            <a:chOff x="1693" y="2347"/>
            <a:chExt cx="635" cy="1231"/>
          </a:xfrm>
        </p:grpSpPr>
        <p:sp>
          <p:nvSpPr>
            <p:cNvPr id="781383" name="Text Box 71"/>
            <p:cNvSpPr txBox="1">
              <a:spLocks noChangeArrowheads="1"/>
            </p:cNvSpPr>
            <p:nvPr/>
          </p:nvSpPr>
          <p:spPr bwMode="auto">
            <a:xfrm>
              <a:off x="1693" y="2347"/>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低字节</a:t>
              </a:r>
            </a:p>
          </p:txBody>
        </p:sp>
        <p:sp>
          <p:nvSpPr>
            <p:cNvPr id="781384" name="Text Box 72"/>
            <p:cNvSpPr txBox="1">
              <a:spLocks noChangeArrowheads="1"/>
            </p:cNvSpPr>
            <p:nvPr/>
          </p:nvSpPr>
          <p:spPr bwMode="auto">
            <a:xfrm>
              <a:off x="1693" y="3345"/>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高字节</a:t>
              </a:r>
            </a:p>
          </p:txBody>
        </p:sp>
      </p:grpSp>
      <p:graphicFrame>
        <p:nvGraphicFramePr>
          <p:cNvPr id="34" name="Group 66"/>
          <p:cNvGraphicFramePr>
            <a:graphicFrameLocks noGrp="1"/>
          </p:cNvGraphicFramePr>
          <p:nvPr>
            <p:extLst>
              <p:ext uri="{D42A27DB-BD31-4B8C-83A1-F6EECF244321}">
                <p14:modId xmlns:p14="http://schemas.microsoft.com/office/powerpoint/2010/main" val="651084223"/>
              </p:ext>
            </p:extLst>
          </p:nvPr>
        </p:nvGraphicFramePr>
        <p:xfrm>
          <a:off x="5429624" y="4437113"/>
          <a:ext cx="1787525" cy="1917701"/>
        </p:xfrm>
        <a:graphic>
          <a:graphicData uri="http://schemas.openxmlformats.org/drawingml/2006/table">
            <a:tbl>
              <a:tblPr/>
              <a:tblGrid>
                <a:gridCol w="1787525">
                  <a:extLst>
                    <a:ext uri="{9D8B030D-6E8A-4147-A177-3AD203B41FA5}">
                      <a16:colId xmlns:a16="http://schemas.microsoft.com/office/drawing/2014/main" val="20000"/>
                    </a:ext>
                  </a:extLst>
                </a:gridCol>
              </a:tblGrid>
              <a:tr h="501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grpSp>
        <p:nvGrpSpPr>
          <p:cNvPr id="781379" name="Group 67"/>
          <p:cNvGrpSpPr>
            <a:grpSpLocks/>
          </p:cNvGrpSpPr>
          <p:nvPr/>
        </p:nvGrpSpPr>
        <p:grpSpPr bwMode="auto">
          <a:xfrm>
            <a:off x="7373839" y="4437064"/>
            <a:ext cx="1023938" cy="1882775"/>
            <a:chOff x="3646" y="2381"/>
            <a:chExt cx="645" cy="1186"/>
          </a:xfrm>
        </p:grpSpPr>
        <p:sp>
          <p:nvSpPr>
            <p:cNvPr id="781380" name="Text Box 68"/>
            <p:cNvSpPr txBox="1">
              <a:spLocks noChangeArrowheads="1"/>
            </p:cNvSpPr>
            <p:nvPr/>
          </p:nvSpPr>
          <p:spPr bwMode="auto">
            <a:xfrm>
              <a:off x="3646" y="2381"/>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低地址</a:t>
              </a:r>
            </a:p>
          </p:txBody>
        </p:sp>
        <p:sp>
          <p:nvSpPr>
            <p:cNvPr id="781381" name="Text Box 69"/>
            <p:cNvSpPr txBox="1">
              <a:spLocks noChangeArrowheads="1"/>
            </p:cNvSpPr>
            <p:nvPr/>
          </p:nvSpPr>
          <p:spPr bwMode="auto">
            <a:xfrm>
              <a:off x="3656" y="3334"/>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高地址</a:t>
              </a:r>
            </a:p>
          </p:txBody>
        </p:sp>
      </p:grpSp>
      <p:sp>
        <p:nvSpPr>
          <p:cNvPr id="781386" name="AutoShape 74"/>
          <p:cNvSpPr>
            <a:spLocks noChangeArrowheads="1"/>
          </p:cNvSpPr>
          <p:nvPr/>
        </p:nvSpPr>
        <p:spPr bwMode="auto">
          <a:xfrm>
            <a:off x="8093920" y="4725145"/>
            <a:ext cx="1512391" cy="1008063"/>
          </a:xfrm>
          <a:prstGeom prst="wedgeRoundRectCallout">
            <a:avLst>
              <a:gd name="adj1" fmla="val -124397"/>
              <a:gd name="adj2" fmla="val 52222"/>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1800" b="1" dirty="0">
                <a:effectLst>
                  <a:outerShdw blurRad="38100" dist="38100" dir="2700000" algn="tl">
                    <a:srgbClr val="FFFFFF"/>
                  </a:outerShdw>
                </a:effectLst>
                <a:latin typeface="楷体" pitchFamily="49" charset="-122"/>
                <a:ea typeface="楷体" pitchFamily="49" charset="-122"/>
              </a:rPr>
              <a:t>变量</a:t>
            </a:r>
            <a:r>
              <a:rPr lang="en-US" altLang="zh-CN" sz="1800" b="1" dirty="0">
                <a:effectLst>
                  <a:outerShdw blurRad="38100" dist="38100" dir="2700000" algn="tl">
                    <a:srgbClr val="FFFFFF"/>
                  </a:outerShdw>
                </a:effectLst>
                <a:latin typeface="楷体" pitchFamily="49" charset="-122"/>
                <a:ea typeface="楷体" pitchFamily="49" charset="-122"/>
              </a:rPr>
              <a:t>a</a:t>
            </a:r>
            <a:r>
              <a:rPr lang="zh-CN" altLang="en-US" sz="1800" b="1" dirty="0">
                <a:effectLst>
                  <a:outerShdw blurRad="38100" dist="38100" dir="2700000" algn="tl">
                    <a:srgbClr val="FFFFFF"/>
                  </a:outerShdw>
                </a:effectLst>
                <a:latin typeface="楷体" pitchFamily="49" charset="-122"/>
                <a:ea typeface="楷体" pitchFamily="49" charset="-122"/>
              </a:rPr>
              <a:t>占用的内存单元</a:t>
            </a:r>
            <a:r>
              <a:rPr lang="en-US" altLang="zh-CN" sz="1800" b="1" dirty="0">
                <a:effectLst>
                  <a:outerShdw blurRad="38100" dist="38100" dir="2700000" algn="tl">
                    <a:srgbClr val="FFFFFF"/>
                  </a:outerShdw>
                </a:effectLst>
                <a:latin typeface="楷体" pitchFamily="49" charset="-122"/>
                <a:ea typeface="楷体" pitchFamily="49" charset="-122"/>
              </a:rPr>
              <a:t>(4</a:t>
            </a:r>
            <a:r>
              <a:rPr lang="zh-CN" altLang="en-US" sz="1800" b="1" dirty="0">
                <a:effectLst>
                  <a:outerShdw blurRad="38100" dist="38100" dir="2700000" algn="tl">
                    <a:srgbClr val="FFFFFF"/>
                  </a:outerShdw>
                </a:effectLst>
                <a:latin typeface="楷体" pitchFamily="49" charset="-122"/>
                <a:ea typeface="楷体" pitchFamily="49" charset="-122"/>
              </a:rPr>
              <a:t>字节</a:t>
            </a:r>
            <a:r>
              <a:rPr lang="en-US" altLang="zh-CN" sz="1800" b="1" dirty="0">
                <a:effectLst>
                  <a:outerShdw blurRad="38100" dist="38100" dir="2700000" algn="tl">
                    <a:srgbClr val="FFFFFF"/>
                  </a:outerShdw>
                </a:effectLst>
                <a:latin typeface="楷体" pitchFamily="49" charset="-122"/>
                <a:ea typeface="楷体" pitchFamily="49" charset="-122"/>
              </a:rPr>
              <a:t>)</a:t>
            </a:r>
          </a:p>
        </p:txBody>
      </p:sp>
      <p:sp>
        <p:nvSpPr>
          <p:cNvPr id="781385" name="AutoShape 73"/>
          <p:cNvSpPr>
            <a:spLocks noChangeArrowheads="1"/>
          </p:cNvSpPr>
          <p:nvPr/>
        </p:nvSpPr>
        <p:spPr bwMode="auto">
          <a:xfrm>
            <a:off x="3647728" y="5145903"/>
            <a:ext cx="1368425" cy="503238"/>
          </a:xfrm>
          <a:prstGeom prst="wedgeRoundRectCallout">
            <a:avLst>
              <a:gd name="adj1" fmla="val 102373"/>
              <a:gd name="adj2" fmla="val 146881"/>
              <a:gd name="adj3" fmla="val 16667"/>
            </a:avLst>
          </a:prstGeom>
          <a:gradFill flip="none" rotWithShape="1">
            <a:gsLst>
              <a:gs pos="0">
                <a:srgbClr val="D1CC00">
                  <a:tint val="66000"/>
                  <a:satMod val="160000"/>
                </a:srgbClr>
              </a:gs>
              <a:gs pos="50000">
                <a:srgbClr val="D1CC00">
                  <a:tint val="44500"/>
                  <a:satMod val="160000"/>
                </a:srgbClr>
              </a:gs>
              <a:gs pos="100000">
                <a:srgbClr val="D1CC00">
                  <a:tint val="23500"/>
                  <a:satMod val="160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solidFill>
                  <a:srgbClr val="FF3300"/>
                </a:solidFill>
                <a:effectLst>
                  <a:outerShdw blurRad="38100" dist="38100" dir="2700000" algn="tl">
                    <a:srgbClr val="000000"/>
                  </a:outerShdw>
                </a:effectLst>
                <a:latin typeface="楷体" pitchFamily="49" charset="-122"/>
                <a:ea typeface="楷体" pitchFamily="49" charset="-122"/>
              </a:rPr>
              <a:t>符号位</a:t>
            </a:r>
          </a:p>
        </p:txBody>
      </p:sp>
      <p:sp>
        <p:nvSpPr>
          <p:cNvPr id="2" name="灯片编号占位符 1">
            <a:extLst>
              <a:ext uri="{FF2B5EF4-FFF2-40B4-BE49-F238E27FC236}">
                <a16:creationId xmlns:a16="http://schemas.microsoft.com/office/drawing/2014/main" id="{3089D410-767C-66A9-275B-0F3E4062B840}"/>
              </a:ext>
            </a:extLst>
          </p:cNvPr>
          <p:cNvSpPr>
            <a:spLocks noGrp="1"/>
          </p:cNvSpPr>
          <p:nvPr>
            <p:ph type="sldNum" sz="quarter" idx="12"/>
          </p:nvPr>
        </p:nvSpPr>
        <p:spPr/>
        <p:txBody>
          <a:bodyPr/>
          <a:lstStyle/>
          <a:p>
            <a:fld id="{889BB3BD-F80A-4CDD-987F-7A7F8A95929D}" type="slidenum">
              <a:rPr lang="en-US" altLang="zh-CN" smtClean="0"/>
              <a:pPr/>
              <a:t>18</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1317"/>
                                        </p:tgtEl>
                                        <p:attrNameLst>
                                          <p:attrName>style.visibility</p:attrName>
                                        </p:attrNameLst>
                                      </p:cBhvr>
                                      <p:to>
                                        <p:strVal val="visible"/>
                                      </p:to>
                                    </p:set>
                                    <p:animEffect transition="in" filter="blinds(horizontal)">
                                      <p:cBhvr>
                                        <p:cTn id="7" dur="500"/>
                                        <p:tgtEl>
                                          <p:spTgt spid="78131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 calcmode="lin" valueType="num">
                                      <p:cBhvr additive="base">
                                        <p:cTn id="12" dur="500" fill="hold"/>
                                        <p:tgtEl>
                                          <p:spTgt spid="781318"/>
                                        </p:tgtEl>
                                        <p:attrNameLst>
                                          <p:attrName>ppt_x</p:attrName>
                                        </p:attrNameLst>
                                      </p:cBhvr>
                                      <p:tavLst>
                                        <p:tav tm="0">
                                          <p:val>
                                            <p:strVal val="0-#ppt_w/2"/>
                                          </p:val>
                                        </p:tav>
                                        <p:tav tm="100000">
                                          <p:val>
                                            <p:strVal val="#ppt_x"/>
                                          </p:val>
                                        </p:tav>
                                      </p:tavLst>
                                    </p:anim>
                                    <p:anim calcmode="lin" valueType="num">
                                      <p:cBhvr additive="base">
                                        <p:cTn id="13" dur="500" fill="hold"/>
                                        <p:tgtEl>
                                          <p:spTgt spid="7813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781347"/>
                                        </p:tgtEl>
                                        <p:attrNameLst>
                                          <p:attrName>style.visibility</p:attrName>
                                        </p:attrNameLst>
                                      </p:cBhvr>
                                      <p:to>
                                        <p:strVal val="visible"/>
                                      </p:to>
                                    </p:set>
                                    <p:animEffect transition="in" filter="diamond(out)">
                                      <p:cBhvr>
                                        <p:cTn id="18" dur="2000"/>
                                        <p:tgtEl>
                                          <p:spTgt spid="781347"/>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781348"/>
                                        </p:tgtEl>
                                        <p:attrNameLst>
                                          <p:attrName>style.visibility</p:attrName>
                                        </p:attrNameLst>
                                      </p:cBhvr>
                                      <p:to>
                                        <p:strVal val="visible"/>
                                      </p:to>
                                    </p:set>
                                    <p:animEffect transition="in" filter="strips(downRight)">
                                      <p:cBhvr>
                                        <p:cTn id="23" dur="500"/>
                                        <p:tgtEl>
                                          <p:spTgt spid="781348"/>
                                        </p:tgtEl>
                                      </p:cBhvr>
                                    </p:animEffect>
                                  </p:childTnLst>
                                  <p:subTnLst>
                                    <p:audio>
                                      <p:cMediaNode>
                                        <p:cTn display="0" masterRel="sameClick">
                                          <p:stCondLst>
                                            <p:cond evt="begin" delay="0">
                                              <p:tn val="21"/>
                                            </p:cond>
                                          </p:stCondLst>
                                          <p:endCondLst>
                                            <p:cond evt="onStopAudio" delay="0">
                                              <p:tgtEl>
                                                <p:sldTgt/>
                                              </p:tgtEl>
                                            </p:cond>
                                          </p:endCondLst>
                                        </p:cTn>
                                        <p:tgtEl>
                                          <p:sndTgt r:embed="rId5" name="laser.wav"/>
                                        </p:tgtEl>
                                      </p:cMediaNode>
                                    </p:audio>
                                    <p:set>
                                      <p:cBhvr override="childStyle">
                                        <p:cTn dur="1" fill="hold" display="0" masterRel="nextClick" afterEffect="1"/>
                                        <p:tgtEl>
                                          <p:spTgt spid="78134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781349"/>
                                        </p:tgtEl>
                                        <p:attrNameLst>
                                          <p:attrName>style.visibility</p:attrName>
                                        </p:attrNameLst>
                                      </p:cBhvr>
                                      <p:to>
                                        <p:strVal val="visible"/>
                                      </p:to>
                                    </p:set>
                                    <p:animEffect transition="in" filter="strips(downRight)">
                                      <p:cBhvr>
                                        <p:cTn id="28" dur="500"/>
                                        <p:tgtEl>
                                          <p:spTgt spid="781349"/>
                                        </p:tgtEl>
                                      </p:cBhvr>
                                    </p:animEffect>
                                  </p:childTnLst>
                                  <p:subTnLst>
                                    <p:set>
                                      <p:cBhvr override="childStyle">
                                        <p:cTn dur="1" fill="hold" display="0" masterRel="nextClick" afterEffect="1"/>
                                        <p:tgtEl>
                                          <p:spTgt spid="781349"/>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5"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781350"/>
                                        </p:tgtEl>
                                        <p:attrNameLst>
                                          <p:attrName>style.visibility</p:attrName>
                                        </p:attrNameLst>
                                      </p:cBhvr>
                                      <p:to>
                                        <p:strVal val="visible"/>
                                      </p:to>
                                    </p:set>
                                    <p:animEffect transition="in" filter="strips(downRight)">
                                      <p:cBhvr>
                                        <p:cTn id="33" dur="500"/>
                                        <p:tgtEl>
                                          <p:spTgt spid="781350"/>
                                        </p:tgtEl>
                                      </p:cBhvr>
                                    </p:animEffect>
                                  </p:childTnLst>
                                  <p:subTnLst>
                                    <p:set>
                                      <p:cBhvr override="childStyle">
                                        <p:cTn dur="1" fill="hold" display="0" masterRel="nextClick" afterEffect="1"/>
                                        <p:tgtEl>
                                          <p:spTgt spid="781350"/>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5" name="laser.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781351"/>
                                        </p:tgtEl>
                                        <p:attrNameLst>
                                          <p:attrName>style.visibility</p:attrName>
                                        </p:attrNameLst>
                                      </p:cBhvr>
                                      <p:to>
                                        <p:strVal val="visible"/>
                                      </p:to>
                                    </p:set>
                                    <p:animEffect transition="in" filter="strips(downRight)">
                                      <p:cBhvr>
                                        <p:cTn id="38" dur="500"/>
                                        <p:tgtEl>
                                          <p:spTgt spid="781351"/>
                                        </p:tgtEl>
                                      </p:cBhvr>
                                    </p:animEffect>
                                  </p:childTnLst>
                                  <p:subTnLst>
                                    <p:set>
                                      <p:cBhvr override="childStyle">
                                        <p:cTn dur="1" fill="hold" display="0" masterRel="nextClick" afterEffect="1"/>
                                        <p:tgtEl>
                                          <p:spTgt spid="781351"/>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5" name="laser.wav"/>
                                        </p:tgtEl>
                                      </p:cMediaNode>
                                    </p:audio>
                                  </p:sub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781352"/>
                                        </p:tgtEl>
                                        <p:attrNameLst>
                                          <p:attrName>style.visibility</p:attrName>
                                        </p:attrNameLst>
                                      </p:cBhvr>
                                      <p:to>
                                        <p:strVal val="visible"/>
                                      </p:to>
                                    </p:set>
                                    <p:animEffect transition="in" filter="strips(downRight)">
                                      <p:cBhvr>
                                        <p:cTn id="43" dur="500"/>
                                        <p:tgtEl>
                                          <p:spTgt spid="781352"/>
                                        </p:tgtEl>
                                      </p:cBhvr>
                                    </p:animEffect>
                                  </p:childTnLst>
                                  <p:subTnLst>
                                    <p:set>
                                      <p:cBhvr override="childStyle">
                                        <p:cTn dur="1" fill="hold" display="0" masterRel="nextClick" afterEffect="1"/>
                                        <p:tgtEl>
                                          <p:spTgt spid="781352"/>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5" name="laser.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781353"/>
                                        </p:tgtEl>
                                        <p:attrNameLst>
                                          <p:attrName>style.visibility</p:attrName>
                                        </p:attrNameLst>
                                      </p:cBhvr>
                                      <p:to>
                                        <p:strVal val="visible"/>
                                      </p:to>
                                    </p:set>
                                    <p:animEffect transition="in" filter="box(in)">
                                      <p:cBhvr>
                                        <p:cTn id="48" dur="500"/>
                                        <p:tgtEl>
                                          <p:spTgt spid="781353"/>
                                        </p:tgtEl>
                                      </p:cBhvr>
                                    </p:animEffect>
                                  </p:childTnLst>
                                  <p:subTnLst>
                                    <p:audio>
                                      <p:cMediaNode>
                                        <p:cTn display="0" masterRel="sameClick">
                                          <p:stCondLst>
                                            <p:cond evt="begin" delay="0">
                                              <p:tn val="46"/>
                                            </p:cond>
                                          </p:stCondLst>
                                          <p:endCondLst>
                                            <p:cond evt="onStopAudio" delay="0">
                                              <p:tgtEl>
                                                <p:sldTgt/>
                                              </p:tgtEl>
                                            </p:cond>
                                          </p:endCondLst>
                                        </p:cTn>
                                        <p:tgtEl>
                                          <p:sndTgt r:embed="rId4" name="chimes.wav"/>
                                        </p:tgtEl>
                                      </p:cMediaNode>
                                    </p:audio>
                                    <p:set>
                                      <p:cBhvr override="childStyle">
                                        <p:cTn dur="1" fill="hold" display="0" masterRel="nextClick" afterEffect="1"/>
                                        <p:tgtEl>
                                          <p:spTgt spid="781353"/>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781360"/>
                                        </p:tgtEl>
                                        <p:attrNameLst>
                                          <p:attrName>style.visibility</p:attrName>
                                        </p:attrNameLst>
                                      </p:cBhvr>
                                      <p:to>
                                        <p:strVal val="visible"/>
                                      </p:to>
                                    </p:set>
                                    <p:animEffect transition="in" filter="box(in)">
                                      <p:cBhvr>
                                        <p:cTn id="53" dur="500"/>
                                        <p:tgtEl>
                                          <p:spTgt spid="781360"/>
                                        </p:tgtEl>
                                      </p:cBhvr>
                                    </p:animEffect>
                                  </p:childTnLst>
                                  <p:subTnLst>
                                    <p:set>
                                      <p:cBhvr override="childStyle">
                                        <p:cTn dur="1" fill="hold" display="0" masterRel="nextClick" afterEffect="1"/>
                                        <p:tgtEl>
                                          <p:spTgt spid="781360"/>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4" name="chimes.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781364"/>
                                        </p:tgtEl>
                                        <p:attrNameLst>
                                          <p:attrName>style.visibility</p:attrName>
                                        </p:attrNameLst>
                                      </p:cBhvr>
                                      <p:to>
                                        <p:strVal val="visible"/>
                                      </p:to>
                                    </p:set>
                                    <p:animEffect transition="in" filter="box(in)">
                                      <p:cBhvr>
                                        <p:cTn id="58" dur="500"/>
                                        <p:tgtEl>
                                          <p:spTgt spid="781364"/>
                                        </p:tgtEl>
                                      </p:cBhvr>
                                    </p:animEffect>
                                  </p:childTnLst>
                                  <p:subTnLst>
                                    <p:set>
                                      <p:cBhvr override="childStyle">
                                        <p:cTn dur="1" fill="hold" display="0" masterRel="nextClick" afterEffect="1"/>
                                        <p:tgtEl>
                                          <p:spTgt spid="781364"/>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4" name="chimes.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781365"/>
                                        </p:tgtEl>
                                        <p:attrNameLst>
                                          <p:attrName>style.visibility</p:attrName>
                                        </p:attrNameLst>
                                      </p:cBhvr>
                                      <p:to>
                                        <p:strVal val="visible"/>
                                      </p:to>
                                    </p:set>
                                    <p:anim calcmode="lin" valueType="num">
                                      <p:cBhvr additive="base">
                                        <p:cTn id="63" dur="500" fill="hold"/>
                                        <p:tgtEl>
                                          <p:spTgt spid="781365"/>
                                        </p:tgtEl>
                                        <p:attrNameLst>
                                          <p:attrName>ppt_x</p:attrName>
                                        </p:attrNameLst>
                                      </p:cBhvr>
                                      <p:tavLst>
                                        <p:tav tm="0">
                                          <p:val>
                                            <p:strVal val="0-#ppt_w/2"/>
                                          </p:val>
                                        </p:tav>
                                        <p:tav tm="100000">
                                          <p:val>
                                            <p:strVal val="#ppt_x"/>
                                          </p:val>
                                        </p:tav>
                                      </p:tavLst>
                                    </p:anim>
                                    <p:anim calcmode="lin" valueType="num">
                                      <p:cBhvr additive="base">
                                        <p:cTn id="64" dur="500" fill="hold"/>
                                        <p:tgtEl>
                                          <p:spTgt spid="7813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781367"/>
                                        </p:tgtEl>
                                        <p:attrNameLst>
                                          <p:attrName>style.visibility</p:attrName>
                                        </p:attrNameLst>
                                      </p:cBhvr>
                                      <p:to>
                                        <p:strVal val="visible"/>
                                      </p:to>
                                    </p:set>
                                    <p:animEffect transition="in" filter="box(in)">
                                      <p:cBhvr>
                                        <p:cTn id="69" dur="500"/>
                                        <p:tgtEl>
                                          <p:spTgt spid="781367"/>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781369"/>
                                        </p:tgtEl>
                                        <p:attrNameLst>
                                          <p:attrName>style.visibility</p:attrName>
                                        </p:attrNameLst>
                                      </p:cBhvr>
                                      <p:to>
                                        <p:strVal val="visible"/>
                                      </p:to>
                                    </p:set>
                                    <p:animEffect transition="in" filter="box(in)">
                                      <p:cBhvr>
                                        <p:cTn id="74" dur="500"/>
                                        <p:tgtEl>
                                          <p:spTgt spid="781369"/>
                                        </p:tgtEl>
                                      </p:cBhvr>
                                    </p:animEffect>
                                  </p:childTnLst>
                                  <p:subTnLst>
                                    <p:set>
                                      <p:cBhvr override="childStyle">
                                        <p:cTn dur="1" fill="hold" display="0" masterRel="nextClick" afterEffect="1"/>
                                        <p:tgtEl>
                                          <p:spTgt spid="781369"/>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4" name="chimes.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781368"/>
                                        </p:tgtEl>
                                        <p:attrNameLst>
                                          <p:attrName>style.visibility</p:attrName>
                                        </p:attrNameLst>
                                      </p:cBhvr>
                                      <p:to>
                                        <p:strVal val="visible"/>
                                      </p:to>
                                    </p:set>
                                    <p:animEffect transition="in" filter="box(in)">
                                      <p:cBhvr>
                                        <p:cTn id="79" dur="500"/>
                                        <p:tgtEl>
                                          <p:spTgt spid="781368"/>
                                        </p:tgtEl>
                                      </p:cBhvr>
                                    </p:animEffect>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par>
                          <p:cTn id="80" fill="hold">
                            <p:stCondLst>
                              <p:cond delay="500"/>
                            </p:stCondLst>
                            <p:childTnLst>
                              <p:par>
                                <p:cTn id="81" presetID="3" presetClass="entr" presetSubtype="10" fill="hold" nodeType="afterEffect">
                                  <p:stCondLst>
                                    <p:cond delay="0"/>
                                  </p:stCondLst>
                                  <p:childTnLst>
                                    <p:set>
                                      <p:cBhvr>
                                        <p:cTn id="82" dur="1" fill="hold">
                                          <p:stCondLst>
                                            <p:cond delay="0"/>
                                          </p:stCondLst>
                                        </p:cTn>
                                        <p:tgtEl>
                                          <p:spTgt spid="781382"/>
                                        </p:tgtEl>
                                        <p:attrNameLst>
                                          <p:attrName>style.visibility</p:attrName>
                                        </p:attrNameLst>
                                      </p:cBhvr>
                                      <p:to>
                                        <p:strVal val="visible"/>
                                      </p:to>
                                    </p:set>
                                    <p:animEffect transition="in" filter="blinds(horizontal)">
                                      <p:cBhvr>
                                        <p:cTn id="83" dur="500"/>
                                        <p:tgtEl>
                                          <p:spTgt spid="781382"/>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par>
                          <p:cTn id="84" fill="hold">
                            <p:stCondLst>
                              <p:cond delay="1000"/>
                            </p:stCondLst>
                            <p:childTnLst>
                              <p:par>
                                <p:cTn id="85" presetID="3" presetClass="entr" presetSubtype="10" fill="hold"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blinds(horizontal)">
                                      <p:cBhvr>
                                        <p:cTn id="87" dur="500"/>
                                        <p:tgtEl>
                                          <p:spTgt spid="34"/>
                                        </p:tgtEl>
                                      </p:cBhvr>
                                    </p:animEffect>
                                  </p:childTnLst>
                                  <p:subTnLst>
                                    <p:audio>
                                      <p:cMediaNode>
                                        <p:cTn display="0" masterRel="sameClick">
                                          <p:stCondLst>
                                            <p:cond evt="begin" delay="0">
                                              <p:tn val="85"/>
                                            </p:cond>
                                          </p:stCondLst>
                                          <p:endCondLst>
                                            <p:cond evt="onStopAudio" delay="0">
                                              <p:tgtEl>
                                                <p:sldTgt/>
                                              </p:tgtEl>
                                            </p:cond>
                                          </p:endCondLst>
                                        </p:cTn>
                                        <p:tgtEl>
                                          <p:sndTgt r:embed="rId4" name="chimes.wav"/>
                                        </p:tgtEl>
                                      </p:cMediaNode>
                                    </p:audio>
                                  </p:subTnLst>
                                </p:cTn>
                              </p:par>
                            </p:childTnLst>
                          </p:cTn>
                        </p:par>
                        <p:par>
                          <p:cTn id="88" fill="hold">
                            <p:stCondLst>
                              <p:cond delay="1500"/>
                            </p:stCondLst>
                            <p:childTnLst>
                              <p:par>
                                <p:cTn id="89" presetID="3" presetClass="entr" presetSubtype="10" fill="hold" nodeType="afterEffect">
                                  <p:stCondLst>
                                    <p:cond delay="0"/>
                                  </p:stCondLst>
                                  <p:childTnLst>
                                    <p:set>
                                      <p:cBhvr>
                                        <p:cTn id="90" dur="1" fill="hold">
                                          <p:stCondLst>
                                            <p:cond delay="0"/>
                                          </p:stCondLst>
                                        </p:cTn>
                                        <p:tgtEl>
                                          <p:spTgt spid="781379"/>
                                        </p:tgtEl>
                                        <p:attrNameLst>
                                          <p:attrName>style.visibility</p:attrName>
                                        </p:attrNameLst>
                                      </p:cBhvr>
                                      <p:to>
                                        <p:strVal val="visible"/>
                                      </p:to>
                                    </p:set>
                                    <p:animEffect transition="in" filter="blinds(horizontal)">
                                      <p:cBhvr>
                                        <p:cTn id="91" dur="500"/>
                                        <p:tgtEl>
                                          <p:spTgt spid="781379"/>
                                        </p:tgtEl>
                                      </p:cBhvr>
                                    </p:animEffect>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2" fill="hold">
                      <p:stCondLst>
                        <p:cond delay="indefinite"/>
                      </p:stCondLst>
                      <p:childTnLst>
                        <p:par>
                          <p:cTn id="93" fill="hold">
                            <p:stCondLst>
                              <p:cond delay="0"/>
                            </p:stCondLst>
                            <p:childTnLst>
                              <p:par>
                                <p:cTn id="94" presetID="18" presetClass="entr" presetSubtype="12" fill="hold" grpId="0" nodeType="clickEffect">
                                  <p:stCondLst>
                                    <p:cond delay="0"/>
                                  </p:stCondLst>
                                  <p:childTnLst>
                                    <p:set>
                                      <p:cBhvr>
                                        <p:cTn id="95" dur="1" fill="hold">
                                          <p:stCondLst>
                                            <p:cond delay="0"/>
                                          </p:stCondLst>
                                        </p:cTn>
                                        <p:tgtEl>
                                          <p:spTgt spid="781378"/>
                                        </p:tgtEl>
                                        <p:attrNameLst>
                                          <p:attrName>style.visibility</p:attrName>
                                        </p:attrNameLst>
                                      </p:cBhvr>
                                      <p:to>
                                        <p:strVal val="visible"/>
                                      </p:to>
                                    </p:set>
                                    <p:animEffect transition="in" filter="strips(downLeft)">
                                      <p:cBhvr>
                                        <p:cTn id="96" dur="500"/>
                                        <p:tgtEl>
                                          <p:spTgt spid="781378"/>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par>
                          <p:cTn id="97" fill="hold">
                            <p:stCondLst>
                              <p:cond delay="500"/>
                            </p:stCondLst>
                            <p:childTnLst>
                              <p:par>
                                <p:cTn id="98" presetID="3" presetClass="entr" presetSubtype="10" fill="hold" grpId="0" nodeType="afterEffect">
                                  <p:stCondLst>
                                    <p:cond delay="0"/>
                                  </p:stCondLst>
                                  <p:childTnLst>
                                    <p:set>
                                      <p:cBhvr>
                                        <p:cTn id="99" dur="1" fill="hold">
                                          <p:stCondLst>
                                            <p:cond delay="0"/>
                                          </p:stCondLst>
                                        </p:cTn>
                                        <p:tgtEl>
                                          <p:spTgt spid="781387"/>
                                        </p:tgtEl>
                                        <p:attrNameLst>
                                          <p:attrName>style.visibility</p:attrName>
                                        </p:attrNameLst>
                                      </p:cBhvr>
                                      <p:to>
                                        <p:strVal val="visible"/>
                                      </p:to>
                                    </p:set>
                                    <p:animEffect transition="in" filter="blinds(horizontal)">
                                      <p:cBhvr>
                                        <p:cTn id="100" dur="500"/>
                                        <p:tgtEl>
                                          <p:spTgt spid="781387"/>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781385"/>
                                        </p:tgtEl>
                                        <p:attrNameLst>
                                          <p:attrName>style.visibility</p:attrName>
                                        </p:attrNameLst>
                                      </p:cBhvr>
                                      <p:to>
                                        <p:strVal val="visible"/>
                                      </p:to>
                                    </p:set>
                                    <p:animEffect transition="in" filter="strips(downLeft)">
                                      <p:cBhvr>
                                        <p:cTn id="105" dur="500"/>
                                        <p:tgtEl>
                                          <p:spTgt spid="781385"/>
                                        </p:tgtEl>
                                      </p:cBhvr>
                                    </p:animEffec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781386"/>
                                        </p:tgtEl>
                                        <p:attrNameLst>
                                          <p:attrName>style.visibility</p:attrName>
                                        </p:attrNameLst>
                                      </p:cBhvr>
                                      <p:to>
                                        <p:strVal val="visible"/>
                                      </p:to>
                                    </p:set>
                                    <p:animEffect transition="in" filter="strips(downLeft)">
                                      <p:cBhvr>
                                        <p:cTn id="110" dur="500"/>
                                        <p:tgtEl>
                                          <p:spTgt spid="781386"/>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7" grpId="0" autoUpdateAnimBg="0"/>
      <p:bldP spid="781318" grpId="0" autoUpdateAnimBg="0"/>
      <p:bldP spid="781347" grpId="0" animBg="1"/>
      <p:bldP spid="781378" grpId="0" animBg="1"/>
      <p:bldP spid="781387" grpId="0" autoUpdateAnimBg="0"/>
      <p:bldP spid="781352" grpId="0" animBg="1"/>
      <p:bldP spid="781351" grpId="0" animBg="1"/>
      <p:bldP spid="781350" grpId="0" animBg="1"/>
      <p:bldP spid="781349" grpId="0" animBg="1"/>
      <p:bldP spid="781348" grpId="0" animBg="1"/>
      <p:bldP spid="781353" grpId="0" animBg="1"/>
      <p:bldP spid="781360" grpId="0" animBg="1"/>
      <p:bldP spid="781364" grpId="0" animBg="1"/>
      <p:bldP spid="781365" grpId="0" autoUpdateAnimBg="0"/>
      <p:bldP spid="781367" grpId="0" animBg="1"/>
      <p:bldP spid="781369" grpId="0" animBg="1"/>
      <p:bldP spid="781368" grpId="0" animBg="1"/>
      <p:bldP spid="781386" grpId="0" animBg="1"/>
      <p:bldP spid="78138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useBgFill="1">
        <p:nvSpPr>
          <p:cNvPr id="783394" name="Text Box 34"/>
          <p:cNvSpPr txBox="1">
            <a:spLocks noChangeArrowheads="1"/>
          </p:cNvSpPr>
          <p:nvPr/>
        </p:nvSpPr>
        <p:spPr bwMode="auto">
          <a:xfrm>
            <a:off x="526360" y="188914"/>
            <a:ext cx="7777163" cy="503237"/>
          </a:xfrm>
          <a:prstGeom prst="rect">
            <a:avLst/>
          </a:prstGeom>
          <a:ln w="38100">
            <a:noFill/>
            <a:miter lim="800000"/>
            <a:headEnd/>
            <a:tailEnd/>
          </a:ln>
          <a:effectLst/>
        </p:spPr>
        <p:txBody>
          <a:bodyPr/>
          <a:lstStyle/>
          <a:p>
            <a:pPr>
              <a:buFont typeface="Wingdings" pitchFamily="2" charset="2"/>
              <a:buChar char="ü"/>
            </a:pPr>
            <a:r>
              <a:rPr lang="en-US" altLang="zh-CN" b="1">
                <a:solidFill>
                  <a:srgbClr val="FF00FF"/>
                </a:solidFill>
                <a:effectLst>
                  <a:outerShdw blurRad="38100" dist="38100" dir="2700000" algn="tl">
                    <a:srgbClr val="C0C0C0"/>
                  </a:outerShdw>
                </a:effectLst>
                <a:latin typeface="隶书" pitchFamily="49" charset="-122"/>
                <a:ea typeface="隶书" pitchFamily="49" charset="-122"/>
              </a:rPr>
              <a:t> </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无符号基本型（</a:t>
            </a:r>
            <a:r>
              <a:rPr lang="en-US" altLang="zh-CN" b="1">
                <a:solidFill>
                  <a:srgbClr val="FF00FF"/>
                </a:solidFill>
                <a:effectLst>
                  <a:outerShdw blurRad="38100" dist="38100" dir="2700000" algn="tl">
                    <a:srgbClr val="C0C0C0"/>
                  </a:outerShdw>
                </a:effectLst>
                <a:latin typeface="隶书" pitchFamily="49" charset="-122"/>
                <a:ea typeface="隶书" pitchFamily="49" charset="-122"/>
              </a:rPr>
              <a:t>unsigned int</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或</a:t>
            </a:r>
            <a:r>
              <a:rPr lang="en-US" altLang="zh-CN" b="1">
                <a:solidFill>
                  <a:srgbClr val="FF00FF"/>
                </a:solidFill>
                <a:effectLst>
                  <a:outerShdw blurRad="38100" dist="38100" dir="2700000" algn="tl">
                    <a:srgbClr val="C0C0C0"/>
                  </a:outerShdw>
                </a:effectLst>
                <a:latin typeface="隶书" pitchFamily="49" charset="-122"/>
                <a:ea typeface="隶书" pitchFamily="49" charset="-122"/>
              </a:rPr>
              <a:t>unsigned</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a:t>
            </a:r>
          </a:p>
          <a:p>
            <a:r>
              <a:rPr lang="zh-CN" altLang="en-US" sz="2000" b="1">
                <a:effectLst>
                  <a:outerShdw blurRad="38100" dist="38100" dir="2700000" algn="tl">
                    <a:srgbClr val="C0C0C0"/>
                  </a:outerShdw>
                </a:effectLst>
                <a:latin typeface="楷体_GB2312" pitchFamily="49" charset="-122"/>
                <a:ea typeface="楷体_GB2312" pitchFamily="49" charset="-122"/>
              </a:rPr>
              <a:t>   </a:t>
            </a:r>
          </a:p>
        </p:txBody>
      </p:sp>
      <p:sp>
        <p:nvSpPr>
          <p:cNvPr id="783395" name="Rectangle 35"/>
          <p:cNvSpPr>
            <a:spLocks noChangeArrowheads="1"/>
          </p:cNvSpPr>
          <p:nvPr/>
        </p:nvSpPr>
        <p:spPr bwMode="auto">
          <a:xfrm>
            <a:off x="1056283" y="709613"/>
            <a:ext cx="10440317" cy="156966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effectLst>
                  <a:outerShdw blurRad="38100" dist="38100" dir="2700000" algn="tl">
                    <a:srgbClr val="FFFFFF"/>
                  </a:outerShdw>
                </a:effectLst>
                <a:latin typeface="+mn-lt"/>
                <a:ea typeface="楷体" pitchFamily="49" charset="-122"/>
              </a:rPr>
              <a:t>   unsigned int a = 2;     </a:t>
            </a:r>
            <a:r>
              <a:rPr lang="en-US" altLang="zh-CN" sz="2000" b="1" dirty="0">
                <a:solidFill>
                  <a:schemeClr val="accent2"/>
                </a:solidFill>
                <a:effectLst>
                  <a:outerShdw blurRad="38100" dist="38100" dir="2700000" algn="tl">
                    <a:srgbClr val="000000"/>
                  </a:outerShdw>
                </a:effectLst>
                <a:latin typeface="+mn-lt"/>
                <a:ea typeface="楷体" pitchFamily="49" charset="-122"/>
              </a:rPr>
              <a:t>//</a:t>
            </a:r>
            <a:r>
              <a:rPr lang="zh-CN" altLang="en-US" sz="2000" b="1" dirty="0">
                <a:solidFill>
                  <a:schemeClr val="accent2"/>
                </a:solidFill>
                <a:effectLst>
                  <a:outerShdw blurRad="38100" dist="38100" dir="2700000" algn="tl">
                    <a:srgbClr val="000000"/>
                  </a:outerShdw>
                </a:effectLst>
                <a:latin typeface="+mn-lt"/>
                <a:ea typeface="楷体" pitchFamily="49" charset="-122"/>
              </a:rPr>
              <a:t>定义一个无符号整型变量</a:t>
            </a:r>
            <a:r>
              <a:rPr lang="en-US" altLang="zh-CN" sz="2000" b="1" dirty="0">
                <a:solidFill>
                  <a:schemeClr val="accent2"/>
                </a:solidFill>
                <a:effectLst>
                  <a:outerShdw blurRad="38100" dist="38100" dir="2700000" algn="tl">
                    <a:srgbClr val="000000"/>
                  </a:outerShdw>
                </a:effectLst>
                <a:latin typeface="+mn-lt"/>
                <a:ea typeface="楷体" pitchFamily="49" charset="-122"/>
              </a:rPr>
              <a:t>a</a:t>
            </a:r>
            <a:r>
              <a:rPr lang="zh-CN" altLang="en-US" sz="2000" b="1" dirty="0">
                <a:solidFill>
                  <a:schemeClr val="accent2"/>
                </a:solidFill>
                <a:effectLst>
                  <a:outerShdw blurRad="38100" dist="38100" dir="2700000" algn="tl">
                    <a:srgbClr val="000000"/>
                  </a:outerShdw>
                </a:effectLst>
                <a:latin typeface="+mn-lt"/>
                <a:ea typeface="楷体" pitchFamily="49" charset="-122"/>
              </a:rPr>
              <a:t>，并赋初值</a:t>
            </a:r>
            <a:r>
              <a:rPr lang="en-US" altLang="zh-CN" sz="2000" b="1" dirty="0">
                <a:solidFill>
                  <a:schemeClr val="accent2"/>
                </a:solidFill>
                <a:effectLst>
                  <a:outerShdw blurRad="38100" dist="38100" dir="2700000" algn="tl">
                    <a:srgbClr val="000000"/>
                  </a:outerShdw>
                </a:effectLst>
                <a:latin typeface="+mn-lt"/>
                <a:ea typeface="楷体" pitchFamily="49" charset="-122"/>
              </a:rPr>
              <a:t>2</a:t>
            </a:r>
          </a:p>
          <a:p>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或</a:t>
            </a:r>
          </a:p>
          <a:p>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unsigned  a = 2;</a:t>
            </a:r>
          </a:p>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占用的内存单元字节数同</a:t>
            </a:r>
            <a:r>
              <a:rPr lang="en-US" altLang="zh-CN" b="1" dirty="0" err="1">
                <a:solidFill>
                  <a:srgbClr val="0000FF"/>
                </a:solidFill>
                <a:effectLst>
                  <a:outerShdw blurRad="38100" dist="38100" dir="2700000" algn="tl">
                    <a:srgbClr val="FFFFFF"/>
                  </a:outerShdw>
                </a:effectLst>
                <a:latin typeface="+mn-lt"/>
                <a:ea typeface="楷体" pitchFamily="49" charset="-122"/>
              </a:rPr>
              <a:t>int</a:t>
            </a:r>
            <a:r>
              <a:rPr lang="zh-CN" altLang="en-US" b="1" dirty="0">
                <a:solidFill>
                  <a:srgbClr val="0000FF"/>
                </a:solidFill>
                <a:effectLst>
                  <a:outerShdw blurRad="38100" dist="38100" dir="2700000" algn="tl">
                    <a:srgbClr val="FFFFFF"/>
                  </a:outerShdw>
                </a:effectLst>
                <a:latin typeface="+mn-lt"/>
                <a:ea typeface="楷体" pitchFamily="49" charset="-122"/>
              </a:rPr>
              <a:t>类型。</a:t>
            </a:r>
            <a:r>
              <a:rPr lang="zh-CN" altLang="en-US" b="1" dirty="0">
                <a:effectLst>
                  <a:outerShdw blurRad="38100" dist="38100" dir="2700000" algn="tl">
                    <a:srgbClr val="FFFFFF"/>
                  </a:outerShdw>
                </a:effectLst>
                <a:latin typeface="+mn-lt"/>
                <a:ea typeface="楷体" pitchFamily="49" charset="-122"/>
              </a:rPr>
              <a:t>与</a:t>
            </a:r>
            <a:r>
              <a:rPr lang="en-US" altLang="zh-CN" b="1" dirty="0" err="1">
                <a:effectLst>
                  <a:outerShdw blurRad="38100" dist="38100" dir="2700000" algn="tl">
                    <a:srgbClr val="FFFFFF"/>
                  </a:outerShdw>
                </a:effectLst>
                <a:latin typeface="+mn-lt"/>
                <a:ea typeface="楷体" pitchFamily="49" charset="-122"/>
              </a:rPr>
              <a:t>int</a:t>
            </a:r>
            <a:r>
              <a:rPr lang="en-US" altLang="zh-CN" b="1" dirty="0">
                <a:effectLst>
                  <a:outerShdw blurRad="38100" dist="38100" dir="2700000" algn="tl">
                    <a:srgbClr val="FFFFFF"/>
                  </a:outerShdw>
                </a:effectLst>
                <a:latin typeface="+mn-lt"/>
                <a:ea typeface="楷体" pitchFamily="49" charset="-122"/>
              </a:rPr>
              <a:t> a = 2;</a:t>
            </a:r>
            <a:r>
              <a:rPr lang="zh-CN" altLang="en-US" b="1" dirty="0">
                <a:effectLst>
                  <a:outerShdw blurRad="38100" dist="38100" dir="2700000" algn="tl">
                    <a:srgbClr val="FFFFFF"/>
                  </a:outerShdw>
                </a:effectLst>
                <a:latin typeface="+mn-lt"/>
                <a:ea typeface="楷体" pitchFamily="49" charset="-122"/>
              </a:rPr>
              <a:t>等价。</a:t>
            </a:r>
          </a:p>
        </p:txBody>
      </p:sp>
      <p:sp>
        <p:nvSpPr>
          <p:cNvPr id="783396" name="Rectangle 36"/>
          <p:cNvSpPr>
            <a:spLocks noChangeArrowheads="1"/>
          </p:cNvSpPr>
          <p:nvPr/>
        </p:nvSpPr>
        <p:spPr bwMode="auto">
          <a:xfrm>
            <a:off x="1046758" y="2420939"/>
            <a:ext cx="10440317" cy="1200329"/>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effectLst>
                  <a:outerShdw blurRad="38100" dist="38100" dir="2700000" algn="tl">
                    <a:srgbClr val="FFFFFF"/>
                  </a:outerShdw>
                </a:effectLst>
                <a:latin typeface="+mn-lt"/>
                <a:ea typeface="楷体" pitchFamily="49" charset="-122"/>
              </a:rPr>
              <a:t>   unsigned int a = -2;    </a:t>
            </a:r>
            <a:r>
              <a:rPr lang="en-US" altLang="zh-CN" sz="2000" b="1" dirty="0">
                <a:solidFill>
                  <a:schemeClr val="accent2"/>
                </a:solidFill>
                <a:effectLst>
                  <a:outerShdw blurRad="38100" dist="38100" dir="2700000" algn="tl">
                    <a:srgbClr val="000000"/>
                  </a:outerShdw>
                </a:effectLst>
                <a:latin typeface="+mn-lt"/>
                <a:ea typeface="楷体" pitchFamily="49" charset="-122"/>
              </a:rPr>
              <a:t>//</a:t>
            </a:r>
            <a:r>
              <a:rPr lang="zh-CN" altLang="en-US" sz="2000" b="1" dirty="0">
                <a:solidFill>
                  <a:schemeClr val="accent2"/>
                </a:solidFill>
                <a:effectLst>
                  <a:outerShdw blurRad="38100" dist="38100" dir="2700000" algn="tl">
                    <a:srgbClr val="000000"/>
                  </a:outerShdw>
                </a:effectLst>
                <a:latin typeface="+mn-lt"/>
                <a:ea typeface="楷体" pitchFamily="49" charset="-122"/>
              </a:rPr>
              <a:t>定义一个无符号整型变量</a:t>
            </a:r>
            <a:r>
              <a:rPr lang="en-US" altLang="zh-CN" sz="2000" b="1" dirty="0">
                <a:solidFill>
                  <a:schemeClr val="accent2"/>
                </a:solidFill>
                <a:effectLst>
                  <a:outerShdw blurRad="38100" dist="38100" dir="2700000" algn="tl">
                    <a:srgbClr val="000000"/>
                  </a:outerShdw>
                </a:effectLst>
                <a:latin typeface="+mn-lt"/>
                <a:ea typeface="楷体" pitchFamily="49" charset="-122"/>
              </a:rPr>
              <a:t>a</a:t>
            </a:r>
            <a:r>
              <a:rPr lang="zh-CN" altLang="en-US" sz="2000" b="1" dirty="0">
                <a:solidFill>
                  <a:schemeClr val="accent2"/>
                </a:solidFill>
                <a:effectLst>
                  <a:outerShdw blurRad="38100" dist="38100" dir="2700000" algn="tl">
                    <a:srgbClr val="000000"/>
                  </a:outerShdw>
                </a:effectLst>
                <a:latin typeface="+mn-lt"/>
                <a:ea typeface="楷体" pitchFamily="49" charset="-122"/>
              </a:rPr>
              <a:t>，并赋初值</a:t>
            </a:r>
            <a:r>
              <a:rPr lang="en-US" altLang="zh-CN" sz="2000" b="1" dirty="0">
                <a:solidFill>
                  <a:schemeClr val="accent2"/>
                </a:solidFill>
                <a:effectLst>
                  <a:outerShdw blurRad="38100" dist="38100" dir="2700000" algn="tl">
                    <a:srgbClr val="000000"/>
                  </a:outerShdw>
                </a:effectLst>
                <a:latin typeface="+mn-lt"/>
                <a:ea typeface="楷体" pitchFamily="49" charset="-122"/>
              </a:rPr>
              <a:t>-2</a:t>
            </a:r>
          </a:p>
          <a:p>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或</a:t>
            </a:r>
          </a:p>
          <a:p>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unsigned  a = -2;</a:t>
            </a:r>
          </a:p>
        </p:txBody>
      </p:sp>
      <p:sp>
        <p:nvSpPr>
          <p:cNvPr id="783405" name="Rectangle 45"/>
          <p:cNvSpPr>
            <a:spLocks noChangeArrowheads="1"/>
          </p:cNvSpPr>
          <p:nvPr/>
        </p:nvSpPr>
        <p:spPr bwMode="auto">
          <a:xfrm>
            <a:off x="4060606" y="5964669"/>
            <a:ext cx="4339650" cy="369332"/>
          </a:xfrm>
          <a:prstGeom prst="rect">
            <a:avLst/>
          </a:prstGeom>
          <a:noFill/>
          <a:ln w="9525">
            <a:noFill/>
            <a:miter lim="800000"/>
            <a:headEnd/>
            <a:tailEnd/>
          </a:ln>
          <a:effectLst/>
        </p:spPr>
        <p:txBody>
          <a:bodyPr wrap="none" anchor="ctr">
            <a:spAutoFit/>
          </a:bodyPr>
          <a:lstStyle/>
          <a:p>
            <a:r>
              <a:rPr lang="zh-CN" altLang="en-US" sz="1800" b="1" dirty="0">
                <a:solidFill>
                  <a:srgbClr val="CC0000"/>
                </a:solidFill>
                <a:effectLst>
                  <a:outerShdw blurRad="38100" dist="38100" dir="2700000" algn="tl">
                    <a:srgbClr val="000000"/>
                  </a:outerShdw>
                </a:effectLst>
                <a:latin typeface="楷体" pitchFamily="49" charset="-122"/>
                <a:ea typeface="楷体" pitchFamily="49" charset="-122"/>
              </a:rPr>
              <a:t>无符号整型变量在内存中的实际存放形式</a:t>
            </a:r>
            <a:endParaRPr lang="en-US" altLang="zh-CN" sz="1800" b="1" dirty="0">
              <a:latin typeface="楷体" pitchFamily="49" charset="-122"/>
              <a:ea typeface="楷体" pitchFamily="49" charset="-122"/>
            </a:endParaRPr>
          </a:p>
        </p:txBody>
      </p:sp>
      <p:grpSp>
        <p:nvGrpSpPr>
          <p:cNvPr id="783406" name="Group 46"/>
          <p:cNvGrpSpPr>
            <a:grpSpLocks/>
          </p:cNvGrpSpPr>
          <p:nvPr/>
        </p:nvGrpSpPr>
        <p:grpSpPr bwMode="auto">
          <a:xfrm>
            <a:off x="4119736" y="4076698"/>
            <a:ext cx="1041399" cy="1727200"/>
            <a:chOff x="1664" y="2256"/>
            <a:chExt cx="656" cy="1088"/>
          </a:xfrm>
        </p:grpSpPr>
        <p:sp>
          <p:nvSpPr>
            <p:cNvPr id="783407" name="Text Box 47"/>
            <p:cNvSpPr txBox="1">
              <a:spLocks noChangeArrowheads="1"/>
            </p:cNvSpPr>
            <p:nvPr/>
          </p:nvSpPr>
          <p:spPr bwMode="auto">
            <a:xfrm>
              <a:off x="1685" y="2256"/>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低字节</a:t>
              </a:r>
            </a:p>
          </p:txBody>
        </p:sp>
        <p:sp>
          <p:nvSpPr>
            <p:cNvPr id="783408" name="Text Box 48"/>
            <p:cNvSpPr txBox="1">
              <a:spLocks noChangeArrowheads="1"/>
            </p:cNvSpPr>
            <p:nvPr/>
          </p:nvSpPr>
          <p:spPr bwMode="auto">
            <a:xfrm>
              <a:off x="1664" y="3111"/>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高字节</a:t>
              </a:r>
            </a:p>
          </p:txBody>
        </p:sp>
      </p:grpSp>
      <p:grpSp>
        <p:nvGrpSpPr>
          <p:cNvPr id="783409" name="Group 49"/>
          <p:cNvGrpSpPr>
            <a:grpSpLocks/>
          </p:cNvGrpSpPr>
          <p:nvPr/>
        </p:nvGrpSpPr>
        <p:grpSpPr bwMode="auto">
          <a:xfrm>
            <a:off x="7248698" y="4005265"/>
            <a:ext cx="1017588" cy="1757363"/>
            <a:chOff x="3600" y="2237"/>
            <a:chExt cx="641" cy="1107"/>
          </a:xfrm>
        </p:grpSpPr>
        <p:sp>
          <p:nvSpPr>
            <p:cNvPr id="783410" name="Text Box 50"/>
            <p:cNvSpPr txBox="1">
              <a:spLocks noChangeArrowheads="1"/>
            </p:cNvSpPr>
            <p:nvPr/>
          </p:nvSpPr>
          <p:spPr bwMode="auto">
            <a:xfrm>
              <a:off x="3600" y="2237"/>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低地址</a:t>
              </a:r>
            </a:p>
          </p:txBody>
        </p:sp>
        <p:sp>
          <p:nvSpPr>
            <p:cNvPr id="783411" name="Text Box 51"/>
            <p:cNvSpPr txBox="1">
              <a:spLocks noChangeArrowheads="1"/>
            </p:cNvSpPr>
            <p:nvPr/>
          </p:nvSpPr>
          <p:spPr bwMode="auto">
            <a:xfrm>
              <a:off x="3606" y="3111"/>
              <a:ext cx="635" cy="233"/>
            </a:xfrm>
            <a:prstGeom prst="rect">
              <a:avLst/>
            </a:prstGeom>
            <a:noFill/>
            <a:ln w="9525">
              <a:noFill/>
              <a:miter lim="800000"/>
              <a:headEnd/>
              <a:tailEnd/>
            </a:ln>
            <a:effectLst/>
          </p:spPr>
          <p:txBody>
            <a:bodyPr>
              <a:spAutoFit/>
            </a:bodyPr>
            <a:lstStyle/>
            <a:p>
              <a:pPr>
                <a:spcBef>
                  <a:spcPct val="50000"/>
                </a:spcBef>
              </a:pPr>
              <a:r>
                <a:rPr lang="zh-CN" altLang="en-US" sz="1800" b="1" dirty="0">
                  <a:latin typeface="楷体" pitchFamily="49" charset="-122"/>
                  <a:ea typeface="楷体" pitchFamily="49" charset="-122"/>
                </a:rPr>
                <a:t>高地址</a:t>
              </a:r>
            </a:p>
          </p:txBody>
        </p:sp>
      </p:grpSp>
      <p:sp>
        <p:nvSpPr>
          <p:cNvPr id="783412" name="Line 52"/>
          <p:cNvSpPr>
            <a:spLocks noChangeShapeType="1"/>
          </p:cNvSpPr>
          <p:nvPr/>
        </p:nvSpPr>
        <p:spPr bwMode="auto">
          <a:xfrm>
            <a:off x="7185198" y="4005064"/>
            <a:ext cx="0" cy="1872208"/>
          </a:xfrm>
          <a:prstGeom prst="line">
            <a:avLst/>
          </a:prstGeom>
          <a:noFill/>
          <a:ln w="28575">
            <a:solidFill>
              <a:srgbClr val="FF0000"/>
            </a:solidFill>
            <a:round/>
            <a:headEnd/>
            <a:tailEnd type="stealth" w="lg" len="lg"/>
          </a:ln>
          <a:effectLst>
            <a:outerShdw blurRad="50800" dist="38100" dir="2700000" algn="tl" rotWithShape="0">
              <a:prstClr val="black">
                <a:alpha val="40000"/>
              </a:prstClr>
            </a:outerShdw>
          </a:effectLst>
        </p:spPr>
        <p:txBody>
          <a:bodyPr/>
          <a:lstStyle/>
          <a:p>
            <a:endParaRPr lang="zh-CN" altLang="en-US"/>
          </a:p>
        </p:txBody>
      </p:sp>
      <p:sp>
        <p:nvSpPr>
          <p:cNvPr id="783416" name="AutoShape 56"/>
          <p:cNvSpPr>
            <a:spLocks noChangeArrowheads="1"/>
          </p:cNvSpPr>
          <p:nvPr/>
        </p:nvSpPr>
        <p:spPr bwMode="auto">
          <a:xfrm>
            <a:off x="7753375" y="3284984"/>
            <a:ext cx="1150937" cy="1657350"/>
          </a:xfrm>
          <a:prstGeom prst="curvedLeftArrow">
            <a:avLst>
              <a:gd name="adj1" fmla="val 28800"/>
              <a:gd name="adj2" fmla="val 57600"/>
              <a:gd name="adj3" fmla="val 33333"/>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grpSp>
        <p:nvGrpSpPr>
          <p:cNvPr id="783419" name="Group 59"/>
          <p:cNvGrpSpPr>
            <a:grpSpLocks/>
          </p:cNvGrpSpPr>
          <p:nvPr/>
        </p:nvGrpSpPr>
        <p:grpSpPr bwMode="auto">
          <a:xfrm>
            <a:off x="-13391" y="0"/>
            <a:ext cx="446088" cy="6858000"/>
            <a:chOff x="0" y="0"/>
            <a:chExt cx="281" cy="4320"/>
          </a:xfrm>
        </p:grpSpPr>
        <p:sp>
          <p:nvSpPr>
            <p:cNvPr id="783420" name="Text Box 6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83421" name="Text Box 6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aphicFrame>
        <p:nvGraphicFramePr>
          <p:cNvPr id="23" name="Group 66"/>
          <p:cNvGraphicFramePr>
            <a:graphicFrameLocks noGrp="1"/>
          </p:cNvGraphicFramePr>
          <p:nvPr>
            <p:extLst>
              <p:ext uri="{D42A27DB-BD31-4B8C-83A1-F6EECF244321}">
                <p14:modId xmlns:p14="http://schemas.microsoft.com/office/powerpoint/2010/main" val="2421966311"/>
              </p:ext>
            </p:extLst>
          </p:nvPr>
        </p:nvGraphicFramePr>
        <p:xfrm>
          <a:off x="5233095" y="3959572"/>
          <a:ext cx="1787525" cy="1917701"/>
        </p:xfrm>
        <a:graphic>
          <a:graphicData uri="http://schemas.openxmlformats.org/drawingml/2006/table">
            <a:tbl>
              <a:tblPr>
                <a:effectLst>
                  <a:outerShdw blurRad="50800" dist="38100" dir="2700000" algn="tl" rotWithShape="0">
                    <a:prstClr val="black">
                      <a:alpha val="40000"/>
                    </a:prstClr>
                  </a:outerShdw>
                </a:effectLst>
              </a:tblPr>
              <a:tblGrid>
                <a:gridCol w="1787525">
                  <a:extLst>
                    <a:ext uri="{9D8B030D-6E8A-4147-A177-3AD203B41FA5}">
                      <a16:colId xmlns:a16="http://schemas.microsoft.com/office/drawing/2014/main" val="20000"/>
                    </a:ext>
                  </a:extLst>
                </a:gridCol>
              </a:tblGrid>
              <a:tr h="501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4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783413" name="AutoShape 53"/>
          <p:cNvSpPr>
            <a:spLocks noChangeArrowheads="1"/>
          </p:cNvSpPr>
          <p:nvPr/>
        </p:nvSpPr>
        <p:spPr bwMode="auto">
          <a:xfrm>
            <a:off x="2712815" y="5013176"/>
            <a:ext cx="1368425" cy="503238"/>
          </a:xfrm>
          <a:prstGeom prst="wedgeRoundRectCallout">
            <a:avLst>
              <a:gd name="adj1" fmla="val 160154"/>
              <a:gd name="adj2" fmla="val 70650"/>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solidFill>
                  <a:srgbClr val="FF3300"/>
                </a:solidFill>
                <a:effectLst>
                  <a:outerShdw blurRad="38100" dist="38100" dir="2700000" algn="tl">
                    <a:srgbClr val="000000"/>
                  </a:outerShdw>
                </a:effectLst>
                <a:latin typeface="楷体" pitchFamily="49" charset="-122"/>
                <a:ea typeface="楷体" pitchFamily="49" charset="-122"/>
              </a:rPr>
              <a:t>数据位</a:t>
            </a:r>
          </a:p>
        </p:txBody>
      </p:sp>
      <p:sp>
        <p:nvSpPr>
          <p:cNvPr id="783417" name="AutoShape 57"/>
          <p:cNvSpPr>
            <a:spLocks noChangeArrowheads="1"/>
          </p:cNvSpPr>
          <p:nvPr/>
        </p:nvSpPr>
        <p:spPr bwMode="auto">
          <a:xfrm>
            <a:off x="4729038" y="2925762"/>
            <a:ext cx="3312368" cy="503238"/>
          </a:xfrm>
          <a:prstGeom prst="wedgeRoundRectCallout">
            <a:avLst>
              <a:gd name="adj1" fmla="val -924"/>
              <a:gd name="adj2" fmla="val 174704"/>
              <a:gd name="adj3" fmla="val 16667"/>
            </a:avLst>
          </a:prstGeom>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b="1" dirty="0">
                <a:solidFill>
                  <a:srgbClr val="FF3300"/>
                </a:solidFill>
                <a:effectLst>
                  <a:outerShdw blurRad="38100" dist="38100" dir="2700000" algn="tl">
                    <a:srgbClr val="000000"/>
                  </a:outerShdw>
                </a:effectLst>
                <a:latin typeface="+mn-lt"/>
                <a:ea typeface="楷体" pitchFamily="49" charset="-122"/>
              </a:rPr>
              <a:t>其值为：</a:t>
            </a:r>
            <a:r>
              <a:rPr lang="en-US" altLang="zh-CN" b="1" dirty="0">
                <a:solidFill>
                  <a:srgbClr val="FF3300"/>
                </a:solidFill>
                <a:effectLst>
                  <a:outerShdw blurRad="38100" dist="38100" dir="2700000" algn="tl">
                    <a:srgbClr val="000000"/>
                  </a:outerShdw>
                </a:effectLst>
                <a:latin typeface="+mn-lt"/>
                <a:ea typeface="楷体" pitchFamily="49" charset="-122"/>
              </a:rPr>
              <a:t>4294967294 !</a:t>
            </a:r>
          </a:p>
        </p:txBody>
      </p:sp>
      <p:sp>
        <p:nvSpPr>
          <p:cNvPr id="783414" name="AutoShape 54"/>
          <p:cNvSpPr>
            <a:spLocks noChangeArrowheads="1"/>
          </p:cNvSpPr>
          <p:nvPr/>
        </p:nvSpPr>
        <p:spPr bwMode="auto">
          <a:xfrm>
            <a:off x="2568798" y="3814763"/>
            <a:ext cx="1511250" cy="1008062"/>
          </a:xfrm>
          <a:prstGeom prst="wedgeRoundRectCallout">
            <a:avLst>
              <a:gd name="adj1" fmla="val 136490"/>
              <a:gd name="adj2" fmla="val 75088"/>
              <a:gd name="adj3" fmla="val 16667"/>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1800" b="1" dirty="0">
                <a:effectLst>
                  <a:outerShdw blurRad="38100" dist="38100" dir="2700000" algn="tl">
                    <a:srgbClr val="FFFFFF"/>
                  </a:outerShdw>
                </a:effectLst>
                <a:latin typeface="楷体" pitchFamily="49" charset="-122"/>
                <a:ea typeface="楷体" pitchFamily="49" charset="-122"/>
              </a:rPr>
              <a:t>变量</a:t>
            </a:r>
            <a:r>
              <a:rPr lang="en-US" altLang="zh-CN" sz="1800" b="1" dirty="0">
                <a:effectLst>
                  <a:outerShdw blurRad="38100" dist="38100" dir="2700000" algn="tl">
                    <a:srgbClr val="FFFFFF"/>
                  </a:outerShdw>
                </a:effectLst>
                <a:latin typeface="楷体" pitchFamily="49" charset="-122"/>
                <a:ea typeface="楷体" pitchFamily="49" charset="-122"/>
              </a:rPr>
              <a:t>a</a:t>
            </a:r>
            <a:r>
              <a:rPr lang="zh-CN" altLang="en-US" sz="1800" b="1" dirty="0">
                <a:effectLst>
                  <a:outerShdw blurRad="38100" dist="38100" dir="2700000" algn="tl">
                    <a:srgbClr val="FFFFFF"/>
                  </a:outerShdw>
                </a:effectLst>
                <a:latin typeface="楷体" pitchFamily="49" charset="-122"/>
                <a:ea typeface="楷体" pitchFamily="49" charset="-122"/>
              </a:rPr>
              <a:t>占用的内存单元</a:t>
            </a:r>
            <a:r>
              <a:rPr lang="en-US" altLang="zh-CN" sz="1800" b="1" dirty="0">
                <a:effectLst>
                  <a:outerShdw blurRad="38100" dist="38100" dir="2700000" algn="tl">
                    <a:srgbClr val="FFFFFF"/>
                  </a:outerShdw>
                </a:effectLst>
                <a:latin typeface="楷体" pitchFamily="49" charset="-122"/>
                <a:ea typeface="楷体" pitchFamily="49" charset="-122"/>
              </a:rPr>
              <a:t>(4</a:t>
            </a:r>
            <a:r>
              <a:rPr lang="zh-CN" altLang="en-US" sz="1800" b="1" dirty="0">
                <a:effectLst>
                  <a:outerShdw blurRad="38100" dist="38100" dir="2700000" algn="tl">
                    <a:srgbClr val="FFFFFF"/>
                  </a:outerShdw>
                </a:effectLst>
                <a:latin typeface="楷体" pitchFamily="49" charset="-122"/>
                <a:ea typeface="楷体" pitchFamily="49" charset="-122"/>
              </a:rPr>
              <a:t>字节</a:t>
            </a:r>
            <a:r>
              <a:rPr lang="en-US" altLang="zh-CN" sz="1800" b="1" dirty="0">
                <a:effectLst>
                  <a:outerShdw blurRad="38100" dist="38100" dir="2700000" algn="tl">
                    <a:srgbClr val="FFFFFF"/>
                  </a:outerShdw>
                </a:effectLst>
                <a:latin typeface="楷体" pitchFamily="49" charset="-122"/>
                <a:ea typeface="楷体" pitchFamily="49" charset="-122"/>
              </a:rPr>
              <a:t>)</a:t>
            </a:r>
          </a:p>
        </p:txBody>
      </p:sp>
      <p:sp>
        <p:nvSpPr>
          <p:cNvPr id="783418" name="Text Box 58"/>
          <p:cNvSpPr txBox="1">
            <a:spLocks noChangeArrowheads="1"/>
          </p:cNvSpPr>
          <p:nvPr/>
        </p:nvSpPr>
        <p:spPr bwMode="auto">
          <a:xfrm>
            <a:off x="1047543" y="3789040"/>
            <a:ext cx="10449057" cy="2833565"/>
          </a:xfrm>
          <a:prstGeom prst="rect">
            <a:avLst/>
          </a:prstGeom>
          <a:gradFill rotWithShape="1">
            <a:gsLst>
              <a:gs pos="0">
                <a:srgbClr val="FFFF99"/>
              </a:gs>
              <a:gs pos="100000">
                <a:srgbClr val="FFFF99">
                  <a:gamma/>
                  <a:shade val="7882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lstStyle/>
          <a:p>
            <a:r>
              <a:rPr lang="en-US" altLang="zh-CN" dirty="0">
                <a:solidFill>
                  <a:srgbClr val="FF3300"/>
                </a:solidFill>
                <a:effectLst>
                  <a:outerShdw blurRad="38100" dist="38100" dir="2700000" algn="tl">
                    <a:srgbClr val="000000"/>
                  </a:outerShdw>
                </a:effectLst>
                <a:latin typeface="隶书" pitchFamily="49" charset="-122"/>
                <a:ea typeface="隶书" pitchFamily="49" charset="-122"/>
              </a:rPr>
              <a:t>    </a:t>
            </a:r>
            <a:r>
              <a:rPr lang="zh-CN" altLang="en-US" dirty="0">
                <a:solidFill>
                  <a:srgbClr val="FF3300"/>
                </a:solidFill>
                <a:effectLst>
                  <a:outerShdw blurRad="38100" dist="38100" dir="2700000" algn="tl">
                    <a:srgbClr val="000000"/>
                  </a:outerShdw>
                </a:effectLst>
                <a:latin typeface="隶书" pitchFamily="49" charset="-122"/>
                <a:ea typeface="隶书" pitchFamily="49" charset="-122"/>
              </a:rPr>
              <a:t>注意：</a:t>
            </a:r>
            <a:r>
              <a:rPr lang="zh-CN" altLang="en-US" dirty="0">
                <a:solidFill>
                  <a:srgbClr val="FF00FF"/>
                </a:solidFill>
                <a:effectLst>
                  <a:outerShdw blurRad="38100" dist="38100" dir="2700000" algn="tl">
                    <a:srgbClr val="000000"/>
                  </a:outerShdw>
                </a:effectLst>
                <a:latin typeface="隶书" pitchFamily="49" charset="-122"/>
                <a:ea typeface="隶书" pitchFamily="49" charset="-122"/>
              </a:rPr>
              <a:t>对于有符号数也好还是无符号数也好，其实在计算机内存中表示是不加区分的，都是以其补码形式表示，只是我们怎样看待最高二进制位的问题，如果把最高位当成符号位看待，则为有符号数，如果把最高位当成数据位看待，则变为无符号数。</a:t>
            </a:r>
          </a:p>
          <a:p>
            <a:r>
              <a:rPr lang="zh-CN" altLang="en-US" dirty="0">
                <a:effectLst>
                  <a:outerShdw blurRad="38100" dist="38100" dir="2700000" algn="tl">
                    <a:srgbClr val="FFFFFF"/>
                  </a:outerShdw>
                </a:effectLst>
                <a:latin typeface="隶书" pitchFamily="49" charset="-122"/>
                <a:ea typeface="隶书" pitchFamily="49" charset="-122"/>
              </a:rPr>
              <a:t>  例如：</a:t>
            </a:r>
            <a:r>
              <a:rPr lang="en-US" altLang="zh-CN" b="1" dirty="0">
                <a:effectLst>
                  <a:outerShdw blurRad="38100" dist="38100" dir="2700000" algn="tl">
                    <a:srgbClr val="FFFFFF"/>
                  </a:outerShdw>
                </a:effectLst>
                <a:ea typeface="隶书" pitchFamily="49" charset="-122"/>
              </a:rPr>
              <a:t>unsigned </a:t>
            </a:r>
            <a:r>
              <a:rPr lang="en-US" altLang="zh-CN" b="1" dirty="0" err="1">
                <a:effectLst>
                  <a:outerShdw blurRad="38100" dist="38100" dir="2700000" algn="tl">
                    <a:srgbClr val="FFFFFF"/>
                  </a:outerShdw>
                </a:effectLst>
                <a:ea typeface="隶书" pitchFamily="49" charset="-122"/>
              </a:rPr>
              <a:t>int</a:t>
            </a:r>
            <a:r>
              <a:rPr lang="en-US" altLang="zh-CN" b="1" dirty="0">
                <a:effectLst>
                  <a:outerShdw blurRad="38100" dist="38100" dir="2700000" algn="tl">
                    <a:srgbClr val="FFFFFF"/>
                  </a:outerShdw>
                </a:effectLst>
                <a:ea typeface="隶书" pitchFamily="49" charset="-122"/>
              </a:rPr>
              <a:t> a = -2</a:t>
            </a:r>
            <a:r>
              <a:rPr lang="zh-CN" altLang="en-US" b="1" dirty="0">
                <a:effectLst>
                  <a:outerShdw blurRad="38100" dist="38100" dir="2700000" algn="tl">
                    <a:srgbClr val="FFFFFF"/>
                  </a:outerShdw>
                </a:effectLst>
                <a:ea typeface="隶书" pitchFamily="49" charset="-122"/>
              </a:rPr>
              <a:t>；</a:t>
            </a:r>
          </a:p>
          <a:p>
            <a:pPr lvl="1"/>
            <a:r>
              <a:rPr lang="zh-CN" altLang="en-US" b="1" dirty="0">
                <a:effectLst>
                  <a:outerShdw blurRad="38100" dist="38100" dir="2700000" algn="tl">
                    <a:srgbClr val="FFFFFF"/>
                  </a:outerShdw>
                </a:effectLst>
                <a:ea typeface="隶书" pitchFamily="49" charset="-122"/>
              </a:rPr>
              <a:t>          </a:t>
            </a:r>
            <a:r>
              <a:rPr lang="en-US" altLang="zh-CN" b="1" dirty="0" err="1">
                <a:effectLst>
                  <a:outerShdw blurRad="38100" dist="38100" dir="2700000" algn="tl">
                    <a:srgbClr val="FFFFFF"/>
                  </a:outerShdw>
                </a:effectLst>
                <a:ea typeface="隶书" pitchFamily="49" charset="-122"/>
              </a:rPr>
              <a:t>printf</a:t>
            </a:r>
            <a:r>
              <a:rPr lang="en-US" altLang="zh-CN" b="1" dirty="0">
                <a:effectLst>
                  <a:outerShdw blurRad="38100" dist="38100" dir="2700000" algn="tl">
                    <a:srgbClr val="FFFFFF"/>
                  </a:outerShdw>
                </a:effectLst>
                <a:ea typeface="隶书" pitchFamily="49" charset="-122"/>
              </a:rPr>
              <a:t>(</a:t>
            </a:r>
            <a:r>
              <a:rPr lang="en-US" altLang="zh-CN" dirty="0">
                <a:effectLst>
                  <a:outerShdw blurRad="38100" dist="38100" dir="2700000" algn="tl">
                    <a:srgbClr val="FFFFFF"/>
                  </a:outerShdw>
                </a:effectLst>
              </a:rPr>
              <a:t>"</a:t>
            </a:r>
            <a:r>
              <a:rPr lang="en-US" altLang="zh-CN" b="1" dirty="0">
                <a:effectLst>
                  <a:outerShdw blurRad="38100" dist="38100" dir="2700000" algn="tl">
                    <a:srgbClr val="FFFFFF"/>
                  </a:outerShdw>
                </a:effectLst>
                <a:ea typeface="隶书" pitchFamily="49" charset="-122"/>
              </a:rPr>
              <a:t>%d</a:t>
            </a:r>
            <a:r>
              <a:rPr lang="en-US" altLang="zh-CN" dirty="0">
                <a:effectLst>
                  <a:outerShdw blurRad="38100" dist="38100" dir="2700000" algn="tl">
                    <a:srgbClr val="FFFFFF"/>
                  </a:outerShdw>
                </a:effectLst>
              </a:rPr>
              <a:t>"</a:t>
            </a:r>
            <a:r>
              <a:rPr lang="zh-CN" altLang="en-US" b="1" dirty="0">
                <a:effectLst>
                  <a:outerShdw blurRad="38100" dist="38100" dir="2700000" algn="tl">
                    <a:srgbClr val="FFFFFF"/>
                  </a:outerShdw>
                </a:effectLst>
                <a:ea typeface="隶书" pitchFamily="49" charset="-122"/>
              </a:rPr>
              <a:t>，</a:t>
            </a:r>
            <a:r>
              <a:rPr lang="en-US" altLang="zh-CN" b="1" dirty="0">
                <a:effectLst>
                  <a:outerShdw blurRad="38100" dist="38100" dir="2700000" algn="tl">
                    <a:srgbClr val="FFFFFF"/>
                  </a:outerShdw>
                </a:effectLst>
                <a:ea typeface="隶书" pitchFamily="49" charset="-122"/>
              </a:rPr>
              <a:t>a)</a:t>
            </a:r>
            <a:r>
              <a:rPr lang="zh-CN" altLang="en-US" b="1" dirty="0">
                <a:effectLst>
                  <a:outerShdw blurRad="38100" dist="38100" dir="2700000" algn="tl">
                    <a:srgbClr val="FFFFFF"/>
                  </a:outerShdw>
                </a:effectLst>
                <a:ea typeface="隶书" pitchFamily="49" charset="-122"/>
              </a:rPr>
              <a:t>；</a:t>
            </a:r>
            <a:r>
              <a:rPr lang="en-US" altLang="zh-CN" b="1" dirty="0">
                <a:effectLst>
                  <a:outerShdw blurRad="38100" dist="38100" dir="2700000" algn="tl">
                    <a:srgbClr val="FFFFFF"/>
                  </a:outerShdw>
                </a:effectLst>
                <a:ea typeface="隶书" pitchFamily="49" charset="-122"/>
              </a:rPr>
              <a:t>----</a:t>
            </a:r>
            <a:r>
              <a:rPr lang="zh-CN" altLang="en-US" b="1" dirty="0">
                <a:effectLst>
                  <a:outerShdw blurRad="38100" dist="38100" dir="2700000" algn="tl">
                    <a:srgbClr val="FFFFFF"/>
                  </a:outerShdw>
                </a:effectLst>
                <a:ea typeface="隶书" pitchFamily="49" charset="-122"/>
              </a:rPr>
              <a:t>有符号输出，则为</a:t>
            </a:r>
            <a:r>
              <a:rPr lang="en-US" altLang="zh-CN" b="1" dirty="0">
                <a:effectLst>
                  <a:outerShdw blurRad="38100" dist="38100" dir="2700000" algn="tl">
                    <a:srgbClr val="FFFFFF"/>
                  </a:outerShdw>
                </a:effectLst>
                <a:ea typeface="隶书" pitchFamily="49" charset="-122"/>
              </a:rPr>
              <a:t>-2</a:t>
            </a:r>
          </a:p>
          <a:p>
            <a:pPr lvl="1"/>
            <a:r>
              <a:rPr lang="en-US" altLang="zh-CN" b="1" dirty="0">
                <a:effectLst>
                  <a:outerShdw blurRad="38100" dist="38100" dir="2700000" algn="tl">
                    <a:srgbClr val="FFFFFF"/>
                  </a:outerShdw>
                </a:effectLst>
                <a:ea typeface="隶书" pitchFamily="49" charset="-122"/>
              </a:rPr>
              <a:t>          </a:t>
            </a:r>
            <a:r>
              <a:rPr lang="en-US" altLang="zh-CN" b="1" dirty="0" err="1">
                <a:effectLst>
                  <a:outerShdw blurRad="38100" dist="38100" dir="2700000" algn="tl">
                    <a:srgbClr val="FFFFFF"/>
                  </a:outerShdw>
                </a:effectLst>
                <a:ea typeface="隶书" pitchFamily="49" charset="-122"/>
              </a:rPr>
              <a:t>printf</a:t>
            </a:r>
            <a:r>
              <a:rPr lang="en-US" altLang="zh-CN" b="1" dirty="0">
                <a:effectLst>
                  <a:outerShdw blurRad="38100" dist="38100" dir="2700000" algn="tl">
                    <a:srgbClr val="FFFFFF"/>
                  </a:outerShdw>
                </a:effectLst>
                <a:ea typeface="隶书" pitchFamily="49" charset="-122"/>
              </a:rPr>
              <a:t>(</a:t>
            </a:r>
            <a:r>
              <a:rPr lang="en-US" altLang="zh-CN" dirty="0">
                <a:effectLst>
                  <a:outerShdw blurRad="38100" dist="38100" dir="2700000" algn="tl">
                    <a:srgbClr val="FFFFFF"/>
                  </a:outerShdw>
                </a:effectLst>
              </a:rPr>
              <a:t>"</a:t>
            </a:r>
            <a:r>
              <a:rPr lang="en-US" altLang="zh-CN" b="1" dirty="0">
                <a:effectLst>
                  <a:outerShdw blurRad="38100" dist="38100" dir="2700000" algn="tl">
                    <a:srgbClr val="FFFFFF"/>
                  </a:outerShdw>
                </a:effectLst>
                <a:ea typeface="隶书" pitchFamily="49" charset="-122"/>
              </a:rPr>
              <a:t>%u</a:t>
            </a:r>
            <a:r>
              <a:rPr lang="en-US" altLang="zh-CN" dirty="0">
                <a:effectLst>
                  <a:outerShdw blurRad="38100" dist="38100" dir="2700000" algn="tl">
                    <a:srgbClr val="FFFFFF"/>
                  </a:outerShdw>
                </a:effectLst>
              </a:rPr>
              <a:t>"</a:t>
            </a:r>
            <a:r>
              <a:rPr lang="zh-CN" altLang="en-US" b="1" dirty="0">
                <a:effectLst>
                  <a:outerShdw blurRad="38100" dist="38100" dir="2700000" algn="tl">
                    <a:srgbClr val="FFFFFF"/>
                  </a:outerShdw>
                </a:effectLst>
                <a:ea typeface="隶书" pitchFamily="49" charset="-122"/>
              </a:rPr>
              <a:t>，</a:t>
            </a:r>
            <a:r>
              <a:rPr lang="en-US" altLang="zh-CN" b="1" dirty="0">
                <a:effectLst>
                  <a:outerShdw blurRad="38100" dist="38100" dir="2700000" algn="tl">
                    <a:srgbClr val="FFFFFF"/>
                  </a:outerShdw>
                </a:effectLst>
                <a:ea typeface="隶书" pitchFamily="49" charset="-122"/>
              </a:rPr>
              <a:t>a)</a:t>
            </a:r>
            <a:r>
              <a:rPr lang="zh-CN" altLang="en-US" b="1" dirty="0">
                <a:effectLst>
                  <a:outerShdw blurRad="38100" dist="38100" dir="2700000" algn="tl">
                    <a:srgbClr val="FFFFFF"/>
                  </a:outerShdw>
                </a:effectLst>
                <a:ea typeface="隶书" pitchFamily="49" charset="-122"/>
              </a:rPr>
              <a:t>；</a:t>
            </a:r>
            <a:r>
              <a:rPr lang="en-US" altLang="zh-CN" b="1" dirty="0">
                <a:effectLst>
                  <a:outerShdw blurRad="38100" dist="38100" dir="2700000" algn="tl">
                    <a:srgbClr val="FFFFFF"/>
                  </a:outerShdw>
                </a:effectLst>
                <a:ea typeface="隶书" pitchFamily="49" charset="-122"/>
              </a:rPr>
              <a:t>----</a:t>
            </a:r>
            <a:r>
              <a:rPr lang="zh-CN" altLang="en-US" b="1" dirty="0">
                <a:effectLst>
                  <a:outerShdw blurRad="38100" dist="38100" dir="2700000" algn="tl">
                    <a:srgbClr val="FFFFFF"/>
                  </a:outerShdw>
                </a:effectLst>
                <a:ea typeface="隶书" pitchFamily="49" charset="-122"/>
              </a:rPr>
              <a:t>无符号输出，则为</a:t>
            </a:r>
            <a:r>
              <a:rPr lang="en-US" altLang="zh-CN" b="1" dirty="0">
                <a:effectLst>
                  <a:outerShdw blurRad="38100" dist="38100" dir="2700000" algn="tl">
                    <a:srgbClr val="FFFFFF"/>
                  </a:outerShdw>
                </a:effectLst>
                <a:ea typeface="隶书" pitchFamily="49" charset="-122"/>
              </a:rPr>
              <a:t>4294967294</a:t>
            </a:r>
          </a:p>
        </p:txBody>
      </p:sp>
      <p:sp>
        <p:nvSpPr>
          <p:cNvPr id="2" name="灯片编号占位符 1">
            <a:extLst>
              <a:ext uri="{FF2B5EF4-FFF2-40B4-BE49-F238E27FC236}">
                <a16:creationId xmlns:a16="http://schemas.microsoft.com/office/drawing/2014/main" id="{981BE345-3C36-6DBA-F654-1A3613B787DF}"/>
              </a:ext>
            </a:extLst>
          </p:cNvPr>
          <p:cNvSpPr>
            <a:spLocks noGrp="1"/>
          </p:cNvSpPr>
          <p:nvPr>
            <p:ph type="sldNum" sz="quarter" idx="12"/>
          </p:nvPr>
        </p:nvSpPr>
        <p:spPr/>
        <p:txBody>
          <a:bodyPr/>
          <a:lstStyle/>
          <a:p>
            <a:fld id="{889BB3BD-F80A-4CDD-987F-7A7F8A95929D}" type="slidenum">
              <a:rPr lang="en-US" altLang="zh-CN" smtClean="0"/>
              <a:pPr/>
              <a:t>19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3394"/>
                                        </p:tgtEl>
                                        <p:attrNameLst>
                                          <p:attrName>style.visibility</p:attrName>
                                        </p:attrNameLst>
                                      </p:cBhvr>
                                      <p:to>
                                        <p:strVal val="visible"/>
                                      </p:to>
                                    </p:set>
                                    <p:animEffect transition="in" filter="box(in)">
                                      <p:cBhvr>
                                        <p:cTn id="7" dur="500"/>
                                        <p:tgtEl>
                                          <p:spTgt spid="78339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3395"/>
                                        </p:tgtEl>
                                        <p:attrNameLst>
                                          <p:attrName>style.visibility</p:attrName>
                                        </p:attrNameLst>
                                      </p:cBhvr>
                                      <p:to>
                                        <p:strVal val="visible"/>
                                      </p:to>
                                    </p:set>
                                    <p:animEffect transition="in" filter="box(out)">
                                      <p:cBhvr>
                                        <p:cTn id="12" dur="500"/>
                                        <p:tgtEl>
                                          <p:spTgt spid="78339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3396"/>
                                        </p:tgtEl>
                                        <p:attrNameLst>
                                          <p:attrName>style.visibility</p:attrName>
                                        </p:attrNameLst>
                                      </p:cBhvr>
                                      <p:to>
                                        <p:strVal val="visible"/>
                                      </p:to>
                                    </p:set>
                                    <p:animEffect transition="in" filter="box(out)">
                                      <p:cBhvr>
                                        <p:cTn id="17" dur="500"/>
                                        <p:tgtEl>
                                          <p:spTgt spid="78339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83416"/>
                                        </p:tgtEl>
                                        <p:attrNameLst>
                                          <p:attrName>style.visibility</p:attrName>
                                        </p:attrNameLst>
                                      </p:cBhvr>
                                      <p:to>
                                        <p:strVal val="visible"/>
                                      </p:to>
                                    </p:set>
                                    <p:animEffect transition="in" filter="strips(downLeft)">
                                      <p:cBhvr>
                                        <p:cTn id="22" dur="500"/>
                                        <p:tgtEl>
                                          <p:spTgt spid="783416"/>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783405"/>
                                        </p:tgtEl>
                                        <p:attrNameLst>
                                          <p:attrName>style.visibility</p:attrName>
                                        </p:attrNameLst>
                                      </p:cBhvr>
                                      <p:to>
                                        <p:strVal val="visible"/>
                                      </p:to>
                                    </p:set>
                                    <p:animEffect transition="in" filter="blinds(horizontal)">
                                      <p:cBhvr>
                                        <p:cTn id="26" dur="500"/>
                                        <p:tgtEl>
                                          <p:spTgt spid="783405"/>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783406"/>
                                        </p:tgtEl>
                                        <p:attrNameLst>
                                          <p:attrName>style.visibility</p:attrName>
                                        </p:attrNameLst>
                                      </p:cBhvr>
                                      <p:to>
                                        <p:strVal val="visible"/>
                                      </p:to>
                                    </p:set>
                                    <p:animEffect transition="in" filter="blinds(horizontal)">
                                      <p:cBhvr>
                                        <p:cTn id="30" dur="500"/>
                                        <p:tgtEl>
                                          <p:spTgt spid="783406"/>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p:stCondLst>
                              <p:cond delay="1500"/>
                            </p:stCondLst>
                            <p:childTnLst>
                              <p:par>
                                <p:cTn id="32" presetID="3" presetClass="entr" presetSubtype="1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linds(horizontal)">
                                      <p:cBhvr>
                                        <p:cTn id="34" dur="500"/>
                                        <p:tgtEl>
                                          <p:spTgt spid="23"/>
                                        </p:tgtEl>
                                      </p:cBhvr>
                                    </p:animEffect>
                                  </p:childTnLst>
                                  <p:subTnLst>
                                    <p:audio>
                                      <p:cMediaNode>
                                        <p:cTn display="0" masterRel="sameClick">
                                          <p:stCondLst>
                                            <p:cond evt="begin" delay="0">
                                              <p:tn val="32"/>
                                            </p:cond>
                                          </p:stCondLst>
                                          <p:endCondLst>
                                            <p:cond evt="onStopAudio" delay="0">
                                              <p:tgtEl>
                                                <p:sldTgt/>
                                              </p:tgtEl>
                                            </p:cond>
                                          </p:endCondLst>
                                        </p:cTn>
                                        <p:tgtEl>
                                          <p:sndTgt r:embed="rId4" name="chimes.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783412"/>
                                        </p:tgtEl>
                                        <p:attrNameLst>
                                          <p:attrName>style.visibility</p:attrName>
                                        </p:attrNameLst>
                                      </p:cBhvr>
                                      <p:to>
                                        <p:strVal val="visible"/>
                                      </p:to>
                                    </p:set>
                                    <p:animEffect transition="in" filter="strips(downLeft)">
                                      <p:cBhvr>
                                        <p:cTn id="39" dur="500"/>
                                        <p:tgtEl>
                                          <p:spTgt spid="783412"/>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783409"/>
                                        </p:tgtEl>
                                        <p:attrNameLst>
                                          <p:attrName>style.visibility</p:attrName>
                                        </p:attrNameLst>
                                      </p:cBhvr>
                                      <p:to>
                                        <p:strVal val="visible"/>
                                      </p:to>
                                    </p:set>
                                    <p:animEffect transition="in" filter="blinds(horizontal)">
                                      <p:cBhvr>
                                        <p:cTn id="43" dur="500"/>
                                        <p:tgtEl>
                                          <p:spTgt spid="783409"/>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783413"/>
                                        </p:tgtEl>
                                        <p:attrNameLst>
                                          <p:attrName>style.visibility</p:attrName>
                                        </p:attrNameLst>
                                      </p:cBhvr>
                                      <p:to>
                                        <p:strVal val="visible"/>
                                      </p:to>
                                    </p:set>
                                    <p:animEffect transition="in" filter="strips(downLeft)">
                                      <p:cBhvr>
                                        <p:cTn id="48" dur="500"/>
                                        <p:tgtEl>
                                          <p:spTgt spid="783413"/>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783414"/>
                                        </p:tgtEl>
                                        <p:attrNameLst>
                                          <p:attrName>style.visibility</p:attrName>
                                        </p:attrNameLst>
                                      </p:cBhvr>
                                      <p:to>
                                        <p:strVal val="visible"/>
                                      </p:to>
                                    </p:set>
                                    <p:animEffect transition="in" filter="strips(downLeft)">
                                      <p:cBhvr>
                                        <p:cTn id="53" dur="500"/>
                                        <p:tgtEl>
                                          <p:spTgt spid="783414"/>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18" presetClass="entr" presetSubtype="3" fill="hold" grpId="0" nodeType="clickEffect">
                                  <p:stCondLst>
                                    <p:cond delay="0"/>
                                  </p:stCondLst>
                                  <p:childTnLst>
                                    <p:set>
                                      <p:cBhvr>
                                        <p:cTn id="57" dur="1" fill="hold">
                                          <p:stCondLst>
                                            <p:cond delay="0"/>
                                          </p:stCondLst>
                                        </p:cTn>
                                        <p:tgtEl>
                                          <p:spTgt spid="783417"/>
                                        </p:tgtEl>
                                        <p:attrNameLst>
                                          <p:attrName>style.visibility</p:attrName>
                                        </p:attrNameLst>
                                      </p:cBhvr>
                                      <p:to>
                                        <p:strVal val="visible"/>
                                      </p:to>
                                    </p:set>
                                    <p:animEffect transition="in" filter="strips(upRight)">
                                      <p:cBhvr>
                                        <p:cTn id="58" dur="500"/>
                                        <p:tgtEl>
                                          <p:spTgt spid="783417"/>
                                        </p:tgtEl>
                                      </p:cBhvr>
                                    </p:animEffect>
                                  </p:childTnLst>
                                  <p:subTnLst>
                                    <p:audio>
                                      <p:cMediaNode>
                                        <p:cTn display="0" masterRel="sameClick">
                                          <p:stCondLst>
                                            <p:cond evt="begin" delay="0">
                                              <p:tn val="56"/>
                                            </p:cond>
                                          </p:stCondLst>
                                          <p:endCondLst>
                                            <p:cond evt="onStopAudio" delay="0">
                                              <p:tgtEl>
                                                <p:sldTgt/>
                                              </p:tgtEl>
                                            </p:cond>
                                          </p:endCondLst>
                                        </p:cTn>
                                        <p:tgtEl>
                                          <p:sndTgt r:embed="rId5" name="laser.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783418"/>
                                        </p:tgtEl>
                                        <p:attrNameLst>
                                          <p:attrName>style.visibility</p:attrName>
                                        </p:attrNameLst>
                                      </p:cBhvr>
                                      <p:to>
                                        <p:strVal val="visible"/>
                                      </p:to>
                                    </p:set>
                                    <p:animEffect transition="in" filter="box(in)">
                                      <p:cBhvr>
                                        <p:cTn id="63" dur="500"/>
                                        <p:tgtEl>
                                          <p:spTgt spid="783418"/>
                                        </p:tgtEl>
                                      </p:cBhvr>
                                    </p:animEffect>
                                  </p:childTnLst>
                                  <p:subTnLst>
                                    <p:audio>
                                      <p:cMediaNode>
                                        <p:cTn display="0" masterRel="sameClick">
                                          <p:stCondLst>
                                            <p:cond evt="begin" delay="0">
                                              <p:tn val="6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94" grpId="0" animBg="1"/>
      <p:bldP spid="783395" grpId="0" animBg="1"/>
      <p:bldP spid="783396" grpId="0" animBg="1"/>
      <p:bldP spid="783405" grpId="0" autoUpdateAnimBg="0"/>
      <p:bldP spid="783412" grpId="0" animBg="1"/>
      <p:bldP spid="783416" grpId="0" animBg="1"/>
      <p:bldP spid="783413" grpId="0" animBg="1"/>
      <p:bldP spid="783417" grpId="0" animBg="1"/>
      <p:bldP spid="783414" grpId="0" animBg="1"/>
      <p:bldP spid="78341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6" name="Rectangle 4"/>
          <p:cNvSpPr>
            <a:spLocks noChangeArrowheads="1"/>
          </p:cNvSpPr>
          <p:nvPr/>
        </p:nvSpPr>
        <p:spPr bwMode="auto">
          <a:xfrm>
            <a:off x="416822" y="128588"/>
            <a:ext cx="8534400" cy="779462"/>
          </a:xfrm>
          <a:prstGeom prst="rect">
            <a:avLst/>
          </a:prstGeom>
          <a:noFill/>
          <a:ln w="38100">
            <a:noFill/>
            <a:miter lim="800000"/>
            <a:headEnd/>
            <a:tailEnd/>
          </a:ln>
          <a:effectLst/>
        </p:spPr>
        <p:txBody>
          <a:bodyPr anchor="ctr"/>
          <a:lstStyle/>
          <a:p>
            <a:r>
              <a:rPr lang="zh-CN" altLang="en-US" sz="3600" b="1" dirty="0">
                <a:solidFill>
                  <a:srgbClr val="FF3300"/>
                </a:solidFill>
                <a:effectLst>
                  <a:outerShdw blurRad="38100" dist="38100" dir="2700000" algn="tl">
                    <a:srgbClr val="000000"/>
                  </a:outerShdw>
                </a:effectLst>
                <a:latin typeface="华文琥珀" pitchFamily="2" charset="-122"/>
                <a:ea typeface="华文琥珀" pitchFamily="2" charset="-122"/>
                <a:cs typeface="ˎ̥"/>
              </a:rPr>
              <a:t>第</a:t>
            </a:r>
            <a:r>
              <a:rPr lang="en-US" altLang="zh-CN" sz="3600" b="1" dirty="0">
                <a:solidFill>
                  <a:srgbClr val="FF3300"/>
                </a:solidFill>
                <a:effectLst>
                  <a:outerShdw blurRad="38100" dist="38100" dir="2700000" algn="tl">
                    <a:srgbClr val="000000"/>
                  </a:outerShdw>
                </a:effectLst>
                <a:latin typeface="华文琥珀" pitchFamily="2" charset="-122"/>
                <a:ea typeface="华文琥珀" pitchFamily="2" charset="-122"/>
                <a:cs typeface="ˎ̥"/>
              </a:rPr>
              <a:t>3</a:t>
            </a:r>
            <a:r>
              <a:rPr lang="zh-CN" altLang="en-US" sz="3600" b="1" dirty="0">
                <a:solidFill>
                  <a:srgbClr val="FF3300"/>
                </a:solidFill>
                <a:effectLst>
                  <a:outerShdw blurRad="38100" dist="38100" dir="2700000" algn="tl">
                    <a:srgbClr val="000000"/>
                  </a:outerShdw>
                </a:effectLst>
                <a:latin typeface="华文琥珀" pitchFamily="2" charset="-122"/>
                <a:ea typeface="华文琥珀" pitchFamily="2" charset="-122"/>
                <a:cs typeface="ˎ̥"/>
              </a:rPr>
              <a:t>章：基本数据类型、运算符与表达式</a:t>
            </a:r>
          </a:p>
        </p:txBody>
      </p:sp>
      <p:sp>
        <p:nvSpPr>
          <p:cNvPr id="468997" name="Text Box 5"/>
          <p:cNvSpPr txBox="1">
            <a:spLocks noChangeArrowheads="1"/>
          </p:cNvSpPr>
          <p:nvPr/>
        </p:nvSpPr>
        <p:spPr bwMode="auto">
          <a:xfrm>
            <a:off x="526360" y="930275"/>
            <a:ext cx="7129463" cy="641350"/>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600" b="1">
                <a:solidFill>
                  <a:srgbClr val="FF3300"/>
                </a:solidFill>
                <a:effectLst>
                  <a:outerShdw blurRad="38100" dist="38100" dir="2700000" algn="tl">
                    <a:srgbClr val="000000"/>
                  </a:outerShdw>
                </a:effectLst>
                <a:latin typeface="Arial" pitchFamily="34" charset="0"/>
                <a:ea typeface="隶书" pitchFamily="49" charset="-122"/>
              </a:rPr>
              <a:t>学习的意义</a:t>
            </a:r>
            <a:r>
              <a:rPr kumimoji="0" lang="zh-CN" altLang="en-US" sz="3600" b="1">
                <a:effectLst>
                  <a:outerShdw blurRad="38100" dist="38100" dir="2700000" algn="tl">
                    <a:srgbClr val="FFFFFF"/>
                  </a:outerShdw>
                </a:effectLst>
              </a:rPr>
              <a:t>   </a:t>
            </a:r>
            <a:endParaRPr kumimoji="0" lang="zh-CN" altLang="en-US" sz="3600"/>
          </a:p>
        </p:txBody>
      </p:sp>
      <p:sp>
        <p:nvSpPr>
          <p:cNvPr id="469007" name="Rectangle 15"/>
          <p:cNvSpPr>
            <a:spLocks noChangeArrowheads="1"/>
          </p:cNvSpPr>
          <p:nvPr/>
        </p:nvSpPr>
        <p:spPr bwMode="auto">
          <a:xfrm>
            <a:off x="983432" y="1527175"/>
            <a:ext cx="7932737" cy="3729038"/>
          </a:xfrm>
          <a:prstGeom prst="rect">
            <a:avLst/>
          </a:prstGeom>
          <a:noFill/>
          <a:ln w="9525">
            <a:noFill/>
            <a:miter lim="800000"/>
            <a:headEnd/>
            <a:tailEnd/>
          </a:ln>
        </p:spPr>
        <p:txBody>
          <a:bodyPr/>
          <a:lstStyle/>
          <a:p>
            <a:pPr>
              <a:spcBef>
                <a:spcPct val="20000"/>
              </a:spcBef>
              <a:buFont typeface="Wingdings" pitchFamily="2" charset="2"/>
              <a:buChar char="Ø"/>
            </a:pPr>
            <a:r>
              <a:rPr lang="en-US" altLang="zh-CN" sz="2800" b="1" dirty="0">
                <a:solidFill>
                  <a:srgbClr val="FF00FF"/>
                </a:solidFill>
                <a:effectLst>
                  <a:outerShdw blurRad="38100" dist="38100" dir="2700000" algn="tl">
                    <a:srgbClr val="000000"/>
                  </a:outerShdw>
                </a:effectLst>
                <a:latin typeface="隶书" pitchFamily="49" charset="-122"/>
                <a:ea typeface="隶书" pitchFamily="49" charset="-122"/>
              </a:rPr>
              <a:t> </a:t>
            </a:r>
            <a:r>
              <a:rPr lang="zh-CN" altLang="en-US" sz="2800" b="1" dirty="0">
                <a:solidFill>
                  <a:srgbClr val="FF00FF"/>
                </a:solidFill>
                <a:effectLst>
                  <a:outerShdw blurRad="38100" dist="38100" dir="2700000" algn="tl">
                    <a:srgbClr val="000000"/>
                  </a:outerShdw>
                </a:effectLst>
                <a:latin typeface="隶书" pitchFamily="49" charset="-122"/>
                <a:ea typeface="隶书" pitchFamily="49" charset="-122"/>
              </a:rPr>
              <a:t>学习</a:t>
            </a:r>
            <a:r>
              <a:rPr lang="en-US" altLang="zh-CN" sz="2800" b="1" dirty="0">
                <a:solidFill>
                  <a:srgbClr val="FF00FF"/>
                </a:solidFill>
                <a:effectLst>
                  <a:outerShdw blurRad="38100" dist="38100" dir="2700000" algn="tl">
                    <a:srgbClr val="000000"/>
                  </a:outerShdw>
                </a:effectLst>
                <a:latin typeface="隶书" pitchFamily="49" charset="-122"/>
                <a:ea typeface="隶书" pitchFamily="49" charset="-122"/>
              </a:rPr>
              <a:t>C</a:t>
            </a:r>
            <a:r>
              <a:rPr lang="zh-CN" altLang="en-US" sz="2800" b="1" dirty="0">
                <a:solidFill>
                  <a:srgbClr val="FF00FF"/>
                </a:solidFill>
                <a:effectLst>
                  <a:outerShdw blurRad="38100" dist="38100" dir="2700000" algn="tl">
                    <a:srgbClr val="000000"/>
                  </a:outerShdw>
                </a:effectLst>
                <a:latin typeface="隶书" pitchFamily="49" charset="-122"/>
                <a:ea typeface="隶书" pitchFamily="49" charset="-122"/>
              </a:rPr>
              <a:t>语言的目的是什么？</a:t>
            </a:r>
          </a:p>
          <a:p>
            <a:pPr>
              <a:spcBef>
                <a:spcPct val="20000"/>
              </a:spcBef>
              <a:buFont typeface="Wingdings" pitchFamily="2" charset="2"/>
              <a:buNone/>
            </a:pPr>
            <a:r>
              <a:rPr lang="zh-CN" altLang="en-US" sz="2800" b="1" dirty="0">
                <a:effectLst>
                  <a:outerShdw blurRad="38100" dist="38100" dir="2700000" algn="tl">
                    <a:srgbClr val="FFFFFF"/>
                  </a:outerShdw>
                </a:effectLst>
                <a:latin typeface="楷体_GB2312" pitchFamily="49" charset="-122"/>
                <a:ea typeface="楷体_GB2312" pitchFamily="49" charset="-122"/>
              </a:rPr>
              <a:t>   </a:t>
            </a:r>
            <a:r>
              <a:rPr lang="zh-CN" altLang="en-US" b="1" dirty="0">
                <a:solidFill>
                  <a:srgbClr val="006600"/>
                </a:solidFill>
                <a:effectLst>
                  <a:outerShdw blurRad="38100" dist="38100" dir="2700000" algn="tl">
                    <a:srgbClr val="000000"/>
                  </a:outerShdw>
                </a:effectLst>
                <a:latin typeface="微软雅黑" pitchFamily="34" charset="-122"/>
                <a:ea typeface="微软雅黑" pitchFamily="34" charset="-122"/>
              </a:rPr>
              <a:t>目的可能是为了：</a:t>
            </a:r>
          </a:p>
          <a:p>
            <a:pPr>
              <a:spcBef>
                <a:spcPct val="20000"/>
              </a:spcBef>
              <a:buFont typeface="Wingdings" pitchFamily="2" charset="2"/>
              <a:buNone/>
            </a:pPr>
            <a:r>
              <a:rPr lang="zh-CN" altLang="en-US" sz="2800" b="1" dirty="0">
                <a:solidFill>
                  <a:srgbClr val="006600"/>
                </a:solidFill>
                <a:effectLst>
                  <a:outerShdw blurRad="38100" dist="38100" dir="2700000" algn="tl">
                    <a:srgbClr val="000000"/>
                  </a:outerShdw>
                </a:effectLst>
                <a:latin typeface="微软雅黑" pitchFamily="34" charset="-122"/>
                <a:ea typeface="微软雅黑" pitchFamily="34" charset="-122"/>
              </a:rPr>
              <a:t>       </a:t>
            </a:r>
            <a:r>
              <a:rPr lang="zh-CN" altLang="en-US" sz="2800" b="1" dirty="0">
                <a:effectLst>
                  <a:outerShdw blurRad="38100" dist="38100" dir="2700000" algn="tl">
                    <a:srgbClr val="FFFFFF"/>
                  </a:outerShdw>
                </a:effectLst>
                <a:latin typeface="楷体" pitchFamily="49" charset="-122"/>
                <a:ea typeface="楷体" pitchFamily="49" charset="-122"/>
              </a:rPr>
              <a:t>期末考试</a:t>
            </a:r>
          </a:p>
          <a:p>
            <a:pPr>
              <a:spcBef>
                <a:spcPct val="20000"/>
              </a:spcBef>
              <a:buFont typeface="Wingdings" pitchFamily="2" charset="2"/>
              <a:buNone/>
            </a:pPr>
            <a:r>
              <a:rPr lang="zh-CN" altLang="en-US" sz="2800" b="1" dirty="0">
                <a:effectLst>
                  <a:outerShdw blurRad="38100" dist="38100" dir="2700000" algn="tl">
                    <a:srgbClr val="FFFFFF"/>
                  </a:outerShdw>
                </a:effectLst>
                <a:latin typeface="楷体" pitchFamily="49" charset="-122"/>
                <a:ea typeface="楷体" pitchFamily="49" charset="-122"/>
              </a:rPr>
              <a:t>    等级考试</a:t>
            </a:r>
          </a:p>
          <a:p>
            <a:pPr>
              <a:spcBef>
                <a:spcPct val="20000"/>
              </a:spcBef>
              <a:buFont typeface="Wingdings" pitchFamily="2" charset="2"/>
              <a:buNone/>
            </a:pPr>
            <a:r>
              <a:rPr lang="zh-CN" altLang="en-US" sz="2800" b="1" dirty="0">
                <a:effectLst>
                  <a:outerShdw blurRad="38100" dist="38100" dir="2700000" algn="tl">
                    <a:srgbClr val="FFFFFF"/>
                  </a:outerShdw>
                </a:effectLst>
                <a:latin typeface="楷体" pitchFamily="49" charset="-122"/>
                <a:ea typeface="楷体" pitchFamily="49" charset="-122"/>
              </a:rPr>
              <a:t>    研究生考试</a:t>
            </a:r>
          </a:p>
          <a:p>
            <a:pPr>
              <a:spcBef>
                <a:spcPct val="20000"/>
              </a:spcBef>
              <a:buFont typeface="Wingdings" pitchFamily="2" charset="2"/>
              <a:buNone/>
            </a:pPr>
            <a:r>
              <a:rPr lang="zh-CN" altLang="en-US" sz="2800" b="1" dirty="0">
                <a:effectLst>
                  <a:outerShdw blurRad="38100" dist="38100" dir="2700000" algn="tl">
                    <a:srgbClr val="FFFFFF"/>
                  </a:outerShdw>
                </a:effectLst>
                <a:latin typeface="楷体" pitchFamily="49" charset="-122"/>
                <a:ea typeface="楷体" pitchFamily="49" charset="-122"/>
              </a:rPr>
              <a:t>    程序员考试</a:t>
            </a:r>
          </a:p>
          <a:p>
            <a:pPr>
              <a:spcBef>
                <a:spcPct val="20000"/>
              </a:spcBef>
              <a:buFont typeface="Wingdings" pitchFamily="2" charset="2"/>
              <a:buNone/>
            </a:pPr>
            <a:r>
              <a:rPr lang="zh-CN" altLang="en-US" sz="2800" b="1" dirty="0">
                <a:effectLst>
                  <a:outerShdw blurRad="38100" dist="38100" dir="2700000" algn="tl">
                    <a:srgbClr val="FFFFFF"/>
                  </a:outerShdw>
                </a:effectLst>
                <a:latin typeface="楷体" pitchFamily="49" charset="-122"/>
                <a:ea typeface="楷体" pitchFamily="49" charset="-122"/>
              </a:rPr>
              <a:t>       </a:t>
            </a:r>
            <a:r>
              <a:rPr lang="en-US" altLang="zh-CN" sz="2800" b="1" dirty="0">
                <a:effectLst>
                  <a:outerShdw blurRad="38100" dist="38100" dir="2700000" algn="tl">
                    <a:srgbClr val="FFFFFF"/>
                  </a:outerShdw>
                </a:effectLst>
                <a:latin typeface="楷体" pitchFamily="49" charset="-122"/>
                <a:ea typeface="楷体" pitchFamily="49" charset="-122"/>
              </a:rPr>
              <a:t>……</a:t>
            </a:r>
          </a:p>
        </p:txBody>
      </p:sp>
      <p:grpSp>
        <p:nvGrpSpPr>
          <p:cNvPr id="469014" name="Group 22"/>
          <p:cNvGrpSpPr>
            <a:grpSpLocks/>
          </p:cNvGrpSpPr>
          <p:nvPr/>
        </p:nvGrpSpPr>
        <p:grpSpPr bwMode="auto">
          <a:xfrm>
            <a:off x="-13391" y="0"/>
            <a:ext cx="446088" cy="6858000"/>
            <a:chOff x="0" y="0"/>
            <a:chExt cx="281" cy="4320"/>
          </a:xfrm>
        </p:grpSpPr>
        <p:sp>
          <p:nvSpPr>
            <p:cNvPr id="469015" name="Text Box 2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469016" name="Text Box 2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469019" name="Text Box 27"/>
          <p:cNvSpPr txBox="1">
            <a:spLocks noChangeArrowheads="1"/>
          </p:cNvSpPr>
          <p:nvPr/>
        </p:nvSpPr>
        <p:spPr bwMode="auto">
          <a:xfrm>
            <a:off x="813696" y="5373688"/>
            <a:ext cx="10898927" cy="523220"/>
          </a:xfrm>
          <a:prstGeom prst="rect">
            <a:avLst/>
          </a:prstGeom>
          <a:gradFill flip="none" rotWithShape="1">
            <a:gsLst>
              <a:gs pos="0">
                <a:srgbClr val="A50021">
                  <a:tint val="66000"/>
                  <a:satMod val="160000"/>
                </a:srgbClr>
              </a:gs>
              <a:gs pos="50000">
                <a:srgbClr val="A50021">
                  <a:tint val="44500"/>
                  <a:satMod val="160000"/>
                </a:srgbClr>
              </a:gs>
              <a:gs pos="100000">
                <a:srgbClr val="A50021">
                  <a:tint val="23500"/>
                  <a:satMod val="160000"/>
                </a:srgbClr>
              </a:gs>
            </a:gsLst>
            <a:lin ang="0" scaled="1"/>
            <a:tileRect/>
          </a:gra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50000"/>
              </a:spcBef>
            </a:pPr>
            <a:r>
              <a:rPr lang="zh-CN" altLang="en-US" sz="2800" b="1" dirty="0">
                <a:solidFill>
                  <a:srgbClr val="FF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最终目的是：</a:t>
            </a:r>
            <a:r>
              <a:rPr lang="zh-CN" altLang="en-US"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用</a:t>
            </a: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C</a:t>
            </a:r>
            <a:r>
              <a:rPr lang="zh-CN" altLang="en-US"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语言编写</a:t>
            </a:r>
            <a:r>
              <a:rPr lang="zh-CN" altLang="en-US" sz="28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程序</a:t>
            </a:r>
            <a:r>
              <a:rPr lang="zh-CN" altLang="en-US"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来解决实际问题！</a:t>
            </a:r>
          </a:p>
        </p:txBody>
      </p:sp>
      <p:sp>
        <p:nvSpPr>
          <p:cNvPr id="469020" name="Oval 28"/>
          <p:cNvSpPr>
            <a:spLocks noChangeArrowheads="1"/>
          </p:cNvSpPr>
          <p:nvPr/>
        </p:nvSpPr>
        <p:spPr bwMode="auto">
          <a:xfrm>
            <a:off x="5020572" y="5373688"/>
            <a:ext cx="762000" cy="576262"/>
          </a:xfrm>
          <a:prstGeom prst="ellipse">
            <a:avLst/>
          </a:prstGeom>
          <a:noFill/>
          <a:ln w="28575">
            <a:solidFill>
              <a:srgbClr val="0000FF"/>
            </a:solidFill>
            <a:round/>
            <a:headEnd/>
            <a:tailEnd/>
          </a:ln>
          <a:effectLst/>
        </p:spPr>
        <p:txBody>
          <a:bodyPr wrap="none" anchor="ctr"/>
          <a:lstStyle/>
          <a:p>
            <a:endParaRPr lang="zh-CN" altLang="en-US"/>
          </a:p>
        </p:txBody>
      </p:sp>
      <p:sp>
        <p:nvSpPr>
          <p:cNvPr id="469021" name="AutoShape 29"/>
          <p:cNvSpPr>
            <a:spLocks noChangeArrowheads="1"/>
          </p:cNvSpPr>
          <p:nvPr/>
        </p:nvSpPr>
        <p:spPr bwMode="auto">
          <a:xfrm>
            <a:off x="5015881" y="3645024"/>
            <a:ext cx="4176463" cy="1152525"/>
          </a:xfrm>
          <a:prstGeom prst="cloudCallout">
            <a:avLst>
              <a:gd name="adj1" fmla="val -36241"/>
              <a:gd name="adj2" fmla="val 96866"/>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a:lstStyle/>
          <a:p>
            <a:pPr algn="ctr"/>
            <a:r>
              <a:rPr lang="zh-CN" altLang="en-US" sz="2800" b="1" dirty="0">
                <a:solidFill>
                  <a:srgbClr val="FF3300"/>
                </a:solidFill>
                <a:effectLst>
                  <a:innerShdw blurRad="63500" dist="50800">
                    <a:prstClr val="black">
                      <a:alpha val="50000"/>
                    </a:prstClr>
                  </a:innerShdw>
                </a:effectLst>
                <a:latin typeface="隶书" pitchFamily="49" charset="-122"/>
                <a:ea typeface="隶书" pitchFamily="49" charset="-122"/>
              </a:rPr>
              <a:t>程序是什么？</a:t>
            </a:r>
          </a:p>
        </p:txBody>
      </p:sp>
      <p:sp>
        <p:nvSpPr>
          <p:cNvPr id="2" name="灯片编号占位符 1">
            <a:extLst>
              <a:ext uri="{FF2B5EF4-FFF2-40B4-BE49-F238E27FC236}">
                <a16:creationId xmlns:a16="http://schemas.microsoft.com/office/drawing/2014/main" id="{BEBF4EFD-1610-FD17-16CF-64FD0816FA40}"/>
              </a:ext>
            </a:extLst>
          </p:cNvPr>
          <p:cNvSpPr>
            <a:spLocks noGrp="1"/>
          </p:cNvSpPr>
          <p:nvPr>
            <p:ph type="sldNum" sz="quarter" idx="12"/>
          </p:nvPr>
        </p:nvSpPr>
        <p:spPr/>
        <p:txBody>
          <a:bodyPr/>
          <a:lstStyle/>
          <a:p>
            <a:fld id="{2E5EEE44-8A65-4C87-994F-BCEB081E094E}" type="slidenum">
              <a:rPr lang="en-US" altLang="zh-CN" smtClean="0"/>
              <a:pPr/>
              <a:t>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69007">
                                            <p:txEl>
                                              <p:pRg st="0" end="0"/>
                                            </p:txEl>
                                          </p:spTgt>
                                        </p:tgtEl>
                                        <p:attrNameLst>
                                          <p:attrName>style.visibility</p:attrName>
                                        </p:attrNameLst>
                                      </p:cBhvr>
                                      <p:to>
                                        <p:strVal val="visible"/>
                                      </p:to>
                                    </p:set>
                                    <p:animEffect transition="in" filter="blinds(horizontal)">
                                      <p:cBhvr>
                                        <p:cTn id="13" dur="500"/>
                                        <p:tgtEl>
                                          <p:spTgt spid="469007">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69007">
                                            <p:txEl>
                                              <p:pRg st="1" end="1"/>
                                            </p:txEl>
                                          </p:spTgt>
                                        </p:tgtEl>
                                        <p:attrNameLst>
                                          <p:attrName>style.visibility</p:attrName>
                                        </p:attrNameLst>
                                      </p:cBhvr>
                                      <p:to>
                                        <p:strVal val="visible"/>
                                      </p:to>
                                    </p:set>
                                    <p:animEffect transition="in" filter="blinds(horizontal)">
                                      <p:cBhvr>
                                        <p:cTn id="18" dur="500"/>
                                        <p:tgtEl>
                                          <p:spTgt spid="469007">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9007">
                                            <p:txEl>
                                              <p:pRg st="2" end="2"/>
                                            </p:txEl>
                                          </p:spTgt>
                                        </p:tgtEl>
                                        <p:attrNameLst>
                                          <p:attrName>style.visibility</p:attrName>
                                        </p:attrNameLst>
                                      </p:cBhvr>
                                      <p:to>
                                        <p:strVal val="visible"/>
                                      </p:to>
                                    </p:set>
                                    <p:anim calcmode="lin" valueType="num">
                                      <p:cBhvr additive="base">
                                        <p:cTn id="23" dur="500" fill="hold"/>
                                        <p:tgtEl>
                                          <p:spTgt spid="46900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900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9007">
                                            <p:txEl>
                                              <p:pRg st="3" end="3"/>
                                            </p:txEl>
                                          </p:spTgt>
                                        </p:tgtEl>
                                        <p:attrNameLst>
                                          <p:attrName>style.visibility</p:attrName>
                                        </p:attrNameLst>
                                      </p:cBhvr>
                                      <p:to>
                                        <p:strVal val="visible"/>
                                      </p:to>
                                    </p:set>
                                    <p:anim calcmode="lin" valueType="num">
                                      <p:cBhvr additive="base">
                                        <p:cTn id="29" dur="500" fill="hold"/>
                                        <p:tgtEl>
                                          <p:spTgt spid="46900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900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9007">
                                            <p:txEl>
                                              <p:pRg st="4" end="4"/>
                                            </p:txEl>
                                          </p:spTgt>
                                        </p:tgtEl>
                                        <p:attrNameLst>
                                          <p:attrName>style.visibility</p:attrName>
                                        </p:attrNameLst>
                                      </p:cBhvr>
                                      <p:to>
                                        <p:strVal val="visible"/>
                                      </p:to>
                                    </p:set>
                                    <p:anim calcmode="lin" valueType="num">
                                      <p:cBhvr additive="base">
                                        <p:cTn id="35" dur="500" fill="hold"/>
                                        <p:tgtEl>
                                          <p:spTgt spid="46900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900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9007">
                                            <p:txEl>
                                              <p:pRg st="5" end="5"/>
                                            </p:txEl>
                                          </p:spTgt>
                                        </p:tgtEl>
                                        <p:attrNameLst>
                                          <p:attrName>style.visibility</p:attrName>
                                        </p:attrNameLst>
                                      </p:cBhvr>
                                      <p:to>
                                        <p:strVal val="visible"/>
                                      </p:to>
                                    </p:set>
                                    <p:anim calcmode="lin" valueType="num">
                                      <p:cBhvr additive="base">
                                        <p:cTn id="41" dur="500" fill="hold"/>
                                        <p:tgtEl>
                                          <p:spTgt spid="469007">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9007">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69007">
                                            <p:txEl>
                                              <p:pRg st="6" end="6"/>
                                            </p:txEl>
                                          </p:spTgt>
                                        </p:tgtEl>
                                        <p:attrNameLst>
                                          <p:attrName>style.visibility</p:attrName>
                                        </p:attrNameLst>
                                      </p:cBhvr>
                                      <p:to>
                                        <p:strVal val="visible"/>
                                      </p:to>
                                    </p:set>
                                    <p:anim calcmode="lin" valueType="num">
                                      <p:cBhvr additive="base">
                                        <p:cTn id="47" dur="500" fill="hold"/>
                                        <p:tgtEl>
                                          <p:spTgt spid="469007">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9007">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469019"/>
                                        </p:tgtEl>
                                        <p:attrNameLst>
                                          <p:attrName>style.visibility</p:attrName>
                                        </p:attrNameLst>
                                      </p:cBhvr>
                                      <p:to>
                                        <p:strVal val="visible"/>
                                      </p:to>
                                    </p:set>
                                    <p:animEffect transition="in" filter="diamond(in)">
                                      <p:cBhvr>
                                        <p:cTn id="53" dur="2000"/>
                                        <p:tgtEl>
                                          <p:spTgt spid="469019"/>
                                        </p:tgtEl>
                                      </p:cBhvr>
                                    </p:animEffect>
                                  </p:childTnLst>
                                  <p:subTnLst>
                                    <p:audio>
                                      <p:cMediaNode>
                                        <p:cTn display="0" masterRel="sameClick">
                                          <p:stCondLst>
                                            <p:cond evt="begin" delay="0">
                                              <p:tn val="51"/>
                                            </p:cond>
                                          </p:stCondLst>
                                          <p:endCondLst>
                                            <p:cond evt="onStopAudio" delay="0">
                                              <p:tgtEl>
                                                <p:sldTgt/>
                                              </p:tgtEl>
                                            </p:cond>
                                          </p:endCondLst>
                                        </p:cTn>
                                        <p:tgtEl>
                                          <p:sndTgt r:embed="rId4" name="chimes.wav"/>
                                        </p:tgtEl>
                                      </p:cMediaNode>
                                    </p:audio>
                                  </p:subTnLst>
                                </p:cTn>
                              </p:par>
                            </p:childTnLst>
                          </p:cTn>
                        </p:par>
                        <p:par>
                          <p:cTn id="54" fill="hold">
                            <p:stCondLst>
                              <p:cond delay="2000"/>
                            </p:stCondLst>
                            <p:childTnLst>
                              <p:par>
                                <p:cTn id="55" presetID="18" presetClass="entr" presetSubtype="12" fill="hold" grpId="0" nodeType="afterEffect">
                                  <p:stCondLst>
                                    <p:cond delay="0"/>
                                  </p:stCondLst>
                                  <p:childTnLst>
                                    <p:set>
                                      <p:cBhvr>
                                        <p:cTn id="56" dur="1" fill="hold">
                                          <p:stCondLst>
                                            <p:cond delay="0"/>
                                          </p:stCondLst>
                                        </p:cTn>
                                        <p:tgtEl>
                                          <p:spTgt spid="469020"/>
                                        </p:tgtEl>
                                        <p:attrNameLst>
                                          <p:attrName>style.visibility</p:attrName>
                                        </p:attrNameLst>
                                      </p:cBhvr>
                                      <p:to>
                                        <p:strVal val="visible"/>
                                      </p:to>
                                    </p:set>
                                    <p:animEffect transition="in" filter="strips(downLeft)">
                                      <p:cBhvr>
                                        <p:cTn id="57" dur="1000"/>
                                        <p:tgtEl>
                                          <p:spTgt spid="469020"/>
                                        </p:tgtEl>
                                      </p:cBhvr>
                                    </p:animEffect>
                                  </p:childTnLst>
                                </p:cTn>
                              </p:par>
                            </p:childTnLst>
                          </p:cTn>
                        </p:par>
                        <p:par>
                          <p:cTn id="58" fill="hold">
                            <p:stCondLst>
                              <p:cond delay="3000"/>
                            </p:stCondLst>
                            <p:childTnLst>
                              <p:par>
                                <p:cTn id="59" presetID="18" presetClass="entr" presetSubtype="3" fill="hold" grpId="0" nodeType="afterEffect">
                                  <p:stCondLst>
                                    <p:cond delay="0"/>
                                  </p:stCondLst>
                                  <p:childTnLst>
                                    <p:set>
                                      <p:cBhvr>
                                        <p:cTn id="60" dur="1" fill="hold">
                                          <p:stCondLst>
                                            <p:cond delay="0"/>
                                          </p:stCondLst>
                                        </p:cTn>
                                        <p:tgtEl>
                                          <p:spTgt spid="469021"/>
                                        </p:tgtEl>
                                        <p:attrNameLst>
                                          <p:attrName>style.visibility</p:attrName>
                                        </p:attrNameLst>
                                      </p:cBhvr>
                                      <p:to>
                                        <p:strVal val="visible"/>
                                      </p:to>
                                    </p:set>
                                    <p:animEffect transition="in" filter="strips(upRight)">
                                      <p:cBhvr>
                                        <p:cTn id="61" dur="500"/>
                                        <p:tgtEl>
                                          <p:spTgt spid="469021"/>
                                        </p:tgtEl>
                                      </p:cBhvr>
                                    </p:animEffect>
                                  </p:childTnLst>
                                  <p:subTnLst>
                                    <p:audio>
                                      <p:cMediaNode>
                                        <p:cTn display="0" masterRel="sameClick">
                                          <p:stCondLst>
                                            <p:cond evt="begin" delay="0">
                                              <p:tn val="59"/>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19" grpId="0" animBg="1"/>
      <p:bldP spid="469020" grpId="0" animBg="1"/>
      <p:bldP spid="469021"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useBgFill="1">
        <p:nvSpPr>
          <p:cNvPr id="785413" name="Text Box 5"/>
          <p:cNvSpPr txBox="1">
            <a:spLocks noChangeArrowheads="1"/>
          </p:cNvSpPr>
          <p:nvPr/>
        </p:nvSpPr>
        <p:spPr bwMode="auto">
          <a:xfrm>
            <a:off x="526360" y="188914"/>
            <a:ext cx="7777163" cy="503237"/>
          </a:xfrm>
          <a:prstGeom prst="rect">
            <a:avLst/>
          </a:prstGeom>
          <a:ln w="38100">
            <a:noFill/>
            <a:miter lim="800000"/>
            <a:headEnd/>
            <a:tailEnd/>
          </a:ln>
          <a:effectLst/>
        </p:spPr>
        <p:txBody>
          <a:bodyPr/>
          <a:lstStyle/>
          <a:p>
            <a:pPr>
              <a:buFont typeface="Wingdings" pitchFamily="2" charset="2"/>
              <a:buChar char="ü"/>
            </a:pPr>
            <a:r>
              <a:rPr lang="en-US" altLang="zh-CN" b="1">
                <a:solidFill>
                  <a:srgbClr val="FF00FF"/>
                </a:solidFill>
                <a:effectLst>
                  <a:outerShdw blurRad="38100" dist="38100" dir="2700000" algn="tl">
                    <a:srgbClr val="C0C0C0"/>
                  </a:outerShdw>
                </a:effectLst>
                <a:latin typeface="隶书" pitchFamily="49" charset="-122"/>
                <a:ea typeface="隶书" pitchFamily="49" charset="-122"/>
              </a:rPr>
              <a:t> </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有符号短整型（</a:t>
            </a:r>
            <a:r>
              <a:rPr lang="en-US" altLang="zh-CN" b="1">
                <a:solidFill>
                  <a:srgbClr val="FF00FF"/>
                </a:solidFill>
                <a:effectLst>
                  <a:outerShdw blurRad="38100" dist="38100" dir="2700000" algn="tl">
                    <a:srgbClr val="C0C0C0"/>
                  </a:outerShdw>
                </a:effectLst>
                <a:latin typeface="隶书" pitchFamily="49" charset="-122"/>
                <a:ea typeface="隶书" pitchFamily="49" charset="-122"/>
              </a:rPr>
              <a:t>short int</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或</a:t>
            </a:r>
            <a:r>
              <a:rPr lang="en-US" altLang="zh-CN" b="1">
                <a:solidFill>
                  <a:srgbClr val="FF00FF"/>
                </a:solidFill>
                <a:effectLst>
                  <a:outerShdw blurRad="38100" dist="38100" dir="2700000" algn="tl">
                    <a:srgbClr val="C0C0C0"/>
                  </a:outerShdw>
                </a:effectLst>
                <a:latin typeface="隶书" pitchFamily="49" charset="-122"/>
                <a:ea typeface="隶书" pitchFamily="49" charset="-122"/>
              </a:rPr>
              <a:t>short</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a:t>
            </a:r>
          </a:p>
          <a:p>
            <a:r>
              <a:rPr lang="zh-CN" altLang="en-US" sz="2000" b="1">
                <a:effectLst>
                  <a:outerShdw blurRad="38100" dist="38100" dir="2700000" algn="tl">
                    <a:srgbClr val="C0C0C0"/>
                  </a:outerShdw>
                </a:effectLst>
                <a:latin typeface="楷体_GB2312" pitchFamily="49" charset="-122"/>
                <a:ea typeface="楷体_GB2312" pitchFamily="49" charset="-122"/>
              </a:rPr>
              <a:t>   </a:t>
            </a:r>
          </a:p>
        </p:txBody>
      </p:sp>
      <p:sp>
        <p:nvSpPr>
          <p:cNvPr id="785414" name="Rectangle 6"/>
          <p:cNvSpPr>
            <a:spLocks noChangeArrowheads="1"/>
          </p:cNvSpPr>
          <p:nvPr/>
        </p:nvSpPr>
        <p:spPr bwMode="auto">
          <a:xfrm>
            <a:off x="1055960" y="709614"/>
            <a:ext cx="10440640" cy="1590675"/>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effectLst>
                  <a:outerShdw blurRad="38100" dist="38100" dir="2700000" algn="tl">
                    <a:srgbClr val="FFFFFF"/>
                  </a:outerShdw>
                </a:effectLst>
                <a:latin typeface="+mn-lt"/>
                <a:ea typeface="楷体" pitchFamily="49" charset="-122"/>
              </a:rPr>
              <a:t>   short int a = 2;    </a:t>
            </a:r>
            <a:r>
              <a:rPr lang="en-US" altLang="zh-CN" sz="2000" b="1" dirty="0">
                <a:solidFill>
                  <a:schemeClr val="accent2"/>
                </a:solidFill>
                <a:effectLst>
                  <a:outerShdw blurRad="38100" dist="38100" dir="2700000" algn="tl">
                    <a:srgbClr val="000000"/>
                  </a:outerShdw>
                </a:effectLst>
                <a:latin typeface="+mn-lt"/>
                <a:ea typeface="楷体" pitchFamily="49" charset="-122"/>
              </a:rPr>
              <a:t>//</a:t>
            </a:r>
            <a:r>
              <a:rPr lang="zh-CN" altLang="en-US" sz="2000" b="1" dirty="0">
                <a:solidFill>
                  <a:schemeClr val="accent2"/>
                </a:solidFill>
                <a:effectLst>
                  <a:outerShdw blurRad="38100" dist="38100" dir="2700000" algn="tl">
                    <a:srgbClr val="000000"/>
                  </a:outerShdw>
                </a:effectLst>
                <a:latin typeface="+mn-lt"/>
                <a:ea typeface="楷体" pitchFamily="49" charset="-122"/>
              </a:rPr>
              <a:t>定义一个有符号短整型变量</a:t>
            </a:r>
            <a:r>
              <a:rPr lang="en-US" altLang="zh-CN" sz="2000" b="1" dirty="0">
                <a:solidFill>
                  <a:schemeClr val="accent2"/>
                </a:solidFill>
                <a:effectLst>
                  <a:outerShdw blurRad="38100" dist="38100" dir="2700000" algn="tl">
                    <a:srgbClr val="000000"/>
                  </a:outerShdw>
                </a:effectLst>
                <a:latin typeface="+mn-lt"/>
                <a:ea typeface="楷体" pitchFamily="49" charset="-122"/>
              </a:rPr>
              <a:t>a</a:t>
            </a:r>
            <a:r>
              <a:rPr lang="zh-CN" altLang="en-US" sz="2000" b="1" dirty="0">
                <a:solidFill>
                  <a:schemeClr val="accent2"/>
                </a:solidFill>
                <a:effectLst>
                  <a:outerShdw blurRad="38100" dist="38100" dir="2700000" algn="tl">
                    <a:srgbClr val="000000"/>
                  </a:outerShdw>
                </a:effectLst>
                <a:latin typeface="+mn-lt"/>
                <a:ea typeface="楷体" pitchFamily="49" charset="-122"/>
              </a:rPr>
              <a:t>，并赋初值</a:t>
            </a:r>
            <a:r>
              <a:rPr lang="en-US" altLang="zh-CN" sz="2000" b="1" dirty="0">
                <a:solidFill>
                  <a:schemeClr val="accent2"/>
                </a:solidFill>
                <a:effectLst>
                  <a:outerShdw blurRad="38100" dist="38100" dir="2700000" algn="tl">
                    <a:srgbClr val="000000"/>
                  </a:outerShdw>
                </a:effectLst>
                <a:latin typeface="+mn-lt"/>
                <a:ea typeface="楷体" pitchFamily="49" charset="-122"/>
              </a:rPr>
              <a:t>2</a:t>
            </a:r>
          </a:p>
          <a:p>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或</a:t>
            </a:r>
          </a:p>
          <a:p>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short  a = 2;</a:t>
            </a:r>
          </a:p>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占用的内存单元为</a:t>
            </a:r>
            <a:r>
              <a:rPr lang="en-US" altLang="zh-CN" b="1" dirty="0">
                <a:solidFill>
                  <a:srgbClr val="0000FF"/>
                </a:solidFill>
                <a:effectLst>
                  <a:outerShdw blurRad="38100" dist="38100" dir="2700000" algn="tl">
                    <a:srgbClr val="FFFFFF"/>
                  </a:outerShdw>
                </a:effectLst>
                <a:latin typeface="+mn-lt"/>
                <a:ea typeface="楷体" pitchFamily="49" charset="-122"/>
              </a:rPr>
              <a:t>2</a:t>
            </a:r>
            <a:r>
              <a:rPr lang="zh-CN" altLang="en-US" b="1" dirty="0">
                <a:solidFill>
                  <a:srgbClr val="0000FF"/>
                </a:solidFill>
                <a:effectLst>
                  <a:outerShdw blurRad="38100" dist="38100" dir="2700000" algn="tl">
                    <a:srgbClr val="FFFFFF"/>
                  </a:outerShdw>
                </a:effectLst>
                <a:latin typeface="+mn-lt"/>
                <a:ea typeface="楷体" pitchFamily="49" charset="-122"/>
              </a:rPr>
              <a:t>个字节</a:t>
            </a:r>
            <a:r>
              <a:rPr lang="zh-CN" altLang="en-US" b="1" dirty="0">
                <a:effectLst>
                  <a:outerShdw blurRad="38100" dist="38100" dir="2700000" algn="tl">
                    <a:srgbClr val="FFFFFF"/>
                  </a:outerShdw>
                </a:effectLst>
                <a:latin typeface="+mn-lt"/>
                <a:ea typeface="楷体" pitchFamily="49" charset="-122"/>
              </a:rPr>
              <a:t>。</a:t>
            </a:r>
          </a:p>
        </p:txBody>
      </p:sp>
      <p:sp useBgFill="1">
        <p:nvSpPr>
          <p:cNvPr id="785437" name="Text Box 29"/>
          <p:cNvSpPr txBox="1">
            <a:spLocks noChangeArrowheads="1"/>
          </p:cNvSpPr>
          <p:nvPr/>
        </p:nvSpPr>
        <p:spPr bwMode="auto">
          <a:xfrm>
            <a:off x="640660" y="2413000"/>
            <a:ext cx="8310563" cy="503238"/>
          </a:xfrm>
          <a:prstGeom prst="rect">
            <a:avLst/>
          </a:prstGeom>
          <a:ln w="38100">
            <a:noFill/>
            <a:miter lim="800000"/>
            <a:headEnd/>
            <a:tailEnd/>
          </a:ln>
          <a:effectLst/>
        </p:spPr>
        <p:txBody>
          <a:bodyPr/>
          <a:lstStyle/>
          <a:p>
            <a:pPr>
              <a:buFont typeface="Wingdings" pitchFamily="2" charset="2"/>
              <a:buChar char="ü"/>
            </a:pPr>
            <a:r>
              <a:rPr lang="en-US" altLang="zh-CN" b="1">
                <a:solidFill>
                  <a:srgbClr val="FF00FF"/>
                </a:solidFill>
                <a:effectLst>
                  <a:outerShdw blurRad="38100" dist="38100" dir="2700000" algn="tl">
                    <a:srgbClr val="C0C0C0"/>
                  </a:outerShdw>
                </a:effectLst>
                <a:latin typeface="隶书" pitchFamily="49" charset="-122"/>
                <a:ea typeface="隶书" pitchFamily="49" charset="-122"/>
              </a:rPr>
              <a:t> </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无符号短整型（</a:t>
            </a:r>
            <a:r>
              <a:rPr lang="en-US" altLang="zh-CN" b="1">
                <a:solidFill>
                  <a:srgbClr val="FF00FF"/>
                </a:solidFill>
                <a:effectLst>
                  <a:outerShdw blurRad="38100" dist="38100" dir="2700000" algn="tl">
                    <a:srgbClr val="C0C0C0"/>
                  </a:outerShdw>
                </a:effectLst>
                <a:latin typeface="隶书" pitchFamily="49" charset="-122"/>
                <a:ea typeface="隶书" pitchFamily="49" charset="-122"/>
              </a:rPr>
              <a:t>unsigned short int</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或</a:t>
            </a:r>
            <a:r>
              <a:rPr lang="en-US" altLang="zh-CN" b="1">
                <a:solidFill>
                  <a:srgbClr val="FF00FF"/>
                </a:solidFill>
                <a:effectLst>
                  <a:outerShdw blurRad="38100" dist="38100" dir="2700000" algn="tl">
                    <a:srgbClr val="C0C0C0"/>
                  </a:outerShdw>
                </a:effectLst>
                <a:latin typeface="隶书" pitchFamily="49" charset="-122"/>
                <a:ea typeface="隶书" pitchFamily="49" charset="-122"/>
              </a:rPr>
              <a:t>unsigned short</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a:t>
            </a:r>
          </a:p>
          <a:p>
            <a:r>
              <a:rPr lang="zh-CN" altLang="en-US" sz="2000" b="1">
                <a:effectLst>
                  <a:outerShdw blurRad="38100" dist="38100" dir="2700000" algn="tl">
                    <a:srgbClr val="C0C0C0"/>
                  </a:outerShdw>
                </a:effectLst>
                <a:latin typeface="楷体_GB2312" pitchFamily="49" charset="-122"/>
                <a:ea typeface="楷体_GB2312" pitchFamily="49" charset="-122"/>
              </a:rPr>
              <a:t>   </a:t>
            </a:r>
          </a:p>
        </p:txBody>
      </p:sp>
      <p:sp>
        <p:nvSpPr>
          <p:cNvPr id="785438" name="Rectangle 30"/>
          <p:cNvSpPr>
            <a:spLocks noChangeArrowheads="1"/>
          </p:cNvSpPr>
          <p:nvPr/>
        </p:nvSpPr>
        <p:spPr bwMode="auto">
          <a:xfrm>
            <a:off x="1055960" y="2924175"/>
            <a:ext cx="10440640" cy="156966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effectLst>
                  <a:outerShdw blurRad="38100" dist="38100" dir="2700000" algn="tl">
                    <a:srgbClr val="FFFFFF"/>
                  </a:outerShdw>
                </a:effectLst>
                <a:latin typeface="+mn-lt"/>
                <a:ea typeface="楷体" pitchFamily="49" charset="-122"/>
              </a:rPr>
              <a:t>   unsigned short int a = 2;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定义一个无符号短整型变量</a:t>
            </a:r>
            <a:r>
              <a:rPr lang="en-US" altLang="zh-CN" sz="1800" b="1" dirty="0">
                <a:solidFill>
                  <a:schemeClr val="accent2"/>
                </a:solidFill>
                <a:effectLst>
                  <a:outerShdw blurRad="38100" dist="38100" dir="2700000" algn="tl">
                    <a:srgbClr val="000000"/>
                  </a:outerShdw>
                </a:effectLst>
                <a:latin typeface="+mn-lt"/>
                <a:ea typeface="楷体" pitchFamily="49" charset="-122"/>
              </a:rPr>
              <a:t>a</a:t>
            </a:r>
            <a:r>
              <a:rPr lang="zh-CN" altLang="en-US" sz="1800" b="1" dirty="0">
                <a:solidFill>
                  <a:schemeClr val="accent2"/>
                </a:solidFill>
                <a:effectLst>
                  <a:outerShdw blurRad="38100" dist="38100" dir="2700000" algn="tl">
                    <a:srgbClr val="000000"/>
                  </a:outerShdw>
                </a:effectLst>
                <a:latin typeface="+mn-lt"/>
                <a:ea typeface="楷体" pitchFamily="49" charset="-122"/>
              </a:rPr>
              <a:t>，并赋初值</a:t>
            </a:r>
            <a:r>
              <a:rPr lang="en-US" altLang="zh-CN" sz="1800" b="1" dirty="0">
                <a:solidFill>
                  <a:schemeClr val="accent2"/>
                </a:solidFill>
                <a:effectLst>
                  <a:outerShdw blurRad="38100" dist="38100" dir="2700000" algn="tl">
                    <a:srgbClr val="000000"/>
                  </a:outerShdw>
                </a:effectLst>
                <a:latin typeface="+mn-lt"/>
                <a:ea typeface="楷体" pitchFamily="49" charset="-122"/>
              </a:rPr>
              <a:t>2</a:t>
            </a:r>
          </a:p>
          <a:p>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或</a:t>
            </a:r>
          </a:p>
          <a:p>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unsigned short  a = 2;</a:t>
            </a:r>
          </a:p>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占用的内存单元字节数同</a:t>
            </a:r>
            <a:r>
              <a:rPr lang="en-US" altLang="zh-CN" b="1" dirty="0">
                <a:solidFill>
                  <a:srgbClr val="0000FF"/>
                </a:solidFill>
                <a:effectLst>
                  <a:outerShdw blurRad="38100" dist="38100" dir="2700000" algn="tl">
                    <a:srgbClr val="FFFFFF"/>
                  </a:outerShdw>
                </a:effectLst>
                <a:latin typeface="+mn-lt"/>
                <a:ea typeface="楷体" pitchFamily="49" charset="-122"/>
              </a:rPr>
              <a:t>short</a:t>
            </a:r>
            <a:r>
              <a:rPr lang="zh-CN" altLang="en-US" b="1" dirty="0">
                <a:solidFill>
                  <a:srgbClr val="0000FF"/>
                </a:solidFill>
                <a:effectLst>
                  <a:outerShdw blurRad="38100" dist="38100" dir="2700000" algn="tl">
                    <a:srgbClr val="FFFFFF"/>
                  </a:outerShdw>
                </a:effectLst>
                <a:latin typeface="+mn-lt"/>
                <a:ea typeface="楷体" pitchFamily="49" charset="-122"/>
              </a:rPr>
              <a:t>类型，为</a:t>
            </a:r>
            <a:r>
              <a:rPr lang="en-US" altLang="zh-CN" b="1" dirty="0">
                <a:solidFill>
                  <a:srgbClr val="0000FF"/>
                </a:solidFill>
                <a:effectLst>
                  <a:outerShdw blurRad="38100" dist="38100" dir="2700000" algn="tl">
                    <a:srgbClr val="FFFFFF"/>
                  </a:outerShdw>
                </a:effectLst>
                <a:latin typeface="+mn-lt"/>
                <a:ea typeface="楷体" pitchFamily="49" charset="-122"/>
              </a:rPr>
              <a:t>2</a:t>
            </a:r>
            <a:r>
              <a:rPr lang="zh-CN" altLang="en-US" b="1" dirty="0">
                <a:solidFill>
                  <a:srgbClr val="0000FF"/>
                </a:solidFill>
                <a:effectLst>
                  <a:outerShdw blurRad="38100" dist="38100" dir="2700000" algn="tl">
                    <a:srgbClr val="FFFFFF"/>
                  </a:outerShdw>
                </a:effectLst>
                <a:latin typeface="+mn-lt"/>
                <a:ea typeface="楷体" pitchFamily="49" charset="-122"/>
              </a:rPr>
              <a:t>个字节。</a:t>
            </a:r>
          </a:p>
        </p:txBody>
      </p:sp>
      <p:grpSp>
        <p:nvGrpSpPr>
          <p:cNvPr id="785441" name="Group 33"/>
          <p:cNvGrpSpPr>
            <a:grpSpLocks/>
          </p:cNvGrpSpPr>
          <p:nvPr/>
        </p:nvGrpSpPr>
        <p:grpSpPr bwMode="auto">
          <a:xfrm>
            <a:off x="-13391" y="0"/>
            <a:ext cx="446088" cy="6858000"/>
            <a:chOff x="0" y="0"/>
            <a:chExt cx="281" cy="4320"/>
          </a:xfrm>
        </p:grpSpPr>
        <p:sp>
          <p:nvSpPr>
            <p:cNvPr id="785442" name="Text Box 3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85443" name="Text Box 3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B4E9B83E-037A-49DE-38BA-6E802CB77D21}"/>
              </a:ext>
            </a:extLst>
          </p:cNvPr>
          <p:cNvSpPr>
            <a:spLocks noGrp="1"/>
          </p:cNvSpPr>
          <p:nvPr>
            <p:ph type="sldNum" sz="quarter" idx="12"/>
          </p:nvPr>
        </p:nvSpPr>
        <p:spPr/>
        <p:txBody>
          <a:bodyPr/>
          <a:lstStyle/>
          <a:p>
            <a:fld id="{889BB3BD-F80A-4CDD-987F-7A7F8A95929D}" type="slidenum">
              <a:rPr lang="en-US" altLang="zh-CN" smtClean="0"/>
              <a:pPr/>
              <a:t>20</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5413"/>
                                        </p:tgtEl>
                                        <p:attrNameLst>
                                          <p:attrName>style.visibility</p:attrName>
                                        </p:attrNameLst>
                                      </p:cBhvr>
                                      <p:to>
                                        <p:strVal val="visible"/>
                                      </p:to>
                                    </p:set>
                                    <p:animEffect transition="in" filter="box(in)">
                                      <p:cBhvr>
                                        <p:cTn id="7" dur="500"/>
                                        <p:tgtEl>
                                          <p:spTgt spid="78541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5414"/>
                                        </p:tgtEl>
                                        <p:attrNameLst>
                                          <p:attrName>style.visibility</p:attrName>
                                        </p:attrNameLst>
                                      </p:cBhvr>
                                      <p:to>
                                        <p:strVal val="visible"/>
                                      </p:to>
                                    </p:set>
                                    <p:animEffect transition="in" filter="box(out)">
                                      <p:cBhvr>
                                        <p:cTn id="12" dur="500"/>
                                        <p:tgtEl>
                                          <p:spTgt spid="78541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85437"/>
                                        </p:tgtEl>
                                        <p:attrNameLst>
                                          <p:attrName>style.visibility</p:attrName>
                                        </p:attrNameLst>
                                      </p:cBhvr>
                                      <p:to>
                                        <p:strVal val="visible"/>
                                      </p:to>
                                    </p:set>
                                    <p:animEffect transition="in" filter="box(in)">
                                      <p:cBhvr>
                                        <p:cTn id="17" dur="500"/>
                                        <p:tgtEl>
                                          <p:spTgt spid="785437"/>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5438"/>
                                        </p:tgtEl>
                                        <p:attrNameLst>
                                          <p:attrName>style.visibility</p:attrName>
                                        </p:attrNameLst>
                                      </p:cBhvr>
                                      <p:to>
                                        <p:strVal val="visible"/>
                                      </p:to>
                                    </p:set>
                                    <p:animEffect transition="in" filter="box(out)">
                                      <p:cBhvr>
                                        <p:cTn id="22" dur="500"/>
                                        <p:tgtEl>
                                          <p:spTgt spid="785438"/>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animBg="1"/>
      <p:bldP spid="785414" grpId="0" animBg="1"/>
      <p:bldP spid="785437" grpId="0" animBg="1"/>
      <p:bldP spid="78543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useBgFill="1">
        <p:nvSpPr>
          <p:cNvPr id="787461" name="Text Box 5"/>
          <p:cNvSpPr txBox="1">
            <a:spLocks noChangeArrowheads="1"/>
          </p:cNvSpPr>
          <p:nvPr/>
        </p:nvSpPr>
        <p:spPr bwMode="auto">
          <a:xfrm>
            <a:off x="528879" y="188914"/>
            <a:ext cx="7777163" cy="503237"/>
          </a:xfrm>
          <a:prstGeom prst="rect">
            <a:avLst/>
          </a:prstGeom>
          <a:ln w="38100">
            <a:noFill/>
            <a:miter lim="800000"/>
            <a:headEnd/>
            <a:tailEnd/>
          </a:ln>
          <a:effectLst/>
        </p:spPr>
        <p:txBody>
          <a:bodyPr/>
          <a:lstStyle/>
          <a:p>
            <a:pPr>
              <a:buFont typeface="Wingdings" pitchFamily="2" charset="2"/>
              <a:buChar char="ü"/>
            </a:pPr>
            <a:r>
              <a:rPr lang="en-US" altLang="zh-CN" b="1">
                <a:solidFill>
                  <a:srgbClr val="FF00FF"/>
                </a:solidFill>
                <a:effectLst>
                  <a:outerShdw blurRad="38100" dist="38100" dir="2700000" algn="tl">
                    <a:srgbClr val="C0C0C0"/>
                  </a:outerShdw>
                </a:effectLst>
                <a:latin typeface="隶书" pitchFamily="49" charset="-122"/>
                <a:ea typeface="隶书" pitchFamily="49" charset="-122"/>
              </a:rPr>
              <a:t> </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有符号长整型（</a:t>
            </a:r>
            <a:r>
              <a:rPr lang="en-US" altLang="zh-CN" b="1">
                <a:solidFill>
                  <a:srgbClr val="FF00FF"/>
                </a:solidFill>
                <a:effectLst>
                  <a:outerShdw blurRad="38100" dist="38100" dir="2700000" algn="tl">
                    <a:srgbClr val="C0C0C0"/>
                  </a:outerShdw>
                </a:effectLst>
                <a:latin typeface="隶书" pitchFamily="49" charset="-122"/>
                <a:ea typeface="隶书" pitchFamily="49" charset="-122"/>
              </a:rPr>
              <a:t>long int</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或</a:t>
            </a:r>
            <a:r>
              <a:rPr lang="en-US" altLang="zh-CN" b="1">
                <a:solidFill>
                  <a:srgbClr val="FF00FF"/>
                </a:solidFill>
                <a:effectLst>
                  <a:outerShdw blurRad="38100" dist="38100" dir="2700000" algn="tl">
                    <a:srgbClr val="C0C0C0"/>
                  </a:outerShdw>
                </a:effectLst>
                <a:latin typeface="隶书" pitchFamily="49" charset="-122"/>
                <a:ea typeface="隶书" pitchFamily="49" charset="-122"/>
              </a:rPr>
              <a:t>long</a:t>
            </a:r>
            <a:r>
              <a:rPr lang="zh-CN" altLang="en-US" b="1">
                <a:solidFill>
                  <a:srgbClr val="FF00FF"/>
                </a:solidFill>
                <a:effectLst>
                  <a:outerShdw blurRad="38100" dist="38100" dir="2700000" algn="tl">
                    <a:srgbClr val="C0C0C0"/>
                  </a:outerShdw>
                </a:effectLst>
                <a:latin typeface="隶书" pitchFamily="49" charset="-122"/>
                <a:ea typeface="隶书" pitchFamily="49" charset="-122"/>
              </a:rPr>
              <a:t>）</a:t>
            </a:r>
          </a:p>
          <a:p>
            <a:r>
              <a:rPr lang="zh-CN" altLang="en-US" sz="2000" b="1">
                <a:effectLst>
                  <a:outerShdw blurRad="38100" dist="38100" dir="2700000" algn="tl">
                    <a:srgbClr val="C0C0C0"/>
                  </a:outerShdw>
                </a:effectLst>
                <a:latin typeface="楷体_GB2312" pitchFamily="49" charset="-122"/>
                <a:ea typeface="楷体_GB2312" pitchFamily="49" charset="-122"/>
              </a:rPr>
              <a:t>   </a:t>
            </a:r>
          </a:p>
        </p:txBody>
      </p:sp>
      <p:sp>
        <p:nvSpPr>
          <p:cNvPr id="787462" name="Rectangle 6"/>
          <p:cNvSpPr>
            <a:spLocks noChangeArrowheads="1"/>
          </p:cNvSpPr>
          <p:nvPr/>
        </p:nvSpPr>
        <p:spPr bwMode="auto">
          <a:xfrm>
            <a:off x="1055960" y="709613"/>
            <a:ext cx="10368632" cy="156966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effectLst>
                  <a:outerShdw blurRad="38100" dist="38100" dir="2700000" algn="tl">
                    <a:srgbClr val="FFFFFF"/>
                  </a:outerShdw>
                </a:effectLst>
                <a:latin typeface="+mn-lt"/>
                <a:ea typeface="楷体" pitchFamily="49" charset="-122"/>
              </a:rPr>
              <a:t>   long </a:t>
            </a:r>
            <a:r>
              <a:rPr lang="en-US" altLang="zh-CN" b="1" dirty="0" err="1">
                <a:effectLst>
                  <a:outerShdw blurRad="38100" dist="38100" dir="2700000" algn="tl">
                    <a:srgbClr val="FFFFFF"/>
                  </a:outerShdw>
                </a:effectLst>
                <a:latin typeface="+mn-lt"/>
                <a:ea typeface="楷体" pitchFamily="49" charset="-122"/>
              </a:rPr>
              <a:t>int</a:t>
            </a:r>
            <a:r>
              <a:rPr lang="en-US" altLang="zh-CN" b="1" dirty="0">
                <a:effectLst>
                  <a:outerShdw blurRad="38100" dist="38100" dir="2700000" algn="tl">
                    <a:srgbClr val="FFFFFF"/>
                  </a:outerShdw>
                </a:effectLst>
                <a:latin typeface="+mn-lt"/>
                <a:ea typeface="楷体" pitchFamily="49" charset="-122"/>
              </a:rPr>
              <a:t> a = 234567;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定义一个有符号长整型变量</a:t>
            </a:r>
            <a:r>
              <a:rPr lang="en-US" altLang="zh-CN" sz="1800" b="1" dirty="0">
                <a:solidFill>
                  <a:schemeClr val="accent2"/>
                </a:solidFill>
                <a:effectLst>
                  <a:outerShdw blurRad="38100" dist="38100" dir="2700000" algn="tl">
                    <a:srgbClr val="000000"/>
                  </a:outerShdw>
                </a:effectLst>
                <a:latin typeface="+mn-lt"/>
                <a:ea typeface="楷体" pitchFamily="49" charset="-122"/>
              </a:rPr>
              <a:t>a</a:t>
            </a:r>
            <a:r>
              <a:rPr lang="zh-CN" altLang="en-US" sz="1800" b="1" dirty="0">
                <a:solidFill>
                  <a:schemeClr val="accent2"/>
                </a:solidFill>
                <a:effectLst>
                  <a:outerShdw blurRad="38100" dist="38100" dir="2700000" algn="tl">
                    <a:srgbClr val="000000"/>
                  </a:outerShdw>
                </a:effectLst>
                <a:latin typeface="+mn-lt"/>
                <a:ea typeface="楷体" pitchFamily="49" charset="-122"/>
              </a:rPr>
              <a:t>，并赋初值</a:t>
            </a:r>
            <a:r>
              <a:rPr lang="en-US" altLang="zh-CN" sz="1800" b="1" dirty="0">
                <a:solidFill>
                  <a:schemeClr val="accent2"/>
                </a:solidFill>
                <a:effectLst>
                  <a:outerShdw blurRad="38100" dist="38100" dir="2700000" algn="tl">
                    <a:srgbClr val="000000"/>
                  </a:outerShdw>
                </a:effectLst>
                <a:latin typeface="+mn-lt"/>
                <a:ea typeface="楷体" pitchFamily="49" charset="-122"/>
              </a:rPr>
              <a:t>234567</a:t>
            </a:r>
          </a:p>
          <a:p>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或</a:t>
            </a:r>
          </a:p>
          <a:p>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long  a = 234567;</a:t>
            </a:r>
          </a:p>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占用的内存单元为</a:t>
            </a:r>
            <a:r>
              <a:rPr lang="en-US" altLang="zh-CN" b="1" dirty="0">
                <a:solidFill>
                  <a:srgbClr val="0000FF"/>
                </a:solidFill>
                <a:effectLst>
                  <a:outerShdw blurRad="38100" dist="38100" dir="2700000" algn="tl">
                    <a:srgbClr val="FFFFFF"/>
                  </a:outerShdw>
                </a:effectLst>
                <a:latin typeface="+mn-lt"/>
                <a:ea typeface="楷体" pitchFamily="49" charset="-122"/>
              </a:rPr>
              <a:t>4</a:t>
            </a:r>
            <a:r>
              <a:rPr lang="zh-CN" altLang="en-US" b="1" dirty="0">
                <a:solidFill>
                  <a:srgbClr val="0000FF"/>
                </a:solidFill>
                <a:effectLst>
                  <a:outerShdw blurRad="38100" dist="38100" dir="2700000" algn="tl">
                    <a:srgbClr val="FFFFFF"/>
                  </a:outerShdw>
                </a:effectLst>
                <a:latin typeface="+mn-lt"/>
                <a:ea typeface="楷体" pitchFamily="49" charset="-122"/>
              </a:rPr>
              <a:t>个字节。</a:t>
            </a:r>
          </a:p>
        </p:txBody>
      </p:sp>
      <p:sp useBgFill="1">
        <p:nvSpPr>
          <p:cNvPr id="787463" name="Text Box 7"/>
          <p:cNvSpPr txBox="1">
            <a:spLocks noChangeArrowheads="1"/>
          </p:cNvSpPr>
          <p:nvPr/>
        </p:nvSpPr>
        <p:spPr bwMode="auto">
          <a:xfrm>
            <a:off x="643179" y="2413000"/>
            <a:ext cx="8310563" cy="503238"/>
          </a:xfrm>
          <a:prstGeom prst="rect">
            <a:avLst/>
          </a:prstGeom>
          <a:ln w="38100">
            <a:noFill/>
            <a:miter lim="800000"/>
            <a:headEnd/>
            <a:tailEnd/>
          </a:ln>
          <a:effectLst/>
        </p:spPr>
        <p:txBody>
          <a:bodyPr/>
          <a:lstStyle/>
          <a:p>
            <a:pPr>
              <a:buFont typeface="Wingdings" pitchFamily="2" charset="2"/>
              <a:buChar char="ü"/>
            </a:pPr>
            <a:r>
              <a:rPr lang="en-US" altLang="zh-CN" b="1" dirty="0">
                <a:solidFill>
                  <a:srgbClr val="FF00FF"/>
                </a:solidFill>
                <a:effectLst>
                  <a:outerShdw blurRad="38100" dist="38100" dir="2700000" algn="tl">
                    <a:srgbClr val="C0C0C0"/>
                  </a:outerShdw>
                </a:effectLst>
                <a:latin typeface="隶书" pitchFamily="49" charset="-122"/>
                <a:ea typeface="隶书" pitchFamily="49" charset="-122"/>
              </a:rPr>
              <a:t> </a:t>
            </a:r>
            <a:r>
              <a:rPr lang="zh-CN" altLang="en-US" b="1" dirty="0">
                <a:solidFill>
                  <a:srgbClr val="FF00FF"/>
                </a:solidFill>
                <a:effectLst>
                  <a:outerShdw blurRad="38100" dist="38100" dir="2700000" algn="tl">
                    <a:srgbClr val="C0C0C0"/>
                  </a:outerShdw>
                </a:effectLst>
                <a:latin typeface="隶书" pitchFamily="49" charset="-122"/>
                <a:ea typeface="隶书" pitchFamily="49" charset="-122"/>
              </a:rPr>
              <a:t>无符号长整型（</a:t>
            </a:r>
            <a:r>
              <a:rPr lang="en-US" altLang="zh-CN" b="1" dirty="0">
                <a:solidFill>
                  <a:srgbClr val="FF00FF"/>
                </a:solidFill>
                <a:effectLst>
                  <a:outerShdw blurRad="38100" dist="38100" dir="2700000" algn="tl">
                    <a:srgbClr val="C0C0C0"/>
                  </a:outerShdw>
                </a:effectLst>
                <a:latin typeface="隶书" pitchFamily="49" charset="-122"/>
                <a:ea typeface="隶书" pitchFamily="49" charset="-122"/>
              </a:rPr>
              <a:t>unsigned long </a:t>
            </a:r>
            <a:r>
              <a:rPr lang="en-US" altLang="zh-CN" b="1" dirty="0" err="1">
                <a:solidFill>
                  <a:srgbClr val="FF00FF"/>
                </a:solidFill>
                <a:effectLst>
                  <a:outerShdw blurRad="38100" dist="38100" dir="2700000" algn="tl">
                    <a:srgbClr val="C0C0C0"/>
                  </a:outerShdw>
                </a:effectLst>
                <a:latin typeface="隶书" pitchFamily="49" charset="-122"/>
                <a:ea typeface="隶书" pitchFamily="49" charset="-122"/>
              </a:rPr>
              <a:t>int</a:t>
            </a:r>
            <a:r>
              <a:rPr lang="zh-CN" altLang="en-US" b="1" dirty="0">
                <a:solidFill>
                  <a:srgbClr val="FF00FF"/>
                </a:solidFill>
                <a:effectLst>
                  <a:outerShdw blurRad="38100" dist="38100" dir="2700000" algn="tl">
                    <a:srgbClr val="C0C0C0"/>
                  </a:outerShdw>
                </a:effectLst>
                <a:latin typeface="隶书" pitchFamily="49" charset="-122"/>
                <a:ea typeface="隶书" pitchFamily="49" charset="-122"/>
              </a:rPr>
              <a:t>或</a:t>
            </a:r>
            <a:r>
              <a:rPr lang="en-US" altLang="zh-CN" b="1" dirty="0">
                <a:solidFill>
                  <a:srgbClr val="FF00FF"/>
                </a:solidFill>
                <a:effectLst>
                  <a:outerShdw blurRad="38100" dist="38100" dir="2700000" algn="tl">
                    <a:srgbClr val="C0C0C0"/>
                  </a:outerShdw>
                </a:effectLst>
                <a:latin typeface="隶书" pitchFamily="49" charset="-122"/>
                <a:ea typeface="隶书" pitchFamily="49" charset="-122"/>
              </a:rPr>
              <a:t>unsigned long</a:t>
            </a:r>
            <a:r>
              <a:rPr lang="zh-CN" altLang="en-US" b="1" dirty="0">
                <a:solidFill>
                  <a:srgbClr val="FF00FF"/>
                </a:solidFill>
                <a:effectLst>
                  <a:outerShdw blurRad="38100" dist="38100" dir="2700000" algn="tl">
                    <a:srgbClr val="C0C0C0"/>
                  </a:outerShdw>
                </a:effectLst>
                <a:latin typeface="隶书" pitchFamily="49" charset="-122"/>
                <a:ea typeface="隶书" pitchFamily="49" charset="-122"/>
              </a:rPr>
              <a:t>）</a:t>
            </a:r>
          </a:p>
          <a:p>
            <a:r>
              <a:rPr lang="zh-CN" altLang="en-US" sz="2000" b="1" dirty="0">
                <a:effectLst>
                  <a:outerShdw blurRad="38100" dist="38100" dir="2700000" algn="tl">
                    <a:srgbClr val="C0C0C0"/>
                  </a:outerShdw>
                </a:effectLst>
                <a:latin typeface="楷体_GB2312" pitchFamily="49" charset="-122"/>
                <a:ea typeface="楷体_GB2312" pitchFamily="49" charset="-122"/>
              </a:rPr>
              <a:t>   </a:t>
            </a:r>
          </a:p>
        </p:txBody>
      </p:sp>
      <p:sp>
        <p:nvSpPr>
          <p:cNvPr id="787464" name="Rectangle 8"/>
          <p:cNvSpPr>
            <a:spLocks noChangeArrowheads="1"/>
          </p:cNvSpPr>
          <p:nvPr/>
        </p:nvSpPr>
        <p:spPr bwMode="auto">
          <a:xfrm>
            <a:off x="1055960" y="2924175"/>
            <a:ext cx="10368632" cy="156966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effectLst>
                  <a:outerShdw blurRad="38100" dist="38100" dir="2700000" algn="tl">
                    <a:srgbClr val="FFFFFF"/>
                  </a:outerShdw>
                </a:effectLst>
                <a:latin typeface="+mn-lt"/>
                <a:ea typeface="楷体" pitchFamily="49" charset="-122"/>
              </a:rPr>
              <a:t>   unsigned long </a:t>
            </a:r>
            <a:r>
              <a:rPr lang="en-US" altLang="zh-CN" b="1" dirty="0" err="1">
                <a:effectLst>
                  <a:outerShdw blurRad="38100" dist="38100" dir="2700000" algn="tl">
                    <a:srgbClr val="FFFFFF"/>
                  </a:outerShdw>
                </a:effectLst>
                <a:latin typeface="+mn-lt"/>
                <a:ea typeface="楷体" pitchFamily="49" charset="-122"/>
              </a:rPr>
              <a:t>int</a:t>
            </a:r>
            <a:r>
              <a:rPr lang="en-US" altLang="zh-CN" b="1" dirty="0">
                <a:effectLst>
                  <a:outerShdw blurRad="38100" dist="38100" dir="2700000" algn="tl">
                    <a:srgbClr val="FFFFFF"/>
                  </a:outerShdw>
                </a:effectLst>
                <a:latin typeface="+mn-lt"/>
                <a:ea typeface="楷体" pitchFamily="49" charset="-122"/>
              </a:rPr>
              <a:t> a = 2;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定义一个无符号长整型变量</a:t>
            </a:r>
            <a:r>
              <a:rPr lang="en-US" altLang="zh-CN" sz="1800" b="1" dirty="0">
                <a:solidFill>
                  <a:schemeClr val="accent2"/>
                </a:solidFill>
                <a:effectLst>
                  <a:outerShdw blurRad="38100" dist="38100" dir="2700000" algn="tl">
                    <a:srgbClr val="000000"/>
                  </a:outerShdw>
                </a:effectLst>
                <a:latin typeface="+mn-lt"/>
                <a:ea typeface="楷体" pitchFamily="49" charset="-122"/>
              </a:rPr>
              <a:t>a</a:t>
            </a:r>
            <a:r>
              <a:rPr lang="zh-CN" altLang="en-US" sz="1800" b="1" dirty="0">
                <a:solidFill>
                  <a:schemeClr val="accent2"/>
                </a:solidFill>
                <a:effectLst>
                  <a:outerShdw blurRad="38100" dist="38100" dir="2700000" algn="tl">
                    <a:srgbClr val="000000"/>
                  </a:outerShdw>
                </a:effectLst>
                <a:latin typeface="+mn-lt"/>
                <a:ea typeface="楷体" pitchFamily="49" charset="-122"/>
              </a:rPr>
              <a:t>，并赋初值</a:t>
            </a:r>
            <a:r>
              <a:rPr lang="en-US" altLang="zh-CN" sz="1800" b="1" dirty="0">
                <a:solidFill>
                  <a:schemeClr val="accent2"/>
                </a:solidFill>
                <a:effectLst>
                  <a:outerShdw blurRad="38100" dist="38100" dir="2700000" algn="tl">
                    <a:srgbClr val="000000"/>
                  </a:outerShdw>
                </a:effectLst>
                <a:latin typeface="+mn-lt"/>
                <a:ea typeface="楷体" pitchFamily="49" charset="-122"/>
              </a:rPr>
              <a:t>2</a:t>
            </a:r>
          </a:p>
          <a:p>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或</a:t>
            </a:r>
          </a:p>
          <a:p>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unsigned long  a = 2;</a:t>
            </a:r>
          </a:p>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占用的内存单元字节数同</a:t>
            </a:r>
            <a:r>
              <a:rPr lang="en-US" altLang="zh-CN" b="1" dirty="0">
                <a:solidFill>
                  <a:srgbClr val="0000FF"/>
                </a:solidFill>
                <a:effectLst>
                  <a:outerShdw blurRad="38100" dist="38100" dir="2700000" algn="tl">
                    <a:srgbClr val="FFFFFF"/>
                  </a:outerShdw>
                </a:effectLst>
                <a:latin typeface="+mn-lt"/>
                <a:ea typeface="楷体" pitchFamily="49" charset="-122"/>
              </a:rPr>
              <a:t>long</a:t>
            </a:r>
            <a:r>
              <a:rPr lang="zh-CN" altLang="en-US" b="1" dirty="0">
                <a:solidFill>
                  <a:srgbClr val="0000FF"/>
                </a:solidFill>
                <a:effectLst>
                  <a:outerShdw blurRad="38100" dist="38100" dir="2700000" algn="tl">
                    <a:srgbClr val="FFFFFF"/>
                  </a:outerShdw>
                </a:effectLst>
                <a:latin typeface="+mn-lt"/>
                <a:ea typeface="楷体" pitchFamily="49" charset="-122"/>
              </a:rPr>
              <a:t>类型，为</a:t>
            </a:r>
            <a:r>
              <a:rPr lang="en-US" altLang="zh-CN" b="1" dirty="0">
                <a:solidFill>
                  <a:srgbClr val="0000FF"/>
                </a:solidFill>
                <a:effectLst>
                  <a:outerShdw blurRad="38100" dist="38100" dir="2700000" algn="tl">
                    <a:srgbClr val="FFFFFF"/>
                  </a:outerShdw>
                </a:effectLst>
                <a:latin typeface="+mn-lt"/>
                <a:ea typeface="楷体" pitchFamily="49" charset="-122"/>
              </a:rPr>
              <a:t>4</a:t>
            </a:r>
            <a:r>
              <a:rPr lang="zh-CN" altLang="en-US" b="1" dirty="0">
                <a:solidFill>
                  <a:srgbClr val="0000FF"/>
                </a:solidFill>
                <a:effectLst>
                  <a:outerShdw blurRad="38100" dist="38100" dir="2700000" algn="tl">
                    <a:srgbClr val="FFFFFF"/>
                  </a:outerShdw>
                </a:effectLst>
                <a:latin typeface="+mn-lt"/>
                <a:ea typeface="楷体" pitchFamily="49" charset="-122"/>
              </a:rPr>
              <a:t>个字节。</a:t>
            </a:r>
          </a:p>
        </p:txBody>
      </p:sp>
      <p:sp>
        <p:nvSpPr>
          <p:cNvPr id="787465" name="Text Box 9"/>
          <p:cNvSpPr txBox="1">
            <a:spLocks noChangeArrowheads="1"/>
          </p:cNvSpPr>
          <p:nvPr/>
        </p:nvSpPr>
        <p:spPr bwMode="auto">
          <a:xfrm>
            <a:off x="1055314" y="5013177"/>
            <a:ext cx="10369283" cy="965993"/>
          </a:xfrm>
          <a:prstGeom prst="rect">
            <a:avLst/>
          </a:prstGeom>
          <a:gradFill rotWithShape="1">
            <a:gsLst>
              <a:gs pos="0">
                <a:srgbClr val="FFFF99"/>
              </a:gs>
              <a:gs pos="100000">
                <a:srgbClr val="FFFF99">
                  <a:gamma/>
                  <a:shade val="78824"/>
                  <a:invGamma/>
                </a:srgbClr>
              </a:gs>
            </a:gsLst>
            <a:lin ang="5400000" scaled="1"/>
          </a:gradFill>
          <a:ln w="38100">
            <a:solidFill>
              <a:srgbClr val="FF33CC"/>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b="1" dirty="0">
                <a:solidFill>
                  <a:srgbClr val="CC3300"/>
                </a:solidFill>
                <a:effectLst>
                  <a:outerShdw blurRad="38100" dist="38100" dir="2700000" algn="tl">
                    <a:srgbClr val="000000"/>
                  </a:outerShdw>
                </a:effectLst>
                <a:latin typeface="+mn-lt"/>
                <a:ea typeface="隶书" pitchFamily="49" charset="-122"/>
              </a:rPr>
              <a:t>        </a:t>
            </a:r>
            <a:r>
              <a:rPr lang="zh-CN" altLang="en-US" b="1" dirty="0">
                <a:solidFill>
                  <a:srgbClr val="CC3300"/>
                </a:solidFill>
                <a:effectLst>
                  <a:outerShdw blurRad="38100" dist="38100" dir="2700000" algn="tl">
                    <a:srgbClr val="000000"/>
                  </a:outerShdw>
                </a:effectLst>
                <a:latin typeface="+mn-lt"/>
                <a:ea typeface="隶书" pitchFamily="49" charset="-122"/>
              </a:rPr>
              <a:t>在</a:t>
            </a:r>
            <a:r>
              <a:rPr lang="en-US" altLang="zh-CN" b="1" dirty="0">
                <a:solidFill>
                  <a:srgbClr val="CC3300"/>
                </a:solidFill>
                <a:effectLst>
                  <a:outerShdw blurRad="38100" dist="38100" dir="2700000" algn="tl">
                    <a:srgbClr val="000000"/>
                  </a:outerShdw>
                </a:effectLst>
                <a:latin typeface="+mn-lt"/>
                <a:ea typeface="隶书" pitchFamily="49" charset="-122"/>
              </a:rPr>
              <a:t>VC6.0</a:t>
            </a:r>
            <a:r>
              <a:rPr lang="zh-CN" altLang="en-US" b="1" dirty="0">
                <a:solidFill>
                  <a:srgbClr val="CC3300"/>
                </a:solidFill>
                <a:effectLst>
                  <a:outerShdw blurRad="38100" dist="38100" dir="2700000" algn="tl">
                    <a:srgbClr val="000000"/>
                  </a:outerShdw>
                </a:effectLst>
                <a:latin typeface="+mn-lt"/>
                <a:ea typeface="隶书" pitchFamily="49" charset="-122"/>
              </a:rPr>
              <a:t>、</a:t>
            </a:r>
            <a:r>
              <a:rPr lang="en-US" altLang="zh-CN" b="1" dirty="0">
                <a:solidFill>
                  <a:srgbClr val="CC3300"/>
                </a:solidFill>
                <a:effectLst>
                  <a:outerShdw blurRad="38100" dist="38100" dir="2700000" algn="tl">
                    <a:srgbClr val="000000"/>
                  </a:outerShdw>
                </a:effectLst>
                <a:latin typeface="+mn-lt"/>
                <a:ea typeface="隶书" pitchFamily="49" charset="-122"/>
              </a:rPr>
              <a:t>VC2010</a:t>
            </a:r>
            <a:r>
              <a:rPr lang="zh-CN" altLang="en-US" b="1" dirty="0">
                <a:solidFill>
                  <a:srgbClr val="CC3300"/>
                </a:solidFill>
                <a:effectLst>
                  <a:outerShdw blurRad="38100" dist="38100" dir="2700000" algn="tl">
                    <a:srgbClr val="000000"/>
                  </a:outerShdw>
                </a:effectLst>
                <a:latin typeface="+mn-lt"/>
                <a:ea typeface="隶书" pitchFamily="49" charset="-122"/>
              </a:rPr>
              <a:t>、</a:t>
            </a:r>
            <a:r>
              <a:rPr lang="en-US" altLang="zh-CN" b="1" dirty="0">
                <a:solidFill>
                  <a:srgbClr val="CC3300"/>
                </a:solidFill>
                <a:effectLst>
                  <a:outerShdw blurRad="38100" dist="38100" dir="2700000" algn="tl">
                    <a:srgbClr val="000000"/>
                  </a:outerShdw>
                </a:effectLst>
                <a:latin typeface="+mn-lt"/>
                <a:ea typeface="隶书" pitchFamily="49" charset="-122"/>
              </a:rPr>
              <a:t>CB17.12</a:t>
            </a:r>
            <a:r>
              <a:rPr lang="zh-CN" altLang="en-US" b="1" dirty="0">
                <a:solidFill>
                  <a:srgbClr val="CC3300"/>
                </a:solidFill>
                <a:effectLst>
                  <a:outerShdw blurRad="38100" dist="38100" dir="2700000" algn="tl">
                    <a:srgbClr val="000000"/>
                  </a:outerShdw>
                </a:effectLst>
                <a:latin typeface="+mn-lt"/>
                <a:ea typeface="隶书" pitchFamily="49" charset="-122"/>
              </a:rPr>
              <a:t>中</a:t>
            </a:r>
            <a:r>
              <a:rPr lang="en-US" altLang="zh-CN" b="1" dirty="0">
                <a:solidFill>
                  <a:srgbClr val="CC3300"/>
                </a:solidFill>
                <a:effectLst>
                  <a:outerShdw blurRad="38100" dist="38100" dir="2700000" algn="tl">
                    <a:srgbClr val="000000"/>
                  </a:outerShdw>
                </a:effectLst>
                <a:latin typeface="+mn-lt"/>
                <a:ea typeface="隶书" pitchFamily="49" charset="-122"/>
              </a:rPr>
              <a:t>long</a:t>
            </a:r>
            <a:r>
              <a:rPr lang="zh-CN" altLang="en-US" b="1" dirty="0">
                <a:solidFill>
                  <a:srgbClr val="CC3300"/>
                </a:solidFill>
                <a:effectLst>
                  <a:outerShdw blurRad="38100" dist="38100" dir="2700000" algn="tl">
                    <a:srgbClr val="000000"/>
                  </a:outerShdw>
                </a:effectLst>
                <a:latin typeface="+mn-lt"/>
                <a:ea typeface="隶书" pitchFamily="49" charset="-122"/>
              </a:rPr>
              <a:t>与</a:t>
            </a:r>
            <a:r>
              <a:rPr lang="en-US" altLang="zh-CN" b="1" dirty="0" err="1">
                <a:solidFill>
                  <a:srgbClr val="CC3300"/>
                </a:solidFill>
                <a:effectLst>
                  <a:outerShdw blurRad="38100" dist="38100" dir="2700000" algn="tl">
                    <a:srgbClr val="000000"/>
                  </a:outerShdw>
                </a:effectLst>
                <a:latin typeface="+mn-lt"/>
                <a:ea typeface="隶书" pitchFamily="49" charset="-122"/>
              </a:rPr>
              <a:t>int</a:t>
            </a:r>
            <a:r>
              <a:rPr lang="zh-CN" altLang="en-US" b="1" dirty="0">
                <a:solidFill>
                  <a:srgbClr val="CC3300"/>
                </a:solidFill>
                <a:effectLst>
                  <a:outerShdw blurRad="38100" dist="38100" dir="2700000" algn="tl">
                    <a:srgbClr val="000000"/>
                  </a:outerShdw>
                </a:effectLst>
                <a:latin typeface="+mn-lt"/>
                <a:ea typeface="隶书" pitchFamily="49" charset="-122"/>
              </a:rPr>
              <a:t>类型基本相同，均占四个字节的内存单元，数据处理方法基本一样。</a:t>
            </a:r>
            <a:r>
              <a:rPr lang="zh-CN" altLang="en-US" b="1" dirty="0">
                <a:solidFill>
                  <a:srgbClr val="CC3300"/>
                </a:solidFill>
                <a:latin typeface="+mn-lt"/>
                <a:ea typeface="隶书" pitchFamily="49" charset="-122"/>
              </a:rPr>
              <a:t> </a:t>
            </a:r>
          </a:p>
        </p:txBody>
      </p:sp>
      <p:grpSp>
        <p:nvGrpSpPr>
          <p:cNvPr id="787466" name="Group 10"/>
          <p:cNvGrpSpPr>
            <a:grpSpLocks/>
          </p:cNvGrpSpPr>
          <p:nvPr/>
        </p:nvGrpSpPr>
        <p:grpSpPr bwMode="auto">
          <a:xfrm>
            <a:off x="-10872" y="0"/>
            <a:ext cx="446088" cy="6858000"/>
            <a:chOff x="0" y="0"/>
            <a:chExt cx="281" cy="4320"/>
          </a:xfrm>
        </p:grpSpPr>
        <p:sp>
          <p:nvSpPr>
            <p:cNvPr id="787467"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87468"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26EAEBA7-2ECA-5981-EFF4-D72BCD658744}"/>
              </a:ext>
            </a:extLst>
          </p:cNvPr>
          <p:cNvSpPr>
            <a:spLocks noGrp="1"/>
          </p:cNvSpPr>
          <p:nvPr>
            <p:ph type="sldNum" sz="quarter" idx="12"/>
          </p:nvPr>
        </p:nvSpPr>
        <p:spPr/>
        <p:txBody>
          <a:bodyPr/>
          <a:lstStyle/>
          <a:p>
            <a:fld id="{889BB3BD-F80A-4CDD-987F-7A7F8A95929D}" type="slidenum">
              <a:rPr lang="en-US" altLang="zh-CN" smtClean="0"/>
              <a:pPr/>
              <a:t>21</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7461"/>
                                        </p:tgtEl>
                                        <p:attrNameLst>
                                          <p:attrName>style.visibility</p:attrName>
                                        </p:attrNameLst>
                                      </p:cBhvr>
                                      <p:to>
                                        <p:strVal val="visible"/>
                                      </p:to>
                                    </p:set>
                                    <p:animEffect transition="in" filter="box(in)">
                                      <p:cBhvr>
                                        <p:cTn id="7" dur="500"/>
                                        <p:tgtEl>
                                          <p:spTgt spid="78746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7462"/>
                                        </p:tgtEl>
                                        <p:attrNameLst>
                                          <p:attrName>style.visibility</p:attrName>
                                        </p:attrNameLst>
                                      </p:cBhvr>
                                      <p:to>
                                        <p:strVal val="visible"/>
                                      </p:to>
                                    </p:set>
                                    <p:animEffect transition="in" filter="box(out)">
                                      <p:cBhvr>
                                        <p:cTn id="12" dur="500"/>
                                        <p:tgtEl>
                                          <p:spTgt spid="78746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87463"/>
                                        </p:tgtEl>
                                        <p:attrNameLst>
                                          <p:attrName>style.visibility</p:attrName>
                                        </p:attrNameLst>
                                      </p:cBhvr>
                                      <p:to>
                                        <p:strVal val="visible"/>
                                      </p:to>
                                    </p:set>
                                    <p:animEffect transition="in" filter="box(in)">
                                      <p:cBhvr>
                                        <p:cTn id="17" dur="500"/>
                                        <p:tgtEl>
                                          <p:spTgt spid="78746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7464"/>
                                        </p:tgtEl>
                                        <p:attrNameLst>
                                          <p:attrName>style.visibility</p:attrName>
                                        </p:attrNameLst>
                                      </p:cBhvr>
                                      <p:to>
                                        <p:strVal val="visible"/>
                                      </p:to>
                                    </p:set>
                                    <p:animEffect transition="in" filter="box(out)">
                                      <p:cBhvr>
                                        <p:cTn id="22" dur="500"/>
                                        <p:tgtEl>
                                          <p:spTgt spid="78746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87465"/>
                                        </p:tgtEl>
                                        <p:attrNameLst>
                                          <p:attrName>style.visibility</p:attrName>
                                        </p:attrNameLst>
                                      </p:cBhvr>
                                      <p:to>
                                        <p:strVal val="visible"/>
                                      </p:to>
                                    </p:set>
                                    <p:animEffect transition="in" filter="box(in)">
                                      <p:cBhvr>
                                        <p:cTn id="27" dur="500"/>
                                        <p:tgtEl>
                                          <p:spTgt spid="787465"/>
                                        </p:tgtEl>
                                      </p:cBhvr>
                                    </p:animEffect>
                                  </p:childTnLst>
                                  <p:subTnLst>
                                    <p:set>
                                      <p:cBhvr override="childStyle">
                                        <p:cTn dur="1" fill="hold" display="0" masterRel="nextClick" afterEffect="1"/>
                                        <p:tgtEl>
                                          <p:spTgt spid="787465"/>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1" grpId="0" animBg="1"/>
      <p:bldP spid="787462" grpId="0" animBg="1"/>
      <p:bldP spid="787463" grpId="0" animBg="1"/>
      <p:bldP spid="787464" grpId="0" animBg="1"/>
      <p:bldP spid="78746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9509" name="Text Box 5"/>
          <p:cNvSpPr txBox="1">
            <a:spLocks noChangeArrowheads="1"/>
          </p:cNvSpPr>
          <p:nvPr/>
        </p:nvSpPr>
        <p:spPr bwMode="auto">
          <a:xfrm>
            <a:off x="524639" y="-27384"/>
            <a:ext cx="4176266" cy="503237"/>
          </a:xfrm>
          <a:prstGeom prst="rect">
            <a:avLst/>
          </a:prstGeom>
          <a:ln w="38100">
            <a:noFill/>
            <a:miter lim="800000"/>
            <a:headEnd/>
            <a:tailEnd/>
          </a:ln>
          <a:effectLst/>
        </p:spPr>
        <p:txBody>
          <a:bodyPr/>
          <a:lstStyle/>
          <a:p>
            <a:pPr>
              <a:buFont typeface="Wingdings" pitchFamily="2" charset="2"/>
              <a:buNone/>
            </a:pPr>
            <a:r>
              <a:rPr lang="en-US" altLang="zh-CN" b="1" dirty="0">
                <a:solidFill>
                  <a:srgbClr val="C00000"/>
                </a:solidFill>
                <a:effectLst>
                  <a:outerShdw blurRad="38100" dist="38100" dir="2700000" algn="tl">
                    <a:srgbClr val="C0C0C0"/>
                  </a:outerShdw>
                </a:effectLst>
                <a:ea typeface="隶书" pitchFamily="49" charset="-122"/>
              </a:rPr>
              <a:t>【</a:t>
            </a:r>
            <a:r>
              <a:rPr lang="zh-CN" altLang="en-US" b="1" dirty="0">
                <a:solidFill>
                  <a:srgbClr val="C00000"/>
                </a:solidFill>
                <a:effectLst>
                  <a:outerShdw blurRad="38100" dist="38100" dir="2700000" algn="tl">
                    <a:srgbClr val="C0C0C0"/>
                  </a:outerShdw>
                </a:effectLst>
                <a:ea typeface="隶书" pitchFamily="49" charset="-122"/>
              </a:rPr>
              <a:t>例</a:t>
            </a:r>
            <a:r>
              <a:rPr lang="en-US" altLang="zh-CN" b="1" dirty="0">
                <a:solidFill>
                  <a:srgbClr val="C00000"/>
                </a:solidFill>
                <a:effectLst>
                  <a:outerShdw blurRad="38100" dist="38100" dir="2700000" algn="tl">
                    <a:srgbClr val="C0C0C0"/>
                  </a:outerShdw>
                </a:effectLst>
                <a:ea typeface="隶书" pitchFamily="49" charset="-122"/>
              </a:rPr>
              <a:t>】</a:t>
            </a:r>
            <a:r>
              <a:rPr lang="zh-CN" altLang="en-US" b="1" dirty="0">
                <a:solidFill>
                  <a:srgbClr val="C00000"/>
                </a:solidFill>
                <a:effectLst>
                  <a:outerShdw blurRad="38100" dist="38100" dir="2700000" algn="tl">
                    <a:srgbClr val="C0C0C0"/>
                  </a:outerShdw>
                </a:effectLst>
                <a:latin typeface="隶书" pitchFamily="49" charset="-122"/>
                <a:ea typeface="隶书" pitchFamily="49" charset="-122"/>
              </a:rPr>
              <a:t>各种整型变量的定义</a:t>
            </a:r>
          </a:p>
          <a:p>
            <a:r>
              <a:rPr lang="zh-CN" altLang="en-US" sz="2000" b="1" dirty="0">
                <a:solidFill>
                  <a:srgbClr val="C00000"/>
                </a:solidFill>
                <a:effectLst>
                  <a:outerShdw blurRad="38100" dist="38100" dir="2700000" algn="tl">
                    <a:srgbClr val="C0C0C0"/>
                  </a:outerShdw>
                </a:effectLst>
                <a:latin typeface="楷体_GB2312" pitchFamily="49" charset="-122"/>
                <a:ea typeface="楷体_GB2312" pitchFamily="49" charset="-122"/>
              </a:rPr>
              <a:t>   </a:t>
            </a:r>
          </a:p>
        </p:txBody>
      </p:sp>
      <p:sp>
        <p:nvSpPr>
          <p:cNvPr id="789514" name="Rectangle 10"/>
          <p:cNvSpPr>
            <a:spLocks noChangeArrowheads="1"/>
          </p:cNvSpPr>
          <p:nvPr/>
        </p:nvSpPr>
        <p:spPr bwMode="auto">
          <a:xfrm>
            <a:off x="1055440" y="476672"/>
            <a:ext cx="10369152" cy="6247864"/>
          </a:xfrm>
          <a:prstGeom prst="rect">
            <a:avLst/>
          </a:prstGeom>
          <a:blipFill>
            <a:blip r:embed="rId6" cstate="prin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190500">
              <a:tabLst>
                <a:tab pos="800100" algn="l"/>
              </a:tabLst>
            </a:pPr>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zh-CN" altLang="en-US" sz="2000" dirty="0">
              <a:effectLst>
                <a:outerShdw blurRad="38100" dist="38100" dir="2700000" algn="tl">
                  <a:srgbClr val="FFFFFF"/>
                </a:outerShdw>
              </a:effectLst>
            </a:endParaRPr>
          </a:p>
          <a:p>
            <a:pPr indent="190500">
              <a:tabLst>
                <a:tab pos="800100" algn="l"/>
              </a:tabLst>
            </a:pPr>
            <a:r>
              <a:rPr lang="en-US" altLang="zh-CN" sz="2000" dirty="0">
                <a:effectLst>
                  <a:outerShdw blurRad="38100" dist="38100" dir="2700000" algn="tl">
                    <a:srgbClr val="FFFFFF"/>
                  </a:outerShdw>
                </a:effectLst>
              </a:rPr>
              <a:t>#define   SUM   65535  </a:t>
            </a:r>
          </a:p>
          <a:p>
            <a:pPr indent="190500">
              <a:tabLst>
                <a:tab pos="800100" algn="l"/>
              </a:tabLst>
            </a:pPr>
            <a:r>
              <a:rPr lang="en-US" altLang="zh-CN" sz="2000" dirty="0">
                <a:effectLst>
                  <a:outerShdw blurRad="38100" dist="38100" dir="2700000" algn="tl">
                    <a:srgbClr val="FFFFFF"/>
                  </a:outerShdw>
                </a:effectLst>
              </a:rPr>
              <a:t>	</a:t>
            </a:r>
          </a:p>
          <a:p>
            <a:pPr indent="190500">
              <a:tabLst>
                <a:tab pos="800100" algn="l"/>
              </a:tabLst>
            </a:pPr>
            <a:r>
              <a:rPr lang="en-US" altLang="zh-CN" sz="2000" b="1" dirty="0" err="1">
                <a:solidFill>
                  <a:srgbClr val="C00000"/>
                </a:solidFill>
                <a:effectLst>
                  <a:outerShdw blurRad="38100" dist="38100" dir="2700000" algn="tl">
                    <a:srgbClr val="FFFFFF"/>
                  </a:outerShdw>
                </a:effectLst>
              </a:rPr>
              <a:t>int</a:t>
            </a:r>
            <a:r>
              <a:rPr lang="en-US" altLang="zh-CN" sz="2000" b="1" dirty="0">
                <a:solidFill>
                  <a:srgbClr val="C00000"/>
                </a:solidFill>
                <a:effectLst>
                  <a:outerShdw blurRad="38100" dist="38100" dir="2700000" algn="tl">
                    <a:srgbClr val="FFFFFF"/>
                  </a:outerShdw>
                </a:effectLst>
              </a:rPr>
              <a:t> main( )</a:t>
            </a:r>
          </a:p>
          <a:p>
            <a:pPr indent="190500">
              <a:tabLst>
                <a:tab pos="800100" algn="l"/>
              </a:tabLst>
            </a:pPr>
            <a:r>
              <a:rPr lang="en-US" altLang="zh-CN" sz="2000" dirty="0">
                <a:effectLst>
                  <a:outerShdw blurRad="38100" dist="38100" dir="2700000" algn="tl">
                    <a:srgbClr val="FFFFFF"/>
                  </a:outerShdw>
                </a:effectLst>
              </a:rPr>
              <a:t>{</a:t>
            </a:r>
          </a:p>
          <a:p>
            <a:pPr indent="190500">
              <a:tabLst>
                <a:tab pos="8001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 b = 20;</a:t>
            </a:r>
          </a:p>
          <a:p>
            <a:pPr indent="190500">
              <a:tabLst>
                <a:tab pos="800100" algn="l"/>
              </a:tabLst>
            </a:pPr>
            <a:r>
              <a:rPr lang="en-US" altLang="zh-CN" sz="2000" dirty="0">
                <a:effectLst>
                  <a:outerShdw blurRad="38100" dist="38100" dir="2700000" algn="tl">
                    <a:srgbClr val="FFFFFF"/>
                  </a:outerShdw>
                </a:effectLst>
              </a:rPr>
              <a:t>   unsigned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c = 0xff;   </a:t>
            </a:r>
          </a:p>
          <a:p>
            <a:pPr indent="190500">
              <a:tabLst>
                <a:tab pos="800100" algn="l"/>
              </a:tabLst>
            </a:pPr>
            <a:r>
              <a:rPr lang="en-US" altLang="zh-CN" sz="2000" dirty="0">
                <a:effectLst>
                  <a:outerShdw blurRad="38100" dist="38100" dir="2700000" algn="tl">
                    <a:srgbClr val="FFFFFF"/>
                  </a:outerShdw>
                </a:effectLst>
              </a:rPr>
              <a:t>   short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d;              </a:t>
            </a:r>
          </a:p>
          <a:p>
            <a:pPr indent="190500">
              <a:tabLst>
                <a:tab pos="800100" algn="l"/>
              </a:tabLst>
            </a:pPr>
            <a:r>
              <a:rPr lang="en-US" altLang="zh-CN" sz="2000" dirty="0">
                <a:effectLst>
                  <a:outerShdw blurRad="38100" dist="38100" dir="2700000" algn="tl">
                    <a:srgbClr val="FFFFFF"/>
                  </a:outerShdw>
                </a:effectLst>
              </a:rPr>
              <a:t>   long e;                  </a:t>
            </a:r>
          </a:p>
          <a:p>
            <a:pPr indent="190500">
              <a:tabLst>
                <a:tab pos="800100" algn="l"/>
              </a:tabLst>
            </a:pPr>
            <a:r>
              <a:rPr lang="en-US" altLang="zh-CN" sz="2000" dirty="0">
                <a:effectLst>
                  <a:outerShdw blurRad="38100" dist="38100" dir="2700000" algn="tl">
                    <a:srgbClr val="FFFFFF"/>
                  </a:outerShdw>
                </a:effectLst>
              </a:rPr>
              <a:t>	</a:t>
            </a:r>
          </a:p>
          <a:p>
            <a:pPr indent="190500">
              <a:tabLst>
                <a:tab pos="800100" algn="l"/>
              </a:tabLst>
            </a:pPr>
            <a:r>
              <a:rPr lang="en-US" altLang="zh-CN" sz="2000" dirty="0">
                <a:effectLst>
                  <a:outerShdw blurRad="38100" dist="38100" dir="2700000" algn="tl">
                    <a:srgbClr val="FFFFFF"/>
                  </a:outerShdw>
                </a:effectLst>
              </a:rPr>
              <a:t>   a = SUM;                  </a:t>
            </a:r>
          </a:p>
          <a:p>
            <a:pPr indent="190500">
              <a:tabLst>
                <a:tab pos="800100" algn="l"/>
              </a:tabLst>
            </a:pPr>
            <a:r>
              <a:rPr lang="en-US" altLang="zh-CN" sz="2000" dirty="0">
                <a:effectLst>
                  <a:outerShdw blurRad="38100" dist="38100" dir="2700000" algn="tl">
                    <a:srgbClr val="FFFFFF"/>
                  </a:outerShdw>
                </a:effectLst>
              </a:rPr>
              <a:t>   d = SUM;</a:t>
            </a:r>
          </a:p>
          <a:p>
            <a:pPr indent="190500">
              <a:tabLst>
                <a:tab pos="800100" algn="l"/>
              </a:tabLst>
            </a:pPr>
            <a:r>
              <a:rPr lang="en-US" altLang="zh-CN" sz="2000" dirty="0">
                <a:effectLst>
                  <a:outerShdw blurRad="38100" dist="38100" dir="2700000" algn="tl">
                    <a:srgbClr val="FFFFFF"/>
                  </a:outerShdw>
                </a:effectLst>
              </a:rPr>
              <a:t>   e = 301; 	     </a:t>
            </a:r>
          </a:p>
          <a:p>
            <a:pPr indent="190500">
              <a:tabLst>
                <a:tab pos="8001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("a = %d\n", a);</a:t>
            </a:r>
            <a:endParaRPr lang="zh-CN" altLang="en-US" sz="2000" dirty="0">
              <a:effectLst>
                <a:outerShdw blurRad="38100" dist="38100" dir="2700000" algn="tl">
                  <a:srgbClr val="FFFFFF"/>
                </a:outerShdw>
              </a:effectLst>
            </a:endParaRPr>
          </a:p>
          <a:p>
            <a:pPr indent="190500">
              <a:tabLst>
                <a:tab pos="800100" algn="l"/>
              </a:tabLst>
            </a:pPr>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("b = %d\n", b);     </a:t>
            </a:r>
            <a:endParaRPr lang="zh-CN" altLang="en-US" sz="2000" dirty="0">
              <a:effectLst>
                <a:outerShdw blurRad="38100" dist="38100" dir="2700000" algn="tl">
                  <a:srgbClr val="FFFFFF"/>
                </a:outerShdw>
              </a:effectLst>
            </a:endParaRPr>
          </a:p>
          <a:p>
            <a:pPr indent="190500">
              <a:tabLst>
                <a:tab pos="800100" algn="l"/>
              </a:tabLst>
            </a:pPr>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("c = %d\n", c);     </a:t>
            </a:r>
            <a:endParaRPr lang="zh-CN" altLang="en-US" sz="2000" dirty="0">
              <a:effectLst>
                <a:outerShdw blurRad="38100" dist="38100" dir="2700000" algn="tl">
                  <a:srgbClr val="FFFFFF"/>
                </a:outerShdw>
              </a:effectLst>
            </a:endParaRPr>
          </a:p>
          <a:p>
            <a:pPr indent="190500">
              <a:tabLst>
                <a:tab pos="800100" algn="l"/>
              </a:tabLst>
            </a:pPr>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("d = %d\n", d); </a:t>
            </a:r>
            <a:endParaRPr lang="zh-CN" altLang="en-US" sz="2000" dirty="0">
              <a:effectLst>
                <a:outerShdw blurRad="38100" dist="38100" dir="2700000" algn="tl">
                  <a:srgbClr val="FFFFFF"/>
                </a:outerShdw>
              </a:effectLst>
            </a:endParaRPr>
          </a:p>
          <a:p>
            <a:pPr indent="190500">
              <a:tabLst>
                <a:tab pos="800100" algn="l"/>
              </a:tabLst>
            </a:pPr>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("e = %d\n", e);     </a:t>
            </a:r>
            <a:endParaRPr lang="zh-CN" altLang="en-US" sz="2000" dirty="0">
              <a:effectLst>
                <a:outerShdw blurRad="38100" dist="38100" dir="2700000" algn="tl">
                  <a:srgbClr val="FFFFFF"/>
                </a:outerShdw>
              </a:effectLst>
            </a:endParaRPr>
          </a:p>
          <a:p>
            <a:pPr indent="190500">
              <a:tabLst>
                <a:tab pos="800100" algn="l"/>
              </a:tabLst>
            </a:pPr>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return 0;</a:t>
            </a:r>
          </a:p>
          <a:p>
            <a:pPr indent="190500">
              <a:tabLst>
                <a:tab pos="800100" algn="l"/>
              </a:tabLst>
            </a:pPr>
            <a:r>
              <a:rPr lang="en-US" altLang="zh-CN" sz="2000" dirty="0">
                <a:effectLst>
                  <a:outerShdw blurRad="38100" dist="38100" dir="2700000" algn="tl">
                    <a:srgbClr val="FFFFFF"/>
                  </a:outerShdw>
                </a:effectLst>
              </a:rPr>
              <a:t>}</a:t>
            </a:r>
          </a:p>
        </p:txBody>
      </p:sp>
      <p:sp>
        <p:nvSpPr>
          <p:cNvPr id="789529" name="Freeform 25"/>
          <p:cNvSpPr>
            <a:spLocks/>
          </p:cNvSpPr>
          <p:nvPr/>
        </p:nvSpPr>
        <p:spPr bwMode="auto">
          <a:xfrm>
            <a:off x="1127449" y="1916833"/>
            <a:ext cx="2952328" cy="1520825"/>
          </a:xfrm>
          <a:custGeom>
            <a:avLst/>
            <a:gdLst/>
            <a:ahLst/>
            <a:cxnLst>
              <a:cxn ang="0">
                <a:pos x="49" y="378"/>
              </a:cxn>
              <a:cxn ang="0">
                <a:pos x="115" y="230"/>
              </a:cxn>
              <a:cxn ang="0">
                <a:pos x="197" y="99"/>
              </a:cxn>
              <a:cxn ang="0">
                <a:pos x="320" y="49"/>
              </a:cxn>
              <a:cxn ang="0">
                <a:pos x="789" y="41"/>
              </a:cxn>
              <a:cxn ang="0">
                <a:pos x="1012" y="0"/>
              </a:cxn>
              <a:cxn ang="0">
                <a:pos x="1316" y="25"/>
              </a:cxn>
              <a:cxn ang="0">
                <a:pos x="1472" y="49"/>
              </a:cxn>
              <a:cxn ang="0">
                <a:pos x="1653" y="82"/>
              </a:cxn>
              <a:cxn ang="0">
                <a:pos x="1818" y="107"/>
              </a:cxn>
              <a:cxn ang="0">
                <a:pos x="1925" y="148"/>
              </a:cxn>
              <a:cxn ang="0">
                <a:pos x="2016" y="197"/>
              </a:cxn>
              <a:cxn ang="0">
                <a:pos x="2065" y="321"/>
              </a:cxn>
              <a:cxn ang="0">
                <a:pos x="1983" y="675"/>
              </a:cxn>
              <a:cxn ang="0">
                <a:pos x="1884" y="732"/>
              </a:cxn>
              <a:cxn ang="0">
                <a:pos x="1678" y="757"/>
              </a:cxn>
              <a:cxn ang="0">
                <a:pos x="1588" y="782"/>
              </a:cxn>
              <a:cxn ang="0">
                <a:pos x="1538" y="798"/>
              </a:cxn>
              <a:cxn ang="0">
                <a:pos x="1193" y="872"/>
              </a:cxn>
              <a:cxn ang="0">
                <a:pos x="148" y="848"/>
              </a:cxn>
              <a:cxn ang="0">
                <a:pos x="107" y="815"/>
              </a:cxn>
              <a:cxn ang="0">
                <a:pos x="74" y="765"/>
              </a:cxn>
              <a:cxn ang="0">
                <a:pos x="24" y="592"/>
              </a:cxn>
              <a:cxn ang="0">
                <a:pos x="65" y="329"/>
              </a:cxn>
              <a:cxn ang="0">
                <a:pos x="97" y="250"/>
              </a:cxn>
              <a:cxn ang="0">
                <a:pos x="49" y="378"/>
              </a:cxn>
            </a:cxnLst>
            <a:rect l="0" t="0" r="r" b="b"/>
            <a:pathLst>
              <a:path w="2082" h="958">
                <a:moveTo>
                  <a:pt x="49" y="378"/>
                </a:moveTo>
                <a:cubicBezTo>
                  <a:pt x="65" y="312"/>
                  <a:pt x="73" y="282"/>
                  <a:pt x="115" y="230"/>
                </a:cubicBezTo>
                <a:cubicBezTo>
                  <a:pt x="147" y="190"/>
                  <a:pt x="162" y="137"/>
                  <a:pt x="197" y="99"/>
                </a:cubicBezTo>
                <a:cubicBezTo>
                  <a:pt x="218" y="77"/>
                  <a:pt x="286" y="50"/>
                  <a:pt x="320" y="49"/>
                </a:cubicBezTo>
                <a:cubicBezTo>
                  <a:pt x="476" y="44"/>
                  <a:pt x="633" y="44"/>
                  <a:pt x="789" y="41"/>
                </a:cubicBezTo>
                <a:cubicBezTo>
                  <a:pt x="871" y="34"/>
                  <a:pt x="933" y="10"/>
                  <a:pt x="1012" y="0"/>
                </a:cubicBezTo>
                <a:cubicBezTo>
                  <a:pt x="1112" y="24"/>
                  <a:pt x="1216" y="2"/>
                  <a:pt x="1316" y="25"/>
                </a:cubicBezTo>
                <a:cubicBezTo>
                  <a:pt x="1367" y="37"/>
                  <a:pt x="1472" y="49"/>
                  <a:pt x="1472" y="49"/>
                </a:cubicBezTo>
                <a:cubicBezTo>
                  <a:pt x="1542" y="74"/>
                  <a:pt x="1572" y="76"/>
                  <a:pt x="1653" y="82"/>
                </a:cubicBezTo>
                <a:cubicBezTo>
                  <a:pt x="1708" y="91"/>
                  <a:pt x="1764" y="92"/>
                  <a:pt x="1818" y="107"/>
                </a:cubicBezTo>
                <a:cubicBezTo>
                  <a:pt x="1855" y="117"/>
                  <a:pt x="1888" y="136"/>
                  <a:pt x="1925" y="148"/>
                </a:cubicBezTo>
                <a:cubicBezTo>
                  <a:pt x="1958" y="159"/>
                  <a:pt x="1993" y="168"/>
                  <a:pt x="2016" y="197"/>
                </a:cubicBezTo>
                <a:cubicBezTo>
                  <a:pt x="2042" y="230"/>
                  <a:pt x="2052" y="281"/>
                  <a:pt x="2065" y="321"/>
                </a:cubicBezTo>
                <a:cubicBezTo>
                  <a:pt x="2059" y="504"/>
                  <a:pt x="2082" y="556"/>
                  <a:pt x="1983" y="675"/>
                </a:cubicBezTo>
                <a:cubicBezTo>
                  <a:pt x="1949" y="716"/>
                  <a:pt x="1940" y="721"/>
                  <a:pt x="1884" y="732"/>
                </a:cubicBezTo>
                <a:cubicBezTo>
                  <a:pt x="1794" y="778"/>
                  <a:pt x="1888" y="736"/>
                  <a:pt x="1678" y="757"/>
                </a:cubicBezTo>
                <a:cubicBezTo>
                  <a:pt x="1629" y="762"/>
                  <a:pt x="1623" y="770"/>
                  <a:pt x="1588" y="782"/>
                </a:cubicBezTo>
                <a:cubicBezTo>
                  <a:pt x="1571" y="788"/>
                  <a:pt x="1538" y="798"/>
                  <a:pt x="1538" y="798"/>
                </a:cubicBezTo>
                <a:cubicBezTo>
                  <a:pt x="1453" y="858"/>
                  <a:pt x="1288" y="867"/>
                  <a:pt x="1193" y="872"/>
                </a:cubicBezTo>
                <a:cubicBezTo>
                  <a:pt x="845" y="869"/>
                  <a:pt x="479" y="958"/>
                  <a:pt x="148" y="848"/>
                </a:cubicBezTo>
                <a:cubicBezTo>
                  <a:pt x="136" y="836"/>
                  <a:pt x="118" y="828"/>
                  <a:pt x="107" y="815"/>
                </a:cubicBezTo>
                <a:cubicBezTo>
                  <a:pt x="94" y="800"/>
                  <a:pt x="74" y="765"/>
                  <a:pt x="74" y="765"/>
                </a:cubicBezTo>
                <a:cubicBezTo>
                  <a:pt x="58" y="707"/>
                  <a:pt x="38" y="651"/>
                  <a:pt x="24" y="592"/>
                </a:cubicBezTo>
                <a:cubicBezTo>
                  <a:pt x="27" y="521"/>
                  <a:pt x="0" y="394"/>
                  <a:pt x="65" y="329"/>
                </a:cubicBezTo>
                <a:lnTo>
                  <a:pt x="97" y="250"/>
                </a:lnTo>
                <a:lnTo>
                  <a:pt x="49" y="378"/>
                </a:lnTo>
                <a:close/>
              </a:path>
            </a:pathLst>
          </a:custGeom>
          <a:noFill/>
          <a:ln w="34925">
            <a:solidFill>
              <a:srgbClr val="FF3300"/>
            </a:solidFill>
            <a:round/>
            <a:headEnd/>
            <a:tailEnd/>
          </a:ln>
          <a:effectLst>
            <a:outerShdw blurRad="50800" dist="38100" dir="2700000" algn="tl" rotWithShape="0">
              <a:prstClr val="black">
                <a:alpha val="40000"/>
              </a:prstClr>
            </a:outerShdw>
          </a:effectLst>
        </p:spPr>
        <p:txBody>
          <a:bodyPr/>
          <a:lstStyle/>
          <a:p>
            <a:endParaRPr lang="zh-CN" altLang="en-US"/>
          </a:p>
        </p:txBody>
      </p:sp>
      <p:sp>
        <p:nvSpPr>
          <p:cNvPr id="789530" name="AutoShape 26"/>
          <p:cNvSpPr>
            <a:spLocks noChangeArrowheads="1"/>
          </p:cNvSpPr>
          <p:nvPr/>
        </p:nvSpPr>
        <p:spPr bwMode="auto">
          <a:xfrm>
            <a:off x="3647728" y="1340768"/>
            <a:ext cx="1944216" cy="432048"/>
          </a:xfrm>
          <a:prstGeom prst="wedgeRoundRectCallout">
            <a:avLst>
              <a:gd name="adj1" fmla="val -81040"/>
              <a:gd name="adj2" fmla="val 176374"/>
              <a:gd name="adj3" fmla="val 1666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l="100000" b="100000"/>
            </a:path>
            <a:tileRect t="-100000" r="-100000"/>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00FF"/>
                </a:solidFill>
                <a:effectLst>
                  <a:outerShdw blurRad="38100" dist="38100" dir="2700000" algn="tl">
                    <a:srgbClr val="000000"/>
                  </a:outerShdw>
                </a:effectLst>
                <a:ea typeface="隶书" pitchFamily="49" charset="-122"/>
              </a:rPr>
              <a:t>变量定义部分</a:t>
            </a:r>
          </a:p>
        </p:txBody>
      </p:sp>
      <p:sp>
        <p:nvSpPr>
          <p:cNvPr id="789531" name="Freeform 27"/>
          <p:cNvSpPr>
            <a:spLocks/>
          </p:cNvSpPr>
          <p:nvPr/>
        </p:nvSpPr>
        <p:spPr bwMode="auto">
          <a:xfrm>
            <a:off x="1055441" y="3573016"/>
            <a:ext cx="2952328" cy="3024336"/>
          </a:xfrm>
          <a:custGeom>
            <a:avLst/>
            <a:gdLst/>
            <a:ahLst/>
            <a:cxnLst>
              <a:cxn ang="0">
                <a:pos x="332" y="44"/>
              </a:cxn>
              <a:cxn ang="0">
                <a:pos x="127" y="118"/>
              </a:cxn>
              <a:cxn ang="0">
                <a:pos x="85" y="192"/>
              </a:cxn>
              <a:cxn ang="0">
                <a:pos x="44" y="332"/>
              </a:cxn>
              <a:cxn ang="0">
                <a:pos x="135" y="1097"/>
              </a:cxn>
              <a:cxn ang="0">
                <a:pos x="192" y="1286"/>
              </a:cxn>
              <a:cxn ang="0">
                <a:pos x="201" y="1451"/>
              </a:cxn>
              <a:cxn ang="0">
                <a:pos x="719" y="1541"/>
              </a:cxn>
              <a:cxn ang="0">
                <a:pos x="2077" y="1541"/>
              </a:cxn>
              <a:cxn ang="0">
                <a:pos x="2159" y="1509"/>
              </a:cxn>
              <a:cxn ang="0">
                <a:pos x="2217" y="1451"/>
              </a:cxn>
              <a:cxn ang="0">
                <a:pos x="2233" y="1402"/>
              </a:cxn>
              <a:cxn ang="0">
                <a:pos x="2217" y="1015"/>
              </a:cxn>
              <a:cxn ang="0">
                <a:pos x="2208" y="694"/>
              </a:cxn>
              <a:cxn ang="0">
                <a:pos x="2192" y="661"/>
              </a:cxn>
              <a:cxn ang="0">
                <a:pos x="1970" y="357"/>
              </a:cxn>
              <a:cxn ang="0">
                <a:pos x="1813" y="250"/>
              </a:cxn>
              <a:cxn ang="0">
                <a:pos x="1715" y="184"/>
              </a:cxn>
              <a:cxn ang="0">
                <a:pos x="1377" y="44"/>
              </a:cxn>
              <a:cxn ang="0">
                <a:pos x="999" y="19"/>
              </a:cxn>
              <a:cxn ang="0">
                <a:pos x="332" y="27"/>
              </a:cxn>
              <a:cxn ang="0">
                <a:pos x="332" y="44"/>
              </a:cxn>
            </a:cxnLst>
            <a:rect l="0" t="0" r="r" b="b"/>
            <a:pathLst>
              <a:path w="2233" h="1658">
                <a:moveTo>
                  <a:pt x="332" y="44"/>
                </a:moveTo>
                <a:cubicBezTo>
                  <a:pt x="234" y="54"/>
                  <a:pt x="205" y="63"/>
                  <a:pt x="127" y="118"/>
                </a:cubicBezTo>
                <a:cubicBezTo>
                  <a:pt x="117" y="145"/>
                  <a:pt x="85" y="192"/>
                  <a:pt x="85" y="192"/>
                </a:cubicBezTo>
                <a:cubicBezTo>
                  <a:pt x="70" y="239"/>
                  <a:pt x="57" y="285"/>
                  <a:pt x="44" y="332"/>
                </a:cubicBezTo>
                <a:cubicBezTo>
                  <a:pt x="47" y="491"/>
                  <a:pt x="0" y="898"/>
                  <a:pt x="135" y="1097"/>
                </a:cubicBezTo>
                <a:cubicBezTo>
                  <a:pt x="151" y="1161"/>
                  <a:pt x="176" y="1222"/>
                  <a:pt x="192" y="1286"/>
                </a:cubicBezTo>
                <a:cubicBezTo>
                  <a:pt x="195" y="1341"/>
                  <a:pt x="195" y="1396"/>
                  <a:pt x="201" y="1451"/>
                </a:cubicBezTo>
                <a:cubicBezTo>
                  <a:pt x="225" y="1658"/>
                  <a:pt x="694" y="1541"/>
                  <a:pt x="719" y="1541"/>
                </a:cubicBezTo>
                <a:cubicBezTo>
                  <a:pt x="1273" y="1561"/>
                  <a:pt x="1165" y="1561"/>
                  <a:pt x="2077" y="1541"/>
                </a:cubicBezTo>
                <a:cubicBezTo>
                  <a:pt x="2106" y="1540"/>
                  <a:pt x="2159" y="1509"/>
                  <a:pt x="2159" y="1509"/>
                </a:cubicBezTo>
                <a:cubicBezTo>
                  <a:pt x="2213" y="1473"/>
                  <a:pt x="2203" y="1494"/>
                  <a:pt x="2217" y="1451"/>
                </a:cubicBezTo>
                <a:cubicBezTo>
                  <a:pt x="2222" y="1435"/>
                  <a:pt x="2233" y="1402"/>
                  <a:pt x="2233" y="1402"/>
                </a:cubicBezTo>
                <a:cubicBezTo>
                  <a:pt x="2220" y="1194"/>
                  <a:pt x="2225" y="1296"/>
                  <a:pt x="2217" y="1015"/>
                </a:cubicBezTo>
                <a:cubicBezTo>
                  <a:pt x="2214" y="908"/>
                  <a:pt x="2216" y="801"/>
                  <a:pt x="2208" y="694"/>
                </a:cubicBezTo>
                <a:cubicBezTo>
                  <a:pt x="2207" y="682"/>
                  <a:pt x="2196" y="672"/>
                  <a:pt x="2192" y="661"/>
                </a:cubicBezTo>
                <a:cubicBezTo>
                  <a:pt x="2143" y="526"/>
                  <a:pt x="2108" y="424"/>
                  <a:pt x="1970" y="357"/>
                </a:cubicBezTo>
                <a:cubicBezTo>
                  <a:pt x="1925" y="312"/>
                  <a:pt x="1856" y="295"/>
                  <a:pt x="1813" y="250"/>
                </a:cubicBezTo>
                <a:cubicBezTo>
                  <a:pt x="1785" y="220"/>
                  <a:pt x="1747" y="210"/>
                  <a:pt x="1715" y="184"/>
                </a:cubicBezTo>
                <a:cubicBezTo>
                  <a:pt x="1612" y="101"/>
                  <a:pt x="1507" y="65"/>
                  <a:pt x="1377" y="44"/>
                </a:cubicBezTo>
                <a:cubicBezTo>
                  <a:pt x="1246" y="0"/>
                  <a:pt x="1187" y="24"/>
                  <a:pt x="999" y="19"/>
                </a:cubicBezTo>
                <a:cubicBezTo>
                  <a:pt x="777" y="22"/>
                  <a:pt x="554" y="22"/>
                  <a:pt x="332" y="27"/>
                </a:cubicBezTo>
                <a:cubicBezTo>
                  <a:pt x="269" y="29"/>
                  <a:pt x="331" y="44"/>
                  <a:pt x="332" y="44"/>
                </a:cubicBezTo>
                <a:close/>
              </a:path>
            </a:pathLst>
          </a:custGeom>
          <a:noFill/>
          <a:ln w="34925">
            <a:solidFill>
              <a:srgbClr val="006600"/>
            </a:solidFill>
            <a:round/>
            <a:headEnd/>
            <a:tailEnd/>
          </a:ln>
          <a:effectLst>
            <a:outerShdw blurRad="50800" dist="38100" dir="2700000" algn="tl" rotWithShape="0">
              <a:prstClr val="black">
                <a:alpha val="40000"/>
              </a:prstClr>
            </a:outerShdw>
          </a:effectLst>
        </p:spPr>
        <p:txBody>
          <a:bodyPr/>
          <a:lstStyle/>
          <a:p>
            <a:endParaRPr lang="zh-CN" altLang="en-US"/>
          </a:p>
        </p:txBody>
      </p:sp>
      <p:sp>
        <p:nvSpPr>
          <p:cNvPr id="789532" name="AutoShape 28"/>
          <p:cNvSpPr>
            <a:spLocks noChangeArrowheads="1"/>
          </p:cNvSpPr>
          <p:nvPr/>
        </p:nvSpPr>
        <p:spPr bwMode="auto">
          <a:xfrm>
            <a:off x="3575720" y="3212977"/>
            <a:ext cx="1944216" cy="458787"/>
          </a:xfrm>
          <a:prstGeom prst="wedgeRoundRectCallout">
            <a:avLst>
              <a:gd name="adj1" fmla="val -80573"/>
              <a:gd name="adj2" fmla="val 181948"/>
              <a:gd name="adj3" fmla="val 1666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l="100000" b="100000"/>
            </a:path>
            <a:tileRect t="-100000" r="-100000"/>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00FF"/>
                </a:solidFill>
                <a:effectLst>
                  <a:outerShdw blurRad="38100" dist="38100" dir="2700000" algn="tl">
                    <a:srgbClr val="000000"/>
                  </a:outerShdw>
                </a:effectLst>
                <a:ea typeface="隶书" pitchFamily="49" charset="-122"/>
              </a:rPr>
              <a:t>语句执行部分</a:t>
            </a:r>
          </a:p>
        </p:txBody>
      </p:sp>
      <p:grpSp>
        <p:nvGrpSpPr>
          <p:cNvPr id="789538" name="Group 34"/>
          <p:cNvGrpSpPr>
            <a:grpSpLocks/>
          </p:cNvGrpSpPr>
          <p:nvPr/>
        </p:nvGrpSpPr>
        <p:grpSpPr bwMode="auto">
          <a:xfrm>
            <a:off x="-15112" y="0"/>
            <a:ext cx="446088" cy="6858000"/>
            <a:chOff x="0" y="0"/>
            <a:chExt cx="281" cy="4320"/>
          </a:xfrm>
        </p:grpSpPr>
        <p:sp>
          <p:nvSpPr>
            <p:cNvPr id="789539" name="Text Box 3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89540" name="Text Box 3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5" name="Rectangle 11"/>
          <p:cNvSpPr>
            <a:spLocks noChangeArrowheads="1"/>
          </p:cNvSpPr>
          <p:nvPr/>
        </p:nvSpPr>
        <p:spPr bwMode="auto">
          <a:xfrm>
            <a:off x="4367809" y="510843"/>
            <a:ext cx="2263761"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文件包含</a:t>
            </a:r>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头文件说明</a:t>
            </a:r>
            <a:r>
              <a:rPr lang="zh-CN" altLang="en-US" sz="1600" dirty="0">
                <a:latin typeface="+mn-lt"/>
                <a:ea typeface="楷体" pitchFamily="49" charset="-122"/>
              </a:rPr>
              <a:t> </a:t>
            </a:r>
          </a:p>
        </p:txBody>
      </p:sp>
      <p:sp>
        <p:nvSpPr>
          <p:cNvPr id="26" name="Rectangle 12"/>
          <p:cNvSpPr>
            <a:spLocks noChangeArrowheads="1"/>
          </p:cNvSpPr>
          <p:nvPr/>
        </p:nvSpPr>
        <p:spPr bwMode="auto">
          <a:xfrm>
            <a:off x="4367809" y="836712"/>
            <a:ext cx="3190297"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定义符号常量</a:t>
            </a:r>
            <a:r>
              <a:rPr lang="en-US" altLang="zh-CN" sz="1600" b="1" dirty="0">
                <a:solidFill>
                  <a:schemeClr val="accent2"/>
                </a:solidFill>
                <a:latin typeface="+mn-lt"/>
                <a:ea typeface="楷体" pitchFamily="49" charset="-122"/>
              </a:rPr>
              <a:t>SUM</a:t>
            </a:r>
            <a:r>
              <a:rPr lang="zh-CN" altLang="en-US" sz="1600" b="1" dirty="0">
                <a:solidFill>
                  <a:schemeClr val="accent2"/>
                </a:solidFill>
                <a:latin typeface="+mn-lt"/>
                <a:ea typeface="楷体" pitchFamily="49" charset="-122"/>
              </a:rPr>
              <a:t>，值为</a:t>
            </a:r>
            <a:r>
              <a:rPr lang="en-US" altLang="zh-CN" sz="1600" b="1" dirty="0">
                <a:solidFill>
                  <a:schemeClr val="accent2"/>
                </a:solidFill>
                <a:latin typeface="+mn-lt"/>
                <a:ea typeface="楷体" pitchFamily="49" charset="-122"/>
              </a:rPr>
              <a:t>65535</a:t>
            </a:r>
            <a:r>
              <a:rPr lang="en-US" altLang="zh-CN" sz="1600" dirty="0">
                <a:latin typeface="+mn-lt"/>
                <a:ea typeface="楷体" pitchFamily="49" charset="-122"/>
              </a:rPr>
              <a:t> </a:t>
            </a:r>
          </a:p>
        </p:txBody>
      </p:sp>
      <p:sp>
        <p:nvSpPr>
          <p:cNvPr id="27" name="Rectangle 14"/>
          <p:cNvSpPr>
            <a:spLocks noChangeArrowheads="1"/>
          </p:cNvSpPr>
          <p:nvPr/>
        </p:nvSpPr>
        <p:spPr bwMode="auto">
          <a:xfrm>
            <a:off x="4359528" y="2060848"/>
            <a:ext cx="3608680"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定义两个</a:t>
            </a:r>
            <a:r>
              <a:rPr lang="en-US" altLang="zh-CN" sz="1600" b="1" dirty="0" err="1">
                <a:solidFill>
                  <a:schemeClr val="accent2"/>
                </a:solidFill>
                <a:latin typeface="+mn-lt"/>
                <a:ea typeface="楷体" pitchFamily="49" charset="-122"/>
              </a:rPr>
              <a:t>int</a:t>
            </a:r>
            <a:r>
              <a:rPr lang="zh-CN" altLang="en-US" sz="1600" b="1" dirty="0">
                <a:solidFill>
                  <a:schemeClr val="accent2"/>
                </a:solidFill>
                <a:latin typeface="+mn-lt"/>
                <a:ea typeface="楷体" pitchFamily="49" charset="-122"/>
              </a:rPr>
              <a:t>型变量</a:t>
            </a:r>
            <a:r>
              <a:rPr lang="en-US" altLang="zh-CN" sz="1600" b="1" dirty="0">
                <a:solidFill>
                  <a:schemeClr val="accent2"/>
                </a:solidFill>
                <a:latin typeface="+mn-lt"/>
                <a:ea typeface="楷体" pitchFamily="49" charset="-122"/>
              </a:rPr>
              <a:t>a</a:t>
            </a:r>
            <a:r>
              <a:rPr lang="zh-CN" altLang="en-US" sz="1600" b="1" dirty="0">
                <a:solidFill>
                  <a:schemeClr val="accent2"/>
                </a:solidFill>
                <a:latin typeface="+mn-lt"/>
                <a:ea typeface="楷体" pitchFamily="49" charset="-122"/>
              </a:rPr>
              <a:t>和</a:t>
            </a:r>
            <a:r>
              <a:rPr lang="en-US" altLang="zh-CN" sz="1600" b="1" dirty="0">
                <a:solidFill>
                  <a:schemeClr val="accent2"/>
                </a:solidFill>
                <a:latin typeface="+mn-lt"/>
                <a:ea typeface="楷体" pitchFamily="49" charset="-122"/>
              </a:rPr>
              <a:t>b</a:t>
            </a:r>
            <a:r>
              <a:rPr lang="zh-CN" altLang="en-US" sz="1600" b="1" dirty="0">
                <a:solidFill>
                  <a:schemeClr val="accent2"/>
                </a:solidFill>
                <a:latin typeface="+mn-lt"/>
                <a:ea typeface="楷体" pitchFamily="49" charset="-122"/>
              </a:rPr>
              <a:t>，</a:t>
            </a:r>
            <a:r>
              <a:rPr lang="en-US" altLang="zh-CN" sz="1600" b="1" dirty="0">
                <a:solidFill>
                  <a:schemeClr val="accent2"/>
                </a:solidFill>
                <a:latin typeface="+mn-lt"/>
                <a:ea typeface="楷体" pitchFamily="49" charset="-122"/>
              </a:rPr>
              <a:t>b</a:t>
            </a:r>
            <a:r>
              <a:rPr lang="zh-CN" altLang="en-US" sz="1600" b="1" dirty="0">
                <a:solidFill>
                  <a:schemeClr val="accent2"/>
                </a:solidFill>
                <a:latin typeface="+mn-lt"/>
                <a:ea typeface="楷体" pitchFamily="49" charset="-122"/>
              </a:rPr>
              <a:t>赋初值</a:t>
            </a:r>
            <a:r>
              <a:rPr lang="en-US" altLang="zh-CN" sz="1600" b="1" dirty="0">
                <a:solidFill>
                  <a:schemeClr val="accent2"/>
                </a:solidFill>
                <a:latin typeface="+mn-lt"/>
                <a:ea typeface="楷体" pitchFamily="49" charset="-122"/>
              </a:rPr>
              <a:t>20</a:t>
            </a:r>
            <a:r>
              <a:rPr lang="en-US" altLang="zh-CN" sz="1600" dirty="0">
                <a:latin typeface="+mn-lt"/>
                <a:ea typeface="楷体" pitchFamily="49" charset="-122"/>
              </a:rPr>
              <a:t> </a:t>
            </a:r>
          </a:p>
        </p:txBody>
      </p:sp>
      <p:sp>
        <p:nvSpPr>
          <p:cNvPr id="28" name="Rectangle 15"/>
          <p:cNvSpPr>
            <a:spLocks noChangeArrowheads="1"/>
          </p:cNvSpPr>
          <p:nvPr/>
        </p:nvSpPr>
        <p:spPr bwMode="auto">
          <a:xfrm>
            <a:off x="4367808" y="2370366"/>
            <a:ext cx="3680816"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定义无符号整型变量</a:t>
            </a:r>
            <a:r>
              <a:rPr lang="en-US" altLang="zh-CN" sz="1600" b="1" dirty="0">
                <a:solidFill>
                  <a:schemeClr val="accent2"/>
                </a:solidFill>
                <a:latin typeface="+mn-lt"/>
                <a:ea typeface="楷体" pitchFamily="49" charset="-122"/>
              </a:rPr>
              <a:t>c</a:t>
            </a:r>
            <a:r>
              <a:rPr lang="zh-CN" altLang="en-US" sz="1600" b="1" dirty="0">
                <a:solidFill>
                  <a:schemeClr val="accent2"/>
                </a:solidFill>
                <a:latin typeface="+mn-lt"/>
                <a:ea typeface="楷体" pitchFamily="49" charset="-122"/>
              </a:rPr>
              <a:t>，并赋初值</a:t>
            </a:r>
            <a:r>
              <a:rPr lang="en-US" altLang="zh-CN" sz="1600" b="1" dirty="0">
                <a:solidFill>
                  <a:schemeClr val="accent2"/>
                </a:solidFill>
                <a:latin typeface="+mn-lt"/>
                <a:ea typeface="楷体" pitchFamily="49" charset="-122"/>
              </a:rPr>
              <a:t>0xff</a:t>
            </a:r>
            <a:r>
              <a:rPr lang="en-US" altLang="zh-CN" sz="1600" dirty="0">
                <a:latin typeface="+mn-lt"/>
                <a:ea typeface="楷体" pitchFamily="49" charset="-122"/>
              </a:rPr>
              <a:t> </a:t>
            </a:r>
          </a:p>
        </p:txBody>
      </p:sp>
      <p:sp>
        <p:nvSpPr>
          <p:cNvPr id="29" name="Rectangle 15"/>
          <p:cNvSpPr>
            <a:spLocks noChangeArrowheads="1"/>
          </p:cNvSpPr>
          <p:nvPr/>
        </p:nvSpPr>
        <p:spPr bwMode="auto">
          <a:xfrm>
            <a:off x="4355022" y="2685474"/>
            <a:ext cx="2533066"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定义有符号短整型变量</a:t>
            </a:r>
            <a:r>
              <a:rPr lang="en-US" altLang="zh-CN" sz="1600" b="1" dirty="0">
                <a:solidFill>
                  <a:schemeClr val="accent2"/>
                </a:solidFill>
                <a:latin typeface="+mn-lt"/>
                <a:ea typeface="楷体" pitchFamily="49" charset="-122"/>
              </a:rPr>
              <a:t>d</a:t>
            </a:r>
            <a:r>
              <a:rPr lang="en-US" altLang="zh-CN" sz="1600" dirty="0">
                <a:latin typeface="+mn-lt"/>
                <a:ea typeface="楷体" pitchFamily="49" charset="-122"/>
              </a:rPr>
              <a:t> </a:t>
            </a:r>
          </a:p>
        </p:txBody>
      </p:sp>
      <p:sp>
        <p:nvSpPr>
          <p:cNvPr id="30" name="Rectangle 15"/>
          <p:cNvSpPr>
            <a:spLocks noChangeArrowheads="1"/>
          </p:cNvSpPr>
          <p:nvPr/>
        </p:nvSpPr>
        <p:spPr bwMode="auto">
          <a:xfrm>
            <a:off x="4354018" y="2983269"/>
            <a:ext cx="2510624"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定义有符号长整型变量</a:t>
            </a:r>
            <a:r>
              <a:rPr lang="en-US" altLang="zh-CN" sz="1600" b="1" dirty="0">
                <a:solidFill>
                  <a:schemeClr val="accent2"/>
                </a:solidFill>
                <a:latin typeface="+mn-lt"/>
                <a:ea typeface="楷体" pitchFamily="49" charset="-122"/>
              </a:rPr>
              <a:t>e</a:t>
            </a:r>
            <a:r>
              <a:rPr lang="en-US" altLang="zh-CN" sz="1600" dirty="0">
                <a:latin typeface="+mn-lt"/>
                <a:ea typeface="楷体" pitchFamily="49" charset="-122"/>
              </a:rPr>
              <a:t> </a:t>
            </a:r>
          </a:p>
        </p:txBody>
      </p:sp>
      <p:sp>
        <p:nvSpPr>
          <p:cNvPr id="31" name="Rectangle 17"/>
          <p:cNvSpPr>
            <a:spLocks noChangeArrowheads="1"/>
          </p:cNvSpPr>
          <p:nvPr/>
        </p:nvSpPr>
        <p:spPr bwMode="auto">
          <a:xfrm>
            <a:off x="4247318" y="3552001"/>
            <a:ext cx="3720890" cy="369332"/>
          </a:xfrm>
          <a:prstGeom prst="rect">
            <a:avLst/>
          </a:prstGeom>
          <a:noFill/>
          <a:ln w="9525">
            <a:noFill/>
            <a:miter lim="800000"/>
            <a:headEnd/>
            <a:tailEnd/>
          </a:ln>
          <a:effectLst/>
        </p:spPr>
        <p:txBody>
          <a:bodyPr wrap="none" anchor="ctr">
            <a:spAutoFit/>
          </a:bodyPr>
          <a:lstStyle/>
          <a:p>
            <a:r>
              <a:rPr lang="en-US" altLang="zh-CN" sz="1800" dirty="0">
                <a:solidFill>
                  <a:schemeClr val="accent2"/>
                </a:solidFill>
                <a:latin typeface="楷体_GB2312" pitchFamily="49" charset="-122"/>
                <a:ea typeface="楷体_GB2312" pitchFamily="49" charset="-122"/>
              </a:rPr>
              <a:t> </a:t>
            </a:r>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对</a:t>
            </a:r>
            <a:r>
              <a:rPr lang="en-US" altLang="zh-CN" sz="1600" b="1" dirty="0">
                <a:solidFill>
                  <a:schemeClr val="accent2"/>
                </a:solidFill>
                <a:latin typeface="+mn-lt"/>
                <a:ea typeface="楷体" pitchFamily="49" charset="-122"/>
              </a:rPr>
              <a:t>a</a:t>
            </a:r>
            <a:r>
              <a:rPr lang="zh-CN" altLang="en-US" sz="1600" b="1" dirty="0">
                <a:solidFill>
                  <a:schemeClr val="accent2"/>
                </a:solidFill>
                <a:latin typeface="+mn-lt"/>
                <a:ea typeface="楷体" pitchFamily="49" charset="-122"/>
              </a:rPr>
              <a:t>赋值为</a:t>
            </a:r>
            <a:r>
              <a:rPr lang="en-US" altLang="zh-CN" sz="1600" b="1" dirty="0">
                <a:solidFill>
                  <a:schemeClr val="accent2"/>
                </a:solidFill>
                <a:latin typeface="+mn-lt"/>
                <a:ea typeface="楷体" pitchFamily="49" charset="-122"/>
              </a:rPr>
              <a:t>SUM</a:t>
            </a:r>
            <a:r>
              <a:rPr lang="zh-CN" altLang="en-US" sz="1600" b="1" dirty="0">
                <a:solidFill>
                  <a:schemeClr val="accent2"/>
                </a:solidFill>
                <a:latin typeface="+mn-lt"/>
                <a:ea typeface="楷体" pitchFamily="49" charset="-122"/>
              </a:rPr>
              <a:t>，这时</a:t>
            </a:r>
            <a:r>
              <a:rPr lang="en-US" altLang="zh-CN" sz="1600" b="1" dirty="0">
                <a:solidFill>
                  <a:schemeClr val="accent2"/>
                </a:solidFill>
                <a:latin typeface="+mn-lt"/>
                <a:ea typeface="楷体" pitchFamily="49" charset="-122"/>
              </a:rPr>
              <a:t>a</a:t>
            </a:r>
            <a:r>
              <a:rPr lang="zh-CN" altLang="en-US" sz="1600" b="1" dirty="0">
                <a:solidFill>
                  <a:schemeClr val="accent2"/>
                </a:solidFill>
                <a:latin typeface="+mn-lt"/>
                <a:ea typeface="楷体" pitchFamily="49" charset="-122"/>
              </a:rPr>
              <a:t>的值是</a:t>
            </a:r>
            <a:r>
              <a:rPr lang="en-US" altLang="zh-CN" sz="1600" b="1" dirty="0">
                <a:solidFill>
                  <a:schemeClr val="accent2"/>
                </a:solidFill>
                <a:latin typeface="+mn-lt"/>
                <a:ea typeface="楷体" pitchFamily="49" charset="-122"/>
              </a:rPr>
              <a:t>65535</a:t>
            </a:r>
            <a:r>
              <a:rPr lang="en-US" altLang="zh-CN" sz="1600" dirty="0">
                <a:latin typeface="+mn-lt"/>
                <a:ea typeface="楷体" pitchFamily="49" charset="-122"/>
              </a:rPr>
              <a:t> </a:t>
            </a:r>
          </a:p>
        </p:txBody>
      </p:sp>
      <p:sp>
        <p:nvSpPr>
          <p:cNvPr id="32" name="Rectangle 17"/>
          <p:cNvSpPr>
            <a:spLocks noChangeArrowheads="1"/>
          </p:cNvSpPr>
          <p:nvPr/>
        </p:nvSpPr>
        <p:spPr bwMode="auto">
          <a:xfrm>
            <a:off x="4247318" y="3849325"/>
            <a:ext cx="3720890" cy="369332"/>
          </a:xfrm>
          <a:prstGeom prst="rect">
            <a:avLst/>
          </a:prstGeom>
          <a:noFill/>
          <a:ln w="9525">
            <a:noFill/>
            <a:miter lim="800000"/>
            <a:headEnd/>
            <a:tailEnd/>
          </a:ln>
          <a:effectLst/>
        </p:spPr>
        <p:txBody>
          <a:bodyPr wrap="none" anchor="ctr">
            <a:spAutoFit/>
          </a:bodyPr>
          <a:lstStyle/>
          <a:p>
            <a:r>
              <a:rPr lang="en-US" altLang="zh-CN" sz="1800" dirty="0">
                <a:solidFill>
                  <a:schemeClr val="accent2"/>
                </a:solidFill>
                <a:latin typeface="楷体_GB2312" pitchFamily="49" charset="-122"/>
                <a:ea typeface="楷体_GB2312" pitchFamily="49" charset="-122"/>
              </a:rPr>
              <a:t> </a:t>
            </a:r>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对</a:t>
            </a:r>
            <a:r>
              <a:rPr lang="en-US" altLang="zh-CN" sz="1600" b="1" dirty="0">
                <a:solidFill>
                  <a:schemeClr val="accent2"/>
                </a:solidFill>
                <a:latin typeface="+mn-lt"/>
                <a:ea typeface="楷体" pitchFamily="49" charset="-122"/>
              </a:rPr>
              <a:t>d</a:t>
            </a:r>
            <a:r>
              <a:rPr lang="zh-CN" altLang="en-US" sz="1600" b="1" dirty="0">
                <a:solidFill>
                  <a:schemeClr val="accent2"/>
                </a:solidFill>
                <a:latin typeface="+mn-lt"/>
                <a:ea typeface="楷体" pitchFamily="49" charset="-122"/>
              </a:rPr>
              <a:t>赋值为</a:t>
            </a:r>
            <a:r>
              <a:rPr lang="en-US" altLang="zh-CN" sz="1600" b="1" dirty="0">
                <a:solidFill>
                  <a:schemeClr val="accent2"/>
                </a:solidFill>
                <a:latin typeface="+mn-lt"/>
                <a:ea typeface="楷体" pitchFamily="49" charset="-122"/>
              </a:rPr>
              <a:t>SUM</a:t>
            </a:r>
            <a:r>
              <a:rPr lang="zh-CN" altLang="en-US" sz="1600" b="1" dirty="0">
                <a:solidFill>
                  <a:schemeClr val="accent2"/>
                </a:solidFill>
                <a:latin typeface="+mn-lt"/>
                <a:ea typeface="楷体" pitchFamily="49" charset="-122"/>
              </a:rPr>
              <a:t>，这时</a:t>
            </a:r>
            <a:r>
              <a:rPr lang="en-US" altLang="zh-CN" sz="1600" b="1" dirty="0">
                <a:solidFill>
                  <a:schemeClr val="accent2"/>
                </a:solidFill>
                <a:latin typeface="+mn-lt"/>
                <a:ea typeface="楷体" pitchFamily="49" charset="-122"/>
              </a:rPr>
              <a:t>d</a:t>
            </a:r>
            <a:r>
              <a:rPr lang="zh-CN" altLang="en-US" sz="1600" b="1" dirty="0">
                <a:solidFill>
                  <a:schemeClr val="accent2"/>
                </a:solidFill>
                <a:latin typeface="+mn-lt"/>
                <a:ea typeface="楷体" pitchFamily="49" charset="-122"/>
              </a:rPr>
              <a:t>的值是</a:t>
            </a:r>
            <a:r>
              <a:rPr lang="en-US" altLang="zh-CN" sz="1600" b="1" dirty="0">
                <a:solidFill>
                  <a:schemeClr val="accent2"/>
                </a:solidFill>
                <a:latin typeface="+mn-lt"/>
                <a:ea typeface="楷体" pitchFamily="49" charset="-122"/>
              </a:rPr>
              <a:t>65535</a:t>
            </a:r>
            <a:r>
              <a:rPr lang="en-US" altLang="zh-CN" sz="1600" dirty="0">
                <a:latin typeface="+mn-lt"/>
                <a:ea typeface="楷体" pitchFamily="49" charset="-122"/>
              </a:rPr>
              <a:t> </a:t>
            </a:r>
          </a:p>
        </p:txBody>
      </p:sp>
      <p:sp>
        <p:nvSpPr>
          <p:cNvPr id="33" name="Rectangle 17"/>
          <p:cNvSpPr>
            <a:spLocks noChangeArrowheads="1"/>
          </p:cNvSpPr>
          <p:nvPr/>
        </p:nvSpPr>
        <p:spPr bwMode="auto">
          <a:xfrm>
            <a:off x="4247238" y="4139788"/>
            <a:ext cx="1693092" cy="369332"/>
          </a:xfrm>
          <a:prstGeom prst="rect">
            <a:avLst/>
          </a:prstGeom>
          <a:noFill/>
          <a:ln w="9525">
            <a:noFill/>
            <a:miter lim="800000"/>
            <a:headEnd/>
            <a:tailEnd/>
          </a:ln>
          <a:effectLst/>
        </p:spPr>
        <p:txBody>
          <a:bodyPr wrap="none" anchor="ctr">
            <a:spAutoFit/>
          </a:bodyPr>
          <a:lstStyle/>
          <a:p>
            <a:r>
              <a:rPr lang="en-US" altLang="zh-CN" sz="1800" dirty="0">
                <a:solidFill>
                  <a:schemeClr val="accent2"/>
                </a:solidFill>
                <a:latin typeface="楷体_GB2312" pitchFamily="49" charset="-122"/>
                <a:ea typeface="楷体_GB2312" pitchFamily="49" charset="-122"/>
              </a:rPr>
              <a:t> </a:t>
            </a:r>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对</a:t>
            </a:r>
            <a:r>
              <a:rPr lang="en-US" altLang="zh-CN" sz="1600" b="1" dirty="0">
                <a:solidFill>
                  <a:schemeClr val="accent2"/>
                </a:solidFill>
                <a:latin typeface="+mn-lt"/>
                <a:ea typeface="楷体" pitchFamily="49" charset="-122"/>
              </a:rPr>
              <a:t>e</a:t>
            </a:r>
            <a:r>
              <a:rPr lang="zh-CN" altLang="en-US" sz="1600" b="1" dirty="0">
                <a:solidFill>
                  <a:schemeClr val="accent2"/>
                </a:solidFill>
                <a:latin typeface="+mn-lt"/>
                <a:ea typeface="楷体" pitchFamily="49" charset="-122"/>
              </a:rPr>
              <a:t>赋值为</a:t>
            </a:r>
            <a:r>
              <a:rPr lang="en-US" altLang="zh-CN" sz="1600" b="1" dirty="0">
                <a:solidFill>
                  <a:schemeClr val="accent2"/>
                </a:solidFill>
                <a:latin typeface="+mn-lt"/>
                <a:ea typeface="楷体" pitchFamily="49" charset="-122"/>
              </a:rPr>
              <a:t>301</a:t>
            </a:r>
            <a:r>
              <a:rPr lang="en-US" altLang="zh-CN" sz="1600" dirty="0">
                <a:latin typeface="+mn-lt"/>
                <a:ea typeface="楷体" pitchFamily="49" charset="-122"/>
              </a:rPr>
              <a:t> </a:t>
            </a:r>
          </a:p>
        </p:txBody>
      </p:sp>
      <p:sp>
        <p:nvSpPr>
          <p:cNvPr id="34" name="Rectangle 19"/>
          <p:cNvSpPr>
            <a:spLocks noChangeArrowheads="1"/>
          </p:cNvSpPr>
          <p:nvPr/>
        </p:nvSpPr>
        <p:spPr bwMode="auto">
          <a:xfrm>
            <a:off x="4353830" y="4509120"/>
            <a:ext cx="4118435"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以有符号十进制形式（</a:t>
            </a:r>
            <a:r>
              <a:rPr lang="en-US" altLang="zh-CN" sz="1600" b="1" dirty="0">
                <a:solidFill>
                  <a:schemeClr val="accent2"/>
                </a:solidFill>
                <a:latin typeface="+mn-lt"/>
                <a:ea typeface="楷体" pitchFamily="49" charset="-122"/>
              </a:rPr>
              <a:t>"%d"</a:t>
            </a:r>
            <a:r>
              <a:rPr lang="zh-CN" altLang="en-US" sz="1600" b="1" dirty="0">
                <a:solidFill>
                  <a:schemeClr val="accent2"/>
                </a:solidFill>
                <a:latin typeface="+mn-lt"/>
                <a:ea typeface="楷体" pitchFamily="49" charset="-122"/>
              </a:rPr>
              <a:t>）显示</a:t>
            </a:r>
            <a:r>
              <a:rPr lang="en-US" altLang="zh-CN" sz="1600" b="1" dirty="0">
                <a:solidFill>
                  <a:schemeClr val="accent2"/>
                </a:solidFill>
                <a:latin typeface="+mn-lt"/>
                <a:ea typeface="楷体" pitchFamily="49" charset="-122"/>
              </a:rPr>
              <a:t>a</a:t>
            </a:r>
            <a:r>
              <a:rPr lang="zh-CN" altLang="en-US" sz="1600" b="1" dirty="0">
                <a:solidFill>
                  <a:schemeClr val="accent2"/>
                </a:solidFill>
                <a:latin typeface="+mn-lt"/>
                <a:ea typeface="楷体" pitchFamily="49" charset="-122"/>
              </a:rPr>
              <a:t>的值</a:t>
            </a:r>
            <a:r>
              <a:rPr lang="zh-CN" altLang="en-US" sz="1600" dirty="0">
                <a:latin typeface="+mn-lt"/>
                <a:ea typeface="楷体" pitchFamily="49" charset="-122"/>
              </a:rPr>
              <a:t> </a:t>
            </a:r>
          </a:p>
        </p:txBody>
      </p:sp>
      <p:sp>
        <p:nvSpPr>
          <p:cNvPr id="35" name="Rectangle 19"/>
          <p:cNvSpPr>
            <a:spLocks noChangeArrowheads="1"/>
          </p:cNvSpPr>
          <p:nvPr/>
        </p:nvSpPr>
        <p:spPr bwMode="auto">
          <a:xfrm>
            <a:off x="4353830" y="4818638"/>
            <a:ext cx="4118435"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以有符号十进制形式（</a:t>
            </a:r>
            <a:r>
              <a:rPr lang="en-US" altLang="zh-CN" sz="1600" b="1" dirty="0">
                <a:solidFill>
                  <a:schemeClr val="accent2"/>
                </a:solidFill>
                <a:latin typeface="+mn-lt"/>
                <a:ea typeface="楷体" pitchFamily="49" charset="-122"/>
              </a:rPr>
              <a:t>"%d"</a:t>
            </a:r>
            <a:r>
              <a:rPr lang="zh-CN" altLang="en-US" sz="1600" b="1" dirty="0">
                <a:solidFill>
                  <a:schemeClr val="accent2"/>
                </a:solidFill>
                <a:latin typeface="+mn-lt"/>
                <a:ea typeface="楷体" pitchFamily="49" charset="-122"/>
              </a:rPr>
              <a:t>）显示</a:t>
            </a:r>
            <a:r>
              <a:rPr lang="en-US" altLang="zh-CN" sz="1600" b="1" dirty="0">
                <a:solidFill>
                  <a:schemeClr val="accent2"/>
                </a:solidFill>
                <a:latin typeface="+mn-lt"/>
                <a:ea typeface="楷体" pitchFamily="49" charset="-122"/>
              </a:rPr>
              <a:t>b</a:t>
            </a:r>
            <a:r>
              <a:rPr lang="zh-CN" altLang="en-US" sz="1600" b="1" dirty="0">
                <a:solidFill>
                  <a:schemeClr val="accent2"/>
                </a:solidFill>
                <a:latin typeface="+mn-lt"/>
                <a:ea typeface="楷体" pitchFamily="49" charset="-122"/>
              </a:rPr>
              <a:t>的值</a:t>
            </a:r>
            <a:r>
              <a:rPr lang="zh-CN" altLang="en-US" sz="1600" dirty="0">
                <a:latin typeface="+mn-lt"/>
                <a:ea typeface="楷体" pitchFamily="49" charset="-122"/>
              </a:rPr>
              <a:t> </a:t>
            </a:r>
          </a:p>
        </p:txBody>
      </p:sp>
      <p:sp>
        <p:nvSpPr>
          <p:cNvPr id="36" name="Rectangle 19"/>
          <p:cNvSpPr>
            <a:spLocks noChangeArrowheads="1"/>
          </p:cNvSpPr>
          <p:nvPr/>
        </p:nvSpPr>
        <p:spPr bwMode="auto">
          <a:xfrm>
            <a:off x="4353830" y="5108630"/>
            <a:ext cx="4118435"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以有符号十进制形式（</a:t>
            </a:r>
            <a:r>
              <a:rPr lang="en-US" altLang="zh-CN" sz="1600" b="1" dirty="0">
                <a:solidFill>
                  <a:schemeClr val="accent2"/>
                </a:solidFill>
                <a:latin typeface="+mn-lt"/>
                <a:ea typeface="楷体" pitchFamily="49" charset="-122"/>
              </a:rPr>
              <a:t>"%d"</a:t>
            </a:r>
            <a:r>
              <a:rPr lang="zh-CN" altLang="en-US" sz="1600" b="1" dirty="0">
                <a:solidFill>
                  <a:schemeClr val="accent2"/>
                </a:solidFill>
                <a:latin typeface="+mn-lt"/>
                <a:ea typeface="楷体" pitchFamily="49" charset="-122"/>
              </a:rPr>
              <a:t>）显示</a:t>
            </a:r>
            <a:r>
              <a:rPr lang="en-US" altLang="zh-CN" sz="1600" b="1" dirty="0">
                <a:solidFill>
                  <a:schemeClr val="accent2"/>
                </a:solidFill>
                <a:latin typeface="+mn-lt"/>
                <a:ea typeface="楷体" pitchFamily="49" charset="-122"/>
              </a:rPr>
              <a:t>c</a:t>
            </a:r>
            <a:r>
              <a:rPr lang="zh-CN" altLang="en-US" sz="1600" b="1" dirty="0">
                <a:solidFill>
                  <a:schemeClr val="accent2"/>
                </a:solidFill>
                <a:latin typeface="+mn-lt"/>
                <a:ea typeface="楷体" pitchFamily="49" charset="-122"/>
              </a:rPr>
              <a:t>的值</a:t>
            </a:r>
            <a:r>
              <a:rPr lang="zh-CN" altLang="en-US" sz="1600" dirty="0">
                <a:latin typeface="+mn-lt"/>
                <a:ea typeface="楷体" pitchFamily="49" charset="-122"/>
              </a:rPr>
              <a:t> </a:t>
            </a:r>
          </a:p>
        </p:txBody>
      </p:sp>
      <p:sp>
        <p:nvSpPr>
          <p:cNvPr id="37" name="Rectangle 19"/>
          <p:cNvSpPr>
            <a:spLocks noChangeArrowheads="1"/>
          </p:cNvSpPr>
          <p:nvPr/>
        </p:nvSpPr>
        <p:spPr bwMode="auto">
          <a:xfrm>
            <a:off x="4353830" y="5420108"/>
            <a:ext cx="4118435"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以有符号十进制形式（</a:t>
            </a:r>
            <a:r>
              <a:rPr lang="en-US" altLang="zh-CN" sz="1600" b="1" dirty="0">
                <a:solidFill>
                  <a:schemeClr val="accent2"/>
                </a:solidFill>
                <a:latin typeface="+mn-lt"/>
                <a:ea typeface="楷体" pitchFamily="49" charset="-122"/>
              </a:rPr>
              <a:t>"%d"</a:t>
            </a:r>
            <a:r>
              <a:rPr lang="zh-CN" altLang="en-US" sz="1600" b="1" dirty="0">
                <a:solidFill>
                  <a:schemeClr val="accent2"/>
                </a:solidFill>
                <a:latin typeface="+mn-lt"/>
                <a:ea typeface="楷体" pitchFamily="49" charset="-122"/>
              </a:rPr>
              <a:t>）显示</a:t>
            </a:r>
            <a:r>
              <a:rPr lang="en-US" altLang="zh-CN" sz="1600" b="1" dirty="0">
                <a:solidFill>
                  <a:schemeClr val="accent2"/>
                </a:solidFill>
                <a:latin typeface="+mn-lt"/>
                <a:ea typeface="楷体" pitchFamily="49" charset="-122"/>
              </a:rPr>
              <a:t>d</a:t>
            </a:r>
            <a:r>
              <a:rPr lang="zh-CN" altLang="en-US" sz="1600" b="1" dirty="0">
                <a:solidFill>
                  <a:schemeClr val="accent2"/>
                </a:solidFill>
                <a:latin typeface="+mn-lt"/>
                <a:ea typeface="楷体" pitchFamily="49" charset="-122"/>
              </a:rPr>
              <a:t>的值</a:t>
            </a:r>
            <a:r>
              <a:rPr lang="zh-CN" altLang="en-US" sz="1600" dirty="0">
                <a:latin typeface="+mn-lt"/>
                <a:ea typeface="楷体" pitchFamily="49" charset="-122"/>
              </a:rPr>
              <a:t> </a:t>
            </a:r>
          </a:p>
        </p:txBody>
      </p:sp>
      <p:sp>
        <p:nvSpPr>
          <p:cNvPr id="38" name="Rectangle 19"/>
          <p:cNvSpPr>
            <a:spLocks noChangeArrowheads="1"/>
          </p:cNvSpPr>
          <p:nvPr/>
        </p:nvSpPr>
        <p:spPr bwMode="auto">
          <a:xfrm>
            <a:off x="4353830" y="5733256"/>
            <a:ext cx="4118435"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以有符号十进制形式（</a:t>
            </a:r>
            <a:r>
              <a:rPr lang="en-US" altLang="zh-CN" sz="1600" b="1" dirty="0">
                <a:solidFill>
                  <a:schemeClr val="accent2"/>
                </a:solidFill>
                <a:latin typeface="+mn-lt"/>
                <a:ea typeface="楷体" pitchFamily="49" charset="-122"/>
              </a:rPr>
              <a:t>"%d"</a:t>
            </a:r>
            <a:r>
              <a:rPr lang="zh-CN" altLang="en-US" sz="1600" b="1" dirty="0">
                <a:solidFill>
                  <a:schemeClr val="accent2"/>
                </a:solidFill>
                <a:latin typeface="+mn-lt"/>
                <a:ea typeface="楷体" pitchFamily="49" charset="-122"/>
              </a:rPr>
              <a:t>）显示</a:t>
            </a:r>
            <a:r>
              <a:rPr lang="en-US" altLang="zh-CN" sz="1600" b="1" dirty="0">
                <a:solidFill>
                  <a:schemeClr val="accent2"/>
                </a:solidFill>
                <a:latin typeface="+mn-lt"/>
                <a:ea typeface="楷体" pitchFamily="49" charset="-122"/>
              </a:rPr>
              <a:t>e</a:t>
            </a:r>
            <a:r>
              <a:rPr lang="zh-CN" altLang="en-US" sz="1600" b="1" dirty="0">
                <a:solidFill>
                  <a:schemeClr val="accent2"/>
                </a:solidFill>
                <a:latin typeface="+mn-lt"/>
                <a:ea typeface="楷体" pitchFamily="49" charset="-122"/>
              </a:rPr>
              <a:t>的值</a:t>
            </a:r>
            <a:r>
              <a:rPr lang="zh-CN" altLang="en-US" sz="1600" dirty="0">
                <a:latin typeface="+mn-lt"/>
                <a:ea typeface="楷体" pitchFamily="49" charset="-122"/>
              </a:rPr>
              <a:t> </a:t>
            </a:r>
          </a:p>
        </p:txBody>
      </p:sp>
      <p:sp>
        <p:nvSpPr>
          <p:cNvPr id="39" name="Rectangle 19"/>
          <p:cNvSpPr>
            <a:spLocks noChangeArrowheads="1"/>
          </p:cNvSpPr>
          <p:nvPr/>
        </p:nvSpPr>
        <p:spPr bwMode="auto">
          <a:xfrm>
            <a:off x="4362120" y="6029381"/>
            <a:ext cx="1229824" cy="338554"/>
          </a:xfrm>
          <a:prstGeom prst="rect">
            <a:avLst/>
          </a:prstGeom>
          <a:noFill/>
          <a:ln w="9525">
            <a:noFill/>
            <a:miter lim="800000"/>
            <a:headEnd/>
            <a:tailEnd/>
          </a:ln>
          <a:effectLst/>
        </p:spPr>
        <p:txBody>
          <a:bodyPr wrap="none" anchor="ctr">
            <a:spAutoFit/>
          </a:bodyPr>
          <a:lstStyle/>
          <a:p>
            <a:r>
              <a:rPr lang="en-US" altLang="zh-CN" sz="1600" b="1" dirty="0">
                <a:solidFill>
                  <a:schemeClr val="accent2"/>
                </a:solidFill>
                <a:latin typeface="+mn-lt"/>
                <a:ea typeface="楷体" pitchFamily="49" charset="-122"/>
              </a:rPr>
              <a:t>//</a:t>
            </a:r>
            <a:r>
              <a:rPr lang="zh-CN" altLang="en-US" sz="1600" b="1" dirty="0">
                <a:solidFill>
                  <a:schemeClr val="accent2"/>
                </a:solidFill>
                <a:latin typeface="+mn-lt"/>
                <a:ea typeface="楷体" pitchFamily="49" charset="-122"/>
              </a:rPr>
              <a:t>返回整数</a:t>
            </a:r>
            <a:r>
              <a:rPr lang="en-US" altLang="zh-CN" sz="1600" b="1" dirty="0">
                <a:solidFill>
                  <a:schemeClr val="accent2"/>
                </a:solidFill>
                <a:latin typeface="+mn-lt"/>
                <a:ea typeface="楷体" pitchFamily="49" charset="-122"/>
              </a:rPr>
              <a:t>0</a:t>
            </a:r>
            <a:endParaRPr lang="zh-CN" altLang="en-US" sz="1600" dirty="0">
              <a:latin typeface="+mn-lt"/>
              <a:ea typeface="楷体" pitchFamily="49" charset="-122"/>
            </a:endParaRPr>
          </a:p>
        </p:txBody>
      </p:sp>
      <p:sp>
        <p:nvSpPr>
          <p:cNvPr id="789536" name="Text Box 32"/>
          <p:cNvSpPr txBox="1">
            <a:spLocks noChangeArrowheads="1"/>
          </p:cNvSpPr>
          <p:nvPr/>
        </p:nvSpPr>
        <p:spPr bwMode="auto">
          <a:xfrm>
            <a:off x="8545115" y="2636912"/>
            <a:ext cx="3311525" cy="1944216"/>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zh-CN" altLang="en-US" sz="2000" b="1" u="sng" dirty="0">
                <a:solidFill>
                  <a:srgbClr val="CC3300"/>
                </a:solidFill>
                <a:effectLst>
                  <a:outerShdw blurRad="38100" dist="38100" dir="2700000" algn="tl">
                    <a:srgbClr val="000000"/>
                  </a:outerShdw>
                </a:effectLst>
                <a:latin typeface="+mn-lt"/>
                <a:ea typeface="隶书" pitchFamily="49" charset="-122"/>
              </a:rPr>
              <a:t>运行结果：</a:t>
            </a:r>
            <a:endParaRPr lang="zh-CN" altLang="en-US" sz="2000" b="1" dirty="0">
              <a:latin typeface="+mn-lt"/>
              <a:ea typeface="隶书" pitchFamily="49" charset="-122"/>
            </a:endParaRPr>
          </a:p>
          <a:p>
            <a:pPr algn="just"/>
            <a:r>
              <a:rPr lang="zh-CN" altLang="en-US" sz="2000" b="1" dirty="0"/>
              <a:t>    </a:t>
            </a:r>
            <a:r>
              <a:rPr lang="en-US" altLang="zh-CN" sz="2000" b="1" dirty="0">
                <a:solidFill>
                  <a:srgbClr val="FF00FF"/>
                </a:solidFill>
                <a:effectLst>
                  <a:outerShdw blurRad="38100" dist="38100" dir="2700000" algn="tl">
                    <a:srgbClr val="000000"/>
                  </a:outerShdw>
                </a:effectLst>
              </a:rPr>
              <a:t>a = 65535</a:t>
            </a:r>
          </a:p>
          <a:p>
            <a:pPr algn="just"/>
            <a:r>
              <a:rPr lang="en-US" altLang="zh-CN" sz="2000" b="1" dirty="0">
                <a:effectLst>
                  <a:outerShdw blurRad="38100" dist="38100" dir="2700000" algn="tl">
                    <a:srgbClr val="FFFFFF"/>
                  </a:outerShdw>
                </a:effectLst>
              </a:rPr>
              <a:t>    b = 20</a:t>
            </a:r>
          </a:p>
          <a:p>
            <a:pPr algn="just"/>
            <a:r>
              <a:rPr lang="en-US" altLang="zh-CN" sz="2000" b="1" dirty="0">
                <a:effectLst>
                  <a:outerShdw blurRad="38100" dist="38100" dir="2700000" algn="tl">
                    <a:srgbClr val="FFFFFF"/>
                  </a:outerShdw>
                </a:effectLst>
              </a:rPr>
              <a:t>    c = 255</a:t>
            </a:r>
          </a:p>
          <a:p>
            <a:pPr algn="just"/>
            <a:r>
              <a:rPr lang="en-US" altLang="zh-CN" sz="2000" b="1" dirty="0">
                <a:effectLst>
                  <a:outerShdw blurRad="38100" dist="38100" dir="2700000" algn="tl">
                    <a:srgbClr val="FFFFFF"/>
                  </a:outerShdw>
                </a:effectLst>
              </a:rPr>
              <a:t>    d = -1</a:t>
            </a:r>
          </a:p>
          <a:p>
            <a:pPr algn="just"/>
            <a:r>
              <a:rPr lang="en-US" altLang="zh-CN" sz="2000" b="1" dirty="0">
                <a:effectLst>
                  <a:outerShdw blurRad="38100" dist="38100" dir="2700000" algn="tl">
                    <a:srgbClr val="FFFFFF"/>
                  </a:outerShdw>
                </a:effectLst>
              </a:rPr>
              <a:t>    e = 301</a:t>
            </a:r>
          </a:p>
        </p:txBody>
      </p:sp>
      <p:sp>
        <p:nvSpPr>
          <p:cNvPr id="40" name="AutoShape 33"/>
          <p:cNvSpPr>
            <a:spLocks noChangeArrowheads="1"/>
          </p:cNvSpPr>
          <p:nvPr/>
        </p:nvSpPr>
        <p:spPr bwMode="auto">
          <a:xfrm>
            <a:off x="7825034" y="5157192"/>
            <a:ext cx="4000500" cy="1368152"/>
          </a:xfrm>
          <a:prstGeom prst="wedgeRoundRectCallout">
            <a:avLst>
              <a:gd name="adj1" fmla="val -10654"/>
              <a:gd name="adj2" fmla="val -122608"/>
              <a:gd name="adj3" fmla="val 16667"/>
            </a:avLst>
          </a:prstGeom>
          <a:solidFill>
            <a:srgbClr val="FFFF99"/>
          </a:solidFill>
          <a:ln w="9525">
            <a:solidFill>
              <a:srgbClr val="0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prst="slope"/>
          </a:sp3d>
        </p:spPr>
        <p:txBody>
          <a:bodyPr/>
          <a:lstStyle/>
          <a:p>
            <a:pPr algn="just"/>
            <a:r>
              <a:rPr lang="en-US" altLang="zh-CN" sz="1800" b="1" dirty="0">
                <a:solidFill>
                  <a:srgbClr val="0000FF"/>
                </a:solidFill>
                <a:effectLst>
                  <a:outerShdw blurRad="50800" dist="38100" algn="l" rotWithShape="0">
                    <a:prstClr val="black">
                      <a:alpha val="40000"/>
                    </a:prstClr>
                  </a:outerShdw>
                </a:effectLst>
                <a:latin typeface="+mn-lt"/>
                <a:ea typeface="楷体" pitchFamily="49" charset="-122"/>
              </a:rPr>
              <a:t>      </a:t>
            </a:r>
            <a:r>
              <a:rPr lang="zh-CN" altLang="zh-CN" sz="1800" b="1" dirty="0">
                <a:solidFill>
                  <a:srgbClr val="0000FF"/>
                </a:solidFill>
                <a:effectLst>
                  <a:outerShdw blurRad="50800" dist="38100" algn="l" rotWithShape="0">
                    <a:prstClr val="black">
                      <a:alpha val="40000"/>
                    </a:prstClr>
                  </a:outerShdw>
                </a:effectLst>
                <a:latin typeface="+mn-lt"/>
                <a:ea typeface="楷体" pitchFamily="49" charset="-122"/>
              </a:rPr>
              <a:t>对于</a:t>
            </a:r>
            <a:r>
              <a:rPr lang="en-US" altLang="zh-CN" sz="1800" b="1" dirty="0">
                <a:solidFill>
                  <a:srgbClr val="0000FF"/>
                </a:solidFill>
                <a:effectLst>
                  <a:outerShdw blurRad="50800" dist="38100" algn="l" rotWithShape="0">
                    <a:prstClr val="black">
                      <a:alpha val="40000"/>
                    </a:prstClr>
                  </a:outerShdw>
                </a:effectLst>
                <a:latin typeface="+mn-lt"/>
                <a:ea typeface="楷体" pitchFamily="49" charset="-122"/>
              </a:rPr>
              <a:t>16</a:t>
            </a:r>
            <a:r>
              <a:rPr lang="zh-CN" altLang="zh-CN" sz="1800" b="1" dirty="0">
                <a:solidFill>
                  <a:srgbClr val="0000FF"/>
                </a:solidFill>
                <a:effectLst>
                  <a:outerShdw blurRad="50800" dist="38100" algn="l" rotWithShape="0">
                    <a:prstClr val="black">
                      <a:alpha val="40000"/>
                    </a:prstClr>
                  </a:outerShdw>
                </a:effectLst>
                <a:latin typeface="+mn-lt"/>
                <a:ea typeface="楷体" pitchFamily="49" charset="-122"/>
              </a:rPr>
              <a:t>位的有符号短整型变量</a:t>
            </a:r>
            <a:r>
              <a:rPr lang="en-US" altLang="zh-CN" sz="1800" b="1" dirty="0">
                <a:solidFill>
                  <a:srgbClr val="0000FF"/>
                </a:solidFill>
                <a:effectLst>
                  <a:outerShdw blurRad="50800" dist="38100" algn="l" rotWithShape="0">
                    <a:prstClr val="black">
                      <a:alpha val="40000"/>
                    </a:prstClr>
                  </a:outerShdw>
                </a:effectLst>
                <a:latin typeface="+mn-lt"/>
                <a:ea typeface="楷体" pitchFamily="49" charset="-122"/>
              </a:rPr>
              <a:t>d</a:t>
            </a:r>
            <a:r>
              <a:rPr lang="zh-CN" altLang="zh-CN" sz="1800" b="1" dirty="0">
                <a:solidFill>
                  <a:srgbClr val="0000FF"/>
                </a:solidFill>
                <a:effectLst>
                  <a:outerShdw blurRad="50800" dist="38100" algn="l" rotWithShape="0">
                    <a:prstClr val="black">
                      <a:alpha val="40000"/>
                    </a:prstClr>
                  </a:outerShdw>
                </a:effectLst>
                <a:latin typeface="+mn-lt"/>
                <a:ea typeface="楷体" pitchFamily="49" charset="-122"/>
              </a:rPr>
              <a:t>来说，因</a:t>
            </a:r>
            <a:r>
              <a:rPr lang="en-US" altLang="zh-CN" sz="1800" b="1" dirty="0">
                <a:solidFill>
                  <a:srgbClr val="0000FF"/>
                </a:solidFill>
                <a:effectLst>
                  <a:outerShdw blurRad="50800" dist="38100" algn="l" rotWithShape="0">
                    <a:prstClr val="black">
                      <a:alpha val="40000"/>
                    </a:prstClr>
                  </a:outerShdw>
                </a:effectLst>
                <a:latin typeface="+mn-lt"/>
                <a:ea typeface="楷体" pitchFamily="49" charset="-122"/>
              </a:rPr>
              <a:t>65535</a:t>
            </a:r>
            <a:r>
              <a:rPr lang="zh-CN" altLang="zh-CN" sz="1800" b="1" dirty="0">
                <a:solidFill>
                  <a:srgbClr val="0000FF"/>
                </a:solidFill>
                <a:effectLst>
                  <a:outerShdw blurRad="50800" dist="38100" algn="l" rotWithShape="0">
                    <a:prstClr val="black">
                      <a:alpha val="40000"/>
                    </a:prstClr>
                  </a:outerShdw>
                </a:effectLst>
                <a:latin typeface="+mn-lt"/>
                <a:ea typeface="楷体" pitchFamily="49" charset="-122"/>
              </a:rPr>
              <a:t>在内存中的形式为</a:t>
            </a:r>
            <a:r>
              <a:rPr lang="en-US" altLang="zh-CN" sz="1800" b="1" dirty="0">
                <a:solidFill>
                  <a:srgbClr val="0000FF"/>
                </a:solidFill>
                <a:effectLst>
                  <a:outerShdw blurRad="50800" dist="38100" algn="l" rotWithShape="0">
                    <a:prstClr val="black">
                      <a:alpha val="40000"/>
                    </a:prstClr>
                  </a:outerShdw>
                </a:effectLst>
                <a:latin typeface="+mn-lt"/>
                <a:ea typeface="楷体" pitchFamily="49" charset="-122"/>
              </a:rPr>
              <a:t>1111111111111111</a:t>
            </a:r>
            <a:r>
              <a:rPr lang="zh-CN" altLang="zh-CN" sz="1800" b="1" dirty="0">
                <a:solidFill>
                  <a:srgbClr val="0000FF"/>
                </a:solidFill>
                <a:effectLst>
                  <a:outerShdw blurRad="50800" dist="38100" algn="l" rotWithShape="0">
                    <a:prstClr val="black">
                      <a:alpha val="40000"/>
                    </a:prstClr>
                  </a:outerShdw>
                </a:effectLst>
                <a:latin typeface="+mn-lt"/>
                <a:ea typeface="楷体" pitchFamily="49" charset="-122"/>
              </a:rPr>
              <a:t>，最高位为</a:t>
            </a:r>
            <a:r>
              <a:rPr lang="en-US" altLang="zh-CN" sz="1800" b="1" dirty="0">
                <a:solidFill>
                  <a:srgbClr val="0000FF"/>
                </a:solidFill>
                <a:effectLst>
                  <a:outerShdw blurRad="50800" dist="38100" algn="l" rotWithShape="0">
                    <a:prstClr val="black">
                      <a:alpha val="40000"/>
                    </a:prstClr>
                  </a:outerShdw>
                </a:effectLst>
                <a:latin typeface="+mn-lt"/>
                <a:ea typeface="楷体" pitchFamily="49" charset="-122"/>
              </a:rPr>
              <a:t>1</a:t>
            </a:r>
            <a:r>
              <a:rPr lang="zh-CN" altLang="zh-CN" sz="1800" b="1" dirty="0">
                <a:solidFill>
                  <a:srgbClr val="0000FF"/>
                </a:solidFill>
                <a:effectLst>
                  <a:outerShdw blurRad="50800" dist="38100" algn="l" rotWithShape="0">
                    <a:prstClr val="black">
                      <a:alpha val="40000"/>
                    </a:prstClr>
                  </a:outerShdw>
                </a:effectLst>
                <a:latin typeface="+mn-lt"/>
                <a:ea typeface="楷体" pitchFamily="49" charset="-122"/>
              </a:rPr>
              <a:t>表示负，则其所对应的十进制数就为</a:t>
            </a:r>
            <a:r>
              <a:rPr lang="en-US" altLang="zh-CN" sz="1800" b="1" dirty="0">
                <a:solidFill>
                  <a:srgbClr val="0000FF"/>
                </a:solidFill>
                <a:effectLst>
                  <a:outerShdw blurRad="50800" dist="38100" algn="l" rotWithShape="0">
                    <a:prstClr val="black">
                      <a:alpha val="40000"/>
                    </a:prstClr>
                  </a:outerShdw>
                </a:effectLst>
                <a:latin typeface="+mn-lt"/>
                <a:ea typeface="楷体" pitchFamily="49" charset="-122"/>
              </a:rPr>
              <a:t>-1</a:t>
            </a:r>
            <a:r>
              <a:rPr lang="zh-CN" altLang="zh-CN" sz="1800" b="1" dirty="0">
                <a:solidFill>
                  <a:srgbClr val="0000FF"/>
                </a:solidFill>
                <a:effectLst>
                  <a:outerShdw blurRad="50800" dist="38100" algn="l" rotWithShape="0">
                    <a:prstClr val="black">
                      <a:alpha val="40000"/>
                    </a:prstClr>
                  </a:outerShdw>
                </a:effectLst>
                <a:latin typeface="+mn-lt"/>
                <a:ea typeface="楷体" pitchFamily="49" charset="-122"/>
              </a:rPr>
              <a:t>。</a:t>
            </a:r>
          </a:p>
        </p:txBody>
      </p:sp>
      <p:sp>
        <p:nvSpPr>
          <p:cNvPr id="2" name="灯片编号占位符 1">
            <a:extLst>
              <a:ext uri="{FF2B5EF4-FFF2-40B4-BE49-F238E27FC236}">
                <a16:creationId xmlns:a16="http://schemas.microsoft.com/office/drawing/2014/main" id="{EC63AE2D-9E38-4125-0A45-CEC9C48A1634}"/>
              </a:ext>
            </a:extLst>
          </p:cNvPr>
          <p:cNvSpPr>
            <a:spLocks noGrp="1"/>
          </p:cNvSpPr>
          <p:nvPr>
            <p:ph type="sldNum" sz="quarter" idx="12"/>
          </p:nvPr>
        </p:nvSpPr>
        <p:spPr/>
        <p:txBody>
          <a:bodyPr/>
          <a:lstStyle/>
          <a:p>
            <a:fld id="{889BB3BD-F80A-4CDD-987F-7A7F8A95929D}" type="slidenum">
              <a:rPr lang="en-US" altLang="zh-CN" smtClean="0"/>
              <a:pPr/>
              <a:t>22</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9509"/>
                                        </p:tgtEl>
                                        <p:attrNameLst>
                                          <p:attrName>style.visibility</p:attrName>
                                        </p:attrNameLst>
                                      </p:cBhvr>
                                      <p:to>
                                        <p:strVal val="visible"/>
                                      </p:to>
                                    </p:set>
                                    <p:animEffect transition="in" filter="box(in)">
                                      <p:cBhvr>
                                        <p:cTn id="7" dur="500"/>
                                        <p:tgtEl>
                                          <p:spTgt spid="78950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9514"/>
                                        </p:tgtEl>
                                        <p:attrNameLst>
                                          <p:attrName>style.visibility</p:attrName>
                                        </p:attrNameLst>
                                      </p:cBhvr>
                                      <p:to>
                                        <p:strVal val="visible"/>
                                      </p:to>
                                    </p:set>
                                    <p:animEffect transition="in" filter="blinds(horizontal)">
                                      <p:cBhvr>
                                        <p:cTn id="12" dur="500"/>
                                        <p:tgtEl>
                                          <p:spTgt spid="78951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1+#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5" name="laser.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laser.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5" name="laser.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5" name="laser.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1+#ppt_w/2"/>
                                          </p:val>
                                        </p:tav>
                                        <p:tav tm="100000">
                                          <p:val>
                                            <p:strVal val="#ppt_x"/>
                                          </p:val>
                                        </p:tav>
                                      </p:tavLst>
                                    </p:anim>
                                    <p:anim calcmode="lin" valueType="num">
                                      <p:cBhvr additive="base">
                                        <p:cTn id="42" dur="500" fill="hold"/>
                                        <p:tgtEl>
                                          <p:spTgt spid="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5" name="laser.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5" name="laser.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1+#ppt_w/2"/>
                                          </p:val>
                                        </p:tav>
                                        <p:tav tm="100000">
                                          <p:val>
                                            <p:strVal val="#ppt_x"/>
                                          </p:val>
                                        </p:tav>
                                      </p:tavLst>
                                    </p:anim>
                                    <p:anim calcmode="lin" valueType="num">
                                      <p:cBhvr additive="base">
                                        <p:cTn id="54" dur="500" fill="hold"/>
                                        <p:tgtEl>
                                          <p:spTgt spid="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5" name="laser.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5" name="laser.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1+#ppt_w/2"/>
                                          </p:val>
                                        </p:tav>
                                        <p:tav tm="100000">
                                          <p:val>
                                            <p:strVal val="#ppt_x"/>
                                          </p:val>
                                        </p:tav>
                                      </p:tavLst>
                                    </p:anim>
                                    <p:anim calcmode="lin" valueType="num">
                                      <p:cBhvr additive="base">
                                        <p:cTn id="66" dur="500" fill="hold"/>
                                        <p:tgtEl>
                                          <p:spTgt spid="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5" name="laser.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1+#ppt_w/2"/>
                                          </p:val>
                                        </p:tav>
                                        <p:tav tm="100000">
                                          <p:val>
                                            <p:strVal val="#ppt_x"/>
                                          </p:val>
                                        </p:tav>
                                      </p:tavLst>
                                    </p:anim>
                                    <p:anim calcmode="lin" valueType="num">
                                      <p:cBhvr additive="base">
                                        <p:cTn id="72" dur="500" fill="hold"/>
                                        <p:tgtEl>
                                          <p:spTgt spid="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5" name="laser.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fill="hold"/>
                                        <p:tgtEl>
                                          <p:spTgt spid="35"/>
                                        </p:tgtEl>
                                        <p:attrNameLst>
                                          <p:attrName>ppt_x</p:attrName>
                                        </p:attrNameLst>
                                      </p:cBhvr>
                                      <p:tavLst>
                                        <p:tav tm="0">
                                          <p:val>
                                            <p:strVal val="1+#ppt_w/2"/>
                                          </p:val>
                                        </p:tav>
                                        <p:tav tm="100000">
                                          <p:val>
                                            <p:strVal val="#ppt_x"/>
                                          </p:val>
                                        </p:tav>
                                      </p:tavLst>
                                    </p:anim>
                                    <p:anim calcmode="lin" valueType="num">
                                      <p:cBhvr additive="base">
                                        <p:cTn id="78" dur="500" fill="hold"/>
                                        <p:tgtEl>
                                          <p:spTgt spid="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5" name="laser.wav"/>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fill="hold"/>
                                        <p:tgtEl>
                                          <p:spTgt spid="36"/>
                                        </p:tgtEl>
                                        <p:attrNameLst>
                                          <p:attrName>ppt_x</p:attrName>
                                        </p:attrNameLst>
                                      </p:cBhvr>
                                      <p:tavLst>
                                        <p:tav tm="0">
                                          <p:val>
                                            <p:strVal val="1+#ppt_w/2"/>
                                          </p:val>
                                        </p:tav>
                                        <p:tav tm="100000">
                                          <p:val>
                                            <p:strVal val="#ppt_x"/>
                                          </p:val>
                                        </p:tav>
                                      </p:tavLst>
                                    </p:anim>
                                    <p:anim calcmode="lin" valueType="num">
                                      <p:cBhvr additive="base">
                                        <p:cTn id="84" dur="500" fill="hold"/>
                                        <p:tgtEl>
                                          <p:spTgt spid="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5" name="laser.wav"/>
                                        </p:tgtEl>
                                      </p:cMediaNode>
                                    </p:audio>
                                  </p:subTnLst>
                                </p:cTn>
                              </p:par>
                            </p:childTnLst>
                          </p:cTn>
                        </p:par>
                      </p:childTnLst>
                    </p:cTn>
                  </p:par>
                  <p:par>
                    <p:cTn id="85" fill="hold">
                      <p:stCondLst>
                        <p:cond delay="indefinite"/>
                      </p:stCondLst>
                      <p:childTnLst>
                        <p:par>
                          <p:cTn id="86" fill="hold">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fill="hold"/>
                                        <p:tgtEl>
                                          <p:spTgt spid="37"/>
                                        </p:tgtEl>
                                        <p:attrNameLst>
                                          <p:attrName>ppt_x</p:attrName>
                                        </p:attrNameLst>
                                      </p:cBhvr>
                                      <p:tavLst>
                                        <p:tav tm="0">
                                          <p:val>
                                            <p:strVal val="1+#ppt_w/2"/>
                                          </p:val>
                                        </p:tav>
                                        <p:tav tm="100000">
                                          <p:val>
                                            <p:strVal val="#ppt_x"/>
                                          </p:val>
                                        </p:tav>
                                      </p:tavLst>
                                    </p:anim>
                                    <p:anim calcmode="lin" valueType="num">
                                      <p:cBhvr additive="base">
                                        <p:cTn id="90" dur="500" fill="hold"/>
                                        <p:tgtEl>
                                          <p:spTgt spid="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5" name="laser.wav"/>
                                        </p:tgtEl>
                                      </p:cMediaNode>
                                    </p:audio>
                                  </p:sub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500" fill="hold"/>
                                        <p:tgtEl>
                                          <p:spTgt spid="38"/>
                                        </p:tgtEl>
                                        <p:attrNameLst>
                                          <p:attrName>ppt_x</p:attrName>
                                        </p:attrNameLst>
                                      </p:cBhvr>
                                      <p:tavLst>
                                        <p:tav tm="0">
                                          <p:val>
                                            <p:strVal val="1+#ppt_w/2"/>
                                          </p:val>
                                        </p:tav>
                                        <p:tav tm="100000">
                                          <p:val>
                                            <p:strVal val="#ppt_x"/>
                                          </p:val>
                                        </p:tav>
                                      </p:tavLst>
                                    </p:anim>
                                    <p:anim calcmode="lin" valueType="num">
                                      <p:cBhvr additive="base">
                                        <p:cTn id="96" dur="500" fill="hold"/>
                                        <p:tgtEl>
                                          <p:spTgt spid="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3"/>
                                            </p:cond>
                                          </p:stCondLst>
                                          <p:endCondLst>
                                            <p:cond evt="onStopAudio" delay="0">
                                              <p:tgtEl>
                                                <p:sldTgt/>
                                              </p:tgtEl>
                                            </p:cond>
                                          </p:endCondLst>
                                        </p:cTn>
                                        <p:tgtEl>
                                          <p:sndTgt r:embed="rId5" name="laser.wav"/>
                                        </p:tgtEl>
                                      </p:cMediaNode>
                                    </p:audio>
                                  </p:subTnLst>
                                </p:cTn>
                              </p:par>
                            </p:childTnLst>
                          </p:cTn>
                        </p:par>
                      </p:childTnLst>
                    </p:cTn>
                  </p:par>
                  <p:par>
                    <p:cTn id="97" fill="hold">
                      <p:stCondLst>
                        <p:cond delay="indefinite"/>
                      </p:stCondLst>
                      <p:childTnLst>
                        <p:par>
                          <p:cTn id="98" fill="hold">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anim calcmode="lin" valueType="num">
                                      <p:cBhvr additive="base">
                                        <p:cTn id="101" dur="500" fill="hold"/>
                                        <p:tgtEl>
                                          <p:spTgt spid="39"/>
                                        </p:tgtEl>
                                        <p:attrNameLst>
                                          <p:attrName>ppt_x</p:attrName>
                                        </p:attrNameLst>
                                      </p:cBhvr>
                                      <p:tavLst>
                                        <p:tav tm="0">
                                          <p:val>
                                            <p:strVal val="1+#ppt_w/2"/>
                                          </p:val>
                                        </p:tav>
                                        <p:tav tm="100000">
                                          <p:val>
                                            <p:strVal val="#ppt_x"/>
                                          </p:val>
                                        </p:tav>
                                      </p:tavLst>
                                    </p:anim>
                                    <p:anim calcmode="lin" valueType="num">
                                      <p:cBhvr additive="base">
                                        <p:cTn id="102" dur="500" fill="hold"/>
                                        <p:tgtEl>
                                          <p:spTgt spid="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5" name="laser.wav"/>
                                        </p:tgtEl>
                                      </p:cMediaNode>
                                    </p:audio>
                                  </p:sub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grpId="0" nodeType="clickEffect">
                                  <p:stCondLst>
                                    <p:cond delay="0"/>
                                  </p:stCondLst>
                                  <p:childTnLst>
                                    <p:set>
                                      <p:cBhvr>
                                        <p:cTn id="106" dur="1" fill="hold">
                                          <p:stCondLst>
                                            <p:cond delay="0"/>
                                          </p:stCondLst>
                                        </p:cTn>
                                        <p:tgtEl>
                                          <p:spTgt spid="789529"/>
                                        </p:tgtEl>
                                        <p:attrNameLst>
                                          <p:attrName>style.visibility</p:attrName>
                                        </p:attrNameLst>
                                      </p:cBhvr>
                                      <p:to>
                                        <p:strVal val="visible"/>
                                      </p:to>
                                    </p:set>
                                    <p:animEffect transition="in" filter="strips(downLeft)">
                                      <p:cBhvr>
                                        <p:cTn id="107" dur="500"/>
                                        <p:tgtEl>
                                          <p:spTgt spid="789529"/>
                                        </p:tgtEl>
                                      </p:cBhvr>
                                    </p:animEffect>
                                  </p:childTnLst>
                                  <p:subTnLst>
                                    <p:audio>
                                      <p:cMediaNode>
                                        <p:cTn display="0" masterRel="sameClick">
                                          <p:stCondLst>
                                            <p:cond evt="begin" delay="0">
                                              <p:tn val="105"/>
                                            </p:cond>
                                          </p:stCondLst>
                                          <p:endCondLst>
                                            <p:cond evt="onStopAudio" delay="0">
                                              <p:tgtEl>
                                                <p:sldTgt/>
                                              </p:tgtEl>
                                            </p:cond>
                                          </p:endCondLst>
                                        </p:cTn>
                                        <p:tgtEl>
                                          <p:sndTgt r:embed="rId3" name="camera.wav"/>
                                        </p:tgtEl>
                                      </p:cMediaNode>
                                    </p:audio>
                                  </p:subTnLst>
                                </p:cTn>
                              </p:par>
                            </p:childTnLst>
                          </p:cTn>
                        </p:par>
                        <p:par>
                          <p:cTn id="108" fill="hold">
                            <p:stCondLst>
                              <p:cond delay="500"/>
                            </p:stCondLst>
                            <p:childTnLst>
                              <p:par>
                                <p:cTn id="109" presetID="18" presetClass="entr" presetSubtype="6" fill="hold" grpId="0" nodeType="afterEffect">
                                  <p:stCondLst>
                                    <p:cond delay="0"/>
                                  </p:stCondLst>
                                  <p:childTnLst>
                                    <p:set>
                                      <p:cBhvr>
                                        <p:cTn id="110" dur="1" fill="hold">
                                          <p:stCondLst>
                                            <p:cond delay="0"/>
                                          </p:stCondLst>
                                        </p:cTn>
                                        <p:tgtEl>
                                          <p:spTgt spid="789530"/>
                                        </p:tgtEl>
                                        <p:attrNameLst>
                                          <p:attrName>style.visibility</p:attrName>
                                        </p:attrNameLst>
                                      </p:cBhvr>
                                      <p:to>
                                        <p:strVal val="visible"/>
                                      </p:to>
                                    </p:set>
                                    <p:animEffect transition="in" filter="strips(downRight)">
                                      <p:cBhvr>
                                        <p:cTn id="111" dur="500"/>
                                        <p:tgtEl>
                                          <p:spTgt spid="789530"/>
                                        </p:tgtEl>
                                      </p:cBhvr>
                                    </p:animEffect>
                                  </p:childTnLst>
                                  <p:subTnLst>
                                    <p:audio>
                                      <p:cMediaNode>
                                        <p:cTn display="0" masterRel="sameClick">
                                          <p:stCondLst>
                                            <p:cond evt="begin" delay="0">
                                              <p:tn val="109"/>
                                            </p:cond>
                                          </p:stCondLst>
                                          <p:endCondLst>
                                            <p:cond evt="onStopAudio" delay="0">
                                              <p:tgtEl>
                                                <p:sldTgt/>
                                              </p:tgtEl>
                                            </p:cond>
                                          </p:endCondLst>
                                        </p:cTn>
                                        <p:tgtEl>
                                          <p:sndTgt r:embed="rId3" name="camera.wav"/>
                                        </p:tgtEl>
                                      </p:cMediaNode>
                                    </p:audio>
                                  </p:sub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789531"/>
                                        </p:tgtEl>
                                        <p:attrNameLst>
                                          <p:attrName>style.visibility</p:attrName>
                                        </p:attrNameLst>
                                      </p:cBhvr>
                                      <p:to>
                                        <p:strVal val="visible"/>
                                      </p:to>
                                    </p:set>
                                    <p:animEffect transition="in" filter="strips(downLeft)">
                                      <p:cBhvr>
                                        <p:cTn id="116" dur="500"/>
                                        <p:tgtEl>
                                          <p:spTgt spid="789531"/>
                                        </p:tgtEl>
                                      </p:cBhvr>
                                    </p:animEffect>
                                  </p:childTnLst>
                                  <p:subTnLst>
                                    <p:audio>
                                      <p:cMediaNode>
                                        <p:cTn display="0" masterRel="sameClick">
                                          <p:stCondLst>
                                            <p:cond evt="begin" delay="0">
                                              <p:tn val="114"/>
                                            </p:cond>
                                          </p:stCondLst>
                                          <p:endCondLst>
                                            <p:cond evt="onStopAudio" delay="0">
                                              <p:tgtEl>
                                                <p:sldTgt/>
                                              </p:tgtEl>
                                            </p:cond>
                                          </p:endCondLst>
                                        </p:cTn>
                                        <p:tgtEl>
                                          <p:sndTgt r:embed="rId3" name="camera.wav"/>
                                        </p:tgtEl>
                                      </p:cMediaNode>
                                    </p:audio>
                                  </p:subTnLst>
                                </p:cTn>
                              </p:par>
                            </p:childTnLst>
                          </p:cTn>
                        </p:par>
                        <p:par>
                          <p:cTn id="117" fill="hold">
                            <p:stCondLst>
                              <p:cond delay="500"/>
                            </p:stCondLst>
                            <p:childTnLst>
                              <p:par>
                                <p:cTn id="118" presetID="18" presetClass="entr" presetSubtype="6" fill="hold" grpId="0" nodeType="afterEffect">
                                  <p:stCondLst>
                                    <p:cond delay="0"/>
                                  </p:stCondLst>
                                  <p:childTnLst>
                                    <p:set>
                                      <p:cBhvr>
                                        <p:cTn id="119" dur="1" fill="hold">
                                          <p:stCondLst>
                                            <p:cond delay="0"/>
                                          </p:stCondLst>
                                        </p:cTn>
                                        <p:tgtEl>
                                          <p:spTgt spid="789532"/>
                                        </p:tgtEl>
                                        <p:attrNameLst>
                                          <p:attrName>style.visibility</p:attrName>
                                        </p:attrNameLst>
                                      </p:cBhvr>
                                      <p:to>
                                        <p:strVal val="visible"/>
                                      </p:to>
                                    </p:set>
                                    <p:animEffect transition="in" filter="strips(downRight)">
                                      <p:cBhvr>
                                        <p:cTn id="120" dur="500"/>
                                        <p:tgtEl>
                                          <p:spTgt spid="789532"/>
                                        </p:tgtEl>
                                      </p:cBhvr>
                                    </p:animEffect>
                                  </p:childTnLst>
                                  <p:subTnLst>
                                    <p:audio>
                                      <p:cMediaNode>
                                        <p:cTn display="0" masterRel="sameClick">
                                          <p:stCondLst>
                                            <p:cond evt="begin" delay="0">
                                              <p:tn val="118"/>
                                            </p:cond>
                                          </p:stCondLst>
                                          <p:endCondLst>
                                            <p:cond evt="onStopAudio" delay="0">
                                              <p:tgtEl>
                                                <p:sldTgt/>
                                              </p:tgtEl>
                                            </p:cond>
                                          </p:endCondLst>
                                        </p:cTn>
                                        <p:tgtEl>
                                          <p:sndTgt r:embed="rId3" name="camera.wav"/>
                                        </p:tgtEl>
                                      </p:cMediaNode>
                                    </p:audio>
                                  </p:subTnLst>
                                </p:cTn>
                              </p:par>
                            </p:childTnLst>
                          </p:cTn>
                        </p:par>
                      </p:childTnLst>
                    </p:cTn>
                  </p:par>
                  <p:par>
                    <p:cTn id="121" fill="hold">
                      <p:stCondLst>
                        <p:cond delay="indefinite"/>
                      </p:stCondLst>
                      <p:childTnLst>
                        <p:par>
                          <p:cTn id="122" fill="hold">
                            <p:stCondLst>
                              <p:cond delay="0"/>
                            </p:stCondLst>
                            <p:childTnLst>
                              <p:par>
                                <p:cTn id="123" presetID="4" presetClass="entr" presetSubtype="32" fill="hold" grpId="0" nodeType="clickEffect">
                                  <p:stCondLst>
                                    <p:cond delay="0"/>
                                  </p:stCondLst>
                                  <p:childTnLst>
                                    <p:set>
                                      <p:cBhvr>
                                        <p:cTn id="124" dur="1" fill="hold">
                                          <p:stCondLst>
                                            <p:cond delay="0"/>
                                          </p:stCondLst>
                                        </p:cTn>
                                        <p:tgtEl>
                                          <p:spTgt spid="789536"/>
                                        </p:tgtEl>
                                        <p:attrNameLst>
                                          <p:attrName>style.visibility</p:attrName>
                                        </p:attrNameLst>
                                      </p:cBhvr>
                                      <p:to>
                                        <p:strVal val="visible"/>
                                      </p:to>
                                    </p:set>
                                    <p:animEffect transition="in" filter="box(out)">
                                      <p:cBhvr>
                                        <p:cTn id="125" dur="500"/>
                                        <p:tgtEl>
                                          <p:spTgt spid="789536"/>
                                        </p:tgtEl>
                                      </p:cBhvr>
                                    </p:animEffect>
                                  </p:childTnLst>
                                  <p:subTnLst>
                                    <p:audio>
                                      <p:cMediaNode>
                                        <p:cTn display="0" masterRel="sameClick">
                                          <p:stCondLst>
                                            <p:cond evt="begin" delay="0">
                                              <p:tn val="123"/>
                                            </p:cond>
                                          </p:stCondLst>
                                          <p:endCondLst>
                                            <p:cond evt="onStopAudio" delay="0">
                                              <p:tgtEl>
                                                <p:sldTgt/>
                                              </p:tgtEl>
                                            </p:cond>
                                          </p:endCondLst>
                                        </p:cTn>
                                        <p:tgtEl>
                                          <p:sndTgt r:embed="rId4" name="chimes.wav"/>
                                        </p:tgtEl>
                                      </p:cMediaNode>
                                    </p:audio>
                                  </p:subTnLst>
                                </p:cTn>
                              </p:par>
                            </p:childTnLst>
                          </p:cTn>
                        </p:par>
                      </p:childTnLst>
                    </p:cTn>
                  </p:par>
                  <p:par>
                    <p:cTn id="126" fill="hold">
                      <p:stCondLst>
                        <p:cond delay="indefinite"/>
                      </p:stCondLst>
                      <p:childTnLst>
                        <p:par>
                          <p:cTn id="127" fill="hold">
                            <p:stCondLst>
                              <p:cond delay="0"/>
                            </p:stCondLst>
                            <p:childTnLst>
                              <p:par>
                                <p:cTn id="128" presetID="18" presetClass="entr" presetSubtype="12" fill="hold" grpId="0" nodeType="click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strips(downLeft)">
                                      <p:cBhvr>
                                        <p:cTn id="130" dur="500"/>
                                        <p:tgtEl>
                                          <p:spTgt spid="40"/>
                                        </p:tgtEl>
                                      </p:cBhvr>
                                    </p:animEffect>
                                  </p:childTnLst>
                                  <p:subTnLst>
                                    <p:audio>
                                      <p:cMediaNode>
                                        <p:cTn display="0" masterRel="sameClick">
                                          <p:stCondLst>
                                            <p:cond evt="begin" delay="0">
                                              <p:tn val="128"/>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9" grpId="0"/>
      <p:bldP spid="789514" grpId="0" animBg="1"/>
      <p:bldP spid="789529" grpId="0" animBg="1"/>
      <p:bldP spid="789530" grpId="0" animBg="1"/>
      <p:bldP spid="789531" grpId="0" animBg="1"/>
      <p:bldP spid="789532" grpId="0" animBg="1"/>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789536"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7" name="Rectangle 5"/>
          <p:cNvSpPr>
            <a:spLocks noChangeArrowheads="1"/>
          </p:cNvSpPr>
          <p:nvPr/>
        </p:nvSpPr>
        <p:spPr bwMode="auto">
          <a:xfrm>
            <a:off x="743847" y="163514"/>
            <a:ext cx="3446462" cy="579437"/>
          </a:xfrm>
          <a:prstGeom prst="rect">
            <a:avLst/>
          </a:prstGeom>
          <a:noFill/>
          <a:ln w="9525">
            <a:noFill/>
            <a:miter lim="800000"/>
            <a:headEnd/>
            <a:tailEnd/>
          </a:ln>
          <a:effectLst/>
        </p:spPr>
        <p:txBody>
          <a:bodyPr wrap="none" anchor="ctr">
            <a:spAutoFit/>
          </a:bodyPr>
          <a:lstStyle/>
          <a:p>
            <a:r>
              <a:rPr lang="en-US" altLang="zh-CN" sz="3200" b="1" dirty="0">
                <a:solidFill>
                  <a:srgbClr val="FF3399"/>
                </a:solidFill>
                <a:effectLst>
                  <a:outerShdw blurRad="38100" dist="38100" dir="2700000" algn="tl">
                    <a:srgbClr val="000000"/>
                  </a:outerShdw>
                </a:effectLst>
                <a:ea typeface="隶书" pitchFamily="49" charset="-122"/>
              </a:rPr>
              <a:t>4. </a:t>
            </a:r>
            <a:r>
              <a:rPr lang="zh-CN" altLang="en-US" sz="3200" b="1" dirty="0">
                <a:solidFill>
                  <a:srgbClr val="FF3399"/>
                </a:solidFill>
                <a:effectLst>
                  <a:outerShdw blurRad="38100" dist="38100" dir="2700000" algn="tl">
                    <a:srgbClr val="000000"/>
                  </a:outerShdw>
                </a:effectLst>
                <a:ea typeface="隶书" pitchFamily="49" charset="-122"/>
              </a:rPr>
              <a:t>整数常量的分类</a:t>
            </a:r>
          </a:p>
        </p:txBody>
      </p:sp>
      <p:sp>
        <p:nvSpPr>
          <p:cNvPr id="791587" name="Rectangle 35"/>
          <p:cNvSpPr>
            <a:spLocks noChangeArrowheads="1"/>
          </p:cNvSpPr>
          <p:nvPr/>
        </p:nvSpPr>
        <p:spPr bwMode="auto">
          <a:xfrm>
            <a:off x="1270075" y="836712"/>
            <a:ext cx="10226525" cy="3639266"/>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marL="342900" indent="-342900">
              <a:lnSpc>
                <a:spcPts val="3500"/>
              </a:lnSpc>
              <a:buFont typeface="Wingdings" panose="05000000000000000000" pitchFamily="2" charset="2"/>
              <a:buChar char="u"/>
              <a:tabLst>
                <a:tab pos="-1600200" algn="l"/>
              </a:tabLst>
            </a:pPr>
            <a:r>
              <a:rPr lang="zh-CN" altLang="zh-CN"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根据整型常量的值来决定整型常量的类型</a:t>
            </a:r>
            <a:r>
              <a:rPr lang="zh-CN" altLang="en-US"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a:t>
            </a:r>
            <a:r>
              <a:rPr lang="zh-CN"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在</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VC6.0</a:t>
            </a:r>
            <a:r>
              <a:rPr lang="zh-CN"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VC2010</a:t>
            </a:r>
            <a:r>
              <a:rPr lang="zh-CN"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或</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CB17.12</a:t>
            </a:r>
            <a:r>
              <a:rPr lang="zh-CN"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下，整型常量</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C</a:t>
            </a:r>
            <a:r>
              <a:rPr lang="zh-CN"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语言认为它是</a:t>
            </a:r>
            <a:r>
              <a:rPr lang="en-US" altLang="zh-CN" b="1" spc="50" dirty="0" err="1">
                <a:ln w="13500">
                  <a:solidFill>
                    <a:schemeClr val="accent1">
                      <a:shade val="2500"/>
                      <a:alpha val="6500"/>
                    </a:schemeClr>
                  </a:solidFill>
                  <a:prstDash val="solid"/>
                </a:ln>
                <a:solidFill>
                  <a:srgbClr val="0000FF"/>
                </a:solidFill>
                <a:effectLst>
                  <a:innerShdw blurRad="50900" dist="38500" dir="13500000">
                    <a:srgbClr val="000000">
                      <a:alpha val="60000"/>
                    </a:srgbClr>
                  </a:innerShdw>
                </a:effectLst>
                <a:ea typeface="楷体" pitchFamily="49" charset="-122"/>
              </a:rPr>
              <a:t>int</a:t>
            </a:r>
            <a:r>
              <a:rPr lang="zh-CN" altLang="zh-CN" b="1" spc="50" dirty="0">
                <a:ln w="13500">
                  <a:solidFill>
                    <a:schemeClr val="accent1">
                      <a:shade val="2500"/>
                      <a:alpha val="6500"/>
                    </a:schemeClr>
                  </a:solidFill>
                  <a:prstDash val="solid"/>
                </a:ln>
                <a:solidFill>
                  <a:srgbClr val="0000FF"/>
                </a:solidFill>
                <a:effectLst>
                  <a:innerShdw blurRad="50900" dist="38500" dir="13500000">
                    <a:srgbClr val="000000">
                      <a:alpha val="60000"/>
                    </a:srgbClr>
                  </a:innerShdw>
                </a:effectLst>
                <a:ea typeface="楷体" pitchFamily="49" charset="-122"/>
              </a:rPr>
              <a:t>型常量</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a:t>
            </a:r>
            <a:endPar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endParaRPr>
          </a:p>
          <a:p>
            <a:pPr marL="342900" indent="-342900">
              <a:lnSpc>
                <a:spcPts val="3500"/>
              </a:lnSpc>
              <a:buFont typeface="Wingdings" panose="05000000000000000000" pitchFamily="2" charset="2"/>
              <a:buChar char="u"/>
              <a:tabLst>
                <a:tab pos="-1600200" algn="l"/>
              </a:tabLst>
            </a:pPr>
            <a:r>
              <a:rPr lang="zh-CN" altLang="en-US"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整型常量后加字母</a:t>
            </a:r>
            <a:r>
              <a:rPr lang="en-US" altLang="zh-CN"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l</a:t>
            </a:r>
            <a:r>
              <a:rPr lang="zh-CN" altLang="en-US"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或</a:t>
            </a:r>
            <a:r>
              <a:rPr lang="en-US" altLang="zh-CN"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L</a:t>
            </a:r>
            <a:r>
              <a:rPr lang="zh-CN" altLang="en-US"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，认为它是</a:t>
            </a:r>
            <a:r>
              <a:rPr lang="en-US" altLang="zh-CN"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long </a:t>
            </a:r>
            <a:r>
              <a:rPr lang="en-US" altLang="zh-CN" b="1" spc="50" dirty="0" err="1">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int</a:t>
            </a:r>
            <a:r>
              <a:rPr lang="en-US" altLang="zh-CN"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 </a:t>
            </a:r>
            <a:r>
              <a:rPr lang="zh-CN" altLang="en-US"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型常量。</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比如</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123L</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45l</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0XAFL</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a:t>
            </a:r>
            <a:endPar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endParaRPr>
          </a:p>
          <a:p>
            <a:pPr marL="342900" indent="-342900">
              <a:lnSpc>
                <a:spcPts val="3500"/>
              </a:lnSpc>
              <a:buFont typeface="Wingdings" panose="05000000000000000000" pitchFamily="2" charset="2"/>
              <a:buChar char="u"/>
              <a:tabLst>
                <a:tab pos="-1600200" algn="l"/>
              </a:tabLst>
            </a:pPr>
            <a:r>
              <a:rPr lang="zh-CN" altLang="en-US"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无符号数也可用后缀表示，整型常数的无符号数的后缀为</a:t>
            </a:r>
            <a:r>
              <a:rPr lang="en-US" altLang="zh-CN"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U</a:t>
            </a:r>
            <a:r>
              <a:rPr lang="zh-CN" altLang="en-US"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或</a:t>
            </a:r>
            <a:r>
              <a:rPr lang="en-US" altLang="zh-CN"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u</a:t>
            </a:r>
            <a:r>
              <a:rPr lang="zh-CN" altLang="en-US"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例如：</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358u</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 </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0x38Au</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235Lu </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均为无符号数。</a:t>
            </a:r>
            <a:endPar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endParaRPr>
          </a:p>
          <a:p>
            <a:pPr marL="342900" indent="-342900">
              <a:lnSpc>
                <a:spcPts val="3500"/>
              </a:lnSpc>
              <a:buFont typeface="Wingdings" panose="05000000000000000000" pitchFamily="2" charset="2"/>
              <a:buChar char="u"/>
              <a:tabLst>
                <a:tab pos="-1600200" algn="l"/>
              </a:tabLst>
            </a:pPr>
            <a:r>
              <a:rPr lang="zh-CN" altLang="en-US" b="1" spc="50" dirty="0">
                <a:ln w="13500">
                  <a:solidFill>
                    <a:schemeClr val="accent1">
                      <a:shade val="2500"/>
                      <a:alpha val="6500"/>
                    </a:schemeClr>
                  </a:solidFill>
                  <a:prstDash val="solid"/>
                </a:ln>
                <a:solidFill>
                  <a:srgbClr val="C00000"/>
                </a:solidFill>
                <a:effectLst>
                  <a:innerShdw blurRad="50900" dist="38500" dir="13500000">
                    <a:srgbClr val="000000">
                      <a:alpha val="60000"/>
                    </a:srgbClr>
                  </a:innerShdw>
                </a:effectLst>
                <a:ea typeface="楷体" pitchFamily="49" charset="-122"/>
              </a:rPr>
              <a:t>前缀、后缀可同时使用以表示各种类型的数。</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如</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0XA5Lu</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表示十六进制无符号长整数</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A5</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，其十进制为</a:t>
            </a:r>
            <a:r>
              <a:rPr lang="en-US" altLang="zh-CN"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165</a:t>
            </a:r>
            <a:r>
              <a:rPr lang="zh-CN" altLang="en-US" b="1" spc="50" dirty="0">
                <a:ln w="13500">
                  <a:solidFill>
                    <a:schemeClr val="accent1">
                      <a:shade val="2500"/>
                      <a:alpha val="6500"/>
                    </a:schemeClr>
                  </a:solidFill>
                  <a:prstDash val="solid"/>
                </a:ln>
                <a:effectLst>
                  <a:innerShdw blurRad="50900" dist="38500" dir="13500000">
                    <a:srgbClr val="000000">
                      <a:alpha val="60000"/>
                    </a:srgbClr>
                  </a:innerShdw>
                </a:effectLst>
                <a:ea typeface="楷体" pitchFamily="49" charset="-122"/>
              </a:rPr>
              <a:t>。 </a:t>
            </a:r>
          </a:p>
        </p:txBody>
      </p:sp>
      <p:grpSp>
        <p:nvGrpSpPr>
          <p:cNvPr id="791589" name="Group 37"/>
          <p:cNvGrpSpPr>
            <a:grpSpLocks/>
          </p:cNvGrpSpPr>
          <p:nvPr/>
        </p:nvGrpSpPr>
        <p:grpSpPr bwMode="auto">
          <a:xfrm>
            <a:off x="-13391" y="0"/>
            <a:ext cx="446088" cy="6858000"/>
            <a:chOff x="0" y="0"/>
            <a:chExt cx="281" cy="4320"/>
          </a:xfrm>
        </p:grpSpPr>
        <p:sp>
          <p:nvSpPr>
            <p:cNvPr id="791590" name="Text Box 3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91591" name="Text Box 3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A852D305-9F76-DDFA-A617-84B94E6EFCF5}"/>
              </a:ext>
            </a:extLst>
          </p:cNvPr>
          <p:cNvSpPr>
            <a:spLocks noGrp="1"/>
          </p:cNvSpPr>
          <p:nvPr>
            <p:ph type="sldNum" sz="quarter" idx="12"/>
          </p:nvPr>
        </p:nvSpPr>
        <p:spPr/>
        <p:txBody>
          <a:bodyPr/>
          <a:lstStyle/>
          <a:p>
            <a:fld id="{889BB3BD-F80A-4CDD-987F-7A7F8A95929D}" type="slidenum">
              <a:rPr lang="en-US" altLang="zh-CN" smtClean="0"/>
              <a:pPr/>
              <a:t>23</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1587">
                                            <p:txEl>
                                              <p:pRg st="0" end="0"/>
                                            </p:txEl>
                                          </p:spTgt>
                                        </p:tgtEl>
                                        <p:attrNameLst>
                                          <p:attrName>style.visibility</p:attrName>
                                        </p:attrNameLst>
                                      </p:cBhvr>
                                      <p:to>
                                        <p:strVal val="visible"/>
                                      </p:to>
                                    </p:set>
                                    <p:animEffect transition="in" filter="blinds(horizontal)">
                                      <p:cBhvr>
                                        <p:cTn id="7" dur="500"/>
                                        <p:tgtEl>
                                          <p:spTgt spid="7915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87">
                                            <p:txEl>
                                              <p:pRg st="1" end="1"/>
                                            </p:txEl>
                                          </p:spTgt>
                                        </p:tgtEl>
                                        <p:attrNameLst>
                                          <p:attrName>style.visibility</p:attrName>
                                        </p:attrNameLst>
                                      </p:cBhvr>
                                      <p:to>
                                        <p:strVal val="visible"/>
                                      </p:to>
                                    </p:set>
                                    <p:animEffect transition="in" filter="blinds(horizontal)">
                                      <p:cBhvr>
                                        <p:cTn id="12" dur="500"/>
                                        <p:tgtEl>
                                          <p:spTgt spid="7915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1587">
                                            <p:txEl>
                                              <p:pRg st="2" end="2"/>
                                            </p:txEl>
                                          </p:spTgt>
                                        </p:tgtEl>
                                        <p:attrNameLst>
                                          <p:attrName>style.visibility</p:attrName>
                                        </p:attrNameLst>
                                      </p:cBhvr>
                                      <p:to>
                                        <p:strVal val="visible"/>
                                      </p:to>
                                    </p:set>
                                    <p:animEffect transition="in" filter="blinds(horizontal)">
                                      <p:cBhvr>
                                        <p:cTn id="17" dur="500"/>
                                        <p:tgtEl>
                                          <p:spTgt spid="7915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1587">
                                            <p:txEl>
                                              <p:pRg st="3" end="3"/>
                                            </p:txEl>
                                          </p:spTgt>
                                        </p:tgtEl>
                                        <p:attrNameLst>
                                          <p:attrName>style.visibility</p:attrName>
                                        </p:attrNameLst>
                                      </p:cBhvr>
                                      <p:to>
                                        <p:strVal val="visible"/>
                                      </p:to>
                                    </p:set>
                                    <p:animEffect transition="in" filter="blinds(horizontal)">
                                      <p:cBhvr>
                                        <p:cTn id="22" dur="500"/>
                                        <p:tgtEl>
                                          <p:spTgt spid="7915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3606" name="Rectangle 6"/>
          <p:cNvSpPr>
            <a:spLocks noChangeArrowheads="1"/>
          </p:cNvSpPr>
          <p:nvPr/>
        </p:nvSpPr>
        <p:spPr bwMode="auto">
          <a:xfrm>
            <a:off x="672275" y="188914"/>
            <a:ext cx="2298700" cy="579437"/>
          </a:xfrm>
          <a:prstGeom prst="rect">
            <a:avLst/>
          </a:prstGeom>
          <a:noFill/>
          <a:ln w="9525">
            <a:noFill/>
            <a:miter lim="800000"/>
            <a:headEnd/>
            <a:tailEnd/>
          </a:ln>
          <a:effectLst/>
        </p:spPr>
        <p:txBody>
          <a:bodyPr wrap="none" anchor="ctr">
            <a:spAutoFit/>
          </a:bodyPr>
          <a:lstStyle/>
          <a:p>
            <a:r>
              <a:rPr lang="en-US" altLang="zh-CN" sz="3200" b="1">
                <a:solidFill>
                  <a:srgbClr val="FF3399"/>
                </a:solidFill>
                <a:effectLst>
                  <a:outerShdw blurRad="38100" dist="38100" dir="2700000" algn="tl">
                    <a:srgbClr val="000000"/>
                  </a:outerShdw>
                </a:effectLst>
                <a:ea typeface="隶书" pitchFamily="49" charset="-122"/>
              </a:rPr>
              <a:t>5. </a:t>
            </a:r>
            <a:r>
              <a:rPr lang="zh-CN" altLang="en-US" sz="3200" b="1">
                <a:solidFill>
                  <a:srgbClr val="FF3399"/>
                </a:solidFill>
                <a:effectLst>
                  <a:outerShdw blurRad="38100" dist="38100" dir="2700000" algn="tl">
                    <a:srgbClr val="000000"/>
                  </a:outerShdw>
                </a:effectLst>
                <a:ea typeface="隶书" pitchFamily="49" charset="-122"/>
              </a:rPr>
              <a:t>实型数据</a:t>
            </a:r>
            <a:r>
              <a:rPr lang="zh-CN" altLang="en-US"/>
              <a:t> </a:t>
            </a:r>
          </a:p>
        </p:txBody>
      </p:sp>
      <p:sp>
        <p:nvSpPr>
          <p:cNvPr id="793607" name="Rectangle 7"/>
          <p:cNvSpPr>
            <a:spLocks noChangeArrowheads="1"/>
          </p:cNvSpPr>
          <p:nvPr/>
        </p:nvSpPr>
        <p:spPr bwMode="auto">
          <a:xfrm>
            <a:off x="959613" y="765175"/>
            <a:ext cx="4824413" cy="457200"/>
          </a:xfrm>
          <a:prstGeom prst="rect">
            <a:avLst/>
          </a:prstGeom>
          <a:noFill/>
          <a:ln w="9525">
            <a:noFill/>
            <a:miter lim="800000"/>
            <a:headEnd/>
            <a:tailEnd/>
          </a:ln>
          <a:effectLst/>
        </p:spPr>
        <p:txBody>
          <a:bodyPr anchor="ctr">
            <a:spAutoFit/>
          </a:bodyPr>
          <a:lstStyle/>
          <a:p>
            <a:pPr marL="457200" indent="-457200">
              <a:buClr>
                <a:srgbClr val="006600"/>
              </a:buClr>
              <a:buFont typeface="Wingdings" pitchFamily="2" charset="2"/>
              <a:buChar char="Ø"/>
              <a:tabLst>
                <a:tab pos="495300" algn="l"/>
              </a:tabLst>
            </a:pPr>
            <a:r>
              <a:rPr lang="zh-CN" altLang="en-US" b="1" dirty="0">
                <a:solidFill>
                  <a:srgbClr val="006600"/>
                </a:solidFill>
                <a:effectLst>
                  <a:outerShdw blurRad="38100" dist="38100" dir="2700000" algn="tl">
                    <a:srgbClr val="000000"/>
                  </a:outerShdw>
                </a:effectLst>
                <a:latin typeface="+mn-lt"/>
                <a:ea typeface="楷体" pitchFamily="49" charset="-122"/>
              </a:rPr>
              <a:t>实型常量（实数或浮点数）</a:t>
            </a:r>
            <a:r>
              <a:rPr lang="zh-CN" altLang="en-US" b="1" dirty="0">
                <a:effectLst>
                  <a:outerShdw blurRad="38100" dist="38100" dir="2700000" algn="tl">
                    <a:srgbClr val="FFFFFF"/>
                  </a:outerShdw>
                </a:effectLst>
                <a:latin typeface="+mn-lt"/>
                <a:ea typeface="楷体" pitchFamily="49" charset="-122"/>
              </a:rPr>
              <a:t>    </a:t>
            </a:r>
          </a:p>
        </p:txBody>
      </p:sp>
      <p:sp>
        <p:nvSpPr>
          <p:cNvPr id="793608" name="Rectangle 8"/>
          <p:cNvSpPr>
            <a:spLocks noChangeArrowheads="1"/>
          </p:cNvSpPr>
          <p:nvPr/>
        </p:nvSpPr>
        <p:spPr bwMode="auto">
          <a:xfrm>
            <a:off x="1463992" y="1130450"/>
            <a:ext cx="10392648" cy="1688219"/>
          </a:xfrm>
          <a:prstGeom prst="rect">
            <a:avLst/>
          </a:prstGeom>
          <a:noFill/>
          <a:ln w="9525">
            <a:noFill/>
            <a:miter lim="800000"/>
            <a:headEnd/>
            <a:tailEnd/>
          </a:ln>
          <a:effectLst/>
        </p:spPr>
        <p:txBody>
          <a:bodyPr wrap="square" anchor="ctr">
            <a:spAutoFit/>
          </a:bodyPr>
          <a:lstStyle/>
          <a:p>
            <a:pPr>
              <a:lnSpc>
                <a:spcPts val="3200"/>
              </a:lnSpc>
              <a:buFont typeface="Wingdings" pitchFamily="2" charset="2"/>
              <a:buChar char="l"/>
              <a:tabLst>
                <a:tab pos="571500" algn="l"/>
              </a:tabLst>
            </a:pPr>
            <a:r>
              <a:rPr lang="en-US" altLang="zh-CN" sz="2000" b="1" dirty="0">
                <a:solidFill>
                  <a:srgbClr val="0000FF"/>
                </a:solidFill>
                <a:effectLst>
                  <a:outerShdw blurRad="38100" dist="38100" dir="2700000" algn="tl">
                    <a:srgbClr val="FFFFFF"/>
                  </a:outerShdw>
                </a:effectLst>
                <a:latin typeface="+mn-lt"/>
                <a:ea typeface="楷体" pitchFamily="49" charset="-122"/>
              </a:rPr>
              <a:t> </a:t>
            </a:r>
            <a:r>
              <a:rPr lang="zh-CN" altLang="en-US" sz="2000" b="1" dirty="0">
                <a:solidFill>
                  <a:srgbClr val="0000FF"/>
                </a:solidFill>
                <a:effectLst>
                  <a:outerShdw blurRad="38100" dist="38100" dir="2700000" algn="tl">
                    <a:srgbClr val="FFFFFF"/>
                  </a:outerShdw>
                </a:effectLst>
                <a:latin typeface="+mn-lt"/>
                <a:ea typeface="楷体" pitchFamily="49" charset="-122"/>
              </a:rPr>
              <a:t>十进制小数形式：</a:t>
            </a:r>
            <a:r>
              <a:rPr lang="zh-CN" altLang="en-US" sz="2000" b="1" dirty="0">
                <a:effectLst>
                  <a:outerShdw blurRad="38100" dist="38100" dir="2700000" algn="tl">
                    <a:srgbClr val="FFFFFF"/>
                  </a:outerShdw>
                </a:effectLst>
                <a:latin typeface="+mn-lt"/>
                <a:ea typeface="楷体" pitchFamily="49" charset="-122"/>
              </a:rPr>
              <a:t>由数字</a:t>
            </a:r>
            <a:r>
              <a:rPr lang="en-US" altLang="zh-CN" sz="2000" b="1" dirty="0">
                <a:effectLst>
                  <a:outerShdw blurRad="38100" dist="38100" dir="2700000" algn="tl">
                    <a:srgbClr val="FFFFFF"/>
                  </a:outerShdw>
                </a:effectLst>
                <a:latin typeface="+mn-lt"/>
                <a:ea typeface="楷体" pitchFamily="49" charset="-122"/>
              </a:rPr>
              <a:t>0</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9</a:t>
            </a:r>
            <a:r>
              <a:rPr lang="zh-CN" altLang="en-US" sz="2000" b="1" dirty="0">
                <a:effectLst>
                  <a:outerShdw blurRad="38100" dist="38100" dir="2700000" algn="tl">
                    <a:srgbClr val="FFFFFF"/>
                  </a:outerShdw>
                </a:effectLst>
                <a:latin typeface="+mn-lt"/>
                <a:ea typeface="楷体" pitchFamily="49" charset="-122"/>
              </a:rPr>
              <a:t>和小数点组成</a:t>
            </a:r>
            <a:r>
              <a:rPr lang="zh-CN" altLang="en-US" sz="2000" dirty="0">
                <a:latin typeface="+mn-lt"/>
                <a:ea typeface="楷体" pitchFamily="49" charset="-122"/>
              </a:rPr>
              <a:t> </a:t>
            </a:r>
            <a:r>
              <a:rPr lang="en-US" altLang="zh-CN" sz="2000" dirty="0">
                <a:effectLst>
                  <a:outerShdw blurRad="38100" dist="38100" dir="2700000" algn="tl">
                    <a:srgbClr val="FFFFFF"/>
                  </a:outerShdw>
                </a:effectLst>
                <a:latin typeface="+mn-lt"/>
                <a:ea typeface="楷体" pitchFamily="49" charset="-122"/>
              </a:rPr>
              <a:t>.</a:t>
            </a:r>
            <a:r>
              <a:rPr lang="en-US" altLang="zh-CN" sz="2000" dirty="0">
                <a:latin typeface="+mn-lt"/>
                <a:ea typeface="楷体" pitchFamily="49" charset="-122"/>
              </a:rPr>
              <a:t> </a:t>
            </a:r>
            <a:r>
              <a:rPr lang="zh-CN" altLang="en-US" sz="2000" b="1" dirty="0">
                <a:solidFill>
                  <a:srgbClr val="CC3300"/>
                </a:solidFill>
                <a:effectLst>
                  <a:outerShdw blurRad="38100" dist="38100" dir="2700000" algn="tl">
                    <a:srgbClr val="000000"/>
                  </a:outerShdw>
                </a:effectLst>
                <a:latin typeface="+mn-lt"/>
                <a:ea typeface="楷体" pitchFamily="49" charset="-122"/>
              </a:rPr>
              <a:t>如：</a:t>
            </a:r>
            <a:r>
              <a:rPr lang="en-US" altLang="zh-CN" sz="2000" b="1" dirty="0">
                <a:solidFill>
                  <a:srgbClr val="CC3300"/>
                </a:solidFill>
                <a:effectLst>
                  <a:outerShdw blurRad="38100" dist="38100" dir="2700000" algn="tl">
                    <a:srgbClr val="000000"/>
                  </a:outerShdw>
                </a:effectLst>
                <a:latin typeface="+mn-lt"/>
                <a:ea typeface="楷体" pitchFamily="49" charset="-122"/>
              </a:rPr>
              <a:t>0.0</a:t>
            </a:r>
            <a:r>
              <a:rPr lang="zh-CN" altLang="en-US" sz="2000" b="1" dirty="0">
                <a:solidFill>
                  <a:srgbClr val="CC3300"/>
                </a:solidFill>
                <a:effectLst>
                  <a:outerShdw blurRad="38100" dist="38100" dir="2700000" algn="tl">
                    <a:srgbClr val="000000"/>
                  </a:outerShdw>
                </a:effectLst>
                <a:latin typeface="+mn-lt"/>
                <a:ea typeface="楷体" pitchFamily="49" charset="-122"/>
              </a:rPr>
              <a:t>，</a:t>
            </a:r>
            <a:r>
              <a:rPr lang="en-US" altLang="zh-CN" sz="2000" b="1" dirty="0">
                <a:solidFill>
                  <a:srgbClr val="CC3300"/>
                </a:solidFill>
                <a:effectLst>
                  <a:outerShdw blurRad="38100" dist="38100" dir="2700000" algn="tl">
                    <a:srgbClr val="000000"/>
                  </a:outerShdw>
                </a:effectLst>
                <a:latin typeface="+mn-lt"/>
                <a:ea typeface="楷体" pitchFamily="49" charset="-122"/>
              </a:rPr>
              <a:t>5.6</a:t>
            </a:r>
            <a:r>
              <a:rPr lang="zh-CN" altLang="en-US" sz="2000" b="1" dirty="0">
                <a:solidFill>
                  <a:srgbClr val="CC3300"/>
                </a:solidFill>
                <a:effectLst>
                  <a:outerShdw blurRad="38100" dist="38100" dir="2700000" algn="tl">
                    <a:srgbClr val="000000"/>
                  </a:outerShdw>
                </a:effectLst>
                <a:latin typeface="+mn-lt"/>
                <a:ea typeface="楷体" pitchFamily="49" charset="-122"/>
              </a:rPr>
              <a:t>，</a:t>
            </a:r>
            <a:r>
              <a:rPr lang="en-US" altLang="zh-CN" sz="2000" b="1" dirty="0">
                <a:solidFill>
                  <a:srgbClr val="CC3300"/>
                </a:solidFill>
                <a:effectLst>
                  <a:outerShdw blurRad="38100" dist="38100" dir="2700000" algn="tl">
                    <a:srgbClr val="000000"/>
                  </a:outerShdw>
                </a:effectLst>
                <a:latin typeface="+mn-lt"/>
                <a:ea typeface="楷体" pitchFamily="49" charset="-122"/>
              </a:rPr>
              <a:t>-5.</a:t>
            </a:r>
          </a:p>
          <a:p>
            <a:pPr>
              <a:lnSpc>
                <a:spcPts val="3200"/>
              </a:lnSpc>
              <a:buFont typeface="Wingdings" pitchFamily="2" charset="2"/>
              <a:buChar char="l"/>
              <a:tabLst>
                <a:tab pos="571500" algn="l"/>
              </a:tabLst>
            </a:pPr>
            <a:r>
              <a:rPr lang="zh-CN" altLang="en-US" sz="2000" b="1" dirty="0">
                <a:solidFill>
                  <a:srgbClr val="0000FF"/>
                </a:solidFill>
                <a:effectLst>
                  <a:outerShdw blurRad="38100" dist="38100" dir="2700000" algn="tl">
                    <a:srgbClr val="FFFFFF"/>
                  </a:outerShdw>
                </a:effectLst>
                <a:latin typeface="+mn-lt"/>
                <a:ea typeface="楷体" pitchFamily="49" charset="-122"/>
              </a:rPr>
              <a:t> 指数形式：</a:t>
            </a:r>
            <a:r>
              <a:rPr lang="zh-CN" altLang="en-US" sz="2000" b="1" dirty="0">
                <a:effectLst>
                  <a:outerShdw blurRad="38100" dist="38100" dir="2700000" algn="tl">
                    <a:srgbClr val="FFFFFF"/>
                  </a:outerShdw>
                </a:effectLst>
                <a:latin typeface="+mn-lt"/>
                <a:ea typeface="楷体" pitchFamily="49" charset="-122"/>
              </a:rPr>
              <a:t>由十进制数，加阶码标志</a:t>
            </a:r>
            <a:r>
              <a:rPr lang="en-US" altLang="zh-CN" sz="2000" b="1" dirty="0">
                <a:effectLst>
                  <a:outerShdw blurRad="38100" dist="38100" dir="2700000" algn="tl">
                    <a:srgbClr val="FFFFFF"/>
                  </a:outerShdw>
                </a:effectLst>
                <a:latin typeface="+mn-lt"/>
                <a:ea typeface="楷体" pitchFamily="49" charset="-122"/>
              </a:rPr>
              <a:t>e</a:t>
            </a:r>
            <a:r>
              <a:rPr lang="zh-CN" altLang="en-US" sz="2000" b="1" dirty="0">
                <a:effectLst>
                  <a:outerShdw blurRad="38100" dist="38100" dir="2700000" algn="tl">
                    <a:srgbClr val="FFFFFF"/>
                  </a:outerShdw>
                </a:effectLst>
                <a:latin typeface="+mn-lt"/>
                <a:ea typeface="楷体" pitchFamily="49" charset="-122"/>
              </a:rPr>
              <a:t>或</a:t>
            </a:r>
            <a:r>
              <a:rPr lang="en-US" altLang="zh-CN" sz="2000" b="1" dirty="0">
                <a:effectLst>
                  <a:outerShdw blurRad="38100" dist="38100" dir="2700000" algn="tl">
                    <a:srgbClr val="FFFFFF"/>
                  </a:outerShdw>
                </a:effectLst>
                <a:latin typeface="+mn-lt"/>
                <a:ea typeface="楷体" pitchFamily="49" charset="-122"/>
              </a:rPr>
              <a:t>E</a:t>
            </a:r>
            <a:r>
              <a:rPr lang="zh-CN" altLang="en-US" sz="2000" b="1" dirty="0">
                <a:effectLst>
                  <a:outerShdw blurRad="38100" dist="38100" dir="2700000" algn="tl">
                    <a:srgbClr val="FFFFFF"/>
                  </a:outerShdw>
                </a:effectLst>
                <a:latin typeface="+mn-lt"/>
                <a:ea typeface="楷体" pitchFamily="49" charset="-122"/>
              </a:rPr>
              <a:t>以及阶码（只能为整数，可以带符号）组成。</a:t>
            </a:r>
            <a:endParaRPr lang="en-US" altLang="zh-CN" sz="2000" b="1" dirty="0">
              <a:effectLst>
                <a:outerShdw blurRad="38100" dist="38100" dir="2700000" algn="tl">
                  <a:srgbClr val="FFFFFF"/>
                </a:outerShdw>
              </a:effectLst>
              <a:latin typeface="+mn-lt"/>
              <a:ea typeface="楷体" pitchFamily="49" charset="-122"/>
            </a:endParaRPr>
          </a:p>
          <a:p>
            <a:pPr>
              <a:lnSpc>
                <a:spcPts val="3200"/>
              </a:lnSpc>
              <a:tabLst>
                <a:tab pos="571500" algn="l"/>
              </a:tabLst>
            </a:pPr>
            <a:r>
              <a:rPr lang="en-US" altLang="zh-CN" sz="2000" b="1" dirty="0">
                <a:solidFill>
                  <a:srgbClr val="FF3300"/>
                </a:solidFill>
                <a:effectLst>
                  <a:outerShdw blurRad="38100" dist="38100" dir="2700000" algn="tl">
                    <a:srgbClr val="000000"/>
                  </a:outerShdw>
                </a:effectLst>
                <a:latin typeface="+mn-lt"/>
                <a:ea typeface="楷体" pitchFamily="49" charset="-122"/>
              </a:rPr>
              <a:t>    </a:t>
            </a:r>
            <a:r>
              <a:rPr lang="zh-CN" altLang="en-US" sz="2000" b="1" dirty="0">
                <a:solidFill>
                  <a:srgbClr val="CC3300"/>
                </a:solidFill>
                <a:effectLst>
                  <a:outerShdw blurRad="38100" dist="38100" dir="2700000" algn="tl">
                    <a:srgbClr val="000000"/>
                  </a:outerShdw>
                </a:effectLst>
                <a:latin typeface="+mn-lt"/>
                <a:ea typeface="楷体" pitchFamily="49" charset="-122"/>
              </a:rPr>
              <a:t>其一般形式为：</a:t>
            </a:r>
            <a:r>
              <a:rPr lang="en-US" altLang="zh-CN" sz="2000" b="1" dirty="0" err="1">
                <a:solidFill>
                  <a:srgbClr val="CC3300"/>
                </a:solidFill>
                <a:effectLst>
                  <a:outerShdw blurRad="38100" dist="38100" dir="2700000" algn="tl">
                    <a:srgbClr val="000000"/>
                  </a:outerShdw>
                </a:effectLst>
                <a:latin typeface="+mn-lt"/>
                <a:ea typeface="楷体" pitchFamily="49" charset="-122"/>
              </a:rPr>
              <a:t>aEn</a:t>
            </a:r>
            <a:r>
              <a:rPr lang="en-US" altLang="zh-CN" sz="2000" b="1" dirty="0">
                <a:solidFill>
                  <a:srgbClr val="CC3300"/>
                </a:solidFill>
                <a:effectLst>
                  <a:outerShdw blurRad="38100" dist="38100" dir="2700000" algn="tl">
                    <a:srgbClr val="000000"/>
                  </a:outerShdw>
                </a:effectLst>
                <a:latin typeface="+mn-lt"/>
                <a:ea typeface="楷体" pitchFamily="49" charset="-122"/>
              </a:rPr>
              <a:t>   </a:t>
            </a:r>
          </a:p>
          <a:p>
            <a:pPr>
              <a:lnSpc>
                <a:spcPts val="3200"/>
              </a:lnSpc>
              <a:tabLst>
                <a:tab pos="571500" algn="l"/>
              </a:tabLst>
            </a:pPr>
            <a:r>
              <a:rPr lang="en-US" altLang="zh-CN" sz="2000" b="1" dirty="0">
                <a:solidFill>
                  <a:srgbClr val="CC3300"/>
                </a:solidFill>
                <a:effectLst>
                  <a:outerShdw blurRad="38100" dist="38100" dir="2700000" algn="tl">
                    <a:srgbClr val="000000"/>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其中：</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为十进制数，</a:t>
            </a:r>
            <a:r>
              <a:rPr lang="en-US" altLang="zh-CN" sz="2000" b="1" dirty="0">
                <a:effectLst>
                  <a:outerShdw blurRad="38100" dist="38100" dir="2700000" algn="tl">
                    <a:srgbClr val="FFFFFF"/>
                  </a:outerShdw>
                </a:effectLst>
                <a:latin typeface="+mn-lt"/>
                <a:ea typeface="楷体" pitchFamily="49" charset="-122"/>
              </a:rPr>
              <a:t>n</a:t>
            </a:r>
            <a:r>
              <a:rPr lang="zh-CN" altLang="en-US" sz="2000" b="1" dirty="0">
                <a:effectLst>
                  <a:outerShdw blurRad="38100" dist="38100" dir="2700000" algn="tl">
                    <a:srgbClr val="FFFFFF"/>
                  </a:outerShdw>
                </a:effectLst>
                <a:latin typeface="+mn-lt"/>
                <a:ea typeface="楷体" pitchFamily="49" charset="-122"/>
              </a:rPr>
              <a:t>为十进制整数，都不可缺少。其可表示为</a:t>
            </a:r>
            <a:r>
              <a:rPr lang="en-US" altLang="zh-CN" sz="2000" b="1" dirty="0">
                <a:effectLst>
                  <a:outerShdw blurRad="38100" dist="38100" dir="2700000" algn="tl">
                    <a:srgbClr val="FFFFFF"/>
                  </a:outerShdw>
                </a:effectLst>
                <a:latin typeface="+mn-lt"/>
                <a:ea typeface="楷体" pitchFamily="49" charset="-122"/>
              </a:rPr>
              <a:t>a×10</a:t>
            </a:r>
            <a:r>
              <a:rPr lang="en-US" altLang="zh-CN" sz="2000" b="1" baseline="30000" dirty="0">
                <a:effectLst>
                  <a:outerShdw blurRad="38100" dist="38100" dir="2700000" algn="tl">
                    <a:srgbClr val="FFFFFF"/>
                  </a:outerShdw>
                </a:effectLst>
                <a:latin typeface="+mn-lt"/>
                <a:ea typeface="楷体" pitchFamily="49" charset="-122"/>
              </a:rPr>
              <a:t>n</a:t>
            </a:r>
          </a:p>
        </p:txBody>
      </p:sp>
      <p:sp>
        <p:nvSpPr>
          <p:cNvPr id="793623" name="Rectangle 23"/>
          <p:cNvSpPr>
            <a:spLocks noChangeArrowheads="1"/>
          </p:cNvSpPr>
          <p:nvPr/>
        </p:nvSpPr>
        <p:spPr bwMode="auto">
          <a:xfrm>
            <a:off x="2567608" y="2882022"/>
            <a:ext cx="7848872" cy="707886"/>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100000" b="100000"/>
            </a:path>
            <a:tileRect t="-100000" r="-100000"/>
          </a:gradFill>
          <a:ln w="34925">
            <a:solidFill>
              <a:schemeClr val="accent1">
                <a:lumMod val="50000"/>
              </a:schemeClr>
            </a:solidFill>
            <a:miter lim="800000"/>
            <a:headEnd/>
            <a:tailEnd/>
          </a:ln>
          <a:effectLst>
            <a:outerShdw blurRad="107950" dist="12700" dir="5400000" algn="ctr">
              <a:srgbClr val="000000"/>
            </a:outerShdw>
          </a:effectLst>
          <a:scene3d>
            <a:camera prst="orthographicFront"/>
            <a:lightRig rig="threePt" dir="t"/>
          </a:scene3d>
          <a:sp3d>
            <a:bevelT w="114300" prst="hardEdge"/>
          </a:sp3d>
        </p:spPr>
        <p:txBody>
          <a:bodyPr wrap="square" anchor="ctr">
            <a:spAutoFit/>
          </a:bodyPr>
          <a:lstStyle/>
          <a:p>
            <a:r>
              <a:rPr lang="zh-CN" altLang="en-US" sz="2000" b="1" dirty="0">
                <a:solidFill>
                  <a:srgbClr val="FF00FF"/>
                </a:solidFill>
                <a:effectLst>
                  <a:outerShdw blurRad="38100" dist="38100" dir="2700000" algn="tl">
                    <a:srgbClr val="C0C0C0"/>
                  </a:outerShdw>
                </a:effectLst>
                <a:latin typeface="+mn-lt"/>
                <a:ea typeface="楷体" pitchFamily="49" charset="-122"/>
              </a:rPr>
              <a:t>合法的实数表示：</a:t>
            </a:r>
          </a:p>
          <a:p>
            <a:r>
              <a:rPr lang="zh-CN" altLang="en-US" sz="2000" b="1" dirty="0">
                <a:effectLst>
                  <a:outerShdw blurRad="38100" dist="38100" dir="2700000" algn="tl">
                    <a:srgbClr val="C0C0C0"/>
                  </a:outerShdw>
                </a:effectLst>
                <a:latin typeface="+mn-lt"/>
                <a:ea typeface="楷体" pitchFamily="49" charset="-122"/>
              </a:rPr>
              <a:t>   </a:t>
            </a:r>
            <a:r>
              <a:rPr lang="en-US" altLang="zh-CN" sz="2000" b="1" dirty="0">
                <a:effectLst>
                  <a:outerShdw blurRad="38100" dist="38100" dir="2700000" algn="tl">
                    <a:srgbClr val="C0C0C0"/>
                  </a:outerShdw>
                </a:effectLst>
                <a:latin typeface="+mn-lt"/>
                <a:ea typeface="楷体" pitchFamily="49" charset="-122"/>
              </a:rPr>
              <a:t>2.1E5 </a:t>
            </a:r>
            <a:r>
              <a:rPr lang="zh-CN" altLang="en-US" sz="2000" b="1" dirty="0">
                <a:effectLst>
                  <a:outerShdw blurRad="38100" dist="38100" dir="2700000" algn="tl">
                    <a:srgbClr val="C0C0C0"/>
                  </a:outerShdw>
                </a:effectLst>
                <a:latin typeface="+mn-lt"/>
                <a:ea typeface="楷体" pitchFamily="49" charset="-122"/>
              </a:rPr>
              <a:t>表示</a:t>
            </a:r>
            <a:r>
              <a:rPr lang="en-US" altLang="zh-CN" sz="2000" b="1" dirty="0">
                <a:effectLst>
                  <a:outerShdw blurRad="38100" dist="38100" dir="2700000" algn="tl">
                    <a:srgbClr val="C0C0C0"/>
                  </a:outerShdw>
                </a:effectLst>
                <a:latin typeface="+mn-lt"/>
                <a:ea typeface="楷体" pitchFamily="49" charset="-122"/>
              </a:rPr>
              <a:t>2.1×10</a:t>
            </a:r>
            <a:r>
              <a:rPr lang="en-US" altLang="zh-CN" sz="2000" b="1" baseline="30000" dirty="0">
                <a:effectLst>
                  <a:outerShdw blurRad="38100" dist="38100" dir="2700000" algn="tl">
                    <a:srgbClr val="C0C0C0"/>
                  </a:outerShdw>
                </a:effectLst>
                <a:latin typeface="+mn-lt"/>
                <a:ea typeface="楷体" pitchFamily="49" charset="-122"/>
              </a:rPr>
              <a:t>5</a:t>
            </a:r>
            <a:r>
              <a:rPr lang="zh-CN" altLang="en-US" sz="2000" b="1" dirty="0">
                <a:effectLst>
                  <a:outerShdw blurRad="38100" dist="38100" dir="2700000" algn="tl">
                    <a:srgbClr val="C0C0C0"/>
                  </a:outerShdw>
                </a:effectLst>
                <a:latin typeface="+mn-lt"/>
                <a:ea typeface="楷体" pitchFamily="49" charset="-122"/>
              </a:rPr>
              <a:t>，</a:t>
            </a:r>
            <a:r>
              <a:rPr lang="en-US" altLang="zh-CN" sz="2000" b="1" dirty="0">
                <a:effectLst>
                  <a:outerShdw blurRad="38100" dist="38100" dir="2700000" algn="tl">
                    <a:srgbClr val="C0C0C0"/>
                  </a:outerShdw>
                </a:effectLst>
                <a:latin typeface="+mn-lt"/>
                <a:ea typeface="楷体" pitchFamily="49" charset="-122"/>
              </a:rPr>
              <a:t>3.7E-2 </a:t>
            </a:r>
            <a:r>
              <a:rPr lang="zh-CN" altLang="en-US" sz="2000" b="1" dirty="0">
                <a:effectLst>
                  <a:outerShdw blurRad="38100" dist="38100" dir="2700000" algn="tl">
                    <a:srgbClr val="C0C0C0"/>
                  </a:outerShdw>
                </a:effectLst>
                <a:latin typeface="+mn-lt"/>
                <a:ea typeface="楷体" pitchFamily="49" charset="-122"/>
              </a:rPr>
              <a:t>表示</a:t>
            </a:r>
            <a:r>
              <a:rPr lang="en-US" altLang="zh-CN" sz="2000" b="1" dirty="0">
                <a:effectLst>
                  <a:outerShdw blurRad="38100" dist="38100" dir="2700000" algn="tl">
                    <a:srgbClr val="C0C0C0"/>
                  </a:outerShdw>
                </a:effectLst>
                <a:latin typeface="+mn-lt"/>
                <a:ea typeface="楷体" pitchFamily="49" charset="-122"/>
              </a:rPr>
              <a:t>3.7×10</a:t>
            </a:r>
            <a:r>
              <a:rPr lang="en-US" altLang="zh-CN" sz="2000" b="1" baseline="30000" dirty="0">
                <a:effectLst>
                  <a:outerShdw blurRad="38100" dist="38100" dir="2700000" algn="tl">
                    <a:srgbClr val="C0C0C0"/>
                  </a:outerShdw>
                </a:effectLst>
                <a:latin typeface="+mn-lt"/>
                <a:ea typeface="楷体" pitchFamily="49" charset="-122"/>
              </a:rPr>
              <a:t>-2</a:t>
            </a:r>
            <a:r>
              <a:rPr lang="zh-CN" altLang="en-US" sz="2000" b="1" dirty="0">
                <a:effectLst>
                  <a:outerShdw blurRad="38100" dist="38100" dir="2700000" algn="tl">
                    <a:srgbClr val="C0C0C0"/>
                  </a:outerShdw>
                </a:effectLst>
                <a:latin typeface="+mn-lt"/>
                <a:ea typeface="楷体" pitchFamily="49" charset="-122"/>
              </a:rPr>
              <a:t>。</a:t>
            </a:r>
            <a:r>
              <a:rPr lang="zh-CN" altLang="en-US" sz="2000" dirty="0">
                <a:latin typeface="+mn-lt"/>
                <a:ea typeface="楷体" pitchFamily="49" charset="-122"/>
              </a:rPr>
              <a:t> </a:t>
            </a:r>
          </a:p>
        </p:txBody>
      </p:sp>
      <p:sp>
        <p:nvSpPr>
          <p:cNvPr id="793627" name="Rectangle 27"/>
          <p:cNvSpPr>
            <a:spLocks noChangeArrowheads="1"/>
          </p:cNvSpPr>
          <p:nvPr/>
        </p:nvSpPr>
        <p:spPr bwMode="auto">
          <a:xfrm>
            <a:off x="972267" y="2922370"/>
            <a:ext cx="4824412" cy="457200"/>
          </a:xfrm>
          <a:prstGeom prst="rect">
            <a:avLst/>
          </a:prstGeom>
          <a:noFill/>
          <a:ln w="9525">
            <a:noFill/>
            <a:miter lim="800000"/>
            <a:headEnd/>
            <a:tailEnd/>
          </a:ln>
          <a:effectLst/>
        </p:spPr>
        <p:txBody>
          <a:bodyPr anchor="ctr">
            <a:spAutoFit/>
          </a:bodyPr>
          <a:lstStyle/>
          <a:p>
            <a:pPr marL="457200" indent="-457200">
              <a:buClr>
                <a:srgbClr val="006600"/>
              </a:buClr>
              <a:buFont typeface="Wingdings" pitchFamily="2" charset="2"/>
              <a:buChar char="Ø"/>
              <a:tabLst>
                <a:tab pos="495300" algn="l"/>
              </a:tabLst>
            </a:pPr>
            <a:r>
              <a:rPr lang="zh-CN" altLang="en-US" b="1" dirty="0">
                <a:solidFill>
                  <a:srgbClr val="006600"/>
                </a:solidFill>
                <a:effectLst>
                  <a:outerShdw blurRad="38100" dist="38100" dir="2700000" algn="tl">
                    <a:srgbClr val="000000"/>
                  </a:outerShdw>
                </a:effectLst>
                <a:latin typeface="+mn-lt"/>
                <a:ea typeface="楷体" pitchFamily="49" charset="-122"/>
              </a:rPr>
              <a:t>实型变量</a:t>
            </a:r>
            <a:r>
              <a:rPr lang="zh-CN" altLang="en-US" b="1" dirty="0">
                <a:effectLst>
                  <a:outerShdw blurRad="38100" dist="38100" dir="2700000" algn="tl">
                    <a:srgbClr val="FFFFFF"/>
                  </a:outerShdw>
                </a:effectLst>
                <a:latin typeface="+mn-lt"/>
                <a:ea typeface="楷体" pitchFamily="49" charset="-122"/>
              </a:rPr>
              <a:t>    </a:t>
            </a:r>
          </a:p>
        </p:txBody>
      </p:sp>
      <p:sp>
        <p:nvSpPr>
          <p:cNvPr id="793628" name="Rectangle 28"/>
          <p:cNvSpPr>
            <a:spLocks noChangeArrowheads="1"/>
          </p:cNvSpPr>
          <p:nvPr/>
        </p:nvSpPr>
        <p:spPr bwMode="auto">
          <a:xfrm>
            <a:off x="1463719" y="3339666"/>
            <a:ext cx="10320913" cy="3329694"/>
          </a:xfrm>
          <a:prstGeom prst="rect">
            <a:avLst/>
          </a:prstGeom>
          <a:noFill/>
          <a:ln w="9525">
            <a:noFill/>
            <a:miter lim="800000"/>
            <a:headEnd/>
            <a:tailEnd/>
          </a:ln>
          <a:effectLst/>
        </p:spPr>
        <p:txBody>
          <a:bodyPr wrap="square" anchor="ctr">
            <a:spAutoFit/>
          </a:bodyPr>
          <a:lstStyle/>
          <a:p>
            <a:pPr>
              <a:lnSpc>
                <a:spcPts val="3200"/>
              </a:lnSpc>
              <a:buFont typeface="Wingdings" pitchFamily="2" charset="2"/>
              <a:buChar char="l"/>
              <a:tabLst>
                <a:tab pos="571500" algn="l"/>
              </a:tabLst>
            </a:pPr>
            <a:r>
              <a:rPr lang="en-US" altLang="zh-CN" sz="2000" b="1" dirty="0">
                <a:solidFill>
                  <a:srgbClr val="0000FF"/>
                </a:solidFill>
                <a:effectLst>
                  <a:outerShdw blurRad="38100" dist="38100" dir="2700000" algn="tl">
                    <a:srgbClr val="FFFFFF"/>
                  </a:outerShdw>
                </a:effectLst>
                <a:latin typeface="+mn-lt"/>
                <a:ea typeface="楷体" pitchFamily="49" charset="-122"/>
              </a:rPr>
              <a:t> </a:t>
            </a:r>
            <a:r>
              <a:rPr lang="zh-CN" altLang="en-US" sz="2000" b="1" dirty="0">
                <a:solidFill>
                  <a:srgbClr val="0000FF"/>
                </a:solidFill>
                <a:effectLst>
                  <a:outerShdw blurRad="38100" dist="38100" dir="2700000" algn="tl">
                    <a:srgbClr val="FFFFFF"/>
                  </a:outerShdw>
                </a:effectLst>
                <a:latin typeface="+mn-lt"/>
                <a:ea typeface="楷体" pitchFamily="49" charset="-122"/>
              </a:rPr>
              <a:t>单精度实型（</a:t>
            </a:r>
            <a:r>
              <a:rPr lang="en-US" altLang="zh-CN" sz="2000" b="1" dirty="0">
                <a:solidFill>
                  <a:srgbClr val="0000FF"/>
                </a:solidFill>
                <a:effectLst>
                  <a:outerShdw blurRad="38100" dist="38100" dir="2700000" algn="tl">
                    <a:srgbClr val="000000"/>
                  </a:outerShdw>
                </a:effectLst>
                <a:latin typeface="+mn-lt"/>
                <a:ea typeface="楷体" pitchFamily="49" charset="-122"/>
              </a:rPr>
              <a:t>float</a:t>
            </a:r>
            <a:r>
              <a:rPr lang="zh-CN" altLang="en-US" sz="2000" b="1" dirty="0">
                <a:solidFill>
                  <a:srgbClr val="0000FF"/>
                </a:solidFill>
                <a:effectLst>
                  <a:outerShdw blurRad="38100" dist="38100" dir="2700000" algn="tl">
                    <a:srgbClr val="FFFFFF"/>
                  </a:outerShdw>
                </a:effectLst>
                <a:latin typeface="+mn-lt"/>
                <a:ea typeface="楷体" pitchFamily="49" charset="-122"/>
              </a:rPr>
              <a:t>）</a:t>
            </a:r>
          </a:p>
          <a:p>
            <a:pPr>
              <a:lnSpc>
                <a:spcPts val="3200"/>
              </a:lnSpc>
              <a:tabLst>
                <a:tab pos="571500" algn="l"/>
              </a:tabLst>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float f = 3.14, g;</a:t>
            </a:r>
            <a:r>
              <a:rPr lang="en-US" altLang="zh-CN" sz="2000" b="1" dirty="0">
                <a:solidFill>
                  <a:srgbClr val="FF3300"/>
                </a:solidFill>
                <a:effectLst>
                  <a:outerShdw blurRad="38100" dist="38100" dir="2700000" algn="tl">
                    <a:srgbClr val="000000"/>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这种定义的变量在内存中</a:t>
            </a:r>
            <a:r>
              <a:rPr lang="zh-CN" altLang="en-US" sz="2000" b="1" dirty="0">
                <a:solidFill>
                  <a:srgbClr val="C00000"/>
                </a:solidFill>
                <a:effectLst>
                  <a:outerShdw blurRad="38100" dist="38100" dir="2700000" algn="tl">
                    <a:srgbClr val="FFFFFF"/>
                  </a:outerShdw>
                </a:effectLst>
                <a:latin typeface="+mn-lt"/>
                <a:ea typeface="楷体" pitchFamily="49" charset="-122"/>
              </a:rPr>
              <a:t>占</a:t>
            </a:r>
            <a:r>
              <a:rPr lang="en-US" altLang="zh-CN" sz="2000" b="1" dirty="0">
                <a:solidFill>
                  <a:srgbClr val="C00000"/>
                </a:solidFill>
                <a:effectLst>
                  <a:outerShdw blurRad="38100" dist="38100" dir="2700000" algn="tl">
                    <a:srgbClr val="FFFFFF"/>
                  </a:outerShdw>
                </a:effectLst>
                <a:latin typeface="+mn-lt"/>
                <a:ea typeface="楷体" pitchFamily="49" charset="-122"/>
              </a:rPr>
              <a:t>4</a:t>
            </a:r>
            <a:r>
              <a:rPr lang="zh-CN" altLang="en-US" sz="2000" b="1" dirty="0">
                <a:solidFill>
                  <a:srgbClr val="C00000"/>
                </a:solidFill>
                <a:effectLst>
                  <a:outerShdw blurRad="38100" dist="38100" dir="2700000" algn="tl">
                    <a:srgbClr val="FFFFFF"/>
                  </a:outerShdw>
                </a:effectLst>
                <a:latin typeface="+mn-lt"/>
                <a:ea typeface="楷体" pitchFamily="49" charset="-122"/>
              </a:rPr>
              <a:t>个字节（</a:t>
            </a:r>
            <a:r>
              <a:rPr lang="en-US" altLang="zh-CN" sz="2000" b="1" dirty="0">
                <a:solidFill>
                  <a:srgbClr val="C00000"/>
                </a:solidFill>
                <a:effectLst>
                  <a:outerShdw blurRad="38100" dist="38100" dir="2700000" algn="tl">
                    <a:srgbClr val="FFFFFF"/>
                  </a:outerShdw>
                </a:effectLst>
                <a:latin typeface="+mn-lt"/>
                <a:ea typeface="楷体" pitchFamily="49" charset="-122"/>
              </a:rPr>
              <a:t>32</a:t>
            </a:r>
            <a:r>
              <a:rPr lang="zh-CN" altLang="en-US" sz="2000" b="1" dirty="0">
                <a:solidFill>
                  <a:srgbClr val="C00000"/>
                </a:solidFill>
                <a:effectLst>
                  <a:outerShdw blurRad="38100" dist="38100" dir="2700000" algn="tl">
                    <a:srgbClr val="FFFFFF"/>
                  </a:outerShdw>
                </a:effectLst>
                <a:latin typeface="+mn-lt"/>
                <a:ea typeface="楷体" pitchFamily="49" charset="-122"/>
              </a:rPr>
              <a:t>位）</a:t>
            </a:r>
            <a:r>
              <a:rPr lang="zh-CN" altLang="en-US" sz="2000" b="1" dirty="0">
                <a:effectLst>
                  <a:outerShdw blurRad="38100" dist="38100" dir="2700000" algn="tl">
                    <a:srgbClr val="FFFFFF"/>
                  </a:outerShdw>
                </a:effectLst>
                <a:latin typeface="+mn-lt"/>
                <a:ea typeface="楷体" pitchFamily="49" charset="-122"/>
              </a:rPr>
              <a:t>的存储单元。</a:t>
            </a:r>
          </a:p>
          <a:p>
            <a:pPr>
              <a:lnSpc>
                <a:spcPts val="3200"/>
              </a:lnSpc>
              <a:buFont typeface="Wingdings" pitchFamily="2" charset="2"/>
              <a:buChar char="l"/>
              <a:tabLst>
                <a:tab pos="571500" algn="l"/>
              </a:tabLst>
            </a:pPr>
            <a:r>
              <a:rPr lang="zh-CN" altLang="en-US" sz="2000" b="1" dirty="0">
                <a:solidFill>
                  <a:srgbClr val="FF3399"/>
                </a:solidFill>
                <a:effectLst>
                  <a:outerShdw blurRad="38100" dist="38100" dir="2700000" algn="tl">
                    <a:srgbClr val="FFFFFF"/>
                  </a:outerShdw>
                </a:effectLst>
                <a:latin typeface="+mn-lt"/>
                <a:ea typeface="楷体" pitchFamily="49" charset="-122"/>
              </a:rPr>
              <a:t> </a:t>
            </a:r>
            <a:r>
              <a:rPr lang="zh-CN" altLang="en-US" sz="2000" b="1" dirty="0">
                <a:solidFill>
                  <a:srgbClr val="0000FF"/>
                </a:solidFill>
                <a:effectLst>
                  <a:outerShdw blurRad="38100" dist="38100" dir="2700000" algn="tl">
                    <a:srgbClr val="FFFFFF"/>
                  </a:outerShdw>
                </a:effectLst>
                <a:latin typeface="+mn-lt"/>
                <a:ea typeface="楷体" pitchFamily="49" charset="-122"/>
              </a:rPr>
              <a:t>双精度实型（</a:t>
            </a:r>
            <a:r>
              <a:rPr lang="en-US" altLang="zh-CN" sz="2000" b="1" dirty="0">
                <a:solidFill>
                  <a:srgbClr val="0000FF"/>
                </a:solidFill>
                <a:effectLst>
                  <a:outerShdw blurRad="38100" dist="38100" dir="2700000" algn="tl">
                    <a:srgbClr val="000000"/>
                  </a:outerShdw>
                </a:effectLst>
                <a:latin typeface="+mn-lt"/>
                <a:ea typeface="楷体" pitchFamily="49" charset="-122"/>
              </a:rPr>
              <a:t>double</a:t>
            </a:r>
            <a:r>
              <a:rPr lang="zh-CN" altLang="en-US" sz="2000" b="1" dirty="0">
                <a:solidFill>
                  <a:srgbClr val="0000FF"/>
                </a:solidFill>
                <a:effectLst>
                  <a:outerShdw blurRad="38100" dist="38100" dir="2700000" algn="tl">
                    <a:srgbClr val="FFFFFF"/>
                  </a:outerShdw>
                </a:effectLst>
                <a:latin typeface="+mn-lt"/>
                <a:ea typeface="楷体" pitchFamily="49" charset="-122"/>
              </a:rPr>
              <a:t>）</a:t>
            </a:r>
          </a:p>
          <a:p>
            <a:pPr>
              <a:lnSpc>
                <a:spcPts val="3200"/>
              </a:lnSpc>
              <a:tabLst>
                <a:tab pos="571500" algn="l"/>
              </a:tabLst>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double x, y;  </a:t>
            </a:r>
            <a:r>
              <a:rPr lang="zh-CN" altLang="en-US" sz="2000" b="1" dirty="0">
                <a:effectLst>
                  <a:outerShdw blurRad="38100" dist="38100" dir="2700000" algn="tl">
                    <a:srgbClr val="FFFFFF"/>
                  </a:outerShdw>
                </a:effectLst>
                <a:latin typeface="+mn-lt"/>
                <a:ea typeface="楷体" pitchFamily="49" charset="-122"/>
              </a:rPr>
              <a:t>这种定义的变量在内存中</a:t>
            </a:r>
            <a:r>
              <a:rPr lang="zh-CN" altLang="en-US" sz="2000" b="1" dirty="0">
                <a:solidFill>
                  <a:srgbClr val="C00000"/>
                </a:solidFill>
                <a:effectLst>
                  <a:outerShdw blurRad="38100" dist="38100" dir="2700000" algn="tl">
                    <a:srgbClr val="FFFFFF"/>
                  </a:outerShdw>
                </a:effectLst>
                <a:latin typeface="+mn-lt"/>
                <a:ea typeface="楷体" pitchFamily="49" charset="-122"/>
              </a:rPr>
              <a:t>占</a:t>
            </a:r>
            <a:r>
              <a:rPr lang="en-US" altLang="zh-CN" sz="2000" b="1" dirty="0">
                <a:solidFill>
                  <a:srgbClr val="C00000"/>
                </a:solidFill>
                <a:effectLst>
                  <a:outerShdw blurRad="38100" dist="38100" dir="2700000" algn="tl">
                    <a:srgbClr val="FFFFFF"/>
                  </a:outerShdw>
                </a:effectLst>
                <a:latin typeface="+mn-lt"/>
                <a:ea typeface="楷体" pitchFamily="49" charset="-122"/>
              </a:rPr>
              <a:t>8</a:t>
            </a:r>
            <a:r>
              <a:rPr lang="zh-CN" altLang="en-US" sz="2000" b="1" dirty="0">
                <a:solidFill>
                  <a:srgbClr val="C00000"/>
                </a:solidFill>
                <a:effectLst>
                  <a:outerShdw blurRad="38100" dist="38100" dir="2700000" algn="tl">
                    <a:srgbClr val="FFFFFF"/>
                  </a:outerShdw>
                </a:effectLst>
                <a:latin typeface="+mn-lt"/>
                <a:ea typeface="楷体" pitchFamily="49" charset="-122"/>
              </a:rPr>
              <a:t>个字节（</a:t>
            </a:r>
            <a:r>
              <a:rPr lang="en-US" altLang="zh-CN" sz="2000" b="1" dirty="0">
                <a:solidFill>
                  <a:srgbClr val="C00000"/>
                </a:solidFill>
                <a:effectLst>
                  <a:outerShdw blurRad="38100" dist="38100" dir="2700000" algn="tl">
                    <a:srgbClr val="FFFFFF"/>
                  </a:outerShdw>
                </a:effectLst>
                <a:latin typeface="+mn-lt"/>
                <a:ea typeface="楷体" pitchFamily="49" charset="-122"/>
              </a:rPr>
              <a:t>64</a:t>
            </a:r>
            <a:r>
              <a:rPr lang="zh-CN" altLang="en-US" sz="2000" b="1" dirty="0">
                <a:solidFill>
                  <a:srgbClr val="C00000"/>
                </a:solidFill>
                <a:effectLst>
                  <a:outerShdw blurRad="38100" dist="38100" dir="2700000" algn="tl">
                    <a:srgbClr val="FFFFFF"/>
                  </a:outerShdw>
                </a:effectLst>
                <a:latin typeface="+mn-lt"/>
                <a:ea typeface="楷体" pitchFamily="49" charset="-122"/>
              </a:rPr>
              <a:t>位）</a:t>
            </a:r>
            <a:r>
              <a:rPr lang="zh-CN" altLang="en-US" sz="2000" b="1" dirty="0">
                <a:effectLst>
                  <a:outerShdw blurRad="38100" dist="38100" dir="2700000" algn="tl">
                    <a:srgbClr val="FFFFFF"/>
                  </a:outerShdw>
                </a:effectLst>
                <a:latin typeface="+mn-lt"/>
                <a:ea typeface="楷体" pitchFamily="49" charset="-122"/>
              </a:rPr>
              <a:t>的存储单元。</a:t>
            </a:r>
            <a:r>
              <a:rPr lang="zh-CN" altLang="en-US" sz="2000" b="1" dirty="0">
                <a:solidFill>
                  <a:srgbClr val="FF3300"/>
                </a:solidFill>
                <a:effectLst>
                  <a:outerShdw blurRad="38100" dist="38100" dir="2700000" algn="tl">
                    <a:srgbClr val="000000"/>
                  </a:outerShdw>
                </a:effectLst>
                <a:latin typeface="+mn-lt"/>
                <a:ea typeface="楷体" pitchFamily="49" charset="-122"/>
              </a:rPr>
              <a:t> </a:t>
            </a:r>
          </a:p>
          <a:p>
            <a:pPr>
              <a:lnSpc>
                <a:spcPts val="3200"/>
              </a:lnSpc>
              <a:buFont typeface="Wingdings" pitchFamily="2" charset="2"/>
              <a:buChar char="l"/>
              <a:tabLst>
                <a:tab pos="571500" algn="l"/>
              </a:tabLst>
            </a:pPr>
            <a:r>
              <a:rPr lang="zh-CN" altLang="en-US" sz="2000" b="1" dirty="0">
                <a:solidFill>
                  <a:srgbClr val="0000FF"/>
                </a:solidFill>
                <a:effectLst>
                  <a:outerShdw blurRad="38100" dist="38100" dir="2700000" algn="tl">
                    <a:srgbClr val="FFFFFF"/>
                  </a:outerShdw>
                </a:effectLst>
                <a:latin typeface="+mn-lt"/>
                <a:ea typeface="楷体" pitchFamily="49" charset="-122"/>
              </a:rPr>
              <a:t> 长双精度实型（</a:t>
            </a:r>
            <a:r>
              <a:rPr lang="en-US" altLang="zh-CN" sz="2000" b="1" dirty="0">
                <a:solidFill>
                  <a:srgbClr val="0000FF"/>
                </a:solidFill>
                <a:effectLst>
                  <a:outerShdw blurRad="38100" dist="38100" dir="2700000" algn="tl">
                    <a:srgbClr val="000000"/>
                  </a:outerShdw>
                </a:effectLst>
                <a:latin typeface="+mn-lt"/>
                <a:ea typeface="楷体" pitchFamily="49" charset="-122"/>
              </a:rPr>
              <a:t>long double</a:t>
            </a:r>
            <a:r>
              <a:rPr lang="zh-CN" altLang="en-US" sz="2000" b="1" dirty="0">
                <a:solidFill>
                  <a:srgbClr val="0000FF"/>
                </a:solidFill>
                <a:effectLst>
                  <a:outerShdw blurRad="38100" dist="38100" dir="2700000" algn="tl">
                    <a:srgbClr val="FFFFFF"/>
                  </a:outerShdw>
                </a:effectLst>
                <a:latin typeface="+mn-lt"/>
                <a:ea typeface="楷体" pitchFamily="49" charset="-122"/>
              </a:rPr>
              <a:t>）</a:t>
            </a:r>
          </a:p>
          <a:p>
            <a:pPr>
              <a:lnSpc>
                <a:spcPts val="3200"/>
              </a:lnSpc>
              <a:tabLst>
                <a:tab pos="571500" algn="l"/>
              </a:tabLst>
            </a:pPr>
            <a:r>
              <a:rPr lang="zh-CN" altLang="en-US" sz="2000" b="1" dirty="0">
                <a:effectLst>
                  <a:outerShdw blurRad="38100" dist="38100" dir="2700000" algn="tl">
                    <a:srgbClr val="FFFFFF"/>
                  </a:outerShdw>
                </a:effectLst>
                <a:latin typeface="+mn-lt"/>
                <a:ea typeface="楷体" pitchFamily="49" charset="-122"/>
              </a:rPr>
              <a:t>     </a:t>
            </a:r>
            <a:r>
              <a:rPr lang="en-US" altLang="zh-CN" sz="2000" b="1" dirty="0">
                <a:effectLst>
                  <a:outerShdw blurRad="38100" dist="38100" dir="2700000" algn="tl">
                    <a:srgbClr val="FFFFFF"/>
                  </a:outerShdw>
                </a:effectLst>
                <a:latin typeface="+mn-lt"/>
                <a:ea typeface="楷体" pitchFamily="49" charset="-122"/>
              </a:rPr>
              <a:t>long double x, y;</a:t>
            </a:r>
          </a:p>
          <a:p>
            <a:pPr>
              <a:lnSpc>
                <a:spcPts val="3200"/>
              </a:lnSpc>
              <a:tabLst>
                <a:tab pos="571500" algn="l"/>
              </a:tabLst>
            </a:pPr>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在</a:t>
            </a:r>
            <a:r>
              <a:rPr lang="en-US" altLang="zh-CN" sz="2000" b="1" dirty="0">
                <a:effectLst>
                  <a:outerShdw blurRad="38100" dist="38100" dir="2700000" algn="tl">
                    <a:srgbClr val="FFFFFF"/>
                  </a:outerShdw>
                </a:effectLst>
                <a:latin typeface="+mn-lt"/>
                <a:ea typeface="楷体" pitchFamily="49" charset="-122"/>
              </a:rPr>
              <a:t>VC6.0</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VC2010</a:t>
            </a:r>
            <a:r>
              <a:rPr lang="zh-CN" altLang="en-US" sz="2000" b="1" dirty="0">
                <a:effectLst>
                  <a:outerShdw blurRad="38100" dist="38100" dir="2700000" algn="tl">
                    <a:srgbClr val="FFFFFF"/>
                  </a:outerShdw>
                </a:effectLst>
                <a:latin typeface="+mn-lt"/>
                <a:ea typeface="楷体" pitchFamily="49" charset="-122"/>
              </a:rPr>
              <a:t>下，这种定义的变量在内存中</a:t>
            </a:r>
            <a:r>
              <a:rPr lang="zh-CN" altLang="en-US" sz="2000" b="1" dirty="0">
                <a:solidFill>
                  <a:srgbClr val="C00000"/>
                </a:solidFill>
                <a:effectLst>
                  <a:outerShdw blurRad="38100" dist="38100" dir="2700000" algn="tl">
                    <a:srgbClr val="FFFFFF"/>
                  </a:outerShdw>
                </a:effectLst>
                <a:latin typeface="+mn-lt"/>
                <a:ea typeface="楷体" pitchFamily="49" charset="-122"/>
              </a:rPr>
              <a:t>占</a:t>
            </a:r>
            <a:r>
              <a:rPr lang="en-US" altLang="zh-CN" sz="2000" b="1" dirty="0">
                <a:solidFill>
                  <a:srgbClr val="C00000"/>
                </a:solidFill>
                <a:effectLst>
                  <a:outerShdw blurRad="38100" dist="38100" dir="2700000" algn="tl">
                    <a:srgbClr val="FFFFFF"/>
                  </a:outerShdw>
                </a:effectLst>
                <a:latin typeface="+mn-lt"/>
                <a:ea typeface="楷体" pitchFamily="49" charset="-122"/>
              </a:rPr>
              <a:t>8</a:t>
            </a:r>
            <a:r>
              <a:rPr lang="zh-CN" altLang="en-US" sz="2000" b="1" dirty="0">
                <a:solidFill>
                  <a:srgbClr val="C00000"/>
                </a:solidFill>
                <a:effectLst>
                  <a:outerShdw blurRad="38100" dist="38100" dir="2700000" algn="tl">
                    <a:srgbClr val="FFFFFF"/>
                  </a:outerShdw>
                </a:effectLst>
                <a:latin typeface="+mn-lt"/>
                <a:ea typeface="楷体" pitchFamily="49" charset="-122"/>
              </a:rPr>
              <a:t>个字节（</a:t>
            </a:r>
            <a:r>
              <a:rPr lang="en-US" altLang="zh-CN" sz="2000" b="1" dirty="0">
                <a:solidFill>
                  <a:srgbClr val="C00000"/>
                </a:solidFill>
                <a:effectLst>
                  <a:outerShdw blurRad="38100" dist="38100" dir="2700000" algn="tl">
                    <a:srgbClr val="FFFFFF"/>
                  </a:outerShdw>
                </a:effectLst>
                <a:latin typeface="+mn-lt"/>
                <a:ea typeface="楷体" pitchFamily="49" charset="-122"/>
              </a:rPr>
              <a:t>64</a:t>
            </a:r>
            <a:r>
              <a:rPr lang="zh-CN" altLang="en-US" sz="2000" b="1" dirty="0">
                <a:solidFill>
                  <a:srgbClr val="C00000"/>
                </a:solidFill>
                <a:effectLst>
                  <a:outerShdw blurRad="38100" dist="38100" dir="2700000" algn="tl">
                    <a:srgbClr val="FFFFFF"/>
                  </a:outerShdw>
                </a:effectLst>
                <a:latin typeface="+mn-lt"/>
                <a:ea typeface="楷体" pitchFamily="49" charset="-122"/>
              </a:rPr>
              <a:t>位）</a:t>
            </a:r>
            <a:r>
              <a:rPr lang="zh-CN" altLang="en-US" sz="2000" b="1" dirty="0">
                <a:effectLst>
                  <a:outerShdw blurRad="38100" dist="38100" dir="2700000" algn="tl">
                    <a:srgbClr val="FFFFFF"/>
                  </a:outerShdw>
                </a:effectLst>
                <a:latin typeface="+mn-lt"/>
                <a:ea typeface="楷体" pitchFamily="49" charset="-122"/>
              </a:rPr>
              <a:t>的存储单元；在</a:t>
            </a:r>
            <a:r>
              <a:rPr lang="en-US" altLang="zh-CN" sz="2000" b="1" dirty="0">
                <a:effectLst>
                  <a:outerShdw blurRad="38100" dist="38100" dir="2700000" algn="tl">
                    <a:srgbClr val="FFFFFF"/>
                  </a:outerShdw>
                </a:effectLst>
                <a:latin typeface="+mn-lt"/>
                <a:ea typeface="楷体" pitchFamily="49" charset="-122"/>
              </a:rPr>
              <a:t>CB17.12</a:t>
            </a:r>
            <a:r>
              <a:rPr lang="zh-CN" altLang="en-US" sz="2000" b="1" dirty="0">
                <a:effectLst>
                  <a:outerShdw blurRad="38100" dist="38100" dir="2700000" algn="tl">
                    <a:srgbClr val="FFFFFF"/>
                  </a:outerShdw>
                </a:effectLst>
                <a:latin typeface="+mn-lt"/>
                <a:ea typeface="楷体" pitchFamily="49" charset="-122"/>
              </a:rPr>
              <a:t>下则</a:t>
            </a:r>
            <a:r>
              <a:rPr lang="zh-CN" altLang="en-US" sz="2000" b="1" dirty="0">
                <a:solidFill>
                  <a:srgbClr val="C00000"/>
                </a:solidFill>
                <a:effectLst>
                  <a:outerShdw blurRad="38100" dist="38100" dir="2700000" algn="tl">
                    <a:srgbClr val="FFFFFF"/>
                  </a:outerShdw>
                </a:effectLst>
                <a:latin typeface="+mn-lt"/>
                <a:ea typeface="楷体" pitchFamily="49" charset="-122"/>
              </a:rPr>
              <a:t>占</a:t>
            </a:r>
            <a:r>
              <a:rPr lang="en-US" altLang="zh-CN" sz="2000" b="1" dirty="0">
                <a:solidFill>
                  <a:srgbClr val="C00000"/>
                </a:solidFill>
                <a:effectLst>
                  <a:outerShdw blurRad="38100" dist="38100" dir="2700000" algn="tl">
                    <a:srgbClr val="FFFFFF"/>
                  </a:outerShdw>
                </a:effectLst>
                <a:latin typeface="+mn-lt"/>
                <a:ea typeface="楷体" pitchFamily="49" charset="-122"/>
              </a:rPr>
              <a:t>12</a:t>
            </a:r>
            <a:r>
              <a:rPr lang="zh-CN" altLang="en-US" sz="2000" b="1" dirty="0">
                <a:solidFill>
                  <a:srgbClr val="C00000"/>
                </a:solidFill>
                <a:effectLst>
                  <a:outerShdw blurRad="38100" dist="38100" dir="2700000" algn="tl">
                    <a:srgbClr val="FFFFFF"/>
                  </a:outerShdw>
                </a:effectLst>
                <a:latin typeface="+mn-lt"/>
                <a:ea typeface="楷体" pitchFamily="49" charset="-122"/>
              </a:rPr>
              <a:t>个字节（</a:t>
            </a:r>
            <a:r>
              <a:rPr lang="en-US" altLang="zh-CN" sz="2000" b="1" dirty="0">
                <a:solidFill>
                  <a:srgbClr val="C00000"/>
                </a:solidFill>
                <a:effectLst>
                  <a:outerShdw blurRad="38100" dist="38100" dir="2700000" algn="tl">
                    <a:srgbClr val="FFFFFF"/>
                  </a:outerShdw>
                </a:effectLst>
                <a:latin typeface="+mn-lt"/>
                <a:ea typeface="楷体" pitchFamily="49" charset="-122"/>
              </a:rPr>
              <a:t>96</a:t>
            </a:r>
            <a:r>
              <a:rPr lang="zh-CN" altLang="en-US" sz="2000" b="1" dirty="0">
                <a:solidFill>
                  <a:srgbClr val="C00000"/>
                </a:solidFill>
                <a:effectLst>
                  <a:outerShdw blurRad="38100" dist="38100" dir="2700000" algn="tl">
                    <a:srgbClr val="FFFFFF"/>
                  </a:outerShdw>
                </a:effectLst>
                <a:latin typeface="+mn-lt"/>
                <a:ea typeface="楷体" pitchFamily="49" charset="-122"/>
              </a:rPr>
              <a:t>位）</a:t>
            </a:r>
            <a:r>
              <a:rPr lang="zh-CN" altLang="en-US" sz="2000" b="1" dirty="0">
                <a:effectLst>
                  <a:outerShdw blurRad="38100" dist="38100" dir="2700000" algn="tl">
                    <a:srgbClr val="FFFFFF"/>
                  </a:outerShdw>
                </a:effectLst>
                <a:latin typeface="+mn-lt"/>
                <a:ea typeface="楷体" pitchFamily="49" charset="-122"/>
              </a:rPr>
              <a:t>。</a:t>
            </a:r>
            <a:r>
              <a:rPr lang="zh-CN" altLang="en-US" sz="2000" b="1" dirty="0">
                <a:solidFill>
                  <a:srgbClr val="FF3300"/>
                </a:solidFill>
                <a:effectLst>
                  <a:outerShdw blurRad="38100" dist="38100" dir="2700000" algn="tl">
                    <a:srgbClr val="000000"/>
                  </a:outerShdw>
                </a:effectLst>
                <a:latin typeface="+mn-lt"/>
                <a:ea typeface="楷体" pitchFamily="49" charset="-122"/>
              </a:rPr>
              <a:t> </a:t>
            </a:r>
          </a:p>
        </p:txBody>
      </p:sp>
      <p:grpSp>
        <p:nvGrpSpPr>
          <p:cNvPr id="793630" name="Group 30"/>
          <p:cNvGrpSpPr>
            <a:grpSpLocks/>
          </p:cNvGrpSpPr>
          <p:nvPr/>
        </p:nvGrpSpPr>
        <p:grpSpPr bwMode="auto">
          <a:xfrm>
            <a:off x="-11938" y="0"/>
            <a:ext cx="446088" cy="6858000"/>
            <a:chOff x="0" y="0"/>
            <a:chExt cx="281" cy="4320"/>
          </a:xfrm>
        </p:grpSpPr>
        <p:sp>
          <p:nvSpPr>
            <p:cNvPr id="793631" name="Text Box 3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93632" name="Text Box 3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793625" name="Rectangle 25"/>
          <p:cNvSpPr>
            <a:spLocks noChangeArrowheads="1"/>
          </p:cNvSpPr>
          <p:nvPr/>
        </p:nvSpPr>
        <p:spPr bwMode="auto">
          <a:xfrm>
            <a:off x="2533996" y="2871738"/>
            <a:ext cx="7880524" cy="1015663"/>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path path="circle">
              <a:fillToRect l="100000" b="100000"/>
            </a:path>
            <a:tileRect t="-100000" r="-100000"/>
          </a:gradFill>
          <a:ln w="38100">
            <a:solidFill>
              <a:srgbClr val="0066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square" anchor="ctr">
            <a:spAutoFit/>
          </a:bodyPr>
          <a:lstStyle/>
          <a:p>
            <a:r>
              <a:rPr lang="zh-CN" altLang="en-US" sz="2000" b="1" dirty="0">
                <a:solidFill>
                  <a:srgbClr val="FF00FF"/>
                </a:solidFill>
                <a:effectLst>
                  <a:outerShdw blurRad="38100" dist="38100" dir="2700000" algn="tl">
                    <a:srgbClr val="C0C0C0"/>
                  </a:outerShdw>
                </a:effectLst>
                <a:latin typeface="+mn-lt"/>
                <a:ea typeface="楷体" pitchFamily="49" charset="-122"/>
              </a:rPr>
              <a:t>非法的实数表示：</a:t>
            </a:r>
          </a:p>
          <a:p>
            <a:r>
              <a:rPr lang="zh-CN" altLang="en-US" sz="2000" b="1" dirty="0">
                <a:effectLst>
                  <a:outerShdw blurRad="38100" dist="38100" dir="2700000" algn="tl">
                    <a:srgbClr val="C0C0C0"/>
                  </a:outerShdw>
                </a:effectLst>
                <a:latin typeface="+mn-lt"/>
                <a:ea typeface="楷体" pitchFamily="49" charset="-122"/>
              </a:rPr>
              <a:t>    </a:t>
            </a:r>
            <a:r>
              <a:rPr lang="en-US" altLang="zh-CN" sz="2000" b="1" dirty="0">
                <a:effectLst>
                  <a:outerShdw blurRad="38100" dist="38100" dir="2700000" algn="tl">
                    <a:srgbClr val="C0C0C0"/>
                  </a:outerShdw>
                </a:effectLst>
                <a:latin typeface="+mn-lt"/>
                <a:ea typeface="楷体" pitchFamily="49" charset="-122"/>
              </a:rPr>
              <a:t>345</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zh-CN" altLang="en-US" sz="2000" b="1" dirty="0">
                <a:solidFill>
                  <a:schemeClr val="accent2"/>
                </a:solidFill>
                <a:effectLst>
                  <a:outerShdw blurRad="38100" dist="38100" dir="2700000" algn="tl">
                    <a:srgbClr val="C0C0C0"/>
                  </a:outerShdw>
                </a:effectLst>
                <a:latin typeface="+mn-lt"/>
                <a:ea typeface="楷体" pitchFamily="49" charset="-122"/>
              </a:rPr>
              <a:t>无小数点）</a:t>
            </a:r>
            <a:r>
              <a:rPr lang="zh-CN" altLang="en-US" sz="2000" dirty="0">
                <a:latin typeface="+mn-lt"/>
                <a:ea typeface="楷体" pitchFamily="49" charset="-122"/>
              </a:rPr>
              <a:t> </a:t>
            </a:r>
            <a:r>
              <a:rPr lang="zh-CN" altLang="en-US" sz="2000" b="1" dirty="0">
                <a:effectLst>
                  <a:outerShdw blurRad="38100" dist="38100" dir="2700000" algn="tl">
                    <a:srgbClr val="C0C0C0"/>
                  </a:outerShdw>
                </a:effectLst>
                <a:latin typeface="+mn-lt"/>
                <a:ea typeface="楷体" pitchFamily="49" charset="-122"/>
              </a:rPr>
              <a:t>，</a:t>
            </a:r>
            <a:r>
              <a:rPr lang="en-US" altLang="zh-CN" sz="2000" b="1" dirty="0">
                <a:effectLst>
                  <a:outerShdw blurRad="38100" dist="38100" dir="2700000" algn="tl">
                    <a:srgbClr val="C0C0C0"/>
                  </a:outerShdw>
                </a:effectLst>
                <a:latin typeface="+mn-lt"/>
                <a:ea typeface="楷体" pitchFamily="49" charset="-122"/>
              </a:rPr>
              <a:t>E7</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zh-CN" altLang="en-US" sz="2000" b="1" dirty="0">
                <a:solidFill>
                  <a:schemeClr val="accent2"/>
                </a:solidFill>
                <a:effectLst>
                  <a:outerShdw blurRad="38100" dist="38100" dir="2700000" algn="tl">
                    <a:srgbClr val="C0C0C0"/>
                  </a:outerShdw>
                </a:effectLst>
                <a:latin typeface="+mn-lt"/>
                <a:ea typeface="楷体" pitchFamily="49" charset="-122"/>
              </a:rPr>
              <a:t>阶码标志</a:t>
            </a:r>
            <a:r>
              <a:rPr lang="en-US" altLang="zh-CN" sz="2000" b="1" dirty="0">
                <a:solidFill>
                  <a:schemeClr val="accent2"/>
                </a:solidFill>
                <a:effectLst>
                  <a:outerShdw blurRad="38100" dist="38100" dir="2700000" algn="tl">
                    <a:srgbClr val="C0C0C0"/>
                  </a:outerShdw>
                </a:effectLst>
                <a:latin typeface="+mn-lt"/>
                <a:ea typeface="楷体" pitchFamily="49" charset="-122"/>
              </a:rPr>
              <a:t>E</a:t>
            </a:r>
            <a:r>
              <a:rPr lang="zh-CN" altLang="en-US" sz="2000" b="1" dirty="0">
                <a:solidFill>
                  <a:schemeClr val="accent2"/>
                </a:solidFill>
                <a:effectLst>
                  <a:outerShdw blurRad="38100" dist="38100" dir="2700000" algn="tl">
                    <a:srgbClr val="C0C0C0"/>
                  </a:outerShdw>
                </a:effectLst>
                <a:latin typeface="+mn-lt"/>
                <a:ea typeface="楷体" pitchFamily="49" charset="-122"/>
              </a:rPr>
              <a:t>之前无数字</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en-US" altLang="zh-CN" sz="2000" dirty="0">
                <a:solidFill>
                  <a:schemeClr val="accent2"/>
                </a:solidFill>
                <a:latin typeface="+mn-lt"/>
                <a:ea typeface="楷体" pitchFamily="49" charset="-122"/>
              </a:rPr>
              <a:t> </a:t>
            </a:r>
            <a:r>
              <a:rPr lang="zh-CN" altLang="en-US" sz="2000" b="1" dirty="0">
                <a:effectLst>
                  <a:outerShdw blurRad="38100" dist="38100" dir="2700000" algn="tl">
                    <a:srgbClr val="C0C0C0"/>
                  </a:outerShdw>
                </a:effectLst>
                <a:latin typeface="+mn-lt"/>
                <a:ea typeface="楷体" pitchFamily="49" charset="-122"/>
              </a:rPr>
              <a:t>，</a:t>
            </a:r>
          </a:p>
          <a:p>
            <a:r>
              <a:rPr lang="zh-CN" altLang="en-US" sz="2000" b="1" dirty="0">
                <a:effectLst>
                  <a:outerShdw blurRad="38100" dist="38100" dir="2700000" algn="tl">
                    <a:srgbClr val="C0C0C0"/>
                  </a:outerShdw>
                </a:effectLst>
                <a:latin typeface="+mn-lt"/>
                <a:ea typeface="楷体" pitchFamily="49" charset="-122"/>
              </a:rPr>
              <a:t>    </a:t>
            </a:r>
            <a:r>
              <a:rPr lang="en-US" altLang="zh-CN" sz="2000" b="1" dirty="0">
                <a:effectLst>
                  <a:outerShdw blurRad="38100" dist="38100" dir="2700000" algn="tl">
                    <a:srgbClr val="C0C0C0"/>
                  </a:outerShdw>
                </a:effectLst>
                <a:latin typeface="+mn-lt"/>
                <a:ea typeface="楷体" pitchFamily="49" charset="-122"/>
              </a:rPr>
              <a:t>-5</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zh-CN" altLang="en-US" sz="2000" b="1" dirty="0">
                <a:solidFill>
                  <a:schemeClr val="accent2"/>
                </a:solidFill>
                <a:effectLst>
                  <a:outerShdw blurRad="38100" dist="38100" dir="2700000" algn="tl">
                    <a:srgbClr val="C0C0C0"/>
                  </a:outerShdw>
                </a:effectLst>
                <a:latin typeface="+mn-lt"/>
                <a:ea typeface="楷体" pitchFamily="49" charset="-122"/>
              </a:rPr>
              <a:t>无阶码标志</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en-US" altLang="zh-CN" sz="2000" dirty="0">
                <a:solidFill>
                  <a:schemeClr val="accent2"/>
                </a:solidFill>
                <a:latin typeface="+mn-lt"/>
                <a:ea typeface="楷体" pitchFamily="49" charset="-122"/>
              </a:rPr>
              <a:t> </a:t>
            </a:r>
            <a:r>
              <a:rPr lang="zh-CN" altLang="en-US" sz="2000" b="1" dirty="0">
                <a:effectLst>
                  <a:outerShdw blurRad="38100" dist="38100" dir="2700000" algn="tl">
                    <a:srgbClr val="C0C0C0"/>
                  </a:outerShdw>
                </a:effectLst>
                <a:latin typeface="+mn-lt"/>
                <a:ea typeface="楷体" pitchFamily="49" charset="-122"/>
              </a:rPr>
              <a:t>，</a:t>
            </a:r>
            <a:r>
              <a:rPr lang="en-US" altLang="zh-CN" sz="2000" b="1" dirty="0">
                <a:effectLst>
                  <a:outerShdw blurRad="38100" dist="38100" dir="2700000" algn="tl">
                    <a:srgbClr val="C0C0C0"/>
                  </a:outerShdw>
                </a:effectLst>
                <a:latin typeface="+mn-lt"/>
                <a:ea typeface="楷体" pitchFamily="49" charset="-122"/>
              </a:rPr>
              <a:t>50.-E3</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zh-CN" altLang="en-US" sz="2000" b="1" dirty="0">
                <a:solidFill>
                  <a:schemeClr val="accent2"/>
                </a:solidFill>
                <a:effectLst>
                  <a:outerShdw blurRad="38100" dist="38100" dir="2700000" algn="tl">
                    <a:srgbClr val="C0C0C0"/>
                  </a:outerShdw>
                </a:effectLst>
                <a:latin typeface="+mn-lt"/>
                <a:ea typeface="楷体" pitchFamily="49" charset="-122"/>
              </a:rPr>
              <a:t>负号位置不对</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en-US" altLang="zh-CN" sz="2000" dirty="0">
                <a:solidFill>
                  <a:schemeClr val="accent2"/>
                </a:solidFill>
                <a:latin typeface="+mn-lt"/>
                <a:ea typeface="楷体" pitchFamily="49" charset="-122"/>
              </a:rPr>
              <a:t> </a:t>
            </a:r>
            <a:r>
              <a:rPr lang="en-US" altLang="zh-CN" sz="2000" dirty="0">
                <a:latin typeface="+mn-lt"/>
                <a:ea typeface="楷体" pitchFamily="49" charset="-122"/>
              </a:rPr>
              <a:t> </a:t>
            </a:r>
          </a:p>
        </p:txBody>
      </p:sp>
      <p:sp>
        <p:nvSpPr>
          <p:cNvPr id="793629" name="Text Box 29"/>
          <p:cNvSpPr txBox="1">
            <a:spLocks noChangeArrowheads="1"/>
          </p:cNvSpPr>
          <p:nvPr/>
        </p:nvSpPr>
        <p:spPr bwMode="auto">
          <a:xfrm>
            <a:off x="2370269" y="4130373"/>
            <a:ext cx="8066087" cy="1952625"/>
          </a:xfrm>
          <a:prstGeom prst="rect">
            <a:avLst/>
          </a:prstGeom>
          <a:gradFill rotWithShape="1">
            <a:gsLst>
              <a:gs pos="0">
                <a:srgbClr val="FFFF99"/>
              </a:gs>
              <a:gs pos="100000">
                <a:srgbClr val="FFFF99">
                  <a:gamma/>
                  <a:shade val="7882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lstStyle/>
          <a:p>
            <a:r>
              <a:rPr lang="zh-CN" altLang="en-US" b="1" dirty="0">
                <a:solidFill>
                  <a:srgbClr val="0000FF"/>
                </a:solidFill>
                <a:effectLst>
                  <a:outerShdw blurRad="38100" dist="38100" dir="2700000" algn="tl">
                    <a:srgbClr val="000000"/>
                  </a:outerShdw>
                </a:effectLst>
                <a:latin typeface="隶书" pitchFamily="49" charset="-122"/>
                <a:ea typeface="隶书" pitchFamily="49" charset="-122"/>
              </a:rPr>
              <a:t>注意：</a:t>
            </a:r>
          </a:p>
          <a:p>
            <a:pPr>
              <a:buFont typeface="Wingdings" pitchFamily="2" charset="2"/>
              <a:buChar char="Ø"/>
            </a:pPr>
            <a:r>
              <a:rPr lang="zh-CN" altLang="en-US" b="1" dirty="0">
                <a:solidFill>
                  <a:srgbClr val="FF3300"/>
                </a:solidFill>
                <a:effectLst>
                  <a:outerShdw blurRad="38100" dist="38100" dir="2700000" algn="tl">
                    <a:srgbClr val="000000"/>
                  </a:outerShdw>
                </a:effectLst>
                <a:latin typeface="隶书" pitchFamily="49" charset="-122"/>
                <a:ea typeface="隶书" pitchFamily="49" charset="-122"/>
              </a:rPr>
              <a:t>三种实数类型中，其精度是</a:t>
            </a:r>
          </a:p>
          <a:p>
            <a:pPr>
              <a:buFont typeface="Wingdings" pitchFamily="2" charset="2"/>
              <a:buNone/>
            </a:pPr>
            <a:r>
              <a:rPr lang="zh-CN" altLang="en-US" b="1" dirty="0">
                <a:solidFill>
                  <a:srgbClr val="FF3300"/>
                </a:solidFill>
                <a:effectLst>
                  <a:outerShdw blurRad="38100" dist="38100" dir="2700000" algn="tl">
                    <a:srgbClr val="000000"/>
                  </a:outerShdw>
                </a:effectLst>
                <a:latin typeface="隶书" pitchFamily="49" charset="-122"/>
                <a:ea typeface="隶书" pitchFamily="49" charset="-122"/>
              </a:rPr>
              <a:t>     </a:t>
            </a:r>
            <a:r>
              <a:rPr lang="en-US" altLang="zh-CN" b="1" dirty="0">
                <a:solidFill>
                  <a:srgbClr val="FF3300"/>
                </a:solidFill>
                <a:effectLst>
                  <a:outerShdw blurRad="38100" dist="38100" dir="2700000" algn="tl">
                    <a:srgbClr val="000000"/>
                  </a:outerShdw>
                </a:effectLst>
                <a:ea typeface="隶书" pitchFamily="49" charset="-122"/>
              </a:rPr>
              <a:t>float &lt; double </a:t>
            </a:r>
            <a:r>
              <a:rPr lang="en-US" altLang="en-US" b="1" dirty="0">
                <a:solidFill>
                  <a:srgbClr val="FF3300"/>
                </a:solidFill>
                <a:effectLst>
                  <a:outerShdw blurRad="38100" dist="38100" dir="2700000" algn="tl">
                    <a:srgbClr val="000000"/>
                  </a:outerShdw>
                </a:effectLst>
              </a:rPr>
              <a:t>≦</a:t>
            </a:r>
            <a:r>
              <a:rPr lang="en-US" altLang="zh-CN" b="1" dirty="0">
                <a:solidFill>
                  <a:srgbClr val="FF3300"/>
                </a:solidFill>
                <a:effectLst>
                  <a:outerShdw blurRad="38100" dist="38100" dir="2700000" algn="tl">
                    <a:srgbClr val="000000"/>
                  </a:outerShdw>
                </a:effectLst>
                <a:ea typeface="隶书" pitchFamily="49" charset="-122"/>
              </a:rPr>
              <a:t> long double</a:t>
            </a:r>
            <a:r>
              <a:rPr lang="zh-CN" altLang="en-US" b="1" dirty="0">
                <a:solidFill>
                  <a:srgbClr val="FF3300"/>
                </a:solidFill>
                <a:effectLst>
                  <a:outerShdw blurRad="38100" dist="38100" dir="2700000" algn="tl">
                    <a:srgbClr val="000000"/>
                  </a:outerShdw>
                </a:effectLst>
                <a:ea typeface="隶书" pitchFamily="49" charset="-122"/>
              </a:rPr>
              <a:t>；</a:t>
            </a:r>
          </a:p>
          <a:p>
            <a:pPr>
              <a:buFont typeface="Wingdings" pitchFamily="2" charset="2"/>
              <a:buChar char="Ø"/>
            </a:pPr>
            <a:r>
              <a:rPr lang="en-US" altLang="zh-CN" b="1" dirty="0">
                <a:solidFill>
                  <a:srgbClr val="FF3300"/>
                </a:solidFill>
                <a:effectLst>
                  <a:outerShdw blurRad="38100" dist="38100" dir="2700000" algn="tl">
                    <a:srgbClr val="000000"/>
                  </a:outerShdw>
                </a:effectLst>
                <a:ea typeface="隶书" pitchFamily="49" charset="-122"/>
              </a:rPr>
              <a:t>long float</a:t>
            </a:r>
            <a:r>
              <a:rPr lang="zh-CN" altLang="en-US" b="1" dirty="0">
                <a:solidFill>
                  <a:srgbClr val="FF3300"/>
                </a:solidFill>
                <a:effectLst>
                  <a:outerShdw blurRad="38100" dist="38100" dir="2700000" algn="tl">
                    <a:srgbClr val="000000"/>
                  </a:outerShdw>
                </a:effectLst>
                <a:latin typeface="隶书" pitchFamily="49" charset="-122"/>
                <a:ea typeface="隶书" pitchFamily="49" charset="-122"/>
              </a:rPr>
              <a:t>实际上就是</a:t>
            </a:r>
            <a:r>
              <a:rPr lang="en-US" altLang="zh-CN" b="1" dirty="0">
                <a:solidFill>
                  <a:srgbClr val="FF3300"/>
                </a:solidFill>
                <a:effectLst>
                  <a:outerShdw blurRad="38100" dist="38100" dir="2700000" algn="tl">
                    <a:srgbClr val="000000"/>
                  </a:outerShdw>
                </a:effectLst>
                <a:ea typeface="隶书" pitchFamily="49" charset="-122"/>
              </a:rPr>
              <a:t>double</a:t>
            </a:r>
            <a:r>
              <a:rPr lang="en-US" altLang="zh-CN" b="1" dirty="0">
                <a:solidFill>
                  <a:srgbClr val="FF3300"/>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3300"/>
                </a:solidFill>
                <a:effectLst>
                  <a:outerShdw blurRad="38100" dist="38100" dir="2700000" algn="tl">
                    <a:srgbClr val="000000"/>
                  </a:outerShdw>
                </a:effectLst>
                <a:latin typeface="隶书" pitchFamily="49" charset="-122"/>
                <a:ea typeface="隶书" pitchFamily="49" charset="-122"/>
              </a:rPr>
              <a:t>因此，没有</a:t>
            </a:r>
            <a:r>
              <a:rPr lang="en-US" altLang="zh-CN" b="1" dirty="0">
                <a:solidFill>
                  <a:srgbClr val="FF3300"/>
                </a:solidFill>
                <a:effectLst>
                  <a:outerShdw blurRad="38100" dist="38100" dir="2700000" algn="tl">
                    <a:srgbClr val="000000"/>
                  </a:outerShdw>
                </a:effectLst>
                <a:ea typeface="隶书" pitchFamily="49" charset="-122"/>
              </a:rPr>
              <a:t>long float</a:t>
            </a:r>
            <a:r>
              <a:rPr lang="zh-CN" altLang="en-US" b="1" dirty="0">
                <a:solidFill>
                  <a:srgbClr val="FF3300"/>
                </a:solidFill>
                <a:effectLst>
                  <a:outerShdw blurRad="38100" dist="38100" dir="2700000" algn="tl">
                    <a:srgbClr val="000000"/>
                  </a:outerShdw>
                </a:effectLst>
                <a:latin typeface="隶书" pitchFamily="49" charset="-122"/>
                <a:ea typeface="隶书" pitchFamily="49" charset="-122"/>
              </a:rPr>
              <a:t>类型；</a:t>
            </a:r>
          </a:p>
          <a:p>
            <a:pPr>
              <a:buFont typeface="Wingdings" pitchFamily="2" charset="2"/>
              <a:buChar char="Ø"/>
            </a:pPr>
            <a:r>
              <a:rPr lang="zh-CN" altLang="en-US" b="1" dirty="0">
                <a:solidFill>
                  <a:srgbClr val="FF3300"/>
                </a:solidFill>
                <a:effectLst>
                  <a:outerShdw blurRad="38100" dist="38100" dir="2700000" algn="tl">
                    <a:srgbClr val="000000"/>
                  </a:outerShdw>
                </a:effectLst>
                <a:latin typeface="隶书" pitchFamily="49" charset="-122"/>
                <a:ea typeface="隶书" pitchFamily="49" charset="-122"/>
              </a:rPr>
              <a:t>所有的实型常量按照</a:t>
            </a:r>
            <a:r>
              <a:rPr lang="en-US" altLang="zh-CN" b="1" dirty="0">
                <a:solidFill>
                  <a:srgbClr val="FF3300"/>
                </a:solidFill>
                <a:effectLst>
                  <a:outerShdw blurRad="38100" dist="38100" dir="2700000" algn="tl">
                    <a:srgbClr val="000000"/>
                  </a:outerShdw>
                </a:effectLst>
                <a:ea typeface="隶书" pitchFamily="49" charset="-122"/>
              </a:rPr>
              <a:t>double</a:t>
            </a:r>
            <a:r>
              <a:rPr lang="zh-CN" altLang="en-US" b="1" dirty="0">
                <a:solidFill>
                  <a:srgbClr val="FF3300"/>
                </a:solidFill>
                <a:effectLst>
                  <a:outerShdw blurRad="38100" dist="38100" dir="2700000" algn="tl">
                    <a:srgbClr val="000000"/>
                  </a:outerShdw>
                </a:effectLst>
                <a:latin typeface="隶书" pitchFamily="49" charset="-122"/>
                <a:ea typeface="隶书" pitchFamily="49" charset="-122"/>
              </a:rPr>
              <a:t>类型处理。</a:t>
            </a:r>
          </a:p>
        </p:txBody>
      </p:sp>
      <p:sp>
        <p:nvSpPr>
          <p:cNvPr id="2" name="灯片编号占位符 1">
            <a:extLst>
              <a:ext uri="{FF2B5EF4-FFF2-40B4-BE49-F238E27FC236}">
                <a16:creationId xmlns:a16="http://schemas.microsoft.com/office/drawing/2014/main" id="{393A1E1D-3A99-A527-2F9A-9C15593F3A2A}"/>
              </a:ext>
            </a:extLst>
          </p:cNvPr>
          <p:cNvSpPr>
            <a:spLocks noGrp="1"/>
          </p:cNvSpPr>
          <p:nvPr>
            <p:ph type="sldNum" sz="quarter" idx="12"/>
          </p:nvPr>
        </p:nvSpPr>
        <p:spPr/>
        <p:txBody>
          <a:bodyPr/>
          <a:lstStyle/>
          <a:p>
            <a:fld id="{889BB3BD-F80A-4CDD-987F-7A7F8A95929D}" type="slidenum">
              <a:rPr lang="en-US" altLang="zh-CN" smtClean="0"/>
              <a:pPr/>
              <a:t>24</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3606"/>
                                        </p:tgtEl>
                                        <p:attrNameLst>
                                          <p:attrName>style.visibility</p:attrName>
                                        </p:attrNameLst>
                                      </p:cBhvr>
                                      <p:to>
                                        <p:strVal val="visible"/>
                                      </p:to>
                                    </p:set>
                                    <p:animEffect transition="in" filter="blinds(horizontal)">
                                      <p:cBhvr>
                                        <p:cTn id="7" dur="500"/>
                                        <p:tgtEl>
                                          <p:spTgt spid="7936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93607"/>
                                        </p:tgtEl>
                                        <p:attrNameLst>
                                          <p:attrName>style.visibility</p:attrName>
                                        </p:attrNameLst>
                                      </p:cBhvr>
                                      <p:to>
                                        <p:strVal val="visible"/>
                                      </p:to>
                                    </p:set>
                                    <p:anim calcmode="lin" valueType="num">
                                      <p:cBhvr additive="base">
                                        <p:cTn id="12" dur="500" fill="hold"/>
                                        <p:tgtEl>
                                          <p:spTgt spid="793607"/>
                                        </p:tgtEl>
                                        <p:attrNameLst>
                                          <p:attrName>ppt_x</p:attrName>
                                        </p:attrNameLst>
                                      </p:cBhvr>
                                      <p:tavLst>
                                        <p:tav tm="0">
                                          <p:val>
                                            <p:strVal val="0-#ppt_w/2"/>
                                          </p:val>
                                        </p:tav>
                                        <p:tav tm="100000">
                                          <p:val>
                                            <p:strVal val="#ppt_x"/>
                                          </p:val>
                                        </p:tav>
                                      </p:tavLst>
                                    </p:anim>
                                    <p:anim calcmode="lin" valueType="num">
                                      <p:cBhvr additive="base">
                                        <p:cTn id="13" dur="500" fill="hold"/>
                                        <p:tgtEl>
                                          <p:spTgt spid="793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93608">
                                            <p:txEl>
                                              <p:pRg st="0" end="0"/>
                                            </p:txEl>
                                          </p:spTgt>
                                        </p:tgtEl>
                                        <p:attrNameLst>
                                          <p:attrName>style.visibility</p:attrName>
                                        </p:attrNameLst>
                                      </p:cBhvr>
                                      <p:to>
                                        <p:strVal val="visible"/>
                                      </p:to>
                                    </p:set>
                                    <p:anim calcmode="lin" valueType="num">
                                      <p:cBhvr additive="base">
                                        <p:cTn id="18" dur="500" fill="hold"/>
                                        <p:tgtEl>
                                          <p:spTgt spid="793608">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9360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93608">
                                            <p:txEl>
                                              <p:pRg st="1" end="1"/>
                                            </p:txEl>
                                          </p:spTgt>
                                        </p:tgtEl>
                                        <p:attrNameLst>
                                          <p:attrName>style.visibility</p:attrName>
                                        </p:attrNameLst>
                                      </p:cBhvr>
                                      <p:to>
                                        <p:strVal val="visible"/>
                                      </p:to>
                                    </p:set>
                                    <p:anim calcmode="lin" valueType="num">
                                      <p:cBhvr additive="base">
                                        <p:cTn id="24" dur="500" fill="hold"/>
                                        <p:tgtEl>
                                          <p:spTgt spid="793608">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9360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793608">
                                            <p:txEl>
                                              <p:pRg st="2" end="2"/>
                                            </p:txEl>
                                          </p:spTgt>
                                        </p:tgtEl>
                                        <p:attrNameLst>
                                          <p:attrName>style.visibility</p:attrName>
                                        </p:attrNameLst>
                                      </p:cBhvr>
                                      <p:to>
                                        <p:strVal val="visible"/>
                                      </p:to>
                                    </p:set>
                                    <p:anim calcmode="lin" valueType="num">
                                      <p:cBhvr additive="base">
                                        <p:cTn id="30" dur="500" fill="hold"/>
                                        <p:tgtEl>
                                          <p:spTgt spid="793608">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9360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93608">
                                            <p:txEl>
                                              <p:pRg st="3" end="3"/>
                                            </p:txEl>
                                          </p:spTgt>
                                        </p:tgtEl>
                                        <p:attrNameLst>
                                          <p:attrName>style.visibility</p:attrName>
                                        </p:attrNameLst>
                                      </p:cBhvr>
                                      <p:to>
                                        <p:strVal val="visible"/>
                                      </p:to>
                                    </p:set>
                                    <p:anim calcmode="lin" valueType="num">
                                      <p:cBhvr additive="base">
                                        <p:cTn id="36" dur="500" fill="hold"/>
                                        <p:tgtEl>
                                          <p:spTgt spid="793608">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9360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93623"/>
                                        </p:tgtEl>
                                        <p:attrNameLst>
                                          <p:attrName>style.visibility</p:attrName>
                                        </p:attrNameLst>
                                      </p:cBhvr>
                                      <p:to>
                                        <p:strVal val="visible"/>
                                      </p:to>
                                    </p:set>
                                    <p:animEffect transition="in" filter="box(out)">
                                      <p:cBhvr>
                                        <p:cTn id="42" dur="500"/>
                                        <p:tgtEl>
                                          <p:spTgt spid="793623"/>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et>
                                      <p:cBhvr override="childStyle">
                                        <p:cTn dur="1" fill="hold" display="0" masterRel="nextClick" afterEffect="1"/>
                                        <p:tgtEl>
                                          <p:spTgt spid="793623"/>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93625"/>
                                        </p:tgtEl>
                                        <p:attrNameLst>
                                          <p:attrName>style.visibility</p:attrName>
                                        </p:attrNameLst>
                                      </p:cBhvr>
                                      <p:to>
                                        <p:strVal val="visible"/>
                                      </p:to>
                                    </p:set>
                                    <p:animEffect transition="in" filter="box(out)">
                                      <p:cBhvr>
                                        <p:cTn id="47" dur="500"/>
                                        <p:tgtEl>
                                          <p:spTgt spid="793625"/>
                                        </p:tgtEl>
                                      </p:cBhvr>
                                    </p:animEffect>
                                  </p:childTnLst>
                                  <p:subTnLst>
                                    <p:set>
                                      <p:cBhvr override="childStyle">
                                        <p:cTn dur="1" fill="hold" display="0" masterRel="nextClick" afterEffect="1"/>
                                        <p:tgtEl>
                                          <p:spTgt spid="793625"/>
                                        </p:tgtEl>
                                        <p:attrNameLst>
                                          <p:attrName>style.visibility</p:attrName>
                                        </p:attrNameLst>
                                      </p:cBhvr>
                                      <p:to>
                                        <p:strVal val="hidden"/>
                                      </p:to>
                                    </p:se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793627"/>
                                        </p:tgtEl>
                                        <p:attrNameLst>
                                          <p:attrName>style.visibility</p:attrName>
                                        </p:attrNameLst>
                                      </p:cBhvr>
                                      <p:to>
                                        <p:strVal val="visible"/>
                                      </p:to>
                                    </p:set>
                                    <p:anim calcmode="lin" valueType="num">
                                      <p:cBhvr additive="base">
                                        <p:cTn id="52" dur="500" fill="hold"/>
                                        <p:tgtEl>
                                          <p:spTgt spid="793627"/>
                                        </p:tgtEl>
                                        <p:attrNameLst>
                                          <p:attrName>ppt_x</p:attrName>
                                        </p:attrNameLst>
                                      </p:cBhvr>
                                      <p:tavLst>
                                        <p:tav tm="0">
                                          <p:val>
                                            <p:strVal val="0-#ppt_w/2"/>
                                          </p:val>
                                        </p:tav>
                                        <p:tav tm="100000">
                                          <p:val>
                                            <p:strVal val="#ppt_x"/>
                                          </p:val>
                                        </p:tav>
                                      </p:tavLst>
                                    </p:anim>
                                    <p:anim calcmode="lin" valueType="num">
                                      <p:cBhvr additive="base">
                                        <p:cTn id="53" dur="500" fill="hold"/>
                                        <p:tgtEl>
                                          <p:spTgt spid="7936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93628">
                                            <p:txEl>
                                              <p:pRg st="0" end="0"/>
                                            </p:txEl>
                                          </p:spTgt>
                                        </p:tgtEl>
                                        <p:attrNameLst>
                                          <p:attrName>style.visibility</p:attrName>
                                        </p:attrNameLst>
                                      </p:cBhvr>
                                      <p:to>
                                        <p:strVal val="visible"/>
                                      </p:to>
                                    </p:set>
                                    <p:anim calcmode="lin" valueType="num">
                                      <p:cBhvr additive="base">
                                        <p:cTn id="58" dur="500" fill="hold"/>
                                        <p:tgtEl>
                                          <p:spTgt spid="793628">
                                            <p:txEl>
                                              <p:pRg st="0" end="0"/>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79362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par>
                                <p:cTn id="60" presetID="2" presetClass="entr" presetSubtype="8" fill="hold" grpId="0" nodeType="withEffect">
                                  <p:stCondLst>
                                    <p:cond delay="0"/>
                                  </p:stCondLst>
                                  <p:childTnLst>
                                    <p:set>
                                      <p:cBhvr>
                                        <p:cTn id="61" dur="1" fill="hold">
                                          <p:stCondLst>
                                            <p:cond delay="0"/>
                                          </p:stCondLst>
                                        </p:cTn>
                                        <p:tgtEl>
                                          <p:spTgt spid="793628">
                                            <p:txEl>
                                              <p:pRg st="1" end="1"/>
                                            </p:txEl>
                                          </p:spTgt>
                                        </p:tgtEl>
                                        <p:attrNameLst>
                                          <p:attrName>style.visibility</p:attrName>
                                        </p:attrNameLst>
                                      </p:cBhvr>
                                      <p:to>
                                        <p:strVal val="visible"/>
                                      </p:to>
                                    </p:set>
                                    <p:anim calcmode="lin" valueType="num">
                                      <p:cBhvr additive="base">
                                        <p:cTn id="62" dur="500" fill="hold"/>
                                        <p:tgtEl>
                                          <p:spTgt spid="793628">
                                            <p:txEl>
                                              <p:pRg st="1" end="1"/>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79362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793628">
                                            <p:txEl>
                                              <p:pRg st="2" end="2"/>
                                            </p:txEl>
                                          </p:spTgt>
                                        </p:tgtEl>
                                        <p:attrNameLst>
                                          <p:attrName>style.visibility</p:attrName>
                                        </p:attrNameLst>
                                      </p:cBhvr>
                                      <p:to>
                                        <p:strVal val="visible"/>
                                      </p:to>
                                    </p:set>
                                    <p:anim calcmode="lin" valueType="num">
                                      <p:cBhvr additive="base">
                                        <p:cTn id="68" dur="500" fill="hold"/>
                                        <p:tgtEl>
                                          <p:spTgt spid="793628">
                                            <p:txEl>
                                              <p:pRg st="2" end="2"/>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79362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par>
                                <p:cTn id="70" presetID="2" presetClass="entr" presetSubtype="8" fill="hold" nodeType="withEffect">
                                  <p:stCondLst>
                                    <p:cond delay="0"/>
                                  </p:stCondLst>
                                  <p:childTnLst>
                                    <p:set>
                                      <p:cBhvr>
                                        <p:cTn id="71" dur="1" fill="hold">
                                          <p:stCondLst>
                                            <p:cond delay="0"/>
                                          </p:stCondLst>
                                        </p:cTn>
                                        <p:tgtEl>
                                          <p:spTgt spid="793628">
                                            <p:txEl>
                                              <p:pRg st="3" end="3"/>
                                            </p:txEl>
                                          </p:spTgt>
                                        </p:tgtEl>
                                        <p:attrNameLst>
                                          <p:attrName>style.visibility</p:attrName>
                                        </p:attrNameLst>
                                      </p:cBhvr>
                                      <p:to>
                                        <p:strVal val="visible"/>
                                      </p:to>
                                    </p:set>
                                    <p:anim calcmode="lin" valueType="num">
                                      <p:cBhvr additive="base">
                                        <p:cTn id="72" dur="500" fill="hold"/>
                                        <p:tgtEl>
                                          <p:spTgt spid="793628">
                                            <p:txEl>
                                              <p:pRg st="3" end="3"/>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79362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793628">
                                            <p:txEl>
                                              <p:pRg st="4" end="4"/>
                                            </p:txEl>
                                          </p:spTgt>
                                        </p:tgtEl>
                                        <p:attrNameLst>
                                          <p:attrName>style.visibility</p:attrName>
                                        </p:attrNameLst>
                                      </p:cBhvr>
                                      <p:to>
                                        <p:strVal val="visible"/>
                                      </p:to>
                                    </p:set>
                                    <p:anim calcmode="lin" valueType="num">
                                      <p:cBhvr additive="base">
                                        <p:cTn id="78" dur="500" fill="hold"/>
                                        <p:tgtEl>
                                          <p:spTgt spid="793628">
                                            <p:txEl>
                                              <p:pRg st="4" end="4"/>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79362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par>
                                <p:cTn id="80" presetID="2" presetClass="entr" presetSubtype="8" fill="hold" nodeType="withEffect">
                                  <p:stCondLst>
                                    <p:cond delay="0"/>
                                  </p:stCondLst>
                                  <p:childTnLst>
                                    <p:set>
                                      <p:cBhvr>
                                        <p:cTn id="81" dur="1" fill="hold">
                                          <p:stCondLst>
                                            <p:cond delay="0"/>
                                          </p:stCondLst>
                                        </p:cTn>
                                        <p:tgtEl>
                                          <p:spTgt spid="793628">
                                            <p:txEl>
                                              <p:pRg st="5" end="5"/>
                                            </p:txEl>
                                          </p:spTgt>
                                        </p:tgtEl>
                                        <p:attrNameLst>
                                          <p:attrName>style.visibility</p:attrName>
                                        </p:attrNameLst>
                                      </p:cBhvr>
                                      <p:to>
                                        <p:strVal val="visible"/>
                                      </p:to>
                                    </p:set>
                                    <p:anim calcmode="lin" valueType="num">
                                      <p:cBhvr additive="base">
                                        <p:cTn id="82" dur="500" fill="hold"/>
                                        <p:tgtEl>
                                          <p:spTgt spid="793628">
                                            <p:txEl>
                                              <p:pRg st="5" end="5"/>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79362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par>
                                <p:cTn id="84" presetID="2" presetClass="entr" presetSubtype="8" fill="hold" nodeType="withEffect">
                                  <p:stCondLst>
                                    <p:cond delay="0"/>
                                  </p:stCondLst>
                                  <p:childTnLst>
                                    <p:set>
                                      <p:cBhvr>
                                        <p:cTn id="85" dur="1" fill="hold">
                                          <p:stCondLst>
                                            <p:cond delay="0"/>
                                          </p:stCondLst>
                                        </p:cTn>
                                        <p:tgtEl>
                                          <p:spTgt spid="793628">
                                            <p:txEl>
                                              <p:pRg st="6" end="6"/>
                                            </p:txEl>
                                          </p:spTgt>
                                        </p:tgtEl>
                                        <p:attrNameLst>
                                          <p:attrName>style.visibility</p:attrName>
                                        </p:attrNameLst>
                                      </p:cBhvr>
                                      <p:to>
                                        <p:strVal val="visible"/>
                                      </p:to>
                                    </p:set>
                                    <p:anim calcmode="lin" valueType="num">
                                      <p:cBhvr additive="base">
                                        <p:cTn id="86" dur="500" fill="hold"/>
                                        <p:tgtEl>
                                          <p:spTgt spid="793628">
                                            <p:txEl>
                                              <p:pRg st="6" end="6"/>
                                            </p:txEl>
                                          </p:spTgt>
                                        </p:tgtEl>
                                        <p:attrNameLst>
                                          <p:attrName>ppt_x</p:attrName>
                                        </p:attrNameLst>
                                      </p:cBhvr>
                                      <p:tavLst>
                                        <p:tav tm="0">
                                          <p:val>
                                            <p:strVal val="0-#ppt_w/2"/>
                                          </p:val>
                                        </p:tav>
                                        <p:tav tm="100000">
                                          <p:val>
                                            <p:strVal val="#ppt_x"/>
                                          </p:val>
                                        </p:tav>
                                      </p:tavLst>
                                    </p:anim>
                                    <p:anim calcmode="lin" valueType="num">
                                      <p:cBhvr additive="base">
                                        <p:cTn id="87" dur="500" fill="hold"/>
                                        <p:tgtEl>
                                          <p:spTgt spid="793628">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4"/>
                                            </p:cond>
                                          </p:stCondLst>
                                          <p:endCondLst>
                                            <p:cond evt="onStopAudio" delay="0">
                                              <p:tgtEl>
                                                <p:sldTgt/>
                                              </p:tgtEl>
                                            </p:cond>
                                          </p:endCondLst>
                                        </p:cTn>
                                        <p:tgtEl>
                                          <p:sndTgt r:embed="rId3"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793629"/>
                                        </p:tgtEl>
                                        <p:attrNameLst>
                                          <p:attrName>style.visibility</p:attrName>
                                        </p:attrNameLst>
                                      </p:cBhvr>
                                      <p:to>
                                        <p:strVal val="visible"/>
                                      </p:to>
                                    </p:set>
                                    <p:animEffect transition="in" filter="box(out)">
                                      <p:cBhvr>
                                        <p:cTn id="92" dur="500"/>
                                        <p:tgtEl>
                                          <p:spTgt spid="793629"/>
                                        </p:tgtEl>
                                      </p:cBhvr>
                                    </p:animEffect>
                                  </p:childTnLst>
                                  <p:subTnLst>
                                    <p:audio>
                                      <p:cMediaNode>
                                        <p:cTn display="0" masterRel="sameClick">
                                          <p:stCondLst>
                                            <p:cond evt="begin" delay="0">
                                              <p:tn val="9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6" grpId="0"/>
      <p:bldP spid="793607" grpId="0"/>
      <p:bldP spid="793608" grpId="0" build="allAtOnce"/>
      <p:bldP spid="793623" grpId="0" animBg="1"/>
      <p:bldP spid="793627" grpId="0"/>
      <p:bldP spid="793628" grpId="0" build="allAtOnce"/>
      <p:bldP spid="793625" grpId="0" animBg="1"/>
      <p:bldP spid="79362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5653" name="Rectangle 5"/>
          <p:cNvSpPr>
            <a:spLocks noChangeArrowheads="1"/>
          </p:cNvSpPr>
          <p:nvPr/>
        </p:nvSpPr>
        <p:spPr bwMode="auto">
          <a:xfrm>
            <a:off x="673342" y="-27384"/>
            <a:ext cx="2298700" cy="579437"/>
          </a:xfrm>
          <a:prstGeom prst="rect">
            <a:avLst/>
          </a:prstGeom>
          <a:noFill/>
          <a:ln w="9525">
            <a:noFill/>
            <a:miter lim="800000"/>
            <a:headEnd/>
            <a:tailEnd/>
          </a:ln>
          <a:effectLst/>
        </p:spPr>
        <p:txBody>
          <a:bodyPr wrap="none" anchor="ctr">
            <a:spAutoFit/>
          </a:bodyPr>
          <a:lstStyle/>
          <a:p>
            <a:r>
              <a:rPr lang="en-US" altLang="zh-CN" sz="3200" b="1" dirty="0">
                <a:solidFill>
                  <a:srgbClr val="FF3399"/>
                </a:solidFill>
                <a:effectLst>
                  <a:outerShdw blurRad="38100" dist="38100" dir="2700000" algn="tl">
                    <a:srgbClr val="000000"/>
                  </a:outerShdw>
                </a:effectLst>
                <a:ea typeface="隶书" pitchFamily="49" charset="-122"/>
              </a:rPr>
              <a:t>5. </a:t>
            </a:r>
            <a:r>
              <a:rPr lang="zh-CN" altLang="en-US" sz="3200" b="1" dirty="0">
                <a:solidFill>
                  <a:srgbClr val="FF3399"/>
                </a:solidFill>
                <a:effectLst>
                  <a:outerShdw blurRad="38100" dist="38100" dir="2700000" algn="tl">
                    <a:srgbClr val="000000"/>
                  </a:outerShdw>
                </a:effectLst>
                <a:ea typeface="隶书" pitchFamily="49" charset="-122"/>
              </a:rPr>
              <a:t>实型数据</a:t>
            </a:r>
            <a:r>
              <a:rPr lang="zh-CN" altLang="en-US" dirty="0"/>
              <a:t> </a:t>
            </a:r>
          </a:p>
        </p:txBody>
      </p:sp>
      <p:sp>
        <p:nvSpPr>
          <p:cNvPr id="795654" name="Rectangle 6"/>
          <p:cNvSpPr>
            <a:spLocks noChangeArrowheads="1"/>
          </p:cNvSpPr>
          <p:nvPr/>
        </p:nvSpPr>
        <p:spPr bwMode="auto">
          <a:xfrm>
            <a:off x="960680" y="451520"/>
            <a:ext cx="4824413" cy="457200"/>
          </a:xfrm>
          <a:prstGeom prst="rect">
            <a:avLst/>
          </a:prstGeom>
          <a:noFill/>
          <a:ln w="9525">
            <a:noFill/>
            <a:miter lim="800000"/>
            <a:headEnd/>
            <a:tailEnd/>
          </a:ln>
          <a:effectLst/>
        </p:spPr>
        <p:txBody>
          <a:bodyPr anchor="ctr">
            <a:spAutoFit/>
          </a:bodyPr>
          <a:lstStyle/>
          <a:p>
            <a:pPr marL="457200" indent="-457200">
              <a:buClr>
                <a:srgbClr val="006600"/>
              </a:buClr>
              <a:buFont typeface="Wingdings" pitchFamily="2" charset="2"/>
              <a:buChar char="Ø"/>
              <a:tabLst>
                <a:tab pos="495300" algn="l"/>
              </a:tabLst>
            </a:pPr>
            <a:r>
              <a:rPr lang="zh-CN" altLang="en-US" b="1" dirty="0">
                <a:solidFill>
                  <a:srgbClr val="006600"/>
                </a:solidFill>
                <a:effectLst>
                  <a:outerShdw blurRad="38100" dist="38100" dir="2700000" algn="tl">
                    <a:srgbClr val="000000"/>
                  </a:outerShdw>
                </a:effectLst>
                <a:latin typeface="楷体" pitchFamily="49" charset="-122"/>
                <a:ea typeface="楷体" pitchFamily="49" charset="-122"/>
              </a:rPr>
              <a:t>实型数据的精度</a:t>
            </a:r>
            <a:r>
              <a:rPr lang="zh-CN" altLang="en-US" b="1" dirty="0">
                <a:effectLst>
                  <a:outerShdw blurRad="38100" dist="38100" dir="2700000" algn="tl">
                    <a:srgbClr val="FFFFFF"/>
                  </a:outerShdw>
                </a:effectLst>
                <a:latin typeface="楷体" pitchFamily="49" charset="-122"/>
                <a:ea typeface="楷体" pitchFamily="49" charset="-122"/>
              </a:rPr>
              <a:t>    </a:t>
            </a:r>
          </a:p>
        </p:txBody>
      </p:sp>
      <p:graphicFrame>
        <p:nvGraphicFramePr>
          <p:cNvPr id="795793" name="Group 145"/>
          <p:cNvGraphicFramePr>
            <a:graphicFrameLocks noGrp="1"/>
          </p:cNvGraphicFramePr>
          <p:nvPr>
            <p:extLst>
              <p:ext uri="{D42A27DB-BD31-4B8C-83A1-F6EECF244321}">
                <p14:modId xmlns:p14="http://schemas.microsoft.com/office/powerpoint/2010/main" val="1484839911"/>
              </p:ext>
            </p:extLst>
          </p:nvPr>
        </p:nvGraphicFramePr>
        <p:xfrm>
          <a:off x="1343472" y="908720"/>
          <a:ext cx="7128792" cy="1554480"/>
        </p:xfrm>
        <a:graphic>
          <a:graphicData uri="http://schemas.openxmlformats.org/drawingml/2006/table">
            <a:tbl>
              <a:tblPr>
                <a:effectLst>
                  <a:outerShdw blurRad="50800" dist="38100" dir="2700000" algn="tl" rotWithShape="0">
                    <a:prstClr val="black">
                      <a:alpha val="40000"/>
                    </a:prstClr>
                  </a:outerShdw>
                </a:effectLst>
              </a:tblPr>
              <a:tblGrid>
                <a:gridCol w="3562610">
                  <a:extLst>
                    <a:ext uri="{9D8B030D-6E8A-4147-A177-3AD203B41FA5}">
                      <a16:colId xmlns:a16="http://schemas.microsoft.com/office/drawing/2014/main" val="20000"/>
                    </a:ext>
                  </a:extLst>
                </a:gridCol>
                <a:gridCol w="3566182">
                  <a:extLst>
                    <a:ext uri="{9D8B030D-6E8A-4147-A177-3AD203B41FA5}">
                      <a16:colId xmlns:a16="http://schemas.microsoft.com/office/drawing/2014/main" val="20001"/>
                    </a:ext>
                  </a:extLst>
                </a:gridCol>
              </a:tblGrid>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 pitchFamily="49" charset="-122"/>
                          <a:ea typeface="楷体" pitchFamily="49" charset="-122"/>
                          <a:cs typeface="Times New Roman" pitchFamily="18" charset="0"/>
                        </a:rPr>
                        <a:t>类   型</a:t>
                      </a:r>
                      <a:endParaRPr kumimoji="1" lang="zh-CN" altLang="en-US" sz="1800" b="0" i="0" u="none" strike="noStrike" cap="none" normalizeH="0" baseline="0" dirty="0">
                        <a:ln>
                          <a:noFill/>
                        </a:ln>
                        <a:solidFill>
                          <a:schemeClr val="tx1"/>
                        </a:solidFill>
                        <a:effectLst>
                          <a:outerShdw blurRad="38100" dist="38100" dir="2700000" algn="tl">
                            <a:srgbClr val="FFFFFF"/>
                          </a:outerShdw>
                        </a:effectLst>
                        <a:latin typeface="楷体" pitchFamily="49" charset="-122"/>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 pitchFamily="49" charset="-122"/>
                          <a:ea typeface="楷体" pitchFamily="49" charset="-122"/>
                          <a:cs typeface="Times New Roman" pitchFamily="18" charset="0"/>
                        </a:rPr>
                        <a:t>精确表示的数字个数</a:t>
                      </a:r>
                      <a:endParaRPr kumimoji="1" lang="zh-CN" altLang="en-US" sz="1800" b="0" i="0" u="none" strike="noStrike" cap="none" normalizeH="0" baseline="0" dirty="0">
                        <a:ln>
                          <a:noFill/>
                        </a:ln>
                        <a:solidFill>
                          <a:schemeClr val="tx1"/>
                        </a:solidFill>
                        <a:effectLst>
                          <a:outerShdw blurRad="38100" dist="38100" dir="2700000" algn="tl">
                            <a:srgbClr val="FFFFFF"/>
                          </a:outerShdw>
                        </a:effectLst>
                        <a:latin typeface="楷体" pitchFamily="49" charset="-122"/>
                        <a:ea typeface="楷体"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              float</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              7  </a:t>
                      </a:r>
                      <a:r>
                        <a:rPr kumimoji="1" lang="zh-CN" altLang="en-US"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8</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              double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             16 </a:t>
                      </a:r>
                      <a:r>
                        <a:rPr kumimoji="1" lang="zh-CN" altLang="en-US"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17</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47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              long double</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             17 </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 </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pitchFamily="2" charset="-122"/>
                          <a:cs typeface="Times New Roman" pitchFamily="18" charset="0"/>
                        </a:rPr>
                        <a:t>18</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bl>
          </a:graphicData>
        </a:graphic>
      </p:graphicFrame>
      <p:sp>
        <p:nvSpPr>
          <p:cNvPr id="795734" name="Rectangle 86"/>
          <p:cNvSpPr>
            <a:spLocks noChangeArrowheads="1"/>
          </p:cNvSpPr>
          <p:nvPr/>
        </p:nvSpPr>
        <p:spPr bwMode="auto">
          <a:xfrm>
            <a:off x="1343472" y="2564904"/>
            <a:ext cx="7128792" cy="4154984"/>
          </a:xfrm>
          <a:prstGeom prst="rect">
            <a:avLst/>
          </a:prstGeom>
          <a:blipFill>
            <a:blip r:embed="rId5" cstate="prin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p:spPr>
        <p:txBody>
          <a:bodyPr wrap="square" anchor="ctr">
            <a:spAutoFit/>
          </a:bodyPr>
          <a:lstStyle/>
          <a:p>
            <a:pPr indent="190500">
              <a:tabLst>
                <a:tab pos="800100" algn="l"/>
              </a:tabLst>
            </a:pPr>
            <a:r>
              <a:rPr lang="en-US" altLang="zh-CN" dirty="0">
                <a:effectLst>
                  <a:outerShdw blurRad="38100" dist="38100" dir="2700000" algn="tl">
                    <a:srgbClr val="FFFFFF"/>
                  </a:outerShdw>
                </a:effectLst>
              </a:rPr>
              <a:t>#include &lt;</a:t>
            </a:r>
            <a:r>
              <a:rPr lang="en-US" altLang="zh-CN" dirty="0" err="1">
                <a:effectLst>
                  <a:outerShdw blurRad="38100" dist="38100" dir="2700000" algn="tl">
                    <a:srgbClr val="FFFFFF"/>
                  </a:outerShdw>
                </a:effectLst>
              </a:rPr>
              <a:t>stdio.h</a:t>
            </a:r>
            <a:r>
              <a:rPr lang="en-US" altLang="zh-CN" dirty="0">
                <a:effectLst>
                  <a:outerShdw blurRad="38100" dist="38100" dir="2700000" algn="tl">
                    <a:srgbClr val="FFFFFF"/>
                  </a:outerShdw>
                </a:effectLst>
              </a:rPr>
              <a:t>&gt;</a:t>
            </a:r>
          </a:p>
          <a:p>
            <a:pPr indent="190500">
              <a:tabLst>
                <a:tab pos="800100" algn="l"/>
              </a:tabLst>
            </a:pPr>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a:t>
            </a:r>
          </a:p>
          <a:p>
            <a:pPr indent="190500">
              <a:tabLst>
                <a:tab pos="800100" algn="l"/>
              </a:tabLst>
            </a:pPr>
            <a:r>
              <a:rPr lang="en-US" altLang="zh-CN" dirty="0">
                <a:effectLst>
                  <a:outerShdw blurRad="38100" dist="38100" dir="2700000" algn="tl">
                    <a:srgbClr val="FFFFFF"/>
                  </a:outerShdw>
                </a:effectLst>
              </a:rPr>
              <a:t>{</a:t>
            </a:r>
          </a:p>
          <a:p>
            <a:pPr indent="190500">
              <a:tabLst>
                <a:tab pos="800100" algn="l"/>
              </a:tabLst>
            </a:pPr>
            <a:r>
              <a:rPr lang="en-US" altLang="zh-CN" dirty="0">
                <a:effectLst>
                  <a:outerShdw blurRad="38100" dist="38100" dir="2700000" algn="tl">
                    <a:srgbClr val="FFFFFF"/>
                  </a:outerShdw>
                </a:effectLst>
              </a:rPr>
              <a:t>  float a;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定义</a:t>
            </a:r>
            <a:r>
              <a:rPr lang="en-US" altLang="zh-CN" sz="1800" b="1" dirty="0">
                <a:solidFill>
                  <a:schemeClr val="accent2"/>
                </a:solidFill>
                <a:effectLst>
                  <a:outerShdw blurRad="38100" dist="38100" dir="2700000" algn="tl">
                    <a:srgbClr val="000000"/>
                  </a:outerShdw>
                </a:effectLst>
                <a:latin typeface="+mn-lt"/>
                <a:ea typeface="楷体" pitchFamily="49" charset="-122"/>
              </a:rPr>
              <a:t>float</a:t>
            </a:r>
            <a:r>
              <a:rPr lang="zh-CN" altLang="en-US" sz="1800" b="1" dirty="0">
                <a:solidFill>
                  <a:schemeClr val="accent2"/>
                </a:solidFill>
                <a:effectLst>
                  <a:outerShdw blurRad="38100" dist="38100" dir="2700000" algn="tl">
                    <a:srgbClr val="000000"/>
                  </a:outerShdw>
                </a:effectLst>
                <a:latin typeface="+mn-lt"/>
                <a:ea typeface="楷体" pitchFamily="49" charset="-122"/>
              </a:rPr>
              <a:t>型变量</a:t>
            </a:r>
            <a:r>
              <a:rPr lang="en-US" altLang="zh-CN" sz="1800" b="1" dirty="0">
                <a:solidFill>
                  <a:schemeClr val="accent2"/>
                </a:solidFill>
                <a:effectLst>
                  <a:outerShdw blurRad="38100" dist="38100" dir="2700000" algn="tl">
                    <a:srgbClr val="000000"/>
                  </a:outerShdw>
                </a:effectLst>
                <a:latin typeface="+mn-lt"/>
                <a:ea typeface="楷体" pitchFamily="49" charset="-122"/>
              </a:rPr>
              <a:t>a</a:t>
            </a:r>
          </a:p>
          <a:p>
            <a:pPr indent="190500">
              <a:tabLst>
                <a:tab pos="800100" algn="l"/>
              </a:tabLst>
            </a:pPr>
            <a:r>
              <a:rPr lang="en-US" altLang="zh-CN" dirty="0">
                <a:effectLst>
                  <a:outerShdw blurRad="38100" dist="38100" dir="2700000" algn="tl">
                    <a:srgbClr val="FFFFFF"/>
                  </a:outerShdw>
                </a:effectLst>
              </a:rPr>
              <a:t>  double b, c;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定义</a:t>
            </a:r>
            <a:r>
              <a:rPr lang="en-US" altLang="zh-CN" sz="1800" b="1" dirty="0">
                <a:solidFill>
                  <a:schemeClr val="accent2"/>
                </a:solidFill>
                <a:effectLst>
                  <a:outerShdw blurRad="38100" dist="38100" dir="2700000" algn="tl">
                    <a:srgbClr val="000000"/>
                  </a:outerShdw>
                </a:effectLst>
                <a:latin typeface="+mn-lt"/>
                <a:ea typeface="楷体" pitchFamily="49" charset="-122"/>
              </a:rPr>
              <a:t>double</a:t>
            </a:r>
            <a:r>
              <a:rPr lang="zh-CN" altLang="en-US" sz="1800" b="1" dirty="0">
                <a:solidFill>
                  <a:schemeClr val="accent2"/>
                </a:solidFill>
                <a:effectLst>
                  <a:outerShdw blurRad="38100" dist="38100" dir="2700000" algn="tl">
                    <a:srgbClr val="000000"/>
                  </a:outerShdw>
                </a:effectLst>
                <a:latin typeface="+mn-lt"/>
                <a:ea typeface="楷体" pitchFamily="49" charset="-122"/>
              </a:rPr>
              <a:t>型变量</a:t>
            </a:r>
            <a:r>
              <a:rPr lang="en-US" altLang="zh-CN" sz="1800" b="1" dirty="0">
                <a:solidFill>
                  <a:schemeClr val="accent2"/>
                </a:solidFill>
                <a:effectLst>
                  <a:outerShdw blurRad="38100" dist="38100" dir="2700000" algn="tl">
                    <a:srgbClr val="000000"/>
                  </a:outerShdw>
                </a:effectLst>
                <a:latin typeface="+mn-lt"/>
                <a:ea typeface="楷体" pitchFamily="49" charset="-122"/>
              </a:rPr>
              <a:t>b</a:t>
            </a:r>
            <a:r>
              <a:rPr lang="zh-CN" altLang="en-US" sz="1800" b="1" dirty="0">
                <a:solidFill>
                  <a:schemeClr val="accent2"/>
                </a:solidFill>
                <a:effectLst>
                  <a:outerShdw blurRad="38100" dist="38100" dir="2700000" algn="tl">
                    <a:srgbClr val="000000"/>
                  </a:outerShdw>
                </a:effectLst>
                <a:latin typeface="+mn-lt"/>
                <a:ea typeface="楷体" pitchFamily="49" charset="-122"/>
              </a:rPr>
              <a:t>和</a:t>
            </a:r>
            <a:r>
              <a:rPr lang="en-US" altLang="zh-CN" sz="1800" b="1" dirty="0">
                <a:solidFill>
                  <a:schemeClr val="accent2"/>
                </a:solidFill>
                <a:effectLst>
                  <a:outerShdw blurRad="38100" dist="38100" dir="2700000" algn="tl">
                    <a:srgbClr val="000000"/>
                  </a:outerShdw>
                </a:effectLst>
                <a:latin typeface="+mn-lt"/>
                <a:ea typeface="楷体" pitchFamily="49" charset="-122"/>
              </a:rPr>
              <a:t>c</a:t>
            </a:r>
          </a:p>
          <a:p>
            <a:pPr indent="190500">
              <a:tabLst>
                <a:tab pos="800100" algn="l"/>
              </a:tabLst>
            </a:pPr>
            <a:r>
              <a:rPr lang="en-US" altLang="zh-CN" dirty="0">
                <a:effectLst>
                  <a:outerShdw blurRad="38100" dist="38100" dir="2700000" algn="tl">
                    <a:srgbClr val="FFFFFF"/>
                  </a:outerShdw>
                </a:effectLst>
              </a:rPr>
              <a:t>  a = 123.456789;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对变量</a:t>
            </a:r>
            <a:r>
              <a:rPr lang="en-US" altLang="zh-CN" sz="1800" b="1" dirty="0">
                <a:solidFill>
                  <a:schemeClr val="accent2"/>
                </a:solidFill>
                <a:effectLst>
                  <a:outerShdw blurRad="38100" dist="38100" dir="2700000" algn="tl">
                    <a:srgbClr val="000000"/>
                  </a:outerShdw>
                </a:effectLst>
                <a:latin typeface="+mn-lt"/>
                <a:ea typeface="楷体" pitchFamily="49" charset="-122"/>
              </a:rPr>
              <a:t>a</a:t>
            </a:r>
            <a:r>
              <a:rPr lang="zh-CN" altLang="en-US" sz="1800" b="1" dirty="0">
                <a:solidFill>
                  <a:schemeClr val="accent2"/>
                </a:solidFill>
                <a:effectLst>
                  <a:outerShdw blurRad="38100" dist="38100" dir="2700000" algn="tl">
                    <a:srgbClr val="000000"/>
                  </a:outerShdw>
                </a:effectLst>
                <a:latin typeface="+mn-lt"/>
                <a:ea typeface="楷体" pitchFamily="49" charset="-122"/>
              </a:rPr>
              <a:t>赋值为</a:t>
            </a:r>
            <a:r>
              <a:rPr lang="en-US" altLang="zh-CN" sz="1800" b="1" dirty="0">
                <a:solidFill>
                  <a:schemeClr val="accent2"/>
                </a:solidFill>
                <a:effectLst>
                  <a:outerShdw blurRad="38100" dist="38100" dir="2700000" algn="tl">
                    <a:srgbClr val="000000"/>
                  </a:outerShdw>
                </a:effectLst>
                <a:latin typeface="+mn-lt"/>
                <a:ea typeface="楷体" pitchFamily="49" charset="-122"/>
              </a:rPr>
              <a:t>123.456789</a:t>
            </a:r>
          </a:p>
          <a:p>
            <a:pPr indent="190500">
              <a:tabLst>
                <a:tab pos="800100" algn="l"/>
              </a:tabLst>
            </a:pPr>
            <a:r>
              <a:rPr lang="en-US" altLang="zh-CN" dirty="0">
                <a:effectLst>
                  <a:outerShdw blurRad="38100" dist="38100" dir="2700000" algn="tl">
                    <a:srgbClr val="FFFFFF"/>
                  </a:outerShdw>
                </a:effectLst>
              </a:rPr>
              <a:t>  b = a;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将变量</a:t>
            </a:r>
            <a:r>
              <a:rPr lang="en-US" altLang="zh-CN" sz="1800" b="1" dirty="0">
                <a:solidFill>
                  <a:schemeClr val="accent2"/>
                </a:solidFill>
                <a:effectLst>
                  <a:outerShdw blurRad="38100" dist="38100" dir="2700000" algn="tl">
                    <a:srgbClr val="000000"/>
                  </a:outerShdw>
                </a:effectLst>
                <a:latin typeface="+mn-lt"/>
                <a:ea typeface="楷体" pitchFamily="49" charset="-122"/>
              </a:rPr>
              <a:t>a</a:t>
            </a:r>
            <a:r>
              <a:rPr lang="zh-CN" altLang="en-US" sz="1800" b="1" dirty="0">
                <a:solidFill>
                  <a:schemeClr val="accent2"/>
                </a:solidFill>
                <a:effectLst>
                  <a:outerShdw blurRad="38100" dist="38100" dir="2700000" algn="tl">
                    <a:srgbClr val="000000"/>
                  </a:outerShdw>
                </a:effectLst>
                <a:latin typeface="+mn-lt"/>
                <a:ea typeface="楷体" pitchFamily="49" charset="-122"/>
              </a:rPr>
              <a:t>赋给变量</a:t>
            </a:r>
            <a:r>
              <a:rPr lang="en-US" altLang="zh-CN" sz="1800" b="1" dirty="0">
                <a:solidFill>
                  <a:schemeClr val="accent2"/>
                </a:solidFill>
                <a:effectLst>
                  <a:outerShdw blurRad="38100" dist="38100" dir="2700000" algn="tl">
                    <a:srgbClr val="000000"/>
                  </a:outerShdw>
                </a:effectLst>
                <a:latin typeface="+mn-lt"/>
                <a:ea typeface="楷体" pitchFamily="49" charset="-122"/>
              </a:rPr>
              <a:t>b</a:t>
            </a:r>
          </a:p>
          <a:p>
            <a:pPr indent="190500">
              <a:tabLst>
                <a:tab pos="800100" algn="l"/>
              </a:tabLst>
            </a:pPr>
            <a:r>
              <a:rPr lang="en-US" altLang="zh-CN" dirty="0">
                <a:effectLst>
                  <a:outerShdw blurRad="38100" dist="38100" dir="2700000" algn="tl">
                    <a:srgbClr val="FFFFFF"/>
                  </a:outerShdw>
                </a:effectLst>
              </a:rPr>
              <a:t>  c = 123.456789;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对变量</a:t>
            </a:r>
            <a:r>
              <a:rPr lang="en-US" altLang="zh-CN" sz="1800" b="1" dirty="0">
                <a:solidFill>
                  <a:schemeClr val="accent2"/>
                </a:solidFill>
                <a:effectLst>
                  <a:outerShdw blurRad="38100" dist="38100" dir="2700000" algn="tl">
                    <a:srgbClr val="000000"/>
                  </a:outerShdw>
                </a:effectLst>
                <a:latin typeface="+mn-lt"/>
                <a:ea typeface="楷体" pitchFamily="49" charset="-122"/>
              </a:rPr>
              <a:t>c</a:t>
            </a:r>
            <a:r>
              <a:rPr lang="zh-CN" altLang="en-US" sz="1800" b="1" dirty="0">
                <a:solidFill>
                  <a:schemeClr val="accent2"/>
                </a:solidFill>
                <a:effectLst>
                  <a:outerShdw blurRad="38100" dist="38100" dir="2700000" algn="tl">
                    <a:srgbClr val="000000"/>
                  </a:outerShdw>
                </a:effectLst>
                <a:latin typeface="+mn-lt"/>
                <a:ea typeface="楷体" pitchFamily="49" charset="-122"/>
              </a:rPr>
              <a:t>赋值为</a:t>
            </a:r>
            <a:r>
              <a:rPr lang="en-US" altLang="zh-CN" sz="1800" b="1" dirty="0">
                <a:solidFill>
                  <a:schemeClr val="accent2"/>
                </a:solidFill>
                <a:effectLst>
                  <a:outerShdw blurRad="38100" dist="38100" dir="2700000" algn="tl">
                    <a:srgbClr val="000000"/>
                  </a:outerShdw>
                </a:effectLst>
                <a:latin typeface="+mn-lt"/>
                <a:ea typeface="楷体" pitchFamily="49" charset="-122"/>
              </a:rPr>
              <a:t>123.456789</a:t>
            </a:r>
          </a:p>
          <a:p>
            <a:pPr indent="190500">
              <a:tabLst>
                <a:tab pos="800100" algn="l"/>
              </a:tabLst>
            </a:pP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("a = %f   b = %lf   c = %lf\n", a, b, c);</a:t>
            </a:r>
          </a:p>
          <a:p>
            <a:pPr indent="190500">
              <a:tabLst>
                <a:tab pos="800100" algn="l"/>
              </a:tabLst>
            </a:pPr>
            <a:r>
              <a:rPr lang="en-US" altLang="zh-CN" dirty="0">
                <a:effectLst>
                  <a:outerShdw blurRad="38100" dist="38100" dir="2700000" algn="tl">
                    <a:srgbClr val="FFFFFF"/>
                  </a:outerShdw>
                </a:effectLst>
              </a:rPr>
              <a:t>  return 0;</a:t>
            </a:r>
          </a:p>
          <a:p>
            <a:pPr indent="190500">
              <a:tabLst>
                <a:tab pos="800100" algn="l"/>
              </a:tabLst>
            </a:pPr>
            <a:r>
              <a:rPr lang="en-US" altLang="zh-CN" dirty="0">
                <a:effectLst>
                  <a:outerShdw blurRad="38100" dist="38100" dir="2700000" algn="tl">
                    <a:srgbClr val="FFFFFF"/>
                  </a:outerShdw>
                </a:effectLst>
              </a:rPr>
              <a:t>}</a:t>
            </a:r>
          </a:p>
        </p:txBody>
      </p:sp>
      <p:grpSp>
        <p:nvGrpSpPr>
          <p:cNvPr id="795784" name="Group 136"/>
          <p:cNvGrpSpPr>
            <a:grpSpLocks/>
          </p:cNvGrpSpPr>
          <p:nvPr/>
        </p:nvGrpSpPr>
        <p:grpSpPr bwMode="auto">
          <a:xfrm>
            <a:off x="9085634" y="2854326"/>
            <a:ext cx="2025650" cy="3167063"/>
            <a:chOff x="4219" y="1987"/>
            <a:chExt cx="1276" cy="1995"/>
          </a:xfrm>
        </p:grpSpPr>
        <p:sp>
          <p:nvSpPr>
            <p:cNvPr id="795745" name="AutoShape 97"/>
            <p:cNvSpPr>
              <a:spLocks noChangeArrowheads="1"/>
            </p:cNvSpPr>
            <p:nvPr/>
          </p:nvSpPr>
          <p:spPr bwMode="auto">
            <a:xfrm>
              <a:off x="4468" y="1987"/>
              <a:ext cx="1027" cy="1995"/>
            </a:xfrm>
            <a:prstGeom prst="foldedCorner">
              <a:avLst>
                <a:gd name="adj" fmla="val 13745"/>
              </a:avLst>
            </a:prstGeom>
            <a:solidFill>
              <a:srgbClr val="FFFFFF"/>
            </a:solidFill>
            <a:ln w="34925">
              <a:solidFill>
                <a:srgbClr val="006600"/>
              </a:solidFill>
              <a:round/>
              <a:headEnd type="none" w="lg" len="lg"/>
              <a:tailEnd/>
            </a:ln>
            <a:effectLst>
              <a:outerShdw blurRad="50800" dist="106680" dir="2700000" algn="tl" rotWithShape="0">
                <a:prstClr val="black">
                  <a:alpha val="43000"/>
                </a:prstClr>
              </a:outerShdw>
            </a:effectLst>
          </p:spPr>
          <p:txBody>
            <a:bodyPr lIns="90000" tIns="46800" rIns="90000" bIns="46800" anchor="ctr"/>
            <a:lstStyle/>
            <a:p>
              <a:pPr algn="ctr"/>
              <a:endParaRPr lang="zh-CN" altLang="zh-CN"/>
            </a:p>
          </p:txBody>
        </p:sp>
        <p:sp>
          <p:nvSpPr>
            <p:cNvPr id="795776" name="Text Box 128"/>
            <p:cNvSpPr txBox="1">
              <a:spLocks noChangeArrowheads="1"/>
            </p:cNvSpPr>
            <p:nvPr/>
          </p:nvSpPr>
          <p:spPr bwMode="auto">
            <a:xfrm>
              <a:off x="4476" y="2179"/>
              <a:ext cx="1009" cy="300"/>
            </a:xfrm>
            <a:prstGeom prst="rect">
              <a:avLst/>
            </a:prstGeom>
            <a:solidFill>
              <a:srgbClr val="FFFF99">
                <a:alpha val="60001"/>
              </a:srgbClr>
            </a:solidFill>
            <a:ln w="19050">
              <a:solidFill>
                <a:srgbClr val="006600"/>
              </a:solidFill>
              <a:miter lim="800000"/>
              <a:headEnd/>
              <a:tailEnd/>
            </a:ln>
            <a:effectLst/>
          </p:spPr>
          <p:txBody>
            <a:bodyPr/>
            <a:lstStyle/>
            <a:p>
              <a:pPr algn="ctr">
                <a:spcBef>
                  <a:spcPct val="50000"/>
                </a:spcBef>
              </a:pPr>
              <a:endParaRPr lang="zh-CN" altLang="zh-CN" sz="2000">
                <a:solidFill>
                  <a:srgbClr val="FF3300"/>
                </a:solidFill>
              </a:endParaRPr>
            </a:p>
          </p:txBody>
        </p:sp>
        <p:sp>
          <p:nvSpPr>
            <p:cNvPr id="795778" name="Text Box 130"/>
            <p:cNvSpPr txBox="1">
              <a:spLocks noChangeArrowheads="1"/>
            </p:cNvSpPr>
            <p:nvPr/>
          </p:nvSpPr>
          <p:spPr bwMode="auto">
            <a:xfrm>
              <a:off x="4219" y="2148"/>
              <a:ext cx="227" cy="288"/>
            </a:xfrm>
            <a:prstGeom prst="rect">
              <a:avLst/>
            </a:prstGeom>
            <a:noFill/>
            <a:ln w="9525">
              <a:noFill/>
              <a:miter lim="800000"/>
              <a:headEnd/>
              <a:tailEnd/>
            </a:ln>
            <a:effectLst/>
          </p:spPr>
          <p:txBody>
            <a:bodyPr>
              <a:spAutoFit/>
            </a:bodyPr>
            <a:lstStyle/>
            <a:p>
              <a:pPr>
                <a:spcBef>
                  <a:spcPct val="50000"/>
                </a:spcBef>
              </a:pPr>
              <a:r>
                <a:rPr lang="en-US" altLang="zh-CN">
                  <a:solidFill>
                    <a:schemeClr val="accent2"/>
                  </a:solidFill>
                </a:rPr>
                <a:t>a</a:t>
              </a:r>
            </a:p>
          </p:txBody>
        </p:sp>
      </p:grpSp>
      <p:grpSp>
        <p:nvGrpSpPr>
          <p:cNvPr id="795785" name="Group 137"/>
          <p:cNvGrpSpPr>
            <a:grpSpLocks/>
          </p:cNvGrpSpPr>
          <p:nvPr/>
        </p:nvGrpSpPr>
        <p:grpSpPr bwMode="auto">
          <a:xfrm>
            <a:off x="9087222" y="3775075"/>
            <a:ext cx="2009775" cy="781050"/>
            <a:chOff x="4220" y="2585"/>
            <a:chExt cx="1266" cy="492"/>
          </a:xfrm>
        </p:grpSpPr>
        <p:sp>
          <p:nvSpPr>
            <p:cNvPr id="795780" name="Text Box 132"/>
            <p:cNvSpPr txBox="1">
              <a:spLocks noChangeArrowheads="1"/>
            </p:cNvSpPr>
            <p:nvPr/>
          </p:nvSpPr>
          <p:spPr bwMode="auto">
            <a:xfrm>
              <a:off x="4477" y="2585"/>
              <a:ext cx="1009" cy="492"/>
            </a:xfrm>
            <a:prstGeom prst="rect">
              <a:avLst/>
            </a:prstGeom>
            <a:solidFill>
              <a:srgbClr val="FFFF99">
                <a:alpha val="60001"/>
              </a:srgbClr>
            </a:solidFill>
            <a:ln w="19050">
              <a:solidFill>
                <a:srgbClr val="006600"/>
              </a:solidFill>
              <a:miter lim="800000"/>
              <a:headEnd/>
              <a:tailEnd/>
            </a:ln>
            <a:effectLst/>
          </p:spPr>
          <p:txBody>
            <a:bodyPr/>
            <a:lstStyle/>
            <a:p>
              <a:pPr algn="ctr">
                <a:spcBef>
                  <a:spcPct val="50000"/>
                </a:spcBef>
              </a:pPr>
              <a:endParaRPr lang="zh-CN" altLang="zh-CN" sz="2000">
                <a:solidFill>
                  <a:srgbClr val="FF3300"/>
                </a:solidFill>
              </a:endParaRPr>
            </a:p>
          </p:txBody>
        </p:sp>
        <p:sp>
          <p:nvSpPr>
            <p:cNvPr id="795782" name="Text Box 134"/>
            <p:cNvSpPr txBox="1">
              <a:spLocks noChangeArrowheads="1"/>
            </p:cNvSpPr>
            <p:nvPr/>
          </p:nvSpPr>
          <p:spPr bwMode="auto">
            <a:xfrm>
              <a:off x="4220" y="2635"/>
              <a:ext cx="227" cy="288"/>
            </a:xfrm>
            <a:prstGeom prst="rect">
              <a:avLst/>
            </a:prstGeom>
            <a:noFill/>
            <a:ln w="9525">
              <a:noFill/>
              <a:miter lim="800000"/>
              <a:headEnd/>
              <a:tailEnd/>
            </a:ln>
            <a:effectLst/>
          </p:spPr>
          <p:txBody>
            <a:bodyPr>
              <a:spAutoFit/>
            </a:bodyPr>
            <a:lstStyle/>
            <a:p>
              <a:pPr>
                <a:spcBef>
                  <a:spcPct val="50000"/>
                </a:spcBef>
              </a:pPr>
              <a:r>
                <a:rPr lang="en-US" altLang="zh-CN">
                  <a:solidFill>
                    <a:schemeClr val="accent2"/>
                  </a:solidFill>
                </a:rPr>
                <a:t>b</a:t>
              </a:r>
            </a:p>
          </p:txBody>
        </p:sp>
      </p:grpSp>
      <p:grpSp>
        <p:nvGrpSpPr>
          <p:cNvPr id="795786" name="Group 138"/>
          <p:cNvGrpSpPr>
            <a:grpSpLocks/>
          </p:cNvGrpSpPr>
          <p:nvPr/>
        </p:nvGrpSpPr>
        <p:grpSpPr bwMode="auto">
          <a:xfrm>
            <a:off x="9088810" y="4733925"/>
            <a:ext cx="2009775" cy="781050"/>
            <a:chOff x="4221" y="3180"/>
            <a:chExt cx="1266" cy="492"/>
          </a:xfrm>
        </p:grpSpPr>
        <p:sp>
          <p:nvSpPr>
            <p:cNvPr id="795781" name="Text Box 133"/>
            <p:cNvSpPr txBox="1">
              <a:spLocks noChangeArrowheads="1"/>
            </p:cNvSpPr>
            <p:nvPr/>
          </p:nvSpPr>
          <p:spPr bwMode="auto">
            <a:xfrm>
              <a:off x="4478" y="3180"/>
              <a:ext cx="1009" cy="492"/>
            </a:xfrm>
            <a:prstGeom prst="rect">
              <a:avLst/>
            </a:prstGeom>
            <a:solidFill>
              <a:srgbClr val="FFFF99">
                <a:alpha val="60001"/>
              </a:srgbClr>
            </a:solidFill>
            <a:ln w="19050">
              <a:solidFill>
                <a:srgbClr val="006600"/>
              </a:solidFill>
              <a:miter lim="800000"/>
              <a:headEnd/>
              <a:tailEnd/>
            </a:ln>
            <a:effectLst/>
          </p:spPr>
          <p:txBody>
            <a:bodyPr/>
            <a:lstStyle/>
            <a:p>
              <a:pPr algn="ctr">
                <a:spcBef>
                  <a:spcPct val="50000"/>
                </a:spcBef>
              </a:pPr>
              <a:endParaRPr lang="zh-CN" altLang="zh-CN" sz="2000">
                <a:solidFill>
                  <a:srgbClr val="FF3300"/>
                </a:solidFill>
              </a:endParaRPr>
            </a:p>
          </p:txBody>
        </p:sp>
        <p:sp>
          <p:nvSpPr>
            <p:cNvPr id="795783" name="Text Box 135"/>
            <p:cNvSpPr txBox="1">
              <a:spLocks noChangeArrowheads="1"/>
            </p:cNvSpPr>
            <p:nvPr/>
          </p:nvSpPr>
          <p:spPr bwMode="auto">
            <a:xfrm>
              <a:off x="4221" y="3257"/>
              <a:ext cx="227" cy="288"/>
            </a:xfrm>
            <a:prstGeom prst="rect">
              <a:avLst/>
            </a:prstGeom>
            <a:noFill/>
            <a:ln w="9525">
              <a:noFill/>
              <a:miter lim="800000"/>
              <a:headEnd/>
              <a:tailEnd/>
            </a:ln>
            <a:effectLst/>
          </p:spPr>
          <p:txBody>
            <a:bodyPr>
              <a:spAutoFit/>
            </a:bodyPr>
            <a:lstStyle/>
            <a:p>
              <a:pPr>
                <a:spcBef>
                  <a:spcPct val="50000"/>
                </a:spcBef>
              </a:pPr>
              <a:r>
                <a:rPr lang="en-US" altLang="zh-CN">
                  <a:solidFill>
                    <a:schemeClr val="accent2"/>
                  </a:solidFill>
                </a:rPr>
                <a:t>c</a:t>
              </a:r>
            </a:p>
          </p:txBody>
        </p:sp>
      </p:grpSp>
      <p:sp>
        <p:nvSpPr>
          <p:cNvPr id="795777" name="Text Box 129"/>
          <p:cNvSpPr txBox="1">
            <a:spLocks noChangeArrowheads="1"/>
          </p:cNvSpPr>
          <p:nvPr/>
        </p:nvSpPr>
        <p:spPr bwMode="auto">
          <a:xfrm>
            <a:off x="9495210" y="3157538"/>
            <a:ext cx="1601787" cy="476250"/>
          </a:xfrm>
          <a:prstGeom prst="rect">
            <a:avLst/>
          </a:prstGeom>
          <a:solidFill>
            <a:srgbClr val="FFFF99">
              <a:alpha val="60001"/>
            </a:srgbClr>
          </a:solidFill>
          <a:ln w="19050">
            <a:solidFill>
              <a:srgbClr val="006600"/>
            </a:solidFill>
            <a:miter lim="800000"/>
            <a:headEnd/>
            <a:tailEnd/>
          </a:ln>
          <a:effectLst/>
        </p:spPr>
        <p:txBody>
          <a:bodyPr/>
          <a:lstStyle/>
          <a:p>
            <a:pPr algn="ctr">
              <a:spcBef>
                <a:spcPct val="50000"/>
              </a:spcBef>
            </a:pPr>
            <a:r>
              <a:rPr lang="en-US" altLang="zh-CN" sz="2000" b="1">
                <a:solidFill>
                  <a:srgbClr val="FF3300"/>
                </a:solidFill>
              </a:rPr>
              <a:t>123.45678</a:t>
            </a:r>
            <a:r>
              <a:rPr lang="en-US" altLang="zh-CN" sz="2000" b="1">
                <a:solidFill>
                  <a:schemeClr val="accent2"/>
                </a:solidFill>
              </a:rPr>
              <a:t>7</a:t>
            </a:r>
          </a:p>
        </p:txBody>
      </p:sp>
      <p:sp>
        <p:nvSpPr>
          <p:cNvPr id="795788" name="Text Box 140"/>
          <p:cNvSpPr txBox="1">
            <a:spLocks noChangeArrowheads="1"/>
          </p:cNvSpPr>
          <p:nvPr/>
        </p:nvSpPr>
        <p:spPr bwMode="auto">
          <a:xfrm>
            <a:off x="9495210" y="3776663"/>
            <a:ext cx="1601787" cy="781050"/>
          </a:xfrm>
          <a:prstGeom prst="rect">
            <a:avLst/>
          </a:prstGeom>
          <a:solidFill>
            <a:srgbClr val="FFFF99">
              <a:alpha val="60001"/>
            </a:srgbClr>
          </a:solidFill>
          <a:ln w="19050">
            <a:solidFill>
              <a:srgbClr val="006600"/>
            </a:solidFill>
            <a:miter lim="800000"/>
            <a:headEnd/>
            <a:tailEnd/>
          </a:ln>
          <a:effectLst/>
        </p:spPr>
        <p:txBody>
          <a:bodyPr anchor="ctr" anchorCtr="1"/>
          <a:lstStyle/>
          <a:p>
            <a:pPr algn="ctr">
              <a:spcBef>
                <a:spcPct val="50000"/>
              </a:spcBef>
            </a:pPr>
            <a:r>
              <a:rPr lang="en-US" altLang="zh-CN" sz="2000" b="1">
                <a:solidFill>
                  <a:schemeClr val="accent2"/>
                </a:solidFill>
              </a:rPr>
              <a:t>123.456787</a:t>
            </a:r>
          </a:p>
        </p:txBody>
      </p:sp>
      <p:sp>
        <p:nvSpPr>
          <p:cNvPr id="795790" name="AutoShape 142"/>
          <p:cNvSpPr>
            <a:spLocks noChangeArrowheads="1"/>
          </p:cNvSpPr>
          <p:nvPr/>
        </p:nvSpPr>
        <p:spPr bwMode="auto">
          <a:xfrm>
            <a:off x="10920784" y="3344864"/>
            <a:ext cx="431800" cy="936625"/>
          </a:xfrm>
          <a:prstGeom prst="curvedLeftArrow">
            <a:avLst>
              <a:gd name="adj1" fmla="val 43382"/>
              <a:gd name="adj2" fmla="val 86765"/>
              <a:gd name="adj3" fmla="val 33333"/>
            </a:avLst>
          </a:prstGeom>
          <a:solidFill>
            <a:srgbClr val="FF99CC"/>
          </a:solidFill>
          <a:ln w="9525">
            <a:solidFill>
              <a:schemeClr val="tx1"/>
            </a:solidFill>
            <a:miter lim="800000"/>
            <a:headEnd/>
            <a:tailEnd/>
          </a:ln>
          <a:effectLst/>
        </p:spPr>
        <p:txBody>
          <a:bodyPr wrap="none" anchor="ctr"/>
          <a:lstStyle/>
          <a:p>
            <a:endParaRPr lang="zh-CN" altLang="en-US"/>
          </a:p>
        </p:txBody>
      </p:sp>
      <p:sp>
        <p:nvSpPr>
          <p:cNvPr id="795791" name="Text Box 143"/>
          <p:cNvSpPr txBox="1">
            <a:spLocks noChangeArrowheads="1"/>
          </p:cNvSpPr>
          <p:nvPr/>
        </p:nvSpPr>
        <p:spPr bwMode="auto">
          <a:xfrm>
            <a:off x="9496796" y="4735513"/>
            <a:ext cx="1601788" cy="781050"/>
          </a:xfrm>
          <a:prstGeom prst="rect">
            <a:avLst/>
          </a:prstGeom>
          <a:solidFill>
            <a:srgbClr val="FFFF99">
              <a:alpha val="60001"/>
            </a:srgbClr>
          </a:solidFill>
          <a:ln w="19050">
            <a:solidFill>
              <a:srgbClr val="006600"/>
            </a:solidFill>
            <a:miter lim="800000"/>
            <a:headEnd/>
            <a:tailEnd/>
          </a:ln>
          <a:effectLst/>
        </p:spPr>
        <p:txBody>
          <a:bodyPr anchor="ctr" anchorCtr="1"/>
          <a:lstStyle/>
          <a:p>
            <a:pPr algn="ctr">
              <a:spcBef>
                <a:spcPct val="50000"/>
              </a:spcBef>
            </a:pPr>
            <a:r>
              <a:rPr lang="en-US" altLang="zh-CN" sz="2000" b="1">
                <a:solidFill>
                  <a:srgbClr val="CC3300"/>
                </a:solidFill>
              </a:rPr>
              <a:t>123.456789</a:t>
            </a:r>
          </a:p>
        </p:txBody>
      </p:sp>
      <p:sp>
        <p:nvSpPr>
          <p:cNvPr id="795792" name="Text Box 144"/>
          <p:cNvSpPr txBox="1">
            <a:spLocks noChangeArrowheads="1"/>
          </p:cNvSpPr>
          <p:nvPr/>
        </p:nvSpPr>
        <p:spPr bwMode="auto">
          <a:xfrm>
            <a:off x="4655840" y="6165304"/>
            <a:ext cx="6624266" cy="580338"/>
          </a:xfrm>
          <a:prstGeom prst="rect">
            <a:avLst/>
          </a:prstGeom>
          <a:solidFill>
            <a:schemeClr val="accent3"/>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lstStyle/>
          <a:p>
            <a:pPr algn="just"/>
            <a:r>
              <a:rPr lang="en-US" altLang="zh-CN" b="1" dirty="0">
                <a:solidFill>
                  <a:srgbClr val="0000FF"/>
                </a:solidFill>
                <a:effectLst>
                  <a:innerShdw blurRad="63500" dist="50800" dir="10800000">
                    <a:prstClr val="black">
                      <a:alpha val="50000"/>
                    </a:prstClr>
                  </a:innerShdw>
                </a:effectLst>
              </a:rPr>
              <a:t>a = 123.456787   b = 123.456787   c = 123.456789</a:t>
            </a:r>
          </a:p>
        </p:txBody>
      </p:sp>
      <p:sp>
        <p:nvSpPr>
          <p:cNvPr id="795794" name="AutoShape 146"/>
          <p:cNvSpPr>
            <a:spLocks noChangeArrowheads="1"/>
          </p:cNvSpPr>
          <p:nvPr/>
        </p:nvSpPr>
        <p:spPr bwMode="auto">
          <a:xfrm>
            <a:off x="5699956" y="396082"/>
            <a:ext cx="5544616" cy="2246312"/>
          </a:xfrm>
          <a:prstGeom prst="cloudCallout">
            <a:avLst>
              <a:gd name="adj1" fmla="val 20386"/>
              <a:gd name="adj2" fmla="val 79589"/>
            </a:avLst>
          </a:prstGeom>
          <a:gradFill flip="none" rotWithShape="1">
            <a:gsLst>
              <a:gs pos="0">
                <a:srgbClr val="FF99CC"/>
              </a:gs>
              <a:gs pos="100000">
                <a:srgbClr val="FF99CC">
                  <a:gamma/>
                  <a:shade val="69804"/>
                  <a:invGamma/>
                </a:srgbClr>
              </a:gs>
            </a:gsLst>
            <a:lin ang="2700000" scaled="1"/>
            <a:tileRect/>
          </a:gradFill>
          <a:ln w="9525">
            <a:noFill/>
            <a:round/>
            <a:headEnd/>
            <a:tailEnd/>
          </a:ln>
          <a:effectLst>
            <a:glow rad="101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altLang="zh-CN" sz="1800" b="1" dirty="0">
                <a:effectLst>
                  <a:outerShdw blurRad="38100" dist="38100" dir="2700000" algn="tl">
                    <a:srgbClr val="FFFFFF"/>
                  </a:outerShdw>
                </a:effectLst>
                <a:latin typeface="楷体_GB2312" pitchFamily="49" charset="-122"/>
                <a:ea typeface="楷体_GB2312" pitchFamily="49" charset="-122"/>
              </a:rPr>
              <a:t>    </a:t>
            </a:r>
            <a:r>
              <a:rPr lang="en-US" altLang="zh-CN" sz="2000" b="1" dirty="0">
                <a:effectLst>
                  <a:outerShdw blurRad="38100" dist="38100" dir="2700000" algn="tl">
                    <a:srgbClr val="FFFFFF"/>
                  </a:outerShdw>
                </a:effectLst>
                <a:latin typeface="+mn-lt"/>
                <a:ea typeface="楷体" pitchFamily="49" charset="-122"/>
              </a:rPr>
              <a:t>float</a:t>
            </a:r>
            <a:r>
              <a:rPr lang="zh-CN" altLang="en-US" sz="2000" b="1" dirty="0">
                <a:effectLst>
                  <a:outerShdw blurRad="38100" dist="38100" dir="2700000" algn="tl">
                    <a:srgbClr val="FFFFFF"/>
                  </a:outerShdw>
                </a:effectLst>
                <a:latin typeface="+mn-lt"/>
                <a:ea typeface="楷体" pitchFamily="49" charset="-122"/>
              </a:rPr>
              <a:t>型变量最多只能精确表示</a:t>
            </a:r>
            <a:r>
              <a:rPr lang="en-US" altLang="zh-CN" sz="2000" b="1" dirty="0">
                <a:effectLst>
                  <a:outerShdw blurRad="38100" dist="38100" dir="2700000" algn="tl">
                    <a:srgbClr val="FFFFFF"/>
                  </a:outerShdw>
                </a:effectLst>
                <a:latin typeface="+mn-lt"/>
                <a:ea typeface="楷体" pitchFamily="49" charset="-122"/>
              </a:rPr>
              <a:t>8</a:t>
            </a:r>
            <a:r>
              <a:rPr lang="zh-CN" altLang="en-US" sz="2000" b="1" dirty="0">
                <a:effectLst>
                  <a:outerShdw blurRad="38100" dist="38100" dir="2700000" algn="tl">
                    <a:srgbClr val="FFFFFF"/>
                  </a:outerShdw>
                </a:effectLst>
                <a:latin typeface="+mn-lt"/>
                <a:ea typeface="楷体" pitchFamily="49" charset="-122"/>
              </a:rPr>
              <a:t>个数字，因此显示</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的值时，只能有效显示前面</a:t>
            </a:r>
            <a:r>
              <a:rPr lang="en-US" altLang="zh-CN" sz="2000" b="1" dirty="0">
                <a:effectLst>
                  <a:outerShdw blurRad="38100" dist="38100" dir="2700000" algn="tl">
                    <a:srgbClr val="FFFFFF"/>
                  </a:outerShdw>
                </a:effectLst>
                <a:latin typeface="+mn-lt"/>
                <a:ea typeface="楷体" pitchFamily="49" charset="-122"/>
              </a:rPr>
              <a:t>8</a:t>
            </a:r>
            <a:r>
              <a:rPr lang="zh-CN" altLang="en-US" sz="2000" b="1" dirty="0">
                <a:effectLst>
                  <a:outerShdw blurRad="38100" dist="38100" dir="2700000" algn="tl">
                    <a:srgbClr val="FFFFFF"/>
                  </a:outerShdw>
                </a:effectLst>
                <a:latin typeface="+mn-lt"/>
                <a:ea typeface="楷体" pitchFamily="49" charset="-122"/>
              </a:rPr>
              <a:t>个数字即</a:t>
            </a:r>
            <a:r>
              <a:rPr lang="en-US" altLang="zh-CN" sz="2000" b="1" dirty="0">
                <a:effectLst>
                  <a:outerShdw blurRad="38100" dist="38100" dir="2700000" algn="tl">
                    <a:srgbClr val="FFFFFF"/>
                  </a:outerShdw>
                </a:effectLst>
                <a:latin typeface="+mn-lt"/>
                <a:ea typeface="楷体" pitchFamily="49" charset="-122"/>
              </a:rPr>
              <a:t>123.45678</a:t>
            </a:r>
            <a:r>
              <a:rPr lang="zh-CN" altLang="en-US" sz="2000" b="1" dirty="0">
                <a:effectLst>
                  <a:outerShdw blurRad="38100" dist="38100" dir="2700000" algn="tl">
                    <a:srgbClr val="FFFFFF"/>
                  </a:outerShdw>
                </a:effectLst>
                <a:latin typeface="+mn-lt"/>
                <a:ea typeface="楷体" pitchFamily="49" charset="-122"/>
              </a:rPr>
              <a:t>，最后追加一位数字</a:t>
            </a:r>
            <a:r>
              <a:rPr lang="en-US" altLang="zh-CN" sz="2000" b="1" dirty="0">
                <a:effectLst>
                  <a:outerShdw blurRad="38100" dist="38100" dir="2700000" algn="tl">
                    <a:srgbClr val="FFFFFF"/>
                  </a:outerShdw>
                </a:effectLst>
                <a:latin typeface="+mn-lt"/>
                <a:ea typeface="楷体" pitchFamily="49" charset="-122"/>
              </a:rPr>
              <a:t>7</a:t>
            </a:r>
            <a:r>
              <a:rPr lang="zh-CN" altLang="en-US" sz="2000" b="1" dirty="0">
                <a:effectLst>
                  <a:outerShdw blurRad="38100" dist="38100" dir="2700000" algn="tl">
                    <a:srgbClr val="FFFFFF"/>
                  </a:outerShdw>
                </a:effectLst>
                <a:latin typeface="+mn-lt"/>
                <a:ea typeface="楷体" pitchFamily="49" charset="-122"/>
              </a:rPr>
              <a:t>是随机的</a:t>
            </a:r>
            <a:r>
              <a:rPr lang="zh-CN" altLang="en-US" sz="2000" dirty="0">
                <a:latin typeface="+mn-lt"/>
                <a:ea typeface="楷体" pitchFamily="49" charset="-122"/>
              </a:rPr>
              <a:t> </a:t>
            </a:r>
          </a:p>
        </p:txBody>
      </p:sp>
      <p:grpSp>
        <p:nvGrpSpPr>
          <p:cNvPr id="795795" name="Group 147"/>
          <p:cNvGrpSpPr>
            <a:grpSpLocks/>
          </p:cNvGrpSpPr>
          <p:nvPr/>
        </p:nvGrpSpPr>
        <p:grpSpPr bwMode="auto">
          <a:xfrm>
            <a:off x="-10871" y="0"/>
            <a:ext cx="446088" cy="6858000"/>
            <a:chOff x="0" y="0"/>
            <a:chExt cx="281" cy="4320"/>
          </a:xfrm>
        </p:grpSpPr>
        <p:sp>
          <p:nvSpPr>
            <p:cNvPr id="795796" name="Text Box 14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95797" name="Text Box 14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866949FF-BEC2-6B86-DC86-C9D4A731D9DA}"/>
              </a:ext>
            </a:extLst>
          </p:cNvPr>
          <p:cNvSpPr>
            <a:spLocks noGrp="1"/>
          </p:cNvSpPr>
          <p:nvPr>
            <p:ph type="sldNum" sz="quarter" idx="12"/>
          </p:nvPr>
        </p:nvSpPr>
        <p:spPr/>
        <p:txBody>
          <a:bodyPr/>
          <a:lstStyle/>
          <a:p>
            <a:fld id="{889BB3BD-F80A-4CDD-987F-7A7F8A95929D}" type="slidenum">
              <a:rPr lang="en-US" altLang="zh-CN" smtClean="0"/>
              <a:pPr/>
              <a:t>25</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5654"/>
                                        </p:tgtEl>
                                        <p:attrNameLst>
                                          <p:attrName>style.visibility</p:attrName>
                                        </p:attrNameLst>
                                      </p:cBhvr>
                                      <p:to>
                                        <p:strVal val="visible"/>
                                      </p:to>
                                    </p:set>
                                    <p:anim calcmode="lin" valueType="num">
                                      <p:cBhvr additive="base">
                                        <p:cTn id="7" dur="500" fill="hold"/>
                                        <p:tgtEl>
                                          <p:spTgt spid="795654"/>
                                        </p:tgtEl>
                                        <p:attrNameLst>
                                          <p:attrName>ppt_x</p:attrName>
                                        </p:attrNameLst>
                                      </p:cBhvr>
                                      <p:tavLst>
                                        <p:tav tm="0">
                                          <p:val>
                                            <p:strVal val="0-#ppt_w/2"/>
                                          </p:val>
                                        </p:tav>
                                        <p:tav tm="100000">
                                          <p:val>
                                            <p:strVal val="#ppt_x"/>
                                          </p:val>
                                        </p:tav>
                                      </p:tavLst>
                                    </p:anim>
                                    <p:anim calcmode="lin" valueType="num">
                                      <p:cBhvr additive="base">
                                        <p:cTn id="8" dur="500" fill="hold"/>
                                        <p:tgtEl>
                                          <p:spTgt spid="7956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795793"/>
                                        </p:tgtEl>
                                        <p:attrNameLst>
                                          <p:attrName>style.visibility</p:attrName>
                                        </p:attrNameLst>
                                      </p:cBhvr>
                                      <p:to>
                                        <p:strVal val="visible"/>
                                      </p:to>
                                    </p:set>
                                    <p:animEffect transition="in" filter="box(out)">
                                      <p:cBhvr>
                                        <p:cTn id="13" dur="500"/>
                                        <p:tgtEl>
                                          <p:spTgt spid="795793"/>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95734">
                                            <p:txEl>
                                              <p:pRg st="0" end="0"/>
                                            </p:txEl>
                                          </p:spTgt>
                                        </p:tgtEl>
                                        <p:attrNameLst>
                                          <p:attrName>style.visibility</p:attrName>
                                        </p:attrNameLst>
                                      </p:cBhvr>
                                      <p:to>
                                        <p:strVal val="visible"/>
                                      </p:to>
                                    </p:set>
                                    <p:animEffect transition="in" filter="blinds(horizontal)">
                                      <p:cBhvr>
                                        <p:cTn id="18" dur="500"/>
                                        <p:tgtEl>
                                          <p:spTgt spid="795734">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95734">
                                            <p:txEl>
                                              <p:pRg st="1" end="1"/>
                                            </p:txEl>
                                          </p:spTgt>
                                        </p:tgtEl>
                                        <p:attrNameLst>
                                          <p:attrName>style.visibility</p:attrName>
                                        </p:attrNameLst>
                                      </p:cBhvr>
                                      <p:to>
                                        <p:strVal val="visible"/>
                                      </p:to>
                                    </p:set>
                                    <p:animEffect transition="in" filter="blinds(horizontal)">
                                      <p:cBhvr>
                                        <p:cTn id="23" dur="500"/>
                                        <p:tgtEl>
                                          <p:spTgt spid="795734">
                                            <p:txEl>
                                              <p:pRg st="1" end="1"/>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95734">
                                            <p:txEl>
                                              <p:pRg st="2" end="2"/>
                                            </p:txEl>
                                          </p:spTgt>
                                        </p:tgtEl>
                                        <p:attrNameLst>
                                          <p:attrName>style.visibility</p:attrName>
                                        </p:attrNameLst>
                                      </p:cBhvr>
                                      <p:to>
                                        <p:strVal val="visible"/>
                                      </p:to>
                                    </p:set>
                                    <p:animEffect transition="in" filter="blinds(horizontal)">
                                      <p:cBhvr>
                                        <p:cTn id="28" dur="500"/>
                                        <p:tgtEl>
                                          <p:spTgt spid="795734">
                                            <p:txEl>
                                              <p:pRg st="2" end="2"/>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95734">
                                            <p:txEl>
                                              <p:pRg st="3" end="3"/>
                                            </p:txEl>
                                          </p:spTgt>
                                        </p:tgtEl>
                                        <p:attrNameLst>
                                          <p:attrName>style.visibility</p:attrName>
                                        </p:attrNameLst>
                                      </p:cBhvr>
                                      <p:to>
                                        <p:strVal val="visible"/>
                                      </p:to>
                                    </p:set>
                                    <p:animEffect transition="in" filter="blinds(horizontal)">
                                      <p:cBhvr>
                                        <p:cTn id="33" dur="500"/>
                                        <p:tgtEl>
                                          <p:spTgt spid="795734">
                                            <p:txEl>
                                              <p:pRg st="3" end="3"/>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795784"/>
                                        </p:tgtEl>
                                        <p:attrNameLst>
                                          <p:attrName>style.visibility</p:attrName>
                                        </p:attrNameLst>
                                      </p:cBhvr>
                                      <p:to>
                                        <p:strVal val="visible"/>
                                      </p:to>
                                    </p:set>
                                    <p:animEffect transition="in" filter="blinds(horizontal)">
                                      <p:cBhvr>
                                        <p:cTn id="37" dur="500"/>
                                        <p:tgtEl>
                                          <p:spTgt spid="795784"/>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95734">
                                            <p:txEl>
                                              <p:pRg st="4" end="4"/>
                                            </p:txEl>
                                          </p:spTgt>
                                        </p:tgtEl>
                                        <p:attrNameLst>
                                          <p:attrName>style.visibility</p:attrName>
                                        </p:attrNameLst>
                                      </p:cBhvr>
                                      <p:to>
                                        <p:strVal val="visible"/>
                                      </p:to>
                                    </p:set>
                                    <p:animEffect transition="in" filter="blinds(horizontal)">
                                      <p:cBhvr>
                                        <p:cTn id="42" dur="500"/>
                                        <p:tgtEl>
                                          <p:spTgt spid="795734">
                                            <p:txEl>
                                              <p:pRg st="4" end="4"/>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3" fill="hold">
                            <p:stCondLst>
                              <p:cond delay="500"/>
                            </p:stCondLst>
                            <p:childTnLst>
                              <p:par>
                                <p:cTn id="44" presetID="3" presetClass="entr" presetSubtype="10" fill="hold" nodeType="afterEffect">
                                  <p:stCondLst>
                                    <p:cond delay="0"/>
                                  </p:stCondLst>
                                  <p:childTnLst>
                                    <p:set>
                                      <p:cBhvr>
                                        <p:cTn id="45" dur="1" fill="hold">
                                          <p:stCondLst>
                                            <p:cond delay="0"/>
                                          </p:stCondLst>
                                        </p:cTn>
                                        <p:tgtEl>
                                          <p:spTgt spid="795785"/>
                                        </p:tgtEl>
                                        <p:attrNameLst>
                                          <p:attrName>style.visibility</p:attrName>
                                        </p:attrNameLst>
                                      </p:cBhvr>
                                      <p:to>
                                        <p:strVal val="visible"/>
                                      </p:to>
                                    </p:set>
                                    <p:animEffect transition="in" filter="blinds(horizontal)">
                                      <p:cBhvr>
                                        <p:cTn id="46" dur="500"/>
                                        <p:tgtEl>
                                          <p:spTgt spid="795785"/>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par>
                          <p:cTn id="47" fill="hold">
                            <p:stCondLst>
                              <p:cond delay="1000"/>
                            </p:stCondLst>
                            <p:childTnLst>
                              <p:par>
                                <p:cTn id="48" presetID="3" presetClass="entr" presetSubtype="10" fill="hold" nodeType="afterEffect">
                                  <p:stCondLst>
                                    <p:cond delay="0"/>
                                  </p:stCondLst>
                                  <p:childTnLst>
                                    <p:set>
                                      <p:cBhvr>
                                        <p:cTn id="49" dur="1" fill="hold">
                                          <p:stCondLst>
                                            <p:cond delay="0"/>
                                          </p:stCondLst>
                                        </p:cTn>
                                        <p:tgtEl>
                                          <p:spTgt spid="795786"/>
                                        </p:tgtEl>
                                        <p:attrNameLst>
                                          <p:attrName>style.visibility</p:attrName>
                                        </p:attrNameLst>
                                      </p:cBhvr>
                                      <p:to>
                                        <p:strVal val="visible"/>
                                      </p:to>
                                    </p:set>
                                    <p:animEffect transition="in" filter="blinds(horizontal)">
                                      <p:cBhvr>
                                        <p:cTn id="50" dur="500"/>
                                        <p:tgtEl>
                                          <p:spTgt spid="795786"/>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95734">
                                            <p:txEl>
                                              <p:pRg st="5" end="5"/>
                                            </p:txEl>
                                          </p:spTgt>
                                        </p:tgtEl>
                                        <p:attrNameLst>
                                          <p:attrName>style.visibility</p:attrName>
                                        </p:attrNameLst>
                                      </p:cBhvr>
                                      <p:to>
                                        <p:strVal val="visible"/>
                                      </p:to>
                                    </p:set>
                                    <p:animEffect transition="in" filter="blinds(horizontal)">
                                      <p:cBhvr>
                                        <p:cTn id="55" dur="500"/>
                                        <p:tgtEl>
                                          <p:spTgt spid="795734">
                                            <p:txEl>
                                              <p:pRg st="5" end="5"/>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par>
                          <p:cTn id="56" fill="hold">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795777"/>
                                        </p:tgtEl>
                                        <p:attrNameLst>
                                          <p:attrName>style.visibility</p:attrName>
                                        </p:attrNameLst>
                                      </p:cBhvr>
                                      <p:to>
                                        <p:strVal val="visible"/>
                                      </p:to>
                                    </p:set>
                                    <p:animEffect transition="in" filter="blinds(horizontal)">
                                      <p:cBhvr>
                                        <p:cTn id="59" dur="500"/>
                                        <p:tgtEl>
                                          <p:spTgt spid="795777"/>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795734">
                                            <p:txEl>
                                              <p:pRg st="6" end="6"/>
                                            </p:txEl>
                                          </p:spTgt>
                                        </p:tgtEl>
                                        <p:attrNameLst>
                                          <p:attrName>style.visibility</p:attrName>
                                        </p:attrNameLst>
                                      </p:cBhvr>
                                      <p:to>
                                        <p:strVal val="visible"/>
                                      </p:to>
                                    </p:set>
                                    <p:animEffect transition="in" filter="blinds(horizontal)">
                                      <p:cBhvr>
                                        <p:cTn id="64" dur="500"/>
                                        <p:tgtEl>
                                          <p:spTgt spid="795734">
                                            <p:txEl>
                                              <p:pRg st="6" end="6"/>
                                            </p:txEl>
                                          </p:spTgt>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par>
                          <p:cTn id="65" fill="hold">
                            <p:stCondLst>
                              <p:cond delay="500"/>
                            </p:stCondLst>
                            <p:childTnLst>
                              <p:par>
                                <p:cTn id="66" presetID="18" presetClass="entr" presetSubtype="12" fill="hold" grpId="0" nodeType="afterEffect">
                                  <p:stCondLst>
                                    <p:cond delay="0"/>
                                  </p:stCondLst>
                                  <p:childTnLst>
                                    <p:set>
                                      <p:cBhvr>
                                        <p:cTn id="67" dur="1" fill="hold">
                                          <p:stCondLst>
                                            <p:cond delay="0"/>
                                          </p:stCondLst>
                                        </p:cTn>
                                        <p:tgtEl>
                                          <p:spTgt spid="795790"/>
                                        </p:tgtEl>
                                        <p:attrNameLst>
                                          <p:attrName>style.visibility</p:attrName>
                                        </p:attrNameLst>
                                      </p:cBhvr>
                                      <p:to>
                                        <p:strVal val="visible"/>
                                      </p:to>
                                    </p:set>
                                    <p:animEffect transition="in" filter="strips(downLeft)">
                                      <p:cBhvr>
                                        <p:cTn id="68" dur="500"/>
                                        <p:tgtEl>
                                          <p:spTgt spid="795790"/>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par>
                          <p:cTn id="69" fill="hold">
                            <p:stCondLst>
                              <p:cond delay="1000"/>
                            </p:stCondLst>
                            <p:childTnLst>
                              <p:par>
                                <p:cTn id="70" presetID="3" presetClass="entr" presetSubtype="10" fill="hold" grpId="0" nodeType="afterEffect">
                                  <p:stCondLst>
                                    <p:cond delay="0"/>
                                  </p:stCondLst>
                                  <p:childTnLst>
                                    <p:set>
                                      <p:cBhvr>
                                        <p:cTn id="71" dur="1" fill="hold">
                                          <p:stCondLst>
                                            <p:cond delay="0"/>
                                          </p:stCondLst>
                                        </p:cTn>
                                        <p:tgtEl>
                                          <p:spTgt spid="795788"/>
                                        </p:tgtEl>
                                        <p:attrNameLst>
                                          <p:attrName>style.visibility</p:attrName>
                                        </p:attrNameLst>
                                      </p:cBhvr>
                                      <p:to>
                                        <p:strVal val="visible"/>
                                      </p:to>
                                    </p:set>
                                    <p:animEffect transition="in" filter="blinds(horizontal)">
                                      <p:cBhvr>
                                        <p:cTn id="72" dur="500"/>
                                        <p:tgtEl>
                                          <p:spTgt spid="795788"/>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95734">
                                            <p:txEl>
                                              <p:pRg st="7" end="7"/>
                                            </p:txEl>
                                          </p:spTgt>
                                        </p:tgtEl>
                                        <p:attrNameLst>
                                          <p:attrName>style.visibility</p:attrName>
                                        </p:attrNameLst>
                                      </p:cBhvr>
                                      <p:to>
                                        <p:strVal val="visible"/>
                                      </p:to>
                                    </p:set>
                                    <p:animEffect transition="in" filter="blinds(horizontal)">
                                      <p:cBhvr>
                                        <p:cTn id="77" dur="500"/>
                                        <p:tgtEl>
                                          <p:spTgt spid="795734">
                                            <p:txEl>
                                              <p:pRg st="7" end="7"/>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par>
                          <p:cTn id="78" fill="hold">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795791"/>
                                        </p:tgtEl>
                                        <p:attrNameLst>
                                          <p:attrName>style.visibility</p:attrName>
                                        </p:attrNameLst>
                                      </p:cBhvr>
                                      <p:to>
                                        <p:strVal val="visible"/>
                                      </p:to>
                                    </p:set>
                                    <p:animEffect transition="in" filter="blinds(horizontal)">
                                      <p:cBhvr>
                                        <p:cTn id="81" dur="500"/>
                                        <p:tgtEl>
                                          <p:spTgt spid="795791"/>
                                        </p:tgtEl>
                                      </p:cBhvr>
                                    </p:animEffect>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795734">
                                            <p:txEl>
                                              <p:pRg st="8" end="8"/>
                                            </p:txEl>
                                          </p:spTgt>
                                        </p:tgtEl>
                                        <p:attrNameLst>
                                          <p:attrName>style.visibility</p:attrName>
                                        </p:attrNameLst>
                                      </p:cBhvr>
                                      <p:to>
                                        <p:strVal val="visible"/>
                                      </p:to>
                                    </p:set>
                                    <p:animEffect transition="in" filter="blinds(horizontal)">
                                      <p:cBhvr>
                                        <p:cTn id="86" dur="500"/>
                                        <p:tgtEl>
                                          <p:spTgt spid="795734">
                                            <p:txEl>
                                              <p:pRg st="8" end="8"/>
                                            </p:txEl>
                                          </p:spTgt>
                                        </p:tgtEl>
                                      </p:cBhvr>
                                    </p:animEffect>
                                  </p:childTnLst>
                                  <p:subTnLst>
                                    <p:audio>
                                      <p:cMediaNode>
                                        <p:cTn display="0" masterRel="sameClick">
                                          <p:stCondLst>
                                            <p:cond evt="begin" delay="0">
                                              <p:tn val="84"/>
                                            </p:cond>
                                          </p:stCondLst>
                                          <p:endCondLst>
                                            <p:cond evt="onStopAudio" delay="0">
                                              <p:tgtEl>
                                                <p:sldTgt/>
                                              </p:tgtEl>
                                            </p:cond>
                                          </p:endCondLst>
                                        </p:cTn>
                                        <p:tgtEl>
                                          <p:sndTgt r:embed="rId3" name="camera.wav"/>
                                        </p:tgtEl>
                                      </p:cMediaNode>
                                    </p:audio>
                                  </p:subTnLst>
                                </p:cTn>
                              </p:par>
                            </p:childTnLst>
                          </p:cTn>
                        </p:par>
                        <p:par>
                          <p:cTn id="87" fill="hold">
                            <p:stCondLst>
                              <p:cond delay="500"/>
                            </p:stCondLst>
                            <p:childTnLst>
                              <p:par>
                                <p:cTn id="88" presetID="4" presetClass="entr" presetSubtype="32" fill="hold" grpId="0" nodeType="afterEffect">
                                  <p:stCondLst>
                                    <p:cond delay="0"/>
                                  </p:stCondLst>
                                  <p:childTnLst>
                                    <p:set>
                                      <p:cBhvr>
                                        <p:cTn id="89" dur="1" fill="hold">
                                          <p:stCondLst>
                                            <p:cond delay="0"/>
                                          </p:stCondLst>
                                        </p:cTn>
                                        <p:tgtEl>
                                          <p:spTgt spid="795792"/>
                                        </p:tgtEl>
                                        <p:attrNameLst>
                                          <p:attrName>style.visibility</p:attrName>
                                        </p:attrNameLst>
                                      </p:cBhvr>
                                      <p:to>
                                        <p:strVal val="visible"/>
                                      </p:to>
                                    </p:set>
                                    <p:animEffect transition="in" filter="box(out)">
                                      <p:cBhvr>
                                        <p:cTn id="90" dur="500"/>
                                        <p:tgtEl>
                                          <p:spTgt spid="795792"/>
                                        </p:tgtEl>
                                      </p:cBhvr>
                                    </p:animEffect>
                                  </p:childTnLst>
                                  <p:subTnLst>
                                    <p:audio>
                                      <p:cMediaNode>
                                        <p:cTn display="0" masterRel="sameClick">
                                          <p:stCondLst>
                                            <p:cond evt="begin" delay="0">
                                              <p:tn val="88"/>
                                            </p:cond>
                                          </p:stCondLst>
                                          <p:endCondLst>
                                            <p:cond evt="onStopAudio" delay="0">
                                              <p:tgtEl>
                                                <p:sldTgt/>
                                              </p:tgtEl>
                                            </p:cond>
                                          </p:endCondLst>
                                        </p:cTn>
                                        <p:tgtEl>
                                          <p:sndTgt r:embed="rId4" name="chimes.wav"/>
                                        </p:tgtEl>
                                      </p:cMediaNode>
                                    </p:audio>
                                  </p:sub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795734">
                                            <p:txEl>
                                              <p:pRg st="9" end="9"/>
                                            </p:txEl>
                                          </p:spTgt>
                                        </p:tgtEl>
                                        <p:attrNameLst>
                                          <p:attrName>style.visibility</p:attrName>
                                        </p:attrNameLst>
                                      </p:cBhvr>
                                      <p:to>
                                        <p:strVal val="visible"/>
                                      </p:to>
                                    </p:set>
                                    <p:animEffect transition="in" filter="blinds(horizontal)">
                                      <p:cBhvr>
                                        <p:cTn id="95" dur="500"/>
                                        <p:tgtEl>
                                          <p:spTgt spid="795734">
                                            <p:txEl>
                                              <p:pRg st="9" end="9"/>
                                            </p:txEl>
                                          </p:spTgt>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par>
                                <p:cTn id="96" presetID="3" presetClass="entr" presetSubtype="10" fill="hold" nodeType="withEffect">
                                  <p:stCondLst>
                                    <p:cond delay="0"/>
                                  </p:stCondLst>
                                  <p:childTnLst>
                                    <p:set>
                                      <p:cBhvr>
                                        <p:cTn id="97" dur="1" fill="hold">
                                          <p:stCondLst>
                                            <p:cond delay="0"/>
                                          </p:stCondLst>
                                        </p:cTn>
                                        <p:tgtEl>
                                          <p:spTgt spid="795734">
                                            <p:txEl>
                                              <p:pRg st="10" end="10"/>
                                            </p:txEl>
                                          </p:spTgt>
                                        </p:tgtEl>
                                        <p:attrNameLst>
                                          <p:attrName>style.visibility</p:attrName>
                                        </p:attrNameLst>
                                      </p:cBhvr>
                                      <p:to>
                                        <p:strVal val="visible"/>
                                      </p:to>
                                    </p:set>
                                    <p:animEffect transition="in" filter="blinds(horizontal)">
                                      <p:cBhvr>
                                        <p:cTn id="98" dur="500"/>
                                        <p:tgtEl>
                                          <p:spTgt spid="795734">
                                            <p:txEl>
                                              <p:pRg st="10" end="1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18" presetClass="entr" presetSubtype="9" fill="hold" grpId="0" nodeType="clickEffect">
                                  <p:stCondLst>
                                    <p:cond delay="0"/>
                                  </p:stCondLst>
                                  <p:childTnLst>
                                    <p:set>
                                      <p:cBhvr>
                                        <p:cTn id="102" dur="1" fill="hold">
                                          <p:stCondLst>
                                            <p:cond delay="0"/>
                                          </p:stCondLst>
                                        </p:cTn>
                                        <p:tgtEl>
                                          <p:spTgt spid="795794"/>
                                        </p:tgtEl>
                                        <p:attrNameLst>
                                          <p:attrName>style.visibility</p:attrName>
                                        </p:attrNameLst>
                                      </p:cBhvr>
                                      <p:to>
                                        <p:strVal val="visible"/>
                                      </p:to>
                                    </p:set>
                                    <p:animEffect transition="in" filter="strips(upLeft)">
                                      <p:cBhvr>
                                        <p:cTn id="103" dur="500"/>
                                        <p:tgtEl>
                                          <p:spTgt spid="795794"/>
                                        </p:tgtEl>
                                      </p:cBhvr>
                                    </p:animEffect>
                                  </p:childTnLst>
                                  <p:subTnLst>
                                    <p:audio>
                                      <p:cMediaNode>
                                        <p:cTn display="0" masterRel="sameClick">
                                          <p:stCondLst>
                                            <p:cond evt="begin" delay="0">
                                              <p:tn val="10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4" grpId="0"/>
      <p:bldP spid="795777" grpId="0" animBg="1"/>
      <p:bldP spid="795788" grpId="0" animBg="1"/>
      <p:bldP spid="795790" grpId="0" animBg="1"/>
      <p:bldP spid="795791" grpId="0" animBg="1"/>
      <p:bldP spid="795792" grpId="0" animBg="1"/>
      <p:bldP spid="79579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7716" name="Rectangle 20"/>
          <p:cNvSpPr>
            <a:spLocks noChangeArrowheads="1"/>
          </p:cNvSpPr>
          <p:nvPr/>
        </p:nvSpPr>
        <p:spPr bwMode="auto">
          <a:xfrm>
            <a:off x="1568757" y="1675657"/>
            <a:ext cx="5370381" cy="461665"/>
          </a:xfrm>
          <a:prstGeom prst="rect">
            <a:avLst/>
          </a:prstGeom>
          <a:noFill/>
          <a:ln w="9525">
            <a:noFill/>
            <a:miter lim="800000"/>
            <a:headEnd/>
            <a:tailEnd/>
          </a:ln>
          <a:effectLst/>
        </p:spPr>
        <p:txBody>
          <a:bodyPr wrap="none">
            <a:spAutoFit/>
          </a:bodyPr>
          <a:lstStyle/>
          <a:p>
            <a:pPr>
              <a:spcBef>
                <a:spcPct val="20000"/>
              </a:spcBef>
              <a:buClr>
                <a:srgbClr val="FF3399"/>
              </a:buClr>
              <a:buFont typeface="Wingdings" pitchFamily="2" charset="2"/>
              <a:buChar char="l"/>
            </a:pPr>
            <a:r>
              <a:rPr lang="en-US" altLang="zh-CN" b="1" dirty="0">
                <a:solidFill>
                  <a:srgbClr val="FF3399"/>
                </a:solidFill>
                <a:effectLst>
                  <a:outerShdw blurRad="38100" dist="38100" dir="2700000" algn="tl">
                    <a:srgbClr val="000000"/>
                  </a:outerShdw>
                </a:effectLst>
                <a:latin typeface="+mn-lt"/>
                <a:ea typeface="楷体" pitchFamily="49" charset="-122"/>
              </a:rPr>
              <a:t> </a:t>
            </a:r>
            <a:r>
              <a:rPr lang="zh-CN" altLang="en-US" b="1" dirty="0">
                <a:solidFill>
                  <a:srgbClr val="FF3399"/>
                </a:solidFill>
                <a:effectLst>
                  <a:outerShdw blurRad="38100" dist="38100" dir="2700000" algn="tl">
                    <a:srgbClr val="000000"/>
                  </a:outerShdw>
                </a:effectLst>
                <a:latin typeface="+mn-lt"/>
                <a:ea typeface="楷体" pitchFamily="49" charset="-122"/>
              </a:rPr>
              <a:t>字符常量的值：</a:t>
            </a:r>
            <a:r>
              <a:rPr lang="zh-CN" altLang="en-US" b="1" dirty="0">
                <a:effectLst>
                  <a:outerShdw blurRad="38100" dist="38100" dir="2700000" algn="tl">
                    <a:srgbClr val="FFFFFF"/>
                  </a:outerShdw>
                </a:effectLst>
                <a:latin typeface="+mn-lt"/>
                <a:ea typeface="楷体" pitchFamily="49" charset="-122"/>
              </a:rPr>
              <a:t>该字符的</a:t>
            </a:r>
            <a:r>
              <a:rPr lang="en-US" altLang="zh-CN" b="1" dirty="0">
                <a:solidFill>
                  <a:srgbClr val="FF0000"/>
                </a:solidFill>
                <a:effectLst>
                  <a:outerShdw blurRad="38100" dist="38100" dir="2700000" algn="tl">
                    <a:srgbClr val="000000"/>
                  </a:outerShdw>
                </a:effectLst>
                <a:latin typeface="+mn-lt"/>
                <a:ea typeface="楷体" pitchFamily="49" charset="-122"/>
              </a:rPr>
              <a:t>ASCII</a:t>
            </a:r>
            <a:r>
              <a:rPr lang="zh-CN" altLang="zh-CN" b="1" dirty="0">
                <a:solidFill>
                  <a:srgbClr val="FF0000"/>
                </a:solidFill>
                <a:effectLst>
                  <a:outerShdw blurRad="38100" dist="38100" dir="2700000" algn="tl">
                    <a:srgbClr val="000000"/>
                  </a:outerShdw>
                </a:effectLst>
                <a:latin typeface="+mn-lt"/>
                <a:ea typeface="楷体" pitchFamily="49" charset="-122"/>
              </a:rPr>
              <a:t>码</a:t>
            </a:r>
            <a:r>
              <a:rPr lang="zh-CN" altLang="en-US" b="1" dirty="0">
                <a:solidFill>
                  <a:srgbClr val="FF0000"/>
                </a:solidFill>
                <a:effectLst>
                  <a:outerShdw blurRad="38100" dist="38100" dir="2700000" algn="tl">
                    <a:srgbClr val="000000"/>
                  </a:outerShdw>
                </a:effectLst>
                <a:latin typeface="+mn-lt"/>
                <a:ea typeface="楷体" pitchFamily="49" charset="-122"/>
              </a:rPr>
              <a:t>值</a:t>
            </a:r>
          </a:p>
        </p:txBody>
      </p:sp>
      <p:sp>
        <p:nvSpPr>
          <p:cNvPr id="797701" name="Rectangle 5"/>
          <p:cNvSpPr>
            <a:spLocks noChangeArrowheads="1"/>
          </p:cNvSpPr>
          <p:nvPr/>
        </p:nvSpPr>
        <p:spPr bwMode="auto">
          <a:xfrm>
            <a:off x="674443" y="188914"/>
            <a:ext cx="5484812" cy="579437"/>
          </a:xfrm>
          <a:prstGeom prst="rect">
            <a:avLst/>
          </a:prstGeom>
          <a:noFill/>
          <a:ln w="9525">
            <a:noFill/>
            <a:miter lim="800000"/>
            <a:headEnd/>
            <a:tailEnd/>
          </a:ln>
          <a:effectLst/>
        </p:spPr>
        <p:txBody>
          <a:bodyPr wrap="none" anchor="ctr">
            <a:spAutoFit/>
          </a:bodyPr>
          <a:lstStyle/>
          <a:p>
            <a:r>
              <a:rPr lang="en-US" altLang="zh-CN" sz="3200" b="1">
                <a:solidFill>
                  <a:srgbClr val="FF0066"/>
                </a:solidFill>
                <a:effectLst>
                  <a:outerShdw blurRad="38100" dist="38100" dir="2700000" algn="tl">
                    <a:srgbClr val="000000"/>
                  </a:outerShdw>
                </a:effectLst>
                <a:ea typeface="隶书" pitchFamily="49" charset="-122"/>
              </a:rPr>
              <a:t>6. </a:t>
            </a:r>
            <a:r>
              <a:rPr lang="zh-CN" altLang="en-US" sz="3200" b="1">
                <a:solidFill>
                  <a:srgbClr val="FF0066"/>
                </a:solidFill>
                <a:effectLst>
                  <a:outerShdw blurRad="38100" dist="38100" dir="2700000" algn="tl">
                    <a:srgbClr val="000000"/>
                  </a:outerShdw>
                </a:effectLst>
                <a:latin typeface="隶书" pitchFamily="49" charset="-122"/>
                <a:ea typeface="隶书" pitchFamily="49" charset="-122"/>
              </a:rPr>
              <a:t>字符型数据和字符串常量</a:t>
            </a:r>
            <a:r>
              <a:rPr lang="zh-CN" altLang="en-US" sz="3200">
                <a:latin typeface="隶书" pitchFamily="49" charset="-122"/>
                <a:ea typeface="隶书" pitchFamily="49" charset="-122"/>
              </a:rPr>
              <a:t>  </a:t>
            </a:r>
          </a:p>
        </p:txBody>
      </p:sp>
      <p:sp>
        <p:nvSpPr>
          <p:cNvPr id="797702" name="Rectangle 6"/>
          <p:cNvSpPr>
            <a:spLocks noChangeArrowheads="1"/>
          </p:cNvSpPr>
          <p:nvPr/>
        </p:nvSpPr>
        <p:spPr bwMode="auto">
          <a:xfrm>
            <a:off x="1104656" y="722313"/>
            <a:ext cx="4824413" cy="457200"/>
          </a:xfrm>
          <a:prstGeom prst="rect">
            <a:avLst/>
          </a:prstGeom>
          <a:noFill/>
          <a:ln w="9525">
            <a:noFill/>
            <a:miter lim="800000"/>
            <a:headEnd/>
            <a:tailEnd/>
          </a:ln>
          <a:effectLst/>
        </p:spPr>
        <p:txBody>
          <a:bodyPr anchor="ctr">
            <a:spAutoFit/>
          </a:bodyPr>
          <a:lstStyle/>
          <a:p>
            <a:pPr marL="457200" indent="-457200">
              <a:buClr>
                <a:srgbClr val="006600"/>
              </a:buClr>
              <a:buFont typeface="Wingdings" pitchFamily="2" charset="2"/>
              <a:buChar char="Ø"/>
              <a:tabLst>
                <a:tab pos="495300" algn="l"/>
              </a:tabLst>
            </a:pPr>
            <a:r>
              <a:rPr lang="zh-CN" altLang="en-US" b="1" dirty="0">
                <a:solidFill>
                  <a:srgbClr val="006600"/>
                </a:solidFill>
                <a:effectLst>
                  <a:outerShdw blurRad="38100" dist="38100" dir="2700000" algn="tl">
                    <a:srgbClr val="000000"/>
                  </a:outerShdw>
                </a:effectLst>
                <a:latin typeface="楷体" pitchFamily="49" charset="-122"/>
                <a:ea typeface="楷体" pitchFamily="49" charset="-122"/>
              </a:rPr>
              <a:t>字符型常量</a:t>
            </a:r>
            <a:r>
              <a:rPr lang="zh-CN" altLang="en-US" b="1" dirty="0">
                <a:effectLst>
                  <a:outerShdw blurRad="38100" dist="38100" dir="2700000" algn="tl">
                    <a:srgbClr val="FFFFFF"/>
                  </a:outerShdw>
                </a:effectLst>
                <a:latin typeface="楷体" pitchFamily="49" charset="-122"/>
                <a:ea typeface="楷体" pitchFamily="49" charset="-122"/>
              </a:rPr>
              <a:t>    </a:t>
            </a:r>
          </a:p>
        </p:txBody>
      </p:sp>
      <p:sp>
        <p:nvSpPr>
          <p:cNvPr id="797710" name="Rectangle 14"/>
          <p:cNvSpPr>
            <a:spLocks noChangeArrowheads="1"/>
          </p:cNvSpPr>
          <p:nvPr/>
        </p:nvSpPr>
        <p:spPr bwMode="auto">
          <a:xfrm>
            <a:off x="1567760" y="1150294"/>
            <a:ext cx="7840608" cy="461665"/>
          </a:xfrm>
          <a:prstGeom prst="rect">
            <a:avLst/>
          </a:prstGeom>
          <a:noFill/>
          <a:ln w="9525">
            <a:noFill/>
            <a:miter lim="800000"/>
            <a:headEnd/>
            <a:tailEnd/>
          </a:ln>
          <a:effectLst/>
        </p:spPr>
        <p:txBody>
          <a:bodyPr wrap="none" anchor="ctr">
            <a:spAutoFit/>
          </a:bodyPr>
          <a:lstStyle/>
          <a:p>
            <a:pPr>
              <a:buFont typeface="Wingdings" pitchFamily="2" charset="2"/>
              <a:buChar char="l"/>
            </a:pPr>
            <a:r>
              <a:rPr lang="zh-CN" altLang="en-US" b="1" dirty="0">
                <a:solidFill>
                  <a:srgbClr val="FF3399"/>
                </a:solidFill>
                <a:effectLst>
                  <a:outerShdw blurRad="38100" dist="38100" dir="2700000" algn="tl">
                    <a:srgbClr val="000000"/>
                  </a:outerShdw>
                </a:effectLst>
                <a:latin typeface="楷体" pitchFamily="49" charset="-122"/>
                <a:ea typeface="楷体" pitchFamily="49" charset="-122"/>
              </a:rPr>
              <a:t> 定义：</a:t>
            </a:r>
            <a:r>
              <a:rPr lang="zh-CN" altLang="en-US" b="1" dirty="0">
                <a:effectLst>
                  <a:outerShdw blurRad="38100" dist="38100" dir="2700000" algn="tl">
                    <a:srgbClr val="FFFFFF"/>
                  </a:outerShdw>
                </a:effectLst>
                <a:latin typeface="楷体" pitchFamily="49" charset="-122"/>
                <a:ea typeface="楷体" pitchFamily="49" charset="-122"/>
              </a:rPr>
              <a:t>用</a:t>
            </a:r>
            <a:r>
              <a:rPr lang="zh-CN" altLang="en-US" b="1" dirty="0">
                <a:solidFill>
                  <a:srgbClr val="FF0066"/>
                </a:solidFill>
                <a:effectLst>
                  <a:outerShdw blurRad="38100" dist="38100" dir="2700000" algn="tl">
                    <a:srgbClr val="000000"/>
                  </a:outerShdw>
                </a:effectLst>
                <a:latin typeface="楷体" pitchFamily="49" charset="-122"/>
                <a:ea typeface="楷体" pitchFamily="49" charset="-122"/>
              </a:rPr>
              <a:t>单引号</a:t>
            </a:r>
            <a:r>
              <a:rPr lang="zh-CN" altLang="en-US" b="1" dirty="0">
                <a:effectLst>
                  <a:outerShdw blurRad="38100" dist="38100" dir="2700000" algn="tl">
                    <a:srgbClr val="FFFFFF"/>
                  </a:outerShdw>
                </a:effectLst>
                <a:latin typeface="楷体" pitchFamily="49" charset="-122"/>
                <a:ea typeface="楷体" pitchFamily="49" charset="-122"/>
              </a:rPr>
              <a:t>括起来的单个</a:t>
            </a:r>
            <a:r>
              <a:rPr lang="zh-CN" altLang="en-US" b="1" dirty="0">
                <a:solidFill>
                  <a:srgbClr val="0000FF"/>
                </a:solidFill>
                <a:effectLst>
                  <a:outerShdw blurRad="38100" dist="38100" dir="2700000" algn="tl">
                    <a:srgbClr val="000000"/>
                  </a:outerShdw>
                </a:effectLst>
                <a:latin typeface="楷体" pitchFamily="49" charset="-122"/>
                <a:ea typeface="楷体" pitchFamily="49" charset="-122"/>
              </a:rPr>
              <a:t>普通字符</a:t>
            </a:r>
            <a:r>
              <a:rPr lang="zh-CN" altLang="en-US" b="1" dirty="0">
                <a:effectLst>
                  <a:outerShdw blurRad="38100" dist="38100" dir="2700000" algn="tl">
                    <a:srgbClr val="FFFFFF"/>
                  </a:outerShdw>
                </a:effectLst>
                <a:latin typeface="楷体" pitchFamily="49" charset="-122"/>
                <a:ea typeface="楷体" pitchFamily="49" charset="-122"/>
              </a:rPr>
              <a:t>或</a:t>
            </a:r>
            <a:r>
              <a:rPr lang="zh-CN" altLang="zh-CN" b="1" dirty="0">
                <a:solidFill>
                  <a:srgbClr val="0000FF"/>
                </a:solidFill>
                <a:effectLst>
                  <a:outerShdw blurRad="38100" dist="38100" dir="2700000" algn="tl">
                    <a:srgbClr val="000000"/>
                  </a:outerShdw>
                </a:effectLst>
                <a:latin typeface="楷体" pitchFamily="49" charset="-122"/>
                <a:ea typeface="楷体" pitchFamily="49" charset="-122"/>
              </a:rPr>
              <a:t>转义字符</a:t>
            </a:r>
            <a:r>
              <a:rPr lang="en-US" altLang="zh-CN" b="1" dirty="0">
                <a:effectLst>
                  <a:outerShdw blurRad="38100" dist="38100" dir="2700000" algn="tl">
                    <a:srgbClr val="FFFFFF"/>
                  </a:outerShdw>
                </a:effectLst>
                <a:latin typeface="楷体" pitchFamily="49" charset="-122"/>
                <a:ea typeface="楷体" pitchFamily="49" charset="-122"/>
              </a:rPr>
              <a:t>.</a:t>
            </a:r>
            <a:r>
              <a:rPr lang="en-US" altLang="zh-CN" dirty="0">
                <a:latin typeface="楷体" pitchFamily="49" charset="-122"/>
                <a:ea typeface="楷体" pitchFamily="49" charset="-122"/>
              </a:rPr>
              <a:t> </a:t>
            </a:r>
          </a:p>
        </p:txBody>
      </p:sp>
      <p:sp>
        <p:nvSpPr>
          <p:cNvPr id="797712" name="Rectangle 16"/>
          <p:cNvSpPr>
            <a:spLocks noChangeArrowheads="1"/>
          </p:cNvSpPr>
          <p:nvPr/>
        </p:nvSpPr>
        <p:spPr bwMode="auto">
          <a:xfrm>
            <a:off x="-157407" y="2688582"/>
            <a:ext cx="184731" cy="461665"/>
          </a:xfrm>
          <a:prstGeom prst="rect">
            <a:avLst/>
          </a:prstGeom>
          <a:noFill/>
          <a:ln w="9525">
            <a:noFill/>
            <a:miter lim="800000"/>
            <a:headEnd/>
            <a:tailEnd/>
          </a:ln>
          <a:effectLst/>
        </p:spPr>
        <p:txBody>
          <a:bodyPr wrap="none" anchor="ctr">
            <a:spAutoFit/>
          </a:bodyPr>
          <a:lstStyle/>
          <a:p>
            <a:endParaRPr lang="zh-CN" altLang="en-US"/>
          </a:p>
        </p:txBody>
      </p:sp>
      <p:sp>
        <p:nvSpPr>
          <p:cNvPr id="797715" name="Text Box 19"/>
          <p:cNvSpPr txBox="1">
            <a:spLocks noChangeArrowheads="1"/>
          </p:cNvSpPr>
          <p:nvPr/>
        </p:nvSpPr>
        <p:spPr bwMode="auto">
          <a:xfrm>
            <a:off x="3105892" y="1700213"/>
            <a:ext cx="3647450" cy="463846"/>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2700000" scaled="1"/>
            <a:tileRect/>
          </a:gradFill>
          <a:ln w="38100">
            <a:solidFill>
              <a:schemeClr val="accent1">
                <a:lumMod val="50000"/>
              </a:schemeClr>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none" lIns="90000" tIns="46800" rIns="90000" bIns="46800">
            <a:spAutoFit/>
          </a:bodyPr>
          <a:lstStyle/>
          <a:p>
            <a:pPr eaLnBrk="0" hangingPunct="0"/>
            <a:r>
              <a:rPr lang="zh-CN" altLang="en-US" dirty="0">
                <a:solidFill>
                  <a:srgbClr val="FF0000"/>
                </a:solidFill>
                <a:latin typeface="Arial" pitchFamily="34" charset="0"/>
                <a:ea typeface="隶书" pitchFamily="49" charset="-122"/>
              </a:rPr>
              <a:t>如： </a:t>
            </a:r>
            <a:r>
              <a:rPr lang="en-US" altLang="zh-CN" dirty="0"/>
              <a:t>'</a:t>
            </a:r>
            <a:r>
              <a:rPr lang="en-US" altLang="zh-CN" dirty="0">
                <a:latin typeface="+mn-lt"/>
                <a:ea typeface="隶书" pitchFamily="49" charset="-122"/>
              </a:rPr>
              <a:t>a</a:t>
            </a:r>
            <a:r>
              <a:rPr lang="en-US" altLang="zh-CN" dirty="0"/>
              <a:t>'</a:t>
            </a:r>
            <a:r>
              <a:rPr lang="en-US" altLang="zh-CN" dirty="0">
                <a:latin typeface="+mn-lt"/>
                <a:ea typeface="隶书" pitchFamily="49" charset="-122"/>
              </a:rPr>
              <a:t>   </a:t>
            </a:r>
            <a:r>
              <a:rPr lang="en-US" altLang="zh-CN" dirty="0"/>
              <a:t>'</a:t>
            </a:r>
            <a:r>
              <a:rPr lang="en-US" altLang="zh-CN" dirty="0">
                <a:latin typeface="+mn-lt"/>
                <a:ea typeface="隶书" pitchFamily="49" charset="-122"/>
              </a:rPr>
              <a:t>A</a:t>
            </a:r>
            <a:r>
              <a:rPr lang="en-US" altLang="zh-CN" dirty="0"/>
              <a:t>'</a:t>
            </a:r>
            <a:r>
              <a:rPr lang="en-US" altLang="zh-CN" dirty="0">
                <a:latin typeface="+mn-lt"/>
                <a:ea typeface="隶书" pitchFamily="49" charset="-122"/>
              </a:rPr>
              <a:t>   </a:t>
            </a:r>
            <a:r>
              <a:rPr lang="en-US" altLang="zh-CN" dirty="0"/>
              <a:t>'</a:t>
            </a:r>
            <a:r>
              <a:rPr lang="en-US" altLang="zh-CN" dirty="0">
                <a:latin typeface="+mn-lt"/>
                <a:ea typeface="隶书" pitchFamily="49" charset="-122"/>
              </a:rPr>
              <a:t>?</a:t>
            </a:r>
            <a:r>
              <a:rPr lang="en-US" altLang="zh-CN" dirty="0"/>
              <a:t>'</a:t>
            </a:r>
            <a:r>
              <a:rPr lang="en-US" altLang="zh-CN" dirty="0">
                <a:latin typeface="+mn-lt"/>
                <a:ea typeface="隶书" pitchFamily="49" charset="-122"/>
              </a:rPr>
              <a:t>   </a:t>
            </a:r>
            <a:r>
              <a:rPr lang="en-US" altLang="zh-CN" dirty="0"/>
              <a:t>'</a:t>
            </a:r>
            <a:r>
              <a:rPr lang="en-US" altLang="zh-CN" dirty="0">
                <a:latin typeface="+mn-lt"/>
                <a:ea typeface="隶书" pitchFamily="49" charset="-122"/>
              </a:rPr>
              <a:t>\n</a:t>
            </a:r>
            <a:r>
              <a:rPr lang="en-US" altLang="zh-CN" dirty="0"/>
              <a:t>'</a:t>
            </a:r>
            <a:r>
              <a:rPr lang="en-US" altLang="zh-CN" dirty="0">
                <a:latin typeface="+mn-lt"/>
                <a:ea typeface="隶书" pitchFamily="49" charset="-122"/>
              </a:rPr>
              <a:t>   </a:t>
            </a:r>
            <a:r>
              <a:rPr lang="en-US" altLang="zh-CN" dirty="0"/>
              <a:t>'</a:t>
            </a:r>
            <a:r>
              <a:rPr lang="en-US" altLang="zh-CN" dirty="0">
                <a:latin typeface="+mn-lt"/>
                <a:ea typeface="隶书" pitchFamily="49" charset="-122"/>
              </a:rPr>
              <a:t>\101</a:t>
            </a:r>
            <a:r>
              <a:rPr lang="en-US" altLang="zh-CN" dirty="0"/>
              <a:t>'</a:t>
            </a:r>
            <a:endParaRPr lang="en-US" altLang="zh-CN" dirty="0">
              <a:latin typeface="+mn-lt"/>
              <a:ea typeface="隶书" pitchFamily="49" charset="-122"/>
            </a:endParaRPr>
          </a:p>
        </p:txBody>
      </p:sp>
      <p:sp>
        <p:nvSpPr>
          <p:cNvPr id="797719" name="Rectangle 23"/>
          <p:cNvSpPr>
            <a:spLocks noChangeArrowheads="1"/>
          </p:cNvSpPr>
          <p:nvPr/>
        </p:nvSpPr>
        <p:spPr bwMode="auto">
          <a:xfrm>
            <a:off x="1564586" y="2219325"/>
            <a:ext cx="7459663" cy="457200"/>
          </a:xfrm>
          <a:prstGeom prst="rect">
            <a:avLst/>
          </a:prstGeom>
          <a:noFill/>
          <a:ln w="9525">
            <a:noFill/>
            <a:miter lim="800000"/>
            <a:headEnd/>
            <a:tailEnd/>
          </a:ln>
          <a:effectLst/>
        </p:spPr>
        <p:txBody>
          <a:bodyPr wrap="none">
            <a:spAutoFit/>
          </a:bodyPr>
          <a:lstStyle/>
          <a:p>
            <a:pPr>
              <a:buFont typeface="Wingdings" pitchFamily="2" charset="2"/>
              <a:buChar char="l"/>
            </a:pPr>
            <a:r>
              <a:rPr lang="en-US" altLang="zh-CN" b="1" dirty="0">
                <a:solidFill>
                  <a:srgbClr val="FF3399"/>
                </a:solidFill>
                <a:effectLst>
                  <a:outerShdw blurRad="38100" dist="38100" dir="2700000" algn="tl">
                    <a:srgbClr val="000000"/>
                  </a:outerShdw>
                </a:effectLst>
                <a:latin typeface="楷体" pitchFamily="49" charset="-122"/>
                <a:ea typeface="楷体" pitchFamily="49" charset="-122"/>
              </a:rPr>
              <a:t> </a:t>
            </a:r>
            <a:r>
              <a:rPr lang="zh-CN" altLang="zh-CN" b="1" dirty="0">
                <a:solidFill>
                  <a:srgbClr val="FF3399"/>
                </a:solidFill>
                <a:effectLst>
                  <a:outerShdw blurRad="38100" dist="38100" dir="2700000" algn="tl">
                    <a:srgbClr val="000000"/>
                  </a:outerShdw>
                </a:effectLst>
                <a:latin typeface="楷体" pitchFamily="49" charset="-122"/>
                <a:ea typeface="楷体" pitchFamily="49" charset="-122"/>
              </a:rPr>
              <a:t>转义字符:</a:t>
            </a:r>
            <a:r>
              <a:rPr lang="zh-CN" altLang="en-US" b="1" dirty="0">
                <a:effectLst>
                  <a:outerShdw blurRad="38100" dist="38100" dir="2700000" algn="tl">
                    <a:srgbClr val="FFFFFF"/>
                  </a:outerShdw>
                </a:effectLst>
                <a:latin typeface="楷体" pitchFamily="49" charset="-122"/>
                <a:ea typeface="楷体" pitchFamily="49" charset="-122"/>
              </a:rPr>
              <a:t>反斜线后面跟一个字符或一个代码值表示</a:t>
            </a:r>
          </a:p>
        </p:txBody>
      </p:sp>
      <p:grpSp>
        <p:nvGrpSpPr>
          <p:cNvPr id="797720" name="Group 24"/>
          <p:cNvGrpSpPr>
            <a:grpSpLocks/>
          </p:cNvGrpSpPr>
          <p:nvPr/>
        </p:nvGrpSpPr>
        <p:grpSpPr bwMode="auto">
          <a:xfrm>
            <a:off x="1843534" y="2708277"/>
            <a:ext cx="8500938" cy="3738563"/>
            <a:chOff x="324" y="2228"/>
            <a:chExt cx="5414" cy="2355"/>
          </a:xfrm>
        </p:grpSpPr>
        <p:sp>
          <p:nvSpPr>
            <p:cNvPr id="797721" name="Oval 25">
              <a:hlinkClick r:id="rId6" action="ppaction://hlinksldjump" highlightClick="1"/>
            </p:cNvPr>
            <p:cNvSpPr>
              <a:spLocks noChangeArrowheads="1"/>
            </p:cNvSpPr>
            <p:nvPr/>
          </p:nvSpPr>
          <p:spPr bwMode="auto">
            <a:xfrm>
              <a:off x="794" y="3612"/>
              <a:ext cx="336" cy="240"/>
            </a:xfrm>
            <a:prstGeom prst="ellipse">
              <a:avLst/>
            </a:prstGeom>
            <a:gradFill rotWithShape="0">
              <a:gsLst>
                <a:gs pos="0">
                  <a:srgbClr val="FF9900"/>
                </a:gs>
                <a:gs pos="100000">
                  <a:srgbClr val="FF9900">
                    <a:gamma/>
                    <a:shade val="68235"/>
                    <a:invGamma/>
                  </a:srgbClr>
                </a:gs>
              </a:gsLst>
              <a:path path="shape">
                <a:fillToRect l="50000" t="50000" r="50000" b="50000"/>
              </a:path>
            </a:gradFill>
            <a:ln w="12700" cap="sq">
              <a:solidFill>
                <a:schemeClr val="folHlink"/>
              </a:solidFill>
              <a:round/>
              <a:headEnd type="none" w="sm" len="sm"/>
              <a:tailEnd type="none" w="sm" len="sm"/>
            </a:ln>
            <a:effectLst/>
          </p:spPr>
          <p:txBody>
            <a:bodyPr wrap="none" anchor="ctr"/>
            <a:lstStyle/>
            <a:p>
              <a:pPr algn="ctr"/>
              <a:r>
                <a:rPr lang="en-US" altLang="zh-CN"/>
                <a:t>&lt;</a:t>
              </a:r>
            </a:p>
          </p:txBody>
        </p:sp>
        <p:grpSp>
          <p:nvGrpSpPr>
            <p:cNvPr id="797722" name="Group 26"/>
            <p:cNvGrpSpPr>
              <a:grpSpLocks/>
            </p:cNvGrpSpPr>
            <p:nvPr/>
          </p:nvGrpSpPr>
          <p:grpSpPr bwMode="auto">
            <a:xfrm>
              <a:off x="416" y="2228"/>
              <a:ext cx="5278" cy="2355"/>
              <a:chOff x="258" y="1016"/>
              <a:chExt cx="5278" cy="2355"/>
            </a:xfrm>
          </p:grpSpPr>
          <p:sp>
            <p:nvSpPr>
              <p:cNvPr id="797723" name="Rectangle 27"/>
              <p:cNvSpPr>
                <a:spLocks noChangeArrowheads="1"/>
              </p:cNvSpPr>
              <p:nvPr/>
            </p:nvSpPr>
            <p:spPr bwMode="auto">
              <a:xfrm>
                <a:off x="260" y="1296"/>
                <a:ext cx="5276" cy="2075"/>
              </a:xfrm>
              <a:prstGeom prst="rect">
                <a:avLst/>
              </a:prstGeom>
              <a:solidFill>
                <a:schemeClr val="bg1"/>
              </a:solidFill>
              <a:ln w="38100">
                <a:solidFill>
                  <a:srgbClr val="006600"/>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none" anchor="ctr"/>
              <a:lstStyle/>
              <a:p>
                <a:pPr algn="ctr" eaLnBrk="0" hangingPunct="0"/>
                <a:endParaRPr lang="zh-CN" altLang="zh-CN" sz="4000"/>
              </a:p>
            </p:txBody>
          </p:sp>
          <p:sp>
            <p:nvSpPr>
              <p:cNvPr id="797724" name="Rectangle 28"/>
              <p:cNvSpPr>
                <a:spLocks noChangeArrowheads="1"/>
              </p:cNvSpPr>
              <p:nvPr/>
            </p:nvSpPr>
            <p:spPr bwMode="auto">
              <a:xfrm>
                <a:off x="258" y="1016"/>
                <a:ext cx="1801" cy="352"/>
              </a:xfrm>
              <a:prstGeom prst="rect">
                <a:avLst/>
              </a:prstGeom>
              <a:noFill/>
              <a:ln w="9525">
                <a:noFill/>
                <a:miter lim="800000"/>
                <a:headEnd/>
                <a:tailEnd/>
              </a:ln>
            </p:spPr>
            <p:txBody>
              <a:bodyPr/>
              <a:lstStyle/>
              <a:p>
                <a:pPr marL="228600" indent="-228600">
                  <a:spcBef>
                    <a:spcPct val="20000"/>
                  </a:spcBef>
                </a:pPr>
                <a:r>
                  <a:rPr lang="zh-CN" altLang="en-US" b="1" u="sng" dirty="0">
                    <a:solidFill>
                      <a:srgbClr val="FF3399"/>
                    </a:solidFill>
                    <a:effectLst>
                      <a:outerShdw blurRad="38100" dist="38100" dir="2700000" algn="tl">
                        <a:srgbClr val="FFFFFF"/>
                      </a:outerShdw>
                    </a:effectLst>
                    <a:latin typeface="华文新魏" pitchFamily="2" charset="-122"/>
                    <a:ea typeface="华文新魏" pitchFamily="2" charset="-122"/>
                  </a:rPr>
                  <a:t>转义字符及其含义：</a:t>
                </a:r>
              </a:p>
            </p:txBody>
          </p:sp>
        </p:grpSp>
        <p:grpSp>
          <p:nvGrpSpPr>
            <p:cNvPr id="797725" name="Group 29"/>
            <p:cNvGrpSpPr>
              <a:grpSpLocks/>
            </p:cNvGrpSpPr>
            <p:nvPr/>
          </p:nvGrpSpPr>
          <p:grpSpPr bwMode="auto">
            <a:xfrm>
              <a:off x="479" y="2564"/>
              <a:ext cx="5115" cy="1995"/>
              <a:chOff x="333" y="1928"/>
              <a:chExt cx="5115" cy="1995"/>
            </a:xfrm>
          </p:grpSpPr>
          <p:sp>
            <p:nvSpPr>
              <p:cNvPr id="797726" name="Text Box 30"/>
              <p:cNvSpPr txBox="1">
                <a:spLocks noChangeArrowheads="1"/>
              </p:cNvSpPr>
              <p:nvPr/>
            </p:nvSpPr>
            <p:spPr bwMode="auto">
              <a:xfrm>
                <a:off x="333" y="1928"/>
                <a:ext cx="710"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b="1" dirty="0">
                    <a:solidFill>
                      <a:srgbClr val="3366CC"/>
                    </a:solidFill>
                    <a:latin typeface="隶书" pitchFamily="49" charset="-122"/>
                    <a:ea typeface="隶书" pitchFamily="49" charset="-122"/>
                  </a:rPr>
                  <a:t>转义字符</a:t>
                </a:r>
              </a:p>
            </p:txBody>
          </p:sp>
          <p:sp>
            <p:nvSpPr>
              <p:cNvPr id="797727" name="Text Box 31"/>
              <p:cNvSpPr txBox="1">
                <a:spLocks noChangeArrowheads="1"/>
              </p:cNvSpPr>
              <p:nvPr/>
            </p:nvSpPr>
            <p:spPr bwMode="auto">
              <a:xfrm>
                <a:off x="1677" y="1928"/>
                <a:ext cx="414"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b="1" dirty="0">
                    <a:solidFill>
                      <a:srgbClr val="3366CC"/>
                    </a:solidFill>
                    <a:latin typeface="隶书" pitchFamily="49" charset="-122"/>
                    <a:ea typeface="隶书" pitchFamily="49" charset="-122"/>
                  </a:rPr>
                  <a:t>含义</a:t>
                </a:r>
              </a:p>
            </p:txBody>
          </p:sp>
          <p:sp>
            <p:nvSpPr>
              <p:cNvPr id="797728" name="Text Box 32"/>
              <p:cNvSpPr txBox="1">
                <a:spLocks noChangeArrowheads="1"/>
              </p:cNvSpPr>
              <p:nvPr/>
            </p:nvSpPr>
            <p:spPr bwMode="auto">
              <a:xfrm>
                <a:off x="419" y="2227"/>
                <a:ext cx="244"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a:solidFill>
                      <a:srgbClr val="FF0000"/>
                    </a:solidFill>
                  </a:rPr>
                  <a:t>\n</a:t>
                </a:r>
                <a:endParaRPr lang="en-US" altLang="zh-CN" sz="2000"/>
              </a:p>
            </p:txBody>
          </p:sp>
          <p:sp>
            <p:nvSpPr>
              <p:cNvPr id="797729" name="Text Box 33"/>
              <p:cNvSpPr txBox="1">
                <a:spLocks noChangeArrowheads="1"/>
              </p:cNvSpPr>
              <p:nvPr/>
            </p:nvSpPr>
            <p:spPr bwMode="auto">
              <a:xfrm>
                <a:off x="410" y="2521"/>
                <a:ext cx="244"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a:t>\v</a:t>
                </a:r>
                <a:endParaRPr lang="en-US" altLang="zh-CN" sz="4000"/>
              </a:p>
            </p:txBody>
          </p:sp>
          <p:sp>
            <p:nvSpPr>
              <p:cNvPr id="797730" name="Text Box 34"/>
              <p:cNvSpPr txBox="1">
                <a:spLocks noChangeArrowheads="1"/>
              </p:cNvSpPr>
              <p:nvPr/>
            </p:nvSpPr>
            <p:spPr bwMode="auto">
              <a:xfrm>
                <a:off x="446" y="2815"/>
                <a:ext cx="217"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a:t>\r</a:t>
                </a:r>
                <a:endParaRPr lang="en-US" altLang="zh-CN" sz="4000"/>
              </a:p>
            </p:txBody>
          </p:sp>
          <p:sp>
            <p:nvSpPr>
              <p:cNvPr id="797731" name="Text Box 35"/>
              <p:cNvSpPr txBox="1">
                <a:spLocks noChangeArrowheads="1"/>
              </p:cNvSpPr>
              <p:nvPr/>
            </p:nvSpPr>
            <p:spPr bwMode="auto">
              <a:xfrm>
                <a:off x="427" y="3109"/>
                <a:ext cx="235"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a:t>\a</a:t>
                </a:r>
                <a:endParaRPr lang="en-US" altLang="zh-CN" sz="4000"/>
              </a:p>
            </p:txBody>
          </p:sp>
          <p:sp>
            <p:nvSpPr>
              <p:cNvPr id="797732" name="Text Box 36"/>
              <p:cNvSpPr txBox="1">
                <a:spLocks noChangeArrowheads="1"/>
              </p:cNvSpPr>
              <p:nvPr/>
            </p:nvSpPr>
            <p:spPr bwMode="auto">
              <a:xfrm>
                <a:off x="446" y="3359"/>
                <a:ext cx="192"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dirty="0">
                    <a:solidFill>
                      <a:srgbClr val="FF0000"/>
                    </a:solidFill>
                  </a:rPr>
                  <a:t>\'</a:t>
                </a:r>
                <a:endParaRPr lang="en-US" altLang="zh-CN" sz="4000" dirty="0">
                  <a:solidFill>
                    <a:srgbClr val="FF0000"/>
                  </a:solidFill>
                </a:endParaRPr>
              </a:p>
            </p:txBody>
          </p:sp>
          <p:sp>
            <p:nvSpPr>
              <p:cNvPr id="797733" name="Text Box 37"/>
              <p:cNvSpPr txBox="1">
                <a:spLocks noChangeArrowheads="1"/>
              </p:cNvSpPr>
              <p:nvPr/>
            </p:nvSpPr>
            <p:spPr bwMode="auto">
              <a:xfrm>
                <a:off x="419" y="3648"/>
                <a:ext cx="449" cy="250"/>
              </a:xfrm>
              <a:prstGeom prst="rect">
                <a:avLst/>
              </a:prstGeom>
              <a:solidFill>
                <a:schemeClr val="bg1"/>
              </a:solidFill>
              <a:ln w="9525">
                <a:noFill/>
                <a:miter lim="800000"/>
                <a:headEnd/>
                <a:tailEnd/>
              </a:ln>
              <a:effectLst/>
            </p:spPr>
            <p:txBody>
              <a:bodyPr wrap="square">
                <a:spAutoFit/>
              </a:bodyPr>
              <a:lstStyle/>
              <a:p>
                <a:pPr eaLnBrk="0" hangingPunct="0"/>
                <a:r>
                  <a:rPr lang="en-US" altLang="zh-CN" sz="2000" dirty="0">
                    <a:solidFill>
                      <a:srgbClr val="0000FF"/>
                    </a:solidFill>
                  </a:rPr>
                  <a:t>\</a:t>
                </a:r>
                <a:r>
                  <a:rPr lang="en-US" altLang="zh-CN" sz="2000" dirty="0" err="1">
                    <a:solidFill>
                      <a:srgbClr val="0000FF"/>
                    </a:solidFill>
                  </a:rPr>
                  <a:t>ddd</a:t>
                </a:r>
                <a:endParaRPr lang="en-US" altLang="zh-CN" sz="4000" dirty="0"/>
              </a:p>
            </p:txBody>
          </p:sp>
          <p:sp>
            <p:nvSpPr>
              <p:cNvPr id="797734" name="Text Box 38"/>
              <p:cNvSpPr txBox="1">
                <a:spLocks noChangeArrowheads="1"/>
              </p:cNvSpPr>
              <p:nvPr/>
            </p:nvSpPr>
            <p:spPr bwMode="auto">
              <a:xfrm>
                <a:off x="2941" y="2184"/>
                <a:ext cx="207"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a:solidFill>
                      <a:srgbClr val="FF0000"/>
                    </a:solidFill>
                  </a:rPr>
                  <a:t>\t</a:t>
                </a:r>
                <a:endParaRPr lang="en-US" altLang="zh-CN" sz="4000"/>
              </a:p>
            </p:txBody>
          </p:sp>
          <p:sp>
            <p:nvSpPr>
              <p:cNvPr id="797735" name="Text Box 39"/>
              <p:cNvSpPr txBox="1">
                <a:spLocks noChangeArrowheads="1"/>
              </p:cNvSpPr>
              <p:nvPr/>
            </p:nvSpPr>
            <p:spPr bwMode="auto">
              <a:xfrm>
                <a:off x="2942" y="2500"/>
                <a:ext cx="244"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a:t>\b</a:t>
                </a:r>
                <a:endParaRPr lang="en-US" altLang="zh-CN" sz="4000"/>
              </a:p>
            </p:txBody>
          </p:sp>
          <p:sp>
            <p:nvSpPr>
              <p:cNvPr id="797736" name="Text Box 40"/>
              <p:cNvSpPr txBox="1">
                <a:spLocks noChangeArrowheads="1"/>
              </p:cNvSpPr>
              <p:nvPr/>
            </p:nvSpPr>
            <p:spPr bwMode="auto">
              <a:xfrm>
                <a:off x="2941" y="2815"/>
                <a:ext cx="217"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a:t>\f</a:t>
                </a:r>
                <a:endParaRPr lang="en-US" altLang="zh-CN" sz="4000"/>
              </a:p>
            </p:txBody>
          </p:sp>
          <p:sp>
            <p:nvSpPr>
              <p:cNvPr id="797737" name="Text Box 41"/>
              <p:cNvSpPr txBox="1">
                <a:spLocks noChangeArrowheads="1"/>
              </p:cNvSpPr>
              <p:nvPr/>
            </p:nvSpPr>
            <p:spPr bwMode="auto">
              <a:xfrm>
                <a:off x="2977" y="3109"/>
                <a:ext cx="207"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a:solidFill>
                      <a:srgbClr val="FF0000"/>
                    </a:solidFill>
                  </a:rPr>
                  <a:t>\\</a:t>
                </a:r>
                <a:endParaRPr lang="en-US" altLang="zh-CN" sz="4000"/>
              </a:p>
            </p:txBody>
          </p:sp>
          <p:sp>
            <p:nvSpPr>
              <p:cNvPr id="797738" name="Text Box 42"/>
              <p:cNvSpPr txBox="1">
                <a:spLocks noChangeArrowheads="1"/>
              </p:cNvSpPr>
              <p:nvPr/>
            </p:nvSpPr>
            <p:spPr bwMode="auto">
              <a:xfrm>
                <a:off x="2977" y="3359"/>
                <a:ext cx="229"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dirty="0">
                    <a:solidFill>
                      <a:srgbClr val="FF0000"/>
                    </a:solidFill>
                  </a:rPr>
                  <a:t>\"</a:t>
                </a:r>
                <a:endParaRPr lang="en-US" altLang="zh-CN" sz="4000" dirty="0">
                  <a:solidFill>
                    <a:srgbClr val="FF0000"/>
                  </a:solidFill>
                </a:endParaRPr>
              </a:p>
            </p:txBody>
          </p:sp>
          <p:sp>
            <p:nvSpPr>
              <p:cNvPr id="797739" name="Text Box 43"/>
              <p:cNvSpPr txBox="1">
                <a:spLocks noChangeArrowheads="1"/>
              </p:cNvSpPr>
              <p:nvPr/>
            </p:nvSpPr>
            <p:spPr bwMode="auto">
              <a:xfrm>
                <a:off x="2941" y="3671"/>
                <a:ext cx="408" cy="252"/>
              </a:xfrm>
              <a:prstGeom prst="rect">
                <a:avLst/>
              </a:prstGeom>
              <a:solidFill>
                <a:schemeClr val="bg1"/>
              </a:solidFill>
              <a:ln w="9525">
                <a:noFill/>
                <a:miter lim="800000"/>
                <a:headEnd/>
                <a:tailEnd/>
              </a:ln>
              <a:effectLst/>
            </p:spPr>
            <p:txBody>
              <a:bodyPr wrap="none">
                <a:spAutoFit/>
              </a:bodyPr>
              <a:lstStyle/>
              <a:p>
                <a:pPr eaLnBrk="0" hangingPunct="0"/>
                <a:r>
                  <a:rPr lang="en-US" altLang="zh-CN" sz="2000" dirty="0">
                    <a:solidFill>
                      <a:srgbClr val="0000FF"/>
                    </a:solidFill>
                  </a:rPr>
                  <a:t>\</a:t>
                </a:r>
                <a:r>
                  <a:rPr lang="en-US" altLang="zh-CN" sz="2000" dirty="0" err="1">
                    <a:solidFill>
                      <a:srgbClr val="0000FF"/>
                    </a:solidFill>
                  </a:rPr>
                  <a:t>xhh</a:t>
                </a:r>
                <a:endParaRPr lang="en-US" altLang="zh-CN" sz="4000" dirty="0"/>
              </a:p>
            </p:txBody>
          </p:sp>
          <p:sp>
            <p:nvSpPr>
              <p:cNvPr id="797740" name="Text Box 44"/>
              <p:cNvSpPr txBox="1">
                <a:spLocks noChangeArrowheads="1"/>
              </p:cNvSpPr>
              <p:nvPr/>
            </p:nvSpPr>
            <p:spPr bwMode="auto">
              <a:xfrm>
                <a:off x="2864" y="1928"/>
                <a:ext cx="710"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b="1" dirty="0">
                    <a:solidFill>
                      <a:srgbClr val="3366CC"/>
                    </a:solidFill>
                    <a:latin typeface="隶书" pitchFamily="49" charset="-122"/>
                    <a:ea typeface="隶书" pitchFamily="49" charset="-122"/>
                  </a:rPr>
                  <a:t>转义字符</a:t>
                </a:r>
              </a:p>
            </p:txBody>
          </p:sp>
          <p:sp>
            <p:nvSpPr>
              <p:cNvPr id="797741" name="Text Box 45"/>
              <p:cNvSpPr txBox="1">
                <a:spLocks noChangeArrowheads="1"/>
              </p:cNvSpPr>
              <p:nvPr/>
            </p:nvSpPr>
            <p:spPr bwMode="auto">
              <a:xfrm>
                <a:off x="4353" y="1928"/>
                <a:ext cx="414"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b="1" dirty="0">
                    <a:solidFill>
                      <a:srgbClr val="3366CC"/>
                    </a:solidFill>
                    <a:latin typeface="隶书" pitchFamily="49" charset="-122"/>
                    <a:ea typeface="隶书" pitchFamily="49" charset="-122"/>
                  </a:rPr>
                  <a:t>含义</a:t>
                </a:r>
              </a:p>
            </p:txBody>
          </p:sp>
          <p:sp>
            <p:nvSpPr>
              <p:cNvPr id="797742" name="Text Box 46"/>
              <p:cNvSpPr txBox="1">
                <a:spLocks noChangeArrowheads="1"/>
              </p:cNvSpPr>
              <p:nvPr/>
            </p:nvSpPr>
            <p:spPr bwMode="auto">
              <a:xfrm>
                <a:off x="1620" y="2227"/>
                <a:ext cx="412"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换行</a:t>
                </a:r>
              </a:p>
            </p:txBody>
          </p:sp>
          <p:sp>
            <p:nvSpPr>
              <p:cNvPr id="797743" name="Text Box 47"/>
              <p:cNvSpPr txBox="1">
                <a:spLocks noChangeArrowheads="1"/>
              </p:cNvSpPr>
              <p:nvPr/>
            </p:nvSpPr>
            <p:spPr bwMode="auto">
              <a:xfrm>
                <a:off x="1444" y="2500"/>
                <a:ext cx="706"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垂直制表</a:t>
                </a:r>
              </a:p>
            </p:txBody>
          </p:sp>
          <p:sp>
            <p:nvSpPr>
              <p:cNvPr id="797744" name="Text Box 48"/>
              <p:cNvSpPr txBox="1">
                <a:spLocks noChangeArrowheads="1"/>
              </p:cNvSpPr>
              <p:nvPr/>
            </p:nvSpPr>
            <p:spPr bwMode="auto">
              <a:xfrm>
                <a:off x="1620" y="2815"/>
                <a:ext cx="412"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回车</a:t>
                </a:r>
              </a:p>
            </p:txBody>
          </p:sp>
          <p:sp>
            <p:nvSpPr>
              <p:cNvPr id="797745" name="Text Box 49"/>
              <p:cNvSpPr txBox="1">
                <a:spLocks noChangeArrowheads="1"/>
              </p:cNvSpPr>
              <p:nvPr/>
            </p:nvSpPr>
            <p:spPr bwMode="auto">
              <a:xfrm>
                <a:off x="1620" y="3109"/>
                <a:ext cx="412"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响铃</a:t>
                </a:r>
              </a:p>
            </p:txBody>
          </p:sp>
          <p:sp>
            <p:nvSpPr>
              <p:cNvPr id="797746" name="Text Box 50"/>
              <p:cNvSpPr txBox="1">
                <a:spLocks noChangeArrowheads="1"/>
              </p:cNvSpPr>
              <p:nvPr/>
            </p:nvSpPr>
            <p:spPr bwMode="auto">
              <a:xfrm>
                <a:off x="1518" y="3359"/>
                <a:ext cx="559"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单引号</a:t>
                </a:r>
              </a:p>
            </p:txBody>
          </p:sp>
          <p:sp>
            <p:nvSpPr>
              <p:cNvPr id="797747" name="Text Box 51"/>
              <p:cNvSpPr txBox="1">
                <a:spLocks noChangeArrowheads="1"/>
              </p:cNvSpPr>
              <p:nvPr/>
            </p:nvSpPr>
            <p:spPr bwMode="auto">
              <a:xfrm>
                <a:off x="1115" y="3675"/>
                <a:ext cx="1588" cy="233"/>
              </a:xfrm>
              <a:prstGeom prst="rect">
                <a:avLst/>
              </a:prstGeom>
              <a:solidFill>
                <a:schemeClr val="bg1"/>
              </a:solidFill>
              <a:ln w="9525">
                <a:noFill/>
                <a:miter lim="800000"/>
                <a:headEnd/>
                <a:tailEnd/>
              </a:ln>
              <a:effectLst/>
            </p:spPr>
            <p:txBody>
              <a:bodyPr wrap="none">
                <a:spAutoFit/>
              </a:bodyPr>
              <a:lstStyle/>
              <a:p>
                <a:pPr eaLnBrk="0" hangingPunct="0"/>
                <a:r>
                  <a:rPr lang="en-US" altLang="zh-CN" sz="1800" dirty="0">
                    <a:latin typeface="隶书" pitchFamily="49" charset="-122"/>
                    <a:ea typeface="隶书" pitchFamily="49" charset="-122"/>
                  </a:rPr>
                  <a:t>3</a:t>
                </a:r>
                <a:r>
                  <a:rPr lang="zh-CN" altLang="en-US" sz="1800" dirty="0">
                    <a:latin typeface="隶书" pitchFamily="49" charset="-122"/>
                    <a:ea typeface="隶书" pitchFamily="49" charset="-122"/>
                  </a:rPr>
                  <a:t>位</a:t>
                </a:r>
                <a:r>
                  <a:rPr lang="en-US" altLang="zh-CN" sz="1800" dirty="0">
                    <a:latin typeface="隶书" pitchFamily="49" charset="-122"/>
                    <a:ea typeface="隶书" pitchFamily="49" charset="-122"/>
                  </a:rPr>
                  <a:t>8</a:t>
                </a:r>
                <a:r>
                  <a:rPr lang="zh-CN" altLang="en-US" sz="1800" dirty="0">
                    <a:latin typeface="隶书" pitchFamily="49" charset="-122"/>
                    <a:ea typeface="隶书" pitchFamily="49" charset="-122"/>
                  </a:rPr>
                  <a:t>进制数代表的字符</a:t>
                </a:r>
              </a:p>
            </p:txBody>
          </p:sp>
          <p:sp>
            <p:nvSpPr>
              <p:cNvPr id="797748" name="Text Box 52"/>
              <p:cNvSpPr txBox="1">
                <a:spLocks noChangeArrowheads="1"/>
              </p:cNvSpPr>
              <p:nvPr/>
            </p:nvSpPr>
            <p:spPr bwMode="auto">
              <a:xfrm>
                <a:off x="4156" y="2227"/>
                <a:ext cx="706"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水平制表</a:t>
                </a:r>
              </a:p>
            </p:txBody>
          </p:sp>
          <p:sp>
            <p:nvSpPr>
              <p:cNvPr id="797749" name="Text Box 53"/>
              <p:cNvSpPr txBox="1">
                <a:spLocks noChangeArrowheads="1"/>
              </p:cNvSpPr>
              <p:nvPr/>
            </p:nvSpPr>
            <p:spPr bwMode="auto">
              <a:xfrm>
                <a:off x="4315" y="2500"/>
                <a:ext cx="412"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退格</a:t>
                </a:r>
              </a:p>
            </p:txBody>
          </p:sp>
          <p:sp>
            <p:nvSpPr>
              <p:cNvPr id="797750" name="Text Box 54"/>
              <p:cNvSpPr txBox="1">
                <a:spLocks noChangeArrowheads="1"/>
              </p:cNvSpPr>
              <p:nvPr/>
            </p:nvSpPr>
            <p:spPr bwMode="auto">
              <a:xfrm>
                <a:off x="4315" y="2815"/>
                <a:ext cx="412"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换页</a:t>
                </a:r>
              </a:p>
            </p:txBody>
          </p:sp>
          <p:sp>
            <p:nvSpPr>
              <p:cNvPr id="797751" name="Text Box 55"/>
              <p:cNvSpPr txBox="1">
                <a:spLocks noChangeArrowheads="1"/>
              </p:cNvSpPr>
              <p:nvPr/>
            </p:nvSpPr>
            <p:spPr bwMode="auto">
              <a:xfrm>
                <a:off x="4315" y="3109"/>
                <a:ext cx="559"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反斜线</a:t>
                </a:r>
              </a:p>
            </p:txBody>
          </p:sp>
          <p:sp>
            <p:nvSpPr>
              <p:cNvPr id="797752" name="Text Box 56"/>
              <p:cNvSpPr txBox="1">
                <a:spLocks noChangeArrowheads="1"/>
              </p:cNvSpPr>
              <p:nvPr/>
            </p:nvSpPr>
            <p:spPr bwMode="auto">
              <a:xfrm>
                <a:off x="4315" y="3403"/>
                <a:ext cx="559" cy="233"/>
              </a:xfrm>
              <a:prstGeom prst="rect">
                <a:avLst/>
              </a:prstGeom>
              <a:solidFill>
                <a:schemeClr val="bg1"/>
              </a:solidFill>
              <a:ln w="9525">
                <a:noFill/>
                <a:miter lim="800000"/>
                <a:headEnd/>
                <a:tailEnd/>
              </a:ln>
              <a:effectLst/>
            </p:spPr>
            <p:txBody>
              <a:bodyPr wrap="none">
                <a:spAutoFit/>
              </a:bodyPr>
              <a:lstStyle/>
              <a:p>
                <a:pPr eaLnBrk="0" hangingPunct="0"/>
                <a:r>
                  <a:rPr lang="zh-CN" altLang="en-US" sz="1800">
                    <a:latin typeface="隶书" pitchFamily="49" charset="-122"/>
                    <a:ea typeface="隶书" pitchFamily="49" charset="-122"/>
                  </a:rPr>
                  <a:t>双引号</a:t>
                </a:r>
              </a:p>
            </p:txBody>
          </p:sp>
          <p:sp>
            <p:nvSpPr>
              <p:cNvPr id="797753" name="Text Box 57"/>
              <p:cNvSpPr txBox="1">
                <a:spLocks noChangeArrowheads="1"/>
              </p:cNvSpPr>
              <p:nvPr/>
            </p:nvSpPr>
            <p:spPr bwMode="auto">
              <a:xfrm>
                <a:off x="3787" y="3668"/>
                <a:ext cx="1661" cy="233"/>
              </a:xfrm>
              <a:prstGeom prst="rect">
                <a:avLst/>
              </a:prstGeom>
              <a:solidFill>
                <a:schemeClr val="bg1"/>
              </a:solidFill>
              <a:ln w="9525">
                <a:noFill/>
                <a:miter lim="800000"/>
                <a:headEnd/>
                <a:tailEnd/>
              </a:ln>
              <a:effectLst/>
            </p:spPr>
            <p:txBody>
              <a:bodyPr wrap="none">
                <a:spAutoFit/>
              </a:bodyPr>
              <a:lstStyle/>
              <a:p>
                <a:pPr eaLnBrk="0" hangingPunct="0"/>
                <a:r>
                  <a:rPr lang="en-US" altLang="zh-CN" sz="1800" dirty="0">
                    <a:latin typeface="隶书" pitchFamily="49" charset="-122"/>
                    <a:ea typeface="隶书" pitchFamily="49" charset="-122"/>
                  </a:rPr>
                  <a:t>2</a:t>
                </a:r>
                <a:r>
                  <a:rPr lang="zh-CN" altLang="en-US" sz="1800" dirty="0">
                    <a:latin typeface="隶书" pitchFamily="49" charset="-122"/>
                    <a:ea typeface="隶书" pitchFamily="49" charset="-122"/>
                  </a:rPr>
                  <a:t>位</a:t>
                </a:r>
                <a:r>
                  <a:rPr lang="en-US" altLang="zh-CN" sz="1800" dirty="0">
                    <a:latin typeface="隶书" pitchFamily="49" charset="-122"/>
                    <a:ea typeface="隶书" pitchFamily="49" charset="-122"/>
                  </a:rPr>
                  <a:t>16</a:t>
                </a:r>
                <a:r>
                  <a:rPr lang="zh-CN" altLang="en-US" sz="1800" dirty="0">
                    <a:latin typeface="隶书" pitchFamily="49" charset="-122"/>
                    <a:ea typeface="隶书" pitchFamily="49" charset="-122"/>
                  </a:rPr>
                  <a:t>进制数代表的字符</a:t>
                </a:r>
              </a:p>
            </p:txBody>
          </p:sp>
        </p:grpSp>
        <p:sp>
          <p:nvSpPr>
            <p:cNvPr id="797754" name="Line 58"/>
            <p:cNvSpPr>
              <a:spLocks noChangeShapeType="1"/>
            </p:cNvSpPr>
            <p:nvPr/>
          </p:nvSpPr>
          <p:spPr bwMode="auto">
            <a:xfrm>
              <a:off x="2903" y="2508"/>
              <a:ext cx="0" cy="2075"/>
            </a:xfrm>
            <a:prstGeom prst="line">
              <a:avLst/>
            </a:prstGeom>
            <a:noFill/>
            <a:ln w="9525">
              <a:solidFill>
                <a:schemeClr val="folHlink"/>
              </a:solidFill>
              <a:round/>
              <a:headEnd/>
              <a:tailEnd/>
            </a:ln>
            <a:effectLst/>
          </p:spPr>
          <p:txBody>
            <a:bodyPr wrap="none" anchor="ctr"/>
            <a:lstStyle/>
            <a:p>
              <a:endParaRPr lang="zh-CN" altLang="en-US"/>
            </a:p>
          </p:txBody>
        </p:sp>
        <p:sp>
          <p:nvSpPr>
            <p:cNvPr id="797755" name="Line 59"/>
            <p:cNvSpPr>
              <a:spLocks noChangeShapeType="1"/>
            </p:cNvSpPr>
            <p:nvPr/>
          </p:nvSpPr>
          <p:spPr bwMode="auto">
            <a:xfrm>
              <a:off x="1204" y="2508"/>
              <a:ext cx="0" cy="2075"/>
            </a:xfrm>
            <a:prstGeom prst="line">
              <a:avLst/>
            </a:prstGeom>
            <a:noFill/>
            <a:ln w="9525">
              <a:solidFill>
                <a:schemeClr val="folHlink"/>
              </a:solidFill>
              <a:round/>
              <a:headEnd/>
              <a:tailEnd/>
            </a:ln>
            <a:effectLst/>
          </p:spPr>
          <p:txBody>
            <a:bodyPr wrap="none" anchor="ctr"/>
            <a:lstStyle/>
            <a:p>
              <a:endParaRPr lang="zh-CN" altLang="en-US"/>
            </a:p>
          </p:txBody>
        </p:sp>
        <p:sp>
          <p:nvSpPr>
            <p:cNvPr id="797756" name="Line 60"/>
            <p:cNvSpPr>
              <a:spLocks noChangeShapeType="1"/>
            </p:cNvSpPr>
            <p:nvPr/>
          </p:nvSpPr>
          <p:spPr bwMode="auto">
            <a:xfrm>
              <a:off x="3793" y="2508"/>
              <a:ext cx="0" cy="2075"/>
            </a:xfrm>
            <a:prstGeom prst="line">
              <a:avLst/>
            </a:prstGeom>
            <a:noFill/>
            <a:ln w="9525">
              <a:solidFill>
                <a:schemeClr val="folHlink"/>
              </a:solidFill>
              <a:round/>
              <a:headEnd/>
              <a:tailEnd/>
            </a:ln>
            <a:effectLst/>
          </p:spPr>
          <p:txBody>
            <a:bodyPr wrap="none" anchor="ctr"/>
            <a:lstStyle/>
            <a:p>
              <a:endParaRPr lang="zh-CN" altLang="en-US"/>
            </a:p>
          </p:txBody>
        </p:sp>
        <p:sp>
          <p:nvSpPr>
            <p:cNvPr id="797757" name="Line 61"/>
            <p:cNvSpPr>
              <a:spLocks noChangeShapeType="1"/>
            </p:cNvSpPr>
            <p:nvPr/>
          </p:nvSpPr>
          <p:spPr bwMode="auto">
            <a:xfrm>
              <a:off x="324" y="2820"/>
              <a:ext cx="5414" cy="0"/>
            </a:xfrm>
            <a:prstGeom prst="line">
              <a:avLst/>
            </a:prstGeom>
            <a:noFill/>
            <a:ln w="9525">
              <a:solidFill>
                <a:schemeClr val="folHlink"/>
              </a:solidFill>
              <a:round/>
              <a:headEnd/>
              <a:tailEnd/>
            </a:ln>
            <a:effectLst/>
          </p:spPr>
          <p:txBody>
            <a:bodyPr wrap="none" anchor="ctr"/>
            <a:lstStyle/>
            <a:p>
              <a:endParaRPr lang="zh-CN" altLang="en-US"/>
            </a:p>
          </p:txBody>
        </p:sp>
        <p:sp>
          <p:nvSpPr>
            <p:cNvPr id="797758" name="Line 62"/>
            <p:cNvSpPr>
              <a:spLocks noChangeShapeType="1"/>
            </p:cNvSpPr>
            <p:nvPr/>
          </p:nvSpPr>
          <p:spPr bwMode="auto">
            <a:xfrm>
              <a:off x="324" y="3113"/>
              <a:ext cx="5414" cy="0"/>
            </a:xfrm>
            <a:prstGeom prst="line">
              <a:avLst/>
            </a:prstGeom>
            <a:noFill/>
            <a:ln w="9525">
              <a:solidFill>
                <a:schemeClr val="folHlink"/>
              </a:solidFill>
              <a:round/>
              <a:headEnd/>
              <a:tailEnd/>
            </a:ln>
            <a:effectLst/>
          </p:spPr>
          <p:txBody>
            <a:bodyPr wrap="none" anchor="ctr"/>
            <a:lstStyle/>
            <a:p>
              <a:endParaRPr lang="zh-CN" altLang="en-US"/>
            </a:p>
          </p:txBody>
        </p:sp>
        <p:sp>
          <p:nvSpPr>
            <p:cNvPr id="797759" name="Line 63"/>
            <p:cNvSpPr>
              <a:spLocks noChangeShapeType="1"/>
            </p:cNvSpPr>
            <p:nvPr/>
          </p:nvSpPr>
          <p:spPr bwMode="auto">
            <a:xfrm>
              <a:off x="324" y="3407"/>
              <a:ext cx="5414" cy="0"/>
            </a:xfrm>
            <a:prstGeom prst="line">
              <a:avLst/>
            </a:prstGeom>
            <a:noFill/>
            <a:ln w="9525">
              <a:solidFill>
                <a:schemeClr val="folHlink"/>
              </a:solidFill>
              <a:round/>
              <a:headEnd/>
              <a:tailEnd/>
            </a:ln>
            <a:effectLst/>
          </p:spPr>
          <p:txBody>
            <a:bodyPr wrap="none" anchor="ctr"/>
            <a:lstStyle/>
            <a:p>
              <a:endParaRPr lang="zh-CN" altLang="en-US"/>
            </a:p>
          </p:txBody>
        </p:sp>
        <p:sp>
          <p:nvSpPr>
            <p:cNvPr id="797760" name="Line 64"/>
            <p:cNvSpPr>
              <a:spLocks noChangeShapeType="1"/>
            </p:cNvSpPr>
            <p:nvPr/>
          </p:nvSpPr>
          <p:spPr bwMode="auto">
            <a:xfrm>
              <a:off x="324" y="3701"/>
              <a:ext cx="5414" cy="0"/>
            </a:xfrm>
            <a:prstGeom prst="line">
              <a:avLst/>
            </a:prstGeom>
            <a:noFill/>
            <a:ln w="9525">
              <a:solidFill>
                <a:schemeClr val="folHlink"/>
              </a:solidFill>
              <a:round/>
              <a:headEnd/>
              <a:tailEnd/>
            </a:ln>
            <a:effectLst/>
          </p:spPr>
          <p:txBody>
            <a:bodyPr wrap="none" anchor="ctr"/>
            <a:lstStyle/>
            <a:p>
              <a:endParaRPr lang="zh-CN" altLang="en-US"/>
            </a:p>
          </p:txBody>
        </p:sp>
        <p:sp>
          <p:nvSpPr>
            <p:cNvPr id="797761" name="Line 65"/>
            <p:cNvSpPr>
              <a:spLocks noChangeShapeType="1"/>
            </p:cNvSpPr>
            <p:nvPr/>
          </p:nvSpPr>
          <p:spPr bwMode="auto">
            <a:xfrm>
              <a:off x="324" y="3995"/>
              <a:ext cx="5414" cy="0"/>
            </a:xfrm>
            <a:prstGeom prst="line">
              <a:avLst/>
            </a:prstGeom>
            <a:noFill/>
            <a:ln w="9525">
              <a:solidFill>
                <a:schemeClr val="folHlink"/>
              </a:solidFill>
              <a:round/>
              <a:headEnd/>
              <a:tailEnd/>
            </a:ln>
            <a:effectLst/>
          </p:spPr>
          <p:txBody>
            <a:bodyPr wrap="none" anchor="ctr"/>
            <a:lstStyle/>
            <a:p>
              <a:endParaRPr lang="zh-CN" altLang="en-US"/>
            </a:p>
          </p:txBody>
        </p:sp>
        <p:sp>
          <p:nvSpPr>
            <p:cNvPr id="797762" name="Line 66"/>
            <p:cNvSpPr>
              <a:spLocks noChangeShapeType="1"/>
            </p:cNvSpPr>
            <p:nvPr/>
          </p:nvSpPr>
          <p:spPr bwMode="auto">
            <a:xfrm>
              <a:off x="324" y="4289"/>
              <a:ext cx="5414" cy="0"/>
            </a:xfrm>
            <a:prstGeom prst="line">
              <a:avLst/>
            </a:prstGeom>
            <a:noFill/>
            <a:ln w="9525">
              <a:solidFill>
                <a:schemeClr val="folHlink"/>
              </a:solidFill>
              <a:round/>
              <a:headEnd/>
              <a:tailEnd/>
            </a:ln>
            <a:effectLst/>
          </p:spPr>
          <p:txBody>
            <a:bodyPr wrap="none" anchor="ctr"/>
            <a:lstStyle/>
            <a:p>
              <a:endParaRPr lang="zh-CN" altLang="en-US"/>
            </a:p>
          </p:txBody>
        </p:sp>
      </p:grpSp>
      <p:sp>
        <p:nvSpPr>
          <p:cNvPr id="797763" name="Text Box 67"/>
          <p:cNvSpPr txBox="1">
            <a:spLocks noChangeArrowheads="1"/>
          </p:cNvSpPr>
          <p:nvPr/>
        </p:nvSpPr>
        <p:spPr bwMode="auto">
          <a:xfrm>
            <a:off x="1825927" y="3212976"/>
            <a:ext cx="6058367" cy="1202510"/>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2700000" scaled="1"/>
            <a:tileRect/>
          </a:gradFill>
          <a:ln w="38100">
            <a:solidFill>
              <a:schemeClr val="accent1">
                <a:lumMod val="50000"/>
              </a:schemeClr>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none" lIns="90000" tIns="46800" rIns="90000" bIns="46800">
            <a:spAutoFit/>
          </a:bodyPr>
          <a:lstStyle/>
          <a:p>
            <a:pPr eaLnBrk="0" hangingPunct="0"/>
            <a:r>
              <a:rPr lang="zh-CN" altLang="en-US" dirty="0">
                <a:solidFill>
                  <a:srgbClr val="FF0000"/>
                </a:solidFill>
                <a:latin typeface="隶书" pitchFamily="49" charset="-122"/>
                <a:ea typeface="隶书" pitchFamily="49" charset="-122"/>
              </a:rPr>
              <a:t>如：</a:t>
            </a:r>
            <a:r>
              <a:rPr lang="en-US" altLang="zh-CN" dirty="0"/>
              <a:t>'\101'  -----------'A'      '\012'  -----------'\n'</a:t>
            </a:r>
          </a:p>
          <a:p>
            <a:pPr eaLnBrk="0" hangingPunct="0"/>
            <a:r>
              <a:rPr lang="en-US" altLang="zh-CN" dirty="0"/>
              <a:t>        '\376'  -----------'</a:t>
            </a:r>
            <a:r>
              <a:rPr lang="en-US" altLang="zh-CN" dirty="0">
                <a:sym typeface="Webdings" pitchFamily="18" charset="2"/>
              </a:rPr>
              <a:t></a:t>
            </a:r>
            <a:r>
              <a:rPr lang="en-US" altLang="zh-CN" dirty="0"/>
              <a:t>'</a:t>
            </a:r>
            <a:r>
              <a:rPr lang="en-US" altLang="zh-CN" dirty="0">
                <a:sym typeface="Webdings" pitchFamily="18" charset="2"/>
              </a:rPr>
              <a:t>     </a:t>
            </a:r>
            <a:r>
              <a:rPr lang="en-US" altLang="zh-CN" dirty="0"/>
              <a:t>'</a:t>
            </a:r>
            <a:r>
              <a:rPr lang="en-US" altLang="zh-CN" dirty="0">
                <a:sym typeface="Webdings" pitchFamily="18" charset="2"/>
              </a:rPr>
              <a:t>\x61</a:t>
            </a:r>
            <a:r>
              <a:rPr lang="en-US" altLang="zh-CN" dirty="0"/>
              <a:t>'</a:t>
            </a:r>
            <a:r>
              <a:rPr lang="en-US" altLang="zh-CN" dirty="0">
                <a:sym typeface="Webdings" pitchFamily="18" charset="2"/>
              </a:rPr>
              <a:t>  -----------</a:t>
            </a:r>
            <a:r>
              <a:rPr lang="en-US" altLang="zh-CN" dirty="0"/>
              <a:t>'</a:t>
            </a:r>
            <a:r>
              <a:rPr lang="en-US" altLang="zh-CN" dirty="0">
                <a:sym typeface="Webdings" pitchFamily="18" charset="2"/>
              </a:rPr>
              <a:t>a</a:t>
            </a:r>
            <a:r>
              <a:rPr lang="en-US" altLang="zh-CN" dirty="0"/>
              <a:t>'</a:t>
            </a:r>
            <a:endParaRPr lang="en-US" altLang="zh-CN" dirty="0">
              <a:sym typeface="Webdings" pitchFamily="18" charset="2"/>
            </a:endParaRPr>
          </a:p>
          <a:p>
            <a:pPr eaLnBrk="0" hangingPunct="0"/>
            <a:r>
              <a:rPr lang="en-US" altLang="zh-CN" dirty="0">
                <a:sym typeface="Webdings" pitchFamily="18" charset="2"/>
              </a:rPr>
              <a:t>        </a:t>
            </a:r>
            <a:r>
              <a:rPr lang="en-US" altLang="zh-CN" dirty="0"/>
              <a:t>'</a:t>
            </a:r>
            <a:r>
              <a:rPr lang="en-US" altLang="zh-CN" dirty="0">
                <a:sym typeface="Webdings" pitchFamily="18" charset="2"/>
              </a:rPr>
              <a:t>\60</a:t>
            </a:r>
            <a:r>
              <a:rPr lang="en-US" altLang="zh-CN" dirty="0"/>
              <a:t>'</a:t>
            </a:r>
            <a:r>
              <a:rPr lang="en-US" altLang="zh-CN" dirty="0">
                <a:sym typeface="Webdings" pitchFamily="18" charset="2"/>
              </a:rPr>
              <a:t>    -----------</a:t>
            </a:r>
            <a:r>
              <a:rPr lang="en-US" altLang="zh-CN" dirty="0"/>
              <a:t>'</a:t>
            </a:r>
            <a:r>
              <a:rPr lang="en-US" altLang="zh-CN" dirty="0">
                <a:sym typeface="Webdings" pitchFamily="18" charset="2"/>
              </a:rPr>
              <a:t>0</a:t>
            </a:r>
            <a:r>
              <a:rPr lang="en-US" altLang="zh-CN" dirty="0"/>
              <a:t>'</a:t>
            </a:r>
            <a:r>
              <a:rPr lang="en-US" altLang="zh-CN" dirty="0">
                <a:sym typeface="Webdings" pitchFamily="18" charset="2"/>
              </a:rPr>
              <a:t>       </a:t>
            </a:r>
            <a:r>
              <a:rPr lang="en-US" altLang="zh-CN" dirty="0"/>
              <a:t>'</a:t>
            </a:r>
            <a:r>
              <a:rPr lang="en-US" altLang="zh-CN" dirty="0">
                <a:sym typeface="Webdings" pitchFamily="18" charset="2"/>
              </a:rPr>
              <a:t>\483</a:t>
            </a:r>
            <a:r>
              <a:rPr lang="en-US" altLang="zh-CN" dirty="0"/>
              <a:t>'</a:t>
            </a:r>
            <a:r>
              <a:rPr lang="en-US" altLang="zh-CN" dirty="0">
                <a:sym typeface="Webdings" pitchFamily="18" charset="2"/>
              </a:rPr>
              <a:t>  -----------(</a:t>
            </a:r>
            <a:r>
              <a:rPr lang="en-US" altLang="zh-CN" dirty="0">
                <a:solidFill>
                  <a:srgbClr val="FF3300"/>
                </a:solidFill>
                <a:sym typeface="Symbol" pitchFamily="18" charset="2"/>
              </a:rPr>
              <a:t></a:t>
            </a:r>
            <a:r>
              <a:rPr lang="en-US" altLang="zh-CN" dirty="0">
                <a:sym typeface="Webdings" pitchFamily="18" charset="2"/>
              </a:rPr>
              <a:t>)</a:t>
            </a:r>
          </a:p>
        </p:txBody>
      </p:sp>
      <p:sp>
        <p:nvSpPr>
          <p:cNvPr id="797764" name="Text Box 68"/>
          <p:cNvSpPr txBox="1">
            <a:spLocks noChangeArrowheads="1"/>
          </p:cNvSpPr>
          <p:nvPr/>
        </p:nvSpPr>
        <p:spPr bwMode="auto">
          <a:xfrm>
            <a:off x="2618015" y="3429000"/>
            <a:ext cx="4399259" cy="833178"/>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w="38100">
            <a:solidFill>
              <a:schemeClr val="accent1">
                <a:lumMod val="50000"/>
              </a:schemeClr>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none" lIns="90000" tIns="46800" rIns="90000" bIns="46800">
            <a:spAutoFit/>
          </a:bodyPr>
          <a:lstStyle/>
          <a:p>
            <a:pPr eaLnBrk="0" hangingPunct="0"/>
            <a:r>
              <a:rPr lang="zh-CN" altLang="en-US" dirty="0">
                <a:solidFill>
                  <a:srgbClr val="FF0000"/>
                </a:solidFill>
                <a:ea typeface="隶书" pitchFamily="49" charset="-122"/>
              </a:rPr>
              <a:t>例：</a:t>
            </a:r>
            <a:endParaRPr lang="en-US" altLang="zh-CN" dirty="0">
              <a:solidFill>
                <a:srgbClr val="FF0000"/>
              </a:solidFill>
              <a:ea typeface="隶书" pitchFamily="49" charset="-122"/>
            </a:endParaRPr>
          </a:p>
          <a:p>
            <a:pPr eaLnBrk="0" hangingPunct="0"/>
            <a:r>
              <a:rPr lang="en-US" altLang="zh-CN" dirty="0"/>
              <a:t>'A'-------'\101'-------'\x41'--------65</a:t>
            </a:r>
          </a:p>
        </p:txBody>
      </p:sp>
      <p:grpSp>
        <p:nvGrpSpPr>
          <p:cNvPr id="797769" name="Group 73"/>
          <p:cNvGrpSpPr>
            <a:grpSpLocks/>
          </p:cNvGrpSpPr>
          <p:nvPr/>
        </p:nvGrpSpPr>
        <p:grpSpPr bwMode="auto">
          <a:xfrm>
            <a:off x="-9770" y="0"/>
            <a:ext cx="446088" cy="6858000"/>
            <a:chOff x="0" y="0"/>
            <a:chExt cx="281" cy="4320"/>
          </a:xfrm>
        </p:grpSpPr>
        <p:sp>
          <p:nvSpPr>
            <p:cNvPr id="797770" name="Text Box 7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97771" name="Text Box 7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797718" name="Rectangle 22"/>
          <p:cNvSpPr>
            <a:spLocks noChangeArrowheads="1"/>
          </p:cNvSpPr>
          <p:nvPr/>
        </p:nvSpPr>
        <p:spPr bwMode="auto">
          <a:xfrm>
            <a:off x="2961207" y="2132856"/>
            <a:ext cx="4214913" cy="833178"/>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a:ln w="38100">
            <a:solidFill>
              <a:schemeClr val="accent1">
                <a:lumMod val="50000"/>
              </a:schemeClr>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zh-CN" dirty="0">
                <a:solidFill>
                  <a:srgbClr val="FF0000"/>
                </a:solidFill>
                <a:latin typeface="隶书" pitchFamily="49" charset="-122"/>
                <a:ea typeface="隶书" pitchFamily="49" charset="-122"/>
              </a:rPr>
              <a:t>如</a:t>
            </a:r>
            <a:r>
              <a:rPr lang="zh-CN" altLang="en-US" dirty="0">
                <a:solidFill>
                  <a:srgbClr val="FF0000"/>
                </a:solidFill>
                <a:latin typeface="隶书" pitchFamily="49" charset="-122"/>
                <a:ea typeface="隶书" pitchFamily="49" charset="-122"/>
              </a:rPr>
              <a:t>：</a:t>
            </a:r>
            <a:r>
              <a:rPr lang="zh-CN" altLang="zh-CN" dirty="0">
                <a:solidFill>
                  <a:srgbClr val="FF0000"/>
                </a:solidFill>
                <a:latin typeface="隶书" pitchFamily="49" charset="-122"/>
                <a:ea typeface="隶书" pitchFamily="49" charset="-122"/>
              </a:rPr>
              <a:t> </a:t>
            </a:r>
            <a:r>
              <a:rPr lang="en-US" altLang="zh-CN" dirty="0"/>
              <a:t>'</a:t>
            </a:r>
            <a:r>
              <a:rPr lang="en-US" altLang="zh-CN" dirty="0">
                <a:ea typeface="隶书" pitchFamily="49" charset="-122"/>
              </a:rPr>
              <a:t>A</a:t>
            </a:r>
            <a:r>
              <a:rPr lang="en-US" altLang="zh-CN" dirty="0"/>
              <a:t>'</a:t>
            </a:r>
            <a:r>
              <a:rPr lang="en-US" altLang="zh-CN" dirty="0">
                <a:ea typeface="隶书" pitchFamily="49" charset="-122"/>
              </a:rPr>
              <a:t>——65</a:t>
            </a:r>
            <a:r>
              <a:rPr lang="zh-CN" altLang="en-US" dirty="0">
                <a:ea typeface="隶书" pitchFamily="49" charset="-122"/>
              </a:rPr>
              <a:t>， </a:t>
            </a:r>
            <a:r>
              <a:rPr lang="en-US" altLang="zh-CN" dirty="0"/>
              <a:t>'</a:t>
            </a:r>
            <a:r>
              <a:rPr lang="en-US" altLang="zh-CN" dirty="0">
                <a:ea typeface="隶书" pitchFamily="49" charset="-122"/>
              </a:rPr>
              <a:t>a</a:t>
            </a:r>
            <a:r>
              <a:rPr lang="en-US" altLang="zh-CN" dirty="0"/>
              <a:t>'</a:t>
            </a:r>
            <a:r>
              <a:rPr lang="en-US" altLang="zh-CN" dirty="0">
                <a:ea typeface="隶书" pitchFamily="49" charset="-122"/>
              </a:rPr>
              <a:t>——97</a:t>
            </a:r>
            <a:r>
              <a:rPr lang="zh-CN" altLang="en-US" dirty="0">
                <a:ea typeface="隶书" pitchFamily="49" charset="-122"/>
              </a:rPr>
              <a:t>，</a:t>
            </a:r>
          </a:p>
          <a:p>
            <a:pPr eaLnBrk="0" hangingPunct="0"/>
            <a:r>
              <a:rPr lang="zh-CN" altLang="en-US" dirty="0">
                <a:ea typeface="隶书" pitchFamily="49" charset="-122"/>
              </a:rPr>
              <a:t>           </a:t>
            </a:r>
            <a:r>
              <a:rPr lang="en-US" altLang="zh-CN" dirty="0"/>
              <a:t>'</a:t>
            </a:r>
            <a:r>
              <a:rPr lang="en-US" altLang="zh-CN" dirty="0">
                <a:ea typeface="隶书" pitchFamily="49" charset="-122"/>
              </a:rPr>
              <a:t>0</a:t>
            </a:r>
            <a:r>
              <a:rPr lang="en-US" altLang="zh-CN" dirty="0"/>
              <a:t>'</a:t>
            </a:r>
            <a:r>
              <a:rPr lang="en-US" altLang="zh-CN" dirty="0">
                <a:ea typeface="隶书" pitchFamily="49" charset="-122"/>
              </a:rPr>
              <a:t>——48</a:t>
            </a:r>
            <a:r>
              <a:rPr lang="zh-CN" altLang="en-US" dirty="0">
                <a:ea typeface="隶书" pitchFamily="49" charset="-122"/>
              </a:rPr>
              <a:t>， </a:t>
            </a:r>
            <a:r>
              <a:rPr lang="en-US" altLang="zh-CN" dirty="0"/>
              <a:t>'</a:t>
            </a:r>
            <a:r>
              <a:rPr lang="en-US" altLang="zh-CN" dirty="0">
                <a:ea typeface="隶书" pitchFamily="49" charset="-122"/>
              </a:rPr>
              <a:t>\n</a:t>
            </a:r>
            <a:r>
              <a:rPr lang="en-US" altLang="zh-CN" dirty="0"/>
              <a:t>'</a:t>
            </a:r>
            <a:r>
              <a:rPr lang="en-US" altLang="zh-CN" dirty="0">
                <a:ea typeface="隶书" pitchFamily="49" charset="-122"/>
              </a:rPr>
              <a:t>——10</a:t>
            </a:r>
          </a:p>
        </p:txBody>
      </p:sp>
      <p:sp>
        <p:nvSpPr>
          <p:cNvPr id="797765" name="Text Box 69"/>
          <p:cNvSpPr txBox="1">
            <a:spLocks noChangeArrowheads="1"/>
          </p:cNvSpPr>
          <p:nvPr/>
        </p:nvSpPr>
        <p:spPr bwMode="auto">
          <a:xfrm>
            <a:off x="1167014" y="2447925"/>
            <a:ext cx="5307392" cy="4157165"/>
          </a:xfrm>
          <a:prstGeom prst="rect">
            <a:avLst/>
          </a:prstGeom>
          <a:blipFill>
            <a:blip r:embed="rId7" cstate="print"/>
            <a:tile tx="0" ty="0" sx="100000" sy="100000" flip="none" algn="tl"/>
          </a:blipFill>
          <a:ln w="38100">
            <a:solidFill>
              <a:schemeClr val="accent1">
                <a:lumMod val="50000"/>
              </a:schemeClr>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spAutoFit/>
          </a:bodyPr>
          <a:lstStyle/>
          <a:p>
            <a:pPr eaLnBrk="0" hangingPunct="0"/>
            <a:r>
              <a:rPr lang="zh-CN" altLang="en-US" b="1" dirty="0">
                <a:solidFill>
                  <a:srgbClr val="FF3399"/>
                </a:solidFill>
                <a:effectLst>
                  <a:outerShdw blurRad="38100" dist="38100" dir="2700000" algn="tl">
                    <a:srgbClr val="FFFFFF"/>
                  </a:outerShdw>
                </a:effectLst>
                <a:latin typeface="隶书" pitchFamily="49" charset="-122"/>
                <a:ea typeface="隶书" pitchFamily="49" charset="-122"/>
                <a:sym typeface="Webdings" pitchFamily="18" charset="2"/>
              </a:rPr>
              <a:t>例：转义字符举例</a:t>
            </a:r>
            <a:r>
              <a:rPr lang="zh-CN" altLang="en-US" dirty="0">
                <a:solidFill>
                  <a:srgbClr val="FF3399"/>
                </a:solidFill>
                <a:latin typeface="隶书" pitchFamily="49" charset="-122"/>
                <a:ea typeface="隶书" pitchFamily="49" charset="-122"/>
              </a:rPr>
              <a:t> </a:t>
            </a:r>
          </a:p>
          <a:p>
            <a:pPr eaLnBrk="0" hangingPunct="0"/>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eaLnBrk="0" hangingPunct="0"/>
            <a:endParaRPr lang="en-US" altLang="zh-CN" b="1" dirty="0">
              <a:effectLst>
                <a:outerShdw blurRad="38100" dist="38100" dir="2700000" algn="tl">
                  <a:srgbClr val="FFFFFF"/>
                </a:outerShdw>
              </a:effectLst>
            </a:endParaRPr>
          </a:p>
          <a:p>
            <a:pPr eaLnBrk="0" hangingPunct="0"/>
            <a:r>
              <a:rPr lang="en-US" altLang="zh-CN" b="1" dirty="0" err="1">
                <a:solidFill>
                  <a:srgbClr val="C00000"/>
                </a:solidFill>
                <a:effectLst>
                  <a:outerShdw blurRad="38100" dist="38100" dir="2700000" algn="tl">
                    <a:srgbClr val="000000"/>
                  </a:outerShdw>
                </a:effectLst>
              </a:rPr>
              <a:t>int</a:t>
            </a:r>
            <a:r>
              <a:rPr lang="en-US" altLang="zh-CN" b="1" dirty="0">
                <a:solidFill>
                  <a:srgbClr val="C00000"/>
                </a:solidFill>
                <a:effectLst>
                  <a:outerShdw blurRad="38100" dist="38100" dir="2700000" algn="tl">
                    <a:srgbClr val="000000"/>
                  </a:outerShdw>
                </a:effectLst>
              </a:rPr>
              <a:t> main ( )</a:t>
            </a:r>
          </a:p>
          <a:p>
            <a:pPr eaLnBrk="0" hangingPunct="0"/>
            <a:r>
              <a:rPr lang="en-US" altLang="zh-CN" b="1" dirty="0">
                <a:effectLst>
                  <a:outerShdw blurRad="38100" dist="38100" dir="2700000" algn="tl">
                    <a:srgbClr val="FFFFFF"/>
                  </a:outerShdw>
                </a:effectLst>
              </a:rPr>
              <a:t>{</a:t>
            </a:r>
          </a:p>
          <a:p>
            <a:pPr eaLnBrk="0" hangingPunct="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("\101 \x42 C\n");</a:t>
            </a:r>
          </a:p>
          <a:p>
            <a:pPr eaLnBrk="0" hangingPunct="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("I say:\"How are you?\"\n");</a:t>
            </a:r>
          </a:p>
          <a:p>
            <a:pPr eaLnBrk="0" hangingPunct="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("\\C Program\\\n");</a:t>
            </a:r>
          </a:p>
          <a:p>
            <a:pPr eaLnBrk="0" hangingPunct="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("Visual \'C\'");</a:t>
            </a:r>
          </a:p>
          <a:p>
            <a:pPr eaLnBrk="0" hangingPunct="0"/>
            <a:r>
              <a:rPr lang="en-US" altLang="zh-CN" b="1" dirty="0">
                <a:effectLst>
                  <a:outerShdw blurRad="38100" dist="38100" dir="2700000" algn="tl">
                    <a:srgbClr val="FFFFFF"/>
                  </a:outerShdw>
                </a:effectLst>
              </a:rPr>
              <a:t>    return 0;</a:t>
            </a:r>
          </a:p>
          <a:p>
            <a:pPr eaLnBrk="0" hangingPunct="0"/>
            <a:r>
              <a:rPr lang="en-US" altLang="zh-CN" b="1" dirty="0">
                <a:effectLst>
                  <a:outerShdw blurRad="38100" dist="38100" dir="2700000" algn="tl">
                    <a:srgbClr val="FFFFFF"/>
                  </a:outerShdw>
                </a:effectLst>
              </a:rPr>
              <a:t>}</a:t>
            </a:r>
          </a:p>
        </p:txBody>
      </p:sp>
      <p:sp>
        <p:nvSpPr>
          <p:cNvPr id="797766" name="Text Box 70"/>
          <p:cNvSpPr txBox="1">
            <a:spLocks noChangeArrowheads="1"/>
          </p:cNvSpPr>
          <p:nvPr/>
        </p:nvSpPr>
        <p:spPr bwMode="auto">
          <a:xfrm>
            <a:off x="4528011" y="2583198"/>
            <a:ext cx="3162300" cy="1692771"/>
          </a:xfrm>
          <a:prstGeom prst="rect">
            <a:avLst/>
          </a:prstGeom>
          <a:solidFill>
            <a:schemeClr val="bg1"/>
          </a:solidFill>
          <a:ln w="38100">
            <a:solidFill>
              <a:srgbClr val="FF3399"/>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zh-CN" altLang="en-US" sz="2000" b="1" dirty="0">
                <a:solidFill>
                  <a:srgbClr val="FF3399"/>
                </a:solidFill>
                <a:effectLst>
                  <a:innerShdw blurRad="63500" dist="50800" dir="10800000">
                    <a:prstClr val="black">
                      <a:alpha val="50000"/>
                    </a:prstClr>
                  </a:innerShdw>
                </a:effectLst>
                <a:latin typeface="隶书" pitchFamily="49" charset="-122"/>
                <a:ea typeface="隶书" pitchFamily="49" charset="-122"/>
              </a:rPr>
              <a:t>运行结果：</a:t>
            </a:r>
            <a:r>
              <a:rPr lang="en-US" altLang="zh-CN" sz="2000" b="1" dirty="0">
                <a:solidFill>
                  <a:srgbClr val="FF3399"/>
                </a:solidFill>
                <a:effectLst>
                  <a:innerShdw blurRad="63500" dist="50800" dir="10800000">
                    <a:prstClr val="black">
                      <a:alpha val="50000"/>
                    </a:prstClr>
                  </a:innerShdw>
                </a:effectLst>
                <a:latin typeface="隶书" pitchFamily="49" charset="-122"/>
                <a:ea typeface="隶书" pitchFamily="49" charset="-122"/>
              </a:rPr>
              <a:t>(</a:t>
            </a:r>
            <a:r>
              <a:rPr lang="zh-CN" altLang="en-US" sz="2000" b="1" dirty="0">
                <a:solidFill>
                  <a:srgbClr val="FF3399"/>
                </a:solidFill>
                <a:effectLst>
                  <a:innerShdw blurRad="63500" dist="50800" dir="10800000">
                    <a:prstClr val="black">
                      <a:alpha val="50000"/>
                    </a:prstClr>
                  </a:innerShdw>
                </a:effectLst>
                <a:latin typeface="隶书" pitchFamily="49" charset="-122"/>
                <a:ea typeface="隶书" pitchFamily="49" charset="-122"/>
              </a:rPr>
              <a:t>屏幕显示</a:t>
            </a:r>
            <a:r>
              <a:rPr lang="en-US" altLang="zh-CN" sz="2000" b="1" dirty="0">
                <a:solidFill>
                  <a:srgbClr val="FF3399"/>
                </a:solidFill>
                <a:effectLst>
                  <a:innerShdw blurRad="63500" dist="50800" dir="10800000">
                    <a:prstClr val="black">
                      <a:alpha val="50000"/>
                    </a:prstClr>
                  </a:innerShdw>
                </a:effectLst>
                <a:latin typeface="隶书" pitchFamily="49" charset="-122"/>
                <a:ea typeface="隶书" pitchFamily="49" charset="-122"/>
              </a:rPr>
              <a:t>)</a:t>
            </a:r>
          </a:p>
          <a:p>
            <a:r>
              <a:rPr lang="en-US" altLang="zh-CN" sz="2000" b="1" dirty="0">
                <a:solidFill>
                  <a:srgbClr val="0066CC"/>
                </a:solidFill>
                <a:effectLst>
                  <a:innerShdw blurRad="63500" dist="50800" dir="10800000">
                    <a:prstClr val="black">
                      <a:alpha val="50000"/>
                    </a:prstClr>
                  </a:innerShdw>
                </a:effectLst>
              </a:rPr>
              <a:t>A B C</a:t>
            </a:r>
          </a:p>
          <a:p>
            <a:r>
              <a:rPr lang="en-US" altLang="zh-CN" sz="2000" b="1" dirty="0">
                <a:solidFill>
                  <a:srgbClr val="0066CC"/>
                </a:solidFill>
                <a:effectLst>
                  <a:innerShdw blurRad="63500" dist="50800" dir="10800000">
                    <a:prstClr val="black">
                      <a:alpha val="50000"/>
                    </a:prstClr>
                  </a:innerShdw>
                </a:effectLst>
              </a:rPr>
              <a:t>I say:</a:t>
            </a:r>
            <a:r>
              <a:rPr lang="en-US" altLang="zh-CN" sz="2000" b="1" dirty="0">
                <a:solidFill>
                  <a:srgbClr val="0066CC"/>
                </a:solidFill>
                <a:effectLst>
                  <a:outerShdw blurRad="38100" dist="38100" dir="2700000" algn="tl">
                    <a:srgbClr val="FFFFFF"/>
                  </a:outerShdw>
                </a:effectLst>
              </a:rPr>
              <a:t>"</a:t>
            </a:r>
            <a:r>
              <a:rPr lang="en-US" altLang="zh-CN" sz="2000" b="1" dirty="0">
                <a:solidFill>
                  <a:srgbClr val="0066CC"/>
                </a:solidFill>
                <a:effectLst>
                  <a:innerShdw blurRad="63500" dist="50800" dir="10800000">
                    <a:prstClr val="black">
                      <a:alpha val="50000"/>
                    </a:prstClr>
                  </a:innerShdw>
                </a:effectLst>
              </a:rPr>
              <a:t>How are you?</a:t>
            </a:r>
            <a:r>
              <a:rPr lang="en-US" altLang="zh-CN" sz="2000" b="1" dirty="0">
                <a:solidFill>
                  <a:srgbClr val="0066CC"/>
                </a:solidFill>
                <a:effectLst>
                  <a:outerShdw blurRad="38100" dist="38100" dir="2700000" algn="tl">
                    <a:srgbClr val="FFFFFF"/>
                  </a:outerShdw>
                </a:effectLst>
              </a:rPr>
              <a:t> "</a:t>
            </a:r>
            <a:endParaRPr lang="en-US" altLang="zh-CN" sz="2000" b="1" dirty="0">
              <a:solidFill>
                <a:srgbClr val="0066CC"/>
              </a:solidFill>
              <a:effectLst>
                <a:innerShdw blurRad="63500" dist="50800" dir="10800000">
                  <a:prstClr val="black">
                    <a:alpha val="50000"/>
                  </a:prstClr>
                </a:innerShdw>
              </a:effectLst>
            </a:endParaRPr>
          </a:p>
          <a:p>
            <a:r>
              <a:rPr lang="en-US" altLang="zh-CN" sz="2000" b="1" dirty="0">
                <a:solidFill>
                  <a:srgbClr val="0066CC"/>
                </a:solidFill>
                <a:effectLst>
                  <a:innerShdw blurRad="63500" dist="50800" dir="10800000">
                    <a:prstClr val="black">
                      <a:alpha val="50000"/>
                    </a:prstClr>
                  </a:innerShdw>
                </a:effectLst>
              </a:rPr>
              <a:t>\C Program\</a:t>
            </a:r>
          </a:p>
          <a:p>
            <a:r>
              <a:rPr lang="en-US" altLang="zh-CN" sz="2000" b="1" dirty="0">
                <a:solidFill>
                  <a:srgbClr val="0066CC"/>
                </a:solidFill>
                <a:effectLst>
                  <a:innerShdw blurRad="63500" dist="50800" dir="10800000">
                    <a:prstClr val="black">
                      <a:alpha val="50000"/>
                    </a:prstClr>
                  </a:innerShdw>
                </a:effectLst>
              </a:rPr>
              <a:t>Visual ‘C’</a:t>
            </a:r>
            <a:endParaRPr lang="en-US" altLang="zh-CN" sz="2000" b="1" dirty="0">
              <a:solidFill>
                <a:srgbClr val="0066CC"/>
              </a:solidFill>
              <a:effectLst>
                <a:innerShdw blurRad="63500" dist="50800" dir="10800000">
                  <a:prstClr val="black">
                    <a:alpha val="50000"/>
                  </a:prstClr>
                </a:innerShdw>
              </a:effectLst>
              <a:sym typeface="Wingdings 3" pitchFamily="18" charset="2"/>
            </a:endParaRPr>
          </a:p>
        </p:txBody>
      </p:sp>
      <p:sp>
        <p:nvSpPr>
          <p:cNvPr id="797767" name="Text Box 71"/>
          <p:cNvSpPr txBox="1">
            <a:spLocks noChangeArrowheads="1"/>
          </p:cNvSpPr>
          <p:nvPr/>
        </p:nvSpPr>
        <p:spPr bwMode="auto">
          <a:xfrm>
            <a:off x="6670256" y="4629102"/>
            <a:ext cx="3221608" cy="1941173"/>
          </a:xfrm>
          <a:prstGeom prst="rect">
            <a:avLst/>
          </a:prstGeom>
          <a:blipFill>
            <a:blip r:embed="rId8" cstate="prin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b="1" dirty="0">
                <a:solidFill>
                  <a:srgbClr val="FF3399"/>
                </a:solidFill>
                <a:effectLst>
                  <a:outerShdw blurRad="38100" dist="38100" dir="2700000" algn="tl">
                    <a:srgbClr val="FFFFFF"/>
                  </a:outerShdw>
                </a:effectLst>
                <a:latin typeface="隶书" pitchFamily="49" charset="-122"/>
                <a:ea typeface="隶书" pitchFamily="49" charset="-122"/>
              </a:rPr>
              <a:t>例</a:t>
            </a:r>
            <a:r>
              <a:rPr lang="en-US" altLang="zh-CN" b="1" dirty="0">
                <a:solidFill>
                  <a:srgbClr val="FF3399"/>
                </a:solidFill>
                <a:effectLst>
                  <a:outerShdw blurRad="38100" dist="38100" dir="2700000" algn="tl">
                    <a:srgbClr val="FFFFFF"/>
                  </a:outerShdw>
                </a:effectLst>
                <a:latin typeface="隶书" pitchFamily="49" charset="-122"/>
                <a:ea typeface="隶书" pitchFamily="49" charset="-122"/>
              </a:rPr>
              <a:t>: </a:t>
            </a:r>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a:t>
            </a:r>
          </a:p>
          <a:p>
            <a:pPr eaLnBrk="0" hangingPunct="0"/>
            <a:r>
              <a:rPr lang="en-US" altLang="zh-CN" b="1" dirty="0">
                <a:effectLst>
                  <a:outerShdw blurRad="38100" dist="38100" dir="2700000" algn="tl">
                    <a:srgbClr val="FFFFFF"/>
                  </a:outerShdw>
                </a:effectLst>
              </a:rPr>
              <a:t>       {    </a:t>
            </a:r>
          </a:p>
          <a:p>
            <a:pPr eaLnBrk="0" hangingPunct="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("Y\b=\n");</a:t>
            </a:r>
          </a:p>
          <a:p>
            <a:pPr eaLnBrk="0" hangingPunct="0"/>
            <a:r>
              <a:rPr lang="en-US" altLang="zh-CN" b="1" dirty="0">
                <a:effectLst>
                  <a:outerShdw blurRad="38100" dist="38100" dir="2700000" algn="tl">
                    <a:srgbClr val="FFFFFF"/>
                  </a:outerShdw>
                </a:effectLst>
              </a:rPr>
              <a:t>         return 0;</a:t>
            </a:r>
          </a:p>
          <a:p>
            <a:pPr eaLnBrk="0" hangingPunct="0"/>
            <a:r>
              <a:rPr lang="en-US" altLang="zh-CN" b="1" dirty="0">
                <a:effectLst>
                  <a:outerShdw blurRad="38100" dist="38100" dir="2700000" algn="tl">
                    <a:srgbClr val="FFFFFF"/>
                  </a:outerShdw>
                </a:effectLst>
              </a:rPr>
              <a:t>       }</a:t>
            </a:r>
          </a:p>
        </p:txBody>
      </p:sp>
      <p:sp>
        <p:nvSpPr>
          <p:cNvPr id="797768" name="Text Box 72"/>
          <p:cNvSpPr txBox="1">
            <a:spLocks noChangeArrowheads="1"/>
          </p:cNvSpPr>
          <p:nvPr/>
        </p:nvSpPr>
        <p:spPr bwMode="auto">
          <a:xfrm>
            <a:off x="9768408" y="5661248"/>
            <a:ext cx="2103559" cy="1044575"/>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3399"/>
                </a:solidFill>
                <a:effectLst>
                  <a:innerShdw blurRad="63500" dist="50800" dir="13500000">
                    <a:prstClr val="black">
                      <a:alpha val="50000"/>
                    </a:prstClr>
                  </a:innerShdw>
                </a:effectLst>
                <a:latin typeface="+mn-lt"/>
                <a:ea typeface="隶书" pitchFamily="49" charset="-122"/>
              </a:rPr>
              <a:t>运行结果：</a:t>
            </a:r>
          </a:p>
          <a:p>
            <a:r>
              <a:rPr lang="zh-CN" altLang="en-US" sz="2000" b="1" dirty="0">
                <a:solidFill>
                  <a:srgbClr val="0070C0"/>
                </a:solidFill>
                <a:effectLst>
                  <a:innerShdw blurRad="63500" dist="50800" dir="13500000">
                    <a:prstClr val="black">
                      <a:alpha val="50000"/>
                    </a:prstClr>
                  </a:innerShdw>
                </a:effectLst>
                <a:latin typeface="+mn-lt"/>
                <a:ea typeface="隶书" pitchFamily="49" charset="-122"/>
              </a:rPr>
              <a:t>屏幕显示：</a:t>
            </a:r>
            <a:r>
              <a:rPr lang="en-US" altLang="zh-CN" sz="2000" b="1" dirty="0">
                <a:solidFill>
                  <a:srgbClr val="0070C0"/>
                </a:solidFill>
                <a:effectLst>
                  <a:innerShdw blurRad="63500" dist="50800" dir="13500000">
                    <a:prstClr val="black">
                      <a:alpha val="50000"/>
                    </a:prstClr>
                  </a:innerShdw>
                </a:effectLst>
                <a:latin typeface="+mn-lt"/>
                <a:ea typeface="隶书" pitchFamily="49" charset="-122"/>
              </a:rPr>
              <a:t>=</a:t>
            </a:r>
          </a:p>
          <a:p>
            <a:r>
              <a:rPr lang="zh-CN" altLang="en-US" sz="2000" b="1" dirty="0">
                <a:solidFill>
                  <a:srgbClr val="0070C0"/>
                </a:solidFill>
                <a:effectLst>
                  <a:innerShdw blurRad="63500" dist="50800" dir="13500000">
                    <a:prstClr val="black">
                      <a:alpha val="50000"/>
                    </a:prstClr>
                  </a:innerShdw>
                </a:effectLst>
                <a:latin typeface="+mn-lt"/>
                <a:ea typeface="隶书" pitchFamily="49" charset="-122"/>
              </a:rPr>
              <a:t>打印机输出：</a:t>
            </a:r>
            <a:r>
              <a:rPr lang="en-US" altLang="zh-CN" sz="2000" b="1" dirty="0">
                <a:solidFill>
                  <a:srgbClr val="0070C0"/>
                </a:solidFill>
                <a:effectLst>
                  <a:innerShdw blurRad="63500" dist="50800" dir="13500000">
                    <a:prstClr val="black">
                      <a:alpha val="50000"/>
                    </a:prstClr>
                  </a:innerShdw>
                </a:effectLst>
                <a:latin typeface="+mn-lt"/>
                <a:ea typeface="隶书" pitchFamily="49" charset="-122"/>
              </a:rPr>
              <a:t>¥</a:t>
            </a:r>
          </a:p>
        </p:txBody>
      </p:sp>
      <p:sp>
        <p:nvSpPr>
          <p:cNvPr id="2" name="灯片编号占位符 1">
            <a:extLst>
              <a:ext uri="{FF2B5EF4-FFF2-40B4-BE49-F238E27FC236}">
                <a16:creationId xmlns:a16="http://schemas.microsoft.com/office/drawing/2014/main" id="{2649AA18-87AA-1076-BF30-DC7B78CBC2DD}"/>
              </a:ext>
            </a:extLst>
          </p:cNvPr>
          <p:cNvSpPr>
            <a:spLocks noGrp="1"/>
          </p:cNvSpPr>
          <p:nvPr>
            <p:ph type="sldNum" sz="quarter" idx="12"/>
          </p:nvPr>
        </p:nvSpPr>
        <p:spPr/>
        <p:txBody>
          <a:bodyPr/>
          <a:lstStyle/>
          <a:p>
            <a:fld id="{889BB3BD-F80A-4CDD-987F-7A7F8A95929D}" type="slidenum">
              <a:rPr lang="en-US" altLang="zh-CN" smtClean="0"/>
              <a:pPr/>
              <a:t>26</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7701"/>
                                        </p:tgtEl>
                                        <p:attrNameLst>
                                          <p:attrName>style.visibility</p:attrName>
                                        </p:attrNameLst>
                                      </p:cBhvr>
                                      <p:to>
                                        <p:strVal val="visible"/>
                                      </p:to>
                                    </p:set>
                                    <p:animEffect transition="in" filter="blinds(horizontal)">
                                      <p:cBhvr>
                                        <p:cTn id="7" dur="500"/>
                                        <p:tgtEl>
                                          <p:spTgt spid="79770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97702"/>
                                        </p:tgtEl>
                                        <p:attrNameLst>
                                          <p:attrName>style.visibility</p:attrName>
                                        </p:attrNameLst>
                                      </p:cBhvr>
                                      <p:to>
                                        <p:strVal val="visible"/>
                                      </p:to>
                                    </p:set>
                                    <p:anim calcmode="lin" valueType="num">
                                      <p:cBhvr additive="base">
                                        <p:cTn id="12" dur="500" fill="hold"/>
                                        <p:tgtEl>
                                          <p:spTgt spid="797702"/>
                                        </p:tgtEl>
                                        <p:attrNameLst>
                                          <p:attrName>ppt_x</p:attrName>
                                        </p:attrNameLst>
                                      </p:cBhvr>
                                      <p:tavLst>
                                        <p:tav tm="0">
                                          <p:val>
                                            <p:strVal val="0-#ppt_w/2"/>
                                          </p:val>
                                        </p:tav>
                                        <p:tav tm="100000">
                                          <p:val>
                                            <p:strVal val="#ppt_x"/>
                                          </p:val>
                                        </p:tav>
                                      </p:tavLst>
                                    </p:anim>
                                    <p:anim calcmode="lin" valueType="num">
                                      <p:cBhvr additive="base">
                                        <p:cTn id="13" dur="500" fill="hold"/>
                                        <p:tgtEl>
                                          <p:spTgt spid="7977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7710"/>
                                        </p:tgtEl>
                                        <p:attrNameLst>
                                          <p:attrName>style.visibility</p:attrName>
                                        </p:attrNameLst>
                                      </p:cBhvr>
                                      <p:to>
                                        <p:strVal val="visible"/>
                                      </p:to>
                                    </p:set>
                                    <p:animEffect transition="in" filter="blinds(horizontal)">
                                      <p:cBhvr>
                                        <p:cTn id="18" dur="500"/>
                                        <p:tgtEl>
                                          <p:spTgt spid="797710"/>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97715"/>
                                        </p:tgtEl>
                                        <p:attrNameLst>
                                          <p:attrName>style.visibility</p:attrName>
                                        </p:attrNameLst>
                                      </p:cBhvr>
                                      <p:to>
                                        <p:strVal val="visible"/>
                                      </p:to>
                                    </p:set>
                                    <p:animEffect transition="in" filter="box(out)">
                                      <p:cBhvr>
                                        <p:cTn id="23" dur="500"/>
                                        <p:tgtEl>
                                          <p:spTgt spid="797715"/>
                                        </p:tgtEl>
                                      </p:cBhvr>
                                    </p:animEffect>
                                  </p:childTnLst>
                                  <p:subTnLst>
                                    <p:set>
                                      <p:cBhvr override="childStyle">
                                        <p:cTn dur="1" fill="hold" display="0" masterRel="nextClick" afterEffect="1"/>
                                        <p:tgtEl>
                                          <p:spTgt spid="797715"/>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97716"/>
                                        </p:tgtEl>
                                        <p:attrNameLst>
                                          <p:attrName>style.visibility</p:attrName>
                                        </p:attrNameLst>
                                      </p:cBhvr>
                                      <p:to>
                                        <p:strVal val="visible"/>
                                      </p:to>
                                    </p:set>
                                    <p:animEffect transition="in" filter="blinds(horizontal)">
                                      <p:cBhvr>
                                        <p:cTn id="28" dur="500"/>
                                        <p:tgtEl>
                                          <p:spTgt spid="79771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797718"/>
                                        </p:tgtEl>
                                        <p:attrNameLst>
                                          <p:attrName>style.visibility</p:attrName>
                                        </p:attrNameLst>
                                      </p:cBhvr>
                                      <p:to>
                                        <p:strVal val="visible"/>
                                      </p:to>
                                    </p:set>
                                    <p:animEffect transition="in" filter="box(out)">
                                      <p:cBhvr>
                                        <p:cTn id="33" dur="500"/>
                                        <p:tgtEl>
                                          <p:spTgt spid="797718"/>
                                        </p:tgtEl>
                                      </p:cBhvr>
                                    </p:animEffect>
                                  </p:childTnLst>
                                  <p:subTnLst>
                                    <p:set>
                                      <p:cBhvr override="childStyle">
                                        <p:cTn dur="1" fill="hold" display="0" masterRel="nextClick" afterEffect="1"/>
                                        <p:tgtEl>
                                          <p:spTgt spid="797718"/>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97719"/>
                                        </p:tgtEl>
                                        <p:attrNameLst>
                                          <p:attrName>style.visibility</p:attrName>
                                        </p:attrNameLst>
                                      </p:cBhvr>
                                      <p:to>
                                        <p:strVal val="visible"/>
                                      </p:to>
                                    </p:set>
                                    <p:animEffect transition="in" filter="blinds(horizontal)">
                                      <p:cBhvr>
                                        <p:cTn id="38" dur="500"/>
                                        <p:tgtEl>
                                          <p:spTgt spid="797719"/>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797720"/>
                                        </p:tgtEl>
                                        <p:attrNameLst>
                                          <p:attrName>style.visibility</p:attrName>
                                        </p:attrNameLst>
                                      </p:cBhvr>
                                      <p:to>
                                        <p:strVal val="visible"/>
                                      </p:to>
                                    </p:set>
                                    <p:animEffect transition="in" filter="box(out)">
                                      <p:cBhvr>
                                        <p:cTn id="43" dur="500"/>
                                        <p:tgtEl>
                                          <p:spTgt spid="797720"/>
                                        </p:tgtEl>
                                      </p:cBhvr>
                                    </p:animEffect>
                                  </p:childTnLst>
                                  <p:subTnLst>
                                    <p:set>
                                      <p:cBhvr override="childStyle">
                                        <p:cTn dur="1" fill="hold" display="0" masterRel="nextClick" afterEffect="1"/>
                                        <p:tgtEl>
                                          <p:spTgt spid="797720"/>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797763"/>
                                        </p:tgtEl>
                                        <p:attrNameLst>
                                          <p:attrName>style.visibility</p:attrName>
                                        </p:attrNameLst>
                                      </p:cBhvr>
                                      <p:to>
                                        <p:strVal val="visible"/>
                                      </p:to>
                                    </p:set>
                                    <p:animEffect transition="in" filter="box(out)">
                                      <p:cBhvr>
                                        <p:cTn id="48" dur="500"/>
                                        <p:tgtEl>
                                          <p:spTgt spid="797763"/>
                                        </p:tgtEl>
                                      </p:cBhvr>
                                    </p:animEffect>
                                  </p:childTnLst>
                                  <p:subTnLst>
                                    <p:set>
                                      <p:cBhvr override="childStyle">
                                        <p:cTn dur="1" fill="hold" display="0" masterRel="nextClick" afterEffect="1"/>
                                        <p:tgtEl>
                                          <p:spTgt spid="797763"/>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797764"/>
                                        </p:tgtEl>
                                        <p:attrNameLst>
                                          <p:attrName>style.visibility</p:attrName>
                                        </p:attrNameLst>
                                      </p:cBhvr>
                                      <p:to>
                                        <p:strVal val="visible"/>
                                      </p:to>
                                    </p:set>
                                    <p:animEffect transition="in" filter="box(out)">
                                      <p:cBhvr>
                                        <p:cTn id="53" dur="500"/>
                                        <p:tgtEl>
                                          <p:spTgt spid="797764"/>
                                        </p:tgtEl>
                                      </p:cBhvr>
                                    </p:animEffect>
                                  </p:childTnLst>
                                  <p:subTnLst>
                                    <p:set>
                                      <p:cBhvr override="childStyle">
                                        <p:cTn dur="1" fill="hold" display="0" masterRel="nextClick" afterEffect="1"/>
                                        <p:tgtEl>
                                          <p:spTgt spid="797764"/>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97765"/>
                                        </p:tgtEl>
                                        <p:attrNameLst>
                                          <p:attrName>style.visibility</p:attrName>
                                        </p:attrNameLst>
                                      </p:cBhvr>
                                      <p:to>
                                        <p:strVal val="visible"/>
                                      </p:to>
                                    </p:set>
                                    <p:anim calcmode="lin" valueType="num">
                                      <p:cBhvr additive="base">
                                        <p:cTn id="58" dur="500" fill="hold"/>
                                        <p:tgtEl>
                                          <p:spTgt spid="797765"/>
                                        </p:tgtEl>
                                        <p:attrNameLst>
                                          <p:attrName>ppt_x</p:attrName>
                                        </p:attrNameLst>
                                      </p:cBhvr>
                                      <p:tavLst>
                                        <p:tav tm="0">
                                          <p:val>
                                            <p:strVal val="0-#ppt_w/2"/>
                                          </p:val>
                                        </p:tav>
                                        <p:tav tm="100000">
                                          <p:val>
                                            <p:strVal val="#ppt_x"/>
                                          </p:val>
                                        </p:tav>
                                      </p:tavLst>
                                    </p:anim>
                                    <p:anim calcmode="lin" valueType="num">
                                      <p:cBhvr additive="base">
                                        <p:cTn id="59" dur="500" fill="hold"/>
                                        <p:tgtEl>
                                          <p:spTgt spid="7977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4" name="WHOOSH.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797766"/>
                                        </p:tgtEl>
                                        <p:attrNameLst>
                                          <p:attrName>style.visibility</p:attrName>
                                        </p:attrNameLst>
                                      </p:cBhvr>
                                      <p:to>
                                        <p:strVal val="visible"/>
                                      </p:to>
                                    </p:set>
                                    <p:animEffect transition="in" filter="box(in)">
                                      <p:cBhvr>
                                        <p:cTn id="64" dur="500"/>
                                        <p:tgtEl>
                                          <p:spTgt spid="797766"/>
                                        </p:tgtEl>
                                      </p:cBhvr>
                                    </p:animEffect>
                                  </p:childTnLst>
                                  <p:subTnLst>
                                    <p:audio>
                                      <p:cMediaNode>
                                        <p:cTn display="0" masterRel="sameClick">
                                          <p:stCondLst>
                                            <p:cond evt="begin" delay="0">
                                              <p:tn val="62"/>
                                            </p:cond>
                                          </p:stCondLst>
                                          <p:endCondLst>
                                            <p:cond evt="onStopAudio" delay="0">
                                              <p:tgtEl>
                                                <p:sldTgt/>
                                              </p:tgtEl>
                                            </p:cond>
                                          </p:endCondLst>
                                        </p:cTn>
                                        <p:tgtEl>
                                          <p:sndTgt r:embed="rId5" name="chimes.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797767"/>
                                        </p:tgtEl>
                                        <p:attrNameLst>
                                          <p:attrName>style.visibility</p:attrName>
                                        </p:attrNameLst>
                                      </p:cBhvr>
                                      <p:to>
                                        <p:strVal val="visible"/>
                                      </p:to>
                                    </p:set>
                                    <p:anim calcmode="lin" valueType="num">
                                      <p:cBhvr additive="base">
                                        <p:cTn id="69" dur="500" fill="hold"/>
                                        <p:tgtEl>
                                          <p:spTgt spid="797767"/>
                                        </p:tgtEl>
                                        <p:attrNameLst>
                                          <p:attrName>ppt_x</p:attrName>
                                        </p:attrNameLst>
                                      </p:cBhvr>
                                      <p:tavLst>
                                        <p:tav tm="0">
                                          <p:val>
                                            <p:strVal val="0-#ppt_w/2"/>
                                          </p:val>
                                        </p:tav>
                                        <p:tav tm="100000">
                                          <p:val>
                                            <p:strVal val="#ppt_x"/>
                                          </p:val>
                                        </p:tav>
                                      </p:tavLst>
                                    </p:anim>
                                    <p:anim calcmode="lin" valueType="num">
                                      <p:cBhvr additive="base">
                                        <p:cTn id="70" dur="500" fill="hold"/>
                                        <p:tgtEl>
                                          <p:spTgt spid="7977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4" name="WHOOSH.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1" nodeType="clickEffect">
                                  <p:stCondLst>
                                    <p:cond delay="0"/>
                                  </p:stCondLst>
                                  <p:childTnLst>
                                    <p:set>
                                      <p:cBhvr>
                                        <p:cTn id="74" dur="1" fill="hold">
                                          <p:stCondLst>
                                            <p:cond delay="0"/>
                                          </p:stCondLst>
                                        </p:cTn>
                                        <p:tgtEl>
                                          <p:spTgt spid="797768"/>
                                        </p:tgtEl>
                                        <p:attrNameLst>
                                          <p:attrName>style.visibility</p:attrName>
                                        </p:attrNameLst>
                                      </p:cBhvr>
                                      <p:to>
                                        <p:strVal val="visible"/>
                                      </p:to>
                                    </p:set>
                                    <p:animEffect transition="in" filter="box(in)">
                                      <p:cBhvr>
                                        <p:cTn id="75" dur="500"/>
                                        <p:tgtEl>
                                          <p:spTgt spid="797768"/>
                                        </p:tgtEl>
                                      </p:cBhvr>
                                    </p:animEffect>
                                  </p:childTnLst>
                                  <p:subTnLst>
                                    <p:audio>
                                      <p:cMediaNode>
                                        <p:cTn display="0" masterRel="sameClick">
                                          <p:stCondLst>
                                            <p:cond evt="begin" delay="0">
                                              <p:tn val="73"/>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16" grpId="0"/>
      <p:bldP spid="797701" grpId="0"/>
      <p:bldP spid="797702" grpId="0"/>
      <p:bldP spid="797710" grpId="0"/>
      <p:bldP spid="797715" grpId="0" animBg="1" autoUpdateAnimBg="0"/>
      <p:bldP spid="797719" grpId="0"/>
      <p:bldP spid="797763" grpId="0" animBg="1" autoUpdateAnimBg="0"/>
      <p:bldP spid="797764" grpId="0" animBg="1" autoUpdateAnimBg="0"/>
      <p:bldP spid="797718" grpId="0" animBg="1" autoUpdateAnimBg="0"/>
      <p:bldP spid="797765" grpId="0" animBg="1" autoUpdateAnimBg="0"/>
      <p:bldP spid="797766" grpId="0" animBg="1" autoUpdateAnimBg="0"/>
      <p:bldP spid="797767" grpId="0" animBg="1" autoUpdateAnimBg="0"/>
      <p:bldP spid="79776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6" name="Rectangle 4"/>
          <p:cNvSpPr>
            <a:spLocks noChangeArrowheads="1"/>
          </p:cNvSpPr>
          <p:nvPr/>
        </p:nvSpPr>
        <p:spPr bwMode="auto">
          <a:xfrm>
            <a:off x="263352" y="271165"/>
            <a:ext cx="10730688" cy="1717675"/>
          </a:xfrm>
          <a:prstGeom prst="rect">
            <a:avLst/>
          </a:prstGeom>
          <a:noFill/>
          <a:ln w="9525">
            <a:noFill/>
            <a:miter lim="800000"/>
            <a:headEnd/>
            <a:tailEnd/>
          </a:ln>
        </p:spPr>
        <p:txBody>
          <a:bodyPr/>
          <a:lstStyle/>
          <a:p>
            <a:pPr marL="742950" lvl="1" indent="-285750">
              <a:spcBef>
                <a:spcPct val="20000"/>
              </a:spcBef>
              <a:buFont typeface="Wingdings" pitchFamily="2" charset="2"/>
              <a:buChar char="Ø"/>
            </a:pPr>
            <a:r>
              <a:rPr lang="zh-CN" altLang="en-US" b="1" dirty="0">
                <a:solidFill>
                  <a:srgbClr val="006600"/>
                </a:solidFill>
                <a:effectLst>
                  <a:outerShdw blurRad="38100" dist="38100" dir="2700000" algn="tl">
                    <a:srgbClr val="000000"/>
                  </a:outerShdw>
                </a:effectLst>
                <a:latin typeface="楷体" pitchFamily="49" charset="-122"/>
                <a:ea typeface="楷体" pitchFamily="49" charset="-122"/>
              </a:rPr>
              <a:t>字符串常量</a:t>
            </a:r>
          </a:p>
          <a:p>
            <a:pPr marL="1143000" lvl="2" indent="-228600">
              <a:spcBef>
                <a:spcPct val="20000"/>
              </a:spcBef>
              <a:buClr>
                <a:srgbClr val="FF3399"/>
              </a:buClr>
              <a:buFont typeface="Wingdings" pitchFamily="2" charset="2"/>
              <a:buChar char="l"/>
            </a:pPr>
            <a:r>
              <a:rPr lang="zh-CN" altLang="en-US" b="1" dirty="0">
                <a:effectLst>
                  <a:outerShdw blurRad="38100" dist="38100" dir="2700000" algn="tl">
                    <a:srgbClr val="FFFFFF"/>
                  </a:outerShdw>
                </a:effectLst>
                <a:latin typeface="楷体" pitchFamily="49" charset="-122"/>
                <a:ea typeface="楷体" pitchFamily="49" charset="-122"/>
              </a:rPr>
              <a:t> </a:t>
            </a:r>
            <a:r>
              <a:rPr lang="zh-CN" altLang="en-US" b="1" dirty="0">
                <a:solidFill>
                  <a:srgbClr val="FF3399"/>
                </a:solidFill>
                <a:effectLst>
                  <a:outerShdw blurRad="38100" dist="38100" dir="2700000" algn="tl">
                    <a:srgbClr val="000000"/>
                  </a:outerShdw>
                </a:effectLst>
                <a:latin typeface="楷体" pitchFamily="49" charset="-122"/>
                <a:ea typeface="楷体" pitchFamily="49" charset="-122"/>
              </a:rPr>
              <a:t>定义：</a:t>
            </a:r>
            <a:r>
              <a:rPr lang="zh-CN" altLang="en-US" b="1" dirty="0">
                <a:effectLst>
                  <a:outerShdw blurRad="38100" dist="38100" dir="2700000" algn="tl">
                    <a:srgbClr val="FFFFFF"/>
                  </a:outerShdw>
                </a:effectLst>
                <a:latin typeface="楷体" pitchFamily="49" charset="-122"/>
                <a:ea typeface="楷体" pitchFamily="49" charset="-122"/>
              </a:rPr>
              <a:t>用双引号</a:t>
            </a:r>
            <a:r>
              <a:rPr lang="en-US" altLang="zh-CN" b="1" dirty="0">
                <a:effectLst>
                  <a:outerShdw blurRad="38100" dist="38100" dir="2700000" algn="tl">
                    <a:srgbClr val="FFFFFF"/>
                  </a:outerShdw>
                </a:effectLst>
                <a:latin typeface="楷体" pitchFamily="49" charset="-122"/>
                <a:ea typeface="楷体" pitchFamily="49" charset="-122"/>
              </a:rPr>
              <a:t>(</a:t>
            </a:r>
            <a:r>
              <a:rPr lang="en-US" altLang="zh-CN" b="1" dirty="0">
                <a:effectLst>
                  <a:outerShdw blurRad="38100" dist="38100" dir="2700000" algn="tl">
                    <a:srgbClr val="FFFFFF"/>
                  </a:outerShdw>
                </a:effectLst>
              </a:rPr>
              <a:t>"  "</a:t>
            </a:r>
            <a:r>
              <a:rPr lang="en-US" altLang="zh-CN" b="1" dirty="0">
                <a:effectLst>
                  <a:outerShdw blurRad="38100" dist="38100" dir="2700000" algn="tl">
                    <a:srgbClr val="FFFFFF"/>
                  </a:outerShdw>
                </a:effectLst>
                <a:latin typeface="楷体" pitchFamily="49" charset="-122"/>
                <a:ea typeface="楷体" pitchFamily="49" charset="-122"/>
              </a:rPr>
              <a:t>)</a:t>
            </a:r>
            <a:r>
              <a:rPr lang="zh-CN" altLang="en-US" b="1" dirty="0">
                <a:effectLst>
                  <a:outerShdw blurRad="38100" dist="38100" dir="2700000" algn="tl">
                    <a:srgbClr val="FFFFFF"/>
                  </a:outerShdw>
                </a:effectLst>
                <a:latin typeface="楷体" pitchFamily="49" charset="-122"/>
                <a:ea typeface="楷体" pitchFamily="49" charset="-122"/>
              </a:rPr>
              <a:t>括起来的字符序列</a:t>
            </a:r>
          </a:p>
          <a:p>
            <a:pPr marL="1143000" lvl="2" indent="-228600">
              <a:spcBef>
                <a:spcPct val="20000"/>
              </a:spcBef>
              <a:buClr>
                <a:srgbClr val="FF3399"/>
              </a:buClr>
              <a:buFont typeface="Wingdings" pitchFamily="2" charset="2"/>
              <a:buChar char="l"/>
            </a:pPr>
            <a:r>
              <a:rPr lang="zh-CN" altLang="en-US" b="1" dirty="0">
                <a:effectLst>
                  <a:outerShdw blurRad="38100" dist="38100" dir="2700000" algn="tl">
                    <a:srgbClr val="FFFFFF"/>
                  </a:outerShdw>
                </a:effectLst>
                <a:latin typeface="楷体" pitchFamily="49" charset="-122"/>
                <a:ea typeface="楷体" pitchFamily="49" charset="-122"/>
              </a:rPr>
              <a:t> </a:t>
            </a:r>
            <a:r>
              <a:rPr lang="zh-CN" altLang="en-US" b="1" dirty="0">
                <a:solidFill>
                  <a:srgbClr val="FF3399"/>
                </a:solidFill>
                <a:effectLst>
                  <a:outerShdw blurRad="38100" dist="38100" dir="2700000" algn="tl">
                    <a:srgbClr val="000000"/>
                  </a:outerShdw>
                </a:effectLst>
                <a:latin typeface="楷体" pitchFamily="49" charset="-122"/>
                <a:ea typeface="楷体" pitchFamily="49" charset="-122"/>
              </a:rPr>
              <a:t>存储：</a:t>
            </a:r>
            <a:r>
              <a:rPr lang="zh-CN" altLang="zh-CN" b="1" dirty="0">
                <a:effectLst>
                  <a:outerShdw blurRad="38100" dist="38100" dir="2700000" algn="tl">
                    <a:srgbClr val="FFFFFF"/>
                  </a:outerShdw>
                </a:effectLst>
                <a:latin typeface="楷体" pitchFamily="49" charset="-122"/>
                <a:ea typeface="楷体" pitchFamily="49" charset="-122"/>
              </a:rPr>
              <a:t>每个字符串尾</a:t>
            </a:r>
            <a:r>
              <a:rPr lang="zh-CN" altLang="zh-CN" b="1" dirty="0">
                <a:solidFill>
                  <a:srgbClr val="3333FF"/>
                </a:solidFill>
                <a:effectLst>
                  <a:outerShdw blurRad="38100" dist="38100" dir="2700000" algn="tl">
                    <a:srgbClr val="000000"/>
                  </a:outerShdw>
                </a:effectLst>
                <a:latin typeface="楷体" pitchFamily="49" charset="-122"/>
                <a:ea typeface="楷体" pitchFamily="49" charset="-122"/>
              </a:rPr>
              <a:t>自动</a:t>
            </a:r>
            <a:r>
              <a:rPr lang="zh-CN" altLang="zh-CN" b="1" dirty="0">
                <a:effectLst>
                  <a:outerShdw blurRad="38100" dist="38100" dir="2700000" algn="tl">
                    <a:srgbClr val="FFFFFF"/>
                  </a:outerShdw>
                </a:effectLst>
                <a:latin typeface="楷体" pitchFamily="49" charset="-122"/>
                <a:ea typeface="楷体" pitchFamily="49" charset="-122"/>
              </a:rPr>
              <a:t>加一个</a:t>
            </a:r>
            <a:r>
              <a:rPr lang="en-US" altLang="zh-CN" dirty="0">
                <a:solidFill>
                  <a:srgbClr val="FF0000"/>
                </a:solidFill>
              </a:rPr>
              <a:t>'</a:t>
            </a:r>
            <a:r>
              <a:rPr lang="zh-CN" altLang="zh-CN" b="1" dirty="0">
                <a:solidFill>
                  <a:srgbClr val="FF0000"/>
                </a:solidFill>
                <a:effectLst>
                  <a:outerShdw blurRad="38100" dist="38100" dir="2700000" algn="tl">
                    <a:srgbClr val="FFFFFF"/>
                  </a:outerShdw>
                </a:effectLst>
                <a:latin typeface="楷体" pitchFamily="49" charset="-122"/>
                <a:ea typeface="楷体" pitchFamily="49" charset="-122"/>
              </a:rPr>
              <a:t>\0</a:t>
            </a:r>
            <a:r>
              <a:rPr lang="en-US" altLang="zh-CN" dirty="0">
                <a:solidFill>
                  <a:srgbClr val="FF0000"/>
                </a:solidFill>
              </a:rPr>
              <a:t>'</a:t>
            </a:r>
            <a:r>
              <a:rPr lang="zh-CN" altLang="zh-CN" b="1" dirty="0">
                <a:effectLst>
                  <a:outerShdw blurRad="38100" dist="38100" dir="2700000" algn="tl">
                    <a:srgbClr val="FFFFFF"/>
                  </a:outerShdw>
                </a:effectLst>
                <a:latin typeface="楷体" pitchFamily="49" charset="-122"/>
                <a:ea typeface="楷体" pitchFamily="49" charset="-122"/>
              </a:rPr>
              <a:t>作为字符串结束标志</a:t>
            </a:r>
          </a:p>
        </p:txBody>
      </p:sp>
      <p:sp>
        <p:nvSpPr>
          <p:cNvPr id="801805" name="Text Box 13"/>
          <p:cNvSpPr txBox="1">
            <a:spLocks noChangeArrowheads="1"/>
          </p:cNvSpPr>
          <p:nvPr/>
        </p:nvSpPr>
        <p:spPr bwMode="auto">
          <a:xfrm>
            <a:off x="1646388" y="1749666"/>
            <a:ext cx="4562467" cy="461665"/>
          </a:xfrm>
          <a:prstGeom prst="rect">
            <a:avLst/>
          </a:prstGeom>
          <a:noFill/>
          <a:ln w="9525">
            <a:noFill/>
            <a:miter lim="800000"/>
            <a:headEnd/>
            <a:tailEnd/>
          </a:ln>
          <a:effectLst/>
        </p:spPr>
        <p:txBody>
          <a:bodyPr wrap="none">
            <a:spAutoFit/>
          </a:bodyPr>
          <a:lstStyle/>
          <a:p>
            <a:r>
              <a:rPr lang="zh-CN" altLang="en-US" b="1" dirty="0">
                <a:solidFill>
                  <a:srgbClr val="C00000"/>
                </a:solidFill>
                <a:effectLst>
                  <a:outerShdw blurRad="50800" dist="38100" dir="2700000" algn="tl" rotWithShape="0">
                    <a:prstClr val="black">
                      <a:alpha val="40000"/>
                    </a:prstClr>
                  </a:outerShdw>
                </a:effectLst>
                <a:latin typeface="隶书" pitchFamily="49" charset="-122"/>
                <a:ea typeface="隶书" pitchFamily="49" charset="-122"/>
              </a:rPr>
              <a:t>例</a:t>
            </a:r>
            <a:r>
              <a:rPr lang="en-US" altLang="zh-CN" b="1" dirty="0">
                <a:solidFill>
                  <a:srgbClr val="C00000"/>
                </a:solidFill>
                <a:effectLst>
                  <a:outerShdw blurRad="50800" dist="38100" dir="2700000" algn="tl" rotWithShape="0">
                    <a:prstClr val="black">
                      <a:alpha val="40000"/>
                    </a:prstClr>
                  </a:outerShdw>
                </a:effectLst>
                <a:latin typeface="隶书" pitchFamily="49" charset="-122"/>
                <a:ea typeface="隶书" pitchFamily="49" charset="-122"/>
              </a:rPr>
              <a:t>1: </a:t>
            </a:r>
            <a:r>
              <a:rPr lang="zh-CN" altLang="en-US" b="1" dirty="0">
                <a:solidFill>
                  <a:srgbClr val="C00000"/>
                </a:solidFill>
                <a:effectLst>
                  <a:outerShdw blurRad="50800" dist="38100" dir="2700000" algn="tl" rotWithShape="0">
                    <a:prstClr val="black">
                      <a:alpha val="40000"/>
                    </a:prstClr>
                  </a:outerShdw>
                </a:effectLst>
                <a:latin typeface="隶书" pitchFamily="49" charset="-122"/>
                <a:ea typeface="隶书" pitchFamily="49" charset="-122"/>
              </a:rPr>
              <a:t>字符串</a:t>
            </a:r>
            <a:r>
              <a:rPr lang="en-US" altLang="zh-CN" b="1" dirty="0">
                <a:solidFill>
                  <a:srgbClr val="C00000"/>
                </a:solidFill>
                <a:effectLst>
                  <a:outerShdw blurRad="50800" dist="38100" dir="2700000" algn="tl" rotWithShape="0">
                    <a:prstClr val="black">
                      <a:alpha val="40000"/>
                    </a:prstClr>
                  </a:outerShdw>
                </a:effectLst>
                <a:latin typeface="+mn-lt"/>
                <a:ea typeface="隶书" pitchFamily="49" charset="-122"/>
              </a:rPr>
              <a:t>"HELLO"</a:t>
            </a:r>
            <a:r>
              <a:rPr lang="zh-CN" altLang="zh-CN" b="1" dirty="0">
                <a:solidFill>
                  <a:srgbClr val="C00000"/>
                </a:solidFill>
                <a:effectLst>
                  <a:outerShdw blurRad="50800" dist="38100" dir="2700000" algn="tl" rotWithShape="0">
                    <a:prstClr val="black">
                      <a:alpha val="40000"/>
                    </a:prstClr>
                  </a:outerShdw>
                </a:effectLst>
                <a:latin typeface="隶书" pitchFamily="49" charset="-122"/>
                <a:ea typeface="隶书" pitchFamily="49" charset="-122"/>
              </a:rPr>
              <a:t>在内存中</a:t>
            </a:r>
            <a:endParaRPr lang="zh-CN" altLang="en-US" b="1" dirty="0">
              <a:solidFill>
                <a:srgbClr val="C00000"/>
              </a:solidFill>
              <a:effectLst>
                <a:outerShdw blurRad="50800" dist="38100" dir="2700000" algn="tl" rotWithShape="0">
                  <a:prstClr val="black">
                    <a:alpha val="40000"/>
                  </a:prstClr>
                </a:outerShdw>
              </a:effectLst>
              <a:latin typeface="隶书" pitchFamily="49" charset="-122"/>
              <a:ea typeface="隶书" pitchFamily="49" charset="-122"/>
            </a:endParaRPr>
          </a:p>
        </p:txBody>
      </p:sp>
      <p:graphicFrame>
        <p:nvGraphicFramePr>
          <p:cNvPr id="801908" name="Group 116"/>
          <p:cNvGraphicFramePr>
            <a:graphicFrameLocks noGrp="1"/>
          </p:cNvGraphicFramePr>
          <p:nvPr>
            <p:extLst>
              <p:ext uri="{D42A27DB-BD31-4B8C-83A1-F6EECF244321}">
                <p14:modId xmlns:p14="http://schemas.microsoft.com/office/powerpoint/2010/main" val="917818880"/>
              </p:ext>
            </p:extLst>
          </p:nvPr>
        </p:nvGraphicFramePr>
        <p:xfrm>
          <a:off x="8701459" y="2133600"/>
          <a:ext cx="1439863" cy="3108960"/>
        </p:xfrm>
        <a:graphic>
          <a:graphicData uri="http://schemas.openxmlformats.org/drawingml/2006/table">
            <a:tbl>
              <a:tblPr>
                <a:effectLst>
                  <a:outerShdw blurRad="50800" dist="38100" dir="2700000" algn="tl" rotWithShape="0">
                    <a:prstClr val="black">
                      <a:alpha val="40000"/>
                    </a:prstClr>
                  </a:outerShdw>
                </a:effectLst>
              </a:tblPr>
              <a:tblGrid>
                <a:gridCol w="1439863">
                  <a:extLst>
                    <a:ext uri="{9D8B030D-6E8A-4147-A177-3AD203B41FA5}">
                      <a16:colId xmlns:a16="http://schemas.microsoft.com/office/drawing/2014/main" val="20000"/>
                    </a:ext>
                  </a:extLst>
                </a:gridCol>
              </a:tblGrid>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pitchFamily="2" charset="-122"/>
                        </a:rPr>
                        <a:t>0x48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rPr>
                        <a:t>0x45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rPr>
                        <a:t>0x4C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rPr>
                        <a:t>0x4C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outerShdw blurRad="38100" dist="38100" dir="2700000" algn="tl">
                              <a:srgbClr val="FFFFFF"/>
                            </a:outerShdw>
                          </a:effectLst>
                          <a:latin typeface="Times New Roman" pitchFamily="18" charset="0"/>
                          <a:ea typeface="宋体" pitchFamily="2" charset="-122"/>
                        </a:rPr>
                        <a:t>0x4F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outerShdw blurRad="38100" dist="38100" dir="2700000" algn="tl">
                              <a:srgbClr val="FFFFFF"/>
                            </a:outerShdw>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801909" name="Group 117"/>
          <p:cNvGrpSpPr>
            <a:grpSpLocks/>
          </p:cNvGrpSpPr>
          <p:nvPr/>
        </p:nvGrpSpPr>
        <p:grpSpPr bwMode="auto">
          <a:xfrm>
            <a:off x="8180759" y="2103439"/>
            <a:ext cx="3171825" cy="4133850"/>
            <a:chOff x="3822" y="1298"/>
            <a:chExt cx="1998" cy="2604"/>
          </a:xfrm>
        </p:grpSpPr>
        <p:sp>
          <p:nvSpPr>
            <p:cNvPr id="801897" name="Line 105"/>
            <p:cNvSpPr>
              <a:spLocks noChangeShapeType="1"/>
            </p:cNvSpPr>
            <p:nvPr/>
          </p:nvSpPr>
          <p:spPr bwMode="auto">
            <a:xfrm>
              <a:off x="5193" y="1298"/>
              <a:ext cx="0" cy="1951"/>
            </a:xfrm>
            <a:prstGeom prst="line">
              <a:avLst/>
            </a:prstGeom>
            <a:noFill/>
            <a:ln w="28575">
              <a:solidFill>
                <a:srgbClr val="FF3300"/>
              </a:solidFill>
              <a:round/>
              <a:headEnd/>
              <a:tailEnd type="stealth" w="lg" len="lg"/>
            </a:ln>
            <a:effectLst/>
          </p:spPr>
          <p:txBody>
            <a:bodyPr/>
            <a:lstStyle/>
            <a:p>
              <a:endParaRPr lang="zh-CN" altLang="en-US"/>
            </a:p>
          </p:txBody>
        </p:sp>
        <p:sp>
          <p:nvSpPr>
            <p:cNvPr id="801898" name="Text Box 106"/>
            <p:cNvSpPr txBox="1">
              <a:spLocks noChangeArrowheads="1"/>
            </p:cNvSpPr>
            <p:nvPr/>
          </p:nvSpPr>
          <p:spPr bwMode="auto">
            <a:xfrm>
              <a:off x="5179" y="1326"/>
              <a:ext cx="635" cy="231"/>
            </a:xfrm>
            <a:prstGeom prst="rect">
              <a:avLst/>
            </a:prstGeom>
            <a:noFill/>
            <a:ln w="9525">
              <a:noFill/>
              <a:miter lim="800000"/>
              <a:headEnd/>
              <a:tailEnd/>
            </a:ln>
            <a:effectLst/>
          </p:spPr>
          <p:txBody>
            <a:bodyPr>
              <a:spAutoFit/>
            </a:bodyPr>
            <a:lstStyle/>
            <a:p>
              <a:pPr>
                <a:spcBef>
                  <a:spcPct val="50000"/>
                </a:spcBef>
              </a:pPr>
              <a:r>
                <a:rPr lang="zh-CN" altLang="en-US" sz="1800" b="1" dirty="0">
                  <a:effectLst>
                    <a:outerShdw blurRad="38100" dist="38100" dir="2700000" algn="tl">
                      <a:srgbClr val="FFFFFF"/>
                    </a:outerShdw>
                  </a:effectLst>
                  <a:latin typeface="楷体" pitchFamily="49" charset="-122"/>
                  <a:ea typeface="楷体" pitchFamily="49" charset="-122"/>
                </a:rPr>
                <a:t>低地址</a:t>
              </a:r>
            </a:p>
          </p:txBody>
        </p:sp>
        <p:sp>
          <p:nvSpPr>
            <p:cNvPr id="801899" name="Text Box 107"/>
            <p:cNvSpPr txBox="1">
              <a:spLocks noChangeArrowheads="1"/>
            </p:cNvSpPr>
            <p:nvPr/>
          </p:nvSpPr>
          <p:spPr bwMode="auto">
            <a:xfrm>
              <a:off x="5185" y="2940"/>
              <a:ext cx="635" cy="231"/>
            </a:xfrm>
            <a:prstGeom prst="rect">
              <a:avLst/>
            </a:prstGeom>
            <a:noFill/>
            <a:ln w="9525">
              <a:noFill/>
              <a:miter lim="800000"/>
              <a:headEnd/>
              <a:tailEnd/>
            </a:ln>
            <a:effectLst/>
          </p:spPr>
          <p:txBody>
            <a:bodyPr>
              <a:spAutoFit/>
            </a:bodyPr>
            <a:lstStyle/>
            <a:p>
              <a:pPr>
                <a:spcBef>
                  <a:spcPct val="50000"/>
                </a:spcBef>
              </a:pPr>
              <a:r>
                <a:rPr lang="zh-CN" altLang="en-US" sz="1800" b="1" dirty="0">
                  <a:effectLst>
                    <a:outerShdw blurRad="38100" dist="38100" dir="2700000" algn="tl">
                      <a:srgbClr val="FFFFFF"/>
                    </a:outerShdw>
                  </a:effectLst>
                  <a:latin typeface="楷体" pitchFamily="49" charset="-122"/>
                  <a:ea typeface="楷体" pitchFamily="49" charset="-122"/>
                </a:rPr>
                <a:t>高地址</a:t>
              </a:r>
            </a:p>
          </p:txBody>
        </p:sp>
        <p:sp>
          <p:nvSpPr>
            <p:cNvPr id="801900" name="Text Box 108"/>
            <p:cNvSpPr txBox="1">
              <a:spLocks noChangeArrowheads="1"/>
            </p:cNvSpPr>
            <p:nvPr/>
          </p:nvSpPr>
          <p:spPr bwMode="auto">
            <a:xfrm>
              <a:off x="3822" y="1353"/>
              <a:ext cx="363" cy="233"/>
            </a:xfrm>
            <a:prstGeom prst="rect">
              <a:avLst/>
            </a:prstGeom>
            <a:noFill/>
            <a:ln w="9525">
              <a:noFill/>
              <a:miter lim="800000"/>
              <a:headEnd/>
              <a:tailEnd/>
            </a:ln>
            <a:effectLst/>
          </p:spPr>
          <p:txBody>
            <a:bodyPr>
              <a:spAutoFit/>
            </a:bodyPr>
            <a:lstStyle/>
            <a:p>
              <a:pPr>
                <a:spcBef>
                  <a:spcPct val="50000"/>
                </a:spcBef>
              </a:pPr>
              <a:r>
                <a:rPr lang="en-US" altLang="zh-CN" sz="1800" dirty="0"/>
                <a:t>'</a:t>
              </a:r>
              <a:r>
                <a:rPr lang="en-US" altLang="zh-CN" sz="1800" b="1" dirty="0">
                  <a:effectLst>
                    <a:outerShdw blurRad="38100" dist="38100" dir="2700000" algn="tl">
                      <a:srgbClr val="FFFFFF"/>
                    </a:outerShdw>
                  </a:effectLst>
                  <a:ea typeface="楷体_GB2312" pitchFamily="49" charset="-122"/>
                </a:rPr>
                <a:t>H</a:t>
              </a:r>
              <a:r>
                <a:rPr lang="en-US" altLang="zh-CN" sz="1800" dirty="0"/>
                <a:t>'</a:t>
              </a:r>
              <a:endParaRPr lang="en-US" altLang="zh-CN" sz="1800" b="1" dirty="0">
                <a:effectLst>
                  <a:outerShdw blurRad="38100" dist="38100" dir="2700000" algn="tl">
                    <a:srgbClr val="FFFFFF"/>
                  </a:outerShdw>
                </a:effectLst>
                <a:ea typeface="楷体_GB2312" pitchFamily="49" charset="-122"/>
              </a:endParaRPr>
            </a:p>
          </p:txBody>
        </p:sp>
        <p:sp>
          <p:nvSpPr>
            <p:cNvPr id="801901" name="Text Box 109"/>
            <p:cNvSpPr txBox="1">
              <a:spLocks noChangeArrowheads="1"/>
            </p:cNvSpPr>
            <p:nvPr/>
          </p:nvSpPr>
          <p:spPr bwMode="auto">
            <a:xfrm>
              <a:off x="3832" y="1660"/>
              <a:ext cx="363" cy="233"/>
            </a:xfrm>
            <a:prstGeom prst="rect">
              <a:avLst/>
            </a:prstGeom>
            <a:noFill/>
            <a:ln w="9525">
              <a:noFill/>
              <a:miter lim="800000"/>
              <a:headEnd/>
              <a:tailEnd/>
            </a:ln>
            <a:effectLst/>
          </p:spPr>
          <p:txBody>
            <a:bodyPr>
              <a:spAutoFit/>
            </a:bodyPr>
            <a:lstStyle/>
            <a:p>
              <a:pPr>
                <a:spcBef>
                  <a:spcPct val="50000"/>
                </a:spcBef>
              </a:pPr>
              <a:r>
                <a:rPr lang="en-US" altLang="zh-CN" sz="1800" dirty="0"/>
                <a:t>'</a:t>
              </a:r>
              <a:r>
                <a:rPr lang="en-US" altLang="zh-CN" sz="1800" b="1" dirty="0">
                  <a:effectLst>
                    <a:outerShdw blurRad="38100" dist="38100" dir="2700000" algn="tl">
                      <a:srgbClr val="FFFFFF"/>
                    </a:outerShdw>
                  </a:effectLst>
                  <a:ea typeface="楷体_GB2312" pitchFamily="49" charset="-122"/>
                </a:rPr>
                <a:t>E</a:t>
              </a:r>
              <a:r>
                <a:rPr lang="en-US" altLang="zh-CN" sz="1800" dirty="0"/>
                <a:t>'</a:t>
              </a:r>
              <a:endParaRPr lang="en-US" altLang="zh-CN" sz="1800" b="1" dirty="0">
                <a:effectLst>
                  <a:outerShdw blurRad="38100" dist="38100" dir="2700000" algn="tl">
                    <a:srgbClr val="FFFFFF"/>
                  </a:outerShdw>
                </a:effectLst>
                <a:ea typeface="楷体_GB2312" pitchFamily="49" charset="-122"/>
              </a:endParaRPr>
            </a:p>
          </p:txBody>
        </p:sp>
        <p:sp>
          <p:nvSpPr>
            <p:cNvPr id="801902" name="Text Box 110"/>
            <p:cNvSpPr txBox="1">
              <a:spLocks noChangeArrowheads="1"/>
            </p:cNvSpPr>
            <p:nvPr/>
          </p:nvSpPr>
          <p:spPr bwMode="auto">
            <a:xfrm>
              <a:off x="3832" y="2002"/>
              <a:ext cx="363" cy="233"/>
            </a:xfrm>
            <a:prstGeom prst="rect">
              <a:avLst/>
            </a:prstGeom>
            <a:noFill/>
            <a:ln w="9525">
              <a:noFill/>
              <a:miter lim="800000"/>
              <a:headEnd/>
              <a:tailEnd/>
            </a:ln>
            <a:effectLst/>
          </p:spPr>
          <p:txBody>
            <a:bodyPr>
              <a:spAutoFit/>
            </a:bodyPr>
            <a:lstStyle/>
            <a:p>
              <a:pPr>
                <a:spcBef>
                  <a:spcPct val="50000"/>
                </a:spcBef>
              </a:pPr>
              <a:r>
                <a:rPr lang="en-US" altLang="zh-CN" sz="1800" dirty="0"/>
                <a:t>'</a:t>
              </a:r>
              <a:r>
                <a:rPr lang="en-US" altLang="zh-CN" sz="1800" b="1" dirty="0">
                  <a:effectLst>
                    <a:outerShdw blurRad="38100" dist="38100" dir="2700000" algn="tl">
                      <a:srgbClr val="FFFFFF"/>
                    </a:outerShdw>
                  </a:effectLst>
                  <a:ea typeface="楷体_GB2312" pitchFamily="49" charset="-122"/>
                </a:rPr>
                <a:t>L</a:t>
              </a:r>
              <a:r>
                <a:rPr lang="en-US" altLang="zh-CN" sz="1800" dirty="0"/>
                <a:t>'</a:t>
              </a:r>
              <a:endParaRPr lang="en-US" altLang="zh-CN" sz="1800" b="1" dirty="0">
                <a:effectLst>
                  <a:outerShdw blurRad="38100" dist="38100" dir="2700000" algn="tl">
                    <a:srgbClr val="FFFFFF"/>
                  </a:outerShdw>
                </a:effectLst>
                <a:ea typeface="楷体_GB2312" pitchFamily="49" charset="-122"/>
              </a:endParaRPr>
            </a:p>
          </p:txBody>
        </p:sp>
        <p:sp>
          <p:nvSpPr>
            <p:cNvPr id="801903" name="Text Box 111"/>
            <p:cNvSpPr txBox="1">
              <a:spLocks noChangeArrowheads="1"/>
            </p:cNvSpPr>
            <p:nvPr/>
          </p:nvSpPr>
          <p:spPr bwMode="auto">
            <a:xfrm>
              <a:off x="3842" y="2345"/>
              <a:ext cx="363" cy="233"/>
            </a:xfrm>
            <a:prstGeom prst="rect">
              <a:avLst/>
            </a:prstGeom>
            <a:noFill/>
            <a:ln w="9525">
              <a:noFill/>
              <a:miter lim="800000"/>
              <a:headEnd/>
              <a:tailEnd/>
            </a:ln>
            <a:effectLst/>
          </p:spPr>
          <p:txBody>
            <a:bodyPr>
              <a:spAutoFit/>
            </a:bodyPr>
            <a:lstStyle/>
            <a:p>
              <a:pPr>
                <a:spcBef>
                  <a:spcPct val="50000"/>
                </a:spcBef>
              </a:pPr>
              <a:r>
                <a:rPr lang="en-US" altLang="zh-CN" sz="1800" dirty="0"/>
                <a:t>'</a:t>
              </a:r>
              <a:r>
                <a:rPr lang="en-US" altLang="zh-CN" sz="1800" b="1" dirty="0">
                  <a:effectLst>
                    <a:outerShdw blurRad="38100" dist="38100" dir="2700000" algn="tl">
                      <a:srgbClr val="FFFFFF"/>
                    </a:outerShdw>
                  </a:effectLst>
                  <a:ea typeface="楷体_GB2312" pitchFamily="49" charset="-122"/>
                </a:rPr>
                <a:t>L</a:t>
              </a:r>
              <a:r>
                <a:rPr lang="en-US" altLang="zh-CN" sz="1800" dirty="0"/>
                <a:t>'</a:t>
              </a:r>
              <a:endParaRPr lang="en-US" altLang="zh-CN" sz="1800" b="1" dirty="0">
                <a:effectLst>
                  <a:outerShdw blurRad="38100" dist="38100" dir="2700000" algn="tl">
                    <a:srgbClr val="FFFFFF"/>
                  </a:outerShdw>
                </a:effectLst>
                <a:ea typeface="楷体_GB2312" pitchFamily="49" charset="-122"/>
              </a:endParaRPr>
            </a:p>
          </p:txBody>
        </p:sp>
        <p:sp>
          <p:nvSpPr>
            <p:cNvPr id="801904" name="Text Box 112"/>
            <p:cNvSpPr txBox="1">
              <a:spLocks noChangeArrowheads="1"/>
            </p:cNvSpPr>
            <p:nvPr/>
          </p:nvSpPr>
          <p:spPr bwMode="auto">
            <a:xfrm>
              <a:off x="3843" y="2661"/>
              <a:ext cx="363" cy="233"/>
            </a:xfrm>
            <a:prstGeom prst="rect">
              <a:avLst/>
            </a:prstGeom>
            <a:noFill/>
            <a:ln w="9525">
              <a:noFill/>
              <a:miter lim="800000"/>
              <a:headEnd/>
              <a:tailEnd/>
            </a:ln>
            <a:effectLst/>
          </p:spPr>
          <p:txBody>
            <a:bodyPr>
              <a:spAutoFit/>
            </a:bodyPr>
            <a:lstStyle/>
            <a:p>
              <a:pPr>
                <a:spcBef>
                  <a:spcPct val="50000"/>
                </a:spcBef>
              </a:pPr>
              <a:r>
                <a:rPr lang="en-US" altLang="zh-CN" sz="1800" dirty="0"/>
                <a:t>'</a:t>
              </a:r>
              <a:r>
                <a:rPr lang="en-US" altLang="zh-CN" sz="1800" b="1" dirty="0">
                  <a:effectLst>
                    <a:outerShdw blurRad="38100" dist="38100" dir="2700000" algn="tl">
                      <a:srgbClr val="FFFFFF"/>
                    </a:outerShdw>
                  </a:effectLst>
                  <a:ea typeface="楷体_GB2312" pitchFamily="49" charset="-122"/>
                </a:rPr>
                <a:t>O</a:t>
              </a:r>
              <a:r>
                <a:rPr lang="en-US" altLang="zh-CN" sz="1800" dirty="0"/>
                <a:t>'</a:t>
              </a:r>
              <a:endParaRPr lang="en-US" altLang="zh-CN" sz="1800" b="1" dirty="0">
                <a:effectLst>
                  <a:outerShdw blurRad="38100" dist="38100" dir="2700000" algn="tl">
                    <a:srgbClr val="FFFFFF"/>
                  </a:outerShdw>
                </a:effectLst>
                <a:ea typeface="楷体_GB2312" pitchFamily="49" charset="-122"/>
              </a:endParaRPr>
            </a:p>
          </p:txBody>
        </p:sp>
        <p:sp>
          <p:nvSpPr>
            <p:cNvPr id="801905" name="Text Box 113"/>
            <p:cNvSpPr txBox="1">
              <a:spLocks noChangeArrowheads="1"/>
            </p:cNvSpPr>
            <p:nvPr/>
          </p:nvSpPr>
          <p:spPr bwMode="auto">
            <a:xfrm>
              <a:off x="3835" y="2977"/>
              <a:ext cx="363" cy="233"/>
            </a:xfrm>
            <a:prstGeom prst="rect">
              <a:avLst/>
            </a:prstGeom>
            <a:noFill/>
            <a:ln w="9525">
              <a:noFill/>
              <a:miter lim="800000"/>
              <a:headEnd/>
              <a:tailEnd/>
            </a:ln>
            <a:effectLst/>
          </p:spPr>
          <p:txBody>
            <a:bodyPr>
              <a:spAutoFit/>
            </a:bodyPr>
            <a:lstStyle/>
            <a:p>
              <a:pPr>
                <a:spcBef>
                  <a:spcPct val="50000"/>
                </a:spcBef>
              </a:pPr>
              <a:r>
                <a:rPr lang="en-US" altLang="zh-CN" sz="1800" b="1" dirty="0"/>
                <a:t>'</a:t>
              </a:r>
              <a:r>
                <a:rPr lang="en-US" altLang="zh-CN" sz="1800" b="1" dirty="0">
                  <a:effectLst>
                    <a:outerShdw blurRad="38100" dist="38100" dir="2700000" algn="tl">
                      <a:srgbClr val="FFFFFF"/>
                    </a:outerShdw>
                  </a:effectLst>
                  <a:ea typeface="楷体_GB2312" pitchFamily="49" charset="-122"/>
                </a:rPr>
                <a:t>\0</a:t>
              </a:r>
              <a:r>
                <a:rPr lang="en-US" altLang="zh-CN" sz="1800" b="1" dirty="0"/>
                <a:t>'</a:t>
              </a:r>
              <a:endParaRPr lang="en-US" altLang="zh-CN" sz="1800" b="1" dirty="0">
                <a:effectLst>
                  <a:outerShdw blurRad="38100" dist="38100" dir="2700000" algn="tl">
                    <a:srgbClr val="FFFFFF"/>
                  </a:outerShdw>
                </a:effectLst>
                <a:ea typeface="楷体_GB2312" pitchFamily="49" charset="-122"/>
              </a:endParaRPr>
            </a:p>
          </p:txBody>
        </p:sp>
        <p:sp>
          <p:nvSpPr>
            <p:cNvPr id="801906" name="Oval 114"/>
            <p:cNvSpPr>
              <a:spLocks noChangeArrowheads="1"/>
            </p:cNvSpPr>
            <p:nvPr/>
          </p:nvSpPr>
          <p:spPr bwMode="auto">
            <a:xfrm>
              <a:off x="4459" y="3021"/>
              <a:ext cx="272" cy="227"/>
            </a:xfrm>
            <a:prstGeom prst="ellipse">
              <a:avLst/>
            </a:prstGeom>
            <a:noFill/>
            <a:ln w="28575">
              <a:solidFill>
                <a:srgbClr val="FF3300"/>
              </a:solidFill>
              <a:round/>
              <a:headEnd/>
              <a:tailEnd/>
            </a:ln>
            <a:effectLst/>
          </p:spPr>
          <p:txBody>
            <a:bodyPr wrap="none" anchor="ctr"/>
            <a:lstStyle/>
            <a:p>
              <a:pPr algn="ctr"/>
              <a:endParaRPr lang="zh-CN" altLang="zh-CN">
                <a:solidFill>
                  <a:srgbClr val="FF0066"/>
                </a:solidFill>
              </a:endParaRPr>
            </a:p>
          </p:txBody>
        </p:sp>
        <p:sp>
          <p:nvSpPr>
            <p:cNvPr id="801907" name="AutoShape 115"/>
            <p:cNvSpPr>
              <a:spLocks noChangeArrowheads="1"/>
            </p:cNvSpPr>
            <p:nvPr/>
          </p:nvSpPr>
          <p:spPr bwMode="auto">
            <a:xfrm>
              <a:off x="4188" y="3584"/>
              <a:ext cx="1451" cy="318"/>
            </a:xfrm>
            <a:prstGeom prst="wedgeRoundRectCallout">
              <a:avLst>
                <a:gd name="adj1" fmla="val -25884"/>
                <a:gd name="adj2" fmla="val -175662"/>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0000"/>
                  </a:solidFill>
                  <a:latin typeface="楷体" pitchFamily="49" charset="-122"/>
                  <a:ea typeface="楷体" pitchFamily="49" charset="-122"/>
                </a:rPr>
                <a:t>字符串结束标志</a:t>
              </a:r>
            </a:p>
          </p:txBody>
        </p:sp>
      </p:grpSp>
      <p:sp>
        <p:nvSpPr>
          <p:cNvPr id="801911" name="Text Box 119"/>
          <p:cNvSpPr txBox="1">
            <a:spLocks noChangeArrowheads="1"/>
          </p:cNvSpPr>
          <p:nvPr/>
        </p:nvSpPr>
        <p:spPr bwMode="auto">
          <a:xfrm>
            <a:off x="1643079" y="2564904"/>
            <a:ext cx="1943161" cy="461665"/>
          </a:xfrm>
          <a:prstGeom prst="rect">
            <a:avLst/>
          </a:prstGeom>
          <a:noFill/>
          <a:ln w="9525">
            <a:noFill/>
            <a:miter lim="800000"/>
            <a:headEnd/>
            <a:tailEnd/>
          </a:ln>
          <a:effectLst/>
        </p:spPr>
        <p:txBody>
          <a:bodyPr wrap="none">
            <a:spAutoFit/>
          </a:bodyPr>
          <a:lstStyle/>
          <a:p>
            <a:r>
              <a:rPr lang="zh-CN" altLang="en-US" b="1" dirty="0">
                <a:solidFill>
                  <a:srgbClr val="C00000"/>
                </a:solidFill>
                <a:effectLst>
                  <a:outerShdw blurRad="50800" dist="38100" dir="2700000" algn="tl" rotWithShape="0">
                    <a:prstClr val="black">
                      <a:alpha val="40000"/>
                    </a:prstClr>
                  </a:outerShdw>
                </a:effectLst>
                <a:latin typeface="+mn-lt"/>
                <a:ea typeface="隶书" pitchFamily="49" charset="-122"/>
              </a:rPr>
              <a:t>例</a:t>
            </a:r>
            <a:r>
              <a:rPr lang="en-US" altLang="zh-CN" b="1" dirty="0">
                <a:solidFill>
                  <a:srgbClr val="C00000"/>
                </a:solidFill>
                <a:effectLst>
                  <a:outerShdw blurRad="50800" dist="38100" dir="2700000" algn="tl" rotWithShape="0">
                    <a:prstClr val="black">
                      <a:alpha val="40000"/>
                    </a:prstClr>
                  </a:outerShdw>
                </a:effectLst>
                <a:latin typeface="+mn-lt"/>
                <a:ea typeface="隶书" pitchFamily="49" charset="-122"/>
              </a:rPr>
              <a:t>2:   </a:t>
            </a:r>
            <a:r>
              <a:rPr lang="zh-CN" altLang="zh-CN" b="1" dirty="0">
                <a:solidFill>
                  <a:srgbClr val="C00000"/>
                </a:solidFill>
                <a:effectLst>
                  <a:outerShdw blurRad="50800" dist="38100" dir="2700000" algn="tl" rotWithShape="0">
                    <a:prstClr val="black">
                      <a:alpha val="40000"/>
                    </a:prstClr>
                  </a:outerShdw>
                </a:effectLst>
                <a:latin typeface="+mn-lt"/>
                <a:ea typeface="隶书" pitchFamily="49" charset="-122"/>
              </a:rPr>
              <a:t>空串</a:t>
            </a:r>
            <a:r>
              <a:rPr lang="en-US" altLang="zh-CN" b="1" dirty="0">
                <a:solidFill>
                  <a:srgbClr val="C00000"/>
                </a:solidFill>
                <a:effectLst>
                  <a:outerShdw blurRad="50800" dist="38100" dir="2700000" algn="tl" rotWithShape="0">
                    <a:prstClr val="black">
                      <a:alpha val="40000"/>
                    </a:prstClr>
                  </a:outerShdw>
                </a:effectLst>
                <a:latin typeface="+mn-lt"/>
                <a:ea typeface="隶书" pitchFamily="49" charset="-122"/>
              </a:rPr>
              <a:t>""</a:t>
            </a:r>
            <a:endParaRPr lang="zh-CN" altLang="en-US" b="1" dirty="0">
              <a:solidFill>
                <a:srgbClr val="C00000"/>
              </a:solidFill>
              <a:effectLst>
                <a:outerShdw blurRad="50800" dist="38100" dir="2700000" algn="tl" rotWithShape="0">
                  <a:prstClr val="black">
                    <a:alpha val="40000"/>
                  </a:prstClr>
                </a:outerShdw>
              </a:effectLst>
              <a:latin typeface="+mn-lt"/>
              <a:ea typeface="隶书" pitchFamily="49" charset="-122"/>
            </a:endParaRPr>
          </a:p>
        </p:txBody>
      </p:sp>
      <p:sp>
        <p:nvSpPr>
          <p:cNvPr id="801912" name="Text Box 120"/>
          <p:cNvSpPr txBox="1">
            <a:spLocks noChangeArrowheads="1"/>
          </p:cNvSpPr>
          <p:nvPr/>
        </p:nvSpPr>
        <p:spPr bwMode="auto">
          <a:xfrm>
            <a:off x="2567608" y="3068960"/>
            <a:ext cx="1295400" cy="400110"/>
          </a:xfrm>
          <a:prstGeom prst="rect">
            <a:avLst/>
          </a:prstGeom>
          <a:solidFill>
            <a:schemeClr val="bg1"/>
          </a:solidFill>
          <a:ln w="28575">
            <a:solidFill>
              <a:schemeClr val="tx1"/>
            </a:solidFill>
            <a:miter lim="800000"/>
            <a:headEnd/>
            <a:tailEnd/>
          </a:ln>
          <a:effectLst/>
        </p:spPr>
        <p:txBody>
          <a:bodyPr>
            <a:spAutoFit/>
          </a:bodyPr>
          <a:lstStyle/>
          <a:p>
            <a:pPr algn="ctr">
              <a:spcBef>
                <a:spcPct val="50000"/>
              </a:spcBef>
            </a:pPr>
            <a:r>
              <a:rPr lang="en-US" altLang="zh-CN" sz="2000" b="1">
                <a:latin typeface="+mn-lt"/>
              </a:rPr>
              <a:t>\0</a:t>
            </a:r>
          </a:p>
        </p:txBody>
      </p:sp>
      <p:sp>
        <p:nvSpPr>
          <p:cNvPr id="801914" name="AutoShape 122"/>
          <p:cNvSpPr>
            <a:spLocks noChangeArrowheads="1"/>
          </p:cNvSpPr>
          <p:nvPr/>
        </p:nvSpPr>
        <p:spPr bwMode="auto">
          <a:xfrm rot="1878291">
            <a:off x="5435701" y="2841391"/>
            <a:ext cx="2840593" cy="944700"/>
          </a:xfrm>
          <a:prstGeom prst="curvedUpArrow">
            <a:avLst>
              <a:gd name="adj1" fmla="val 43647"/>
              <a:gd name="adj2" fmla="val 87295"/>
              <a:gd name="adj3" fmla="val 33333"/>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endParaRPr lang="zh-CN" altLang="en-US"/>
          </a:p>
        </p:txBody>
      </p:sp>
      <p:sp>
        <p:nvSpPr>
          <p:cNvPr id="801915" name="Rectangle 123"/>
          <p:cNvSpPr>
            <a:spLocks noChangeArrowheads="1"/>
          </p:cNvSpPr>
          <p:nvPr/>
        </p:nvSpPr>
        <p:spPr bwMode="auto">
          <a:xfrm>
            <a:off x="1177661" y="3645024"/>
            <a:ext cx="4437433" cy="461665"/>
          </a:xfrm>
          <a:prstGeom prst="rect">
            <a:avLst/>
          </a:prstGeom>
          <a:noFill/>
          <a:ln w="9525">
            <a:noFill/>
            <a:miter lim="800000"/>
            <a:headEnd/>
            <a:tailEnd/>
          </a:ln>
          <a:effectLst/>
        </p:spPr>
        <p:txBody>
          <a:bodyPr wrap="none">
            <a:spAutoFit/>
          </a:bodyPr>
          <a:lstStyle/>
          <a:p>
            <a:pPr>
              <a:spcBef>
                <a:spcPct val="20000"/>
              </a:spcBef>
              <a:buClr>
                <a:srgbClr val="FF3399"/>
              </a:buClr>
              <a:buFont typeface="Wingdings" pitchFamily="2" charset="2"/>
              <a:buChar char="l"/>
            </a:pPr>
            <a:r>
              <a:rPr lang="en-US" altLang="zh-CN" b="1" dirty="0">
                <a:solidFill>
                  <a:srgbClr val="FF3399"/>
                </a:solidFill>
                <a:effectLst>
                  <a:outerShdw blurRad="38100" dist="38100" dir="2700000" algn="tl">
                    <a:srgbClr val="000000"/>
                  </a:outerShdw>
                </a:effectLst>
                <a:latin typeface="楷体" pitchFamily="49" charset="-122"/>
                <a:ea typeface="楷体" pitchFamily="49" charset="-122"/>
              </a:rPr>
              <a:t> </a:t>
            </a:r>
            <a:r>
              <a:rPr lang="zh-CN" altLang="zh-CN" b="1" dirty="0">
                <a:solidFill>
                  <a:srgbClr val="FF3399"/>
                </a:solidFill>
                <a:effectLst>
                  <a:outerShdw blurRad="38100" dist="38100" dir="2700000" algn="tl">
                    <a:srgbClr val="000000"/>
                  </a:outerShdw>
                </a:effectLst>
                <a:latin typeface="楷体" pitchFamily="49" charset="-122"/>
                <a:ea typeface="楷体" pitchFamily="49" charset="-122"/>
              </a:rPr>
              <a:t>字符常量与字符串常量不同</a:t>
            </a:r>
          </a:p>
        </p:txBody>
      </p:sp>
      <p:grpSp>
        <p:nvGrpSpPr>
          <p:cNvPr id="801924" name="Group 132"/>
          <p:cNvGrpSpPr>
            <a:grpSpLocks/>
          </p:cNvGrpSpPr>
          <p:nvPr/>
        </p:nvGrpSpPr>
        <p:grpSpPr bwMode="auto">
          <a:xfrm>
            <a:off x="1678575" y="4235127"/>
            <a:ext cx="4303712" cy="461963"/>
            <a:chOff x="1167" y="2859"/>
            <a:chExt cx="2711" cy="291"/>
          </a:xfrm>
        </p:grpSpPr>
        <p:sp>
          <p:nvSpPr>
            <p:cNvPr id="801917" name="Rectangle 125"/>
            <p:cNvSpPr>
              <a:spLocks noChangeArrowheads="1"/>
            </p:cNvSpPr>
            <p:nvPr/>
          </p:nvSpPr>
          <p:spPr bwMode="auto">
            <a:xfrm>
              <a:off x="1887" y="2907"/>
              <a:ext cx="585" cy="206"/>
            </a:xfrm>
            <a:prstGeom prst="rect">
              <a:avLst/>
            </a:prstGeom>
            <a:solidFill>
              <a:schemeClr val="bg1"/>
            </a:solidFill>
            <a:ln w="28575">
              <a:solidFill>
                <a:schemeClr val="tx1"/>
              </a:solidFill>
              <a:miter lim="800000"/>
              <a:headEnd/>
              <a:tailEnd/>
            </a:ln>
            <a:effectLst/>
          </p:spPr>
          <p:txBody>
            <a:bodyPr wrap="none" anchor="ctr"/>
            <a:lstStyle/>
            <a:p>
              <a:pPr algn="ctr"/>
              <a:r>
                <a:rPr lang="en-US" altLang="zh-CN" dirty="0"/>
                <a:t>0x41</a:t>
              </a:r>
            </a:p>
          </p:txBody>
        </p:sp>
        <p:grpSp>
          <p:nvGrpSpPr>
            <p:cNvPr id="801923" name="Group 131"/>
            <p:cNvGrpSpPr>
              <a:grpSpLocks/>
            </p:cNvGrpSpPr>
            <p:nvPr/>
          </p:nvGrpSpPr>
          <p:grpSpPr bwMode="auto">
            <a:xfrm>
              <a:off x="3048" y="2922"/>
              <a:ext cx="830" cy="192"/>
              <a:chOff x="3048" y="2922"/>
              <a:chExt cx="830" cy="192"/>
            </a:xfrm>
          </p:grpSpPr>
          <p:sp>
            <p:nvSpPr>
              <p:cNvPr id="801919" name="Rectangle 127"/>
              <p:cNvSpPr>
                <a:spLocks noChangeArrowheads="1"/>
              </p:cNvSpPr>
              <p:nvPr/>
            </p:nvSpPr>
            <p:spPr bwMode="auto">
              <a:xfrm>
                <a:off x="3048" y="2925"/>
                <a:ext cx="830" cy="188"/>
              </a:xfrm>
              <a:prstGeom prst="rect">
                <a:avLst/>
              </a:prstGeom>
              <a:solidFill>
                <a:schemeClr val="bg1"/>
              </a:solidFill>
              <a:ln w="28575">
                <a:solidFill>
                  <a:schemeClr val="tx1"/>
                </a:solidFill>
                <a:miter lim="800000"/>
                <a:headEnd/>
                <a:tailEnd/>
              </a:ln>
              <a:effectLst/>
            </p:spPr>
            <p:txBody>
              <a:bodyPr wrap="none" anchor="ctr"/>
              <a:lstStyle/>
              <a:p>
                <a:r>
                  <a:rPr lang="en-US" altLang="zh-CN" dirty="0"/>
                  <a:t> 0x41  \0</a:t>
                </a:r>
              </a:p>
            </p:txBody>
          </p:sp>
          <p:sp>
            <p:nvSpPr>
              <p:cNvPr id="801920" name="Line 128"/>
              <p:cNvSpPr>
                <a:spLocks noChangeShapeType="1"/>
              </p:cNvSpPr>
              <p:nvPr/>
            </p:nvSpPr>
            <p:spPr bwMode="auto">
              <a:xfrm>
                <a:off x="3551" y="2922"/>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801921" name="Text Box 129"/>
            <p:cNvSpPr txBox="1">
              <a:spLocks noChangeArrowheads="1"/>
            </p:cNvSpPr>
            <p:nvPr/>
          </p:nvSpPr>
          <p:spPr bwMode="auto">
            <a:xfrm>
              <a:off x="1167" y="2859"/>
              <a:ext cx="672" cy="291"/>
            </a:xfrm>
            <a:prstGeom prst="rect">
              <a:avLst/>
            </a:prstGeom>
            <a:noFill/>
            <a:ln w="9525">
              <a:noFill/>
              <a:miter lim="800000"/>
              <a:headEnd/>
              <a:tailEnd/>
            </a:ln>
            <a:effectLst/>
          </p:spPr>
          <p:txBody>
            <a:bodyPr wrap="none">
              <a:spAutoFit/>
            </a:bodyPr>
            <a:lstStyle/>
            <a:p>
              <a:r>
                <a:rPr lang="zh-CN" altLang="en-US" b="1" dirty="0">
                  <a:solidFill>
                    <a:srgbClr val="CC3300"/>
                  </a:solidFill>
                  <a:effectLst>
                    <a:outerShdw blurRad="50800" dist="38100" dir="2700000" algn="tl" rotWithShape="0">
                      <a:prstClr val="black">
                        <a:alpha val="40000"/>
                      </a:prstClr>
                    </a:outerShdw>
                  </a:effectLst>
                  <a:latin typeface="隶书" pitchFamily="49" charset="-122"/>
                  <a:ea typeface="隶书" pitchFamily="49" charset="-122"/>
                </a:rPr>
                <a:t>例</a:t>
              </a:r>
              <a:r>
                <a:rPr lang="en-US" altLang="zh-CN" b="1" dirty="0">
                  <a:solidFill>
                    <a:srgbClr val="CC3300"/>
                  </a:solidFill>
                  <a:effectLst>
                    <a:outerShdw blurRad="50800" dist="38100" dir="2700000" algn="tl" rotWithShape="0">
                      <a:prstClr val="black">
                        <a:alpha val="40000"/>
                      </a:prstClr>
                    </a:outerShdw>
                  </a:effectLst>
                  <a:latin typeface="+mn-lt"/>
                  <a:ea typeface="隶书" pitchFamily="49" charset="-122"/>
                </a:rPr>
                <a:t>:</a:t>
              </a:r>
              <a:r>
                <a:rPr lang="zh-CN" altLang="en-US" b="1" dirty="0">
                  <a:solidFill>
                    <a:srgbClr val="CC3300"/>
                  </a:solidFill>
                  <a:effectLst>
                    <a:outerShdw blurRad="50800" dist="38100" dir="2700000" algn="tl" rotWithShape="0">
                      <a:prstClr val="black">
                        <a:alpha val="40000"/>
                      </a:prstClr>
                    </a:outerShdw>
                  </a:effectLst>
                  <a:latin typeface="+mn-lt"/>
                  <a:ea typeface="楷体_GB2312" pitchFamily="49" charset="-122"/>
                </a:rPr>
                <a:t> </a:t>
              </a:r>
              <a:r>
                <a:rPr lang="en-US" altLang="zh-CN" b="1" dirty="0">
                  <a:solidFill>
                    <a:srgbClr val="FF0000"/>
                  </a:solidFill>
                  <a:effectLst>
                    <a:outerShdw blurRad="50800" dist="38100" dir="2700000" algn="tl" rotWithShape="0">
                      <a:prstClr val="black">
                        <a:alpha val="40000"/>
                      </a:prstClr>
                    </a:outerShdw>
                  </a:effectLst>
                  <a:latin typeface="+mn-lt"/>
                </a:rPr>
                <a:t>'</a:t>
              </a:r>
              <a:r>
                <a:rPr lang="en-US" altLang="zh-CN" b="1" dirty="0">
                  <a:solidFill>
                    <a:srgbClr val="CC3300"/>
                  </a:solidFill>
                  <a:effectLst>
                    <a:outerShdw blurRad="50800" dist="38100" dir="2700000" algn="tl" rotWithShape="0">
                      <a:prstClr val="black">
                        <a:alpha val="40000"/>
                      </a:prstClr>
                    </a:outerShdw>
                  </a:effectLst>
                  <a:latin typeface="+mn-lt"/>
                  <a:ea typeface="楷体_GB2312" pitchFamily="49" charset="-122"/>
                </a:rPr>
                <a:t>A</a:t>
              </a:r>
              <a:r>
                <a:rPr lang="en-US" altLang="zh-CN" b="1" dirty="0">
                  <a:solidFill>
                    <a:srgbClr val="FF0000"/>
                  </a:solidFill>
                  <a:effectLst>
                    <a:outerShdw blurRad="50800" dist="38100" dir="2700000" algn="tl" rotWithShape="0">
                      <a:prstClr val="black">
                        <a:alpha val="40000"/>
                      </a:prstClr>
                    </a:outerShdw>
                  </a:effectLst>
                  <a:latin typeface="+mn-lt"/>
                </a:rPr>
                <a:t>'</a:t>
              </a:r>
              <a:endParaRPr lang="en-US" altLang="zh-CN" b="1" dirty="0">
                <a:solidFill>
                  <a:srgbClr val="CC3300"/>
                </a:solidFill>
                <a:effectLst>
                  <a:outerShdw blurRad="50800" dist="38100" dir="2700000" algn="tl" rotWithShape="0">
                    <a:prstClr val="black">
                      <a:alpha val="40000"/>
                    </a:prstClr>
                  </a:outerShdw>
                </a:effectLst>
                <a:latin typeface="+mn-lt"/>
                <a:ea typeface="楷体_GB2312" pitchFamily="49" charset="-122"/>
              </a:endParaRPr>
            </a:p>
          </p:txBody>
        </p:sp>
        <p:sp>
          <p:nvSpPr>
            <p:cNvPr id="801922" name="Text Box 130"/>
            <p:cNvSpPr txBox="1">
              <a:spLocks noChangeArrowheads="1"/>
            </p:cNvSpPr>
            <p:nvPr/>
          </p:nvSpPr>
          <p:spPr bwMode="auto">
            <a:xfrm>
              <a:off x="2607" y="2859"/>
              <a:ext cx="473" cy="291"/>
            </a:xfrm>
            <a:prstGeom prst="rect">
              <a:avLst/>
            </a:prstGeom>
            <a:noFill/>
            <a:ln w="9525">
              <a:noFill/>
              <a:miter lim="800000"/>
              <a:headEnd/>
              <a:tailEnd/>
            </a:ln>
            <a:effectLst/>
          </p:spPr>
          <p:txBody>
            <a:bodyPr wrap="none">
              <a:spAutoFit/>
            </a:bodyPr>
            <a:lstStyle/>
            <a:p>
              <a:r>
                <a:rPr lang="en-US" altLang="zh-CN" b="1" dirty="0">
                  <a:solidFill>
                    <a:srgbClr val="C00000"/>
                  </a:solidFill>
                  <a:effectLst>
                    <a:outerShdw blurRad="50800" dist="38100" dir="2700000" algn="tl" rotWithShape="0">
                      <a:prstClr val="black">
                        <a:alpha val="40000"/>
                      </a:prstClr>
                    </a:outerShdw>
                  </a:effectLst>
                </a:rPr>
                <a:t>"</a:t>
              </a:r>
              <a:r>
                <a:rPr lang="en-US" altLang="zh-CN" dirty="0">
                  <a:solidFill>
                    <a:srgbClr val="C00000"/>
                  </a:solidFill>
                  <a:effectLst>
                    <a:outerShdw blurRad="50800" dist="38100" dir="2700000" algn="tl" rotWithShape="0">
                      <a:prstClr val="black">
                        <a:alpha val="40000"/>
                      </a:prstClr>
                    </a:outerShdw>
                  </a:effectLst>
                </a:rPr>
                <a:t>A</a:t>
              </a:r>
              <a:r>
                <a:rPr lang="en-US" altLang="zh-CN" b="1" dirty="0">
                  <a:solidFill>
                    <a:srgbClr val="C00000"/>
                  </a:solidFill>
                  <a:effectLst>
                    <a:outerShdw blurRad="50800" dist="38100" dir="2700000" algn="tl" rotWithShape="0">
                      <a:prstClr val="black">
                        <a:alpha val="40000"/>
                      </a:prstClr>
                    </a:outerShdw>
                  </a:effectLst>
                </a:rPr>
                <a:t>"</a:t>
              </a:r>
              <a:endParaRPr lang="en-US" altLang="zh-CN" dirty="0">
                <a:solidFill>
                  <a:srgbClr val="C00000"/>
                </a:solidFill>
                <a:effectLst>
                  <a:outerShdw blurRad="50800" dist="38100" dir="2700000" algn="tl" rotWithShape="0">
                    <a:prstClr val="black">
                      <a:alpha val="40000"/>
                    </a:prstClr>
                  </a:outerShdw>
                </a:effectLst>
              </a:endParaRPr>
            </a:p>
          </p:txBody>
        </p:sp>
      </p:grpSp>
      <p:sp>
        <p:nvSpPr>
          <p:cNvPr id="801925" name="Text Box 133"/>
          <p:cNvSpPr txBox="1">
            <a:spLocks noChangeArrowheads="1"/>
          </p:cNvSpPr>
          <p:nvPr/>
        </p:nvSpPr>
        <p:spPr bwMode="auto">
          <a:xfrm>
            <a:off x="1825577" y="4893022"/>
            <a:ext cx="3262311" cy="98425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sz="2800" b="1" dirty="0">
                <a:solidFill>
                  <a:srgbClr val="FF3399"/>
                </a:solidFill>
                <a:ea typeface="隶书" pitchFamily="49" charset="-122"/>
              </a:rPr>
              <a:t>例</a:t>
            </a:r>
            <a:r>
              <a:rPr lang="en-US" altLang="zh-CN" sz="2800" b="1" dirty="0">
                <a:solidFill>
                  <a:srgbClr val="FF3399"/>
                </a:solidFill>
                <a:ea typeface="隶书" pitchFamily="49" charset="-122"/>
              </a:rPr>
              <a:t>:  </a:t>
            </a:r>
            <a:r>
              <a:rPr lang="en-US" altLang="zh-CN" sz="2800" dirty="0">
                <a:effectLst>
                  <a:outerShdw blurRad="50800" dist="38100" dir="2700000" algn="tl" rotWithShape="0">
                    <a:prstClr val="black">
                      <a:alpha val="40000"/>
                    </a:prstClr>
                  </a:outerShdw>
                </a:effectLst>
                <a:ea typeface="隶书" pitchFamily="49" charset="-122"/>
              </a:rPr>
              <a:t>char   </a:t>
            </a:r>
            <a:r>
              <a:rPr lang="en-US" altLang="zh-CN" sz="2800" dirty="0" err="1">
                <a:effectLst>
                  <a:outerShdw blurRad="50800" dist="38100" dir="2700000" algn="tl" rotWithShape="0">
                    <a:prstClr val="black">
                      <a:alpha val="40000"/>
                    </a:prstClr>
                  </a:outerShdw>
                </a:effectLst>
                <a:ea typeface="隶书" pitchFamily="49" charset="-122"/>
              </a:rPr>
              <a:t>ch</a:t>
            </a:r>
            <a:r>
              <a:rPr lang="en-US" altLang="zh-CN" sz="2800" dirty="0">
                <a:effectLst>
                  <a:outerShdw blurRad="50800" dist="38100" dir="2700000" algn="tl" rotWithShape="0">
                    <a:prstClr val="black">
                      <a:alpha val="40000"/>
                    </a:prstClr>
                  </a:outerShdw>
                </a:effectLst>
                <a:ea typeface="隶书" pitchFamily="49" charset="-122"/>
              </a:rPr>
              <a:t>;</a:t>
            </a:r>
          </a:p>
          <a:p>
            <a:pPr eaLnBrk="0" hangingPunct="0"/>
            <a:r>
              <a:rPr lang="en-US" altLang="zh-CN" sz="2800" dirty="0">
                <a:effectLst>
                  <a:outerShdw blurRad="50800" dist="38100" dir="2700000" algn="tl" rotWithShape="0">
                    <a:prstClr val="black">
                      <a:alpha val="40000"/>
                    </a:prstClr>
                  </a:outerShdw>
                </a:effectLst>
                <a:ea typeface="隶书" pitchFamily="49" charset="-122"/>
              </a:rPr>
              <a:t>       </a:t>
            </a:r>
            <a:r>
              <a:rPr lang="en-US" altLang="zh-CN" sz="2800" dirty="0" err="1">
                <a:effectLst>
                  <a:outerShdw blurRad="50800" dist="38100" dir="2700000" algn="tl" rotWithShape="0">
                    <a:prstClr val="black">
                      <a:alpha val="40000"/>
                    </a:prstClr>
                  </a:outerShdw>
                </a:effectLst>
                <a:ea typeface="隶书" pitchFamily="49" charset="-122"/>
              </a:rPr>
              <a:t>ch</a:t>
            </a:r>
            <a:r>
              <a:rPr lang="en-US" altLang="zh-CN" sz="2800" dirty="0">
                <a:effectLst>
                  <a:outerShdw blurRad="50800" dist="38100" dir="2700000" algn="tl" rotWithShape="0">
                    <a:prstClr val="black">
                      <a:alpha val="40000"/>
                    </a:prstClr>
                  </a:outerShdw>
                </a:effectLst>
                <a:ea typeface="隶书" pitchFamily="49" charset="-122"/>
              </a:rPr>
              <a:t> = </a:t>
            </a:r>
            <a:r>
              <a:rPr lang="en-US" altLang="zh-CN" sz="2800" dirty="0">
                <a:effectLst>
                  <a:outerShdw blurRad="50800" dist="38100" dir="2700000" algn="tl" rotWithShape="0">
                    <a:prstClr val="black">
                      <a:alpha val="40000"/>
                    </a:prstClr>
                  </a:outerShdw>
                </a:effectLst>
              </a:rPr>
              <a:t>"</a:t>
            </a:r>
            <a:r>
              <a:rPr lang="en-US" altLang="zh-CN" sz="2800" dirty="0">
                <a:effectLst>
                  <a:outerShdw blurRad="50800" dist="38100" dir="2700000" algn="tl" rotWithShape="0">
                    <a:prstClr val="black">
                      <a:alpha val="40000"/>
                    </a:prstClr>
                  </a:outerShdw>
                </a:effectLst>
                <a:ea typeface="隶书" pitchFamily="49" charset="-122"/>
              </a:rPr>
              <a:t>A</a:t>
            </a:r>
            <a:r>
              <a:rPr lang="en-US" altLang="zh-CN" sz="2800" dirty="0">
                <a:effectLst>
                  <a:outerShdw blurRad="50800" dist="38100" dir="2700000" algn="tl" rotWithShape="0">
                    <a:prstClr val="black">
                      <a:alpha val="40000"/>
                    </a:prstClr>
                  </a:outerShdw>
                </a:effectLst>
              </a:rPr>
              <a:t>"</a:t>
            </a:r>
            <a:r>
              <a:rPr lang="en-US" altLang="zh-CN" sz="2800" dirty="0">
                <a:effectLst>
                  <a:outerShdw blurRad="50800" dist="38100" dir="2700000" algn="tl" rotWithShape="0">
                    <a:prstClr val="black">
                      <a:alpha val="40000"/>
                    </a:prstClr>
                  </a:outerShdw>
                </a:effectLst>
                <a:ea typeface="隶书" pitchFamily="49" charset="-122"/>
              </a:rPr>
              <a:t>;          </a:t>
            </a:r>
          </a:p>
        </p:txBody>
      </p:sp>
      <p:grpSp>
        <p:nvGrpSpPr>
          <p:cNvPr id="801926" name="Group 134"/>
          <p:cNvGrpSpPr>
            <a:grpSpLocks/>
          </p:cNvGrpSpPr>
          <p:nvPr/>
        </p:nvGrpSpPr>
        <p:grpSpPr bwMode="auto">
          <a:xfrm>
            <a:off x="4379244" y="5373216"/>
            <a:ext cx="381000" cy="381000"/>
            <a:chOff x="4344" y="3540"/>
            <a:chExt cx="240" cy="240"/>
          </a:xfrm>
        </p:grpSpPr>
        <p:sp>
          <p:nvSpPr>
            <p:cNvPr id="801927" name="Line 135"/>
            <p:cNvSpPr>
              <a:spLocks noChangeShapeType="1"/>
            </p:cNvSpPr>
            <p:nvPr/>
          </p:nvSpPr>
          <p:spPr bwMode="auto">
            <a:xfrm flipH="1">
              <a:off x="4344" y="3540"/>
              <a:ext cx="240" cy="240"/>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sp>
          <p:nvSpPr>
            <p:cNvPr id="801928" name="Line 136"/>
            <p:cNvSpPr>
              <a:spLocks noChangeShapeType="1"/>
            </p:cNvSpPr>
            <p:nvPr/>
          </p:nvSpPr>
          <p:spPr bwMode="auto">
            <a:xfrm>
              <a:off x="4356" y="3540"/>
              <a:ext cx="228" cy="216"/>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grpSp>
      <p:grpSp>
        <p:nvGrpSpPr>
          <p:cNvPr id="801932" name="Group 140"/>
          <p:cNvGrpSpPr>
            <a:grpSpLocks/>
          </p:cNvGrpSpPr>
          <p:nvPr/>
        </p:nvGrpSpPr>
        <p:grpSpPr bwMode="auto">
          <a:xfrm>
            <a:off x="-13105" y="0"/>
            <a:ext cx="446088" cy="6858000"/>
            <a:chOff x="0" y="0"/>
            <a:chExt cx="281" cy="4320"/>
          </a:xfrm>
        </p:grpSpPr>
        <p:sp>
          <p:nvSpPr>
            <p:cNvPr id="801933" name="Text Box 14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01934" name="Text Box 14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01930" name="Text Box 138"/>
          <p:cNvSpPr txBox="1">
            <a:spLocks noChangeArrowheads="1"/>
          </p:cNvSpPr>
          <p:nvPr/>
        </p:nvSpPr>
        <p:spPr bwMode="auto">
          <a:xfrm>
            <a:off x="5282672" y="5517232"/>
            <a:ext cx="3261600" cy="98425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spAutoFit/>
          </a:bodyPr>
          <a:lstStyle/>
          <a:p>
            <a:pPr eaLnBrk="0" hangingPunct="0"/>
            <a:r>
              <a:rPr lang="zh-CN" altLang="en-US" sz="2800" b="1" dirty="0">
                <a:solidFill>
                  <a:srgbClr val="FF3399"/>
                </a:solidFill>
                <a:latin typeface="隶书" pitchFamily="49" charset="-122"/>
                <a:ea typeface="隶书" pitchFamily="49" charset="-122"/>
              </a:rPr>
              <a:t>例</a:t>
            </a:r>
            <a:r>
              <a:rPr lang="en-US" altLang="zh-CN" sz="2800" b="1" dirty="0">
                <a:solidFill>
                  <a:srgbClr val="FF3399"/>
                </a:solidFill>
                <a:latin typeface="隶书" pitchFamily="49" charset="-122"/>
                <a:ea typeface="隶书" pitchFamily="49" charset="-122"/>
              </a:rPr>
              <a:t>: </a:t>
            </a:r>
            <a:r>
              <a:rPr lang="en-US" altLang="zh-CN" sz="2800" dirty="0">
                <a:effectLst>
                  <a:outerShdw blurRad="50800" dist="38100" dir="2700000" algn="tl" rotWithShape="0">
                    <a:prstClr val="black">
                      <a:alpha val="40000"/>
                    </a:prstClr>
                  </a:outerShdw>
                </a:effectLst>
                <a:ea typeface="隶书" pitchFamily="49" charset="-122"/>
              </a:rPr>
              <a:t>char</a:t>
            </a:r>
            <a:r>
              <a:rPr lang="en-US" altLang="zh-CN" sz="2800" dirty="0">
                <a:ea typeface="隶书" pitchFamily="49" charset="-122"/>
              </a:rPr>
              <a:t>   </a:t>
            </a:r>
            <a:r>
              <a:rPr lang="en-US" altLang="zh-CN" sz="2800" dirty="0" err="1">
                <a:ea typeface="隶书" pitchFamily="49" charset="-122"/>
              </a:rPr>
              <a:t>ch</a:t>
            </a:r>
            <a:r>
              <a:rPr lang="en-US" altLang="zh-CN" sz="2800" dirty="0">
                <a:ea typeface="隶书" pitchFamily="49" charset="-122"/>
              </a:rPr>
              <a:t>;</a:t>
            </a:r>
          </a:p>
          <a:p>
            <a:pPr eaLnBrk="0" hangingPunct="0"/>
            <a:r>
              <a:rPr lang="en-US" altLang="zh-CN" sz="2800" dirty="0">
                <a:ea typeface="隶书" pitchFamily="49" charset="-122"/>
              </a:rPr>
              <a:t>        </a:t>
            </a:r>
            <a:r>
              <a:rPr lang="en-US" altLang="zh-CN" sz="2800" dirty="0" err="1">
                <a:ea typeface="隶书" pitchFamily="49" charset="-122"/>
              </a:rPr>
              <a:t>ch</a:t>
            </a:r>
            <a:r>
              <a:rPr lang="en-US" altLang="zh-CN" sz="2800" dirty="0">
                <a:ea typeface="隶书" pitchFamily="49" charset="-122"/>
              </a:rPr>
              <a:t> = </a:t>
            </a:r>
            <a:r>
              <a:rPr lang="en-US" altLang="zh-CN" sz="2800" dirty="0"/>
              <a:t>'</a:t>
            </a:r>
            <a:r>
              <a:rPr lang="en-US" altLang="zh-CN" sz="2800" dirty="0">
                <a:ea typeface="隶书" pitchFamily="49" charset="-122"/>
              </a:rPr>
              <a:t>A</a:t>
            </a:r>
            <a:r>
              <a:rPr lang="en-US" altLang="zh-CN" sz="2800" dirty="0"/>
              <a:t>'</a:t>
            </a:r>
            <a:r>
              <a:rPr lang="en-US" altLang="zh-CN" sz="2800" dirty="0">
                <a:ea typeface="隶书" pitchFamily="49" charset="-122"/>
              </a:rPr>
              <a:t>;          </a:t>
            </a:r>
          </a:p>
        </p:txBody>
      </p:sp>
      <p:sp>
        <p:nvSpPr>
          <p:cNvPr id="801931" name="Freeform 139"/>
          <p:cNvSpPr>
            <a:spLocks/>
          </p:cNvSpPr>
          <p:nvPr/>
        </p:nvSpPr>
        <p:spPr bwMode="auto">
          <a:xfrm>
            <a:off x="7658936" y="5948933"/>
            <a:ext cx="609600" cy="396875"/>
          </a:xfrm>
          <a:custGeom>
            <a:avLst/>
            <a:gdLst/>
            <a:ahLst/>
            <a:cxnLst>
              <a:cxn ang="0">
                <a:pos x="0" y="144"/>
              </a:cxn>
              <a:cxn ang="0">
                <a:pos x="144" y="240"/>
              </a:cxn>
              <a:cxn ang="0">
                <a:pos x="192" y="192"/>
              </a:cxn>
              <a:cxn ang="0">
                <a:pos x="300" y="96"/>
              </a:cxn>
              <a:cxn ang="0">
                <a:pos x="360" y="36"/>
              </a:cxn>
              <a:cxn ang="0">
                <a:pos x="384" y="0"/>
              </a:cxn>
            </a:cxnLst>
            <a:rect l="0" t="0" r="r" b="b"/>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FF0000"/>
            </a:solidFill>
            <a:prstDash val="solid"/>
            <a:round/>
            <a:headEnd/>
            <a:tailEnd/>
          </a:ln>
          <a:effectLst/>
        </p:spPr>
        <p:txBody>
          <a:bodyPr wrap="none" lIns="90000" tIns="46800" rIns="90000" bIns="46800" anchor="ctr"/>
          <a:lstStyle/>
          <a:p>
            <a:endParaRPr lang="zh-CN" altLang="en-US"/>
          </a:p>
        </p:txBody>
      </p:sp>
      <p:sp>
        <p:nvSpPr>
          <p:cNvPr id="2" name="灯片编号占位符 1">
            <a:extLst>
              <a:ext uri="{FF2B5EF4-FFF2-40B4-BE49-F238E27FC236}">
                <a16:creationId xmlns:a16="http://schemas.microsoft.com/office/drawing/2014/main" id="{1D2A314C-F901-6CAC-C578-807B236DE5A3}"/>
              </a:ext>
            </a:extLst>
          </p:cNvPr>
          <p:cNvSpPr>
            <a:spLocks noGrp="1"/>
          </p:cNvSpPr>
          <p:nvPr>
            <p:ph type="sldNum" sz="quarter" idx="12"/>
          </p:nvPr>
        </p:nvSpPr>
        <p:spPr/>
        <p:txBody>
          <a:bodyPr/>
          <a:lstStyle/>
          <a:p>
            <a:fld id="{889BB3BD-F80A-4CDD-987F-7A7F8A95929D}" type="slidenum">
              <a:rPr lang="en-US" altLang="zh-CN" smtClean="0"/>
              <a:pPr/>
              <a:t>27</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801796">
                                            <p:txEl>
                                              <p:pRg st="0" end="0"/>
                                            </p:txEl>
                                          </p:spTgt>
                                        </p:tgtEl>
                                        <p:attrNameLst>
                                          <p:attrName>style.visibility</p:attrName>
                                        </p:attrNameLst>
                                      </p:cBhvr>
                                      <p:to>
                                        <p:strVal val="visible"/>
                                      </p:to>
                                    </p:set>
                                    <p:anim calcmode="lin" valueType="num">
                                      <p:cBhvr>
                                        <p:cTn id="7" dur="500" fill="hold"/>
                                        <p:tgtEl>
                                          <p:spTgt spid="80179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0179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801796">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801796">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801796">
                                            <p:txEl>
                                              <p:pRg st="1" end="1"/>
                                            </p:txEl>
                                          </p:spTgt>
                                        </p:tgtEl>
                                        <p:attrNameLst>
                                          <p:attrName>style.visibility</p:attrName>
                                        </p:attrNameLst>
                                      </p:cBhvr>
                                      <p:to>
                                        <p:strVal val="visible"/>
                                      </p:to>
                                    </p:set>
                                    <p:animEffect transition="in" filter="box(out)">
                                      <p:cBhvr>
                                        <p:cTn id="15" dur="500"/>
                                        <p:tgtEl>
                                          <p:spTgt spid="801796">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801796">
                                            <p:txEl>
                                              <p:pRg st="2" end="2"/>
                                            </p:txEl>
                                          </p:spTgt>
                                        </p:tgtEl>
                                        <p:attrNameLst>
                                          <p:attrName>style.visibility</p:attrName>
                                        </p:attrNameLst>
                                      </p:cBhvr>
                                      <p:to>
                                        <p:strVal val="visible"/>
                                      </p:to>
                                    </p:set>
                                    <p:animEffect transition="in" filter="box(out)">
                                      <p:cBhvr>
                                        <p:cTn id="20" dur="500"/>
                                        <p:tgtEl>
                                          <p:spTgt spid="801796">
                                            <p:txEl>
                                              <p:pRg st="2" end="2"/>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801805"/>
                                        </p:tgtEl>
                                        <p:attrNameLst>
                                          <p:attrName>style.visibility</p:attrName>
                                        </p:attrNameLst>
                                      </p:cBhvr>
                                      <p:to>
                                        <p:strVal val="visible"/>
                                      </p:to>
                                    </p:set>
                                    <p:animEffect transition="in" filter="box(in)">
                                      <p:cBhvr>
                                        <p:cTn id="25" dur="500"/>
                                        <p:tgtEl>
                                          <p:spTgt spid="801805"/>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par>
                          <p:cTn id="26" fill="hold">
                            <p:stCondLst>
                              <p:cond delay="500"/>
                            </p:stCondLst>
                            <p:childTnLst>
                              <p:par>
                                <p:cTn id="27" presetID="18" presetClass="entr" presetSubtype="12" fill="hold" grpId="0" nodeType="afterEffect">
                                  <p:stCondLst>
                                    <p:cond delay="0"/>
                                  </p:stCondLst>
                                  <p:childTnLst>
                                    <p:set>
                                      <p:cBhvr>
                                        <p:cTn id="28" dur="1" fill="hold">
                                          <p:stCondLst>
                                            <p:cond delay="0"/>
                                          </p:stCondLst>
                                        </p:cTn>
                                        <p:tgtEl>
                                          <p:spTgt spid="801914"/>
                                        </p:tgtEl>
                                        <p:attrNameLst>
                                          <p:attrName>style.visibility</p:attrName>
                                        </p:attrNameLst>
                                      </p:cBhvr>
                                      <p:to>
                                        <p:strVal val="visible"/>
                                      </p:to>
                                    </p:set>
                                    <p:animEffect transition="in" filter="strips(downLeft)">
                                      <p:cBhvr>
                                        <p:cTn id="29" dur="500"/>
                                        <p:tgtEl>
                                          <p:spTgt spid="801914"/>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par>
                          <p:cTn id="30" fill="hold">
                            <p:stCondLst>
                              <p:cond delay="1000"/>
                            </p:stCondLst>
                            <p:childTnLst>
                              <p:par>
                                <p:cTn id="31" presetID="3" presetClass="entr" presetSubtype="10" fill="hold" nodeType="afterEffect">
                                  <p:stCondLst>
                                    <p:cond delay="0"/>
                                  </p:stCondLst>
                                  <p:childTnLst>
                                    <p:set>
                                      <p:cBhvr>
                                        <p:cTn id="32" dur="1" fill="hold">
                                          <p:stCondLst>
                                            <p:cond delay="0"/>
                                          </p:stCondLst>
                                        </p:cTn>
                                        <p:tgtEl>
                                          <p:spTgt spid="801908"/>
                                        </p:tgtEl>
                                        <p:attrNameLst>
                                          <p:attrName>style.visibility</p:attrName>
                                        </p:attrNameLst>
                                      </p:cBhvr>
                                      <p:to>
                                        <p:strVal val="visible"/>
                                      </p:to>
                                    </p:set>
                                    <p:animEffect transition="in" filter="blinds(horizontal)">
                                      <p:cBhvr>
                                        <p:cTn id="33" dur="500"/>
                                        <p:tgtEl>
                                          <p:spTgt spid="801908"/>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801909"/>
                                        </p:tgtEl>
                                        <p:attrNameLst>
                                          <p:attrName>style.visibility</p:attrName>
                                        </p:attrNameLst>
                                      </p:cBhvr>
                                      <p:to>
                                        <p:strVal val="visible"/>
                                      </p:to>
                                    </p:set>
                                    <p:animEffect transition="in" filter="blinds(horizontal)">
                                      <p:cBhvr>
                                        <p:cTn id="37" dur="500"/>
                                        <p:tgtEl>
                                          <p:spTgt spid="801909"/>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1911"/>
                                        </p:tgtEl>
                                        <p:attrNameLst>
                                          <p:attrName>style.visibility</p:attrName>
                                        </p:attrNameLst>
                                      </p:cBhvr>
                                      <p:to>
                                        <p:strVal val="visible"/>
                                      </p:to>
                                    </p:set>
                                    <p:animEffect transition="in" filter="blinds(horizontal)">
                                      <p:cBhvr>
                                        <p:cTn id="42" dur="500"/>
                                        <p:tgtEl>
                                          <p:spTgt spid="801911"/>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801912"/>
                                        </p:tgtEl>
                                        <p:attrNameLst>
                                          <p:attrName>style.visibility</p:attrName>
                                        </p:attrNameLst>
                                      </p:cBhvr>
                                      <p:to>
                                        <p:strVal val="visible"/>
                                      </p:to>
                                    </p:set>
                                    <p:animEffect transition="in" filter="blinds(horizontal)">
                                      <p:cBhvr>
                                        <p:cTn id="46" dur="500"/>
                                        <p:tgtEl>
                                          <p:spTgt spid="801912"/>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01915"/>
                                        </p:tgtEl>
                                        <p:attrNameLst>
                                          <p:attrName>style.visibility</p:attrName>
                                        </p:attrNameLst>
                                      </p:cBhvr>
                                      <p:to>
                                        <p:strVal val="visible"/>
                                      </p:to>
                                    </p:set>
                                    <p:animEffect transition="in" filter="blinds(horizontal)">
                                      <p:cBhvr>
                                        <p:cTn id="51" dur="500"/>
                                        <p:tgtEl>
                                          <p:spTgt spid="801915"/>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801924"/>
                                        </p:tgtEl>
                                        <p:attrNameLst>
                                          <p:attrName>style.visibility</p:attrName>
                                        </p:attrNameLst>
                                      </p:cBhvr>
                                      <p:to>
                                        <p:strVal val="visible"/>
                                      </p:to>
                                    </p:set>
                                    <p:animEffect transition="in" filter="box(in)">
                                      <p:cBhvr>
                                        <p:cTn id="56" dur="500"/>
                                        <p:tgtEl>
                                          <p:spTgt spid="801924"/>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1" nodeType="clickEffect">
                                  <p:stCondLst>
                                    <p:cond delay="0"/>
                                  </p:stCondLst>
                                  <p:childTnLst>
                                    <p:set>
                                      <p:cBhvr>
                                        <p:cTn id="60" dur="1" fill="hold">
                                          <p:stCondLst>
                                            <p:cond delay="0"/>
                                          </p:stCondLst>
                                        </p:cTn>
                                        <p:tgtEl>
                                          <p:spTgt spid="801925"/>
                                        </p:tgtEl>
                                        <p:attrNameLst>
                                          <p:attrName>style.visibility</p:attrName>
                                        </p:attrNameLst>
                                      </p:cBhvr>
                                      <p:to>
                                        <p:strVal val="visible"/>
                                      </p:to>
                                    </p:set>
                                    <p:animEffect transition="in" filter="box(out)">
                                      <p:cBhvr>
                                        <p:cTn id="61" dur="500"/>
                                        <p:tgtEl>
                                          <p:spTgt spid="801925"/>
                                        </p:tgtEl>
                                      </p:cBhvr>
                                    </p:animEffect>
                                  </p:childTnLst>
                                  <p:subTnLst>
                                    <p:audio>
                                      <p:cMediaNode>
                                        <p:cTn display="0" masterRel="sameClick">
                                          <p:stCondLst>
                                            <p:cond evt="begin" delay="0">
                                              <p:tn val="59"/>
                                            </p:cond>
                                          </p:stCondLst>
                                          <p:endCondLst>
                                            <p:cond evt="onStopAudio" delay="0">
                                              <p:tgtEl>
                                                <p:sldTgt/>
                                              </p:tgtEl>
                                            </p:cond>
                                          </p:endCondLst>
                                        </p:cTn>
                                        <p:tgtEl>
                                          <p:sndTgt r:embed="rId3" name="chimes.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801926"/>
                                        </p:tgtEl>
                                        <p:attrNameLst>
                                          <p:attrName>style.visibility</p:attrName>
                                        </p:attrNameLst>
                                      </p:cBhvr>
                                      <p:to>
                                        <p:strVal val="visible"/>
                                      </p:to>
                                    </p:set>
                                    <p:animEffect transition="in" filter="box(in)">
                                      <p:cBhvr>
                                        <p:cTn id="66" dur="500"/>
                                        <p:tgtEl>
                                          <p:spTgt spid="801926"/>
                                        </p:tgtEl>
                                      </p:cBhvr>
                                    </p:animEffect>
                                  </p:childTnLst>
                                  <p:subTnLst>
                                    <p:audio>
                                      <p:cMediaNode>
                                        <p:cTn display="0" masterRel="sameClick">
                                          <p:stCondLst>
                                            <p:cond evt="begin" delay="0">
                                              <p:tn val="64"/>
                                            </p:cond>
                                          </p:stCondLst>
                                          <p:endCondLst>
                                            <p:cond evt="onStopAudio" delay="0">
                                              <p:tgtEl>
                                                <p:sldTgt/>
                                              </p:tgtEl>
                                            </p:cond>
                                          </p:endCondLst>
                                        </p:cTn>
                                        <p:tgtEl>
                                          <p:sndTgt r:embed="rId4" name="laser.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801930"/>
                                        </p:tgtEl>
                                        <p:attrNameLst>
                                          <p:attrName>style.visibility</p:attrName>
                                        </p:attrNameLst>
                                      </p:cBhvr>
                                      <p:to>
                                        <p:strVal val="visible"/>
                                      </p:to>
                                    </p:set>
                                    <p:animEffect transition="in" filter="box(out)">
                                      <p:cBhvr>
                                        <p:cTn id="71" dur="500"/>
                                        <p:tgtEl>
                                          <p:spTgt spid="801930"/>
                                        </p:tgtEl>
                                      </p:cBhvr>
                                    </p:animEffect>
                                  </p:childTnLst>
                                  <p:subTnLst>
                                    <p:audio>
                                      <p:cMediaNode>
                                        <p:cTn display="0" masterRel="sameClick">
                                          <p:stCondLst>
                                            <p:cond evt="begin" delay="0">
                                              <p:tn val="69"/>
                                            </p:cond>
                                          </p:stCondLst>
                                          <p:endCondLst>
                                            <p:cond evt="onStopAudio" delay="0">
                                              <p:tgtEl>
                                                <p:sldTgt/>
                                              </p:tgtEl>
                                            </p:cond>
                                          </p:endCondLst>
                                        </p:cTn>
                                        <p:tgtEl>
                                          <p:sndTgt r:embed="rId3" name="chimes.wav"/>
                                        </p:tgtEl>
                                      </p:cMediaNode>
                                    </p:audio>
                                  </p:sub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801931"/>
                                        </p:tgtEl>
                                        <p:attrNameLst>
                                          <p:attrName>style.visibility</p:attrName>
                                        </p:attrNameLst>
                                      </p:cBhvr>
                                      <p:to>
                                        <p:strVal val="visible"/>
                                      </p:to>
                                    </p:set>
                                    <p:animEffect transition="in" filter="blinds(horizontal)">
                                      <p:cBhvr>
                                        <p:cTn id="76" dur="500"/>
                                        <p:tgtEl>
                                          <p:spTgt spid="801931"/>
                                        </p:tgtEl>
                                      </p:cBhvr>
                                    </p:animEffect>
                                  </p:childTnLst>
                                  <p:subTnLst>
                                    <p:audio>
                                      <p:cMediaNode>
                                        <p:cTn display="0" masterRel="sameClick">
                                          <p:stCondLst>
                                            <p:cond evt="begin" delay="0">
                                              <p:tn val="74"/>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uiExpand="1" build="allAtOnce" autoUpdateAnimBg="0"/>
      <p:bldP spid="801805" grpId="0"/>
      <p:bldP spid="801911" grpId="0"/>
      <p:bldP spid="801912" grpId="0" animBg="1"/>
      <p:bldP spid="801914" grpId="0" animBg="1"/>
      <p:bldP spid="801915" grpId="0"/>
      <p:bldP spid="801925" grpId="1" animBg="1"/>
      <p:bldP spid="801930" grpId="0" animBg="1"/>
      <p:bldP spid="8019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ChangeArrowheads="1"/>
          </p:cNvSpPr>
          <p:nvPr/>
        </p:nvSpPr>
        <p:spPr bwMode="auto">
          <a:xfrm>
            <a:off x="119336" y="358776"/>
            <a:ext cx="11665296" cy="3141663"/>
          </a:xfrm>
          <a:prstGeom prst="rect">
            <a:avLst/>
          </a:prstGeom>
          <a:noFill/>
          <a:ln w="9525">
            <a:noFill/>
            <a:miter lim="800000"/>
            <a:headEnd/>
            <a:tailEnd/>
          </a:ln>
        </p:spPr>
        <p:txBody>
          <a:bodyPr/>
          <a:lstStyle/>
          <a:p>
            <a:pPr marL="742950" lvl="1" indent="-285750">
              <a:spcBef>
                <a:spcPct val="20000"/>
              </a:spcBef>
              <a:buFont typeface="Wingdings" pitchFamily="2" charset="2"/>
              <a:buChar char="Ø"/>
            </a:pPr>
            <a:r>
              <a:rPr lang="zh-CN" altLang="en-US" b="1" dirty="0">
                <a:solidFill>
                  <a:srgbClr val="006600"/>
                </a:solidFill>
                <a:effectLst>
                  <a:outerShdw blurRad="38100" dist="38100" dir="2700000" algn="tl">
                    <a:srgbClr val="000000"/>
                  </a:outerShdw>
                </a:effectLst>
                <a:latin typeface="+mn-lt"/>
                <a:ea typeface="楷体" pitchFamily="49" charset="-122"/>
              </a:rPr>
              <a:t>字符型变量</a:t>
            </a:r>
          </a:p>
          <a:p>
            <a:pPr marL="1143000" lvl="2" indent="-228600">
              <a:spcBef>
                <a:spcPct val="20000"/>
              </a:spcBef>
              <a:buFont typeface="Wingdings" pitchFamily="2" charset="2"/>
              <a:buChar char="l"/>
            </a:pPr>
            <a:r>
              <a:rPr lang="zh-CN" altLang="en-US" b="1" dirty="0">
                <a:effectLst>
                  <a:outerShdw blurRad="38100" dist="38100" dir="2700000" algn="tl">
                    <a:srgbClr val="FFFFFF"/>
                  </a:outerShdw>
                </a:effectLst>
                <a:latin typeface="+mn-lt"/>
                <a:ea typeface="楷体" pitchFamily="49" charset="-122"/>
              </a:rPr>
              <a:t> 字符型数据类型符是</a:t>
            </a:r>
            <a:r>
              <a:rPr lang="en-US" altLang="zh-CN" b="1" dirty="0">
                <a:solidFill>
                  <a:srgbClr val="FF3399"/>
                </a:solidFill>
                <a:effectLst>
                  <a:outerShdw blurRad="38100" dist="38100" dir="2700000" algn="tl">
                    <a:srgbClr val="000000"/>
                  </a:outerShdw>
                </a:effectLst>
                <a:latin typeface="+mn-lt"/>
                <a:ea typeface="楷体" pitchFamily="49" charset="-122"/>
              </a:rPr>
              <a:t>char</a:t>
            </a:r>
            <a:r>
              <a:rPr lang="zh-CN" altLang="en-US" b="1" dirty="0">
                <a:effectLst>
                  <a:outerShdw blurRad="38100" dist="38100" dir="2700000" algn="tl">
                    <a:srgbClr val="FFFFFF"/>
                  </a:outerShdw>
                </a:effectLst>
                <a:latin typeface="+mn-lt"/>
                <a:ea typeface="楷体" pitchFamily="49" charset="-122"/>
              </a:rPr>
              <a:t>（字符</a:t>
            </a:r>
            <a:r>
              <a:rPr lang="en-US" altLang="zh-CN" b="1" dirty="0">
                <a:effectLst>
                  <a:outerShdw blurRad="38100" dist="38100" dir="2700000" algn="tl">
                    <a:srgbClr val="FFFFFF"/>
                  </a:outerShdw>
                </a:effectLst>
                <a:latin typeface="+mn-lt"/>
                <a:ea typeface="楷体" pitchFamily="49" charset="-122"/>
              </a:rPr>
              <a:t>character</a:t>
            </a:r>
            <a:r>
              <a:rPr lang="zh-CN" altLang="en-US" b="1" dirty="0">
                <a:effectLst>
                  <a:outerShdw blurRad="38100" dist="38100" dir="2700000" algn="tl">
                    <a:srgbClr val="FFFFFF"/>
                  </a:outerShdw>
                </a:effectLst>
                <a:latin typeface="+mn-lt"/>
                <a:ea typeface="楷体" pitchFamily="49" charset="-122"/>
              </a:rPr>
              <a:t>）</a:t>
            </a:r>
          </a:p>
          <a:p>
            <a:pPr marL="1143000" lvl="2" indent="-228600">
              <a:spcBef>
                <a:spcPct val="20000"/>
              </a:spcBef>
              <a:buFont typeface="Wingdings" pitchFamily="2" charset="2"/>
              <a:buChar char="l"/>
            </a:pPr>
            <a:r>
              <a:rPr lang="zh-CN" altLang="en-US" b="1" dirty="0">
                <a:effectLst>
                  <a:outerShdw blurRad="38100" dist="38100" dir="2700000" algn="tl">
                    <a:srgbClr val="FFFFFF"/>
                  </a:outerShdw>
                </a:effectLst>
                <a:latin typeface="+mn-lt"/>
                <a:ea typeface="楷体" pitchFamily="49" charset="-122"/>
              </a:rPr>
              <a:t> 在内存中占</a:t>
            </a:r>
            <a:r>
              <a:rPr lang="en-US" altLang="zh-CN" b="1" dirty="0">
                <a:effectLst>
                  <a:outerShdw blurRad="38100" dist="38100" dir="2700000" algn="tl">
                    <a:srgbClr val="FFFFFF"/>
                  </a:outerShdw>
                </a:effectLst>
                <a:latin typeface="+mn-lt"/>
                <a:ea typeface="楷体" pitchFamily="49" charset="-122"/>
              </a:rPr>
              <a:t>1</a:t>
            </a:r>
            <a:r>
              <a:rPr lang="zh-CN" altLang="en-US" b="1" dirty="0">
                <a:effectLst>
                  <a:outerShdw blurRad="38100" dist="38100" dir="2700000" algn="tl">
                    <a:srgbClr val="FFFFFF"/>
                  </a:outerShdw>
                </a:effectLst>
                <a:latin typeface="+mn-lt"/>
                <a:ea typeface="楷体" pitchFamily="49" charset="-122"/>
              </a:rPr>
              <a:t>个字节（</a:t>
            </a:r>
            <a:r>
              <a:rPr lang="en-US" altLang="zh-CN" b="1" dirty="0">
                <a:effectLst>
                  <a:outerShdw blurRad="38100" dist="38100" dir="2700000" algn="tl">
                    <a:srgbClr val="FFFFFF"/>
                  </a:outerShdw>
                </a:effectLst>
                <a:latin typeface="+mn-lt"/>
                <a:ea typeface="楷体" pitchFamily="49" charset="-122"/>
              </a:rPr>
              <a:t>8</a:t>
            </a:r>
            <a:r>
              <a:rPr lang="zh-CN" altLang="en-US" b="1" dirty="0">
                <a:effectLst>
                  <a:outerShdw blurRad="38100" dist="38100" dir="2700000" algn="tl">
                    <a:srgbClr val="FFFFFF"/>
                  </a:outerShdw>
                </a:effectLst>
                <a:latin typeface="+mn-lt"/>
                <a:ea typeface="楷体" pitchFamily="49" charset="-122"/>
              </a:rPr>
              <a:t>位） </a:t>
            </a:r>
          </a:p>
          <a:p>
            <a:pPr marL="1143000" lvl="2" indent="-228600">
              <a:spcBef>
                <a:spcPct val="20000"/>
              </a:spcBef>
              <a:buFont typeface="Wingdings" pitchFamily="2" charset="2"/>
              <a:buChar char="l"/>
            </a:pPr>
            <a:r>
              <a:rPr lang="zh-CN" altLang="en-US" b="1" dirty="0">
                <a:effectLst>
                  <a:outerShdw blurRad="38100" dist="38100" dir="2700000" algn="tl">
                    <a:srgbClr val="FFFFFF"/>
                  </a:outerShdw>
                </a:effectLst>
                <a:latin typeface="+mn-lt"/>
                <a:ea typeface="楷体" pitchFamily="49" charset="-122"/>
              </a:rPr>
              <a:t> 字符变量存放字符</a:t>
            </a:r>
            <a:r>
              <a:rPr lang="en-US" altLang="zh-CN" b="1" dirty="0">
                <a:effectLst>
                  <a:outerShdw blurRad="38100" dist="38100" dir="2700000" algn="tl">
                    <a:srgbClr val="FFFFFF"/>
                  </a:outerShdw>
                </a:effectLst>
                <a:latin typeface="+mn-lt"/>
                <a:ea typeface="楷体" pitchFamily="49" charset="-122"/>
              </a:rPr>
              <a:t>ASCII</a:t>
            </a:r>
            <a:r>
              <a:rPr lang="zh-CN" altLang="zh-CN" b="1" dirty="0">
                <a:effectLst>
                  <a:outerShdw blurRad="38100" dist="38100" dir="2700000" algn="tl">
                    <a:srgbClr val="FFFFFF"/>
                  </a:outerShdw>
                </a:effectLst>
                <a:latin typeface="+mn-lt"/>
                <a:ea typeface="楷体" pitchFamily="49" charset="-122"/>
              </a:rPr>
              <a:t>码</a:t>
            </a:r>
          </a:p>
          <a:p>
            <a:pPr marL="1143000" lvl="2" indent="-228600">
              <a:spcBef>
                <a:spcPct val="20000"/>
              </a:spcBef>
              <a:buFont typeface="Wingdings" pitchFamily="2" charset="2"/>
              <a:buChar char="l"/>
            </a:pPr>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char</a:t>
            </a:r>
            <a:r>
              <a:rPr lang="zh-CN" altLang="zh-CN" b="1" dirty="0">
                <a:effectLst>
                  <a:outerShdw blurRad="38100" dist="38100" dir="2700000" algn="tl">
                    <a:srgbClr val="FFFFFF"/>
                  </a:outerShdw>
                </a:effectLst>
                <a:latin typeface="+mn-lt"/>
                <a:ea typeface="楷体" pitchFamily="49" charset="-122"/>
              </a:rPr>
              <a:t>与</a:t>
            </a:r>
            <a:r>
              <a:rPr lang="en-US" altLang="zh-CN" b="1" dirty="0" err="1">
                <a:effectLst>
                  <a:outerShdw blurRad="38100" dist="38100" dir="2700000" algn="tl">
                    <a:srgbClr val="FFFFFF"/>
                  </a:outerShdw>
                </a:effectLst>
                <a:latin typeface="+mn-lt"/>
                <a:ea typeface="楷体" pitchFamily="49" charset="-122"/>
              </a:rPr>
              <a:t>int</a:t>
            </a:r>
            <a:r>
              <a:rPr lang="zh-CN" altLang="zh-CN" b="1" dirty="0">
                <a:effectLst>
                  <a:outerShdw blurRad="38100" dist="38100" dir="2700000" algn="tl">
                    <a:srgbClr val="FFFFFF"/>
                  </a:outerShdw>
                </a:effectLst>
                <a:latin typeface="+mn-lt"/>
                <a:ea typeface="楷体" pitchFamily="49" charset="-122"/>
              </a:rPr>
              <a:t>数据间可进行算术运算</a:t>
            </a:r>
            <a:endParaRPr lang="zh-CN" altLang="en-US" b="1" dirty="0">
              <a:effectLst>
                <a:outerShdw blurRad="38100" dist="38100" dir="2700000" algn="tl">
                  <a:srgbClr val="FFFFFF"/>
                </a:outerShdw>
              </a:effectLst>
              <a:latin typeface="+mn-lt"/>
              <a:ea typeface="楷体" pitchFamily="49" charset="-122"/>
            </a:endParaRPr>
          </a:p>
          <a:p>
            <a:pPr marL="1143000" lvl="2" indent="-228600">
              <a:spcBef>
                <a:spcPct val="20000"/>
              </a:spcBef>
              <a:buFont typeface="Wingdings" pitchFamily="2" charset="2"/>
              <a:buChar char="l"/>
            </a:pPr>
            <a:r>
              <a:rPr lang="zh-CN" altLang="en-US" b="1" dirty="0">
                <a:effectLst>
                  <a:outerShdw blurRad="38100" dist="38100" dir="2700000" algn="tl">
                    <a:srgbClr val="FFFFFF"/>
                  </a:outerShdw>
                </a:effectLst>
                <a:latin typeface="+mn-lt"/>
                <a:ea typeface="楷体" pitchFamily="49" charset="-122"/>
              </a:rPr>
              <a:t> 存在有符号和无符号之分。默认情况下为有符号 </a:t>
            </a:r>
            <a:endParaRPr lang="zh-CN" altLang="zh-CN" b="1" dirty="0">
              <a:effectLst>
                <a:outerShdw blurRad="38100" dist="38100" dir="2700000" algn="tl">
                  <a:srgbClr val="FFFFFF"/>
                </a:outerShdw>
              </a:effectLst>
              <a:latin typeface="+mn-lt"/>
              <a:ea typeface="楷体" pitchFamily="49" charset="-122"/>
            </a:endParaRPr>
          </a:p>
        </p:txBody>
      </p:sp>
      <p:sp>
        <p:nvSpPr>
          <p:cNvPr id="802868" name="Rectangle 52"/>
          <p:cNvSpPr>
            <a:spLocks noChangeArrowheads="1"/>
          </p:cNvSpPr>
          <p:nvPr/>
        </p:nvSpPr>
        <p:spPr bwMode="auto">
          <a:xfrm>
            <a:off x="1631504" y="3211562"/>
            <a:ext cx="4320480" cy="12255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例：</a:t>
            </a:r>
          </a:p>
          <a:p>
            <a:pPr indent="266700"/>
            <a:r>
              <a:rPr lang="zh-CN" altLang="en-US" dirty="0"/>
              <a:t>    </a:t>
            </a:r>
            <a:r>
              <a:rPr lang="en-US" altLang="zh-CN" b="1" dirty="0">
                <a:effectLst>
                  <a:outerShdw blurRad="38100" dist="38100" dir="2700000" algn="tl">
                    <a:srgbClr val="FFFFFF"/>
                  </a:outerShdw>
                </a:effectLst>
              </a:rPr>
              <a:t>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indent="266700"/>
            <a:r>
              <a:rPr lang="en-US" altLang="zh-CN" b="1" dirty="0">
                <a:effectLst>
                  <a:outerShdw blurRad="38100" dist="38100" dir="2700000" algn="tl">
                    <a:srgbClr val="FFFFFF"/>
                  </a:outerShdw>
                </a:effectLst>
              </a:rPr>
              <a:t>    unsigned  char  C = 'B';</a:t>
            </a:r>
          </a:p>
        </p:txBody>
      </p:sp>
      <p:sp>
        <p:nvSpPr>
          <p:cNvPr id="802869" name="Text Box 53"/>
          <p:cNvSpPr txBox="1">
            <a:spLocks noChangeArrowheads="1"/>
          </p:cNvSpPr>
          <p:nvPr/>
        </p:nvSpPr>
        <p:spPr bwMode="auto">
          <a:xfrm>
            <a:off x="6600056" y="3824337"/>
            <a:ext cx="4939623" cy="157184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b="1" dirty="0">
                <a:solidFill>
                  <a:srgbClr val="FF3399"/>
                </a:solidFill>
                <a:effectLst>
                  <a:outerShdw blurRad="38100" dist="38100" dir="2700000" algn="tl">
                    <a:srgbClr val="C0C0C0"/>
                  </a:outerShdw>
                </a:effectLst>
                <a:latin typeface="隶书" pitchFamily="49" charset="-122"/>
                <a:ea typeface="隶书" pitchFamily="49" charset="-122"/>
              </a:rPr>
              <a:t>例：</a:t>
            </a:r>
            <a:r>
              <a:rPr lang="zh-CN" altLang="en-US" dirty="0">
                <a:latin typeface="隶书" pitchFamily="49" charset="-122"/>
                <a:ea typeface="隶书" pitchFamily="49" charset="-122"/>
              </a:rPr>
              <a:t>    </a:t>
            </a:r>
          </a:p>
          <a:p>
            <a:pPr eaLnBrk="0" hangingPunct="0"/>
            <a:r>
              <a:rPr lang="zh-CN" altLang="en-US" dirty="0">
                <a:latin typeface="隶书" pitchFamily="49" charset="-122"/>
                <a:ea typeface="隶书" pitchFamily="49" charset="-122"/>
              </a:rPr>
              <a:t>   </a:t>
            </a:r>
            <a:r>
              <a:rPr lang="en-US" altLang="zh-CN" b="1" dirty="0">
                <a:effectLst>
                  <a:outerShdw blurRad="38100" dist="38100" dir="2700000" algn="tl">
                    <a:srgbClr val="C0C0C0"/>
                  </a:outerShdw>
                </a:effectLst>
                <a:ea typeface="隶书" pitchFamily="49" charset="-122"/>
              </a:rPr>
              <a:t>a = </a:t>
            </a:r>
            <a:r>
              <a:rPr lang="en-US" altLang="zh-CN" b="1" dirty="0">
                <a:effectLst>
                  <a:outerShdw blurRad="50800" dist="38100" dir="2700000" algn="tl" rotWithShape="0">
                    <a:prstClr val="black">
                      <a:alpha val="40000"/>
                    </a:prstClr>
                  </a:outerShdw>
                </a:effectLst>
              </a:rPr>
              <a:t>'</a:t>
            </a:r>
            <a:r>
              <a:rPr lang="en-US" altLang="zh-CN" b="1" dirty="0">
                <a:effectLst>
                  <a:outerShdw blurRad="38100" dist="38100" dir="2700000" algn="tl">
                    <a:srgbClr val="C0C0C0"/>
                  </a:outerShdw>
                </a:effectLst>
                <a:ea typeface="隶书" pitchFamily="49" charset="-122"/>
              </a:rPr>
              <a:t>D</a:t>
            </a:r>
            <a:r>
              <a:rPr lang="en-US" altLang="zh-CN" b="1" dirty="0">
                <a:effectLst>
                  <a:outerShdw blurRad="50800" dist="38100" dir="2700000" algn="tl" rotWithShape="0">
                    <a:prstClr val="black">
                      <a:alpha val="40000"/>
                    </a:prstClr>
                  </a:outerShdw>
                </a:effectLst>
              </a:rPr>
              <a:t>'</a:t>
            </a:r>
            <a:r>
              <a:rPr lang="en-US" altLang="zh-CN" b="1" dirty="0">
                <a:effectLst>
                  <a:outerShdw blurRad="38100" dist="38100" dir="2700000" algn="tl">
                    <a:srgbClr val="C0C0C0"/>
                  </a:outerShdw>
                </a:effectLst>
                <a:ea typeface="隶书" pitchFamily="49" charset="-122"/>
              </a:rPr>
              <a:t>;           </a:t>
            </a:r>
            <a:r>
              <a:rPr lang="en-US" altLang="zh-CN" sz="1800" b="1" dirty="0">
                <a:solidFill>
                  <a:schemeClr val="accent2"/>
                </a:solidFill>
                <a:effectLst>
                  <a:outerShdw blurRad="38100" dist="38100" dir="2700000" algn="tl">
                    <a:srgbClr val="C0C0C0"/>
                  </a:outerShdw>
                </a:effectLst>
                <a:ea typeface="隶书" pitchFamily="49" charset="-122"/>
              </a:rPr>
              <a:t>//  a = 68;</a:t>
            </a:r>
            <a:r>
              <a:rPr lang="en-US" altLang="zh-CN" b="1" dirty="0">
                <a:effectLst>
                  <a:outerShdw blurRad="38100" dist="38100" dir="2700000" algn="tl">
                    <a:srgbClr val="C0C0C0"/>
                  </a:outerShdw>
                </a:effectLst>
                <a:ea typeface="隶书" pitchFamily="49" charset="-122"/>
              </a:rPr>
              <a:t> </a:t>
            </a:r>
          </a:p>
          <a:p>
            <a:pPr eaLnBrk="0" hangingPunct="0"/>
            <a:r>
              <a:rPr lang="en-US" altLang="zh-CN" b="1" dirty="0">
                <a:effectLst>
                  <a:outerShdw blurRad="38100" dist="38100" dir="2700000" algn="tl">
                    <a:srgbClr val="C0C0C0"/>
                  </a:outerShdw>
                </a:effectLst>
                <a:ea typeface="隶书" pitchFamily="49" charset="-122"/>
              </a:rPr>
              <a:t>      x = </a:t>
            </a:r>
            <a:r>
              <a:rPr lang="en-US" altLang="zh-CN" b="1" dirty="0">
                <a:effectLst>
                  <a:outerShdw blurRad="50800" dist="38100" dir="2700000" algn="tl" rotWithShape="0">
                    <a:prstClr val="black">
                      <a:alpha val="40000"/>
                    </a:prstClr>
                  </a:outerShdw>
                </a:effectLst>
              </a:rPr>
              <a:t>'</a:t>
            </a:r>
            <a:r>
              <a:rPr lang="en-US" altLang="zh-CN" b="1" dirty="0">
                <a:effectLst>
                  <a:outerShdw blurRad="38100" dist="38100" dir="2700000" algn="tl">
                    <a:srgbClr val="C0C0C0"/>
                  </a:outerShdw>
                </a:effectLst>
                <a:ea typeface="隶书" pitchFamily="49" charset="-122"/>
              </a:rPr>
              <a:t>A</a:t>
            </a:r>
            <a:r>
              <a:rPr lang="en-US" altLang="zh-CN" b="1" dirty="0">
                <a:effectLst>
                  <a:outerShdw blurRad="50800" dist="38100" dir="2700000" algn="tl" rotWithShape="0">
                    <a:prstClr val="black">
                      <a:alpha val="40000"/>
                    </a:prstClr>
                  </a:outerShdw>
                </a:effectLst>
              </a:rPr>
              <a:t>'</a:t>
            </a:r>
            <a:r>
              <a:rPr lang="en-US" altLang="zh-CN" b="1" dirty="0">
                <a:effectLst>
                  <a:outerShdw blurRad="38100" dist="38100" dir="2700000" algn="tl">
                    <a:srgbClr val="C0C0C0"/>
                  </a:outerShdw>
                </a:effectLst>
                <a:ea typeface="隶书" pitchFamily="49" charset="-122"/>
              </a:rPr>
              <a:t> + 5;     </a:t>
            </a:r>
            <a:r>
              <a:rPr lang="en-US" altLang="zh-CN" sz="2000" b="1" dirty="0">
                <a:solidFill>
                  <a:schemeClr val="accent2"/>
                </a:solidFill>
                <a:effectLst>
                  <a:outerShdw blurRad="38100" dist="38100" dir="2700000" algn="tl">
                    <a:srgbClr val="C0C0C0"/>
                  </a:outerShdw>
                </a:effectLst>
                <a:ea typeface="隶书" pitchFamily="49" charset="-122"/>
              </a:rPr>
              <a:t>//  x = 65 + 5;</a:t>
            </a:r>
            <a:r>
              <a:rPr lang="en-US" altLang="zh-CN" b="1" dirty="0">
                <a:effectLst>
                  <a:outerShdw blurRad="38100" dist="38100" dir="2700000" algn="tl">
                    <a:srgbClr val="C0C0C0"/>
                  </a:outerShdw>
                </a:effectLst>
                <a:ea typeface="隶书" pitchFamily="49" charset="-122"/>
              </a:rPr>
              <a:t>  </a:t>
            </a:r>
          </a:p>
          <a:p>
            <a:pPr eaLnBrk="0" hangingPunct="0"/>
            <a:r>
              <a:rPr lang="en-US" altLang="zh-CN" b="1" dirty="0">
                <a:effectLst>
                  <a:outerShdw blurRad="38100" dist="38100" dir="2700000" algn="tl">
                    <a:srgbClr val="C0C0C0"/>
                  </a:outerShdw>
                </a:effectLst>
                <a:ea typeface="隶书" pitchFamily="49" charset="-122"/>
              </a:rPr>
              <a:t>      s = </a:t>
            </a:r>
            <a:r>
              <a:rPr lang="en-US" altLang="zh-CN" b="1" dirty="0">
                <a:effectLst>
                  <a:outerShdw blurRad="50800" dist="38100" dir="2700000" algn="tl" rotWithShape="0">
                    <a:prstClr val="black">
                      <a:alpha val="40000"/>
                    </a:prstClr>
                  </a:outerShdw>
                </a:effectLst>
              </a:rPr>
              <a:t>'</a:t>
            </a:r>
            <a:r>
              <a:rPr lang="en-US" altLang="zh-CN" b="1" dirty="0">
                <a:effectLst>
                  <a:outerShdw blurRad="38100" dist="38100" dir="2700000" algn="tl">
                    <a:srgbClr val="C0C0C0"/>
                  </a:outerShdw>
                </a:effectLst>
                <a:ea typeface="隶书" pitchFamily="49" charset="-122"/>
              </a:rPr>
              <a:t>!</a:t>
            </a:r>
            <a:r>
              <a:rPr lang="en-US" altLang="zh-CN" b="1" dirty="0">
                <a:effectLst>
                  <a:outerShdw blurRad="50800" dist="38100" dir="2700000" algn="tl" rotWithShape="0">
                    <a:prstClr val="black">
                      <a:alpha val="40000"/>
                    </a:prstClr>
                  </a:outerShdw>
                </a:effectLst>
              </a:rPr>
              <a:t>'</a:t>
            </a:r>
            <a:r>
              <a:rPr lang="en-US" altLang="zh-CN" b="1" dirty="0">
                <a:effectLst>
                  <a:outerShdw blurRad="38100" dist="38100" dir="2700000" algn="tl">
                    <a:srgbClr val="C0C0C0"/>
                  </a:outerShdw>
                </a:effectLst>
                <a:ea typeface="隶书" pitchFamily="49" charset="-122"/>
              </a:rPr>
              <a:t> + </a:t>
            </a:r>
            <a:r>
              <a:rPr lang="en-US" altLang="zh-CN" b="1" dirty="0">
                <a:effectLst>
                  <a:outerShdw blurRad="50800" dist="38100" dir="2700000" algn="tl" rotWithShape="0">
                    <a:prstClr val="black">
                      <a:alpha val="40000"/>
                    </a:prstClr>
                  </a:outerShdw>
                </a:effectLst>
              </a:rPr>
              <a:t>'</a:t>
            </a:r>
            <a:r>
              <a:rPr lang="en-US" altLang="zh-CN" b="1" dirty="0">
                <a:effectLst>
                  <a:outerShdw blurRad="38100" dist="38100" dir="2700000" algn="tl">
                    <a:srgbClr val="C0C0C0"/>
                  </a:outerShdw>
                </a:effectLst>
                <a:ea typeface="隶书" pitchFamily="49" charset="-122"/>
              </a:rPr>
              <a:t>G</a:t>
            </a:r>
            <a:r>
              <a:rPr lang="en-US" altLang="zh-CN" b="1" dirty="0">
                <a:effectLst>
                  <a:outerShdw blurRad="50800" dist="38100" dir="2700000" algn="tl" rotWithShape="0">
                    <a:prstClr val="black">
                      <a:alpha val="40000"/>
                    </a:prstClr>
                  </a:outerShdw>
                </a:effectLst>
              </a:rPr>
              <a:t>'</a:t>
            </a:r>
            <a:r>
              <a:rPr lang="en-US" altLang="zh-CN" b="1" dirty="0">
                <a:effectLst>
                  <a:outerShdw blurRad="38100" dist="38100" dir="2700000" algn="tl">
                    <a:srgbClr val="C0C0C0"/>
                  </a:outerShdw>
                </a:effectLst>
                <a:ea typeface="隶书" pitchFamily="49" charset="-122"/>
              </a:rPr>
              <a:t>     </a:t>
            </a:r>
            <a:r>
              <a:rPr lang="en-US" altLang="zh-CN" sz="2000" b="1" dirty="0">
                <a:solidFill>
                  <a:schemeClr val="accent2"/>
                </a:solidFill>
                <a:effectLst>
                  <a:outerShdw blurRad="38100" dist="38100" dir="2700000" algn="tl">
                    <a:srgbClr val="C0C0C0"/>
                  </a:outerShdw>
                </a:effectLst>
                <a:ea typeface="隶书" pitchFamily="49" charset="-122"/>
              </a:rPr>
              <a:t>//  s = 33 + 71;</a:t>
            </a:r>
            <a:r>
              <a:rPr lang="en-US" altLang="zh-CN" b="1" dirty="0">
                <a:effectLst>
                  <a:outerShdw blurRad="38100" dist="38100" dir="2700000" algn="tl">
                    <a:srgbClr val="C0C0C0"/>
                  </a:outerShdw>
                </a:effectLst>
                <a:ea typeface="隶书" pitchFamily="49" charset="-122"/>
              </a:rPr>
              <a:t> </a:t>
            </a:r>
          </a:p>
        </p:txBody>
      </p:sp>
      <p:sp>
        <p:nvSpPr>
          <p:cNvPr id="802870" name="Text Box 54"/>
          <p:cNvSpPr txBox="1">
            <a:spLocks noChangeArrowheads="1"/>
          </p:cNvSpPr>
          <p:nvPr/>
        </p:nvSpPr>
        <p:spPr bwMode="auto">
          <a:xfrm>
            <a:off x="1487489" y="5730625"/>
            <a:ext cx="5976664" cy="525401"/>
          </a:xfrm>
          <a:prstGeom prst="rect">
            <a:avLst/>
          </a:prstGeom>
          <a:gradFill rotWithShape="1">
            <a:gsLst>
              <a:gs pos="0">
                <a:srgbClr val="FFFF99"/>
              </a:gs>
              <a:gs pos="100000">
                <a:srgbClr val="FFFF99">
                  <a:gamma/>
                  <a:shade val="51373"/>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sz="2800" b="1">
                <a:effectLst>
                  <a:outerShdw blurRad="38100" dist="38100" dir="2700000" algn="tl">
                    <a:srgbClr val="FFFFFF"/>
                  </a:outerShdw>
                </a:effectLst>
                <a:latin typeface="Arial" pitchFamily="34" charset="0"/>
                <a:ea typeface="隶书" pitchFamily="49" charset="-122"/>
              </a:rPr>
              <a:t>没有</a:t>
            </a:r>
            <a:r>
              <a:rPr lang="zh-CN" altLang="en-US" sz="2800" b="1">
                <a:solidFill>
                  <a:srgbClr val="FF0000"/>
                </a:solidFill>
                <a:effectLst>
                  <a:outerShdw blurRad="38100" dist="38100" dir="2700000" algn="tl">
                    <a:srgbClr val="000000"/>
                  </a:outerShdw>
                </a:effectLst>
                <a:latin typeface="Arial" pitchFamily="34" charset="0"/>
                <a:ea typeface="隶书" pitchFamily="49" charset="-122"/>
              </a:rPr>
              <a:t>字符串变量</a:t>
            </a:r>
            <a:r>
              <a:rPr lang="zh-CN" altLang="en-US" sz="2800" b="1">
                <a:effectLst>
                  <a:outerShdw blurRad="38100" dist="38100" dir="2700000" algn="tl">
                    <a:srgbClr val="FFFFFF"/>
                  </a:outerShdw>
                </a:effectLst>
                <a:latin typeface="Arial" pitchFamily="34" charset="0"/>
                <a:ea typeface="隶书" pitchFamily="49" charset="-122"/>
              </a:rPr>
              <a:t>，用字符数组存放</a:t>
            </a:r>
          </a:p>
        </p:txBody>
      </p:sp>
      <p:grpSp>
        <p:nvGrpSpPr>
          <p:cNvPr id="802871" name="Group 55"/>
          <p:cNvGrpSpPr>
            <a:grpSpLocks/>
          </p:cNvGrpSpPr>
          <p:nvPr/>
        </p:nvGrpSpPr>
        <p:grpSpPr bwMode="auto">
          <a:xfrm>
            <a:off x="-11428" y="0"/>
            <a:ext cx="446088" cy="6858000"/>
            <a:chOff x="0" y="0"/>
            <a:chExt cx="281" cy="4320"/>
          </a:xfrm>
        </p:grpSpPr>
        <p:sp>
          <p:nvSpPr>
            <p:cNvPr id="802872" name="Text Box 5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02873" name="Text Box 5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36BBE3D0-DB71-5869-873D-CC419A4CCC5B}"/>
              </a:ext>
            </a:extLst>
          </p:cNvPr>
          <p:cNvSpPr>
            <a:spLocks noGrp="1"/>
          </p:cNvSpPr>
          <p:nvPr>
            <p:ph type="sldNum" sz="quarter" idx="12"/>
          </p:nvPr>
        </p:nvSpPr>
        <p:spPr/>
        <p:txBody>
          <a:bodyPr/>
          <a:lstStyle/>
          <a:p>
            <a:fld id="{889BB3BD-F80A-4CDD-987F-7A7F8A95929D}" type="slidenum">
              <a:rPr lang="en-US" altLang="zh-CN" smtClean="0"/>
              <a:pPr/>
              <a:t>28</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2818">
                                            <p:txEl>
                                              <p:pRg st="0" end="0"/>
                                            </p:txEl>
                                          </p:spTgt>
                                        </p:tgtEl>
                                        <p:attrNameLst>
                                          <p:attrName>style.visibility</p:attrName>
                                        </p:attrNameLst>
                                      </p:cBhvr>
                                      <p:to>
                                        <p:strVal val="visible"/>
                                      </p:to>
                                    </p:set>
                                    <p:animEffect transition="in" filter="blinds(horizontal)">
                                      <p:cBhvr>
                                        <p:cTn id="7" dur="500"/>
                                        <p:tgtEl>
                                          <p:spTgt spid="8028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2818">
                                            <p:txEl>
                                              <p:pRg st="1" end="1"/>
                                            </p:txEl>
                                          </p:spTgt>
                                        </p:tgtEl>
                                        <p:attrNameLst>
                                          <p:attrName>style.visibility</p:attrName>
                                        </p:attrNameLst>
                                      </p:cBhvr>
                                      <p:to>
                                        <p:strVal val="visible"/>
                                      </p:to>
                                    </p:set>
                                    <p:animEffect transition="in" filter="blinds(horizontal)">
                                      <p:cBhvr>
                                        <p:cTn id="12" dur="500"/>
                                        <p:tgtEl>
                                          <p:spTgt spid="80281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2818">
                                            <p:txEl>
                                              <p:pRg st="2" end="2"/>
                                            </p:txEl>
                                          </p:spTgt>
                                        </p:tgtEl>
                                        <p:attrNameLst>
                                          <p:attrName>style.visibility</p:attrName>
                                        </p:attrNameLst>
                                      </p:cBhvr>
                                      <p:to>
                                        <p:strVal val="visible"/>
                                      </p:to>
                                    </p:set>
                                    <p:animEffect transition="in" filter="blinds(horizontal)">
                                      <p:cBhvr>
                                        <p:cTn id="17" dur="500"/>
                                        <p:tgtEl>
                                          <p:spTgt spid="80281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2818">
                                            <p:txEl>
                                              <p:pRg st="3" end="3"/>
                                            </p:txEl>
                                          </p:spTgt>
                                        </p:tgtEl>
                                        <p:attrNameLst>
                                          <p:attrName>style.visibility</p:attrName>
                                        </p:attrNameLst>
                                      </p:cBhvr>
                                      <p:to>
                                        <p:strVal val="visible"/>
                                      </p:to>
                                    </p:set>
                                    <p:animEffect transition="in" filter="blinds(horizontal)">
                                      <p:cBhvr>
                                        <p:cTn id="22" dur="500"/>
                                        <p:tgtEl>
                                          <p:spTgt spid="80281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2818">
                                            <p:txEl>
                                              <p:pRg st="4" end="4"/>
                                            </p:txEl>
                                          </p:spTgt>
                                        </p:tgtEl>
                                        <p:attrNameLst>
                                          <p:attrName>style.visibility</p:attrName>
                                        </p:attrNameLst>
                                      </p:cBhvr>
                                      <p:to>
                                        <p:strVal val="visible"/>
                                      </p:to>
                                    </p:set>
                                    <p:animEffect transition="in" filter="blinds(horizontal)">
                                      <p:cBhvr>
                                        <p:cTn id="27" dur="500"/>
                                        <p:tgtEl>
                                          <p:spTgt spid="80281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2818">
                                            <p:txEl>
                                              <p:pRg st="5" end="5"/>
                                            </p:txEl>
                                          </p:spTgt>
                                        </p:tgtEl>
                                        <p:attrNameLst>
                                          <p:attrName>style.visibility</p:attrName>
                                        </p:attrNameLst>
                                      </p:cBhvr>
                                      <p:to>
                                        <p:strVal val="visible"/>
                                      </p:to>
                                    </p:set>
                                    <p:animEffect transition="in" filter="blinds(horizontal)">
                                      <p:cBhvr>
                                        <p:cTn id="32" dur="500"/>
                                        <p:tgtEl>
                                          <p:spTgt spid="80281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02868"/>
                                        </p:tgtEl>
                                        <p:attrNameLst>
                                          <p:attrName>style.visibility</p:attrName>
                                        </p:attrNameLst>
                                      </p:cBhvr>
                                      <p:to>
                                        <p:strVal val="visible"/>
                                      </p:to>
                                    </p:set>
                                    <p:animEffect transition="in" filter="box(out)">
                                      <p:cBhvr>
                                        <p:cTn id="37" dur="500"/>
                                        <p:tgtEl>
                                          <p:spTgt spid="802868"/>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02869"/>
                                        </p:tgtEl>
                                        <p:attrNameLst>
                                          <p:attrName>style.visibility</p:attrName>
                                        </p:attrNameLst>
                                      </p:cBhvr>
                                      <p:to>
                                        <p:strVal val="visible"/>
                                      </p:to>
                                    </p:set>
                                    <p:animEffect transition="in" filter="box(out)">
                                      <p:cBhvr>
                                        <p:cTn id="42" dur="500"/>
                                        <p:tgtEl>
                                          <p:spTgt spid="802869"/>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02870"/>
                                        </p:tgtEl>
                                        <p:attrNameLst>
                                          <p:attrName>style.visibility</p:attrName>
                                        </p:attrNameLst>
                                      </p:cBhvr>
                                      <p:to>
                                        <p:strVal val="visible"/>
                                      </p:to>
                                    </p:set>
                                    <p:animEffect transition="in" filter="box(out)">
                                      <p:cBhvr>
                                        <p:cTn id="47" dur="500"/>
                                        <p:tgtEl>
                                          <p:spTgt spid="802870"/>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68" grpId="0" animBg="1"/>
      <p:bldP spid="802869" grpId="0" animBg="1"/>
      <p:bldP spid="80287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5" name="Rectangle 5"/>
          <p:cNvSpPr>
            <a:spLocks noChangeArrowheads="1"/>
          </p:cNvSpPr>
          <p:nvPr/>
        </p:nvSpPr>
        <p:spPr bwMode="auto">
          <a:xfrm>
            <a:off x="672785" y="188914"/>
            <a:ext cx="5561012" cy="579437"/>
          </a:xfrm>
          <a:prstGeom prst="rect">
            <a:avLst/>
          </a:prstGeom>
          <a:noFill/>
          <a:ln w="9525">
            <a:noFill/>
            <a:miter lim="800000"/>
            <a:headEnd/>
            <a:tailEnd/>
          </a:ln>
          <a:effectLst/>
        </p:spPr>
        <p:txBody>
          <a:bodyPr wrap="none" anchor="ctr">
            <a:spAutoFit/>
          </a:bodyPr>
          <a:lstStyle/>
          <a:p>
            <a:r>
              <a:rPr lang="en-US" altLang="zh-CN" sz="3200" b="1">
                <a:solidFill>
                  <a:srgbClr val="FF0066"/>
                </a:solidFill>
                <a:effectLst>
                  <a:outerShdw blurRad="38100" dist="38100" dir="2700000" algn="tl">
                    <a:srgbClr val="000000"/>
                  </a:outerShdw>
                </a:effectLst>
                <a:ea typeface="隶书" pitchFamily="49" charset="-122"/>
              </a:rPr>
              <a:t>7. </a:t>
            </a:r>
            <a:r>
              <a:rPr lang="zh-CN" altLang="en-US" sz="3200" b="1">
                <a:solidFill>
                  <a:srgbClr val="FF0066"/>
                </a:solidFill>
                <a:effectLst>
                  <a:outerShdw blurRad="38100" dist="38100" dir="2700000" algn="tl">
                    <a:srgbClr val="000000"/>
                  </a:outerShdw>
                </a:effectLst>
                <a:ea typeface="隶书" pitchFamily="49" charset="-122"/>
              </a:rPr>
              <a:t>简单数据类型的表示范围</a:t>
            </a:r>
            <a:r>
              <a:rPr lang="zh-CN" altLang="en-US"/>
              <a:t> </a:t>
            </a:r>
            <a:r>
              <a:rPr lang="zh-CN" altLang="en-US" sz="3200">
                <a:latin typeface="隶书" pitchFamily="49" charset="-122"/>
                <a:ea typeface="隶书" pitchFamily="49" charset="-122"/>
              </a:rPr>
              <a:t>  </a:t>
            </a:r>
          </a:p>
        </p:txBody>
      </p:sp>
      <p:grpSp>
        <p:nvGrpSpPr>
          <p:cNvPr id="804041" name="Group 201"/>
          <p:cNvGrpSpPr>
            <a:grpSpLocks/>
          </p:cNvGrpSpPr>
          <p:nvPr/>
        </p:nvGrpSpPr>
        <p:grpSpPr bwMode="auto">
          <a:xfrm>
            <a:off x="2091630" y="1571625"/>
            <a:ext cx="8323263" cy="1235076"/>
            <a:chOff x="512" y="990"/>
            <a:chExt cx="5243" cy="778"/>
          </a:xfrm>
        </p:grpSpPr>
        <p:grpSp>
          <p:nvGrpSpPr>
            <p:cNvPr id="804016" name="Group 176"/>
            <p:cNvGrpSpPr>
              <a:grpSpLocks/>
            </p:cNvGrpSpPr>
            <p:nvPr/>
          </p:nvGrpSpPr>
          <p:grpSpPr bwMode="auto">
            <a:xfrm>
              <a:off x="1136" y="990"/>
              <a:ext cx="4618" cy="291"/>
              <a:chOff x="893" y="1026"/>
              <a:chExt cx="4618" cy="291"/>
            </a:xfrm>
          </p:grpSpPr>
          <p:sp>
            <p:nvSpPr>
              <p:cNvPr id="804012" name="Text Box 172"/>
              <p:cNvSpPr txBox="1">
                <a:spLocks noChangeArrowheads="1"/>
              </p:cNvSpPr>
              <p:nvPr/>
            </p:nvSpPr>
            <p:spPr bwMode="auto">
              <a:xfrm>
                <a:off x="1565" y="1026"/>
                <a:ext cx="2812" cy="291"/>
              </a:xfrm>
              <a:prstGeom prst="rect">
                <a:avLst/>
              </a:prstGeom>
              <a:noFill/>
              <a:ln w="9525">
                <a:noFill/>
                <a:miter lim="800000"/>
                <a:headEnd/>
                <a:tailEnd/>
              </a:ln>
              <a:effectLst/>
            </p:spPr>
            <p:txBody>
              <a:bodyPr>
                <a:spAutoFit/>
              </a:bodyPr>
              <a:lstStyle/>
              <a:p>
                <a:pPr>
                  <a:spcBef>
                    <a:spcPct val="50000"/>
                  </a:spcBef>
                </a:pPr>
                <a:r>
                  <a:rPr lang="en-US" altLang="zh-CN" b="1">
                    <a:effectLst>
                      <a:outerShdw blurRad="38100" dist="38100" dir="2700000" algn="tl">
                        <a:srgbClr val="FFFFFF"/>
                      </a:outerShdw>
                    </a:effectLst>
                    <a:latin typeface="+mn-lt"/>
                    <a:ea typeface="楷体" pitchFamily="49" charset="-122"/>
                  </a:rPr>
                  <a:t>0 1 1 1   1 1 1 1   1 1 1 1   1 1 1 1</a:t>
                </a:r>
                <a:r>
                  <a:rPr lang="en-US" altLang="zh-CN">
                    <a:latin typeface="+mn-lt"/>
                    <a:ea typeface="楷体" pitchFamily="49" charset="-122"/>
                  </a:rPr>
                  <a:t> </a:t>
                </a:r>
              </a:p>
            </p:txBody>
          </p:sp>
          <p:sp>
            <p:nvSpPr>
              <p:cNvPr id="804013" name="Text Box 173"/>
              <p:cNvSpPr txBox="1">
                <a:spLocks noChangeArrowheads="1"/>
              </p:cNvSpPr>
              <p:nvPr/>
            </p:nvSpPr>
            <p:spPr bwMode="auto">
              <a:xfrm>
                <a:off x="893" y="1035"/>
                <a:ext cx="771" cy="250"/>
              </a:xfrm>
              <a:prstGeom prst="rect">
                <a:avLst/>
              </a:prstGeom>
              <a:noFill/>
              <a:ln w="9525">
                <a:noFill/>
                <a:miter lim="800000"/>
                <a:headEnd/>
                <a:tailEnd/>
              </a:ln>
              <a:effectLst/>
            </p:spPr>
            <p:txBody>
              <a:bodyPr>
                <a:spAutoFit/>
              </a:bodyPr>
              <a:lstStyle/>
              <a:p>
                <a:pPr>
                  <a:spcBef>
                    <a:spcPct val="50000"/>
                  </a:spcBef>
                </a:pPr>
                <a:r>
                  <a:rPr lang="zh-CN" altLang="en-US" sz="2000" b="1">
                    <a:effectLst>
                      <a:outerShdw blurRad="38100" dist="38100" dir="2700000" algn="tl">
                        <a:srgbClr val="FFFFFF"/>
                      </a:outerShdw>
                    </a:effectLst>
                    <a:latin typeface="+mn-lt"/>
                    <a:ea typeface="楷体" pitchFamily="49" charset="-122"/>
                  </a:rPr>
                  <a:t>最大值：</a:t>
                </a:r>
              </a:p>
            </p:txBody>
          </p:sp>
          <p:sp>
            <p:nvSpPr>
              <p:cNvPr id="804014" name="Line 174"/>
              <p:cNvSpPr>
                <a:spLocks noChangeShapeType="1"/>
              </p:cNvSpPr>
              <p:nvPr/>
            </p:nvSpPr>
            <p:spPr bwMode="auto">
              <a:xfrm>
                <a:off x="4277" y="1180"/>
                <a:ext cx="408" cy="0"/>
              </a:xfrm>
              <a:prstGeom prst="line">
                <a:avLst/>
              </a:prstGeom>
              <a:noFill/>
              <a:ln w="28575">
                <a:solidFill>
                  <a:srgbClr val="FF3300"/>
                </a:solidFill>
                <a:round/>
                <a:headEnd/>
                <a:tailEnd type="stealth" w="lg" len="lg"/>
              </a:ln>
              <a:effectLst/>
            </p:spPr>
            <p:txBody>
              <a:bodyPr/>
              <a:lstStyle/>
              <a:p>
                <a:endParaRPr lang="zh-CN" altLang="en-US">
                  <a:latin typeface="+mn-lt"/>
                  <a:ea typeface="楷体" pitchFamily="49" charset="-122"/>
                </a:endParaRPr>
              </a:p>
            </p:txBody>
          </p:sp>
          <p:sp>
            <p:nvSpPr>
              <p:cNvPr id="804015" name="Text Box 175"/>
              <p:cNvSpPr txBox="1">
                <a:spLocks noChangeArrowheads="1"/>
              </p:cNvSpPr>
              <p:nvPr/>
            </p:nvSpPr>
            <p:spPr bwMode="auto">
              <a:xfrm>
                <a:off x="4740" y="1044"/>
                <a:ext cx="771"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99"/>
                    </a:solidFill>
                    <a:effectLst>
                      <a:outerShdw blurRad="38100" dist="38100" dir="2700000" algn="tl">
                        <a:srgbClr val="000000"/>
                      </a:outerShdw>
                    </a:effectLst>
                    <a:latin typeface="+mn-lt"/>
                    <a:ea typeface="楷体" pitchFamily="49" charset="-122"/>
                  </a:rPr>
                  <a:t>+32767</a:t>
                </a:r>
              </a:p>
            </p:txBody>
          </p:sp>
        </p:grpSp>
        <p:grpSp>
          <p:nvGrpSpPr>
            <p:cNvPr id="804017" name="Group 177"/>
            <p:cNvGrpSpPr>
              <a:grpSpLocks/>
            </p:cNvGrpSpPr>
            <p:nvPr/>
          </p:nvGrpSpPr>
          <p:grpSpPr bwMode="auto">
            <a:xfrm>
              <a:off x="1137" y="1477"/>
              <a:ext cx="4618" cy="291"/>
              <a:chOff x="893" y="1026"/>
              <a:chExt cx="4618" cy="291"/>
            </a:xfrm>
          </p:grpSpPr>
          <p:sp>
            <p:nvSpPr>
              <p:cNvPr id="804018" name="Text Box 178"/>
              <p:cNvSpPr txBox="1">
                <a:spLocks noChangeArrowheads="1"/>
              </p:cNvSpPr>
              <p:nvPr/>
            </p:nvSpPr>
            <p:spPr bwMode="auto">
              <a:xfrm>
                <a:off x="1565" y="1026"/>
                <a:ext cx="2812" cy="291"/>
              </a:xfrm>
              <a:prstGeom prst="rect">
                <a:avLst/>
              </a:prstGeom>
              <a:noFill/>
              <a:ln w="9525">
                <a:noFill/>
                <a:miter lim="800000"/>
                <a:headEnd/>
                <a:tailEnd/>
              </a:ln>
              <a:effectLst/>
            </p:spPr>
            <p:txBody>
              <a:bodyPr>
                <a:spAutoFit/>
              </a:bodyPr>
              <a:lstStyle/>
              <a:p>
                <a:pPr>
                  <a:spcBef>
                    <a:spcPct val="50000"/>
                  </a:spcBef>
                </a:pPr>
                <a:r>
                  <a:rPr lang="en-US" altLang="zh-CN" b="1">
                    <a:effectLst>
                      <a:outerShdw blurRad="38100" dist="38100" dir="2700000" algn="tl">
                        <a:srgbClr val="FFFFFF"/>
                      </a:outerShdw>
                    </a:effectLst>
                    <a:latin typeface="+mn-lt"/>
                    <a:ea typeface="楷体" pitchFamily="49" charset="-122"/>
                  </a:rPr>
                  <a:t>1 0 0 0   0 0 0 0   0 0 0 0   0 0 0 0</a:t>
                </a:r>
                <a:r>
                  <a:rPr lang="en-US" altLang="zh-CN">
                    <a:latin typeface="+mn-lt"/>
                    <a:ea typeface="楷体" pitchFamily="49" charset="-122"/>
                  </a:rPr>
                  <a:t> </a:t>
                </a:r>
              </a:p>
            </p:txBody>
          </p:sp>
          <p:sp>
            <p:nvSpPr>
              <p:cNvPr id="804019" name="Text Box 179"/>
              <p:cNvSpPr txBox="1">
                <a:spLocks noChangeArrowheads="1"/>
              </p:cNvSpPr>
              <p:nvPr/>
            </p:nvSpPr>
            <p:spPr bwMode="auto">
              <a:xfrm>
                <a:off x="893" y="1035"/>
                <a:ext cx="771" cy="250"/>
              </a:xfrm>
              <a:prstGeom prst="rect">
                <a:avLst/>
              </a:prstGeom>
              <a:noFill/>
              <a:ln w="9525">
                <a:noFill/>
                <a:miter lim="800000"/>
                <a:headEnd/>
                <a:tailEnd/>
              </a:ln>
              <a:effectLst/>
            </p:spPr>
            <p:txBody>
              <a:bodyPr>
                <a:spAutoFit/>
              </a:bodyPr>
              <a:lstStyle/>
              <a:p>
                <a:pPr>
                  <a:spcBef>
                    <a:spcPct val="50000"/>
                  </a:spcBef>
                </a:pPr>
                <a:r>
                  <a:rPr lang="zh-CN" altLang="en-US" sz="2000" b="1">
                    <a:effectLst>
                      <a:outerShdw blurRad="38100" dist="38100" dir="2700000" algn="tl">
                        <a:srgbClr val="FFFFFF"/>
                      </a:outerShdw>
                    </a:effectLst>
                    <a:latin typeface="+mn-lt"/>
                    <a:ea typeface="楷体" pitchFamily="49" charset="-122"/>
                  </a:rPr>
                  <a:t>最小值：</a:t>
                </a:r>
              </a:p>
            </p:txBody>
          </p:sp>
          <p:sp>
            <p:nvSpPr>
              <p:cNvPr id="804020" name="Line 180"/>
              <p:cNvSpPr>
                <a:spLocks noChangeShapeType="1"/>
              </p:cNvSpPr>
              <p:nvPr/>
            </p:nvSpPr>
            <p:spPr bwMode="auto">
              <a:xfrm>
                <a:off x="4277" y="1180"/>
                <a:ext cx="408" cy="0"/>
              </a:xfrm>
              <a:prstGeom prst="line">
                <a:avLst/>
              </a:prstGeom>
              <a:noFill/>
              <a:ln w="28575">
                <a:solidFill>
                  <a:srgbClr val="FF3300"/>
                </a:solidFill>
                <a:round/>
                <a:headEnd/>
                <a:tailEnd type="stealth" w="lg" len="lg"/>
              </a:ln>
              <a:effectLst/>
            </p:spPr>
            <p:txBody>
              <a:bodyPr/>
              <a:lstStyle/>
              <a:p>
                <a:endParaRPr lang="zh-CN" altLang="en-US">
                  <a:latin typeface="+mn-lt"/>
                  <a:ea typeface="楷体" pitchFamily="49" charset="-122"/>
                </a:endParaRPr>
              </a:p>
            </p:txBody>
          </p:sp>
          <p:sp>
            <p:nvSpPr>
              <p:cNvPr id="804021" name="Text Box 181"/>
              <p:cNvSpPr txBox="1">
                <a:spLocks noChangeArrowheads="1"/>
              </p:cNvSpPr>
              <p:nvPr/>
            </p:nvSpPr>
            <p:spPr bwMode="auto">
              <a:xfrm>
                <a:off x="4740" y="1044"/>
                <a:ext cx="771"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99"/>
                    </a:solidFill>
                    <a:effectLst>
                      <a:outerShdw blurRad="38100" dist="38100" dir="2700000" algn="tl">
                        <a:srgbClr val="000000"/>
                      </a:outerShdw>
                    </a:effectLst>
                    <a:latin typeface="+mn-lt"/>
                    <a:ea typeface="楷体" pitchFamily="49" charset="-122"/>
                  </a:rPr>
                  <a:t>-32768</a:t>
                </a:r>
              </a:p>
            </p:txBody>
          </p:sp>
        </p:grpSp>
        <p:sp>
          <p:nvSpPr>
            <p:cNvPr id="804022" name="AutoShape 182"/>
            <p:cNvSpPr>
              <a:spLocks/>
            </p:cNvSpPr>
            <p:nvPr/>
          </p:nvSpPr>
          <p:spPr bwMode="auto">
            <a:xfrm>
              <a:off x="1127" y="1117"/>
              <a:ext cx="46" cy="544"/>
            </a:xfrm>
            <a:prstGeom prst="leftBrace">
              <a:avLst>
                <a:gd name="adj1" fmla="val 98551"/>
                <a:gd name="adj2" fmla="val 50000"/>
              </a:avLst>
            </a:prstGeom>
            <a:noFill/>
            <a:ln w="28575">
              <a:solidFill>
                <a:schemeClr val="tx1"/>
              </a:solidFill>
              <a:round/>
              <a:headEnd/>
              <a:tailEnd/>
            </a:ln>
            <a:effectLst/>
          </p:spPr>
          <p:txBody>
            <a:bodyPr wrap="none" anchor="ctr"/>
            <a:lstStyle/>
            <a:p>
              <a:endParaRPr lang="zh-CN" altLang="en-US">
                <a:latin typeface="+mn-lt"/>
                <a:ea typeface="楷体" pitchFamily="49" charset="-122"/>
              </a:endParaRPr>
            </a:p>
          </p:txBody>
        </p:sp>
        <p:sp>
          <p:nvSpPr>
            <p:cNvPr id="804023" name="Text Box 183"/>
            <p:cNvSpPr txBox="1">
              <a:spLocks noChangeArrowheads="1"/>
            </p:cNvSpPr>
            <p:nvPr/>
          </p:nvSpPr>
          <p:spPr bwMode="auto">
            <a:xfrm>
              <a:off x="512" y="1209"/>
              <a:ext cx="644" cy="330"/>
            </a:xfrm>
            <a:prstGeom prst="rect">
              <a:avLst/>
            </a:prstGeom>
            <a:noFill/>
            <a:ln w="9525">
              <a:noFill/>
              <a:miter lim="800000"/>
              <a:headEnd/>
              <a:tailEnd/>
            </a:ln>
            <a:effectLst/>
          </p:spPr>
          <p:txBody>
            <a:bodyPr wrap="square">
              <a:spAutoFit/>
            </a:bodyPr>
            <a:lstStyle/>
            <a:p>
              <a:pPr>
                <a:spcBef>
                  <a:spcPct val="50000"/>
                </a:spcBef>
              </a:pPr>
              <a:r>
                <a:rPr lang="en-US" altLang="zh-CN" sz="2800" b="1" dirty="0">
                  <a:solidFill>
                    <a:srgbClr val="FF0066"/>
                  </a:solidFill>
                  <a:effectLst>
                    <a:outerShdw blurRad="38100" dist="38100" dir="2700000" algn="tl">
                      <a:srgbClr val="000000"/>
                    </a:outerShdw>
                  </a:effectLst>
                  <a:latin typeface="+mn-lt"/>
                  <a:ea typeface="楷体" pitchFamily="49" charset="-122"/>
                </a:rPr>
                <a:t>short</a:t>
              </a:r>
            </a:p>
          </p:txBody>
        </p:sp>
      </p:grpSp>
      <p:sp>
        <p:nvSpPr>
          <p:cNvPr id="804024" name="Oval 184"/>
          <p:cNvSpPr>
            <a:spLocks noChangeArrowheads="1"/>
          </p:cNvSpPr>
          <p:nvPr/>
        </p:nvSpPr>
        <p:spPr bwMode="auto">
          <a:xfrm>
            <a:off x="4177604" y="1557338"/>
            <a:ext cx="287338" cy="1223962"/>
          </a:xfrm>
          <a:prstGeom prst="ellipse">
            <a:avLst/>
          </a:prstGeom>
          <a:noFill/>
          <a:ln w="28575">
            <a:solidFill>
              <a:srgbClr val="FF0000"/>
            </a:solidFill>
            <a:round/>
            <a:headEnd/>
            <a:tailEnd/>
          </a:ln>
          <a:effectLst/>
        </p:spPr>
        <p:txBody>
          <a:bodyPr wrap="none" anchor="ctr"/>
          <a:lstStyle/>
          <a:p>
            <a:endParaRPr lang="zh-CN" altLang="en-US"/>
          </a:p>
        </p:txBody>
      </p:sp>
      <p:sp>
        <p:nvSpPr>
          <p:cNvPr id="804025" name="AutoShape 185"/>
          <p:cNvSpPr>
            <a:spLocks noChangeArrowheads="1"/>
          </p:cNvSpPr>
          <p:nvPr/>
        </p:nvSpPr>
        <p:spPr bwMode="auto">
          <a:xfrm>
            <a:off x="2034479" y="1125538"/>
            <a:ext cx="1295400" cy="360362"/>
          </a:xfrm>
          <a:prstGeom prst="wedgeRoundRectCallout">
            <a:avLst>
              <a:gd name="adj1" fmla="val 121815"/>
              <a:gd name="adj2" fmla="val 85681"/>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path path="circle">
              <a:fillToRect l="100000" t="100000"/>
            </a:path>
            <a:tileRect r="-100000" b="-100000"/>
          </a:gra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zh-CN" altLang="en-US" sz="1800" b="1">
                <a:effectLst>
                  <a:outerShdw blurRad="38100" dist="38100" dir="2700000" algn="tl">
                    <a:srgbClr val="FFFFFF"/>
                  </a:outerShdw>
                </a:effectLst>
                <a:latin typeface="+mn-lt"/>
                <a:ea typeface="楷体" pitchFamily="49" charset="-122"/>
              </a:rPr>
              <a:t>符号位</a:t>
            </a:r>
          </a:p>
        </p:txBody>
      </p:sp>
      <p:sp>
        <p:nvSpPr>
          <p:cNvPr id="804026" name="Rectangle 186"/>
          <p:cNvSpPr>
            <a:spLocks noChangeArrowheads="1"/>
          </p:cNvSpPr>
          <p:nvPr/>
        </p:nvSpPr>
        <p:spPr bwMode="auto">
          <a:xfrm>
            <a:off x="3863280" y="865188"/>
            <a:ext cx="4549775" cy="457200"/>
          </a:xfrm>
          <a:prstGeom prst="rect">
            <a:avLst/>
          </a:prstGeom>
          <a:noFill/>
          <a:ln w="9525">
            <a:noFill/>
            <a:miter lim="800000"/>
            <a:headEnd/>
            <a:tailEnd/>
          </a:ln>
          <a:effectLst/>
        </p:spPr>
        <p:txBody>
          <a:bodyPr wrap="none" anchor="ctr">
            <a:spAutoFit/>
          </a:bodyPr>
          <a:lstStyle/>
          <a:p>
            <a:r>
              <a:rPr lang="zh-CN" altLang="en-US" b="1" u="sng" dirty="0">
                <a:solidFill>
                  <a:schemeClr val="accent1"/>
                </a:solidFill>
                <a:effectLst>
                  <a:outerShdw blurRad="38100" dist="38100" dir="2700000" algn="tl">
                    <a:srgbClr val="000000"/>
                  </a:outerShdw>
                </a:effectLst>
                <a:latin typeface="华文新魏" pitchFamily="2" charset="-122"/>
                <a:ea typeface="华文新魏" pitchFamily="2" charset="-122"/>
              </a:rPr>
              <a:t>十六位整型数所表示的数据范围</a:t>
            </a:r>
            <a:r>
              <a:rPr lang="zh-CN" altLang="en-US" dirty="0">
                <a:latin typeface="华文新魏" pitchFamily="2" charset="-122"/>
                <a:ea typeface="华文新魏" pitchFamily="2" charset="-122"/>
              </a:rPr>
              <a:t> </a:t>
            </a:r>
          </a:p>
        </p:txBody>
      </p:sp>
      <p:grpSp>
        <p:nvGrpSpPr>
          <p:cNvPr id="804043" name="Group 203"/>
          <p:cNvGrpSpPr>
            <a:grpSpLocks/>
          </p:cNvGrpSpPr>
          <p:nvPr/>
        </p:nvGrpSpPr>
        <p:grpSpPr bwMode="auto">
          <a:xfrm>
            <a:off x="1747143" y="3159127"/>
            <a:ext cx="8669337" cy="1235076"/>
            <a:chOff x="295" y="1990"/>
            <a:chExt cx="5461" cy="778"/>
          </a:xfrm>
        </p:grpSpPr>
        <p:grpSp>
          <p:nvGrpSpPr>
            <p:cNvPr id="804042" name="Group 202"/>
            <p:cNvGrpSpPr>
              <a:grpSpLocks/>
            </p:cNvGrpSpPr>
            <p:nvPr/>
          </p:nvGrpSpPr>
          <p:grpSpPr bwMode="auto">
            <a:xfrm>
              <a:off x="1128" y="1990"/>
              <a:ext cx="4628" cy="778"/>
              <a:chOff x="1128" y="1990"/>
              <a:chExt cx="4628" cy="778"/>
            </a:xfrm>
          </p:grpSpPr>
          <p:grpSp>
            <p:nvGrpSpPr>
              <p:cNvPr id="804029" name="Group 189"/>
              <p:cNvGrpSpPr>
                <a:grpSpLocks/>
              </p:cNvGrpSpPr>
              <p:nvPr/>
            </p:nvGrpSpPr>
            <p:grpSpPr bwMode="auto">
              <a:xfrm>
                <a:off x="1137" y="1990"/>
                <a:ext cx="4618" cy="291"/>
                <a:chOff x="893" y="1026"/>
                <a:chExt cx="4618" cy="291"/>
              </a:xfrm>
            </p:grpSpPr>
            <p:sp>
              <p:nvSpPr>
                <p:cNvPr id="804030" name="Text Box 190"/>
                <p:cNvSpPr txBox="1">
                  <a:spLocks noChangeArrowheads="1"/>
                </p:cNvSpPr>
                <p:nvPr/>
              </p:nvSpPr>
              <p:spPr bwMode="auto">
                <a:xfrm>
                  <a:off x="1565" y="1026"/>
                  <a:ext cx="2812" cy="291"/>
                </a:xfrm>
                <a:prstGeom prst="rect">
                  <a:avLst/>
                </a:prstGeom>
                <a:noFill/>
                <a:ln w="9525">
                  <a:noFill/>
                  <a:miter lim="800000"/>
                  <a:headEnd/>
                  <a:tailEnd/>
                </a:ln>
                <a:effectLst/>
              </p:spPr>
              <p:txBody>
                <a:bodyPr>
                  <a:spAutoFit/>
                </a:bodyPr>
                <a:lstStyle/>
                <a:p>
                  <a:pPr>
                    <a:spcBef>
                      <a:spcPct val="50000"/>
                    </a:spcBef>
                  </a:pPr>
                  <a:r>
                    <a:rPr lang="en-US" altLang="zh-CN" b="1">
                      <a:effectLst>
                        <a:outerShdw blurRad="38100" dist="38100" dir="2700000" algn="tl">
                          <a:srgbClr val="FFFFFF"/>
                        </a:outerShdw>
                      </a:effectLst>
                      <a:latin typeface="+mn-lt"/>
                      <a:ea typeface="楷体" pitchFamily="49" charset="-122"/>
                    </a:rPr>
                    <a:t>1 1 1 1   1 1 1 1   1 1 1 1   1 1 1 1</a:t>
                  </a:r>
                  <a:r>
                    <a:rPr lang="en-US" altLang="zh-CN">
                      <a:latin typeface="+mn-lt"/>
                      <a:ea typeface="楷体" pitchFamily="49" charset="-122"/>
                    </a:rPr>
                    <a:t> </a:t>
                  </a:r>
                </a:p>
              </p:txBody>
            </p:sp>
            <p:sp>
              <p:nvSpPr>
                <p:cNvPr id="804031" name="Text Box 191"/>
                <p:cNvSpPr txBox="1">
                  <a:spLocks noChangeArrowheads="1"/>
                </p:cNvSpPr>
                <p:nvPr/>
              </p:nvSpPr>
              <p:spPr bwMode="auto">
                <a:xfrm>
                  <a:off x="893" y="1035"/>
                  <a:ext cx="771" cy="250"/>
                </a:xfrm>
                <a:prstGeom prst="rect">
                  <a:avLst/>
                </a:prstGeom>
                <a:noFill/>
                <a:ln w="9525">
                  <a:noFill/>
                  <a:miter lim="800000"/>
                  <a:headEnd/>
                  <a:tailEnd/>
                </a:ln>
                <a:effectLst/>
              </p:spPr>
              <p:txBody>
                <a:bodyPr>
                  <a:spAutoFit/>
                </a:bodyPr>
                <a:lstStyle/>
                <a:p>
                  <a:pPr>
                    <a:spcBef>
                      <a:spcPct val="50000"/>
                    </a:spcBef>
                  </a:pPr>
                  <a:r>
                    <a:rPr lang="zh-CN" altLang="en-US" sz="2000" b="1">
                      <a:effectLst>
                        <a:outerShdw blurRad="38100" dist="38100" dir="2700000" algn="tl">
                          <a:srgbClr val="FFFFFF"/>
                        </a:outerShdw>
                      </a:effectLst>
                      <a:latin typeface="+mn-lt"/>
                      <a:ea typeface="楷体" pitchFamily="49" charset="-122"/>
                    </a:rPr>
                    <a:t>最大值：</a:t>
                  </a:r>
                </a:p>
              </p:txBody>
            </p:sp>
            <p:sp>
              <p:nvSpPr>
                <p:cNvPr id="804032" name="Line 192"/>
                <p:cNvSpPr>
                  <a:spLocks noChangeShapeType="1"/>
                </p:cNvSpPr>
                <p:nvPr/>
              </p:nvSpPr>
              <p:spPr bwMode="auto">
                <a:xfrm>
                  <a:off x="4277" y="1180"/>
                  <a:ext cx="408" cy="0"/>
                </a:xfrm>
                <a:prstGeom prst="line">
                  <a:avLst/>
                </a:prstGeom>
                <a:noFill/>
                <a:ln w="28575">
                  <a:solidFill>
                    <a:srgbClr val="FF3300"/>
                  </a:solidFill>
                  <a:round/>
                  <a:headEnd/>
                  <a:tailEnd type="stealth" w="lg" len="lg"/>
                </a:ln>
                <a:effectLst/>
              </p:spPr>
              <p:txBody>
                <a:bodyPr/>
                <a:lstStyle/>
                <a:p>
                  <a:endParaRPr lang="zh-CN" altLang="en-US">
                    <a:latin typeface="+mn-lt"/>
                    <a:ea typeface="楷体" pitchFamily="49" charset="-122"/>
                  </a:endParaRPr>
                </a:p>
              </p:txBody>
            </p:sp>
            <p:sp>
              <p:nvSpPr>
                <p:cNvPr id="804033" name="Text Box 193"/>
                <p:cNvSpPr txBox="1">
                  <a:spLocks noChangeArrowheads="1"/>
                </p:cNvSpPr>
                <p:nvPr/>
              </p:nvSpPr>
              <p:spPr bwMode="auto">
                <a:xfrm>
                  <a:off x="4740" y="1044"/>
                  <a:ext cx="771"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99"/>
                      </a:solidFill>
                      <a:effectLst>
                        <a:outerShdw blurRad="38100" dist="38100" dir="2700000" algn="tl">
                          <a:srgbClr val="000000"/>
                        </a:outerShdw>
                      </a:effectLst>
                      <a:latin typeface="+mn-lt"/>
                      <a:ea typeface="楷体" pitchFamily="49" charset="-122"/>
                    </a:rPr>
                    <a:t>65535</a:t>
                  </a:r>
                </a:p>
              </p:txBody>
            </p:sp>
          </p:grpSp>
          <p:grpSp>
            <p:nvGrpSpPr>
              <p:cNvPr id="804034" name="Group 194"/>
              <p:cNvGrpSpPr>
                <a:grpSpLocks/>
              </p:cNvGrpSpPr>
              <p:nvPr/>
            </p:nvGrpSpPr>
            <p:grpSpPr bwMode="auto">
              <a:xfrm>
                <a:off x="1138" y="2477"/>
                <a:ext cx="4618" cy="291"/>
                <a:chOff x="893" y="1026"/>
                <a:chExt cx="4618" cy="291"/>
              </a:xfrm>
            </p:grpSpPr>
            <p:sp>
              <p:nvSpPr>
                <p:cNvPr id="804035" name="Text Box 195"/>
                <p:cNvSpPr txBox="1">
                  <a:spLocks noChangeArrowheads="1"/>
                </p:cNvSpPr>
                <p:nvPr/>
              </p:nvSpPr>
              <p:spPr bwMode="auto">
                <a:xfrm>
                  <a:off x="1565" y="1026"/>
                  <a:ext cx="2812" cy="291"/>
                </a:xfrm>
                <a:prstGeom prst="rect">
                  <a:avLst/>
                </a:prstGeom>
                <a:noFill/>
                <a:ln w="9525">
                  <a:noFill/>
                  <a:miter lim="800000"/>
                  <a:headEnd/>
                  <a:tailEnd/>
                </a:ln>
                <a:effectLst/>
              </p:spPr>
              <p:txBody>
                <a:bodyPr>
                  <a:spAutoFit/>
                </a:bodyPr>
                <a:lstStyle/>
                <a:p>
                  <a:pPr>
                    <a:spcBef>
                      <a:spcPct val="50000"/>
                    </a:spcBef>
                  </a:pPr>
                  <a:r>
                    <a:rPr lang="en-US" altLang="zh-CN" b="1">
                      <a:effectLst>
                        <a:outerShdw blurRad="38100" dist="38100" dir="2700000" algn="tl">
                          <a:srgbClr val="FFFFFF"/>
                        </a:outerShdw>
                      </a:effectLst>
                      <a:latin typeface="+mn-lt"/>
                      <a:ea typeface="楷体" pitchFamily="49" charset="-122"/>
                    </a:rPr>
                    <a:t>0 0 0 0   0 0 0 0   0 0 0 0   0 0 0 0</a:t>
                  </a:r>
                  <a:r>
                    <a:rPr lang="en-US" altLang="zh-CN">
                      <a:latin typeface="+mn-lt"/>
                      <a:ea typeface="楷体" pitchFamily="49" charset="-122"/>
                    </a:rPr>
                    <a:t> </a:t>
                  </a:r>
                </a:p>
              </p:txBody>
            </p:sp>
            <p:sp>
              <p:nvSpPr>
                <p:cNvPr id="804036" name="Text Box 196"/>
                <p:cNvSpPr txBox="1">
                  <a:spLocks noChangeArrowheads="1"/>
                </p:cNvSpPr>
                <p:nvPr/>
              </p:nvSpPr>
              <p:spPr bwMode="auto">
                <a:xfrm>
                  <a:off x="893" y="1035"/>
                  <a:ext cx="771" cy="250"/>
                </a:xfrm>
                <a:prstGeom prst="rect">
                  <a:avLst/>
                </a:prstGeom>
                <a:noFill/>
                <a:ln w="9525">
                  <a:noFill/>
                  <a:miter lim="800000"/>
                  <a:headEnd/>
                  <a:tailEnd/>
                </a:ln>
                <a:effectLst/>
              </p:spPr>
              <p:txBody>
                <a:bodyPr>
                  <a:spAutoFit/>
                </a:bodyPr>
                <a:lstStyle/>
                <a:p>
                  <a:pPr>
                    <a:spcBef>
                      <a:spcPct val="50000"/>
                    </a:spcBef>
                  </a:pPr>
                  <a:r>
                    <a:rPr lang="zh-CN" altLang="en-US" sz="2000" b="1">
                      <a:effectLst>
                        <a:outerShdw blurRad="38100" dist="38100" dir="2700000" algn="tl">
                          <a:srgbClr val="FFFFFF"/>
                        </a:outerShdw>
                      </a:effectLst>
                      <a:latin typeface="+mn-lt"/>
                      <a:ea typeface="楷体" pitchFamily="49" charset="-122"/>
                    </a:rPr>
                    <a:t>最小值：</a:t>
                  </a:r>
                </a:p>
              </p:txBody>
            </p:sp>
            <p:sp>
              <p:nvSpPr>
                <p:cNvPr id="804037" name="Line 197"/>
                <p:cNvSpPr>
                  <a:spLocks noChangeShapeType="1"/>
                </p:cNvSpPr>
                <p:nvPr/>
              </p:nvSpPr>
              <p:spPr bwMode="auto">
                <a:xfrm>
                  <a:off x="4277" y="1180"/>
                  <a:ext cx="408" cy="0"/>
                </a:xfrm>
                <a:prstGeom prst="line">
                  <a:avLst/>
                </a:prstGeom>
                <a:noFill/>
                <a:ln w="28575">
                  <a:solidFill>
                    <a:srgbClr val="FF3300"/>
                  </a:solidFill>
                  <a:round/>
                  <a:headEnd/>
                  <a:tailEnd type="stealth" w="lg" len="lg"/>
                </a:ln>
                <a:effectLst/>
              </p:spPr>
              <p:txBody>
                <a:bodyPr/>
                <a:lstStyle/>
                <a:p>
                  <a:endParaRPr lang="zh-CN" altLang="en-US">
                    <a:latin typeface="+mn-lt"/>
                    <a:ea typeface="楷体" pitchFamily="49" charset="-122"/>
                  </a:endParaRPr>
                </a:p>
              </p:txBody>
            </p:sp>
            <p:sp>
              <p:nvSpPr>
                <p:cNvPr id="804038" name="Text Box 198"/>
                <p:cNvSpPr txBox="1">
                  <a:spLocks noChangeArrowheads="1"/>
                </p:cNvSpPr>
                <p:nvPr/>
              </p:nvSpPr>
              <p:spPr bwMode="auto">
                <a:xfrm>
                  <a:off x="4740" y="1044"/>
                  <a:ext cx="771"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99"/>
                      </a:solidFill>
                      <a:effectLst>
                        <a:outerShdw blurRad="38100" dist="38100" dir="2700000" algn="tl">
                          <a:srgbClr val="000000"/>
                        </a:outerShdw>
                      </a:effectLst>
                      <a:latin typeface="+mn-lt"/>
                      <a:ea typeface="楷体" pitchFamily="49" charset="-122"/>
                    </a:rPr>
                    <a:t>0</a:t>
                  </a:r>
                </a:p>
              </p:txBody>
            </p:sp>
          </p:grpSp>
          <p:sp>
            <p:nvSpPr>
              <p:cNvPr id="804039" name="AutoShape 199"/>
              <p:cNvSpPr>
                <a:spLocks/>
              </p:cNvSpPr>
              <p:nvPr/>
            </p:nvSpPr>
            <p:spPr bwMode="auto">
              <a:xfrm>
                <a:off x="1128" y="2117"/>
                <a:ext cx="46" cy="544"/>
              </a:xfrm>
              <a:prstGeom prst="leftBrace">
                <a:avLst>
                  <a:gd name="adj1" fmla="val 98551"/>
                  <a:gd name="adj2" fmla="val 50000"/>
                </a:avLst>
              </a:prstGeom>
              <a:noFill/>
              <a:ln w="28575">
                <a:solidFill>
                  <a:schemeClr val="tx1"/>
                </a:solidFill>
                <a:round/>
                <a:headEnd/>
                <a:tailEnd/>
              </a:ln>
              <a:effectLst/>
            </p:spPr>
            <p:txBody>
              <a:bodyPr wrap="none" anchor="ctr"/>
              <a:lstStyle/>
              <a:p>
                <a:endParaRPr lang="zh-CN" altLang="en-US">
                  <a:latin typeface="+mn-lt"/>
                  <a:ea typeface="楷体" pitchFamily="49" charset="-122"/>
                </a:endParaRPr>
              </a:p>
            </p:txBody>
          </p:sp>
        </p:grpSp>
        <p:sp>
          <p:nvSpPr>
            <p:cNvPr id="804040" name="Text Box 200"/>
            <p:cNvSpPr txBox="1">
              <a:spLocks noChangeArrowheads="1"/>
            </p:cNvSpPr>
            <p:nvPr/>
          </p:nvSpPr>
          <p:spPr bwMode="auto">
            <a:xfrm>
              <a:off x="295" y="2088"/>
              <a:ext cx="907" cy="640"/>
            </a:xfrm>
            <a:prstGeom prst="rect">
              <a:avLst/>
            </a:prstGeom>
            <a:noFill/>
            <a:ln w="9525">
              <a:noFill/>
              <a:miter lim="800000"/>
              <a:headEnd/>
              <a:tailEnd/>
            </a:ln>
            <a:effectLst/>
          </p:spPr>
          <p:txBody>
            <a:bodyPr>
              <a:spAutoFit/>
            </a:bodyPr>
            <a:lstStyle/>
            <a:p>
              <a:pPr>
                <a:spcBef>
                  <a:spcPct val="50000"/>
                </a:spcBef>
              </a:pPr>
              <a:r>
                <a:rPr lang="en-US" altLang="zh-CN" b="1" dirty="0">
                  <a:solidFill>
                    <a:srgbClr val="FF0066"/>
                  </a:solidFill>
                  <a:effectLst>
                    <a:outerShdw blurRad="38100" dist="38100" dir="2700000" algn="tl">
                      <a:srgbClr val="000000"/>
                    </a:outerShdw>
                  </a:effectLst>
                  <a:latin typeface="+mn-lt"/>
                  <a:ea typeface="楷体" pitchFamily="49" charset="-122"/>
                </a:rPr>
                <a:t>unsigned</a:t>
              </a:r>
            </a:p>
            <a:p>
              <a:pPr>
                <a:spcBef>
                  <a:spcPct val="50000"/>
                </a:spcBef>
              </a:pPr>
              <a:r>
                <a:rPr lang="en-US" altLang="zh-CN" b="1" dirty="0">
                  <a:solidFill>
                    <a:srgbClr val="FF0066"/>
                  </a:solidFill>
                  <a:effectLst>
                    <a:outerShdw blurRad="38100" dist="38100" dir="2700000" algn="tl">
                      <a:srgbClr val="000000"/>
                    </a:outerShdw>
                  </a:effectLst>
                  <a:latin typeface="+mn-lt"/>
                  <a:ea typeface="楷体" pitchFamily="49" charset="-122"/>
                </a:rPr>
                <a:t>    short</a:t>
              </a:r>
            </a:p>
          </p:txBody>
        </p:sp>
      </p:grpSp>
      <p:sp>
        <p:nvSpPr>
          <p:cNvPr id="804044" name="Oval 204"/>
          <p:cNvSpPr>
            <a:spLocks noChangeArrowheads="1"/>
          </p:cNvSpPr>
          <p:nvPr/>
        </p:nvSpPr>
        <p:spPr bwMode="auto">
          <a:xfrm>
            <a:off x="4164904" y="3187701"/>
            <a:ext cx="287338" cy="1223963"/>
          </a:xfrm>
          <a:prstGeom prst="ellipse">
            <a:avLst/>
          </a:prstGeom>
          <a:noFill/>
          <a:ln w="28575">
            <a:solidFill>
              <a:srgbClr val="FF0000"/>
            </a:solidFill>
            <a:round/>
            <a:headEnd/>
            <a:tailEnd/>
          </a:ln>
          <a:effectLst/>
        </p:spPr>
        <p:txBody>
          <a:bodyPr wrap="none" anchor="ctr"/>
          <a:lstStyle/>
          <a:p>
            <a:endParaRPr lang="zh-CN" altLang="en-US"/>
          </a:p>
        </p:txBody>
      </p:sp>
      <p:sp>
        <p:nvSpPr>
          <p:cNvPr id="804045" name="AutoShape 205"/>
          <p:cNvSpPr>
            <a:spLocks noChangeArrowheads="1"/>
          </p:cNvSpPr>
          <p:nvPr/>
        </p:nvSpPr>
        <p:spPr bwMode="auto">
          <a:xfrm>
            <a:off x="1977329" y="2781301"/>
            <a:ext cx="1295400" cy="360363"/>
          </a:xfrm>
          <a:prstGeom prst="wedgeRoundRectCallout">
            <a:avLst>
              <a:gd name="adj1" fmla="val 121815"/>
              <a:gd name="adj2" fmla="val 85681"/>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path path="circle">
              <a:fillToRect l="100000" t="100000"/>
            </a:path>
            <a:tileRect r="-100000" b="-100000"/>
          </a:gra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zh-CN" altLang="en-US" sz="1800" b="1">
                <a:effectLst>
                  <a:outerShdw blurRad="38100" dist="38100" dir="2700000" algn="tl">
                    <a:srgbClr val="FFFFFF"/>
                  </a:outerShdw>
                </a:effectLst>
                <a:latin typeface="+mn-lt"/>
                <a:ea typeface="楷体" pitchFamily="49" charset="-122"/>
              </a:rPr>
              <a:t>数据位</a:t>
            </a:r>
          </a:p>
        </p:txBody>
      </p:sp>
      <p:graphicFrame>
        <p:nvGraphicFramePr>
          <p:cNvPr id="804489" name="Group 649"/>
          <p:cNvGraphicFramePr>
            <a:graphicFrameLocks noGrp="1"/>
          </p:cNvGraphicFramePr>
          <p:nvPr>
            <p:extLst>
              <p:ext uri="{D42A27DB-BD31-4B8C-83A1-F6EECF244321}">
                <p14:modId xmlns:p14="http://schemas.microsoft.com/office/powerpoint/2010/main" val="636477435"/>
              </p:ext>
            </p:extLst>
          </p:nvPr>
        </p:nvGraphicFramePr>
        <p:xfrm>
          <a:off x="1154300" y="927666"/>
          <a:ext cx="10297145" cy="5699760"/>
        </p:xfrm>
        <a:graphic>
          <a:graphicData uri="http://schemas.openxmlformats.org/drawingml/2006/table">
            <a:tbl>
              <a:tblPr>
                <a:effectLst>
                  <a:outerShdw blurRad="50800" dist="38100" dir="2700000" algn="tl" rotWithShape="0">
                    <a:prstClr val="black">
                      <a:alpha val="40000"/>
                    </a:prstClr>
                  </a:outerShdw>
                </a:effectLst>
              </a:tblPr>
              <a:tblGrid>
                <a:gridCol w="788765">
                  <a:extLst>
                    <a:ext uri="{9D8B030D-6E8A-4147-A177-3AD203B41FA5}">
                      <a16:colId xmlns:a16="http://schemas.microsoft.com/office/drawing/2014/main" val="20000"/>
                    </a:ext>
                  </a:extLst>
                </a:gridCol>
                <a:gridCol w="525843">
                  <a:extLst>
                    <a:ext uri="{9D8B030D-6E8A-4147-A177-3AD203B41FA5}">
                      <a16:colId xmlns:a16="http://schemas.microsoft.com/office/drawing/2014/main" val="20001"/>
                    </a:ext>
                  </a:extLst>
                </a:gridCol>
                <a:gridCol w="3593262">
                  <a:extLst>
                    <a:ext uri="{9D8B030D-6E8A-4147-A177-3AD203B41FA5}">
                      <a16:colId xmlns:a16="http://schemas.microsoft.com/office/drawing/2014/main" val="20002"/>
                    </a:ext>
                  </a:extLst>
                </a:gridCol>
                <a:gridCol w="788765">
                  <a:extLst>
                    <a:ext uri="{9D8B030D-6E8A-4147-A177-3AD203B41FA5}">
                      <a16:colId xmlns:a16="http://schemas.microsoft.com/office/drawing/2014/main" val="20003"/>
                    </a:ext>
                  </a:extLst>
                </a:gridCol>
                <a:gridCol w="4600510">
                  <a:extLst>
                    <a:ext uri="{9D8B030D-6E8A-4147-A177-3AD203B41FA5}">
                      <a16:colId xmlns:a16="http://schemas.microsoft.com/office/drawing/2014/main" val="20004"/>
                    </a:ext>
                  </a:extLst>
                </a:gridCol>
              </a:tblGrid>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cs typeface="Times New Roman" pitchFamily="18" charset="0"/>
                        </a:rPr>
                        <a:t>类型</a:t>
                      </a:r>
                      <a:endPar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66FFCC">
                            <a:tint val="66000"/>
                            <a:satMod val="160000"/>
                          </a:srgbClr>
                        </a:gs>
                        <a:gs pos="50000">
                          <a:srgbClr val="66FFCC">
                            <a:tint val="44500"/>
                            <a:satMod val="160000"/>
                          </a:srgbClr>
                        </a:gs>
                        <a:gs pos="100000">
                          <a:srgbClr val="66FFCC">
                            <a:tint val="23500"/>
                            <a:satMod val="160000"/>
                          </a:srgbClr>
                        </a:gs>
                      </a:gsLst>
                      <a:lin ang="54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cs typeface="Times New Roman" pitchFamily="18" charset="0"/>
                        </a:rPr>
                        <a:t>符号</a:t>
                      </a:r>
                      <a:endPar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66FFCC">
                            <a:tint val="66000"/>
                            <a:satMod val="160000"/>
                          </a:srgbClr>
                        </a:gs>
                        <a:gs pos="50000">
                          <a:srgbClr val="66FFCC">
                            <a:tint val="44500"/>
                            <a:satMod val="160000"/>
                          </a:srgbClr>
                        </a:gs>
                        <a:gs pos="100000">
                          <a:srgbClr val="66FFCC">
                            <a:tint val="23500"/>
                            <a:satMod val="160000"/>
                          </a:srgbClr>
                        </a:gs>
                      </a:gsLst>
                      <a:lin ang="54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cs typeface="Times New Roman" pitchFamily="18" charset="0"/>
                        </a:rPr>
                        <a:t>关键字</a:t>
                      </a:r>
                      <a:endPar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66FFCC">
                            <a:tint val="66000"/>
                            <a:satMod val="160000"/>
                          </a:srgbClr>
                        </a:gs>
                        <a:gs pos="50000">
                          <a:srgbClr val="66FFCC">
                            <a:tint val="44500"/>
                            <a:satMod val="160000"/>
                          </a:srgbClr>
                        </a:gs>
                        <a:gs pos="100000">
                          <a:srgbClr val="66FFCC">
                            <a:tint val="23500"/>
                            <a:satMod val="160000"/>
                          </a:srgbClr>
                        </a:gs>
                      </a:gsLst>
                      <a:lin ang="54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cs typeface="Times New Roman" pitchFamily="18" charset="0"/>
                        </a:rPr>
                        <a:t>占字节数</a:t>
                      </a:r>
                      <a:endPar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66FFCC">
                            <a:tint val="66000"/>
                            <a:satMod val="160000"/>
                          </a:srgbClr>
                        </a:gs>
                        <a:gs pos="50000">
                          <a:srgbClr val="66FFCC">
                            <a:tint val="44500"/>
                            <a:satMod val="160000"/>
                          </a:srgbClr>
                        </a:gs>
                        <a:gs pos="100000">
                          <a:srgbClr val="66FFCC">
                            <a:tint val="23500"/>
                            <a:satMod val="160000"/>
                          </a:srgbClr>
                        </a:gs>
                      </a:gsLst>
                      <a:lin ang="54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cs typeface="Times New Roman" pitchFamily="18" charset="0"/>
                        </a:rPr>
                        <a:t>数的表示范围</a:t>
                      </a:r>
                      <a:endParaRPr kumimoji="1" lang="zh-CN" altLang="en-US" sz="1600" b="1" i="0" u="none" strike="noStrike" cap="none" normalizeH="0" baseline="0" dirty="0">
                        <a:ln>
                          <a:noFill/>
                        </a:ln>
                        <a:solidFill>
                          <a:srgbClr val="FF3399"/>
                        </a:solidFill>
                        <a:effectLst>
                          <a:outerShdw blurRad="38100" dist="38100" dir="2700000" algn="tl">
                            <a:srgbClr val="FFFFFF"/>
                          </a:outerShdw>
                        </a:effectLst>
                        <a:latin typeface="+mn-lt"/>
                        <a:ea typeface="楷体"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66FFCC">
                            <a:tint val="66000"/>
                            <a:satMod val="160000"/>
                          </a:srgbClr>
                        </a:gs>
                        <a:gs pos="50000">
                          <a:srgbClr val="66FFCC">
                            <a:tint val="44500"/>
                            <a:satMod val="160000"/>
                          </a:srgbClr>
                        </a:gs>
                        <a:gs pos="100000">
                          <a:srgbClr val="66FFCC">
                            <a:tint val="23500"/>
                            <a:satMod val="160000"/>
                          </a:srgbClr>
                        </a:gs>
                      </a:gsLst>
                      <a:lin ang="5400000" scaled="1"/>
                      <a:tileRect/>
                    </a:gradFill>
                  </a:tcPr>
                </a:tc>
                <a:extLst>
                  <a:ext uri="{0D108BD9-81ED-4DB2-BD59-A6C34878D82A}">
                    <a16:rowId xmlns:a16="http://schemas.microsoft.com/office/drawing/2014/main" val="10000"/>
                  </a:ext>
                </a:extLst>
              </a:tr>
              <a:tr h="328613">
                <a:tc row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整</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型</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有</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(signed) </a:t>
                      </a:r>
                      <a:r>
                        <a:rPr kumimoji="1" lang="en-US" altLang="zh-CN" sz="18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int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   </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16</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位系统下</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-32768</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32767</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270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                      </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32</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位系统下</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-2147483648</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2147483647</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286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(signed) short</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-32768</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32767</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270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(signed) long</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-2147483648</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2147483647</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28613">
                <a:tc vMerge="1">
                  <a:txBody>
                    <a:bodyPr/>
                    <a:lstStyle/>
                    <a:p>
                      <a:endParaRPr lang="zh-CN" altLang="en-US"/>
                    </a:p>
                  </a:txBody>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无</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unsigned </a:t>
                      </a:r>
                      <a:r>
                        <a:rPr kumimoji="1" lang="en-US" altLang="zh-CN" sz="1800" b="1" i="0" u="none" strike="noStrike" cap="none" normalizeH="0" baseline="0" dirty="0" err="1">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int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   </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16</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位系统下</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65535</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270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                        </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32</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位系统下</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4294967295</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302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unsigned short</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65535</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27025">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unsigned long</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4294967295</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28613">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实</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型</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有</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float</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以及绝对值</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1.2</a:t>
                      </a:r>
                      <a:r>
                        <a:rPr lang="en-US" altLang="zh-CN" sz="1800" kern="1200" dirty="0">
                          <a:solidFill>
                            <a:schemeClr val="tx1"/>
                          </a:solidFill>
                          <a:latin typeface="+mn-lt"/>
                          <a:ea typeface="+mn-ea"/>
                          <a:cs typeface="+mn-cs"/>
                          <a:sym typeface="Wingdings 2"/>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10</a:t>
                      </a:r>
                      <a:r>
                        <a:rPr kumimoji="1" lang="en-US" altLang="zh-CN" sz="1800" b="1" i="0" u="none" strike="noStrike" cap="none" normalizeH="0" baseline="3000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-38</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3.4</a:t>
                      </a:r>
                      <a:r>
                        <a:rPr lang="en-US" altLang="zh-CN" sz="1800" kern="1200" dirty="0">
                          <a:solidFill>
                            <a:schemeClr val="tx1"/>
                          </a:solidFill>
                          <a:latin typeface="+mn-lt"/>
                          <a:ea typeface="+mn-ea"/>
                          <a:cs typeface="+mn-cs"/>
                          <a:sym typeface="Wingdings 2"/>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10</a:t>
                      </a:r>
                      <a:r>
                        <a:rPr kumimoji="1" lang="en-US" altLang="zh-CN" sz="1800" b="1" i="0" u="none" strike="noStrike" cap="none" normalizeH="0" baseline="3000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38</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r h="3270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有</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double</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8</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以及绝对值</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2.3</a:t>
                      </a:r>
                      <a:r>
                        <a:rPr lang="en-US" altLang="zh-CN" sz="1800" kern="1200" dirty="0">
                          <a:solidFill>
                            <a:schemeClr val="tx1"/>
                          </a:solidFill>
                          <a:latin typeface="+mn-lt"/>
                          <a:ea typeface="+mn-ea"/>
                          <a:cs typeface="+mn-cs"/>
                          <a:sym typeface="Wingdings 2"/>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10</a:t>
                      </a:r>
                      <a:r>
                        <a:rPr kumimoji="1" lang="en-US" altLang="zh-CN" sz="1800" b="1" i="0" u="none" strike="noStrike" cap="none" normalizeH="0" baseline="3000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-308</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1.7</a:t>
                      </a:r>
                      <a:r>
                        <a:rPr lang="en-US" altLang="zh-CN" sz="1800" kern="1200" dirty="0">
                          <a:solidFill>
                            <a:schemeClr val="tx1"/>
                          </a:solidFill>
                          <a:latin typeface="+mn-lt"/>
                          <a:ea typeface="+mn-ea"/>
                          <a:cs typeface="+mn-cs"/>
                          <a:sym typeface="Wingdings 2"/>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10</a:t>
                      </a:r>
                      <a:r>
                        <a:rPr kumimoji="1" lang="en-US" altLang="zh-CN" sz="1800" b="1" i="0" u="none" strike="noStrike" cap="none" normalizeH="0" baseline="3000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308</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0"/>
                  </a:ext>
                </a:extLst>
              </a:tr>
              <a:tr h="328613">
                <a:tc v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有</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long double</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以及绝对值</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2.3</a:t>
                      </a:r>
                      <a:r>
                        <a:rPr lang="en-US" altLang="zh-CN" sz="1800" kern="1200" dirty="0">
                          <a:solidFill>
                            <a:schemeClr val="tx1"/>
                          </a:solidFill>
                          <a:latin typeface="+mn-lt"/>
                          <a:ea typeface="+mn-ea"/>
                          <a:cs typeface="+mn-cs"/>
                          <a:sym typeface="Wingdings 2"/>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10</a:t>
                      </a:r>
                      <a:r>
                        <a:rPr kumimoji="1" lang="en-US" altLang="zh-CN" sz="1800" b="1" i="0" u="none" strike="noStrike" cap="none" normalizeH="0" baseline="3000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-308</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1.7</a:t>
                      </a:r>
                      <a:r>
                        <a:rPr lang="en-US" altLang="zh-CN" sz="1800" kern="1200" dirty="0">
                          <a:solidFill>
                            <a:schemeClr val="tx1"/>
                          </a:solidFill>
                          <a:latin typeface="+mn-lt"/>
                          <a:ea typeface="+mn-ea"/>
                          <a:cs typeface="+mn-cs"/>
                          <a:sym typeface="Wingdings 2"/>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10</a:t>
                      </a:r>
                      <a:r>
                        <a:rPr kumimoji="1" lang="en-US" altLang="zh-CN" sz="1800" b="1" i="0" u="none" strike="noStrike" cap="none" normalizeH="0" baseline="3000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308</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1"/>
                  </a:ext>
                </a:extLst>
              </a:tr>
              <a:tr h="328613">
                <a:tc vMerge="1">
                  <a:txBody>
                    <a:bodyPr/>
                    <a:lstStyle/>
                    <a:p>
                      <a:endParaRPr lang="zh-CN" altLang="en-US"/>
                    </a:p>
                  </a:txBody>
                  <a:tcPr/>
                </a:tc>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12</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以及绝对值</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3.4</a:t>
                      </a:r>
                      <a:r>
                        <a:rPr lang="en-US" altLang="zh-CN" sz="1800" kern="1200" dirty="0">
                          <a:solidFill>
                            <a:schemeClr val="tx1"/>
                          </a:solidFill>
                          <a:latin typeface="+mn-lt"/>
                          <a:ea typeface="+mn-ea"/>
                          <a:cs typeface="+mn-cs"/>
                          <a:sym typeface="Wingdings 2"/>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10</a:t>
                      </a:r>
                      <a:r>
                        <a:rPr kumimoji="1" lang="en-US" altLang="zh-CN" sz="1800" b="1" i="0" u="none" strike="noStrike" cap="none" normalizeH="0" baseline="3000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-4932</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1.2</a:t>
                      </a:r>
                      <a:r>
                        <a:rPr lang="en-US" altLang="zh-CN" sz="1800" kern="1200" dirty="0">
                          <a:solidFill>
                            <a:schemeClr val="tx1"/>
                          </a:solidFill>
                          <a:latin typeface="+mn-lt"/>
                          <a:ea typeface="+mn-ea"/>
                          <a:cs typeface="+mn-cs"/>
                          <a:sym typeface="Wingdings 2"/>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10</a:t>
                      </a:r>
                      <a:r>
                        <a:rPr kumimoji="1" lang="en-US" altLang="zh-CN" sz="1800" b="1" i="0" u="none" strike="noStrike" cap="none" normalizeH="0" baseline="3000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4932</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2"/>
                  </a:ext>
                </a:extLst>
              </a:tr>
              <a:tr h="32702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字符型</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有</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char</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-128</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127</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3"/>
                  </a:ext>
                </a:extLst>
              </a:tr>
              <a:tr h="3286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无</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unsigned char</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0</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255</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4"/>
                  </a:ext>
                </a:extLst>
              </a:tr>
            </a:tbl>
          </a:graphicData>
        </a:graphic>
      </p:graphicFrame>
      <p:grpSp>
        <p:nvGrpSpPr>
          <p:cNvPr id="804490" name="Group 650"/>
          <p:cNvGrpSpPr>
            <a:grpSpLocks/>
          </p:cNvGrpSpPr>
          <p:nvPr/>
        </p:nvGrpSpPr>
        <p:grpSpPr bwMode="auto">
          <a:xfrm>
            <a:off x="-11428" y="0"/>
            <a:ext cx="446088" cy="6858000"/>
            <a:chOff x="0" y="0"/>
            <a:chExt cx="281" cy="4320"/>
          </a:xfrm>
        </p:grpSpPr>
        <p:sp>
          <p:nvSpPr>
            <p:cNvPr id="804491" name="Text Box 65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04492" name="Text Box 65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3AD71E82-D4E5-9651-BBE6-9B5AA2AB0A31}"/>
              </a:ext>
            </a:extLst>
          </p:cNvPr>
          <p:cNvSpPr>
            <a:spLocks noGrp="1"/>
          </p:cNvSpPr>
          <p:nvPr>
            <p:ph type="sldNum" sz="quarter" idx="12"/>
          </p:nvPr>
        </p:nvSpPr>
        <p:spPr/>
        <p:txBody>
          <a:bodyPr/>
          <a:lstStyle/>
          <a:p>
            <a:fld id="{889BB3BD-F80A-4CDD-987F-7A7F8A95929D}" type="slidenum">
              <a:rPr lang="en-US" altLang="zh-CN" smtClean="0"/>
              <a:pPr/>
              <a:t>29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3845"/>
                                        </p:tgtEl>
                                        <p:attrNameLst>
                                          <p:attrName>style.visibility</p:attrName>
                                        </p:attrNameLst>
                                      </p:cBhvr>
                                      <p:to>
                                        <p:strVal val="visible"/>
                                      </p:to>
                                    </p:set>
                                    <p:animEffect transition="in" filter="blinds(horizontal)">
                                      <p:cBhvr>
                                        <p:cTn id="7" dur="500"/>
                                        <p:tgtEl>
                                          <p:spTgt spid="80384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4026"/>
                                        </p:tgtEl>
                                        <p:attrNameLst>
                                          <p:attrName>style.visibility</p:attrName>
                                        </p:attrNameLst>
                                      </p:cBhvr>
                                      <p:to>
                                        <p:strVal val="visible"/>
                                      </p:to>
                                    </p:set>
                                    <p:animEffect transition="in" filter="box(out)">
                                      <p:cBhvr>
                                        <p:cTn id="12" dur="500"/>
                                        <p:tgtEl>
                                          <p:spTgt spid="80402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4041"/>
                                        </p:tgtEl>
                                        <p:attrNameLst>
                                          <p:attrName>style.visibility</p:attrName>
                                        </p:attrNameLst>
                                      </p:cBhvr>
                                      <p:to>
                                        <p:strVal val="visible"/>
                                      </p:to>
                                    </p:set>
                                    <p:animEffect transition="in" filter="blinds(horizontal)">
                                      <p:cBhvr>
                                        <p:cTn id="17" dur="500"/>
                                        <p:tgtEl>
                                          <p:spTgt spid="80404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804024"/>
                                        </p:tgtEl>
                                        <p:attrNameLst>
                                          <p:attrName>style.visibility</p:attrName>
                                        </p:attrNameLst>
                                      </p:cBhvr>
                                      <p:to>
                                        <p:strVal val="visible"/>
                                      </p:to>
                                    </p:set>
                                    <p:animEffect transition="in" filter="strips(downLeft)">
                                      <p:cBhvr>
                                        <p:cTn id="22" dur="500"/>
                                        <p:tgtEl>
                                          <p:spTgt spid="80402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p:stCondLst>
                              <p:cond delay="500"/>
                            </p:stCondLst>
                            <p:childTnLst>
                              <p:par>
                                <p:cTn id="24" presetID="18" presetClass="entr" presetSubtype="12" fill="hold" grpId="0" nodeType="afterEffect">
                                  <p:stCondLst>
                                    <p:cond delay="0"/>
                                  </p:stCondLst>
                                  <p:childTnLst>
                                    <p:set>
                                      <p:cBhvr>
                                        <p:cTn id="25" dur="1" fill="hold">
                                          <p:stCondLst>
                                            <p:cond delay="0"/>
                                          </p:stCondLst>
                                        </p:cTn>
                                        <p:tgtEl>
                                          <p:spTgt spid="804025"/>
                                        </p:tgtEl>
                                        <p:attrNameLst>
                                          <p:attrName>style.visibility</p:attrName>
                                        </p:attrNameLst>
                                      </p:cBhvr>
                                      <p:to>
                                        <p:strVal val="visible"/>
                                      </p:to>
                                    </p:set>
                                    <p:animEffect transition="in" filter="strips(downLeft)">
                                      <p:cBhvr>
                                        <p:cTn id="26" dur="500"/>
                                        <p:tgtEl>
                                          <p:spTgt spid="804025"/>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04043"/>
                                        </p:tgtEl>
                                        <p:attrNameLst>
                                          <p:attrName>style.visibility</p:attrName>
                                        </p:attrNameLst>
                                      </p:cBhvr>
                                      <p:to>
                                        <p:strVal val="visible"/>
                                      </p:to>
                                    </p:set>
                                    <p:animEffect transition="in" filter="blinds(horizontal)">
                                      <p:cBhvr>
                                        <p:cTn id="31" dur="500"/>
                                        <p:tgtEl>
                                          <p:spTgt spid="80404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804044"/>
                                        </p:tgtEl>
                                        <p:attrNameLst>
                                          <p:attrName>style.visibility</p:attrName>
                                        </p:attrNameLst>
                                      </p:cBhvr>
                                      <p:to>
                                        <p:strVal val="visible"/>
                                      </p:to>
                                    </p:set>
                                    <p:animEffect transition="in" filter="strips(downLeft)">
                                      <p:cBhvr>
                                        <p:cTn id="36" dur="500"/>
                                        <p:tgtEl>
                                          <p:spTgt spid="804044"/>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7" fill="hold">
                            <p:stCondLst>
                              <p:cond delay="500"/>
                            </p:stCondLst>
                            <p:childTnLst>
                              <p:par>
                                <p:cTn id="38" presetID="18" presetClass="entr" presetSubtype="12" fill="hold" grpId="0" nodeType="afterEffect">
                                  <p:stCondLst>
                                    <p:cond delay="0"/>
                                  </p:stCondLst>
                                  <p:childTnLst>
                                    <p:set>
                                      <p:cBhvr>
                                        <p:cTn id="39" dur="1" fill="hold">
                                          <p:stCondLst>
                                            <p:cond delay="0"/>
                                          </p:stCondLst>
                                        </p:cTn>
                                        <p:tgtEl>
                                          <p:spTgt spid="804045"/>
                                        </p:tgtEl>
                                        <p:attrNameLst>
                                          <p:attrName>style.visibility</p:attrName>
                                        </p:attrNameLst>
                                      </p:cBhvr>
                                      <p:to>
                                        <p:strVal val="visible"/>
                                      </p:to>
                                    </p:set>
                                    <p:animEffect transition="in" filter="strips(downLeft)">
                                      <p:cBhvr>
                                        <p:cTn id="40" dur="500"/>
                                        <p:tgtEl>
                                          <p:spTgt spid="804045"/>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804489"/>
                                        </p:tgtEl>
                                        <p:attrNameLst>
                                          <p:attrName>style.visibility</p:attrName>
                                        </p:attrNameLst>
                                      </p:cBhvr>
                                      <p:to>
                                        <p:strVal val="visible"/>
                                      </p:to>
                                    </p:set>
                                    <p:animEffect transition="in" filter="box(out)">
                                      <p:cBhvr>
                                        <p:cTn id="45" dur="500"/>
                                        <p:tgtEl>
                                          <p:spTgt spid="804489"/>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5" grpId="0" autoUpdateAnimBg="0"/>
      <p:bldP spid="804024" grpId="0" animBg="1"/>
      <p:bldP spid="804025" grpId="0" animBg="1" autoUpdateAnimBg="0"/>
      <p:bldP spid="804026" grpId="0" autoUpdateAnimBg="0"/>
      <p:bldP spid="804044" grpId="0" animBg="1"/>
      <p:bldP spid="80404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47" name="Rectangle 7"/>
          <p:cNvSpPr>
            <a:spLocks noChangeArrowheads="1"/>
          </p:cNvSpPr>
          <p:nvPr/>
        </p:nvSpPr>
        <p:spPr bwMode="auto">
          <a:xfrm>
            <a:off x="1006010" y="1628776"/>
            <a:ext cx="10706614" cy="1514473"/>
          </a:xfrm>
          <a:prstGeom prst="rect">
            <a:avLst/>
          </a:prstGeom>
          <a:noFill/>
          <a:ln w="9525">
            <a:noFill/>
            <a:miter lim="800000"/>
            <a:headEnd/>
            <a:tailEnd/>
          </a:ln>
        </p:spPr>
        <p:txBody>
          <a:bodyPr>
            <a:scene3d>
              <a:camera prst="orthographicFront"/>
              <a:lightRig rig="soft" dir="t">
                <a:rot lat="0" lon="0" rev="10800000"/>
              </a:lightRig>
            </a:scene3d>
            <a:sp3d>
              <a:bevelT w="27940" h="12700"/>
              <a:contourClr>
                <a:srgbClr val="DDDDDD"/>
              </a:contourClr>
            </a:sp3d>
          </a:bodyPr>
          <a:lstStyle/>
          <a:p>
            <a:pPr>
              <a:spcBef>
                <a:spcPct val="20000"/>
              </a:spcBef>
              <a:buFont typeface="Wingdings" pitchFamily="2" charset="2"/>
              <a:buNone/>
            </a:pPr>
            <a:r>
              <a:rPr lang="en-US" altLang="zh-CN" b="1" spc="150" dirty="0">
                <a:ln w="11430"/>
                <a:solidFill>
                  <a:srgbClr val="006600"/>
                </a:solidFill>
                <a:effectLst>
                  <a:outerShdw blurRad="25400" algn="tl" rotWithShape="0">
                    <a:srgbClr val="000000">
                      <a:alpha val="43000"/>
                    </a:srgbClr>
                  </a:outerShdw>
                </a:effectLst>
                <a:latin typeface="微软雅黑" pitchFamily="34" charset="-122"/>
                <a:ea typeface="微软雅黑" pitchFamily="34" charset="-122"/>
              </a:rPr>
              <a:t>     </a:t>
            </a:r>
            <a:r>
              <a:rPr lang="zh-CN" altLang="en-US" b="1" spc="150" dirty="0">
                <a:ln w="11430"/>
                <a:solidFill>
                  <a:srgbClr val="003399"/>
                </a:solidFill>
                <a:effectLst>
                  <a:outerShdw blurRad="25400" algn="tl" rotWithShape="0">
                    <a:srgbClr val="000000">
                      <a:alpha val="43000"/>
                    </a:srgbClr>
                  </a:outerShdw>
                </a:effectLst>
                <a:latin typeface="微软雅黑" pitchFamily="34" charset="-122"/>
                <a:ea typeface="微软雅黑" pitchFamily="34" charset="-122"/>
              </a:rPr>
              <a:t>程序是解决某种问题的一组指令的有序集合。</a:t>
            </a:r>
          </a:p>
          <a:p>
            <a:pPr>
              <a:spcBef>
                <a:spcPct val="20000"/>
              </a:spcBef>
              <a:buFont typeface="Wingdings" pitchFamily="2" charset="2"/>
              <a:buNone/>
            </a:pPr>
            <a:r>
              <a:rPr lang="zh-CN" altLang="en-US" b="1" spc="150" dirty="0">
                <a:ln w="11430"/>
                <a:solidFill>
                  <a:srgbClr val="003399"/>
                </a:solidFill>
                <a:effectLst>
                  <a:outerShdw blurRad="25400" algn="tl" rotWithShape="0">
                    <a:srgbClr val="000000">
                      <a:alpha val="43000"/>
                    </a:srgbClr>
                  </a:outerShdw>
                </a:effectLst>
                <a:latin typeface="微软雅黑" pitchFamily="34" charset="-122"/>
                <a:ea typeface="微软雅黑" pitchFamily="34" charset="-122"/>
              </a:rPr>
              <a:t>     著名计算机科学家沃思</a:t>
            </a:r>
            <a:r>
              <a:rPr lang="zh-CN" altLang="en-US" b="1" spc="150" dirty="0">
                <a:ln w="11430"/>
                <a:solidFill>
                  <a:srgbClr val="003399"/>
                </a:solidFill>
                <a:effectLst>
                  <a:outerShdw blurRad="25400" algn="tl" rotWithShape="0">
                    <a:srgbClr val="000000">
                      <a:alpha val="43000"/>
                    </a:srgbClr>
                  </a:outerShdw>
                </a:effectLst>
                <a:latin typeface="+mn-lt"/>
                <a:ea typeface="微软雅黑" pitchFamily="34" charset="-122"/>
              </a:rPr>
              <a:t>（</a:t>
            </a:r>
            <a:r>
              <a:rPr lang="en-US" altLang="zh-CN" b="1" spc="150" dirty="0" err="1">
                <a:ln w="11430"/>
                <a:solidFill>
                  <a:srgbClr val="003399"/>
                </a:solidFill>
                <a:effectLst>
                  <a:outerShdw blurRad="25400" algn="tl" rotWithShape="0">
                    <a:srgbClr val="000000">
                      <a:alpha val="43000"/>
                    </a:srgbClr>
                  </a:outerShdw>
                </a:effectLst>
                <a:latin typeface="+mn-lt"/>
                <a:ea typeface="微软雅黑" pitchFamily="34" charset="-122"/>
              </a:rPr>
              <a:t>Nikiklaus</a:t>
            </a:r>
            <a:r>
              <a:rPr lang="en-US" altLang="zh-CN" b="1" spc="150" dirty="0">
                <a:ln w="11430"/>
                <a:solidFill>
                  <a:srgbClr val="003399"/>
                </a:solidFill>
                <a:effectLst>
                  <a:outerShdw blurRad="25400" algn="tl" rotWithShape="0">
                    <a:srgbClr val="000000">
                      <a:alpha val="43000"/>
                    </a:srgbClr>
                  </a:outerShdw>
                </a:effectLst>
                <a:latin typeface="+mn-lt"/>
                <a:ea typeface="微软雅黑" pitchFamily="34" charset="-122"/>
              </a:rPr>
              <a:t> Wirth</a:t>
            </a:r>
            <a:r>
              <a:rPr lang="zh-CN" altLang="en-US" b="1" spc="150" dirty="0">
                <a:ln w="11430"/>
                <a:solidFill>
                  <a:srgbClr val="003399"/>
                </a:solidFill>
                <a:effectLst>
                  <a:outerShdw blurRad="25400" algn="tl" rotWithShape="0">
                    <a:srgbClr val="000000">
                      <a:alpha val="43000"/>
                    </a:srgbClr>
                  </a:outerShdw>
                </a:effectLst>
                <a:latin typeface="+mn-lt"/>
                <a:ea typeface="微软雅黑" pitchFamily="34" charset="-122"/>
              </a:rPr>
              <a:t>）</a:t>
            </a:r>
            <a:r>
              <a:rPr lang="zh-CN" altLang="en-US" b="1" spc="150" dirty="0">
                <a:ln w="11430"/>
                <a:solidFill>
                  <a:srgbClr val="003399"/>
                </a:solidFill>
                <a:effectLst>
                  <a:outerShdw blurRad="25400" algn="tl" rotWithShape="0">
                    <a:srgbClr val="000000">
                      <a:alpha val="43000"/>
                    </a:srgbClr>
                  </a:outerShdw>
                </a:effectLst>
                <a:latin typeface="微软雅黑" pitchFamily="34" charset="-122"/>
                <a:ea typeface="微软雅黑" pitchFamily="34" charset="-122"/>
              </a:rPr>
              <a:t>提出一个公式：</a:t>
            </a:r>
          </a:p>
          <a:p>
            <a:pPr>
              <a:spcBef>
                <a:spcPct val="20000"/>
              </a:spcBef>
              <a:buFont typeface="Wingdings" pitchFamily="2" charset="2"/>
              <a:buNone/>
            </a:pPr>
            <a:r>
              <a:rPr lang="zh-CN" altLang="en-US" b="1" spc="150" dirty="0">
                <a:ln w="11430"/>
                <a:solidFill>
                  <a:srgbClr val="006600"/>
                </a:solidFill>
                <a:effectLst>
                  <a:outerShdw blurRad="25400" algn="tl" rotWithShape="0">
                    <a:srgbClr val="000000">
                      <a:alpha val="43000"/>
                    </a:srgbClr>
                  </a:outerShdw>
                </a:effectLst>
                <a:latin typeface="微软雅黑" pitchFamily="34" charset="-122"/>
                <a:ea typeface="微软雅黑" pitchFamily="34" charset="-122"/>
              </a:rPr>
              <a:t>                     程序 </a:t>
            </a:r>
            <a:r>
              <a:rPr lang="en-US" altLang="zh-CN" b="1" spc="150" dirty="0">
                <a:ln w="11430"/>
                <a:solidFill>
                  <a:srgbClr val="006600"/>
                </a:solidFill>
                <a:effectLst>
                  <a:outerShdw blurRad="25400" algn="tl" rotWithShape="0">
                    <a:srgbClr val="000000">
                      <a:alpha val="43000"/>
                    </a:srgbClr>
                  </a:outerShdw>
                </a:effectLst>
                <a:latin typeface="微软雅黑" pitchFamily="34" charset="-122"/>
                <a:ea typeface="微软雅黑" pitchFamily="34" charset="-122"/>
              </a:rPr>
              <a:t>= </a:t>
            </a:r>
            <a:r>
              <a:rPr lang="zh-CN" altLang="en-US" b="1" spc="150" dirty="0">
                <a:ln w="11430"/>
                <a:solidFill>
                  <a:srgbClr val="006600"/>
                </a:solidFill>
                <a:effectLst>
                  <a:outerShdw blurRad="25400" algn="tl" rotWithShape="0">
                    <a:srgbClr val="000000">
                      <a:alpha val="43000"/>
                    </a:srgbClr>
                  </a:outerShdw>
                </a:effectLst>
                <a:latin typeface="微软雅黑" pitchFamily="34" charset="-122"/>
                <a:ea typeface="微软雅黑" pitchFamily="34" charset="-122"/>
              </a:rPr>
              <a:t>数据结构 </a:t>
            </a:r>
            <a:r>
              <a:rPr lang="en-US" altLang="zh-CN" b="1" spc="150" dirty="0">
                <a:ln w="11430"/>
                <a:solidFill>
                  <a:srgbClr val="006600"/>
                </a:solidFill>
                <a:effectLst>
                  <a:outerShdw blurRad="25400" algn="tl" rotWithShape="0">
                    <a:srgbClr val="000000">
                      <a:alpha val="43000"/>
                    </a:srgbClr>
                  </a:outerShdw>
                </a:effectLst>
                <a:latin typeface="微软雅黑" pitchFamily="34" charset="-122"/>
                <a:ea typeface="微软雅黑" pitchFamily="34" charset="-122"/>
              </a:rPr>
              <a:t>+ </a:t>
            </a:r>
            <a:r>
              <a:rPr lang="zh-CN" altLang="en-US" b="1" spc="150" dirty="0">
                <a:ln w="11430"/>
                <a:solidFill>
                  <a:srgbClr val="006600"/>
                </a:solidFill>
                <a:effectLst>
                  <a:outerShdw blurRad="25400" algn="tl" rotWithShape="0">
                    <a:srgbClr val="000000">
                      <a:alpha val="43000"/>
                    </a:srgbClr>
                  </a:outerShdw>
                </a:effectLst>
                <a:latin typeface="微软雅黑" pitchFamily="34" charset="-122"/>
                <a:ea typeface="微软雅黑" pitchFamily="34" charset="-122"/>
              </a:rPr>
              <a:t>算法  </a:t>
            </a:r>
          </a:p>
        </p:txBody>
      </p:sp>
      <p:sp>
        <p:nvSpPr>
          <p:cNvPr id="675861" name="Text Box 21"/>
          <p:cNvSpPr txBox="1">
            <a:spLocks noChangeArrowheads="1"/>
          </p:cNvSpPr>
          <p:nvPr/>
        </p:nvSpPr>
        <p:spPr bwMode="auto">
          <a:xfrm>
            <a:off x="525135" y="379413"/>
            <a:ext cx="7129463" cy="641350"/>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600" b="1">
                <a:solidFill>
                  <a:srgbClr val="FF3300"/>
                </a:solidFill>
                <a:effectLst>
                  <a:outerShdw blurRad="38100" dist="38100" dir="2700000" algn="tl">
                    <a:srgbClr val="000000"/>
                  </a:outerShdw>
                </a:effectLst>
                <a:latin typeface="Arial" pitchFamily="34" charset="0"/>
                <a:ea typeface="隶书" pitchFamily="49" charset="-122"/>
              </a:rPr>
              <a:t>学习的意义</a:t>
            </a:r>
            <a:r>
              <a:rPr kumimoji="0" lang="zh-CN" altLang="en-US" sz="3600" b="1">
                <a:effectLst>
                  <a:outerShdw blurRad="38100" dist="38100" dir="2700000" algn="tl">
                    <a:srgbClr val="FFFFFF"/>
                  </a:outerShdw>
                </a:effectLst>
              </a:rPr>
              <a:t>   </a:t>
            </a:r>
            <a:endParaRPr kumimoji="0" lang="zh-CN" altLang="en-US" sz="3600"/>
          </a:p>
        </p:txBody>
      </p:sp>
      <p:sp>
        <p:nvSpPr>
          <p:cNvPr id="675864" name="Rectangle 24"/>
          <p:cNvSpPr>
            <a:spLocks noChangeArrowheads="1"/>
          </p:cNvSpPr>
          <p:nvPr/>
        </p:nvSpPr>
        <p:spPr bwMode="auto">
          <a:xfrm>
            <a:off x="994246" y="971550"/>
            <a:ext cx="3157538" cy="579438"/>
          </a:xfrm>
          <a:prstGeom prst="rect">
            <a:avLst/>
          </a:prstGeom>
          <a:noFill/>
          <a:ln w="9525">
            <a:noFill/>
            <a:miter lim="800000"/>
            <a:headEnd/>
            <a:tailEnd/>
          </a:ln>
          <a:effectLst/>
        </p:spPr>
        <p:txBody>
          <a:bodyPr wrap="none">
            <a:spAutoFit/>
          </a:bodyPr>
          <a:lstStyle/>
          <a:p>
            <a:pPr>
              <a:spcBef>
                <a:spcPct val="20000"/>
              </a:spcBef>
              <a:buClr>
                <a:srgbClr val="FF00FF"/>
              </a:buClr>
              <a:buFont typeface="Wingdings" pitchFamily="2" charset="2"/>
              <a:buChar char="Ø"/>
            </a:pPr>
            <a:r>
              <a:rPr lang="en-US" altLang="zh-CN" sz="3200" dirty="0">
                <a:latin typeface="隶书" pitchFamily="49" charset="-122"/>
                <a:ea typeface="隶书" pitchFamily="49" charset="-122"/>
              </a:rPr>
              <a:t> </a:t>
            </a:r>
            <a:r>
              <a:rPr lang="zh-CN" altLang="en-US" sz="3200" b="1" dirty="0">
                <a:solidFill>
                  <a:srgbClr val="FF00FF"/>
                </a:solidFill>
                <a:effectLst>
                  <a:outerShdw blurRad="38100" dist="38100" dir="2700000" algn="tl">
                    <a:srgbClr val="000000"/>
                  </a:outerShdw>
                </a:effectLst>
                <a:latin typeface="隶书" pitchFamily="49" charset="-122"/>
                <a:ea typeface="隶书" pitchFamily="49" charset="-122"/>
              </a:rPr>
              <a:t>程序是什么？</a:t>
            </a:r>
          </a:p>
        </p:txBody>
      </p:sp>
      <p:sp>
        <p:nvSpPr>
          <p:cNvPr id="675865" name="AutoShape 25"/>
          <p:cNvSpPr>
            <a:spLocks noChangeArrowheads="1"/>
          </p:cNvSpPr>
          <p:nvPr/>
        </p:nvSpPr>
        <p:spPr bwMode="auto">
          <a:xfrm>
            <a:off x="2784549" y="3572209"/>
            <a:ext cx="2449513" cy="1584325"/>
          </a:xfrm>
          <a:prstGeom prst="wedgeRectCallout">
            <a:avLst>
              <a:gd name="adj1" fmla="val 47602"/>
              <a:gd name="adj2" fmla="val -91384"/>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zh-CN" altLang="en-US" b="1" dirty="0">
                <a:solidFill>
                  <a:srgbClr val="CC3300"/>
                </a:solidFill>
                <a:effectLst>
                  <a:outerShdw blurRad="38100" dist="38100" dir="2700000" algn="tl">
                    <a:srgbClr val="000000"/>
                  </a:outerShdw>
                </a:effectLst>
                <a:latin typeface="楷体" pitchFamily="49" charset="-122"/>
                <a:ea typeface="楷体" pitchFamily="49" charset="-122"/>
              </a:rPr>
              <a:t>对数据的描述。</a:t>
            </a:r>
            <a:r>
              <a:rPr lang="zh-CN" altLang="en-US" b="1" dirty="0">
                <a:effectLst>
                  <a:outerShdw blurRad="38100" dist="38100" dir="2700000" algn="tl">
                    <a:srgbClr val="FFFFFF"/>
                  </a:outerShdw>
                </a:effectLst>
                <a:latin typeface="楷体" pitchFamily="49" charset="-122"/>
                <a:ea typeface="楷体" pitchFamily="49" charset="-122"/>
              </a:rPr>
              <a:t>在</a:t>
            </a:r>
            <a:r>
              <a:rPr lang="en-US" altLang="zh-CN" b="1" dirty="0">
                <a:effectLst>
                  <a:outerShdw blurRad="38100" dist="38100" dir="2700000" algn="tl">
                    <a:srgbClr val="FFFFFF"/>
                  </a:outerShdw>
                </a:effectLst>
                <a:latin typeface="楷体" pitchFamily="49" charset="-122"/>
                <a:ea typeface="楷体" pitchFamily="49" charset="-122"/>
              </a:rPr>
              <a:t>C</a:t>
            </a:r>
            <a:r>
              <a:rPr lang="zh-CN" altLang="en-US" b="1" dirty="0">
                <a:effectLst>
                  <a:outerShdw blurRad="38100" dist="38100" dir="2700000" algn="tl">
                    <a:srgbClr val="FFFFFF"/>
                  </a:outerShdw>
                </a:effectLst>
                <a:latin typeface="楷体" pitchFamily="49" charset="-122"/>
                <a:ea typeface="楷体" pitchFamily="49" charset="-122"/>
              </a:rPr>
              <a:t>语言中，体现为</a:t>
            </a:r>
            <a:r>
              <a:rPr lang="zh-CN" altLang="en-US" b="1" dirty="0">
                <a:solidFill>
                  <a:srgbClr val="FF00FF"/>
                </a:solidFill>
                <a:effectLst>
                  <a:outerShdw blurRad="38100" dist="38100" dir="2700000" algn="tl">
                    <a:srgbClr val="000000"/>
                  </a:outerShdw>
                </a:effectLst>
                <a:latin typeface="楷体" pitchFamily="49" charset="-122"/>
                <a:ea typeface="楷体" pitchFamily="49" charset="-122"/>
              </a:rPr>
              <a:t>数据类型</a:t>
            </a:r>
            <a:r>
              <a:rPr lang="zh-CN" altLang="en-US" b="1" dirty="0">
                <a:effectLst>
                  <a:outerShdw blurRad="38100" dist="38100" dir="2700000" algn="tl">
                    <a:srgbClr val="FFFFFF"/>
                  </a:outerShdw>
                </a:effectLst>
                <a:latin typeface="楷体" pitchFamily="49" charset="-122"/>
                <a:ea typeface="楷体" pitchFamily="49" charset="-122"/>
              </a:rPr>
              <a:t>的描述！</a:t>
            </a:r>
          </a:p>
        </p:txBody>
      </p:sp>
      <p:sp>
        <p:nvSpPr>
          <p:cNvPr id="675866" name="AutoShape 26"/>
          <p:cNvSpPr>
            <a:spLocks noChangeArrowheads="1"/>
          </p:cNvSpPr>
          <p:nvPr/>
        </p:nvSpPr>
        <p:spPr bwMode="auto">
          <a:xfrm>
            <a:off x="6600007" y="3573016"/>
            <a:ext cx="3179763" cy="1584325"/>
          </a:xfrm>
          <a:prstGeom prst="wedgeRectCallout">
            <a:avLst>
              <a:gd name="adj1" fmla="val -46927"/>
              <a:gd name="adj2" fmla="val -88099"/>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zh-CN" altLang="en-US" b="1" dirty="0">
                <a:solidFill>
                  <a:srgbClr val="CC3300"/>
                </a:solidFill>
                <a:effectLst>
                  <a:outerShdw blurRad="38100" dist="38100" dir="2700000" algn="tl">
                    <a:srgbClr val="000000"/>
                  </a:outerShdw>
                </a:effectLst>
                <a:latin typeface="楷体" pitchFamily="49" charset="-122"/>
                <a:ea typeface="楷体" pitchFamily="49" charset="-122"/>
              </a:rPr>
              <a:t>对数据处理的描述。</a:t>
            </a:r>
            <a:r>
              <a:rPr lang="zh-CN" altLang="en-US" b="1" dirty="0">
                <a:effectLst>
                  <a:outerShdw blurRad="38100" dist="38100" dir="2700000" algn="tl">
                    <a:srgbClr val="FFFFFF"/>
                  </a:outerShdw>
                </a:effectLst>
                <a:latin typeface="楷体" pitchFamily="49" charset="-122"/>
                <a:ea typeface="楷体" pitchFamily="49" charset="-122"/>
              </a:rPr>
              <a:t>是为解决一个问题而采取的方法和步骤，是程序的灵魂！</a:t>
            </a:r>
            <a:r>
              <a:rPr lang="zh-CN" altLang="en-US" dirty="0">
                <a:latin typeface="楷体" pitchFamily="49" charset="-122"/>
                <a:ea typeface="楷体" pitchFamily="49" charset="-122"/>
              </a:rPr>
              <a:t> </a:t>
            </a:r>
          </a:p>
        </p:txBody>
      </p:sp>
      <p:sp>
        <p:nvSpPr>
          <p:cNvPr id="675867" name="Text Box 27"/>
          <p:cNvSpPr txBox="1">
            <a:spLocks noChangeArrowheads="1"/>
          </p:cNvSpPr>
          <p:nvPr/>
        </p:nvSpPr>
        <p:spPr bwMode="auto">
          <a:xfrm>
            <a:off x="2855987" y="5358159"/>
            <a:ext cx="2447925" cy="519113"/>
          </a:xfrm>
          <a:prstGeom prst="rect">
            <a:avLst/>
          </a:prstGeom>
          <a:noFill/>
          <a:ln w="9525">
            <a:noFill/>
            <a:miter lim="800000"/>
            <a:headEnd/>
            <a:tailEnd/>
          </a:ln>
          <a:effectLst/>
        </p:spPr>
        <p:txBody>
          <a:bodyPr>
            <a:spAutoFit/>
          </a:bodyPr>
          <a:lstStyle/>
          <a:p>
            <a:pPr>
              <a:spcBef>
                <a:spcPct val="50000"/>
              </a:spcBef>
            </a:pPr>
            <a:r>
              <a:rPr lang="en-US" altLang="zh-CN" sz="2800" b="1" dirty="0">
                <a:solidFill>
                  <a:srgbClr val="FF00FF"/>
                </a:solidFill>
                <a:effectLst>
                  <a:outerShdw blurRad="38100" dist="38100" dir="2700000" algn="tl">
                    <a:srgbClr val="000000"/>
                  </a:outerShdw>
                </a:effectLst>
                <a:ea typeface="隶书" pitchFamily="49" charset="-122"/>
              </a:rPr>
              <a:t>&lt;&lt;</a:t>
            </a:r>
            <a:r>
              <a:rPr lang="zh-CN" altLang="en-US" sz="2800" b="1" dirty="0">
                <a:solidFill>
                  <a:srgbClr val="FF00FF"/>
                </a:solidFill>
                <a:effectLst>
                  <a:outerShdw blurRad="38100" dist="38100" dir="2700000" algn="tl">
                    <a:srgbClr val="000000"/>
                  </a:outerShdw>
                </a:effectLst>
                <a:ea typeface="隶书" pitchFamily="49" charset="-122"/>
              </a:rPr>
              <a:t>数据结构</a:t>
            </a:r>
            <a:r>
              <a:rPr lang="en-US" altLang="zh-CN" sz="2800" b="1" dirty="0">
                <a:solidFill>
                  <a:srgbClr val="FF00FF"/>
                </a:solidFill>
                <a:effectLst>
                  <a:outerShdw blurRad="38100" dist="38100" dir="2700000" algn="tl">
                    <a:srgbClr val="000000"/>
                  </a:outerShdw>
                </a:effectLst>
                <a:ea typeface="隶书" pitchFamily="49" charset="-122"/>
              </a:rPr>
              <a:t>&gt;&gt;</a:t>
            </a:r>
          </a:p>
        </p:txBody>
      </p:sp>
      <p:sp>
        <p:nvSpPr>
          <p:cNvPr id="675868" name="Text Box 28"/>
          <p:cNvSpPr txBox="1">
            <a:spLocks noChangeArrowheads="1"/>
          </p:cNvSpPr>
          <p:nvPr/>
        </p:nvSpPr>
        <p:spPr bwMode="auto">
          <a:xfrm>
            <a:off x="6528569" y="5358966"/>
            <a:ext cx="3671887" cy="519113"/>
          </a:xfrm>
          <a:prstGeom prst="rect">
            <a:avLst/>
          </a:prstGeom>
          <a:noFill/>
          <a:ln w="9525">
            <a:noFill/>
            <a:miter lim="800000"/>
            <a:headEnd/>
            <a:tailEnd/>
          </a:ln>
          <a:effectLst/>
        </p:spPr>
        <p:txBody>
          <a:bodyPr>
            <a:spAutoFit/>
          </a:bodyPr>
          <a:lstStyle/>
          <a:p>
            <a:pPr>
              <a:spcBef>
                <a:spcPct val="50000"/>
              </a:spcBef>
            </a:pPr>
            <a:r>
              <a:rPr lang="en-US" altLang="zh-CN" sz="2800" b="1" dirty="0">
                <a:solidFill>
                  <a:srgbClr val="FF00FF"/>
                </a:solidFill>
                <a:effectLst>
                  <a:outerShdw blurRad="38100" dist="38100" dir="2700000" algn="tl">
                    <a:srgbClr val="000000"/>
                  </a:outerShdw>
                </a:effectLst>
                <a:ea typeface="隶书" pitchFamily="49" charset="-122"/>
              </a:rPr>
              <a:t>&lt;&lt;</a:t>
            </a:r>
            <a:r>
              <a:rPr lang="zh-CN" altLang="en-US" sz="2800" b="1" dirty="0">
                <a:solidFill>
                  <a:srgbClr val="FF00FF"/>
                </a:solidFill>
                <a:effectLst>
                  <a:outerShdw blurRad="38100" dist="38100" dir="2700000" algn="tl">
                    <a:srgbClr val="000000"/>
                  </a:outerShdw>
                </a:effectLst>
                <a:ea typeface="隶书" pitchFamily="49" charset="-122"/>
              </a:rPr>
              <a:t>算法设计与分析</a:t>
            </a:r>
            <a:r>
              <a:rPr lang="en-US" altLang="zh-CN" sz="2800" b="1" dirty="0">
                <a:solidFill>
                  <a:srgbClr val="FF00FF"/>
                </a:solidFill>
                <a:effectLst>
                  <a:outerShdw blurRad="38100" dist="38100" dir="2700000" algn="tl">
                    <a:srgbClr val="000000"/>
                  </a:outerShdw>
                </a:effectLst>
                <a:ea typeface="隶书" pitchFamily="49" charset="-122"/>
              </a:rPr>
              <a:t>&gt;&gt;</a:t>
            </a:r>
          </a:p>
        </p:txBody>
      </p:sp>
      <p:sp>
        <p:nvSpPr>
          <p:cNvPr id="675869" name="AutoShape 29"/>
          <p:cNvSpPr>
            <a:spLocks noChangeArrowheads="1"/>
          </p:cNvSpPr>
          <p:nvPr/>
        </p:nvSpPr>
        <p:spPr bwMode="auto">
          <a:xfrm>
            <a:off x="3998465" y="807571"/>
            <a:ext cx="6480175" cy="2663825"/>
          </a:xfrm>
          <a:prstGeom prst="cloudCallout">
            <a:avLst>
              <a:gd name="adj1" fmla="val -35426"/>
              <a:gd name="adj2" fmla="val 70023"/>
            </a:avLst>
          </a:prstGeom>
          <a:solidFill>
            <a:srgbClr val="00B0F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zh-CN" altLang="en-US" sz="3200" b="1" dirty="0">
                <a:solidFill>
                  <a:srgbClr val="CC3300"/>
                </a:solidFill>
                <a:effectLst>
                  <a:outerShdw blurRad="38100" dist="38100" dir="2700000" algn="tl">
                    <a:srgbClr val="000000"/>
                  </a:outerShdw>
                </a:effectLst>
                <a:latin typeface="楷体" pitchFamily="49" charset="-122"/>
                <a:ea typeface="楷体" pitchFamily="49" charset="-122"/>
              </a:rPr>
              <a:t>结论：学好</a:t>
            </a:r>
            <a:r>
              <a:rPr lang="en-US" altLang="zh-CN" sz="3200" b="1" dirty="0">
                <a:solidFill>
                  <a:srgbClr val="CC3300"/>
                </a:solidFill>
                <a:effectLst>
                  <a:outerShdw blurRad="38100" dist="38100" dir="2700000" algn="tl">
                    <a:srgbClr val="000000"/>
                  </a:outerShdw>
                </a:effectLst>
                <a:latin typeface="楷体" pitchFamily="49" charset="-122"/>
                <a:ea typeface="楷体" pitchFamily="49" charset="-122"/>
              </a:rPr>
              <a:t>C</a:t>
            </a:r>
            <a:r>
              <a:rPr lang="zh-CN" altLang="en-US" sz="3200" b="1" dirty="0">
                <a:solidFill>
                  <a:srgbClr val="CC3300"/>
                </a:solidFill>
                <a:effectLst>
                  <a:outerShdw blurRad="38100" dist="38100" dir="2700000" algn="tl">
                    <a:srgbClr val="000000"/>
                  </a:outerShdw>
                </a:effectLst>
                <a:latin typeface="楷体" pitchFamily="49" charset="-122"/>
                <a:ea typeface="楷体" pitchFamily="49" charset="-122"/>
              </a:rPr>
              <a:t>语言首先就必须十分了解</a:t>
            </a:r>
            <a:r>
              <a:rPr lang="en-US" altLang="zh-CN" sz="3200" b="1" dirty="0">
                <a:solidFill>
                  <a:srgbClr val="CC3300"/>
                </a:solidFill>
                <a:effectLst>
                  <a:outerShdw blurRad="38100" dist="38100" dir="2700000" algn="tl">
                    <a:srgbClr val="000000"/>
                  </a:outerShdw>
                </a:effectLst>
                <a:latin typeface="楷体" pitchFamily="49" charset="-122"/>
                <a:ea typeface="楷体" pitchFamily="49" charset="-122"/>
              </a:rPr>
              <a:t>C</a:t>
            </a:r>
            <a:r>
              <a:rPr lang="zh-CN" altLang="en-US" sz="3200" b="1" dirty="0">
                <a:solidFill>
                  <a:srgbClr val="CC3300"/>
                </a:solidFill>
                <a:effectLst>
                  <a:outerShdw blurRad="38100" dist="38100" dir="2700000" algn="tl">
                    <a:srgbClr val="000000"/>
                  </a:outerShdw>
                </a:effectLst>
                <a:latin typeface="楷体" pitchFamily="49" charset="-122"/>
                <a:ea typeface="楷体" pitchFamily="49" charset="-122"/>
              </a:rPr>
              <a:t>语言的数据类型、运算符与表达式。</a:t>
            </a:r>
          </a:p>
        </p:txBody>
      </p:sp>
      <p:grpSp>
        <p:nvGrpSpPr>
          <p:cNvPr id="675873" name="Group 33"/>
          <p:cNvGrpSpPr>
            <a:grpSpLocks/>
          </p:cNvGrpSpPr>
          <p:nvPr/>
        </p:nvGrpSpPr>
        <p:grpSpPr bwMode="auto">
          <a:xfrm>
            <a:off x="-11441" y="0"/>
            <a:ext cx="446088" cy="6858000"/>
            <a:chOff x="0" y="0"/>
            <a:chExt cx="281" cy="4320"/>
          </a:xfrm>
        </p:grpSpPr>
        <p:sp>
          <p:nvSpPr>
            <p:cNvPr id="675874" name="Text Box 3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675875" name="Text Box 3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4BD140C4-290F-603F-1143-4A2D00DEF489}"/>
              </a:ext>
            </a:extLst>
          </p:cNvPr>
          <p:cNvSpPr>
            <a:spLocks noGrp="1"/>
          </p:cNvSpPr>
          <p:nvPr>
            <p:ph type="sldNum" sz="quarter" idx="12"/>
          </p:nvPr>
        </p:nvSpPr>
        <p:spPr/>
        <p:txBody>
          <a:bodyPr/>
          <a:lstStyle/>
          <a:p>
            <a:fld id="{2E5EEE44-8A65-4C87-994F-BCEB081E094E}" type="slidenum">
              <a:rPr lang="en-US" altLang="zh-CN" smtClean="0"/>
              <a:pPr/>
              <a:t>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64"/>
                                        </p:tgtEl>
                                        <p:attrNameLst>
                                          <p:attrName>style.visibility</p:attrName>
                                        </p:attrNameLst>
                                      </p:cBhvr>
                                      <p:to>
                                        <p:strVal val="visible"/>
                                      </p:to>
                                    </p:set>
                                    <p:animEffect transition="in" filter="blinds(horizontal)">
                                      <p:cBhvr>
                                        <p:cTn id="7" dur="500"/>
                                        <p:tgtEl>
                                          <p:spTgt spid="675864"/>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accel="50000" fill="hold" nodeType="clickEffect">
                                  <p:stCondLst>
                                    <p:cond delay="0"/>
                                  </p:stCondLst>
                                  <p:iterate type="lt">
                                    <p:tmPct val="10000"/>
                                  </p:iterate>
                                  <p:childTnLst>
                                    <p:set>
                                      <p:cBhvr>
                                        <p:cTn id="11" dur="1" fill="hold">
                                          <p:stCondLst>
                                            <p:cond delay="0"/>
                                          </p:stCondLst>
                                        </p:cTn>
                                        <p:tgtEl>
                                          <p:spTgt spid="675847">
                                            <p:txEl>
                                              <p:pRg st="0" end="0"/>
                                            </p:txEl>
                                          </p:spTgt>
                                        </p:tgtEl>
                                        <p:attrNameLst>
                                          <p:attrName>style.visibility</p:attrName>
                                        </p:attrNameLst>
                                      </p:cBhvr>
                                      <p:to>
                                        <p:strVal val="visible"/>
                                      </p:to>
                                    </p:set>
                                    <p:anim calcmode="lin" valueType="num">
                                      <p:cBhvr additive="base">
                                        <p:cTn id="12" dur="2000" fill="hold"/>
                                        <p:tgtEl>
                                          <p:spTgt spid="675847">
                                            <p:txEl>
                                              <p:pRg st="0" end="0"/>
                                            </p:txEl>
                                          </p:spTgt>
                                        </p:tgtEl>
                                        <p:attrNameLst>
                                          <p:attrName>ppt_x</p:attrName>
                                        </p:attrNameLst>
                                      </p:cBhvr>
                                      <p:tavLst>
                                        <p:tav tm="0">
                                          <p:val>
                                            <p:strVal val="1+#ppt_w/2"/>
                                          </p:val>
                                        </p:tav>
                                        <p:tav tm="100000">
                                          <p:val>
                                            <p:strVal val="#ppt_x"/>
                                          </p:val>
                                        </p:tav>
                                      </p:tavLst>
                                    </p:anim>
                                    <p:anim calcmode="lin" valueType="num">
                                      <p:cBhvr additive="base">
                                        <p:cTn id="13" dur="2000" fill="hold"/>
                                        <p:tgtEl>
                                          <p:spTgt spid="6758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75847">
                                            <p:txEl>
                                              <p:pRg st="1" end="1"/>
                                            </p:txEl>
                                          </p:spTgt>
                                        </p:tgtEl>
                                        <p:attrNameLst>
                                          <p:attrName>style.visibility</p:attrName>
                                        </p:attrNameLst>
                                      </p:cBhvr>
                                      <p:to>
                                        <p:strVal val="visible"/>
                                      </p:to>
                                    </p:set>
                                    <p:animEffect transition="in" filter="blinds(horizontal)">
                                      <p:cBhvr>
                                        <p:cTn id="18" dur="500"/>
                                        <p:tgtEl>
                                          <p:spTgt spid="675847">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75847">
                                            <p:txEl>
                                              <p:pRg st="2" end="2"/>
                                            </p:txEl>
                                          </p:spTgt>
                                        </p:tgtEl>
                                        <p:attrNameLst>
                                          <p:attrName>style.visibility</p:attrName>
                                        </p:attrNameLst>
                                      </p:cBhvr>
                                      <p:to>
                                        <p:strVal val="visible"/>
                                      </p:to>
                                    </p:set>
                                    <p:anim calcmode="lin" valueType="num">
                                      <p:cBhvr additive="base">
                                        <p:cTn id="23" dur="500" fill="hold"/>
                                        <p:tgtEl>
                                          <p:spTgt spid="67584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584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675865"/>
                                        </p:tgtEl>
                                        <p:attrNameLst>
                                          <p:attrName>style.visibility</p:attrName>
                                        </p:attrNameLst>
                                      </p:cBhvr>
                                      <p:to>
                                        <p:strVal val="visible"/>
                                      </p:to>
                                    </p:set>
                                    <p:animEffect transition="in" filter="strips(downLeft)">
                                      <p:cBhvr>
                                        <p:cTn id="29" dur="2000"/>
                                        <p:tgtEl>
                                          <p:spTgt spid="675865"/>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0" fill="hold">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675867"/>
                                        </p:tgtEl>
                                        <p:attrNameLst>
                                          <p:attrName>style.visibility</p:attrName>
                                        </p:attrNameLst>
                                      </p:cBhvr>
                                      <p:to>
                                        <p:strVal val="visible"/>
                                      </p:to>
                                    </p:set>
                                    <p:animEffect transition="in" filter="blinds(horizontal)">
                                      <p:cBhvr>
                                        <p:cTn id="33" dur="500"/>
                                        <p:tgtEl>
                                          <p:spTgt spid="675867"/>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675866"/>
                                        </p:tgtEl>
                                        <p:attrNameLst>
                                          <p:attrName>style.visibility</p:attrName>
                                        </p:attrNameLst>
                                      </p:cBhvr>
                                      <p:to>
                                        <p:strVal val="visible"/>
                                      </p:to>
                                    </p:set>
                                    <p:animEffect transition="in" filter="strips(downRight)">
                                      <p:cBhvr>
                                        <p:cTn id="38" dur="2000"/>
                                        <p:tgtEl>
                                          <p:spTgt spid="675866"/>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par>
                          <p:cTn id="39" fill="hold">
                            <p:stCondLst>
                              <p:cond delay="2000"/>
                            </p:stCondLst>
                            <p:childTnLst>
                              <p:par>
                                <p:cTn id="40" presetID="3" presetClass="entr" presetSubtype="10" fill="hold" grpId="0" nodeType="afterEffect">
                                  <p:stCondLst>
                                    <p:cond delay="0"/>
                                  </p:stCondLst>
                                  <p:childTnLst>
                                    <p:set>
                                      <p:cBhvr>
                                        <p:cTn id="41" dur="1" fill="hold">
                                          <p:stCondLst>
                                            <p:cond delay="0"/>
                                          </p:stCondLst>
                                        </p:cTn>
                                        <p:tgtEl>
                                          <p:spTgt spid="675868"/>
                                        </p:tgtEl>
                                        <p:attrNameLst>
                                          <p:attrName>style.visibility</p:attrName>
                                        </p:attrNameLst>
                                      </p:cBhvr>
                                      <p:to>
                                        <p:strVal val="visible"/>
                                      </p:to>
                                    </p:set>
                                    <p:animEffect transition="in" filter="blinds(horizontal)">
                                      <p:cBhvr>
                                        <p:cTn id="42" dur="500"/>
                                        <p:tgtEl>
                                          <p:spTgt spid="675868"/>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75869"/>
                                        </p:tgtEl>
                                        <p:attrNameLst>
                                          <p:attrName>style.visibility</p:attrName>
                                        </p:attrNameLst>
                                      </p:cBhvr>
                                      <p:to>
                                        <p:strVal val="visible"/>
                                      </p:to>
                                    </p:set>
                                    <p:anim calcmode="lin" valueType="num">
                                      <p:cBhvr additive="base">
                                        <p:cTn id="47" dur="500" fill="hold"/>
                                        <p:tgtEl>
                                          <p:spTgt spid="675869"/>
                                        </p:tgtEl>
                                        <p:attrNameLst>
                                          <p:attrName>ppt_x</p:attrName>
                                        </p:attrNameLst>
                                      </p:cBhvr>
                                      <p:tavLst>
                                        <p:tav tm="0">
                                          <p:val>
                                            <p:strVal val="#ppt_x"/>
                                          </p:val>
                                        </p:tav>
                                        <p:tav tm="100000">
                                          <p:val>
                                            <p:strVal val="#ppt_x"/>
                                          </p:val>
                                        </p:tav>
                                      </p:tavLst>
                                    </p:anim>
                                    <p:anim calcmode="lin" valueType="num">
                                      <p:cBhvr additive="base">
                                        <p:cTn id="48" dur="500" fill="hold"/>
                                        <p:tgtEl>
                                          <p:spTgt spid="67586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4" grpId="0"/>
      <p:bldP spid="675865" grpId="0" animBg="1"/>
      <p:bldP spid="675866" grpId="0" animBg="1"/>
      <p:bldP spid="675867" grpId="0"/>
      <p:bldP spid="675868" grpId="0"/>
      <p:bldP spid="67586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7EB2BCD-5BD8-43FD-86D4-5EFF45948285}"/>
              </a:ext>
            </a:extLst>
          </p:cNvPr>
          <p:cNvGrpSpPr/>
          <p:nvPr/>
        </p:nvGrpSpPr>
        <p:grpSpPr>
          <a:xfrm>
            <a:off x="8680541" y="4945658"/>
            <a:ext cx="2528028" cy="482973"/>
            <a:chOff x="8968573" y="4415034"/>
            <a:chExt cx="2528028" cy="482973"/>
          </a:xfrm>
        </p:grpSpPr>
        <p:sp>
          <p:nvSpPr>
            <p:cNvPr id="19" name="Text Box 119">
              <a:extLst>
                <a:ext uri="{FF2B5EF4-FFF2-40B4-BE49-F238E27FC236}">
                  <a16:creationId xmlns:a16="http://schemas.microsoft.com/office/drawing/2014/main" id="{6C5B3470-FA96-4710-983E-D618F658ADA5}"/>
                </a:ext>
              </a:extLst>
            </p:cNvPr>
            <p:cNvSpPr txBox="1">
              <a:spLocks noChangeArrowheads="1"/>
            </p:cNvSpPr>
            <p:nvPr/>
          </p:nvSpPr>
          <p:spPr bwMode="auto">
            <a:xfrm>
              <a:off x="9552385" y="4436342"/>
              <a:ext cx="1944216" cy="461665"/>
            </a:xfrm>
            <a:prstGeom prst="rect">
              <a:avLst/>
            </a:prstGeom>
            <a:solidFill>
              <a:schemeClr val="bg1"/>
            </a:solidFill>
            <a:ln w="28575">
              <a:solidFill>
                <a:srgbClr val="0000FF"/>
              </a:solidFill>
              <a:miter lim="800000"/>
              <a:headEnd/>
              <a:tailEnd/>
            </a:ln>
            <a:effectLst>
              <a:outerShdw blurRad="50800" dist="38100" dir="2700000" algn="tl" rotWithShape="0">
                <a:prstClr val="black">
                  <a:alpha val="40000"/>
                </a:prstClr>
              </a:outerShdw>
            </a:effectLst>
          </p:spPr>
          <p:txBody>
            <a:bodyPr wrap="square">
              <a:spAutoFit/>
            </a:bodyPr>
            <a:lstStyle/>
            <a:p>
              <a:pPr algn="ctr">
                <a:spcBef>
                  <a:spcPct val="50000"/>
                </a:spcBef>
              </a:pPr>
              <a:r>
                <a:rPr lang="en-US" altLang="zh-CN" dirty="0"/>
                <a:t>1 0 0 0 0 0 1 0</a:t>
              </a:r>
            </a:p>
          </p:txBody>
        </p:sp>
        <p:sp>
          <p:nvSpPr>
            <p:cNvPr id="2" name="文本框 1">
              <a:extLst>
                <a:ext uri="{FF2B5EF4-FFF2-40B4-BE49-F238E27FC236}">
                  <a16:creationId xmlns:a16="http://schemas.microsoft.com/office/drawing/2014/main" id="{1CA6FAC7-1A93-42B7-8B78-7015918F57F4}"/>
                </a:ext>
              </a:extLst>
            </p:cNvPr>
            <p:cNvSpPr txBox="1"/>
            <p:nvPr/>
          </p:nvSpPr>
          <p:spPr>
            <a:xfrm>
              <a:off x="8968573" y="4415034"/>
              <a:ext cx="504056" cy="461665"/>
            </a:xfrm>
            <a:prstGeom prst="rect">
              <a:avLst/>
            </a:prstGeom>
            <a:noFill/>
          </p:spPr>
          <p:txBody>
            <a:bodyPr wrap="square" rtlCol="0">
              <a:spAutoFit/>
            </a:bodyPr>
            <a:lstStyle/>
            <a:p>
              <a:r>
                <a:rPr lang="en-US" altLang="zh-CN" dirty="0" err="1">
                  <a:effectLst>
                    <a:outerShdw blurRad="38100" dist="38100" dir="2700000" algn="tl">
                      <a:srgbClr val="FFFFFF"/>
                    </a:outerShdw>
                  </a:effectLst>
                </a:rPr>
                <a:t>ch</a:t>
              </a:r>
              <a:endParaRPr lang="zh-CN" altLang="en-US" dirty="0">
                <a:effectLst>
                  <a:outerShdw blurRad="38100" dist="38100" dir="2700000" algn="tl">
                    <a:srgbClr val="FFFFFF"/>
                  </a:outerShdw>
                </a:effectLst>
              </a:endParaRPr>
            </a:p>
          </p:txBody>
        </p:sp>
      </p:grpSp>
      <p:sp>
        <p:nvSpPr>
          <p:cNvPr id="805893" name="Rectangle 5"/>
          <p:cNvSpPr>
            <a:spLocks noChangeArrowheads="1"/>
          </p:cNvSpPr>
          <p:nvPr/>
        </p:nvSpPr>
        <p:spPr bwMode="auto">
          <a:xfrm>
            <a:off x="813698" y="188913"/>
            <a:ext cx="3756025" cy="519112"/>
          </a:xfrm>
          <a:prstGeom prst="rect">
            <a:avLst/>
          </a:prstGeom>
          <a:noFill/>
          <a:ln w="9525">
            <a:noFill/>
            <a:miter lim="800000"/>
            <a:headEnd/>
            <a:tailEnd/>
          </a:ln>
          <a:effectLst/>
        </p:spPr>
        <p:txBody>
          <a:bodyPr wrap="none" anchor="ctr">
            <a:spAutoFit/>
          </a:bodyPr>
          <a:lstStyle/>
          <a:p>
            <a:r>
              <a:rPr lang="en-US" altLang="zh-CN" sz="2800" b="1" dirty="0">
                <a:solidFill>
                  <a:srgbClr val="FF3399"/>
                </a:solidFill>
                <a:effectLst>
                  <a:outerShdw blurRad="38100" dist="38100" dir="2700000" algn="tl">
                    <a:srgbClr val="000000"/>
                  </a:outerShdw>
                </a:effectLst>
                <a:latin typeface="隶书" pitchFamily="49" charset="-122"/>
                <a:ea typeface="隶书" pitchFamily="49" charset="-122"/>
              </a:rPr>
              <a:t>【</a:t>
            </a:r>
            <a:r>
              <a:rPr lang="zh-CN" altLang="en-US" sz="2800" b="1" dirty="0">
                <a:solidFill>
                  <a:srgbClr val="FF3399"/>
                </a:solidFill>
                <a:effectLst>
                  <a:outerShdw blurRad="38100" dist="38100" dir="2700000" algn="tl">
                    <a:srgbClr val="000000"/>
                  </a:outerShdw>
                </a:effectLst>
                <a:latin typeface="隶书" pitchFamily="49" charset="-122"/>
                <a:ea typeface="隶书" pitchFamily="49" charset="-122"/>
              </a:rPr>
              <a:t>例</a:t>
            </a:r>
            <a:r>
              <a:rPr lang="en-US" altLang="zh-CN" sz="2800" b="1" dirty="0">
                <a:solidFill>
                  <a:srgbClr val="FF3399"/>
                </a:solidFill>
                <a:effectLst>
                  <a:outerShdw blurRad="38100" dist="38100" dir="2700000" algn="tl">
                    <a:srgbClr val="000000"/>
                  </a:outerShdw>
                </a:effectLst>
                <a:latin typeface="隶书" pitchFamily="49" charset="-122"/>
                <a:ea typeface="隶书" pitchFamily="49" charset="-122"/>
              </a:rPr>
              <a:t>】</a:t>
            </a:r>
            <a:r>
              <a:rPr lang="zh-CN" altLang="en-US" sz="2800" b="1" dirty="0">
                <a:solidFill>
                  <a:srgbClr val="FF3399"/>
                </a:solidFill>
                <a:effectLst>
                  <a:outerShdw blurRad="38100" dist="38100" dir="2700000" algn="tl">
                    <a:srgbClr val="000000"/>
                  </a:outerShdw>
                </a:effectLst>
                <a:latin typeface="隶书" pitchFamily="49" charset="-122"/>
                <a:ea typeface="隶书" pitchFamily="49" charset="-122"/>
              </a:rPr>
              <a:t>变量的存储范围</a:t>
            </a:r>
          </a:p>
        </p:txBody>
      </p:sp>
      <p:sp>
        <p:nvSpPr>
          <p:cNvPr id="806002" name="Rectangle 114"/>
          <p:cNvSpPr>
            <a:spLocks noChangeArrowheads="1"/>
          </p:cNvSpPr>
          <p:nvPr/>
        </p:nvSpPr>
        <p:spPr bwMode="auto">
          <a:xfrm>
            <a:off x="544195" y="861751"/>
            <a:ext cx="3683871" cy="4893647"/>
          </a:xfrm>
          <a:prstGeom prst="rect">
            <a:avLst/>
          </a:prstGeom>
          <a:blipFill>
            <a:blip r:embed="rId6" cstate="prin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190500">
              <a:tabLst>
                <a:tab pos="800100" algn="l"/>
              </a:tabLst>
            </a:pPr>
            <a:r>
              <a:rPr lang="en-US" altLang="zh-CN" dirty="0">
                <a:effectLst>
                  <a:outerShdw blurRad="38100" dist="38100" dir="2700000" algn="tl">
                    <a:srgbClr val="FFFFFF"/>
                  </a:outerShdw>
                </a:effectLst>
              </a:rPr>
              <a:t>#include &lt;</a:t>
            </a:r>
            <a:r>
              <a:rPr lang="en-US" altLang="zh-CN" dirty="0" err="1">
                <a:effectLst>
                  <a:outerShdw blurRad="38100" dist="38100" dir="2700000" algn="tl">
                    <a:srgbClr val="FFFFFF"/>
                  </a:outerShdw>
                </a:effectLst>
              </a:rPr>
              <a:t>stdio.h</a:t>
            </a:r>
            <a:r>
              <a:rPr lang="en-US" altLang="zh-CN" dirty="0">
                <a:effectLst>
                  <a:outerShdw blurRad="38100" dist="38100" dir="2700000" algn="tl">
                    <a:srgbClr val="FFFFFF"/>
                  </a:outerShdw>
                </a:effectLst>
              </a:rPr>
              <a:t>&gt;</a:t>
            </a:r>
          </a:p>
          <a:p>
            <a:pPr indent="190500">
              <a:tabLst>
                <a:tab pos="800100" algn="l"/>
              </a:tabLst>
            </a:pPr>
            <a:r>
              <a:rPr lang="en-US" altLang="zh-CN" dirty="0">
                <a:effectLst>
                  <a:outerShdw blurRad="38100" dist="38100" dir="2700000" algn="tl">
                    <a:srgbClr val="FFFFFF"/>
                  </a:outerShdw>
                </a:effectLst>
              </a:rPr>
              <a:t> </a:t>
            </a:r>
          </a:p>
          <a:p>
            <a:pPr indent="190500">
              <a:tabLst>
                <a:tab pos="800100" algn="l"/>
              </a:tabLst>
            </a:pPr>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a:t>
            </a:r>
          </a:p>
          <a:p>
            <a:pPr indent="190500">
              <a:tabLst>
                <a:tab pos="800100" algn="l"/>
              </a:tabLst>
            </a:pPr>
            <a:r>
              <a:rPr lang="en-US" altLang="zh-CN" dirty="0">
                <a:effectLst>
                  <a:outerShdw blurRad="38100" dist="38100" dir="2700000" algn="tl">
                    <a:srgbClr val="FFFFFF"/>
                  </a:outerShdw>
                </a:effectLst>
              </a:rPr>
              <a:t>{</a:t>
            </a:r>
          </a:p>
          <a:p>
            <a:pPr indent="190500">
              <a:tabLst>
                <a:tab pos="800100" algn="l"/>
              </a:tabLst>
            </a:pPr>
            <a:r>
              <a:rPr lang="en-US" altLang="zh-CN" dirty="0">
                <a:effectLst>
                  <a:outerShdw blurRad="38100" dist="38100" dir="2700000" algn="tl">
                    <a:srgbClr val="FFFFFF"/>
                  </a:outerShdw>
                </a:effectLst>
              </a:rPr>
              <a:t>  char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a:t>
            </a:r>
          </a:p>
          <a:p>
            <a:pPr indent="190500">
              <a:tabLst>
                <a:tab pos="800100" algn="l"/>
              </a:tabLst>
            </a:pP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x;</a:t>
            </a:r>
          </a:p>
          <a:p>
            <a:pPr indent="190500">
              <a:tabLst>
                <a:tab pos="800100" algn="l"/>
              </a:tabLst>
            </a:pPr>
            <a:endParaRPr lang="en-US" altLang="zh-CN" dirty="0">
              <a:effectLst>
                <a:outerShdw blurRad="38100" dist="38100" dir="2700000" algn="tl">
                  <a:srgbClr val="FFFFFF"/>
                </a:outerShdw>
              </a:effectLst>
            </a:endParaRPr>
          </a:p>
          <a:p>
            <a:pPr indent="190500">
              <a:tabLst>
                <a:tab pos="800100" algn="l"/>
              </a:tabLst>
            </a:pP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80 + 50;</a:t>
            </a:r>
          </a:p>
          <a:p>
            <a:pPr indent="190500">
              <a:tabLst>
                <a:tab pos="800100" algn="l"/>
              </a:tabLst>
            </a:pPr>
            <a:r>
              <a:rPr lang="en-US" altLang="zh-CN" dirty="0">
                <a:effectLst>
                  <a:outerShdw blurRad="38100" dist="38100" dir="2700000" algn="tl">
                    <a:srgbClr val="FFFFFF"/>
                  </a:outerShdw>
                </a:effectLst>
              </a:rPr>
              <a:t>  x = 80 + 50;</a:t>
            </a:r>
          </a:p>
          <a:p>
            <a:pPr indent="190500">
              <a:tabLst>
                <a:tab pos="800100" algn="l"/>
              </a:tabLst>
            </a:pP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%d\n",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a:t>
            </a:r>
          </a:p>
          <a:p>
            <a:pPr indent="190500">
              <a:tabLst>
                <a:tab pos="800100" algn="l"/>
              </a:tabLst>
            </a:pP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("x = %d\n", x);</a:t>
            </a:r>
          </a:p>
          <a:p>
            <a:pPr indent="190500">
              <a:tabLst>
                <a:tab pos="800100" algn="l"/>
              </a:tabLst>
            </a:pPr>
            <a:r>
              <a:rPr lang="en-US" altLang="zh-CN" dirty="0">
                <a:effectLst>
                  <a:outerShdw blurRad="38100" dist="38100" dir="2700000" algn="tl">
                    <a:srgbClr val="FFFFFF"/>
                  </a:outerShdw>
                </a:effectLst>
              </a:rPr>
              <a:t>  return 0;</a:t>
            </a:r>
          </a:p>
          <a:p>
            <a:pPr indent="190500">
              <a:tabLst>
                <a:tab pos="800100" algn="l"/>
              </a:tabLst>
            </a:pPr>
            <a:r>
              <a:rPr lang="en-US" altLang="zh-CN" dirty="0">
                <a:effectLst>
                  <a:outerShdw blurRad="38100" dist="38100" dir="2700000" algn="tl">
                    <a:srgbClr val="FFFFFF"/>
                  </a:outerShdw>
                </a:effectLst>
              </a:rPr>
              <a:t>}</a:t>
            </a:r>
          </a:p>
        </p:txBody>
      </p:sp>
      <p:sp>
        <p:nvSpPr>
          <p:cNvPr id="806003" name="Text Box 115"/>
          <p:cNvSpPr txBox="1">
            <a:spLocks noChangeArrowheads="1"/>
          </p:cNvSpPr>
          <p:nvPr/>
        </p:nvSpPr>
        <p:spPr bwMode="auto">
          <a:xfrm>
            <a:off x="2844177" y="5444605"/>
            <a:ext cx="1681407" cy="720725"/>
          </a:xfrm>
          <a:prstGeom prst="rect">
            <a:avLst/>
          </a:prstGeom>
          <a:solidFill>
            <a:schemeClr val="bg1"/>
          </a:solidFill>
          <a:ln w="28575">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a:effectLst>
                  <a:outerShdw blurRad="38100" dist="38100" dir="2700000" algn="tl">
                    <a:srgbClr val="FFFFFF"/>
                  </a:outerShdw>
                </a:effectLst>
              </a:rPr>
              <a:t>ch = -126</a:t>
            </a:r>
          </a:p>
          <a:p>
            <a:pPr algn="just"/>
            <a:r>
              <a:rPr lang="en-US" altLang="zh-CN" sz="2000">
                <a:effectLst>
                  <a:outerShdw blurRad="38100" dist="38100" dir="2700000" algn="tl">
                    <a:srgbClr val="FFFFFF"/>
                  </a:outerShdw>
                </a:effectLst>
              </a:rPr>
              <a:t>x = 130</a:t>
            </a:r>
          </a:p>
        </p:txBody>
      </p:sp>
      <p:sp>
        <p:nvSpPr>
          <p:cNvPr id="806005" name="Oval 117"/>
          <p:cNvSpPr>
            <a:spLocks noChangeArrowheads="1"/>
          </p:cNvSpPr>
          <p:nvPr/>
        </p:nvSpPr>
        <p:spPr bwMode="auto">
          <a:xfrm>
            <a:off x="3378651" y="5474767"/>
            <a:ext cx="647700" cy="360362"/>
          </a:xfrm>
          <a:prstGeom prst="ellipse">
            <a:avLst/>
          </a:prstGeom>
          <a:noFill/>
          <a:ln w="28575">
            <a:solidFill>
              <a:srgbClr val="FF0000"/>
            </a:solidFill>
            <a:round/>
            <a:headEnd/>
            <a:tailEnd/>
          </a:ln>
          <a:effectLst>
            <a:glow rad="101600">
              <a:schemeClr val="accent1">
                <a:satMod val="175000"/>
                <a:alpha val="40000"/>
              </a:schemeClr>
            </a:glow>
            <a:outerShdw blurRad="50800" dist="38100" dir="2700000" algn="tl" rotWithShape="0">
              <a:prstClr val="black">
                <a:alpha val="40000"/>
              </a:prstClr>
            </a:outerShdw>
          </a:effectLst>
        </p:spPr>
        <p:txBody>
          <a:bodyPr wrap="none" anchor="ctr"/>
          <a:lstStyle/>
          <a:p>
            <a:endParaRPr lang="zh-CN" altLang="en-US"/>
          </a:p>
        </p:txBody>
      </p:sp>
      <p:grpSp>
        <p:nvGrpSpPr>
          <p:cNvPr id="806016" name="Group 128"/>
          <p:cNvGrpSpPr>
            <a:grpSpLocks/>
          </p:cNvGrpSpPr>
          <p:nvPr/>
        </p:nvGrpSpPr>
        <p:grpSpPr bwMode="auto">
          <a:xfrm>
            <a:off x="-13391" y="0"/>
            <a:ext cx="446088" cy="6858000"/>
            <a:chOff x="0" y="0"/>
            <a:chExt cx="281" cy="4320"/>
          </a:xfrm>
        </p:grpSpPr>
        <p:sp>
          <p:nvSpPr>
            <p:cNvPr id="806017" name="Text Box 12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06018" name="Text Box 13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1" name="Oval 123">
            <a:extLst>
              <a:ext uri="{FF2B5EF4-FFF2-40B4-BE49-F238E27FC236}">
                <a16:creationId xmlns:a16="http://schemas.microsoft.com/office/drawing/2014/main" id="{A0CD8EC6-BAEB-4A9E-9F74-F26541922643}"/>
              </a:ext>
            </a:extLst>
          </p:cNvPr>
          <p:cNvSpPr>
            <a:spLocks noChangeArrowheads="1"/>
          </p:cNvSpPr>
          <p:nvPr/>
        </p:nvSpPr>
        <p:spPr bwMode="auto">
          <a:xfrm>
            <a:off x="9323834" y="5013176"/>
            <a:ext cx="215900" cy="358775"/>
          </a:xfrm>
          <a:prstGeom prst="ellipse">
            <a:avLst/>
          </a:prstGeom>
          <a:noFill/>
          <a:ln w="28575">
            <a:solidFill>
              <a:srgbClr val="FF0000"/>
            </a:solidFill>
            <a:round/>
            <a:headEnd/>
            <a:tailEnd/>
          </a:ln>
          <a:effectLst>
            <a:glow rad="63500">
              <a:schemeClr val="accent1">
                <a:satMod val="175000"/>
                <a:alpha val="40000"/>
              </a:schemeClr>
            </a:glow>
            <a:outerShdw blurRad="50800" dist="38100" dir="2700000" algn="tl" rotWithShape="0">
              <a:prstClr val="black">
                <a:alpha val="40000"/>
              </a:prstClr>
            </a:outerShdw>
          </a:effectLst>
        </p:spPr>
        <p:txBody>
          <a:bodyPr wrap="none" anchor="ctr"/>
          <a:lstStyle/>
          <a:p>
            <a:endParaRPr lang="zh-CN" altLang="en-US"/>
          </a:p>
        </p:txBody>
      </p:sp>
      <p:sp>
        <p:nvSpPr>
          <p:cNvPr id="22" name="AutoShape 124">
            <a:extLst>
              <a:ext uri="{FF2B5EF4-FFF2-40B4-BE49-F238E27FC236}">
                <a16:creationId xmlns:a16="http://schemas.microsoft.com/office/drawing/2014/main" id="{1C7FA817-2ED3-4F12-B9FE-6215C7072351}"/>
              </a:ext>
            </a:extLst>
          </p:cNvPr>
          <p:cNvSpPr>
            <a:spLocks noChangeArrowheads="1"/>
          </p:cNvSpPr>
          <p:nvPr/>
        </p:nvSpPr>
        <p:spPr bwMode="auto">
          <a:xfrm>
            <a:off x="7536160" y="4318894"/>
            <a:ext cx="1081088" cy="433388"/>
          </a:xfrm>
          <a:prstGeom prst="wedgeRoundRectCallout">
            <a:avLst>
              <a:gd name="adj1" fmla="val 125724"/>
              <a:gd name="adj2" fmla="val 11251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path path="circle">
              <a:fillToRect l="100000" b="100000"/>
            </a:path>
            <a:tileRect t="-100000" r="-100000"/>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solidFill>
                  <a:srgbClr val="FF0000"/>
                </a:solidFill>
                <a:effectLst>
                  <a:outerShdw blurRad="50800" dist="38100" dir="2700000" algn="tl" rotWithShape="0">
                    <a:prstClr val="black">
                      <a:alpha val="40000"/>
                    </a:prstClr>
                  </a:outerShdw>
                </a:effectLst>
                <a:latin typeface="楷体" pitchFamily="49" charset="-122"/>
                <a:ea typeface="楷体" pitchFamily="49" charset="-122"/>
              </a:rPr>
              <a:t>符号位</a:t>
            </a:r>
          </a:p>
        </p:txBody>
      </p:sp>
      <p:sp>
        <p:nvSpPr>
          <p:cNvPr id="23" name="AutoShape 126">
            <a:extLst>
              <a:ext uri="{FF2B5EF4-FFF2-40B4-BE49-F238E27FC236}">
                <a16:creationId xmlns:a16="http://schemas.microsoft.com/office/drawing/2014/main" id="{1030D367-56DA-4DE0-B67F-D5E143968EF9}"/>
              </a:ext>
            </a:extLst>
          </p:cNvPr>
          <p:cNvSpPr>
            <a:spLocks noChangeArrowheads="1"/>
          </p:cNvSpPr>
          <p:nvPr/>
        </p:nvSpPr>
        <p:spPr bwMode="auto">
          <a:xfrm>
            <a:off x="7752184" y="5949280"/>
            <a:ext cx="1908175" cy="504825"/>
          </a:xfrm>
          <a:prstGeom prst="wedgeRoundRectCallout">
            <a:avLst>
              <a:gd name="adj1" fmla="val 67445"/>
              <a:gd name="adj2" fmla="val -177721"/>
              <a:gd name="adj3" fmla="val 1666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l="100000" b="100000"/>
            </a:path>
            <a:tileRect t="-100000" r="-100000"/>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a:solidFill>
                  <a:srgbClr val="FF0066"/>
                </a:solidFill>
                <a:effectLst>
                  <a:outerShdw blurRad="38100" dist="38100" dir="2700000" algn="tl">
                    <a:srgbClr val="000000"/>
                  </a:outerShdw>
                </a:effectLst>
                <a:latin typeface="+mn-lt"/>
                <a:ea typeface="楷体" pitchFamily="49" charset="-122"/>
              </a:rPr>
              <a:t>真值：</a:t>
            </a:r>
            <a:r>
              <a:rPr lang="en-US" altLang="zh-CN" sz="2000" b="1">
                <a:solidFill>
                  <a:srgbClr val="FF0066"/>
                </a:solidFill>
                <a:effectLst>
                  <a:outerShdw blurRad="38100" dist="38100" dir="2700000" algn="tl">
                    <a:srgbClr val="000000"/>
                  </a:outerShdw>
                </a:effectLst>
                <a:latin typeface="+mn-lt"/>
                <a:ea typeface="楷体" pitchFamily="49" charset="-122"/>
              </a:rPr>
              <a:t>-126</a:t>
            </a:r>
          </a:p>
        </p:txBody>
      </p:sp>
      <p:sp>
        <p:nvSpPr>
          <p:cNvPr id="24" name="虚尾箭头 16">
            <a:extLst>
              <a:ext uri="{FF2B5EF4-FFF2-40B4-BE49-F238E27FC236}">
                <a16:creationId xmlns:a16="http://schemas.microsoft.com/office/drawing/2014/main" id="{D7F54BE2-DD4E-4182-84AA-87A6CB72BF75}"/>
              </a:ext>
            </a:extLst>
          </p:cNvPr>
          <p:cNvSpPr/>
          <p:nvPr/>
        </p:nvSpPr>
        <p:spPr bwMode="auto">
          <a:xfrm rot="7158368">
            <a:off x="10261249" y="4213193"/>
            <a:ext cx="1133060" cy="360040"/>
          </a:xfrm>
          <a:prstGeom prst="stripedRightArrow">
            <a:avLst/>
          </a:prstGeom>
          <a:solidFill>
            <a:srgbClr val="FF33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8" name="Text Box 118">
            <a:extLst>
              <a:ext uri="{FF2B5EF4-FFF2-40B4-BE49-F238E27FC236}">
                <a16:creationId xmlns:a16="http://schemas.microsoft.com/office/drawing/2014/main" id="{F39EFA99-D389-4831-8D6D-5258D288BE4F}"/>
              </a:ext>
            </a:extLst>
          </p:cNvPr>
          <p:cNvSpPr txBox="1">
            <a:spLocks noChangeArrowheads="1"/>
          </p:cNvSpPr>
          <p:nvPr/>
        </p:nvSpPr>
        <p:spPr bwMode="auto">
          <a:xfrm>
            <a:off x="4394660" y="1183392"/>
            <a:ext cx="7678004"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38100">
            <a:solidFill>
              <a:schemeClr val="accent1">
                <a:lumMod val="50000"/>
              </a:schemeClr>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square">
            <a:spAutoFit/>
          </a:bodyPr>
          <a:lstStyle/>
          <a:p>
            <a:pPr>
              <a:spcBef>
                <a:spcPct val="50000"/>
              </a:spcBef>
            </a:pPr>
            <a:r>
              <a:rPr lang="zh-CN" altLang="en-US" b="1" dirty="0">
                <a:solidFill>
                  <a:srgbClr val="0000FF"/>
                </a:solidFill>
                <a:latin typeface="楷体" pitchFamily="49" charset="-122"/>
                <a:ea typeface="楷体" pitchFamily="49" charset="-122"/>
              </a:rPr>
              <a:t>十进制数         </a:t>
            </a:r>
            <a:r>
              <a:rPr lang="zh-CN" altLang="en-US" b="1" dirty="0">
                <a:solidFill>
                  <a:srgbClr val="0000FF"/>
                </a:solidFill>
                <a:latin typeface="+mn-lt"/>
                <a:ea typeface="楷体" pitchFamily="49" charset="-122"/>
              </a:rPr>
              <a:t>对应的机器数（</a:t>
            </a:r>
            <a:r>
              <a:rPr lang="en-US" altLang="zh-CN" b="1" dirty="0">
                <a:solidFill>
                  <a:srgbClr val="0000FF"/>
                </a:solidFill>
                <a:latin typeface="+mn-lt"/>
                <a:ea typeface="楷体" pitchFamily="49" charset="-122"/>
              </a:rPr>
              <a:t>32</a:t>
            </a:r>
            <a:r>
              <a:rPr lang="zh-CN" altLang="en-US" b="1" dirty="0">
                <a:solidFill>
                  <a:srgbClr val="0000FF"/>
                </a:solidFill>
                <a:latin typeface="+mn-lt"/>
                <a:ea typeface="楷体" pitchFamily="49" charset="-122"/>
              </a:rPr>
              <a:t>位补码）</a:t>
            </a:r>
          </a:p>
          <a:p>
            <a:pPr>
              <a:spcBef>
                <a:spcPct val="50000"/>
              </a:spcBef>
            </a:pPr>
            <a:r>
              <a:rPr lang="zh-CN" altLang="en-US" b="1" dirty="0">
                <a:latin typeface="楷体_GB2312" pitchFamily="49" charset="-122"/>
                <a:ea typeface="楷体_GB2312" pitchFamily="49" charset="-122"/>
              </a:rPr>
              <a:t>     </a:t>
            </a:r>
            <a:r>
              <a:rPr lang="en-US" altLang="zh-CN" b="1" dirty="0">
                <a:solidFill>
                  <a:srgbClr val="000099"/>
                </a:solidFill>
                <a:effectLst>
                  <a:outerShdw blurRad="38100" dist="38100" dir="2700000" algn="tl">
                    <a:srgbClr val="C0C0C0"/>
                  </a:outerShdw>
                </a:effectLst>
                <a:ea typeface="楷体_GB2312" pitchFamily="49" charset="-122"/>
              </a:rPr>
              <a:t>80         </a:t>
            </a:r>
            <a:r>
              <a:rPr lang="en-US" altLang="zh-CN" b="1" dirty="0">
                <a:solidFill>
                  <a:srgbClr val="FF0066"/>
                </a:solidFill>
                <a:effectLst>
                  <a:outerShdw blurRad="38100" dist="38100" dir="2700000" algn="tl">
                    <a:srgbClr val="C0C0C0"/>
                  </a:outerShdw>
                </a:effectLst>
              </a:rPr>
              <a:t>0</a:t>
            </a:r>
            <a:r>
              <a:rPr lang="en-US" altLang="zh-CN" dirty="0">
                <a:effectLst>
                  <a:outerShdw blurRad="38100" dist="38100" dir="2700000" algn="tl">
                    <a:srgbClr val="C0C0C0"/>
                  </a:outerShdw>
                </a:effectLst>
              </a:rPr>
              <a:t>0000000   00000000    00000000    01010000 </a:t>
            </a:r>
          </a:p>
          <a:p>
            <a:pPr>
              <a:spcBef>
                <a:spcPct val="50000"/>
              </a:spcBef>
            </a:pPr>
            <a:r>
              <a:rPr lang="en-US" altLang="zh-CN" b="1" dirty="0">
                <a:effectLst>
                  <a:outerShdw blurRad="38100" dist="38100" dir="2700000" algn="tl">
                    <a:srgbClr val="C0C0C0"/>
                  </a:outerShdw>
                </a:effectLst>
              </a:rPr>
              <a:t> +  </a:t>
            </a:r>
            <a:r>
              <a:rPr lang="en-US" altLang="zh-CN" b="1" dirty="0">
                <a:solidFill>
                  <a:srgbClr val="000099"/>
                </a:solidFill>
                <a:effectLst>
                  <a:outerShdw blurRad="38100" dist="38100" dir="2700000" algn="tl">
                    <a:srgbClr val="C0C0C0"/>
                  </a:outerShdw>
                </a:effectLst>
              </a:rPr>
              <a:t>50          </a:t>
            </a:r>
            <a:r>
              <a:rPr lang="en-US" altLang="zh-CN" b="1" dirty="0">
                <a:solidFill>
                  <a:srgbClr val="FF0066"/>
                </a:solidFill>
                <a:effectLst>
                  <a:outerShdw blurRad="38100" dist="38100" dir="2700000" algn="tl">
                    <a:srgbClr val="C0C0C0"/>
                  </a:outerShdw>
                </a:effectLst>
              </a:rPr>
              <a:t>0</a:t>
            </a:r>
            <a:r>
              <a:rPr lang="en-US" altLang="zh-CN" dirty="0">
                <a:effectLst>
                  <a:outerShdw blurRad="38100" dist="38100" dir="2700000" algn="tl">
                    <a:srgbClr val="C0C0C0"/>
                  </a:outerShdw>
                </a:effectLst>
              </a:rPr>
              <a:t>0000000   00000000    00000000    00110010 </a:t>
            </a:r>
          </a:p>
          <a:p>
            <a:pPr>
              <a:spcBef>
                <a:spcPct val="50000"/>
              </a:spcBef>
            </a:pPr>
            <a:r>
              <a:rPr lang="en-US" altLang="zh-CN" dirty="0">
                <a:effectLst>
                  <a:outerShdw blurRad="38100" dist="38100" dir="2700000" algn="tl">
                    <a:srgbClr val="C0C0C0"/>
                  </a:outerShdw>
                </a:effectLst>
              </a:rPr>
              <a:t>————————————————————————</a:t>
            </a:r>
          </a:p>
          <a:p>
            <a:pPr>
              <a:spcBef>
                <a:spcPct val="50000"/>
              </a:spcBef>
            </a:pPr>
            <a:r>
              <a:rPr lang="en-US" altLang="zh-CN" b="1" dirty="0">
                <a:effectLst>
                  <a:outerShdw blurRad="38100" dist="38100" dir="2700000" algn="tl">
                    <a:srgbClr val="C0C0C0"/>
                  </a:outerShdw>
                </a:effectLst>
              </a:rPr>
              <a:t>                   </a:t>
            </a:r>
            <a:r>
              <a:rPr lang="en-US" altLang="zh-CN" b="1" dirty="0">
                <a:solidFill>
                  <a:srgbClr val="FF0066"/>
                </a:solidFill>
                <a:effectLst>
                  <a:outerShdw blurRad="38100" dist="38100" dir="2700000" algn="tl">
                    <a:srgbClr val="C0C0C0"/>
                  </a:outerShdw>
                </a:effectLst>
              </a:rPr>
              <a:t>0</a:t>
            </a:r>
            <a:r>
              <a:rPr lang="en-US" altLang="zh-CN" dirty="0">
                <a:effectLst>
                  <a:outerShdw blurRad="38100" dist="38100" dir="2700000" algn="tl">
                    <a:srgbClr val="C0C0C0"/>
                  </a:outerShdw>
                </a:effectLst>
              </a:rPr>
              <a:t>0000000    00000000    00000000    10000010</a:t>
            </a:r>
          </a:p>
        </p:txBody>
      </p:sp>
      <p:sp>
        <p:nvSpPr>
          <p:cNvPr id="20" name="Oval 120">
            <a:extLst>
              <a:ext uri="{FF2B5EF4-FFF2-40B4-BE49-F238E27FC236}">
                <a16:creationId xmlns:a16="http://schemas.microsoft.com/office/drawing/2014/main" id="{31DB0255-DF56-4877-BDE7-6FA8EEEB6910}"/>
              </a:ext>
            </a:extLst>
          </p:cNvPr>
          <p:cNvSpPr>
            <a:spLocks noChangeArrowheads="1"/>
          </p:cNvSpPr>
          <p:nvPr/>
        </p:nvSpPr>
        <p:spPr bwMode="auto">
          <a:xfrm>
            <a:off x="10359628" y="3385452"/>
            <a:ext cx="1574864" cy="431800"/>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806004" name="AutoShape 116"/>
          <p:cNvSpPr>
            <a:spLocks noChangeArrowheads="1"/>
          </p:cNvSpPr>
          <p:nvPr/>
        </p:nvSpPr>
        <p:spPr bwMode="auto">
          <a:xfrm>
            <a:off x="3852290" y="3356992"/>
            <a:ext cx="3024509" cy="1007938"/>
          </a:xfrm>
          <a:prstGeom prst="cloudCallout">
            <a:avLst>
              <a:gd name="adj1" fmla="val -48912"/>
              <a:gd name="adj2" fmla="val 155579"/>
            </a:avLst>
          </a:prstGeom>
          <a:solidFill>
            <a:srgbClr val="00FFFF"/>
          </a:solidFill>
          <a:ln w="952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zh-CN" altLang="en-US" sz="3200" b="1" dirty="0">
                <a:solidFill>
                  <a:srgbClr val="FF0066"/>
                </a:solidFill>
                <a:effectLst>
                  <a:outerShdw blurRad="38100" dist="38100" dir="2700000" algn="tl">
                    <a:srgbClr val="000000"/>
                  </a:outerShdw>
                </a:effectLst>
                <a:latin typeface="隶书" pitchFamily="49" charset="-122"/>
                <a:ea typeface="隶书" pitchFamily="49" charset="-122"/>
              </a:rPr>
              <a:t>为什么</a:t>
            </a:r>
            <a:r>
              <a:rPr lang="en-US" altLang="zh-CN" sz="3200" b="1" dirty="0">
                <a:solidFill>
                  <a:srgbClr val="FF0066"/>
                </a:solidFill>
                <a:effectLst>
                  <a:outerShdw blurRad="38100" dist="38100" dir="2700000" algn="tl">
                    <a:srgbClr val="000000"/>
                  </a:outerShdw>
                </a:effectLst>
                <a:latin typeface="隶书" pitchFamily="49" charset="-122"/>
                <a:ea typeface="隶书" pitchFamily="49" charset="-122"/>
              </a:rPr>
              <a:t>???</a:t>
            </a:r>
          </a:p>
        </p:txBody>
      </p:sp>
      <p:sp>
        <p:nvSpPr>
          <p:cNvPr id="4" name="灯片编号占位符 3">
            <a:extLst>
              <a:ext uri="{FF2B5EF4-FFF2-40B4-BE49-F238E27FC236}">
                <a16:creationId xmlns:a16="http://schemas.microsoft.com/office/drawing/2014/main" id="{C61F5736-2110-7080-E828-7120E2D37BB1}"/>
              </a:ext>
            </a:extLst>
          </p:cNvPr>
          <p:cNvSpPr>
            <a:spLocks noGrp="1"/>
          </p:cNvSpPr>
          <p:nvPr>
            <p:ph type="sldNum" sz="quarter" idx="12"/>
          </p:nvPr>
        </p:nvSpPr>
        <p:spPr/>
        <p:txBody>
          <a:bodyPr/>
          <a:lstStyle/>
          <a:p>
            <a:fld id="{889BB3BD-F80A-4CDD-987F-7A7F8A95929D}" type="slidenum">
              <a:rPr lang="en-US" altLang="zh-CN" smtClean="0"/>
              <a:pPr/>
              <a:t>30</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5893"/>
                                        </p:tgtEl>
                                        <p:attrNameLst>
                                          <p:attrName>style.visibility</p:attrName>
                                        </p:attrNameLst>
                                      </p:cBhvr>
                                      <p:to>
                                        <p:strVal val="visible"/>
                                      </p:to>
                                    </p:set>
                                    <p:animEffect transition="in" filter="blinds(horizontal)">
                                      <p:cBhvr>
                                        <p:cTn id="7" dur="500"/>
                                        <p:tgtEl>
                                          <p:spTgt spid="80589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6002"/>
                                        </p:tgtEl>
                                        <p:attrNameLst>
                                          <p:attrName>style.visibility</p:attrName>
                                        </p:attrNameLst>
                                      </p:cBhvr>
                                      <p:to>
                                        <p:strVal val="visible"/>
                                      </p:to>
                                    </p:set>
                                    <p:animEffect transition="in" filter="box(out)">
                                      <p:cBhvr>
                                        <p:cTn id="12" dur="500"/>
                                        <p:tgtEl>
                                          <p:spTgt spid="806002"/>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06003"/>
                                        </p:tgtEl>
                                        <p:attrNameLst>
                                          <p:attrName>style.visibility</p:attrName>
                                        </p:attrNameLst>
                                      </p:cBhvr>
                                      <p:to>
                                        <p:strVal val="visible"/>
                                      </p:to>
                                    </p:set>
                                    <p:animEffect transition="in" filter="box(out)">
                                      <p:cBhvr>
                                        <p:cTn id="17" dur="500"/>
                                        <p:tgtEl>
                                          <p:spTgt spid="806003"/>
                                        </p:tgtEl>
                                      </p:cBhvr>
                                    </p:animEffect>
                                  </p:childTnLst>
                                </p:cTn>
                              </p:par>
                            </p:childTnLst>
                          </p:cTn>
                        </p:par>
                        <p:par>
                          <p:cTn id="18" fill="hold">
                            <p:stCondLst>
                              <p:cond delay="500"/>
                            </p:stCondLst>
                            <p:childTnLst>
                              <p:par>
                                <p:cTn id="19" presetID="18" presetClass="entr" presetSubtype="12" fill="hold" grpId="0" nodeType="afterEffect">
                                  <p:stCondLst>
                                    <p:cond delay="0"/>
                                  </p:stCondLst>
                                  <p:childTnLst>
                                    <p:set>
                                      <p:cBhvr>
                                        <p:cTn id="20" dur="1" fill="hold">
                                          <p:stCondLst>
                                            <p:cond delay="0"/>
                                          </p:stCondLst>
                                        </p:cTn>
                                        <p:tgtEl>
                                          <p:spTgt spid="806005"/>
                                        </p:tgtEl>
                                        <p:attrNameLst>
                                          <p:attrName>style.visibility</p:attrName>
                                        </p:attrNameLst>
                                      </p:cBhvr>
                                      <p:to>
                                        <p:strVal val="visible"/>
                                      </p:to>
                                    </p:set>
                                    <p:animEffect transition="in" filter="strips(downLeft)">
                                      <p:cBhvr>
                                        <p:cTn id="21" dur="500"/>
                                        <p:tgtEl>
                                          <p:spTgt spid="806005"/>
                                        </p:tgtEl>
                                      </p:cBhvr>
                                    </p:animEffect>
                                  </p:childTnLst>
                                  <p:subTnLst>
                                    <p:audio>
                                      <p:cMediaNode>
                                        <p:cTn display="0" masterRel="sameClick">
                                          <p:stCondLst>
                                            <p:cond evt="begin" delay="0">
                                              <p:tn val="19"/>
                                            </p:cond>
                                          </p:stCondLst>
                                          <p:endCondLst>
                                            <p:cond evt="onStopAudio" delay="0">
                                              <p:tgtEl>
                                                <p:sldTgt/>
                                              </p:tgtEl>
                                            </p:cond>
                                          </p:endCondLst>
                                        </p:cTn>
                                        <p:tgtEl>
                                          <p:sndTgt r:embed="rId4" name="chimes.wav"/>
                                        </p:tgtEl>
                                      </p:cMediaNode>
                                    </p:audio>
                                  </p:subTnLst>
                                </p:cTn>
                              </p:par>
                            </p:childTnLst>
                          </p:cTn>
                        </p:par>
                        <p:par>
                          <p:cTn id="22" fill="hold">
                            <p:stCondLst>
                              <p:cond delay="1000"/>
                            </p:stCondLst>
                            <p:childTnLst>
                              <p:par>
                                <p:cTn id="23" presetID="18" presetClass="entr" presetSubtype="6" fill="hold" grpId="0" nodeType="afterEffect">
                                  <p:stCondLst>
                                    <p:cond delay="0"/>
                                  </p:stCondLst>
                                  <p:childTnLst>
                                    <p:set>
                                      <p:cBhvr>
                                        <p:cTn id="24" dur="1" fill="hold">
                                          <p:stCondLst>
                                            <p:cond delay="0"/>
                                          </p:stCondLst>
                                        </p:cTn>
                                        <p:tgtEl>
                                          <p:spTgt spid="806004"/>
                                        </p:tgtEl>
                                        <p:attrNameLst>
                                          <p:attrName>style.visibility</p:attrName>
                                        </p:attrNameLst>
                                      </p:cBhvr>
                                      <p:to>
                                        <p:strVal val="visible"/>
                                      </p:to>
                                    </p:set>
                                    <p:animEffect transition="in" filter="strips(downRight)">
                                      <p:cBhvr>
                                        <p:cTn id="25" dur="500"/>
                                        <p:tgtEl>
                                          <p:spTgt spid="806004"/>
                                        </p:tgtEl>
                                      </p:cBhvr>
                                    </p:animEffect>
                                  </p:childTnLst>
                                  <p:subTnLst>
                                    <p:audio>
                                      <p:cMediaNode>
                                        <p:cTn display="0" masterRel="sameClick">
                                          <p:stCondLst>
                                            <p:cond evt="begin" delay="0">
                                              <p:tn val="23"/>
                                            </p:cond>
                                          </p:stCondLst>
                                          <p:endCondLst>
                                            <p:cond evt="onStopAudio" delay="0">
                                              <p:tgtEl>
                                                <p:sldTgt/>
                                              </p:tgtEl>
                                            </p:cond>
                                          </p:endCondLst>
                                        </p:cTn>
                                        <p:tgtEl>
                                          <p:sndTgt r:embed="rId5" name="laser.wav"/>
                                        </p:tgtEl>
                                      </p:cMediaNode>
                                    </p:audio>
                                    <p:set>
                                      <p:cBhvr override="childStyle">
                                        <p:cTn dur="1" fill="hold" display="0" masterRel="nextClick" afterEffect="1"/>
                                        <p:tgtEl>
                                          <p:spTgt spid="80600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subTnLst>
                                    <p:audio>
                                      <p:cMediaNode>
                                        <p:cTn display="0" masterRel="sameClick">
                                          <p:stCondLst>
                                            <p:cond evt="begin" delay="0">
                                              <p:tn val="28"/>
                                            </p:cond>
                                          </p:stCondLst>
                                          <p:endCondLst>
                                            <p:cond evt="onStopAudio" delay="0">
                                              <p:tgtEl>
                                                <p:sldTgt/>
                                              </p:tgtEl>
                                            </p:cond>
                                          </p:endCondLst>
                                        </p:cTn>
                                        <p:tgtEl>
                                          <p:sndTgt r:embed="rId4" name="chimes.wav"/>
                                        </p:tgtEl>
                                      </p:cMediaNode>
                                    </p:audio>
                                  </p:sub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downLeft)">
                                      <p:cBhvr>
                                        <p:cTn id="35" dur="500"/>
                                        <p:tgtEl>
                                          <p:spTgt spid="20"/>
                                        </p:tgtEl>
                                      </p:cBhvr>
                                    </p:animEffect>
                                  </p:childTnLst>
                                  <p:subTnLst>
                                    <p:audio>
                                      <p:cMediaNode>
                                        <p:cTn display="0" masterRel="sameClick">
                                          <p:stCondLst>
                                            <p:cond evt="begin" delay="0">
                                              <p:tn val="33"/>
                                            </p:cond>
                                          </p:stCondLst>
                                          <p:endCondLst>
                                            <p:cond evt="onStopAudio" delay="0">
                                              <p:tgtEl>
                                                <p:sldTgt/>
                                              </p:tgtEl>
                                            </p:cond>
                                          </p:endCondLst>
                                        </p:cTn>
                                        <p:tgtEl>
                                          <p:sndTgt r:embed="rId4" name="chimes.wav"/>
                                        </p:tgtEl>
                                      </p:cMediaNode>
                                    </p:audio>
                                  </p:subTnLst>
                                </p:cTn>
                              </p:par>
                            </p:childTnLst>
                          </p:cTn>
                        </p:par>
                        <p:par>
                          <p:cTn id="36" fill="hold">
                            <p:stCondLst>
                              <p:cond delay="500"/>
                            </p:stCondLst>
                            <p:childTnLst>
                              <p:par>
                                <p:cTn id="37" presetID="18" presetClass="entr" presetSubtype="12"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strips(downLeft)">
                                      <p:cBhvr>
                                        <p:cTn id="39" dur="500"/>
                                        <p:tgtEl>
                                          <p:spTgt spid="24"/>
                                        </p:tgtEl>
                                      </p:cBhvr>
                                    </p:animEffect>
                                  </p:childTnLst>
                                </p:cTn>
                              </p:par>
                            </p:childTnLst>
                          </p:cTn>
                        </p:par>
                        <p:par>
                          <p:cTn id="40" fill="hold">
                            <p:stCondLst>
                              <p:cond delay="1000"/>
                            </p:stCondLst>
                            <p:childTnLst>
                              <p:par>
                                <p:cTn id="41" presetID="4"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ox(in)">
                                      <p:cBhvr>
                                        <p:cTn id="43" dur="2000"/>
                                        <p:tgtEl>
                                          <p:spTgt spid="3"/>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strips(downLeft)">
                                      <p:cBhvr>
                                        <p:cTn id="48" dur="500"/>
                                        <p:tgtEl>
                                          <p:spTgt spid="21"/>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strips(downRight)">
                                      <p:cBhvr>
                                        <p:cTn id="52" dur="500"/>
                                        <p:tgtEl>
                                          <p:spTgt spid="22"/>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3" fill="hold">
                            <p:stCondLst>
                              <p:cond delay="1000"/>
                            </p:stCondLst>
                            <p:childTnLst>
                              <p:par>
                                <p:cTn id="54" presetID="18" presetClass="entr" presetSubtype="12"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strips(downLeft)">
                                      <p:cBhvr>
                                        <p:cTn id="56" dur="500"/>
                                        <p:tgtEl>
                                          <p:spTgt spid="23"/>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3" grpId="0"/>
      <p:bldP spid="806002" grpId="0" animBg="1"/>
      <p:bldP spid="806003" grpId="0" animBg="1"/>
      <p:bldP spid="806005" grpId="0" animBg="1"/>
      <p:bldP spid="21" grpId="0" animBg="1"/>
      <p:bldP spid="22" grpId="0" animBg="1"/>
      <p:bldP spid="23" grpId="0" animBg="1"/>
      <p:bldP spid="24" grpId="0" animBg="1"/>
      <p:bldP spid="18" grpId="0" animBg="1"/>
      <p:bldP spid="20" grpId="0" animBg="1"/>
      <p:bldP spid="8060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5" name="Rectangle 9"/>
          <p:cNvSpPr>
            <a:spLocks noChangeArrowheads="1"/>
          </p:cNvSpPr>
          <p:nvPr/>
        </p:nvSpPr>
        <p:spPr bwMode="auto">
          <a:xfrm>
            <a:off x="670822" y="188914"/>
            <a:ext cx="3929062" cy="579437"/>
          </a:xfrm>
          <a:prstGeom prst="rect">
            <a:avLst/>
          </a:prstGeom>
          <a:noFill/>
          <a:ln w="9525">
            <a:noFill/>
            <a:miter lim="800000"/>
            <a:headEnd/>
            <a:tailEnd/>
          </a:ln>
          <a:effectLst/>
        </p:spPr>
        <p:txBody>
          <a:bodyPr wrap="none" anchor="ctr">
            <a:spAutoFit/>
          </a:bodyPr>
          <a:lstStyle/>
          <a:p>
            <a:r>
              <a:rPr lang="en-US" altLang="zh-CN" sz="3200" b="1">
                <a:solidFill>
                  <a:srgbClr val="FF0066"/>
                </a:solidFill>
                <a:effectLst>
                  <a:outerShdw blurRad="38100" dist="38100" dir="2700000" algn="tl">
                    <a:srgbClr val="000000"/>
                  </a:outerShdw>
                </a:effectLst>
                <a:ea typeface="隶书" pitchFamily="49" charset="-122"/>
              </a:rPr>
              <a:t>8. </a:t>
            </a:r>
            <a:r>
              <a:rPr lang="zh-CN" altLang="en-US" sz="3200" b="1">
                <a:solidFill>
                  <a:srgbClr val="FF0066"/>
                </a:solidFill>
                <a:effectLst>
                  <a:outerShdw blurRad="38100" dist="38100" dir="2700000" algn="tl">
                    <a:srgbClr val="000000"/>
                  </a:outerShdw>
                </a:effectLst>
                <a:ea typeface="隶书" pitchFamily="49" charset="-122"/>
              </a:rPr>
              <a:t>简单的数据输出</a:t>
            </a:r>
            <a:r>
              <a:rPr lang="zh-CN" altLang="en-US"/>
              <a:t> </a:t>
            </a:r>
            <a:r>
              <a:rPr lang="zh-CN" altLang="en-US" sz="3200">
                <a:latin typeface="隶书" pitchFamily="49" charset="-122"/>
                <a:ea typeface="隶书" pitchFamily="49" charset="-122"/>
              </a:rPr>
              <a:t>  </a:t>
            </a:r>
          </a:p>
        </p:txBody>
      </p:sp>
      <p:sp>
        <p:nvSpPr>
          <p:cNvPr id="807946" name="Rectangle 10"/>
          <p:cNvSpPr>
            <a:spLocks noChangeArrowheads="1"/>
          </p:cNvSpPr>
          <p:nvPr/>
        </p:nvSpPr>
        <p:spPr bwMode="auto">
          <a:xfrm>
            <a:off x="542234" y="760840"/>
            <a:ext cx="11098382" cy="830997"/>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楷体" pitchFamily="49" charset="-122"/>
                <a:ea typeface="楷体" pitchFamily="49" charset="-122"/>
              </a:rPr>
              <a:t>    C</a:t>
            </a:r>
            <a:r>
              <a:rPr lang="zh-CN" altLang="en-US" b="1" dirty="0">
                <a:effectLst>
                  <a:outerShdw blurRad="38100" dist="38100" dir="2700000" algn="tl">
                    <a:srgbClr val="FFFFFF"/>
                  </a:outerShdw>
                </a:effectLst>
                <a:latin typeface="楷体" pitchFamily="49" charset="-122"/>
                <a:ea typeface="楷体" pitchFamily="49" charset="-122"/>
              </a:rPr>
              <a:t>语言中没有用于输出的语句，只能通过标准库函数的调用来完成数据的输出任务。库函数的一般调用格式为：</a:t>
            </a:r>
          </a:p>
        </p:txBody>
      </p:sp>
      <p:sp>
        <p:nvSpPr>
          <p:cNvPr id="807947" name="Text Box 11"/>
          <p:cNvSpPr txBox="1">
            <a:spLocks noChangeArrowheads="1"/>
          </p:cNvSpPr>
          <p:nvPr/>
        </p:nvSpPr>
        <p:spPr bwMode="auto">
          <a:xfrm>
            <a:off x="1766891" y="1658938"/>
            <a:ext cx="8937621" cy="576262"/>
          </a:xfrm>
          <a:prstGeom prst="rect">
            <a:avLst/>
          </a:prstGeom>
          <a:gradFill rotWithShape="1">
            <a:gsLst>
              <a:gs pos="0">
                <a:srgbClr val="FFFF99"/>
              </a:gs>
              <a:gs pos="100000">
                <a:srgbClr val="FFFF99">
                  <a:gamma/>
                  <a:shade val="63529"/>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lstStyle/>
          <a:p>
            <a:pPr algn="ctr"/>
            <a:r>
              <a:rPr lang="zh-CN" altLang="en-US" b="1">
                <a:solidFill>
                  <a:srgbClr val="FF0066"/>
                </a:solidFill>
                <a:effectLst>
                  <a:outerShdw blurRad="38100" dist="38100" dir="2700000" algn="tl">
                    <a:srgbClr val="000000"/>
                  </a:outerShdw>
                </a:effectLst>
                <a:latin typeface="隶书" pitchFamily="49" charset="-122"/>
                <a:ea typeface="隶书" pitchFamily="49" charset="-122"/>
              </a:rPr>
              <a:t>函数名（参数</a:t>
            </a:r>
            <a:r>
              <a:rPr lang="en-US" altLang="zh-CN" b="1">
                <a:solidFill>
                  <a:srgbClr val="FF0066"/>
                </a:solidFill>
                <a:effectLst>
                  <a:outerShdw blurRad="38100" dist="38100" dir="2700000" algn="tl">
                    <a:srgbClr val="000000"/>
                  </a:outerShdw>
                </a:effectLst>
                <a:latin typeface="隶书" pitchFamily="49" charset="-122"/>
                <a:ea typeface="隶书" pitchFamily="49" charset="-122"/>
              </a:rPr>
              <a:t>1</a:t>
            </a:r>
            <a:r>
              <a:rPr lang="zh-CN" altLang="en-US" b="1">
                <a:solidFill>
                  <a:srgbClr val="FF0066"/>
                </a:solidFill>
                <a:effectLst>
                  <a:outerShdw blurRad="38100" dist="38100" dir="2700000" algn="tl">
                    <a:srgbClr val="000000"/>
                  </a:outerShdw>
                </a:effectLst>
                <a:latin typeface="隶书" pitchFamily="49" charset="-122"/>
                <a:ea typeface="隶书" pitchFamily="49" charset="-122"/>
              </a:rPr>
              <a:t>，参数</a:t>
            </a:r>
            <a:r>
              <a:rPr lang="en-US" altLang="zh-CN" b="1">
                <a:solidFill>
                  <a:srgbClr val="FF0066"/>
                </a:solidFill>
                <a:effectLst>
                  <a:outerShdw blurRad="38100" dist="38100" dir="2700000" algn="tl">
                    <a:srgbClr val="000000"/>
                  </a:outerShdw>
                </a:effectLst>
                <a:latin typeface="隶书" pitchFamily="49" charset="-122"/>
                <a:ea typeface="隶书" pitchFamily="49" charset="-122"/>
              </a:rPr>
              <a:t>2</a:t>
            </a:r>
            <a:r>
              <a:rPr lang="zh-CN" altLang="en-US" b="1">
                <a:solidFill>
                  <a:srgbClr val="FF0066"/>
                </a:solidFill>
                <a:effectLst>
                  <a:outerShdw blurRad="38100" dist="38100" dir="2700000" algn="tl">
                    <a:srgbClr val="000000"/>
                  </a:outerShdw>
                </a:effectLst>
                <a:latin typeface="隶书" pitchFamily="49" charset="-122"/>
                <a:ea typeface="隶书" pitchFamily="49" charset="-122"/>
              </a:rPr>
              <a:t>，</a:t>
            </a:r>
            <a:r>
              <a:rPr lang="en-US" altLang="zh-CN" b="1">
                <a:solidFill>
                  <a:srgbClr val="FF0066"/>
                </a:solidFill>
                <a:effectLst>
                  <a:outerShdw blurRad="38100" dist="38100" dir="2700000" algn="tl">
                    <a:srgbClr val="000000"/>
                  </a:outerShdw>
                </a:effectLst>
                <a:latin typeface="Times New Roman"/>
                <a:ea typeface="隶书" pitchFamily="49" charset="-122"/>
              </a:rPr>
              <a:t>……</a:t>
            </a:r>
            <a:r>
              <a:rPr lang="zh-CN" altLang="en-US" b="1">
                <a:solidFill>
                  <a:srgbClr val="FF0066"/>
                </a:solidFill>
                <a:effectLst>
                  <a:outerShdw blurRad="38100" dist="38100" dir="2700000" algn="tl">
                    <a:srgbClr val="000000"/>
                  </a:outerShdw>
                </a:effectLst>
                <a:latin typeface="隶书" pitchFamily="49" charset="-122"/>
                <a:ea typeface="隶书" pitchFamily="49" charset="-122"/>
              </a:rPr>
              <a:t>，参数</a:t>
            </a:r>
            <a:r>
              <a:rPr lang="en-US" altLang="zh-CN" b="1">
                <a:solidFill>
                  <a:srgbClr val="FF0066"/>
                </a:solidFill>
                <a:effectLst>
                  <a:outerShdw blurRad="38100" dist="38100" dir="2700000" algn="tl">
                    <a:srgbClr val="000000"/>
                  </a:outerShdw>
                </a:effectLst>
                <a:latin typeface="隶书" pitchFamily="49" charset="-122"/>
                <a:ea typeface="隶书" pitchFamily="49" charset="-122"/>
              </a:rPr>
              <a:t>n</a:t>
            </a:r>
            <a:r>
              <a:rPr lang="zh-CN" altLang="en-US" b="1">
                <a:solidFill>
                  <a:srgbClr val="FF0066"/>
                </a:solidFill>
                <a:effectLst>
                  <a:outerShdw blurRad="38100" dist="38100" dir="2700000" algn="tl">
                    <a:srgbClr val="000000"/>
                  </a:outerShdw>
                </a:effectLst>
                <a:latin typeface="隶书" pitchFamily="49" charset="-122"/>
                <a:ea typeface="隶书" pitchFamily="49" charset="-122"/>
              </a:rPr>
              <a:t>）；</a:t>
            </a:r>
          </a:p>
        </p:txBody>
      </p:sp>
      <p:sp>
        <p:nvSpPr>
          <p:cNvPr id="807961" name="Rectangle 25"/>
          <p:cNvSpPr>
            <a:spLocks noChangeArrowheads="1"/>
          </p:cNvSpPr>
          <p:nvPr/>
        </p:nvSpPr>
        <p:spPr bwMode="auto">
          <a:xfrm>
            <a:off x="1338950" y="2401888"/>
            <a:ext cx="6840537" cy="457200"/>
          </a:xfrm>
          <a:prstGeom prst="rect">
            <a:avLst/>
          </a:prstGeom>
          <a:noFill/>
          <a:ln w="9525">
            <a:noFill/>
            <a:miter lim="800000"/>
            <a:headEnd/>
            <a:tailEnd/>
          </a:ln>
          <a:effectLst/>
        </p:spPr>
        <p:txBody>
          <a:bodyPr anchor="ctr">
            <a:spAutoFit/>
          </a:bodyPr>
          <a:lstStyle/>
          <a:p>
            <a:r>
              <a:rPr lang="en-US" altLang="zh-CN" b="1" dirty="0">
                <a:effectLst>
                  <a:outerShdw blurRad="38100" dist="38100" dir="2700000" algn="tl">
                    <a:srgbClr val="FFFFFF"/>
                  </a:outerShdw>
                </a:effectLst>
                <a:latin typeface="+mn-lt"/>
                <a:ea typeface="楷体" pitchFamily="49" charset="-122"/>
              </a:rPr>
              <a:t>  </a:t>
            </a:r>
            <a:r>
              <a:rPr lang="en-US" altLang="zh-CN" b="1" dirty="0" err="1">
                <a:solidFill>
                  <a:srgbClr val="FF0066"/>
                </a:solidFill>
                <a:effectLst>
                  <a:outerShdw blurRad="38100" dist="38100" dir="2700000" algn="tl">
                    <a:srgbClr val="000000"/>
                  </a:outerShdw>
                </a:effectLst>
                <a:latin typeface="+mn-lt"/>
                <a:ea typeface="楷体" pitchFamily="49" charset="-122"/>
              </a:rPr>
              <a:t>printf</a:t>
            </a:r>
            <a:r>
              <a:rPr lang="zh-CN" altLang="en-US" b="1" dirty="0">
                <a:solidFill>
                  <a:srgbClr val="FF0066"/>
                </a:solidFill>
                <a:effectLst>
                  <a:outerShdw blurRad="38100" dist="38100" dir="2700000" algn="tl">
                    <a:srgbClr val="000000"/>
                  </a:outerShdw>
                </a:effectLst>
                <a:latin typeface="+mn-lt"/>
                <a:ea typeface="楷体" pitchFamily="49" charset="-122"/>
              </a:rPr>
              <a:t>函数：</a:t>
            </a:r>
          </a:p>
        </p:txBody>
      </p:sp>
      <p:grpSp>
        <p:nvGrpSpPr>
          <p:cNvPr id="807972" name="Group 36"/>
          <p:cNvGrpSpPr>
            <a:grpSpLocks/>
          </p:cNvGrpSpPr>
          <p:nvPr/>
        </p:nvGrpSpPr>
        <p:grpSpPr bwMode="auto">
          <a:xfrm>
            <a:off x="2507350" y="2578101"/>
            <a:ext cx="6651625" cy="2055813"/>
            <a:chOff x="1049" y="1516"/>
            <a:chExt cx="4190" cy="1295"/>
          </a:xfrm>
        </p:grpSpPr>
        <p:sp>
          <p:nvSpPr>
            <p:cNvPr id="807950" name="Text Box 14"/>
            <p:cNvSpPr txBox="1">
              <a:spLocks noChangeArrowheads="1"/>
            </p:cNvSpPr>
            <p:nvPr/>
          </p:nvSpPr>
          <p:spPr bwMode="auto">
            <a:xfrm>
              <a:off x="1066" y="1842"/>
              <a:ext cx="3491" cy="357"/>
            </a:xfrm>
            <a:prstGeom prst="rect">
              <a:avLst/>
            </a:prstGeom>
            <a:noFill/>
            <a:ln w="9525">
              <a:noFill/>
              <a:miter lim="800000"/>
              <a:headEnd/>
              <a:tailEnd/>
            </a:ln>
          </p:spPr>
          <p:txBody>
            <a:bodyPr/>
            <a:lstStyle/>
            <a:p>
              <a:pPr algn="just"/>
              <a:r>
                <a:rPr lang="en-US" altLang="zh-CN" b="1" dirty="0" err="1"/>
                <a:t>printf</a:t>
              </a:r>
              <a:r>
                <a:rPr lang="zh-CN" altLang="en-US" b="1" dirty="0"/>
                <a:t>（</a:t>
              </a:r>
              <a:r>
                <a:rPr lang="en-US" altLang="zh-CN" b="1" dirty="0"/>
                <a:t>"variable  a = </a:t>
              </a:r>
              <a:r>
                <a:rPr lang="en-US" altLang="zh-CN" b="1" dirty="0">
                  <a:solidFill>
                    <a:srgbClr val="FF0000"/>
                  </a:solidFill>
                </a:rPr>
                <a:t>%d</a:t>
              </a:r>
              <a:r>
                <a:rPr lang="en-US" altLang="zh-CN" b="1" dirty="0"/>
                <a:t>" </a:t>
              </a:r>
              <a:r>
                <a:rPr lang="zh-CN" altLang="en-US" b="1" dirty="0"/>
                <a:t>， </a:t>
              </a:r>
              <a:r>
                <a:rPr lang="en-US" altLang="zh-CN" b="1" dirty="0"/>
                <a:t>a </a:t>
              </a:r>
              <a:r>
                <a:rPr lang="zh-CN" altLang="en-US" b="1" dirty="0"/>
                <a:t>）；</a:t>
              </a:r>
            </a:p>
          </p:txBody>
        </p:sp>
        <p:sp>
          <p:nvSpPr>
            <p:cNvPr id="807962" name="AutoShape 26"/>
            <p:cNvSpPr>
              <a:spLocks/>
            </p:cNvSpPr>
            <p:nvPr/>
          </p:nvSpPr>
          <p:spPr bwMode="auto">
            <a:xfrm rot="-5400000">
              <a:off x="2462" y="1498"/>
              <a:ext cx="227" cy="1406"/>
            </a:xfrm>
            <a:prstGeom prst="leftBrace">
              <a:avLst>
                <a:gd name="adj1" fmla="val 51615"/>
                <a:gd name="adj2" fmla="val 50000"/>
              </a:avLst>
            </a:prstGeom>
            <a:noFill/>
            <a:ln w="25400">
              <a:solidFill>
                <a:srgbClr val="0000FF"/>
              </a:solidFill>
              <a:round/>
              <a:headEnd/>
              <a:tailEnd/>
            </a:ln>
            <a:effectLst/>
          </p:spPr>
          <p:txBody>
            <a:bodyPr wrap="none" anchor="ctr"/>
            <a:lstStyle/>
            <a:p>
              <a:endParaRPr lang="zh-CN" altLang="en-US"/>
            </a:p>
          </p:txBody>
        </p:sp>
        <p:sp>
          <p:nvSpPr>
            <p:cNvPr id="807963" name="Rectangle 27"/>
            <p:cNvSpPr>
              <a:spLocks noChangeArrowheads="1"/>
            </p:cNvSpPr>
            <p:nvPr/>
          </p:nvSpPr>
          <p:spPr bwMode="auto">
            <a:xfrm>
              <a:off x="2046" y="2305"/>
              <a:ext cx="1083" cy="442"/>
            </a:xfrm>
            <a:prstGeom prst="rect">
              <a:avLst/>
            </a:prstGeom>
            <a:noFill/>
            <a:ln w="9525">
              <a:noFill/>
              <a:miter lim="800000"/>
              <a:headEnd/>
              <a:tailEnd/>
            </a:ln>
            <a:effectLst/>
          </p:spPr>
          <p:txBody>
            <a:bodyPr wrap="none" anchor="ctr">
              <a:spAutoFit/>
            </a:bodyPr>
            <a:lstStyle/>
            <a:p>
              <a:pPr algn="ctr"/>
              <a:r>
                <a:rPr lang="zh-CN" altLang="en-US" sz="2000" b="1">
                  <a:solidFill>
                    <a:srgbClr val="0000FF"/>
                  </a:solidFill>
                  <a:effectLst>
                    <a:outerShdw blurRad="38100" dist="38100" dir="2700000" algn="tl">
                      <a:srgbClr val="FFFFFF"/>
                    </a:outerShdw>
                  </a:effectLst>
                  <a:latin typeface="楷体" pitchFamily="49" charset="-122"/>
                  <a:ea typeface="楷体" pitchFamily="49" charset="-122"/>
                </a:rPr>
                <a:t>参数</a:t>
              </a:r>
              <a:r>
                <a:rPr lang="en-US" altLang="zh-CN" sz="2000" b="1">
                  <a:solidFill>
                    <a:srgbClr val="0000FF"/>
                  </a:solidFill>
                  <a:effectLst>
                    <a:outerShdw blurRad="38100" dist="38100" dir="2700000" algn="tl">
                      <a:srgbClr val="FFFFFF"/>
                    </a:outerShdw>
                  </a:effectLst>
                  <a:latin typeface="楷体" pitchFamily="49" charset="-122"/>
                  <a:ea typeface="楷体" pitchFamily="49" charset="-122"/>
                </a:rPr>
                <a:t>1</a:t>
              </a:r>
            </a:p>
            <a:p>
              <a:pPr algn="ctr"/>
              <a:r>
                <a:rPr lang="en-US" altLang="zh-CN" sz="2000" b="1">
                  <a:solidFill>
                    <a:srgbClr val="0000FF"/>
                  </a:solidFill>
                  <a:effectLst>
                    <a:outerShdw blurRad="38100" dist="38100" dir="2700000" algn="tl">
                      <a:srgbClr val="FFFFFF"/>
                    </a:outerShdw>
                  </a:effectLst>
                  <a:latin typeface="楷体" pitchFamily="49" charset="-122"/>
                  <a:ea typeface="楷体" pitchFamily="49" charset="-122"/>
                </a:rPr>
                <a:t>(</a:t>
              </a:r>
              <a:r>
                <a:rPr lang="zh-CN" altLang="en-US" sz="2000" b="1">
                  <a:solidFill>
                    <a:srgbClr val="0000FF"/>
                  </a:solidFill>
                  <a:effectLst>
                    <a:outerShdw blurRad="38100" dist="38100" dir="2700000" algn="tl">
                      <a:srgbClr val="FFFFFF"/>
                    </a:outerShdw>
                  </a:effectLst>
                  <a:latin typeface="楷体" pitchFamily="49" charset="-122"/>
                  <a:ea typeface="楷体" pitchFamily="49" charset="-122"/>
                </a:rPr>
                <a:t>字符串常量</a:t>
              </a:r>
              <a:r>
                <a:rPr lang="en-US" altLang="zh-CN" sz="2000" b="1">
                  <a:solidFill>
                    <a:srgbClr val="0000FF"/>
                  </a:solidFill>
                  <a:effectLst>
                    <a:outerShdw blurRad="38100" dist="38100" dir="2700000" algn="tl">
                      <a:srgbClr val="FFFFFF"/>
                    </a:outerShdw>
                  </a:effectLst>
                  <a:latin typeface="楷体" pitchFamily="49" charset="-122"/>
                  <a:ea typeface="楷体" pitchFamily="49" charset="-122"/>
                </a:rPr>
                <a:t>)</a:t>
              </a:r>
            </a:p>
          </p:txBody>
        </p:sp>
        <p:sp>
          <p:nvSpPr>
            <p:cNvPr id="807964" name="Line 28"/>
            <p:cNvSpPr>
              <a:spLocks noChangeShapeType="1"/>
            </p:cNvSpPr>
            <p:nvPr/>
          </p:nvSpPr>
          <p:spPr bwMode="auto">
            <a:xfrm flipV="1">
              <a:off x="1338" y="2115"/>
              <a:ext cx="0" cy="317"/>
            </a:xfrm>
            <a:prstGeom prst="line">
              <a:avLst/>
            </a:prstGeom>
            <a:noFill/>
            <a:ln w="28575">
              <a:solidFill>
                <a:srgbClr val="0000FF"/>
              </a:solidFill>
              <a:round/>
              <a:headEnd/>
              <a:tailEnd type="stealth" w="lg" len="lg"/>
            </a:ln>
            <a:effectLst/>
          </p:spPr>
          <p:txBody>
            <a:bodyPr/>
            <a:lstStyle/>
            <a:p>
              <a:endParaRPr lang="zh-CN" altLang="en-US"/>
            </a:p>
          </p:txBody>
        </p:sp>
        <p:sp>
          <p:nvSpPr>
            <p:cNvPr id="807965" name="Rectangle 29"/>
            <p:cNvSpPr>
              <a:spLocks noChangeArrowheads="1"/>
            </p:cNvSpPr>
            <p:nvPr/>
          </p:nvSpPr>
          <p:spPr bwMode="auto">
            <a:xfrm>
              <a:off x="1049" y="2438"/>
              <a:ext cx="599" cy="250"/>
            </a:xfrm>
            <a:prstGeom prst="rect">
              <a:avLst/>
            </a:prstGeom>
            <a:noFill/>
            <a:ln w="9525">
              <a:noFill/>
              <a:miter lim="800000"/>
              <a:headEnd/>
              <a:tailEnd/>
            </a:ln>
            <a:effectLst/>
          </p:spPr>
          <p:txBody>
            <a:bodyPr wrap="none" anchor="ctr">
              <a:spAutoFit/>
            </a:bodyPr>
            <a:lstStyle/>
            <a:p>
              <a:pPr algn="ctr"/>
              <a:r>
                <a:rPr lang="zh-CN" altLang="en-US" sz="2000" b="1" dirty="0">
                  <a:solidFill>
                    <a:srgbClr val="0000FF"/>
                  </a:solidFill>
                  <a:effectLst>
                    <a:outerShdw blurRad="38100" dist="38100" dir="2700000" algn="tl">
                      <a:srgbClr val="FFFFFF"/>
                    </a:outerShdw>
                  </a:effectLst>
                  <a:latin typeface="楷体" pitchFamily="49" charset="-122"/>
                  <a:ea typeface="楷体" pitchFamily="49" charset="-122"/>
                </a:rPr>
                <a:t>函数名</a:t>
              </a:r>
            </a:p>
          </p:txBody>
        </p:sp>
        <p:sp>
          <p:nvSpPr>
            <p:cNvPr id="807966" name="Line 30"/>
            <p:cNvSpPr>
              <a:spLocks noChangeShapeType="1"/>
            </p:cNvSpPr>
            <p:nvPr/>
          </p:nvSpPr>
          <p:spPr bwMode="auto">
            <a:xfrm flipV="1">
              <a:off x="3724" y="2106"/>
              <a:ext cx="0" cy="317"/>
            </a:xfrm>
            <a:prstGeom prst="line">
              <a:avLst/>
            </a:prstGeom>
            <a:noFill/>
            <a:ln w="28575">
              <a:solidFill>
                <a:srgbClr val="0000FF"/>
              </a:solidFill>
              <a:round/>
              <a:headEnd/>
              <a:tailEnd type="stealth" w="lg" len="lg"/>
            </a:ln>
            <a:effectLst/>
          </p:spPr>
          <p:txBody>
            <a:bodyPr/>
            <a:lstStyle/>
            <a:p>
              <a:endParaRPr lang="zh-CN" altLang="en-US"/>
            </a:p>
          </p:txBody>
        </p:sp>
        <p:sp>
          <p:nvSpPr>
            <p:cNvPr id="807967" name="Rectangle 31"/>
            <p:cNvSpPr>
              <a:spLocks noChangeArrowheads="1"/>
            </p:cNvSpPr>
            <p:nvPr/>
          </p:nvSpPr>
          <p:spPr bwMode="auto">
            <a:xfrm>
              <a:off x="3441" y="2369"/>
              <a:ext cx="600" cy="442"/>
            </a:xfrm>
            <a:prstGeom prst="rect">
              <a:avLst/>
            </a:prstGeom>
            <a:noFill/>
            <a:ln w="9525">
              <a:noFill/>
              <a:miter lim="800000"/>
              <a:headEnd/>
              <a:tailEnd/>
            </a:ln>
            <a:effectLst/>
          </p:spPr>
          <p:txBody>
            <a:bodyPr wrap="none" anchor="ctr">
              <a:spAutoFit/>
            </a:bodyPr>
            <a:lstStyle/>
            <a:p>
              <a:pPr algn="ctr"/>
              <a:r>
                <a:rPr lang="zh-CN" altLang="en-US" sz="2000" b="1">
                  <a:solidFill>
                    <a:srgbClr val="0000FF"/>
                  </a:solidFill>
                  <a:effectLst>
                    <a:outerShdw blurRad="38100" dist="38100" dir="2700000" algn="tl">
                      <a:srgbClr val="FFFFFF"/>
                    </a:outerShdw>
                  </a:effectLst>
                  <a:latin typeface="楷体" pitchFamily="49" charset="-122"/>
                  <a:ea typeface="楷体" pitchFamily="49" charset="-122"/>
                </a:rPr>
                <a:t>参数</a:t>
              </a:r>
              <a:r>
                <a:rPr lang="en-US" altLang="zh-CN" sz="2000" b="1">
                  <a:solidFill>
                    <a:srgbClr val="0000FF"/>
                  </a:solidFill>
                  <a:effectLst>
                    <a:outerShdw blurRad="38100" dist="38100" dir="2700000" algn="tl">
                      <a:srgbClr val="FFFFFF"/>
                    </a:outerShdw>
                  </a:effectLst>
                  <a:latin typeface="楷体" pitchFamily="49" charset="-122"/>
                  <a:ea typeface="楷体" pitchFamily="49" charset="-122"/>
                </a:rPr>
                <a:t>2</a:t>
              </a:r>
            </a:p>
            <a:p>
              <a:pPr algn="ctr"/>
              <a:r>
                <a:rPr lang="en-US" altLang="zh-CN" sz="2000" b="1">
                  <a:solidFill>
                    <a:srgbClr val="0000FF"/>
                  </a:solidFill>
                  <a:effectLst>
                    <a:outerShdw blurRad="38100" dist="38100" dir="2700000" algn="tl">
                      <a:srgbClr val="FFFFFF"/>
                    </a:outerShdw>
                  </a:effectLst>
                  <a:latin typeface="楷体" pitchFamily="49" charset="-122"/>
                  <a:ea typeface="楷体" pitchFamily="49" charset="-122"/>
                </a:rPr>
                <a:t>(</a:t>
              </a:r>
              <a:r>
                <a:rPr lang="zh-CN" altLang="en-US" sz="2000" b="1">
                  <a:solidFill>
                    <a:srgbClr val="0000FF"/>
                  </a:solidFill>
                  <a:effectLst>
                    <a:outerShdw blurRad="38100" dist="38100" dir="2700000" algn="tl">
                      <a:srgbClr val="FFFFFF"/>
                    </a:outerShdw>
                  </a:effectLst>
                  <a:latin typeface="楷体" pitchFamily="49" charset="-122"/>
                  <a:ea typeface="楷体" pitchFamily="49" charset="-122"/>
                </a:rPr>
                <a:t>变量</a:t>
              </a:r>
              <a:r>
                <a:rPr lang="en-US" altLang="zh-CN" sz="2000" b="1">
                  <a:solidFill>
                    <a:srgbClr val="0000FF"/>
                  </a:solidFill>
                  <a:effectLst>
                    <a:outerShdw blurRad="38100" dist="38100" dir="2700000" algn="tl">
                      <a:srgbClr val="FFFFFF"/>
                    </a:outerShdw>
                  </a:effectLst>
                  <a:latin typeface="楷体" pitchFamily="49" charset="-122"/>
                  <a:ea typeface="楷体" pitchFamily="49" charset="-122"/>
                </a:rPr>
                <a:t>)</a:t>
              </a:r>
            </a:p>
          </p:txBody>
        </p:sp>
        <p:sp>
          <p:nvSpPr>
            <p:cNvPr id="807968" name="Line 32"/>
            <p:cNvSpPr>
              <a:spLocks noChangeShapeType="1"/>
            </p:cNvSpPr>
            <p:nvPr/>
          </p:nvSpPr>
          <p:spPr bwMode="auto">
            <a:xfrm>
              <a:off x="3470" y="1752"/>
              <a:ext cx="0" cy="181"/>
            </a:xfrm>
            <a:prstGeom prst="line">
              <a:avLst/>
            </a:prstGeom>
            <a:noFill/>
            <a:ln w="28575">
              <a:solidFill>
                <a:srgbClr val="0000FF"/>
              </a:solidFill>
              <a:round/>
              <a:headEnd/>
              <a:tailEnd type="stealth" w="lg" len="lg"/>
            </a:ln>
            <a:effectLst/>
          </p:spPr>
          <p:txBody>
            <a:bodyPr/>
            <a:lstStyle/>
            <a:p>
              <a:endParaRPr lang="zh-CN" altLang="en-US"/>
            </a:p>
          </p:txBody>
        </p:sp>
        <p:sp>
          <p:nvSpPr>
            <p:cNvPr id="807969" name="Rectangle 33"/>
            <p:cNvSpPr>
              <a:spLocks noChangeArrowheads="1"/>
            </p:cNvSpPr>
            <p:nvPr/>
          </p:nvSpPr>
          <p:spPr bwMode="auto">
            <a:xfrm>
              <a:off x="3062" y="1516"/>
              <a:ext cx="907" cy="250"/>
            </a:xfrm>
            <a:prstGeom prst="rect">
              <a:avLst/>
            </a:prstGeom>
            <a:noFill/>
            <a:ln w="9525">
              <a:noFill/>
              <a:miter lim="800000"/>
              <a:headEnd/>
              <a:tailEnd/>
            </a:ln>
            <a:effectLst/>
          </p:spPr>
          <p:txBody>
            <a:bodyPr anchor="ctr">
              <a:spAutoFit/>
            </a:bodyPr>
            <a:lstStyle/>
            <a:p>
              <a:pPr algn="ctr"/>
              <a:r>
                <a:rPr lang="zh-CN" altLang="en-US" sz="2000" b="1" dirty="0">
                  <a:solidFill>
                    <a:srgbClr val="0000FF"/>
                  </a:solidFill>
                  <a:effectLst>
                    <a:outerShdw blurRad="38100" dist="38100" dir="2700000" algn="tl">
                      <a:srgbClr val="FFFFFF"/>
                    </a:outerShdw>
                  </a:effectLst>
                  <a:latin typeface="楷体" pitchFamily="49" charset="-122"/>
                  <a:ea typeface="楷体" pitchFamily="49" charset="-122"/>
                </a:rPr>
                <a:t>逗号隔开</a:t>
              </a:r>
            </a:p>
          </p:txBody>
        </p:sp>
        <p:sp>
          <p:nvSpPr>
            <p:cNvPr id="807970" name="Line 34"/>
            <p:cNvSpPr>
              <a:spLocks noChangeShapeType="1"/>
            </p:cNvSpPr>
            <p:nvPr/>
          </p:nvSpPr>
          <p:spPr bwMode="auto">
            <a:xfrm flipH="1">
              <a:off x="4105" y="2024"/>
              <a:ext cx="272" cy="0"/>
            </a:xfrm>
            <a:prstGeom prst="line">
              <a:avLst/>
            </a:prstGeom>
            <a:noFill/>
            <a:ln w="28575">
              <a:solidFill>
                <a:srgbClr val="0000FF"/>
              </a:solidFill>
              <a:round/>
              <a:headEnd/>
              <a:tailEnd type="stealth" w="lg" len="lg"/>
            </a:ln>
            <a:effectLst/>
          </p:spPr>
          <p:txBody>
            <a:bodyPr/>
            <a:lstStyle/>
            <a:p>
              <a:endParaRPr lang="zh-CN" altLang="en-US"/>
            </a:p>
          </p:txBody>
        </p:sp>
        <p:sp>
          <p:nvSpPr>
            <p:cNvPr id="807971" name="Rectangle 35"/>
            <p:cNvSpPr>
              <a:spLocks noChangeArrowheads="1"/>
            </p:cNvSpPr>
            <p:nvPr/>
          </p:nvSpPr>
          <p:spPr bwMode="auto">
            <a:xfrm>
              <a:off x="4332" y="1888"/>
              <a:ext cx="907" cy="250"/>
            </a:xfrm>
            <a:prstGeom prst="rect">
              <a:avLst/>
            </a:prstGeom>
            <a:noFill/>
            <a:ln w="9525">
              <a:noFill/>
              <a:miter lim="800000"/>
              <a:headEnd/>
              <a:tailEnd/>
            </a:ln>
            <a:effectLst/>
          </p:spPr>
          <p:txBody>
            <a:bodyPr anchor="ctr">
              <a:spAutoFit/>
            </a:bodyPr>
            <a:lstStyle/>
            <a:p>
              <a:pPr algn="ctr"/>
              <a:r>
                <a:rPr lang="zh-CN" altLang="en-US" sz="2000" b="1" dirty="0">
                  <a:solidFill>
                    <a:srgbClr val="0000FF"/>
                  </a:solidFill>
                  <a:effectLst>
                    <a:outerShdw blurRad="38100" dist="38100" dir="2700000" algn="tl">
                      <a:srgbClr val="FFFFFF"/>
                    </a:outerShdw>
                  </a:effectLst>
                  <a:latin typeface="楷体" pitchFamily="49" charset="-122"/>
                  <a:ea typeface="楷体" pitchFamily="49" charset="-122"/>
                </a:rPr>
                <a:t>分号结束</a:t>
              </a:r>
            </a:p>
          </p:txBody>
        </p:sp>
      </p:grpSp>
      <p:sp>
        <p:nvSpPr>
          <p:cNvPr id="807973" name="Rectangle 37"/>
          <p:cNvSpPr>
            <a:spLocks noChangeArrowheads="1"/>
          </p:cNvSpPr>
          <p:nvPr/>
        </p:nvSpPr>
        <p:spPr bwMode="auto">
          <a:xfrm>
            <a:off x="1873418" y="4766984"/>
            <a:ext cx="5057167" cy="830997"/>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例：</a:t>
            </a:r>
          </a:p>
          <a:p>
            <a:r>
              <a:rPr lang="en-US" altLang="zh-CN" dirty="0">
                <a:effectLst>
                  <a:outerShdw blurRad="38100" dist="38100" dir="2700000" algn="tl">
                    <a:srgbClr val="C0C0C0"/>
                  </a:outerShdw>
                </a:effectLst>
              </a:rPr>
              <a:t>        </a:t>
            </a:r>
            <a:r>
              <a:rPr lang="en-US" altLang="zh-CN" dirty="0" err="1">
                <a:effectLst>
                  <a:outerShdw blurRad="38100" dist="38100" dir="2700000" algn="tl">
                    <a:srgbClr val="C0C0C0"/>
                  </a:outerShdw>
                </a:effectLst>
              </a:rPr>
              <a:t>printf</a:t>
            </a: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"How are you</a:t>
            </a: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a:t>
            </a:r>
          </a:p>
        </p:txBody>
      </p:sp>
      <p:sp>
        <p:nvSpPr>
          <p:cNvPr id="807974" name="Rectangle 38"/>
          <p:cNvSpPr>
            <a:spLocks noChangeArrowheads="1"/>
          </p:cNvSpPr>
          <p:nvPr/>
        </p:nvSpPr>
        <p:spPr bwMode="auto">
          <a:xfrm>
            <a:off x="7289230" y="4774611"/>
            <a:ext cx="3537832" cy="830997"/>
          </a:xfrm>
          <a:prstGeom prst="rect">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lin ang="162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输出：</a:t>
            </a:r>
          </a:p>
          <a:p>
            <a:r>
              <a:rPr lang="en-US" altLang="zh-CN" dirty="0">
                <a:effectLst>
                  <a:outerShdw blurRad="38100" dist="38100" dir="2700000" algn="tl">
                    <a:srgbClr val="FFFFFF"/>
                  </a:outerShdw>
                </a:effectLst>
              </a:rPr>
              <a:t>    How are you</a:t>
            </a:r>
            <a:r>
              <a:rPr lang="zh-CN" altLang="en-US" dirty="0">
                <a:effectLst>
                  <a:outerShdw blurRad="38100" dist="38100" dir="2700000" algn="tl">
                    <a:srgbClr val="FFFFFF"/>
                  </a:outerShdw>
                </a:effectLst>
              </a:rPr>
              <a:t>！</a:t>
            </a:r>
          </a:p>
        </p:txBody>
      </p:sp>
      <p:sp>
        <p:nvSpPr>
          <p:cNvPr id="807975" name="Rectangle 39"/>
          <p:cNvSpPr>
            <a:spLocks noChangeArrowheads="1"/>
          </p:cNvSpPr>
          <p:nvPr/>
        </p:nvSpPr>
        <p:spPr bwMode="auto">
          <a:xfrm>
            <a:off x="1851952" y="5755997"/>
            <a:ext cx="5078634" cy="830997"/>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62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例：</a:t>
            </a:r>
            <a:r>
              <a:rPr lang="en-US" altLang="zh-CN" dirty="0" err="1">
                <a:effectLst>
                  <a:outerShdw blurRad="38100" dist="38100" dir="2700000" algn="tl">
                    <a:srgbClr val="C0C0C0"/>
                  </a:outerShdw>
                </a:effectLst>
              </a:rPr>
              <a:t>int</a:t>
            </a:r>
            <a:r>
              <a:rPr lang="en-US" altLang="zh-CN" dirty="0">
                <a:effectLst>
                  <a:outerShdw blurRad="38100" dist="38100" dir="2700000" algn="tl">
                    <a:srgbClr val="C0C0C0"/>
                  </a:outerShdw>
                </a:effectLst>
              </a:rPr>
              <a:t> a = 100</a:t>
            </a:r>
            <a:r>
              <a:rPr lang="zh-CN" altLang="en-US" dirty="0">
                <a:effectLst>
                  <a:outerShdw blurRad="38100" dist="38100" dir="2700000" algn="tl">
                    <a:srgbClr val="C0C0C0"/>
                  </a:outerShdw>
                </a:effectLst>
              </a:rPr>
              <a:t>；</a:t>
            </a:r>
          </a:p>
          <a:p>
            <a:pPr indent="266700"/>
            <a:r>
              <a:rPr lang="zh-CN" altLang="en-US" dirty="0">
                <a:effectLst>
                  <a:outerShdw blurRad="38100" dist="38100" dir="2700000" algn="tl">
                    <a:srgbClr val="C0C0C0"/>
                  </a:outerShdw>
                </a:effectLst>
              </a:rPr>
              <a:t>    </a:t>
            </a:r>
            <a:r>
              <a:rPr lang="en-US" altLang="zh-CN" dirty="0" err="1">
                <a:effectLst>
                  <a:outerShdw blurRad="38100" dist="38100" dir="2700000" algn="tl">
                    <a:srgbClr val="C0C0C0"/>
                  </a:outerShdw>
                </a:effectLst>
              </a:rPr>
              <a:t>printf</a:t>
            </a: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"variable a = %d"</a:t>
            </a: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a</a:t>
            </a:r>
            <a:r>
              <a:rPr lang="zh-CN" altLang="en-US" dirty="0">
                <a:effectLst>
                  <a:outerShdw blurRad="38100" dist="38100" dir="2700000" algn="tl">
                    <a:srgbClr val="C0C0C0"/>
                  </a:outerShdw>
                </a:effectLst>
              </a:rPr>
              <a:t>）；</a:t>
            </a:r>
          </a:p>
        </p:txBody>
      </p:sp>
      <p:sp>
        <p:nvSpPr>
          <p:cNvPr id="807976" name="Rectangle 40"/>
          <p:cNvSpPr>
            <a:spLocks noChangeArrowheads="1"/>
          </p:cNvSpPr>
          <p:nvPr/>
        </p:nvSpPr>
        <p:spPr bwMode="auto">
          <a:xfrm>
            <a:off x="7286344" y="5743777"/>
            <a:ext cx="3562184" cy="830997"/>
          </a:xfrm>
          <a:prstGeom prst="rect">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lin ang="162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输出：</a:t>
            </a:r>
          </a:p>
          <a:p>
            <a:r>
              <a:rPr lang="en-US" altLang="zh-CN" dirty="0">
                <a:effectLst>
                  <a:outerShdw blurRad="38100" dist="38100" dir="2700000" algn="tl">
                    <a:srgbClr val="FFFFFF"/>
                  </a:outerShdw>
                </a:effectLst>
              </a:rPr>
              <a:t>    variable a = 100</a:t>
            </a:r>
          </a:p>
        </p:txBody>
      </p:sp>
      <p:sp>
        <p:nvSpPr>
          <p:cNvPr id="807978" name="AutoShape 42"/>
          <p:cNvSpPr>
            <a:spLocks noChangeArrowheads="1"/>
          </p:cNvSpPr>
          <p:nvPr/>
        </p:nvSpPr>
        <p:spPr bwMode="auto">
          <a:xfrm>
            <a:off x="4333942" y="2492897"/>
            <a:ext cx="1439863" cy="504825"/>
          </a:xfrm>
          <a:prstGeom prst="wedgeRoundRectCallout">
            <a:avLst>
              <a:gd name="adj1" fmla="val 55573"/>
              <a:gd name="adj2" fmla="val 92208"/>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rgbClr val="000099"/>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a:lstStyle/>
          <a:p>
            <a:pPr algn="ctr"/>
            <a:r>
              <a:rPr lang="zh-CN" altLang="en-US" sz="1800" b="1" dirty="0">
                <a:solidFill>
                  <a:srgbClr val="FF0000"/>
                </a:solidFill>
                <a:effectLst>
                  <a:outerShdw blurRad="38100" dist="38100" dir="2700000" algn="tl">
                    <a:srgbClr val="FFFFFF"/>
                  </a:outerShdw>
                </a:effectLst>
                <a:latin typeface="楷体" pitchFamily="49" charset="-122"/>
                <a:ea typeface="楷体" pitchFamily="49" charset="-122"/>
              </a:rPr>
              <a:t>格式控制符</a:t>
            </a:r>
          </a:p>
        </p:txBody>
      </p:sp>
      <p:grpSp>
        <p:nvGrpSpPr>
          <p:cNvPr id="807979" name="Group 43"/>
          <p:cNvGrpSpPr>
            <a:grpSpLocks/>
          </p:cNvGrpSpPr>
          <p:nvPr/>
        </p:nvGrpSpPr>
        <p:grpSpPr bwMode="auto">
          <a:xfrm>
            <a:off x="-13391" y="0"/>
            <a:ext cx="446088" cy="6858000"/>
            <a:chOff x="0" y="0"/>
            <a:chExt cx="281" cy="4320"/>
          </a:xfrm>
        </p:grpSpPr>
        <p:sp>
          <p:nvSpPr>
            <p:cNvPr id="807980" name="Text Box 4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07981" name="Text Box 4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07977" name="Rectangle 41"/>
          <p:cNvSpPr>
            <a:spLocks noChangeArrowheads="1"/>
          </p:cNvSpPr>
          <p:nvPr/>
        </p:nvSpPr>
        <p:spPr bwMode="auto">
          <a:xfrm>
            <a:off x="1338950" y="4735261"/>
            <a:ext cx="9898961" cy="1938992"/>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457200" algn="l"/>
              </a:tabLst>
            </a:pPr>
            <a:r>
              <a:rPr lang="en-US" altLang="zh-CN" b="1" dirty="0">
                <a:solidFill>
                  <a:srgbClr val="FF3300"/>
                </a:solidFill>
                <a:effectLst>
                  <a:outerShdw blurRad="38100" dist="38100" dir="2700000" algn="tl">
                    <a:srgbClr val="000000"/>
                  </a:outerShdw>
                </a:effectLst>
                <a:latin typeface="+mn-lt"/>
                <a:ea typeface="楷体" pitchFamily="49" charset="-122"/>
              </a:rPr>
              <a:t>%d</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用于显示有符号整型数据，如</a:t>
            </a:r>
            <a:r>
              <a:rPr lang="en-US" altLang="zh-CN" b="1" dirty="0" err="1">
                <a:effectLst>
                  <a:outerShdw blurRad="38100" dist="38100" dir="2700000" algn="tl">
                    <a:srgbClr val="FFFFFF"/>
                  </a:outerShdw>
                </a:effectLst>
                <a:latin typeface="+mn-lt"/>
                <a:ea typeface="楷体" pitchFamily="49" charset="-122"/>
              </a:rPr>
              <a:t>int</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short</a:t>
            </a:r>
            <a:r>
              <a:rPr lang="zh-CN" altLang="en-US" b="1" dirty="0">
                <a:effectLst>
                  <a:outerShdw blurRad="38100" dist="38100" dir="2700000" algn="tl">
                    <a:srgbClr val="FFFFFF"/>
                  </a:outerShdw>
                </a:effectLst>
                <a:latin typeface="+mn-lt"/>
                <a:ea typeface="楷体" pitchFamily="49" charset="-122"/>
              </a:rPr>
              <a:t>型数据；</a:t>
            </a:r>
          </a:p>
          <a:p>
            <a:pPr>
              <a:tabLst>
                <a:tab pos="457200" algn="l"/>
              </a:tabLst>
            </a:pPr>
            <a:r>
              <a:rPr lang="en-US" altLang="zh-CN" b="1" dirty="0">
                <a:solidFill>
                  <a:srgbClr val="FF3300"/>
                </a:solidFill>
                <a:effectLst>
                  <a:outerShdw blurRad="38100" dist="38100" dir="2700000" algn="tl">
                    <a:srgbClr val="000000"/>
                  </a:outerShdw>
                </a:effectLst>
                <a:latin typeface="+mn-lt"/>
                <a:ea typeface="楷体" pitchFamily="49" charset="-122"/>
              </a:rPr>
              <a:t>%u</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用于显示无符号整型数据，如</a:t>
            </a:r>
            <a:r>
              <a:rPr lang="en-US" altLang="zh-CN" b="1" dirty="0">
                <a:effectLst>
                  <a:outerShdw blurRad="38100" dist="38100" dir="2700000" algn="tl">
                    <a:srgbClr val="FFFFFF"/>
                  </a:outerShdw>
                </a:effectLst>
                <a:latin typeface="+mn-lt"/>
                <a:ea typeface="楷体" pitchFamily="49" charset="-122"/>
              </a:rPr>
              <a:t>unsigned </a:t>
            </a:r>
            <a:r>
              <a:rPr lang="en-US" altLang="zh-CN" b="1" dirty="0" err="1">
                <a:effectLst>
                  <a:outerShdw blurRad="38100" dist="38100" dir="2700000" algn="tl">
                    <a:srgbClr val="FFFFFF"/>
                  </a:outerShdw>
                </a:effectLst>
                <a:latin typeface="+mn-lt"/>
                <a:ea typeface="楷体" pitchFamily="49" charset="-122"/>
              </a:rPr>
              <a:t>int</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unsigned short</a:t>
            </a:r>
            <a:r>
              <a:rPr lang="zh-CN" altLang="en-US" b="1" dirty="0">
                <a:effectLst>
                  <a:outerShdw blurRad="38100" dist="38100" dir="2700000" algn="tl">
                    <a:srgbClr val="FFFFFF"/>
                  </a:outerShdw>
                </a:effectLst>
                <a:latin typeface="+mn-lt"/>
                <a:ea typeface="楷体" pitchFamily="49" charset="-122"/>
              </a:rPr>
              <a:t>型数据；</a:t>
            </a:r>
          </a:p>
          <a:p>
            <a:pPr>
              <a:tabLst>
                <a:tab pos="457200" algn="l"/>
              </a:tabLst>
            </a:pPr>
            <a:r>
              <a:rPr lang="en-US" altLang="zh-CN" b="1" dirty="0">
                <a:solidFill>
                  <a:srgbClr val="FF3300"/>
                </a:solidFill>
                <a:effectLst>
                  <a:outerShdw blurRad="38100" dist="38100" dir="2700000" algn="tl">
                    <a:srgbClr val="000000"/>
                  </a:outerShdw>
                </a:effectLst>
                <a:latin typeface="+mn-lt"/>
                <a:ea typeface="楷体" pitchFamily="49" charset="-122"/>
              </a:rPr>
              <a:t>%f</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用于显示实型数据，如</a:t>
            </a:r>
            <a:r>
              <a:rPr lang="en-US" altLang="zh-CN" b="1" dirty="0">
                <a:effectLst>
                  <a:outerShdw blurRad="38100" dist="38100" dir="2700000" algn="tl">
                    <a:srgbClr val="FFFFFF"/>
                  </a:outerShdw>
                </a:effectLst>
                <a:latin typeface="+mn-lt"/>
                <a:ea typeface="楷体" pitchFamily="49" charset="-122"/>
              </a:rPr>
              <a:t>float</a:t>
            </a:r>
            <a:r>
              <a:rPr lang="zh-CN" altLang="en-US" b="1" dirty="0">
                <a:effectLst>
                  <a:outerShdw blurRad="38100" dist="38100" dir="2700000" algn="tl">
                    <a:srgbClr val="FFFFFF"/>
                  </a:outerShdw>
                </a:effectLst>
                <a:latin typeface="+mn-lt"/>
                <a:ea typeface="楷体" pitchFamily="49" charset="-122"/>
              </a:rPr>
              <a:t>型数据；</a:t>
            </a:r>
          </a:p>
          <a:p>
            <a:pPr>
              <a:tabLst>
                <a:tab pos="457200" algn="l"/>
              </a:tabLst>
            </a:pPr>
            <a:r>
              <a:rPr lang="en-US" altLang="zh-CN" b="1" dirty="0">
                <a:solidFill>
                  <a:srgbClr val="FF3300"/>
                </a:solidFill>
                <a:effectLst>
                  <a:outerShdw blurRad="38100" dist="38100" dir="2700000" algn="tl">
                    <a:srgbClr val="000000"/>
                  </a:outerShdw>
                </a:effectLst>
                <a:latin typeface="+mn-lt"/>
                <a:ea typeface="楷体" pitchFamily="49" charset="-122"/>
              </a:rPr>
              <a:t>%c</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用于显示字符型数据，如</a:t>
            </a:r>
            <a:r>
              <a:rPr lang="en-US" altLang="zh-CN" b="1" dirty="0">
                <a:effectLst>
                  <a:outerShdw blurRad="38100" dist="38100" dir="2700000" algn="tl">
                    <a:srgbClr val="FFFFFF"/>
                  </a:outerShdw>
                </a:effectLst>
                <a:latin typeface="+mn-lt"/>
                <a:ea typeface="楷体" pitchFamily="49" charset="-122"/>
              </a:rPr>
              <a:t>char</a:t>
            </a:r>
            <a:r>
              <a:rPr lang="zh-CN" altLang="en-US" b="1" dirty="0">
                <a:effectLst>
                  <a:outerShdw blurRad="38100" dist="38100" dir="2700000" algn="tl">
                    <a:srgbClr val="FFFFFF"/>
                  </a:outerShdw>
                </a:effectLst>
                <a:latin typeface="+mn-lt"/>
                <a:ea typeface="楷体" pitchFamily="49" charset="-122"/>
              </a:rPr>
              <a:t>型数据；</a:t>
            </a:r>
          </a:p>
          <a:p>
            <a:pPr>
              <a:tabLst>
                <a:tab pos="457200" algn="l"/>
              </a:tabLst>
            </a:pPr>
            <a:r>
              <a:rPr lang="en-US" altLang="zh-CN" b="1" dirty="0">
                <a:solidFill>
                  <a:srgbClr val="FF3300"/>
                </a:solidFill>
                <a:effectLst>
                  <a:outerShdw blurRad="38100" dist="38100" dir="2700000" algn="tl">
                    <a:srgbClr val="000000"/>
                  </a:outerShdw>
                </a:effectLst>
                <a:latin typeface="+mn-lt"/>
                <a:ea typeface="楷体" pitchFamily="49" charset="-122"/>
              </a:rPr>
              <a:t>%s</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用于显示字符串数据。</a:t>
            </a:r>
          </a:p>
        </p:txBody>
      </p:sp>
      <p:sp>
        <p:nvSpPr>
          <p:cNvPr id="2" name="灯片编号占位符 1">
            <a:extLst>
              <a:ext uri="{FF2B5EF4-FFF2-40B4-BE49-F238E27FC236}">
                <a16:creationId xmlns:a16="http://schemas.microsoft.com/office/drawing/2014/main" id="{F073D1D8-D88C-1390-2E6C-854B30A5F82C}"/>
              </a:ext>
            </a:extLst>
          </p:cNvPr>
          <p:cNvSpPr>
            <a:spLocks noGrp="1"/>
          </p:cNvSpPr>
          <p:nvPr>
            <p:ph type="sldNum" sz="quarter" idx="12"/>
          </p:nvPr>
        </p:nvSpPr>
        <p:spPr/>
        <p:txBody>
          <a:bodyPr/>
          <a:lstStyle/>
          <a:p>
            <a:fld id="{889BB3BD-F80A-4CDD-987F-7A7F8A95929D}" type="slidenum">
              <a:rPr lang="en-US" altLang="zh-CN" smtClean="0"/>
              <a:pPr/>
              <a:t>31</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7945"/>
                                        </p:tgtEl>
                                        <p:attrNameLst>
                                          <p:attrName>style.visibility</p:attrName>
                                        </p:attrNameLst>
                                      </p:cBhvr>
                                      <p:to>
                                        <p:strVal val="visible"/>
                                      </p:to>
                                    </p:set>
                                    <p:animEffect transition="in" filter="blinds(horizontal)">
                                      <p:cBhvr>
                                        <p:cTn id="7" dur="500"/>
                                        <p:tgtEl>
                                          <p:spTgt spid="80794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7946"/>
                                        </p:tgtEl>
                                        <p:attrNameLst>
                                          <p:attrName>style.visibility</p:attrName>
                                        </p:attrNameLst>
                                      </p:cBhvr>
                                      <p:to>
                                        <p:strVal val="visible"/>
                                      </p:to>
                                    </p:set>
                                    <p:animEffect transition="in" filter="box(out)">
                                      <p:cBhvr>
                                        <p:cTn id="12" dur="500"/>
                                        <p:tgtEl>
                                          <p:spTgt spid="80794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07947"/>
                                        </p:tgtEl>
                                        <p:attrNameLst>
                                          <p:attrName>style.visibility</p:attrName>
                                        </p:attrNameLst>
                                      </p:cBhvr>
                                      <p:to>
                                        <p:strVal val="visible"/>
                                      </p:to>
                                    </p:set>
                                    <p:animEffect transition="in" filter="box(out)">
                                      <p:cBhvr>
                                        <p:cTn id="17" dur="500"/>
                                        <p:tgtEl>
                                          <p:spTgt spid="80794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7961"/>
                                        </p:tgtEl>
                                        <p:attrNameLst>
                                          <p:attrName>style.visibility</p:attrName>
                                        </p:attrNameLst>
                                      </p:cBhvr>
                                      <p:to>
                                        <p:strVal val="visible"/>
                                      </p:to>
                                    </p:set>
                                    <p:animEffect transition="in" filter="blinds(horizontal)">
                                      <p:cBhvr>
                                        <p:cTn id="22" dur="500"/>
                                        <p:tgtEl>
                                          <p:spTgt spid="80796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7972"/>
                                        </p:tgtEl>
                                        <p:attrNameLst>
                                          <p:attrName>style.visibility</p:attrName>
                                        </p:attrNameLst>
                                      </p:cBhvr>
                                      <p:to>
                                        <p:strVal val="visible"/>
                                      </p:to>
                                    </p:set>
                                    <p:animEffect transition="in" filter="blinds(horizontal)">
                                      <p:cBhvr>
                                        <p:cTn id="27" dur="500"/>
                                        <p:tgtEl>
                                          <p:spTgt spid="807972"/>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8" fill="hold">
                            <p:stCondLst>
                              <p:cond delay="500"/>
                            </p:stCondLst>
                            <p:childTnLst>
                              <p:par>
                                <p:cTn id="29" presetID="18" presetClass="entr" presetSubtype="12" fill="hold" grpId="0" nodeType="afterEffect">
                                  <p:stCondLst>
                                    <p:cond delay="0"/>
                                  </p:stCondLst>
                                  <p:childTnLst>
                                    <p:set>
                                      <p:cBhvr>
                                        <p:cTn id="30" dur="1" fill="hold">
                                          <p:stCondLst>
                                            <p:cond delay="0"/>
                                          </p:stCondLst>
                                        </p:cTn>
                                        <p:tgtEl>
                                          <p:spTgt spid="807978"/>
                                        </p:tgtEl>
                                        <p:attrNameLst>
                                          <p:attrName>style.visibility</p:attrName>
                                        </p:attrNameLst>
                                      </p:cBhvr>
                                      <p:to>
                                        <p:strVal val="visible"/>
                                      </p:to>
                                    </p:set>
                                    <p:animEffect transition="in" filter="strips(downLeft)">
                                      <p:cBhvr>
                                        <p:cTn id="31" dur="500"/>
                                        <p:tgtEl>
                                          <p:spTgt spid="807978"/>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07977"/>
                                        </p:tgtEl>
                                        <p:attrNameLst>
                                          <p:attrName>style.visibility</p:attrName>
                                        </p:attrNameLst>
                                      </p:cBhvr>
                                      <p:to>
                                        <p:strVal val="visible"/>
                                      </p:to>
                                    </p:set>
                                    <p:animEffect transition="in" filter="box(out)">
                                      <p:cBhvr>
                                        <p:cTn id="36" dur="500"/>
                                        <p:tgtEl>
                                          <p:spTgt spid="807977"/>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et>
                                      <p:cBhvr override="childStyle">
                                        <p:cTn dur="1" fill="hold" display="0" masterRel="nextClick" afterEffect="1"/>
                                        <p:tgtEl>
                                          <p:spTgt spid="807977"/>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07973"/>
                                        </p:tgtEl>
                                        <p:attrNameLst>
                                          <p:attrName>style.visibility</p:attrName>
                                        </p:attrNameLst>
                                      </p:cBhvr>
                                      <p:to>
                                        <p:strVal val="visible"/>
                                      </p:to>
                                    </p:set>
                                    <p:animEffect transition="in" filter="blinds(horizontal)">
                                      <p:cBhvr>
                                        <p:cTn id="41" dur="500"/>
                                        <p:tgtEl>
                                          <p:spTgt spid="807973"/>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07974"/>
                                        </p:tgtEl>
                                        <p:attrNameLst>
                                          <p:attrName>style.visibility</p:attrName>
                                        </p:attrNameLst>
                                      </p:cBhvr>
                                      <p:to>
                                        <p:strVal val="visible"/>
                                      </p:to>
                                    </p:set>
                                    <p:animEffect transition="in" filter="blinds(horizontal)">
                                      <p:cBhvr>
                                        <p:cTn id="46" dur="500"/>
                                        <p:tgtEl>
                                          <p:spTgt spid="807974"/>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07975"/>
                                        </p:tgtEl>
                                        <p:attrNameLst>
                                          <p:attrName>style.visibility</p:attrName>
                                        </p:attrNameLst>
                                      </p:cBhvr>
                                      <p:to>
                                        <p:strVal val="visible"/>
                                      </p:to>
                                    </p:set>
                                    <p:animEffect transition="in" filter="blinds(horizontal)">
                                      <p:cBhvr>
                                        <p:cTn id="51" dur="500"/>
                                        <p:tgtEl>
                                          <p:spTgt spid="807975"/>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07976"/>
                                        </p:tgtEl>
                                        <p:attrNameLst>
                                          <p:attrName>style.visibility</p:attrName>
                                        </p:attrNameLst>
                                      </p:cBhvr>
                                      <p:to>
                                        <p:strVal val="visible"/>
                                      </p:to>
                                    </p:set>
                                    <p:animEffect transition="in" filter="blinds(horizontal)">
                                      <p:cBhvr>
                                        <p:cTn id="56" dur="500"/>
                                        <p:tgtEl>
                                          <p:spTgt spid="807976"/>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5" grpId="0"/>
      <p:bldP spid="807946" grpId="0"/>
      <p:bldP spid="807947" grpId="0" animBg="1"/>
      <p:bldP spid="807961" grpId="0"/>
      <p:bldP spid="807973" grpId="0" animBg="1"/>
      <p:bldP spid="807974" grpId="0" animBg="1"/>
      <p:bldP spid="807975" grpId="0" animBg="1"/>
      <p:bldP spid="807976" grpId="0" animBg="1"/>
      <p:bldP spid="807978" grpId="0" animBg="1"/>
      <p:bldP spid="80797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5" name="Rectangle 5"/>
          <p:cNvSpPr>
            <a:spLocks noChangeArrowheads="1"/>
          </p:cNvSpPr>
          <p:nvPr/>
        </p:nvSpPr>
        <p:spPr bwMode="auto">
          <a:xfrm>
            <a:off x="669193" y="44625"/>
            <a:ext cx="4338637" cy="579437"/>
          </a:xfrm>
          <a:prstGeom prst="rect">
            <a:avLst/>
          </a:prstGeom>
          <a:noFill/>
          <a:ln w="9525">
            <a:noFill/>
            <a:miter lim="800000"/>
            <a:headEnd/>
            <a:tailEnd/>
          </a:ln>
          <a:effectLst/>
        </p:spPr>
        <p:txBody>
          <a:bodyPr wrap="none" anchor="ctr">
            <a:spAutoFit/>
          </a:bodyPr>
          <a:lstStyle/>
          <a:p>
            <a:r>
              <a:rPr lang="zh-CN" altLang="en-US" sz="3200" b="1" dirty="0">
                <a:solidFill>
                  <a:srgbClr val="FF0066"/>
                </a:solidFill>
                <a:effectLst>
                  <a:outerShdw blurRad="38100" dist="38100" dir="2700000" algn="tl">
                    <a:srgbClr val="000000"/>
                  </a:outerShdw>
                </a:effectLst>
                <a:ea typeface="隶书" pitchFamily="49" charset="-122"/>
              </a:rPr>
              <a:t>例：简单的数据输出</a:t>
            </a:r>
            <a:r>
              <a:rPr lang="zh-CN" altLang="en-US" dirty="0"/>
              <a:t> </a:t>
            </a:r>
            <a:r>
              <a:rPr lang="zh-CN" altLang="en-US" sz="3200" dirty="0">
                <a:latin typeface="隶书" pitchFamily="49" charset="-122"/>
                <a:ea typeface="隶书" pitchFamily="49" charset="-122"/>
              </a:rPr>
              <a:t>  </a:t>
            </a:r>
          </a:p>
        </p:txBody>
      </p:sp>
      <p:sp>
        <p:nvSpPr>
          <p:cNvPr id="808987" name="Rectangle 27"/>
          <p:cNvSpPr>
            <a:spLocks noChangeArrowheads="1"/>
          </p:cNvSpPr>
          <p:nvPr/>
        </p:nvSpPr>
        <p:spPr bwMode="auto">
          <a:xfrm>
            <a:off x="839415" y="711778"/>
            <a:ext cx="4067617" cy="5940088"/>
          </a:xfrm>
          <a:prstGeom prst="rect">
            <a:avLst/>
          </a:prstGeom>
          <a:blipFill>
            <a:blip r:embed="rId5" cstate="prin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190500">
              <a:tabLst>
                <a:tab pos="800100" algn="l"/>
              </a:tabLst>
            </a:pPr>
            <a:r>
              <a:rPr lang="en-US" altLang="zh-CN" sz="2000" dirty="0">
                <a:effectLst>
                  <a:outerShdw blurRad="50800" dist="38100" dir="8100000" algn="tr" rotWithShape="0">
                    <a:prstClr val="black">
                      <a:alpha val="40000"/>
                    </a:prstClr>
                  </a:outerShdw>
                </a:effectLst>
              </a:rPr>
              <a:t>#include  &lt;</a:t>
            </a:r>
            <a:r>
              <a:rPr lang="en-US" altLang="zh-CN" sz="2000" dirty="0" err="1">
                <a:effectLst>
                  <a:outerShdw blurRad="50800" dist="38100" dir="8100000" algn="tr" rotWithShape="0">
                    <a:prstClr val="black">
                      <a:alpha val="40000"/>
                    </a:prstClr>
                  </a:outerShdw>
                </a:effectLst>
              </a:rPr>
              <a:t>stdio.h</a:t>
            </a:r>
            <a:r>
              <a:rPr lang="en-US" altLang="zh-CN" sz="2000" dirty="0">
                <a:effectLst>
                  <a:outerShdw blurRad="50800" dist="38100" dir="8100000" algn="tr" rotWithShape="0">
                    <a:prstClr val="black">
                      <a:alpha val="40000"/>
                    </a:prstClr>
                  </a:outerShdw>
                </a:effectLst>
              </a:rPr>
              <a:t>&gt;</a:t>
            </a:r>
          </a:p>
          <a:p>
            <a:pPr indent="190500">
              <a:tabLst>
                <a:tab pos="800100" algn="l"/>
              </a:tabLst>
            </a:pPr>
            <a:r>
              <a:rPr lang="en-US" altLang="zh-CN" sz="2000" dirty="0">
                <a:effectLst>
                  <a:outerShdw blurRad="50800" dist="38100" dir="8100000" algn="tr" rotWithShape="0">
                    <a:prstClr val="black">
                      <a:alpha val="40000"/>
                    </a:prstClr>
                  </a:outerShdw>
                </a:effectLst>
              </a:rPr>
              <a:t>	</a:t>
            </a:r>
          </a:p>
          <a:p>
            <a:pPr indent="190500">
              <a:tabLst>
                <a:tab pos="800100" algn="l"/>
              </a:tabLst>
            </a:pPr>
            <a:r>
              <a:rPr lang="en-US" altLang="zh-CN" sz="2000" dirty="0" err="1">
                <a:effectLst>
                  <a:outerShdw blurRad="50800" dist="38100" dir="8100000" algn="tr" rotWithShape="0">
                    <a:prstClr val="black">
                      <a:alpha val="40000"/>
                    </a:prstClr>
                  </a:outerShdw>
                </a:effectLst>
              </a:rPr>
              <a:t>int</a:t>
            </a:r>
            <a:r>
              <a:rPr lang="en-US" altLang="zh-CN" sz="2000" dirty="0">
                <a:effectLst>
                  <a:outerShdw blurRad="50800" dist="38100" dir="8100000" algn="tr" rotWithShape="0">
                    <a:prstClr val="black">
                      <a:alpha val="40000"/>
                    </a:prstClr>
                  </a:outerShdw>
                </a:effectLst>
              </a:rPr>
              <a:t> main()</a:t>
            </a:r>
          </a:p>
          <a:p>
            <a:pPr indent="190500">
              <a:tabLst>
                <a:tab pos="800100" algn="l"/>
              </a:tabLst>
            </a:pPr>
            <a:r>
              <a:rPr lang="en-US" altLang="zh-CN" sz="2000" dirty="0">
                <a:effectLst>
                  <a:outerShdw blurRad="50800" dist="38100" dir="8100000" algn="tr" rotWithShape="0">
                    <a:prstClr val="black">
                      <a:alpha val="40000"/>
                    </a:prstClr>
                  </a:outerShdw>
                </a:effectLst>
              </a:rPr>
              <a:t>{</a:t>
            </a:r>
          </a:p>
          <a:p>
            <a:pPr indent="190500">
              <a:tabLst>
                <a:tab pos="800100" algn="l"/>
              </a:tabLst>
            </a:pPr>
            <a:r>
              <a:rPr lang="en-US" altLang="zh-CN" sz="2000" dirty="0">
                <a:effectLst>
                  <a:outerShdw blurRad="50800" dist="38100" dir="8100000" algn="tr" rotWithShape="0">
                    <a:prstClr val="black">
                      <a:alpha val="40000"/>
                    </a:prstClr>
                  </a:outerShdw>
                </a:effectLst>
              </a:rPr>
              <a:t>   </a:t>
            </a:r>
            <a:r>
              <a:rPr lang="en-US" altLang="zh-CN" sz="2000" dirty="0" err="1">
                <a:effectLst>
                  <a:outerShdw blurRad="50800" dist="38100" dir="8100000" algn="tr" rotWithShape="0">
                    <a:prstClr val="black">
                      <a:alpha val="40000"/>
                    </a:prstClr>
                  </a:outerShdw>
                </a:effectLst>
              </a:rPr>
              <a:t>int</a:t>
            </a:r>
            <a:r>
              <a:rPr lang="en-US" altLang="zh-CN" sz="2000" dirty="0">
                <a:effectLst>
                  <a:outerShdw blurRad="50800" dist="38100" dir="8100000" algn="tr" rotWithShape="0">
                    <a:prstClr val="black">
                      <a:alpha val="40000"/>
                    </a:prstClr>
                  </a:outerShdw>
                </a:effectLst>
              </a:rPr>
              <a:t> a, b;</a:t>
            </a:r>
          </a:p>
          <a:p>
            <a:pPr indent="190500">
              <a:tabLst>
                <a:tab pos="800100" algn="l"/>
              </a:tabLst>
            </a:pPr>
            <a:r>
              <a:rPr lang="en-US" altLang="zh-CN" sz="2000" dirty="0">
                <a:effectLst>
                  <a:outerShdw blurRad="50800" dist="38100" dir="8100000" algn="tr" rotWithShape="0">
                    <a:prstClr val="black">
                      <a:alpha val="40000"/>
                    </a:prstClr>
                  </a:outerShdw>
                </a:effectLst>
              </a:rPr>
              <a:t>   unsigned short c;</a:t>
            </a:r>
          </a:p>
          <a:p>
            <a:pPr indent="190500">
              <a:tabLst>
                <a:tab pos="800100" algn="l"/>
              </a:tabLst>
            </a:pPr>
            <a:r>
              <a:rPr lang="en-US" altLang="zh-CN" sz="2000" dirty="0">
                <a:effectLst>
                  <a:outerShdw blurRad="50800" dist="38100" dir="8100000" algn="tr" rotWithShape="0">
                    <a:prstClr val="black">
                      <a:alpha val="40000"/>
                    </a:prstClr>
                  </a:outerShdw>
                </a:effectLst>
              </a:rPr>
              <a:t>   unsigned </a:t>
            </a:r>
            <a:r>
              <a:rPr lang="en-US" altLang="zh-CN" sz="2000" dirty="0" err="1">
                <a:effectLst>
                  <a:outerShdw blurRad="50800" dist="38100" dir="8100000" algn="tr" rotWithShape="0">
                    <a:prstClr val="black">
                      <a:alpha val="40000"/>
                    </a:prstClr>
                  </a:outerShdw>
                </a:effectLst>
              </a:rPr>
              <a:t>int</a:t>
            </a:r>
            <a:r>
              <a:rPr lang="en-US" altLang="zh-CN" sz="2000" dirty="0">
                <a:effectLst>
                  <a:outerShdw blurRad="50800" dist="38100" dir="8100000" algn="tr" rotWithShape="0">
                    <a:prstClr val="black">
                      <a:alpha val="40000"/>
                    </a:prstClr>
                  </a:outerShdw>
                </a:effectLst>
              </a:rPr>
              <a:t> u;</a:t>
            </a:r>
          </a:p>
          <a:p>
            <a:pPr indent="190500">
              <a:tabLst>
                <a:tab pos="800100" algn="l"/>
              </a:tabLst>
            </a:pPr>
            <a:r>
              <a:rPr lang="en-US" altLang="zh-CN" sz="2000" dirty="0">
                <a:effectLst>
                  <a:outerShdw blurRad="50800" dist="38100" dir="8100000" algn="tr" rotWithShape="0">
                    <a:prstClr val="black">
                      <a:alpha val="40000"/>
                    </a:prstClr>
                  </a:outerShdw>
                </a:effectLst>
              </a:rPr>
              <a:t>   long d, e;</a:t>
            </a:r>
          </a:p>
          <a:p>
            <a:pPr indent="190500">
              <a:tabLst>
                <a:tab pos="800100" algn="l"/>
              </a:tabLst>
            </a:pPr>
            <a:r>
              <a:rPr lang="en-US" altLang="zh-CN" sz="2000" dirty="0">
                <a:effectLst>
                  <a:outerShdw blurRad="50800" dist="38100" dir="8100000" algn="tr" rotWithShape="0">
                    <a:prstClr val="black">
                      <a:alpha val="40000"/>
                    </a:prstClr>
                  </a:outerShdw>
                </a:effectLst>
              </a:rPr>
              <a:t>   char </a:t>
            </a:r>
            <a:r>
              <a:rPr lang="en-US" altLang="zh-CN" sz="2000" dirty="0" err="1">
                <a:effectLst>
                  <a:outerShdw blurRad="50800" dist="38100" dir="8100000" algn="tr" rotWithShape="0">
                    <a:prstClr val="black">
                      <a:alpha val="40000"/>
                    </a:prstClr>
                  </a:outerShdw>
                </a:effectLst>
              </a:rPr>
              <a:t>ch</a:t>
            </a:r>
            <a:r>
              <a:rPr lang="en-US" altLang="zh-CN" sz="2000" dirty="0">
                <a:effectLst>
                  <a:outerShdw blurRad="50800" dist="38100" dir="8100000" algn="tr" rotWithShape="0">
                    <a:prstClr val="black">
                      <a:alpha val="40000"/>
                    </a:prstClr>
                  </a:outerShdw>
                </a:effectLst>
              </a:rPr>
              <a:t>;</a:t>
            </a:r>
          </a:p>
          <a:p>
            <a:pPr indent="190500">
              <a:tabLst>
                <a:tab pos="800100" algn="l"/>
              </a:tabLst>
            </a:pPr>
            <a:r>
              <a:rPr lang="en-US" altLang="zh-CN" sz="2000" dirty="0">
                <a:effectLst>
                  <a:outerShdw blurRad="50800" dist="38100" dir="8100000" algn="tr" rotWithShape="0">
                    <a:prstClr val="black">
                      <a:alpha val="40000"/>
                    </a:prstClr>
                  </a:outerShdw>
                </a:effectLst>
              </a:rPr>
              <a:t>   float f;</a:t>
            </a:r>
          </a:p>
          <a:p>
            <a:pPr indent="190500">
              <a:tabLst>
                <a:tab pos="800100" algn="l"/>
              </a:tabLst>
            </a:pPr>
            <a:endParaRPr lang="en-US" altLang="zh-CN" sz="2000" dirty="0">
              <a:effectLst>
                <a:outerShdw blurRad="50800" dist="38100" dir="8100000" algn="tr" rotWithShape="0">
                  <a:prstClr val="black">
                    <a:alpha val="40000"/>
                  </a:prstClr>
                </a:outerShdw>
              </a:effectLst>
            </a:endParaRPr>
          </a:p>
          <a:p>
            <a:pPr indent="190500">
              <a:tabLst>
                <a:tab pos="800100" algn="l"/>
              </a:tabLst>
            </a:pPr>
            <a:r>
              <a:rPr lang="en-US" altLang="zh-CN" sz="2000" dirty="0">
                <a:effectLst>
                  <a:outerShdw blurRad="50800" dist="38100" dir="8100000" algn="tr" rotWithShape="0">
                    <a:prstClr val="black">
                      <a:alpha val="40000"/>
                    </a:prstClr>
                  </a:outerShdw>
                </a:effectLst>
              </a:rPr>
              <a:t>   a = 200; </a:t>
            </a:r>
          </a:p>
          <a:p>
            <a:pPr indent="190500">
              <a:tabLst>
                <a:tab pos="800100" algn="l"/>
              </a:tabLst>
            </a:pPr>
            <a:r>
              <a:rPr lang="en-US" altLang="zh-CN" sz="2000" dirty="0">
                <a:effectLst>
                  <a:outerShdw blurRad="50800" dist="38100" dir="8100000" algn="tr" rotWithShape="0">
                    <a:prstClr val="black">
                      <a:alpha val="40000"/>
                    </a:prstClr>
                  </a:outerShdw>
                </a:effectLst>
              </a:rPr>
              <a:t>   b = -1</a:t>
            </a:r>
            <a:r>
              <a:rPr lang="en-US" altLang="zh-CN" sz="1400" dirty="0">
                <a:effectLst>
                  <a:outerShdw blurRad="50800" dist="38100" dir="8100000" algn="tr" rotWithShape="0">
                    <a:prstClr val="black">
                      <a:alpha val="40000"/>
                    </a:prstClr>
                  </a:outerShdw>
                </a:effectLst>
                <a:latin typeface="楷体" pitchFamily="49" charset="-122"/>
                <a:ea typeface="楷体" pitchFamily="49" charset="-122"/>
              </a:rPr>
              <a:t>;</a:t>
            </a:r>
            <a:r>
              <a:rPr lang="en-US" altLang="zh-CN" sz="1400" dirty="0">
                <a:latin typeface="楷体" pitchFamily="49" charset="-122"/>
                <a:ea typeface="楷体" pitchFamily="49" charset="-122"/>
              </a:rPr>
              <a:t>  </a:t>
            </a:r>
            <a:endParaRPr lang="en-US" altLang="zh-CN" sz="1400" b="1" dirty="0">
              <a:solidFill>
                <a:srgbClr val="0000FF"/>
              </a:solidFill>
              <a:effectLst>
                <a:outerShdw blurRad="50800" dist="38100" dir="8100000" algn="tr" rotWithShape="0">
                  <a:prstClr val="black">
                    <a:alpha val="40000"/>
                  </a:prstClr>
                </a:outerShdw>
              </a:effectLst>
              <a:latin typeface="+mn-lt"/>
              <a:ea typeface="楷体" pitchFamily="49" charset="-122"/>
            </a:endParaRPr>
          </a:p>
          <a:p>
            <a:pPr indent="190500">
              <a:tabLst>
                <a:tab pos="800100" algn="l"/>
              </a:tabLst>
            </a:pPr>
            <a:r>
              <a:rPr lang="en-US" altLang="zh-CN" sz="2000" dirty="0">
                <a:effectLst>
                  <a:outerShdw blurRad="50800" dist="38100" dir="8100000" algn="tr" rotWithShape="0">
                    <a:prstClr val="black">
                      <a:alpha val="40000"/>
                    </a:prstClr>
                  </a:outerShdw>
                </a:effectLst>
              </a:rPr>
              <a:t>   c = b;   </a:t>
            </a:r>
            <a:endParaRPr lang="en-US" altLang="zh-CN" sz="1400" dirty="0">
              <a:solidFill>
                <a:srgbClr val="0000FF"/>
              </a:solidFill>
              <a:effectLst>
                <a:outerShdw blurRad="50800" dist="38100" dir="8100000" algn="tr" rotWithShape="0">
                  <a:prstClr val="black">
                    <a:alpha val="40000"/>
                  </a:prstClr>
                </a:outerShdw>
              </a:effectLst>
              <a:latin typeface="+mn-lt"/>
              <a:ea typeface="楷体" pitchFamily="49" charset="-122"/>
            </a:endParaRPr>
          </a:p>
          <a:p>
            <a:pPr indent="190500">
              <a:tabLst>
                <a:tab pos="800100" algn="l"/>
              </a:tabLst>
            </a:pPr>
            <a:r>
              <a:rPr lang="en-US" altLang="zh-CN" sz="2000" dirty="0">
                <a:effectLst>
                  <a:outerShdw blurRad="50800" dist="38100" dir="8100000" algn="tr" rotWithShape="0">
                    <a:prstClr val="black">
                      <a:alpha val="40000"/>
                    </a:prstClr>
                  </a:outerShdw>
                </a:effectLst>
              </a:rPr>
              <a:t>   u = b;    </a:t>
            </a:r>
            <a:endParaRPr lang="en-US" altLang="zh-CN" sz="1400" dirty="0">
              <a:effectLst>
                <a:outerShdw blurRad="50800" dist="38100" dir="8100000" algn="tr" rotWithShape="0">
                  <a:prstClr val="black">
                    <a:alpha val="40000"/>
                  </a:prstClr>
                </a:outerShdw>
              </a:effectLst>
            </a:endParaRPr>
          </a:p>
          <a:p>
            <a:pPr indent="190500">
              <a:tabLst>
                <a:tab pos="800100" algn="l"/>
              </a:tabLst>
            </a:pPr>
            <a:r>
              <a:rPr lang="en-US" altLang="zh-CN" sz="2000" dirty="0">
                <a:effectLst>
                  <a:outerShdw blurRad="50800" dist="38100" dir="8100000" algn="tr" rotWithShape="0">
                    <a:prstClr val="black">
                      <a:alpha val="40000"/>
                    </a:prstClr>
                  </a:outerShdw>
                </a:effectLst>
              </a:rPr>
              <a:t>   d = c;   </a:t>
            </a:r>
            <a:endParaRPr lang="en-US" altLang="zh-CN" sz="1400" dirty="0">
              <a:solidFill>
                <a:srgbClr val="0000FF"/>
              </a:solidFill>
              <a:effectLst>
                <a:outerShdw blurRad="50800" dist="38100" dir="8100000" algn="tr" rotWithShape="0">
                  <a:prstClr val="black">
                    <a:alpha val="40000"/>
                  </a:prstClr>
                </a:outerShdw>
              </a:effectLst>
              <a:latin typeface="+mn-lt"/>
              <a:ea typeface="楷体" pitchFamily="49" charset="-122"/>
            </a:endParaRPr>
          </a:p>
          <a:p>
            <a:pPr indent="190500">
              <a:tabLst>
                <a:tab pos="800100" algn="l"/>
              </a:tabLst>
            </a:pPr>
            <a:r>
              <a:rPr lang="en-US" altLang="zh-CN" sz="2000" dirty="0">
                <a:effectLst>
                  <a:outerShdw blurRad="50800" dist="38100" dir="8100000" algn="tr" rotWithShape="0">
                    <a:prstClr val="black">
                      <a:alpha val="40000"/>
                    </a:prstClr>
                  </a:outerShdw>
                </a:effectLst>
              </a:rPr>
              <a:t>   e = u;   </a:t>
            </a:r>
            <a:endParaRPr lang="en-US" altLang="zh-CN" sz="1400" dirty="0">
              <a:solidFill>
                <a:srgbClr val="0000FF"/>
              </a:solidFill>
              <a:effectLst>
                <a:outerShdw blurRad="50800" dist="38100" dir="8100000" algn="tr" rotWithShape="0">
                  <a:prstClr val="black">
                    <a:alpha val="40000"/>
                  </a:prstClr>
                </a:outerShdw>
              </a:effectLst>
              <a:latin typeface="+mn-lt"/>
              <a:ea typeface="楷体" pitchFamily="49" charset="-122"/>
            </a:endParaRPr>
          </a:p>
          <a:p>
            <a:pPr indent="190500">
              <a:tabLst>
                <a:tab pos="800100" algn="l"/>
              </a:tabLst>
            </a:pPr>
            <a:r>
              <a:rPr lang="en-US" altLang="zh-CN" sz="2000" dirty="0">
                <a:effectLst>
                  <a:outerShdw blurRad="50800" dist="38100" dir="8100000" algn="tr" rotWithShape="0">
                    <a:prstClr val="black">
                      <a:alpha val="40000"/>
                    </a:prstClr>
                  </a:outerShdw>
                </a:effectLst>
              </a:rPr>
              <a:t>   </a:t>
            </a:r>
            <a:r>
              <a:rPr lang="en-US" altLang="zh-CN" sz="2000" dirty="0" err="1">
                <a:effectLst>
                  <a:outerShdw blurRad="50800" dist="38100" dir="8100000" algn="tr" rotWithShape="0">
                    <a:prstClr val="black">
                      <a:alpha val="40000"/>
                    </a:prstClr>
                  </a:outerShdw>
                </a:effectLst>
              </a:rPr>
              <a:t>ch</a:t>
            </a:r>
            <a:r>
              <a:rPr lang="en-US" altLang="zh-CN" sz="2000" dirty="0">
                <a:effectLst>
                  <a:outerShdw blurRad="50800" dist="38100" dir="8100000" algn="tr" rotWithShape="0">
                    <a:prstClr val="black">
                      <a:alpha val="40000"/>
                    </a:prstClr>
                  </a:outerShdw>
                </a:effectLst>
              </a:rPr>
              <a:t> = 'A'</a:t>
            </a:r>
            <a:r>
              <a:rPr lang="en-US" altLang="zh-CN" sz="1400" dirty="0">
                <a:effectLst>
                  <a:outerShdw blurRad="50800" dist="38100" dir="8100000" algn="tr" rotWithShape="0">
                    <a:prstClr val="black">
                      <a:alpha val="40000"/>
                    </a:prstClr>
                  </a:outerShdw>
                </a:effectLst>
                <a:latin typeface="+mn-lt"/>
                <a:ea typeface="楷体" pitchFamily="49" charset="-122"/>
              </a:rPr>
              <a:t>; </a:t>
            </a:r>
            <a:endParaRPr lang="en-US" altLang="zh-CN" sz="1400" dirty="0">
              <a:solidFill>
                <a:srgbClr val="0000FF"/>
              </a:solidFill>
              <a:effectLst>
                <a:outerShdw blurRad="50800" dist="38100" dir="8100000" algn="tr" rotWithShape="0">
                  <a:prstClr val="black">
                    <a:alpha val="40000"/>
                  </a:prstClr>
                </a:outerShdw>
              </a:effectLst>
              <a:latin typeface="+mn-lt"/>
              <a:ea typeface="楷体" pitchFamily="49" charset="-122"/>
            </a:endParaRPr>
          </a:p>
          <a:p>
            <a:pPr indent="190500">
              <a:tabLst>
                <a:tab pos="800100" algn="l"/>
              </a:tabLst>
            </a:pPr>
            <a:r>
              <a:rPr lang="en-US" altLang="zh-CN" sz="2000" dirty="0">
                <a:effectLst>
                  <a:outerShdw blurRad="50800" dist="38100" dir="8100000" algn="tr" rotWithShape="0">
                    <a:prstClr val="black">
                      <a:alpha val="40000"/>
                    </a:prstClr>
                  </a:outerShdw>
                </a:effectLst>
              </a:rPr>
              <a:t>   f = 32.17;</a:t>
            </a:r>
          </a:p>
        </p:txBody>
      </p:sp>
      <p:sp>
        <p:nvSpPr>
          <p:cNvPr id="808989" name="Rectangle 29"/>
          <p:cNvSpPr>
            <a:spLocks noChangeArrowheads="1"/>
          </p:cNvSpPr>
          <p:nvPr/>
        </p:nvSpPr>
        <p:spPr bwMode="auto">
          <a:xfrm>
            <a:off x="5303911" y="692696"/>
            <a:ext cx="6048674" cy="3785652"/>
          </a:xfrm>
          <a:prstGeom prst="rect">
            <a:avLst/>
          </a:prstGeom>
          <a:blipFill>
            <a:blip r:embed="rId5" cstate="prin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190500">
              <a:tabLst>
                <a:tab pos="800100" algn="l"/>
              </a:tabLst>
            </a:pPr>
            <a:r>
              <a:rPr lang="en-US" altLang="zh-CN" sz="2000" dirty="0">
                <a:effectLst>
                  <a:outerShdw blurRad="50800" dist="38100" dir="13500000" algn="br" rotWithShape="0">
                    <a:prstClr val="black">
                      <a:alpha val="40000"/>
                    </a:prstClr>
                  </a:outerShdw>
                </a:effectLst>
              </a:rPr>
              <a:t>   </a:t>
            </a:r>
            <a:r>
              <a:rPr lang="en-US" altLang="zh-CN" sz="2000" dirty="0" err="1">
                <a:effectLst>
                  <a:outerShdw blurRad="50800" dist="38100" dir="13500000" algn="br" rotWithShape="0">
                    <a:prstClr val="black">
                      <a:alpha val="40000"/>
                    </a:prstClr>
                  </a:outerShdw>
                </a:effectLst>
              </a:rPr>
              <a:t>printf</a:t>
            </a:r>
            <a:r>
              <a:rPr lang="en-US" altLang="zh-CN" sz="2000" dirty="0">
                <a:effectLst>
                  <a:outerShdw blurRad="50800" dist="38100" dir="13500000" algn="br" rotWithShape="0">
                    <a:prstClr val="black">
                      <a:alpha val="40000"/>
                    </a:prstClr>
                  </a:outerShdw>
                </a:effectLst>
              </a:rPr>
              <a:t>("a = %d\</a:t>
            </a:r>
            <a:r>
              <a:rPr lang="en-US" altLang="zh-CN" sz="2000" dirty="0" err="1">
                <a:effectLst>
                  <a:outerShdw blurRad="50800" dist="38100" dir="13500000" algn="br" rotWithShape="0">
                    <a:prstClr val="black">
                      <a:alpha val="40000"/>
                    </a:prstClr>
                  </a:outerShdw>
                </a:effectLst>
              </a:rPr>
              <a:t>t",a</a:t>
            </a:r>
            <a:r>
              <a:rPr lang="en-US" altLang="zh-CN" sz="2000" dirty="0">
                <a:effectLst>
                  <a:outerShdw blurRad="50800" dist="38100" dir="13500000" algn="br" rotWithShape="0">
                    <a:prstClr val="black">
                      <a:alpha val="40000"/>
                    </a:prstClr>
                  </a:outerShdw>
                </a:effectLst>
              </a:rPr>
              <a:t>);</a:t>
            </a:r>
          </a:p>
          <a:p>
            <a:pPr indent="190500">
              <a:tabLst>
                <a:tab pos="800100" algn="l"/>
              </a:tabLst>
            </a:pPr>
            <a:r>
              <a:rPr lang="en-US" altLang="zh-CN" sz="2000" dirty="0">
                <a:effectLst>
                  <a:outerShdw blurRad="50800" dist="38100" dir="13500000" algn="br" rotWithShape="0">
                    <a:prstClr val="black">
                      <a:alpha val="40000"/>
                    </a:prstClr>
                  </a:outerShdw>
                </a:effectLst>
              </a:rPr>
              <a:t>   </a:t>
            </a:r>
            <a:r>
              <a:rPr lang="en-US" altLang="zh-CN" sz="2000" dirty="0" err="1">
                <a:effectLst>
                  <a:outerShdw blurRad="50800" dist="38100" dir="13500000" algn="br" rotWithShape="0">
                    <a:prstClr val="black">
                      <a:alpha val="40000"/>
                    </a:prstClr>
                  </a:outerShdw>
                </a:effectLst>
              </a:rPr>
              <a:t>printf</a:t>
            </a:r>
            <a:r>
              <a:rPr lang="en-US" altLang="zh-CN" sz="2000" dirty="0">
                <a:effectLst>
                  <a:outerShdw blurRad="50800" dist="38100" dir="13500000" algn="br" rotWithShape="0">
                    <a:prstClr val="black">
                      <a:alpha val="40000"/>
                    </a:prstClr>
                  </a:outerShdw>
                </a:effectLst>
              </a:rPr>
              <a:t>("b = %d\</a:t>
            </a:r>
            <a:r>
              <a:rPr lang="en-US" altLang="zh-CN" sz="2000" dirty="0" err="1">
                <a:effectLst>
                  <a:outerShdw blurRad="50800" dist="38100" dir="13500000" algn="br" rotWithShape="0">
                    <a:prstClr val="black">
                      <a:alpha val="40000"/>
                    </a:prstClr>
                  </a:outerShdw>
                </a:effectLst>
              </a:rPr>
              <a:t>t",b</a:t>
            </a:r>
            <a:r>
              <a:rPr lang="en-US" altLang="zh-CN" sz="2000" dirty="0">
                <a:effectLst>
                  <a:outerShdw blurRad="50800" dist="38100" dir="13500000" algn="br" rotWithShape="0">
                    <a:prstClr val="black">
                      <a:alpha val="40000"/>
                    </a:prstClr>
                  </a:outerShdw>
                </a:effectLst>
              </a:rPr>
              <a:t>);</a:t>
            </a:r>
          </a:p>
          <a:p>
            <a:pPr indent="190500">
              <a:tabLst>
                <a:tab pos="800100" algn="l"/>
              </a:tabLst>
            </a:pPr>
            <a:r>
              <a:rPr lang="en-US" altLang="zh-CN" sz="2000" dirty="0">
                <a:effectLst>
                  <a:outerShdw blurRad="50800" dist="38100" dir="13500000" algn="br" rotWithShape="0">
                    <a:prstClr val="black">
                      <a:alpha val="40000"/>
                    </a:prstClr>
                  </a:outerShdw>
                </a:effectLst>
              </a:rPr>
              <a:t>   </a:t>
            </a:r>
            <a:r>
              <a:rPr lang="en-US" altLang="zh-CN" sz="2000" dirty="0" err="1">
                <a:effectLst>
                  <a:outerShdw blurRad="50800" dist="38100" dir="13500000" algn="br" rotWithShape="0">
                    <a:prstClr val="black">
                      <a:alpha val="40000"/>
                    </a:prstClr>
                  </a:outerShdw>
                </a:effectLst>
              </a:rPr>
              <a:t>printf</a:t>
            </a:r>
            <a:r>
              <a:rPr lang="en-US" altLang="zh-CN" sz="2000" dirty="0">
                <a:effectLst>
                  <a:outerShdw blurRad="50800" dist="38100" dir="13500000" algn="br" rotWithShape="0">
                    <a:prstClr val="black">
                      <a:alpha val="40000"/>
                    </a:prstClr>
                  </a:outerShdw>
                </a:effectLst>
              </a:rPr>
              <a:t>("c = %d\</a:t>
            </a:r>
            <a:r>
              <a:rPr lang="en-US" altLang="zh-CN" sz="2000" dirty="0" err="1">
                <a:effectLst>
                  <a:outerShdw blurRad="50800" dist="38100" dir="13500000" algn="br" rotWithShape="0">
                    <a:prstClr val="black">
                      <a:alpha val="40000"/>
                    </a:prstClr>
                  </a:outerShdw>
                </a:effectLst>
              </a:rPr>
              <a:t>n",c</a:t>
            </a:r>
            <a:r>
              <a:rPr lang="en-US" altLang="zh-CN" sz="2000" dirty="0">
                <a:effectLst>
                  <a:outerShdw blurRad="50800" dist="38100" dir="13500000" algn="br" rotWithShape="0">
                    <a:prstClr val="black">
                      <a:alpha val="40000"/>
                    </a:prstClr>
                  </a:outerShdw>
                </a:effectLst>
              </a:rPr>
              <a:t>);</a:t>
            </a:r>
          </a:p>
          <a:p>
            <a:pPr indent="190500">
              <a:tabLst>
                <a:tab pos="800100" algn="l"/>
              </a:tabLst>
            </a:pPr>
            <a:r>
              <a:rPr lang="en-US" altLang="zh-CN" sz="2000" dirty="0">
                <a:effectLst>
                  <a:outerShdw blurRad="50800" dist="38100" dir="13500000" algn="br" rotWithShape="0">
                    <a:prstClr val="black">
                      <a:alpha val="40000"/>
                    </a:prstClr>
                  </a:outerShdw>
                </a:effectLst>
              </a:rPr>
              <a:t>   </a:t>
            </a:r>
            <a:r>
              <a:rPr lang="en-US" altLang="zh-CN" sz="2000" dirty="0" err="1">
                <a:effectLst>
                  <a:outerShdw blurRad="50800" dist="38100" dir="13500000" algn="br" rotWithShape="0">
                    <a:prstClr val="black">
                      <a:alpha val="40000"/>
                    </a:prstClr>
                  </a:outerShdw>
                </a:effectLst>
              </a:rPr>
              <a:t>printf</a:t>
            </a:r>
            <a:r>
              <a:rPr lang="en-US" altLang="zh-CN" sz="2000" dirty="0">
                <a:effectLst>
                  <a:outerShdw blurRad="50800" dist="38100" dir="13500000" algn="br" rotWithShape="0">
                    <a:prstClr val="black">
                      <a:alpha val="40000"/>
                    </a:prstClr>
                  </a:outerShdw>
                </a:effectLst>
              </a:rPr>
              <a:t>("u = %u\</a:t>
            </a:r>
            <a:r>
              <a:rPr lang="en-US" altLang="zh-CN" sz="2000" dirty="0" err="1">
                <a:effectLst>
                  <a:outerShdw blurRad="50800" dist="38100" dir="13500000" algn="br" rotWithShape="0">
                    <a:prstClr val="black">
                      <a:alpha val="40000"/>
                    </a:prstClr>
                  </a:outerShdw>
                </a:effectLst>
              </a:rPr>
              <a:t>t",u</a:t>
            </a:r>
            <a:r>
              <a:rPr lang="en-US" altLang="zh-CN" sz="2000" dirty="0">
                <a:effectLst>
                  <a:outerShdw blurRad="50800" dist="38100" dir="13500000" algn="br" rotWithShape="0">
                    <a:prstClr val="black">
                      <a:alpha val="40000"/>
                    </a:prstClr>
                  </a:outerShdw>
                </a:effectLst>
              </a:rPr>
              <a:t>);</a:t>
            </a:r>
          </a:p>
          <a:p>
            <a:pPr indent="190500">
              <a:tabLst>
                <a:tab pos="800100" algn="l"/>
              </a:tabLst>
            </a:pPr>
            <a:r>
              <a:rPr lang="en-US" altLang="zh-CN" sz="2000" dirty="0">
                <a:effectLst>
                  <a:outerShdw blurRad="50800" dist="38100" dir="13500000" algn="br" rotWithShape="0">
                    <a:prstClr val="black">
                      <a:alpha val="40000"/>
                    </a:prstClr>
                  </a:outerShdw>
                </a:effectLst>
              </a:rPr>
              <a:t>   </a:t>
            </a:r>
            <a:r>
              <a:rPr lang="en-US" altLang="zh-CN" sz="2000" dirty="0" err="1">
                <a:effectLst>
                  <a:outerShdw blurRad="50800" dist="38100" dir="13500000" algn="br" rotWithShape="0">
                    <a:prstClr val="black">
                      <a:alpha val="40000"/>
                    </a:prstClr>
                  </a:outerShdw>
                </a:effectLst>
              </a:rPr>
              <a:t>printf</a:t>
            </a:r>
            <a:r>
              <a:rPr lang="en-US" altLang="zh-CN" sz="2000" dirty="0">
                <a:effectLst>
                  <a:outerShdw blurRad="50800" dist="38100" dir="13500000" algn="br" rotWithShape="0">
                    <a:prstClr val="black">
                      <a:alpha val="40000"/>
                    </a:prstClr>
                  </a:outerShdw>
                </a:effectLst>
              </a:rPr>
              <a:t>("d = %ld\</a:t>
            </a:r>
            <a:r>
              <a:rPr lang="en-US" altLang="zh-CN" sz="2000" dirty="0" err="1">
                <a:effectLst>
                  <a:outerShdw blurRad="50800" dist="38100" dir="13500000" algn="br" rotWithShape="0">
                    <a:prstClr val="black">
                      <a:alpha val="40000"/>
                    </a:prstClr>
                  </a:outerShdw>
                </a:effectLst>
              </a:rPr>
              <a:t>t",d</a:t>
            </a:r>
            <a:r>
              <a:rPr lang="en-US" altLang="zh-CN" sz="2000" dirty="0">
                <a:effectLst>
                  <a:outerShdw blurRad="50800" dist="38100" dir="13500000" algn="br" rotWithShape="0">
                    <a:prstClr val="black">
                      <a:alpha val="40000"/>
                    </a:prstClr>
                  </a:outerShdw>
                </a:effectLst>
              </a:rPr>
              <a:t>);</a:t>
            </a:r>
          </a:p>
          <a:p>
            <a:pPr indent="190500">
              <a:tabLst>
                <a:tab pos="800100" algn="l"/>
              </a:tabLst>
            </a:pPr>
            <a:r>
              <a:rPr lang="en-US" altLang="zh-CN" sz="2000" dirty="0">
                <a:effectLst>
                  <a:outerShdw blurRad="50800" dist="38100" dir="13500000" algn="br" rotWithShape="0">
                    <a:prstClr val="black">
                      <a:alpha val="40000"/>
                    </a:prstClr>
                  </a:outerShdw>
                </a:effectLst>
              </a:rPr>
              <a:t>   </a:t>
            </a:r>
            <a:r>
              <a:rPr lang="en-US" altLang="zh-CN" sz="2000" dirty="0" err="1">
                <a:effectLst>
                  <a:outerShdw blurRad="50800" dist="38100" dir="13500000" algn="br" rotWithShape="0">
                    <a:prstClr val="black">
                      <a:alpha val="40000"/>
                    </a:prstClr>
                  </a:outerShdw>
                </a:effectLst>
              </a:rPr>
              <a:t>printf</a:t>
            </a:r>
            <a:r>
              <a:rPr lang="en-US" altLang="zh-CN" sz="2000" dirty="0">
                <a:effectLst>
                  <a:outerShdw blurRad="50800" dist="38100" dir="13500000" algn="br" rotWithShape="0">
                    <a:prstClr val="black">
                      <a:alpha val="40000"/>
                    </a:prstClr>
                  </a:outerShdw>
                </a:effectLst>
              </a:rPr>
              <a:t>("e = %ld\</a:t>
            </a:r>
            <a:r>
              <a:rPr lang="en-US" altLang="zh-CN" sz="2000" dirty="0" err="1">
                <a:effectLst>
                  <a:outerShdw blurRad="50800" dist="38100" dir="13500000" algn="br" rotWithShape="0">
                    <a:prstClr val="black">
                      <a:alpha val="40000"/>
                    </a:prstClr>
                  </a:outerShdw>
                </a:effectLst>
              </a:rPr>
              <a:t>n",e</a:t>
            </a:r>
            <a:r>
              <a:rPr lang="en-US" altLang="zh-CN" sz="2000" dirty="0">
                <a:effectLst>
                  <a:outerShdw blurRad="50800" dist="38100" dir="13500000" algn="br" rotWithShape="0">
                    <a:prstClr val="black">
                      <a:alpha val="40000"/>
                    </a:prstClr>
                  </a:outerShdw>
                </a:effectLst>
              </a:rPr>
              <a:t>);</a:t>
            </a:r>
          </a:p>
          <a:p>
            <a:pPr indent="190500">
              <a:tabLst>
                <a:tab pos="800100" algn="l"/>
              </a:tabLst>
            </a:pPr>
            <a:r>
              <a:rPr lang="en-US" altLang="zh-CN" sz="2000" dirty="0">
                <a:effectLst>
                  <a:outerShdw blurRad="50800" dist="38100" dir="13500000" algn="br" rotWithShape="0">
                    <a:prstClr val="black">
                      <a:alpha val="40000"/>
                    </a:prstClr>
                  </a:outerShdw>
                </a:effectLst>
              </a:rPr>
              <a:t>   </a:t>
            </a:r>
            <a:r>
              <a:rPr lang="en-US" altLang="zh-CN" sz="2000" dirty="0" err="1">
                <a:effectLst>
                  <a:outerShdw blurRad="50800" dist="38100" dir="13500000" algn="br" rotWithShape="0">
                    <a:prstClr val="black">
                      <a:alpha val="40000"/>
                    </a:prstClr>
                  </a:outerShdw>
                </a:effectLst>
              </a:rPr>
              <a:t>printf</a:t>
            </a:r>
            <a:r>
              <a:rPr lang="en-US" altLang="zh-CN" sz="2000" dirty="0">
                <a:effectLst>
                  <a:outerShdw blurRad="50800" dist="38100" dir="13500000" algn="br" rotWithShape="0">
                    <a:prstClr val="black">
                      <a:alpha val="40000"/>
                    </a:prstClr>
                  </a:outerShdw>
                </a:effectLst>
              </a:rPr>
              <a:t>("f = %f\</a:t>
            </a:r>
            <a:r>
              <a:rPr lang="en-US" altLang="zh-CN" sz="2000" dirty="0" err="1">
                <a:effectLst>
                  <a:outerShdw blurRad="50800" dist="38100" dir="13500000" algn="br" rotWithShape="0">
                    <a:prstClr val="black">
                      <a:alpha val="40000"/>
                    </a:prstClr>
                  </a:outerShdw>
                </a:effectLst>
              </a:rPr>
              <a:t>n",f</a:t>
            </a:r>
            <a:r>
              <a:rPr lang="en-US" altLang="zh-CN" sz="2000" dirty="0">
                <a:effectLst>
                  <a:outerShdw blurRad="50800" dist="38100" dir="13500000" algn="br" rotWithShape="0">
                    <a:prstClr val="black">
                      <a:alpha val="40000"/>
                    </a:prstClr>
                  </a:outerShdw>
                </a:effectLst>
              </a:rPr>
              <a:t>);</a:t>
            </a:r>
          </a:p>
          <a:p>
            <a:pPr indent="190500">
              <a:tabLst>
                <a:tab pos="800100" algn="l"/>
              </a:tabLst>
            </a:pPr>
            <a:r>
              <a:rPr lang="en-US" altLang="zh-CN" sz="2000" dirty="0">
                <a:effectLst>
                  <a:outerShdw blurRad="50800" dist="38100" dir="13500000" algn="br" rotWithShape="0">
                    <a:prstClr val="black">
                      <a:alpha val="40000"/>
                    </a:prstClr>
                  </a:outerShdw>
                </a:effectLst>
              </a:rPr>
              <a:t>   </a:t>
            </a:r>
            <a:r>
              <a:rPr lang="en-US" altLang="zh-CN" sz="2000" dirty="0" err="1">
                <a:effectLst>
                  <a:outerShdw blurRad="50800" dist="38100" dir="13500000" algn="br" rotWithShape="0">
                    <a:prstClr val="black">
                      <a:alpha val="40000"/>
                    </a:prstClr>
                  </a:outerShdw>
                </a:effectLst>
              </a:rPr>
              <a:t>printf</a:t>
            </a:r>
            <a:r>
              <a:rPr lang="en-US" altLang="zh-CN" sz="2000" dirty="0">
                <a:effectLst>
                  <a:outerShdw blurRad="50800" dist="38100" dir="13500000" algn="br" rotWithShape="0">
                    <a:prstClr val="black">
                      <a:alpha val="40000"/>
                    </a:prstClr>
                  </a:outerShdw>
                </a:effectLst>
              </a:rPr>
              <a:t>("</a:t>
            </a:r>
            <a:r>
              <a:rPr lang="en-US" altLang="zh-CN" sz="2000" dirty="0" err="1">
                <a:effectLst>
                  <a:outerShdw blurRad="50800" dist="38100" dir="13500000" algn="br" rotWithShape="0">
                    <a:prstClr val="black">
                      <a:alpha val="40000"/>
                    </a:prstClr>
                  </a:outerShdw>
                </a:effectLst>
              </a:rPr>
              <a:t>ch</a:t>
            </a:r>
            <a:r>
              <a:rPr lang="en-US" altLang="zh-CN" sz="2000" dirty="0">
                <a:effectLst>
                  <a:outerShdw blurRad="50800" dist="38100" dir="13500000" algn="br" rotWithShape="0">
                    <a:prstClr val="black">
                      <a:alpha val="40000"/>
                    </a:prstClr>
                  </a:outerShdw>
                </a:effectLst>
              </a:rPr>
              <a:t> is %c and value is %d\</a:t>
            </a:r>
            <a:r>
              <a:rPr lang="en-US" altLang="zh-CN" sz="2000" dirty="0" err="1">
                <a:effectLst>
                  <a:outerShdw blurRad="50800" dist="38100" dir="13500000" algn="br" rotWithShape="0">
                    <a:prstClr val="black">
                      <a:alpha val="40000"/>
                    </a:prstClr>
                  </a:outerShdw>
                </a:effectLst>
              </a:rPr>
              <a:t>n",ch,ch</a:t>
            </a:r>
            <a:r>
              <a:rPr lang="en-US" altLang="zh-CN" sz="2000" dirty="0">
                <a:effectLst>
                  <a:outerShdw blurRad="50800" dist="38100" dir="13500000" algn="br" rotWithShape="0">
                    <a:prstClr val="black">
                      <a:alpha val="40000"/>
                    </a:prstClr>
                  </a:outerShdw>
                </a:effectLst>
              </a:rPr>
              <a:t>);</a:t>
            </a:r>
          </a:p>
          <a:p>
            <a:pPr indent="190500">
              <a:tabLst>
                <a:tab pos="800100" algn="l"/>
              </a:tabLst>
            </a:pPr>
            <a:r>
              <a:rPr lang="en-US" altLang="zh-CN" sz="2000" dirty="0">
                <a:effectLst>
                  <a:outerShdw blurRad="50800" dist="38100" dir="13500000" algn="br" rotWithShape="0">
                    <a:prstClr val="black">
                      <a:alpha val="40000"/>
                    </a:prstClr>
                  </a:outerShdw>
                </a:effectLst>
              </a:rPr>
              <a:t>   </a:t>
            </a:r>
            <a:r>
              <a:rPr lang="en-US" altLang="zh-CN" sz="2000" dirty="0" err="1">
                <a:effectLst>
                  <a:outerShdw blurRad="50800" dist="38100" dir="13500000" algn="br" rotWithShape="0">
                    <a:prstClr val="black">
                      <a:alpha val="40000"/>
                    </a:prstClr>
                  </a:outerShdw>
                </a:effectLst>
              </a:rPr>
              <a:t>printf</a:t>
            </a:r>
            <a:r>
              <a:rPr lang="en-US" altLang="zh-CN" sz="2000" dirty="0">
                <a:effectLst>
                  <a:outerShdw blurRad="50800" dist="38100" dir="13500000" algn="br" rotWithShape="0">
                    <a:prstClr val="black">
                      <a:alpha val="40000"/>
                    </a:prstClr>
                  </a:outerShdw>
                </a:effectLst>
              </a:rPr>
              <a:t>("I   love C language!\</a:t>
            </a:r>
            <a:r>
              <a:rPr lang="en-US" altLang="zh-CN" sz="2000" dirty="0" err="1">
                <a:effectLst>
                  <a:outerShdw blurRad="50800" dist="38100" dir="13500000" algn="br" rotWithShape="0">
                    <a:prstClr val="black">
                      <a:alpha val="40000"/>
                    </a:prstClr>
                  </a:outerShdw>
                </a:effectLst>
              </a:rPr>
              <a:t>rYou</a:t>
            </a:r>
            <a:r>
              <a:rPr lang="en-US" altLang="zh-CN" sz="2000" dirty="0">
                <a:effectLst>
                  <a:outerShdw blurRad="50800" dist="38100" dir="13500000" algn="br" rotWithShape="0">
                    <a:prstClr val="black">
                      <a:alpha val="40000"/>
                    </a:prstClr>
                  </a:outerShdw>
                </a:effectLst>
              </a:rPr>
              <a:t>\n");</a:t>
            </a:r>
          </a:p>
          <a:p>
            <a:pPr indent="190500">
              <a:tabLst>
                <a:tab pos="800100" algn="l"/>
              </a:tabLst>
            </a:pPr>
            <a:r>
              <a:rPr lang="en-US" altLang="zh-CN" sz="2000" dirty="0">
                <a:solidFill>
                  <a:srgbClr val="000099"/>
                </a:solidFill>
                <a:effectLst>
                  <a:outerShdw blurRad="50800" dist="38100" dir="13500000" algn="br" rotWithShape="0">
                    <a:prstClr val="black">
                      <a:alpha val="40000"/>
                    </a:prstClr>
                  </a:outerShdw>
                </a:effectLst>
                <a:latin typeface="楷体" pitchFamily="49" charset="-122"/>
                <a:ea typeface="楷体" pitchFamily="49" charset="-122"/>
              </a:rPr>
              <a:t>                         </a:t>
            </a:r>
            <a:r>
              <a:rPr lang="en-US" altLang="zh-CN" sz="1600" dirty="0">
                <a:solidFill>
                  <a:srgbClr val="000099"/>
                </a:solidFill>
                <a:effectLst>
                  <a:outerShdw blurRad="50800" dist="38100" dir="13500000" algn="br" rotWithShape="0">
                    <a:prstClr val="black">
                      <a:alpha val="40000"/>
                    </a:prstClr>
                  </a:outerShdw>
                </a:effectLst>
                <a:latin typeface="+mn-lt"/>
                <a:ea typeface="楷体" pitchFamily="49" charset="-122"/>
              </a:rPr>
              <a:t>//I</a:t>
            </a:r>
            <a:r>
              <a:rPr lang="zh-CN" altLang="en-US" sz="1600" dirty="0">
                <a:solidFill>
                  <a:srgbClr val="000099"/>
                </a:solidFill>
                <a:effectLst>
                  <a:outerShdw blurRad="50800" dist="38100" dir="13500000" algn="br" rotWithShape="0">
                    <a:prstClr val="black">
                      <a:alpha val="40000"/>
                    </a:prstClr>
                  </a:outerShdw>
                </a:effectLst>
                <a:latin typeface="+mn-lt"/>
                <a:ea typeface="楷体" pitchFamily="49" charset="-122"/>
              </a:rPr>
              <a:t>后有三个空格</a:t>
            </a:r>
            <a:endParaRPr lang="en-US" altLang="zh-CN" sz="1600" dirty="0">
              <a:effectLst>
                <a:outerShdw blurRad="50800" dist="38100" dir="13500000" algn="br" rotWithShape="0">
                  <a:prstClr val="black">
                    <a:alpha val="40000"/>
                  </a:prstClr>
                </a:outerShdw>
              </a:effectLst>
              <a:latin typeface="+mn-lt"/>
              <a:ea typeface="楷体" pitchFamily="49" charset="-122"/>
            </a:endParaRPr>
          </a:p>
          <a:p>
            <a:pPr indent="190500">
              <a:tabLst>
                <a:tab pos="800100" algn="l"/>
              </a:tabLst>
            </a:pPr>
            <a:r>
              <a:rPr lang="en-US" altLang="zh-CN" sz="2000" dirty="0">
                <a:effectLst>
                  <a:outerShdw blurRad="50800" dist="38100" dir="13500000" algn="br" rotWithShape="0">
                    <a:prstClr val="black">
                      <a:alpha val="40000"/>
                    </a:prstClr>
                  </a:outerShdw>
                </a:effectLst>
              </a:rPr>
              <a:t>   return 0;</a:t>
            </a:r>
          </a:p>
          <a:p>
            <a:pPr indent="190500">
              <a:tabLst>
                <a:tab pos="800100" algn="l"/>
              </a:tabLst>
            </a:pPr>
            <a:r>
              <a:rPr lang="en-US" altLang="zh-CN" sz="2000" dirty="0">
                <a:effectLst>
                  <a:outerShdw blurRad="50800" dist="38100" dir="13500000" algn="br" rotWithShape="0">
                    <a:prstClr val="black">
                      <a:alpha val="40000"/>
                    </a:prstClr>
                  </a:outerShdw>
                </a:effectLst>
              </a:rPr>
              <a:t>}</a:t>
            </a:r>
          </a:p>
        </p:txBody>
      </p:sp>
      <p:sp>
        <p:nvSpPr>
          <p:cNvPr id="808991" name="Text Box 31"/>
          <p:cNvSpPr txBox="1">
            <a:spLocks noChangeArrowheads="1"/>
          </p:cNvSpPr>
          <p:nvPr/>
        </p:nvSpPr>
        <p:spPr bwMode="auto">
          <a:xfrm>
            <a:off x="5326490" y="4725144"/>
            <a:ext cx="6026095" cy="1926585"/>
          </a:xfrm>
          <a:prstGeom prst="rect">
            <a:avLst/>
          </a:prstGeom>
          <a:solidFill>
            <a:srgbClr val="FFFFFF"/>
          </a:solidFill>
          <a:ln w="38100">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solidFill>
                  <a:srgbClr val="FF3399"/>
                </a:solidFill>
                <a:effectLst>
                  <a:outerShdw blurRad="38100" dist="38100" dir="2700000" algn="ctr" rotWithShape="0">
                    <a:schemeClr val="bg1"/>
                  </a:outerShdw>
                </a:effectLst>
                <a:latin typeface="隶书" panose="02010509060101010101" pitchFamily="49" charset="-122"/>
                <a:ea typeface="隶书" panose="02010509060101010101" pitchFamily="49" charset="-122"/>
              </a:rPr>
              <a:t>运行结果：</a:t>
            </a:r>
            <a:endParaRPr lang="en-US" altLang="zh-CN" sz="2000" b="1" dirty="0">
              <a:solidFill>
                <a:srgbClr val="FF3399"/>
              </a:solidFill>
              <a:effectLst>
                <a:outerShdw blurRad="38100" dist="38100" dir="2700000" algn="ctr" rotWithShape="0">
                  <a:schemeClr val="bg1"/>
                </a:outerShdw>
              </a:effectLst>
              <a:latin typeface="隶书" panose="02010509060101010101" pitchFamily="49" charset="-122"/>
              <a:ea typeface="隶书" panose="02010509060101010101" pitchFamily="49" charset="-122"/>
            </a:endParaRPr>
          </a:p>
          <a:p>
            <a:r>
              <a:rPr lang="en-US" altLang="zh-CN" sz="2000" dirty="0">
                <a:solidFill>
                  <a:srgbClr val="0000FF"/>
                </a:solidFill>
                <a:effectLst>
                  <a:outerShdw blurRad="38100" dist="38100" dir="2700000" algn="ctr" rotWithShape="0">
                    <a:schemeClr val="bg1"/>
                  </a:outerShdw>
                </a:effectLst>
              </a:rPr>
              <a:t>a = 200    b = -1   c = 65535</a:t>
            </a:r>
            <a:endParaRPr lang="zh-CN" altLang="zh-CN" sz="2000" dirty="0">
              <a:solidFill>
                <a:srgbClr val="0000FF"/>
              </a:solidFill>
              <a:effectLst>
                <a:outerShdw blurRad="38100" dist="38100" dir="2700000" algn="ctr" rotWithShape="0">
                  <a:schemeClr val="bg1"/>
                </a:outerShdw>
              </a:effectLst>
            </a:endParaRPr>
          </a:p>
          <a:p>
            <a:r>
              <a:rPr lang="en-US" altLang="zh-CN" sz="2000" dirty="0">
                <a:solidFill>
                  <a:srgbClr val="0000FF"/>
                </a:solidFill>
                <a:effectLst>
                  <a:outerShdw blurRad="38100" dist="38100" dir="2700000" algn="ctr" rotWithShape="0">
                    <a:schemeClr val="bg1"/>
                  </a:outerShdw>
                </a:effectLst>
              </a:rPr>
              <a:t>u = 4294967295     d = 65535     e = -1</a:t>
            </a:r>
            <a:endParaRPr lang="zh-CN" altLang="zh-CN" sz="2000" dirty="0">
              <a:solidFill>
                <a:srgbClr val="0000FF"/>
              </a:solidFill>
              <a:effectLst>
                <a:outerShdw blurRad="38100" dist="38100" dir="2700000" algn="ctr" rotWithShape="0">
                  <a:schemeClr val="bg1"/>
                </a:outerShdw>
              </a:effectLst>
            </a:endParaRPr>
          </a:p>
          <a:p>
            <a:r>
              <a:rPr lang="en-US" altLang="zh-CN" sz="2000" dirty="0">
                <a:solidFill>
                  <a:srgbClr val="0000FF"/>
                </a:solidFill>
                <a:effectLst>
                  <a:outerShdw blurRad="38100" dist="38100" dir="2700000" algn="ctr" rotWithShape="0">
                    <a:schemeClr val="bg1"/>
                  </a:outerShdw>
                </a:effectLst>
              </a:rPr>
              <a:t>f = 32.169998</a:t>
            </a:r>
            <a:endParaRPr lang="zh-CN" altLang="zh-CN" sz="2000" dirty="0">
              <a:solidFill>
                <a:srgbClr val="0000FF"/>
              </a:solidFill>
              <a:effectLst>
                <a:outerShdw blurRad="38100" dist="38100" dir="2700000" algn="ctr" rotWithShape="0">
                  <a:schemeClr val="bg1"/>
                </a:outerShdw>
              </a:effectLst>
            </a:endParaRPr>
          </a:p>
          <a:p>
            <a:r>
              <a:rPr lang="en-US" altLang="zh-CN" sz="2000" dirty="0" err="1">
                <a:solidFill>
                  <a:srgbClr val="0000FF"/>
                </a:solidFill>
                <a:effectLst>
                  <a:outerShdw blurRad="38100" dist="38100" dir="2700000" algn="ctr" rotWithShape="0">
                    <a:schemeClr val="bg1"/>
                  </a:outerShdw>
                </a:effectLst>
              </a:rPr>
              <a:t>ch</a:t>
            </a:r>
            <a:r>
              <a:rPr lang="en-US" altLang="zh-CN" sz="2000" dirty="0">
                <a:solidFill>
                  <a:srgbClr val="0000FF"/>
                </a:solidFill>
                <a:effectLst>
                  <a:outerShdw blurRad="38100" dist="38100" dir="2700000" algn="ctr" rotWithShape="0">
                    <a:schemeClr val="bg1"/>
                  </a:outerShdw>
                </a:effectLst>
              </a:rPr>
              <a:t> is A and value is 65</a:t>
            </a:r>
            <a:endParaRPr lang="zh-CN" altLang="zh-CN" sz="2000" dirty="0">
              <a:solidFill>
                <a:srgbClr val="0000FF"/>
              </a:solidFill>
              <a:effectLst>
                <a:outerShdw blurRad="38100" dist="38100" dir="2700000" algn="ctr" rotWithShape="0">
                  <a:schemeClr val="bg1"/>
                </a:outerShdw>
              </a:effectLst>
            </a:endParaRPr>
          </a:p>
          <a:p>
            <a:r>
              <a:rPr lang="en-US" altLang="zh-CN" sz="2000" dirty="0">
                <a:solidFill>
                  <a:srgbClr val="0000FF"/>
                </a:solidFill>
                <a:effectLst>
                  <a:outerShdw blurRad="38100" dist="38100" dir="2700000" algn="ctr" rotWithShape="0">
                    <a:schemeClr val="bg1"/>
                  </a:outerShdw>
                </a:effectLst>
              </a:rPr>
              <a:t>You love C language!</a:t>
            </a:r>
            <a:endParaRPr lang="zh-CN" altLang="zh-CN" sz="2000" dirty="0">
              <a:solidFill>
                <a:srgbClr val="0000FF"/>
              </a:solidFill>
              <a:effectLst>
                <a:outerShdw blurRad="38100" dist="38100" dir="2700000" algn="ctr" rotWithShape="0">
                  <a:schemeClr val="bg1"/>
                </a:outerShdw>
              </a:effectLst>
            </a:endParaRPr>
          </a:p>
        </p:txBody>
      </p:sp>
      <p:grpSp>
        <p:nvGrpSpPr>
          <p:cNvPr id="808995" name="Group 35"/>
          <p:cNvGrpSpPr>
            <a:grpSpLocks/>
          </p:cNvGrpSpPr>
          <p:nvPr/>
        </p:nvGrpSpPr>
        <p:grpSpPr bwMode="auto">
          <a:xfrm>
            <a:off x="-15021" y="0"/>
            <a:ext cx="446088" cy="6858000"/>
            <a:chOff x="0" y="0"/>
            <a:chExt cx="281" cy="4320"/>
          </a:xfrm>
        </p:grpSpPr>
        <p:sp>
          <p:nvSpPr>
            <p:cNvPr id="808996" name="Text Box 3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08997" name="Text Box 3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12" name="TextBox 11"/>
          <p:cNvSpPr txBox="1"/>
          <p:nvPr/>
        </p:nvSpPr>
        <p:spPr>
          <a:xfrm>
            <a:off x="2436608" y="4407616"/>
            <a:ext cx="1901543" cy="338554"/>
          </a:xfrm>
          <a:prstGeom prst="rect">
            <a:avLst/>
          </a:prstGeom>
          <a:noFill/>
        </p:spPr>
        <p:txBody>
          <a:bodyPr wrap="square" rtlCol="0">
            <a:spAutoFit/>
          </a:bodyPr>
          <a:lstStyle/>
          <a:p>
            <a:r>
              <a:rPr lang="en-US" altLang="zh-CN" sz="1600" b="1" dirty="0">
                <a:solidFill>
                  <a:srgbClr val="0000FF"/>
                </a:solidFill>
                <a:ea typeface="楷体" pitchFamily="49" charset="-122"/>
              </a:rPr>
              <a:t>//b</a:t>
            </a:r>
            <a:r>
              <a:rPr lang="zh-CN" altLang="zh-CN" sz="1600" b="1" dirty="0">
                <a:solidFill>
                  <a:srgbClr val="0000FF"/>
                </a:solidFill>
                <a:ea typeface="楷体" pitchFamily="49" charset="-122"/>
              </a:rPr>
              <a:t>的值</a:t>
            </a:r>
            <a:r>
              <a:rPr lang="zh-CN" altLang="en-US" sz="1600" b="1" dirty="0">
                <a:solidFill>
                  <a:srgbClr val="0000FF"/>
                </a:solidFill>
                <a:ea typeface="楷体" pitchFamily="49" charset="-122"/>
              </a:rPr>
              <a:t>为</a:t>
            </a:r>
            <a:r>
              <a:rPr lang="en-US" altLang="zh-CN" sz="1600" b="1" dirty="0">
                <a:solidFill>
                  <a:srgbClr val="0000FF"/>
                </a:solidFill>
                <a:ea typeface="楷体" pitchFamily="49" charset="-122"/>
              </a:rPr>
              <a:t>0xffffffff</a:t>
            </a:r>
            <a:endParaRPr lang="zh-CN" altLang="en-US" sz="1600" dirty="0"/>
          </a:p>
        </p:txBody>
      </p:sp>
      <p:sp>
        <p:nvSpPr>
          <p:cNvPr id="13" name="TextBox 12"/>
          <p:cNvSpPr txBox="1"/>
          <p:nvPr/>
        </p:nvSpPr>
        <p:spPr>
          <a:xfrm>
            <a:off x="2426778" y="4725144"/>
            <a:ext cx="2232246" cy="338554"/>
          </a:xfrm>
          <a:prstGeom prst="rect">
            <a:avLst/>
          </a:prstGeom>
          <a:noFill/>
        </p:spPr>
        <p:txBody>
          <a:bodyPr wrap="square" rtlCol="0">
            <a:spAutoFit/>
          </a:bodyPr>
          <a:lstStyle/>
          <a:p>
            <a:r>
              <a:rPr lang="en-US" altLang="zh-CN" sz="1600" b="1" dirty="0">
                <a:solidFill>
                  <a:srgbClr val="0000FF"/>
                </a:solidFill>
                <a:ea typeface="楷体" pitchFamily="49" charset="-122"/>
              </a:rPr>
              <a:t>//c</a:t>
            </a:r>
            <a:r>
              <a:rPr lang="zh-CN" altLang="zh-CN" sz="1600" b="1" dirty="0">
                <a:solidFill>
                  <a:srgbClr val="0000FF"/>
                </a:solidFill>
                <a:ea typeface="楷体" pitchFamily="49" charset="-122"/>
              </a:rPr>
              <a:t>的值为</a:t>
            </a:r>
            <a:r>
              <a:rPr lang="zh-CN" altLang="en-US" sz="1600" b="1" dirty="0">
                <a:solidFill>
                  <a:srgbClr val="0000FF"/>
                </a:solidFill>
                <a:ea typeface="楷体" pitchFamily="49" charset="-122"/>
              </a:rPr>
              <a:t>低</a:t>
            </a:r>
            <a:r>
              <a:rPr lang="en-US" altLang="zh-CN" sz="1600" b="1" dirty="0">
                <a:solidFill>
                  <a:srgbClr val="0000FF"/>
                </a:solidFill>
                <a:ea typeface="楷体" pitchFamily="49" charset="-122"/>
              </a:rPr>
              <a:t>16</a:t>
            </a:r>
            <a:r>
              <a:rPr lang="zh-CN" altLang="en-US" sz="1600" b="1" dirty="0">
                <a:solidFill>
                  <a:srgbClr val="0000FF"/>
                </a:solidFill>
                <a:ea typeface="楷体" pitchFamily="49" charset="-122"/>
              </a:rPr>
              <a:t>位</a:t>
            </a:r>
            <a:r>
              <a:rPr lang="en-US" altLang="zh-CN" sz="1600" b="1" dirty="0">
                <a:solidFill>
                  <a:srgbClr val="0000FF"/>
                </a:solidFill>
                <a:ea typeface="楷体" pitchFamily="49" charset="-122"/>
              </a:rPr>
              <a:t>0xffff</a:t>
            </a:r>
            <a:endParaRPr lang="zh-CN" altLang="en-US" sz="1600" b="1" dirty="0"/>
          </a:p>
        </p:txBody>
      </p:sp>
      <p:sp>
        <p:nvSpPr>
          <p:cNvPr id="14" name="TextBox 13"/>
          <p:cNvSpPr txBox="1"/>
          <p:nvPr/>
        </p:nvSpPr>
        <p:spPr>
          <a:xfrm>
            <a:off x="2413760" y="5013176"/>
            <a:ext cx="1997180" cy="338554"/>
          </a:xfrm>
          <a:prstGeom prst="rect">
            <a:avLst/>
          </a:prstGeom>
          <a:noFill/>
        </p:spPr>
        <p:txBody>
          <a:bodyPr wrap="square" rtlCol="0">
            <a:spAutoFit/>
          </a:bodyPr>
          <a:lstStyle/>
          <a:p>
            <a:r>
              <a:rPr lang="en-US" altLang="zh-CN" sz="1600" b="1" dirty="0">
                <a:solidFill>
                  <a:srgbClr val="0000FF"/>
                </a:solidFill>
                <a:ea typeface="楷体" pitchFamily="49" charset="-122"/>
              </a:rPr>
              <a:t>//u</a:t>
            </a:r>
            <a:r>
              <a:rPr lang="zh-CN" altLang="zh-CN" sz="1600" b="1" dirty="0">
                <a:solidFill>
                  <a:srgbClr val="0000FF"/>
                </a:solidFill>
                <a:ea typeface="楷体" pitchFamily="49" charset="-122"/>
              </a:rPr>
              <a:t>的值</a:t>
            </a:r>
            <a:r>
              <a:rPr lang="zh-CN" altLang="en-US" sz="1600" b="1" dirty="0">
                <a:solidFill>
                  <a:srgbClr val="0000FF"/>
                </a:solidFill>
                <a:ea typeface="楷体" pitchFamily="49" charset="-122"/>
              </a:rPr>
              <a:t>为</a:t>
            </a:r>
            <a:r>
              <a:rPr lang="en-US" altLang="zh-CN" sz="1600" b="1" dirty="0">
                <a:solidFill>
                  <a:srgbClr val="0000FF"/>
                </a:solidFill>
                <a:ea typeface="楷体" pitchFamily="49" charset="-122"/>
              </a:rPr>
              <a:t>0xffffffff</a:t>
            </a:r>
            <a:endParaRPr lang="zh-CN" altLang="en-US" sz="1600" dirty="0"/>
          </a:p>
        </p:txBody>
      </p:sp>
      <p:sp>
        <p:nvSpPr>
          <p:cNvPr id="15" name="TextBox 14"/>
          <p:cNvSpPr txBox="1"/>
          <p:nvPr/>
        </p:nvSpPr>
        <p:spPr>
          <a:xfrm>
            <a:off x="2403308" y="5324056"/>
            <a:ext cx="1997180" cy="338554"/>
          </a:xfrm>
          <a:prstGeom prst="rect">
            <a:avLst/>
          </a:prstGeom>
          <a:noFill/>
        </p:spPr>
        <p:txBody>
          <a:bodyPr wrap="square" rtlCol="0">
            <a:spAutoFit/>
          </a:bodyPr>
          <a:lstStyle/>
          <a:p>
            <a:r>
              <a:rPr lang="en-US" altLang="zh-CN" sz="1600" b="1" dirty="0">
                <a:solidFill>
                  <a:srgbClr val="0000FF"/>
                </a:solidFill>
                <a:ea typeface="楷体" pitchFamily="49" charset="-122"/>
              </a:rPr>
              <a:t>//d</a:t>
            </a:r>
            <a:r>
              <a:rPr lang="zh-CN" altLang="zh-CN" sz="1600" b="1" dirty="0">
                <a:solidFill>
                  <a:srgbClr val="0000FF"/>
                </a:solidFill>
                <a:ea typeface="楷体" pitchFamily="49" charset="-122"/>
              </a:rPr>
              <a:t>的值</a:t>
            </a:r>
            <a:r>
              <a:rPr lang="zh-CN" altLang="en-US" sz="1600" b="1" dirty="0">
                <a:solidFill>
                  <a:srgbClr val="0000FF"/>
                </a:solidFill>
                <a:ea typeface="楷体" pitchFamily="49" charset="-122"/>
              </a:rPr>
              <a:t>为</a:t>
            </a:r>
            <a:r>
              <a:rPr lang="en-US" altLang="zh-CN" sz="1600" b="1" dirty="0">
                <a:solidFill>
                  <a:srgbClr val="0000FF"/>
                </a:solidFill>
                <a:ea typeface="楷体" pitchFamily="49" charset="-122"/>
              </a:rPr>
              <a:t>0x0000ffff</a:t>
            </a:r>
            <a:endParaRPr lang="zh-CN" altLang="en-US" sz="1600" dirty="0"/>
          </a:p>
        </p:txBody>
      </p:sp>
      <p:sp>
        <p:nvSpPr>
          <p:cNvPr id="16" name="TextBox 15"/>
          <p:cNvSpPr txBox="1"/>
          <p:nvPr/>
        </p:nvSpPr>
        <p:spPr>
          <a:xfrm>
            <a:off x="2403308" y="5631752"/>
            <a:ext cx="1997180" cy="338554"/>
          </a:xfrm>
          <a:prstGeom prst="rect">
            <a:avLst/>
          </a:prstGeom>
          <a:noFill/>
        </p:spPr>
        <p:txBody>
          <a:bodyPr wrap="square" rtlCol="0">
            <a:spAutoFit/>
          </a:bodyPr>
          <a:lstStyle/>
          <a:p>
            <a:r>
              <a:rPr lang="en-US" altLang="zh-CN" sz="1600" b="1" dirty="0">
                <a:solidFill>
                  <a:srgbClr val="0000FF"/>
                </a:solidFill>
                <a:ea typeface="楷体" pitchFamily="49" charset="-122"/>
              </a:rPr>
              <a:t>//e</a:t>
            </a:r>
            <a:r>
              <a:rPr lang="zh-CN" altLang="zh-CN" sz="1600" b="1" dirty="0">
                <a:solidFill>
                  <a:srgbClr val="0000FF"/>
                </a:solidFill>
                <a:ea typeface="楷体" pitchFamily="49" charset="-122"/>
              </a:rPr>
              <a:t>的值</a:t>
            </a:r>
            <a:r>
              <a:rPr lang="zh-CN" altLang="en-US" sz="1600" b="1" dirty="0">
                <a:solidFill>
                  <a:srgbClr val="0000FF"/>
                </a:solidFill>
                <a:ea typeface="楷体" pitchFamily="49" charset="-122"/>
              </a:rPr>
              <a:t>为</a:t>
            </a:r>
            <a:r>
              <a:rPr lang="en-US" altLang="zh-CN" sz="1600" b="1" dirty="0">
                <a:solidFill>
                  <a:srgbClr val="0000FF"/>
                </a:solidFill>
                <a:ea typeface="楷体" pitchFamily="49" charset="-122"/>
              </a:rPr>
              <a:t>0xffffffff</a:t>
            </a:r>
            <a:endParaRPr lang="zh-CN" altLang="en-US" sz="1600" dirty="0"/>
          </a:p>
        </p:txBody>
      </p:sp>
      <p:sp>
        <p:nvSpPr>
          <p:cNvPr id="17" name="TextBox 16"/>
          <p:cNvSpPr txBox="1"/>
          <p:nvPr/>
        </p:nvSpPr>
        <p:spPr>
          <a:xfrm>
            <a:off x="2370628" y="5931438"/>
            <a:ext cx="1997180" cy="338554"/>
          </a:xfrm>
          <a:prstGeom prst="rect">
            <a:avLst/>
          </a:prstGeom>
          <a:noFill/>
        </p:spPr>
        <p:txBody>
          <a:bodyPr wrap="square" rtlCol="0">
            <a:spAutoFit/>
          </a:bodyPr>
          <a:lstStyle/>
          <a:p>
            <a:r>
              <a:rPr lang="en-US" altLang="zh-CN" sz="1600" b="1" dirty="0">
                <a:solidFill>
                  <a:srgbClr val="0000FF"/>
                </a:solidFill>
                <a:ea typeface="楷体" pitchFamily="49" charset="-122"/>
              </a:rPr>
              <a:t>//</a:t>
            </a:r>
            <a:r>
              <a:rPr lang="en-US" altLang="zh-CN" sz="1600" b="1" dirty="0" err="1">
                <a:solidFill>
                  <a:srgbClr val="0000FF"/>
                </a:solidFill>
                <a:ea typeface="楷体" pitchFamily="49" charset="-122"/>
              </a:rPr>
              <a:t>ch</a:t>
            </a:r>
            <a:r>
              <a:rPr lang="zh-CN" altLang="zh-CN" sz="1600" b="1" dirty="0">
                <a:solidFill>
                  <a:srgbClr val="0000FF"/>
                </a:solidFill>
                <a:ea typeface="楷体" pitchFamily="49" charset="-122"/>
              </a:rPr>
              <a:t>的值十进制</a:t>
            </a:r>
            <a:r>
              <a:rPr lang="en-US" altLang="zh-CN" sz="1600" b="1" dirty="0">
                <a:solidFill>
                  <a:srgbClr val="0000FF"/>
                </a:solidFill>
                <a:ea typeface="楷体" pitchFamily="49" charset="-122"/>
              </a:rPr>
              <a:t>65</a:t>
            </a:r>
            <a:endParaRPr lang="zh-CN" altLang="en-US" sz="1600" b="1" dirty="0"/>
          </a:p>
        </p:txBody>
      </p:sp>
      <p:grpSp>
        <p:nvGrpSpPr>
          <p:cNvPr id="20" name="组合 19"/>
          <p:cNvGrpSpPr/>
          <p:nvPr/>
        </p:nvGrpSpPr>
        <p:grpSpPr>
          <a:xfrm>
            <a:off x="5686529" y="715274"/>
            <a:ext cx="4657942" cy="1273566"/>
            <a:chOff x="4234538" y="715274"/>
            <a:chExt cx="4657942" cy="1273566"/>
          </a:xfrm>
        </p:grpSpPr>
        <p:sp>
          <p:nvSpPr>
            <p:cNvPr id="18" name="AutoShape 34"/>
            <p:cNvSpPr>
              <a:spLocks noChangeArrowheads="1"/>
            </p:cNvSpPr>
            <p:nvPr/>
          </p:nvSpPr>
          <p:spPr bwMode="auto">
            <a:xfrm>
              <a:off x="6588224" y="1268760"/>
              <a:ext cx="2304256" cy="720080"/>
            </a:xfrm>
            <a:prstGeom prst="wedgeRoundRectCallout">
              <a:avLst>
                <a:gd name="adj1" fmla="val -58444"/>
                <a:gd name="adj2" fmla="val -9546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dist="107763" dir="2700000" algn="ctr" rotWithShape="0">
                <a:schemeClr val="bg2">
                  <a:alpha val="50000"/>
                </a:schemeClr>
              </a:outerShdw>
            </a:effectLst>
          </p:spPr>
          <p:txBody>
            <a:bodyPr/>
            <a:lstStyle/>
            <a:p>
              <a:r>
                <a:rPr lang="zh-CN" altLang="en-US" sz="1600" b="1" dirty="0">
                  <a:solidFill>
                    <a:srgbClr val="FF3399"/>
                  </a:solidFill>
                  <a:effectLst>
                    <a:outerShdw blurRad="38100" dist="38100" dir="2700000" algn="tl">
                      <a:srgbClr val="FFFFFF"/>
                    </a:outerShdw>
                  </a:effectLst>
                  <a:latin typeface="+mn-lt"/>
                  <a:ea typeface="楷体" pitchFamily="49" charset="-122"/>
                </a:rPr>
                <a:t>将</a:t>
              </a:r>
              <a:r>
                <a:rPr lang="en-US" altLang="zh-CN" sz="1600" b="1" dirty="0">
                  <a:solidFill>
                    <a:srgbClr val="FF3399"/>
                  </a:solidFill>
                  <a:effectLst>
                    <a:outerShdw blurRad="38100" dist="38100" dir="2700000" algn="tl">
                      <a:srgbClr val="FFFFFF"/>
                    </a:outerShdw>
                  </a:effectLst>
                  <a:latin typeface="+mn-lt"/>
                  <a:ea typeface="楷体" pitchFamily="49" charset="-122"/>
                </a:rPr>
                <a:t>a</a:t>
              </a:r>
              <a:r>
                <a:rPr lang="zh-CN" altLang="en-US" sz="1600" b="1" dirty="0">
                  <a:solidFill>
                    <a:srgbClr val="FF3399"/>
                  </a:solidFill>
                  <a:effectLst>
                    <a:outerShdw blurRad="38100" dist="38100" dir="2700000" algn="tl">
                      <a:srgbClr val="FFFFFF"/>
                    </a:outerShdw>
                  </a:effectLst>
                  <a:latin typeface="+mn-lt"/>
                  <a:ea typeface="楷体" pitchFamily="49" charset="-122"/>
                </a:rPr>
                <a:t>的值</a:t>
              </a:r>
              <a:r>
                <a:rPr lang="en-US" altLang="zh-CN" sz="1600" b="1" dirty="0">
                  <a:solidFill>
                    <a:srgbClr val="FF3399"/>
                  </a:solidFill>
                  <a:effectLst>
                    <a:outerShdw blurRad="38100" dist="38100" dir="2700000" algn="tl">
                      <a:srgbClr val="FFFFFF"/>
                    </a:outerShdw>
                  </a:effectLst>
                  <a:latin typeface="+mn-lt"/>
                  <a:ea typeface="楷体" pitchFamily="49" charset="-122"/>
                </a:rPr>
                <a:t>200</a:t>
              </a:r>
              <a:r>
                <a:rPr lang="zh-CN" altLang="en-US" sz="1600" b="1" dirty="0">
                  <a:solidFill>
                    <a:srgbClr val="FF3399"/>
                  </a:solidFill>
                  <a:effectLst>
                    <a:outerShdw blurRad="38100" dist="38100" dir="2700000" algn="tl">
                      <a:srgbClr val="FFFFFF"/>
                    </a:outerShdw>
                  </a:effectLst>
                  <a:latin typeface="+mn-lt"/>
                  <a:ea typeface="楷体" pitchFamily="49" charset="-122"/>
                </a:rPr>
                <a:t>以十进制有符号形式输出</a:t>
              </a:r>
              <a:r>
                <a:rPr lang="zh-CN" altLang="en-US" sz="1800" b="1" dirty="0">
                  <a:solidFill>
                    <a:srgbClr val="FF3399"/>
                  </a:solidFill>
                  <a:effectLst>
                    <a:outerShdw blurRad="38100" dist="38100" dir="2700000" algn="tl">
                      <a:srgbClr val="FFFFFF"/>
                    </a:outerShdw>
                  </a:effectLst>
                  <a:latin typeface="+mn-lt"/>
                  <a:ea typeface="楷体_GB2312" pitchFamily="49" charset="-122"/>
                </a:rPr>
                <a:t>。</a:t>
              </a:r>
            </a:p>
          </p:txBody>
        </p:sp>
        <p:sp>
          <p:nvSpPr>
            <p:cNvPr id="19" name="TextBox 18"/>
            <p:cNvSpPr txBox="1"/>
            <p:nvPr/>
          </p:nvSpPr>
          <p:spPr>
            <a:xfrm>
              <a:off x="4234538" y="715274"/>
              <a:ext cx="2304256" cy="400110"/>
            </a:xfrm>
            <a:prstGeom prst="rect">
              <a:avLst/>
            </a:prstGeom>
            <a:noFill/>
          </p:spPr>
          <p:txBody>
            <a:bodyPr wrap="square" rtlCol="0">
              <a:spAutoFit/>
            </a:bodyPr>
            <a:lstStyle/>
            <a:p>
              <a:r>
                <a:rPr lang="en-US" altLang="zh-CN" sz="2000" dirty="0" err="1">
                  <a:solidFill>
                    <a:srgbClr val="FF0000"/>
                  </a:solidFill>
                  <a:effectLst>
                    <a:outerShdw blurRad="50800" dist="38100" dir="13500000" algn="br" rotWithShape="0">
                      <a:prstClr val="black">
                        <a:alpha val="40000"/>
                      </a:prstClr>
                    </a:outerShdw>
                  </a:effectLst>
                </a:rPr>
                <a:t>printf</a:t>
              </a:r>
              <a:r>
                <a:rPr lang="en-US" altLang="zh-CN" sz="2000" dirty="0">
                  <a:solidFill>
                    <a:srgbClr val="FF0000"/>
                  </a:solidFill>
                  <a:effectLst>
                    <a:outerShdw blurRad="50800" dist="38100" dir="13500000" algn="br" rotWithShape="0">
                      <a:prstClr val="black">
                        <a:alpha val="40000"/>
                      </a:prstClr>
                    </a:outerShdw>
                  </a:effectLst>
                </a:rPr>
                <a:t>("a = %d\</a:t>
              </a:r>
              <a:r>
                <a:rPr lang="en-US" altLang="zh-CN" sz="2000" dirty="0" err="1">
                  <a:solidFill>
                    <a:srgbClr val="FF0000"/>
                  </a:solidFill>
                  <a:effectLst>
                    <a:outerShdw blurRad="50800" dist="38100" dir="13500000" algn="br" rotWithShape="0">
                      <a:prstClr val="black">
                        <a:alpha val="40000"/>
                      </a:prstClr>
                    </a:outerShdw>
                  </a:effectLst>
                </a:rPr>
                <a:t>t",a</a:t>
              </a:r>
              <a:r>
                <a:rPr lang="en-US" altLang="zh-CN" sz="2000" dirty="0">
                  <a:solidFill>
                    <a:srgbClr val="FF0000"/>
                  </a:solidFill>
                  <a:effectLst>
                    <a:outerShdw blurRad="50800" dist="38100" dir="13500000" algn="br" rotWithShape="0">
                      <a:prstClr val="black">
                        <a:alpha val="40000"/>
                      </a:prstClr>
                    </a:outerShdw>
                  </a:effectLst>
                </a:rPr>
                <a:t>);</a:t>
              </a:r>
              <a:endParaRPr lang="zh-CN" altLang="en-US" sz="2000" dirty="0">
                <a:solidFill>
                  <a:srgbClr val="FF0000"/>
                </a:solidFill>
              </a:endParaRPr>
            </a:p>
          </p:txBody>
        </p:sp>
      </p:grpSp>
      <p:grpSp>
        <p:nvGrpSpPr>
          <p:cNvPr id="23" name="组合 22"/>
          <p:cNvGrpSpPr/>
          <p:nvPr/>
        </p:nvGrpSpPr>
        <p:grpSpPr>
          <a:xfrm>
            <a:off x="5686529" y="1012666"/>
            <a:ext cx="4657942" cy="1264206"/>
            <a:chOff x="4234538" y="1012666"/>
            <a:chExt cx="4657942" cy="1264206"/>
          </a:xfrm>
        </p:grpSpPr>
        <p:sp>
          <p:nvSpPr>
            <p:cNvPr id="21" name="TextBox 20"/>
            <p:cNvSpPr txBox="1"/>
            <p:nvPr/>
          </p:nvSpPr>
          <p:spPr>
            <a:xfrm>
              <a:off x="4234538" y="1012666"/>
              <a:ext cx="2304256" cy="400110"/>
            </a:xfrm>
            <a:prstGeom prst="rect">
              <a:avLst/>
            </a:prstGeom>
            <a:noFill/>
          </p:spPr>
          <p:txBody>
            <a:bodyPr wrap="square" rtlCol="0">
              <a:spAutoFit/>
            </a:bodyPr>
            <a:lstStyle/>
            <a:p>
              <a:r>
                <a:rPr lang="en-US" altLang="zh-CN" sz="2000" dirty="0" err="1">
                  <a:solidFill>
                    <a:srgbClr val="FF0000"/>
                  </a:solidFill>
                  <a:effectLst>
                    <a:outerShdw blurRad="50800" dist="38100" dir="13500000" algn="br" rotWithShape="0">
                      <a:prstClr val="black">
                        <a:alpha val="40000"/>
                      </a:prstClr>
                    </a:outerShdw>
                  </a:effectLst>
                </a:rPr>
                <a:t>printf</a:t>
              </a:r>
              <a:r>
                <a:rPr lang="en-US" altLang="zh-CN" sz="2000" dirty="0">
                  <a:solidFill>
                    <a:srgbClr val="FF0000"/>
                  </a:solidFill>
                  <a:effectLst>
                    <a:outerShdw blurRad="50800" dist="38100" dir="13500000" algn="br" rotWithShape="0">
                      <a:prstClr val="black">
                        <a:alpha val="40000"/>
                      </a:prstClr>
                    </a:outerShdw>
                  </a:effectLst>
                </a:rPr>
                <a:t>("b = %d\</a:t>
              </a:r>
              <a:r>
                <a:rPr lang="en-US" altLang="zh-CN" sz="2000" dirty="0" err="1">
                  <a:solidFill>
                    <a:srgbClr val="FF0000"/>
                  </a:solidFill>
                  <a:effectLst>
                    <a:outerShdw blurRad="50800" dist="38100" dir="13500000" algn="br" rotWithShape="0">
                      <a:prstClr val="black">
                        <a:alpha val="40000"/>
                      </a:prstClr>
                    </a:outerShdw>
                  </a:effectLst>
                </a:rPr>
                <a:t>t",b</a:t>
              </a:r>
              <a:r>
                <a:rPr lang="en-US" altLang="zh-CN" sz="2000" dirty="0">
                  <a:solidFill>
                    <a:srgbClr val="FF0000"/>
                  </a:solidFill>
                  <a:effectLst>
                    <a:outerShdw blurRad="50800" dist="38100" dir="13500000" algn="br" rotWithShape="0">
                      <a:prstClr val="black">
                        <a:alpha val="40000"/>
                      </a:prstClr>
                    </a:outerShdw>
                  </a:effectLst>
                </a:rPr>
                <a:t>);</a:t>
              </a:r>
              <a:endParaRPr lang="zh-CN" altLang="en-US" sz="2000" dirty="0">
                <a:solidFill>
                  <a:srgbClr val="FF0000"/>
                </a:solidFill>
              </a:endParaRPr>
            </a:p>
          </p:txBody>
        </p:sp>
        <p:sp>
          <p:nvSpPr>
            <p:cNvPr id="22" name="AutoShape 34"/>
            <p:cNvSpPr>
              <a:spLocks noChangeArrowheads="1"/>
            </p:cNvSpPr>
            <p:nvPr/>
          </p:nvSpPr>
          <p:spPr bwMode="auto">
            <a:xfrm>
              <a:off x="6588224" y="1556792"/>
              <a:ext cx="2304256" cy="720080"/>
            </a:xfrm>
            <a:prstGeom prst="wedgeRoundRectCallout">
              <a:avLst>
                <a:gd name="adj1" fmla="val -58444"/>
                <a:gd name="adj2" fmla="val -9546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dist="107763" dir="2700000" algn="ctr" rotWithShape="0">
                <a:schemeClr val="bg2">
                  <a:alpha val="50000"/>
                </a:schemeClr>
              </a:outerShdw>
            </a:effectLst>
          </p:spPr>
          <p:txBody>
            <a:bodyPr/>
            <a:lstStyle/>
            <a:p>
              <a:r>
                <a:rPr lang="zh-CN" altLang="en-US" sz="1600" b="1" dirty="0">
                  <a:solidFill>
                    <a:srgbClr val="FF3399"/>
                  </a:solidFill>
                  <a:effectLst>
                    <a:outerShdw blurRad="38100" dist="38100" dir="2700000" algn="tl">
                      <a:srgbClr val="FFFFFF"/>
                    </a:outerShdw>
                  </a:effectLst>
                  <a:latin typeface="+mn-lt"/>
                  <a:ea typeface="楷体" pitchFamily="49" charset="-122"/>
                </a:rPr>
                <a:t>将</a:t>
              </a:r>
              <a:r>
                <a:rPr lang="en-US" altLang="zh-CN" sz="1600" b="1" dirty="0">
                  <a:solidFill>
                    <a:srgbClr val="FF3399"/>
                  </a:solidFill>
                  <a:effectLst>
                    <a:outerShdw blurRad="38100" dist="38100" dir="2700000" algn="tl">
                      <a:srgbClr val="FFFFFF"/>
                    </a:outerShdw>
                  </a:effectLst>
                  <a:latin typeface="+mn-lt"/>
                  <a:ea typeface="楷体" pitchFamily="49" charset="-122"/>
                </a:rPr>
                <a:t>b</a:t>
              </a:r>
              <a:r>
                <a:rPr lang="zh-CN" altLang="en-US" sz="1600" b="1" dirty="0">
                  <a:solidFill>
                    <a:srgbClr val="FF3399"/>
                  </a:solidFill>
                  <a:effectLst>
                    <a:outerShdw blurRad="38100" dist="38100" dir="2700000" algn="tl">
                      <a:srgbClr val="FFFFFF"/>
                    </a:outerShdw>
                  </a:effectLst>
                  <a:latin typeface="+mn-lt"/>
                  <a:ea typeface="楷体" pitchFamily="49" charset="-122"/>
                </a:rPr>
                <a:t>的值</a:t>
              </a:r>
              <a:r>
                <a:rPr lang="en-US" altLang="zh-CN" sz="1600" b="1" dirty="0">
                  <a:solidFill>
                    <a:srgbClr val="FF3399"/>
                  </a:solidFill>
                  <a:effectLst>
                    <a:outerShdw blurRad="38100" dist="38100" dir="2700000" algn="tl">
                      <a:srgbClr val="FFFFFF"/>
                    </a:outerShdw>
                  </a:effectLst>
                  <a:latin typeface="+mn-lt"/>
                  <a:ea typeface="楷体" pitchFamily="49" charset="-122"/>
                </a:rPr>
                <a:t>-1</a:t>
              </a:r>
              <a:r>
                <a:rPr lang="zh-CN" altLang="en-US" sz="1600" b="1" dirty="0">
                  <a:solidFill>
                    <a:srgbClr val="FF3399"/>
                  </a:solidFill>
                  <a:effectLst>
                    <a:outerShdw blurRad="38100" dist="38100" dir="2700000" algn="tl">
                      <a:srgbClr val="FFFFFF"/>
                    </a:outerShdw>
                  </a:effectLst>
                  <a:latin typeface="+mn-lt"/>
                  <a:ea typeface="楷体" pitchFamily="49" charset="-122"/>
                </a:rPr>
                <a:t>以十进制有符号形式输出</a:t>
              </a:r>
              <a:r>
                <a:rPr lang="zh-CN" altLang="en-US" sz="1800" b="1" dirty="0">
                  <a:solidFill>
                    <a:srgbClr val="FF3399"/>
                  </a:solidFill>
                  <a:effectLst>
                    <a:outerShdw blurRad="38100" dist="38100" dir="2700000" algn="tl">
                      <a:srgbClr val="FFFFFF"/>
                    </a:outerShdw>
                  </a:effectLst>
                  <a:latin typeface="+mn-lt"/>
                  <a:ea typeface="楷体_GB2312" pitchFamily="49" charset="-122"/>
                </a:rPr>
                <a:t>。</a:t>
              </a:r>
            </a:p>
          </p:txBody>
        </p:sp>
      </p:grpSp>
      <p:grpSp>
        <p:nvGrpSpPr>
          <p:cNvPr id="26" name="组合 25"/>
          <p:cNvGrpSpPr/>
          <p:nvPr/>
        </p:nvGrpSpPr>
        <p:grpSpPr>
          <a:xfrm>
            <a:off x="5614521" y="1306902"/>
            <a:ext cx="4765446" cy="2050091"/>
            <a:chOff x="4162530" y="1306901"/>
            <a:chExt cx="4765446" cy="2050091"/>
          </a:xfrm>
        </p:grpSpPr>
        <p:sp>
          <p:nvSpPr>
            <p:cNvPr id="24" name="TextBox 23"/>
            <p:cNvSpPr txBox="1"/>
            <p:nvPr/>
          </p:nvSpPr>
          <p:spPr>
            <a:xfrm>
              <a:off x="4162530" y="1306901"/>
              <a:ext cx="2304256" cy="400110"/>
            </a:xfrm>
            <a:prstGeom prst="rect">
              <a:avLst/>
            </a:prstGeom>
            <a:noFill/>
          </p:spPr>
          <p:txBody>
            <a:bodyPr wrap="square" rtlCol="0">
              <a:spAutoFit/>
            </a:bodyPr>
            <a:lstStyle/>
            <a:p>
              <a:r>
                <a:rPr lang="en-US" altLang="zh-CN" sz="2000" dirty="0">
                  <a:solidFill>
                    <a:srgbClr val="FF0000"/>
                  </a:solidFill>
                  <a:effectLst>
                    <a:outerShdw blurRad="50800" dist="38100" dir="13500000" algn="br" rotWithShape="0">
                      <a:prstClr val="black">
                        <a:alpha val="40000"/>
                      </a:prstClr>
                    </a:outerShdw>
                  </a:effectLst>
                </a:rPr>
                <a:t> </a:t>
              </a:r>
              <a:r>
                <a:rPr lang="en-US" altLang="zh-CN" sz="2000" dirty="0" err="1">
                  <a:solidFill>
                    <a:srgbClr val="FF0000"/>
                  </a:solidFill>
                  <a:effectLst>
                    <a:outerShdw blurRad="50800" dist="38100" dir="13500000" algn="br" rotWithShape="0">
                      <a:prstClr val="black">
                        <a:alpha val="40000"/>
                      </a:prstClr>
                    </a:outerShdw>
                  </a:effectLst>
                </a:rPr>
                <a:t>printf</a:t>
              </a:r>
              <a:r>
                <a:rPr lang="en-US" altLang="zh-CN" sz="2000" dirty="0">
                  <a:solidFill>
                    <a:srgbClr val="FF0000"/>
                  </a:solidFill>
                  <a:effectLst>
                    <a:outerShdw blurRad="50800" dist="38100" dir="13500000" algn="br" rotWithShape="0">
                      <a:prstClr val="black">
                        <a:alpha val="40000"/>
                      </a:prstClr>
                    </a:outerShdw>
                  </a:effectLst>
                </a:rPr>
                <a:t>("c = %d\</a:t>
              </a:r>
              <a:r>
                <a:rPr lang="en-US" altLang="zh-CN" sz="2000" dirty="0" err="1">
                  <a:solidFill>
                    <a:srgbClr val="FF0000"/>
                  </a:solidFill>
                  <a:effectLst>
                    <a:outerShdw blurRad="50800" dist="38100" dir="13500000" algn="br" rotWithShape="0">
                      <a:prstClr val="black">
                        <a:alpha val="40000"/>
                      </a:prstClr>
                    </a:outerShdw>
                  </a:effectLst>
                </a:rPr>
                <a:t>n",c</a:t>
              </a:r>
              <a:r>
                <a:rPr lang="en-US" altLang="zh-CN" sz="2000" dirty="0">
                  <a:solidFill>
                    <a:srgbClr val="FF0000"/>
                  </a:solidFill>
                  <a:effectLst>
                    <a:outerShdw blurRad="50800" dist="38100" dir="13500000" algn="br" rotWithShape="0">
                      <a:prstClr val="black">
                        <a:alpha val="40000"/>
                      </a:prstClr>
                    </a:outerShdw>
                  </a:effectLst>
                </a:rPr>
                <a:t>);</a:t>
              </a:r>
              <a:endParaRPr lang="zh-CN" altLang="en-US" sz="2000" dirty="0">
                <a:solidFill>
                  <a:srgbClr val="FF0000"/>
                </a:solidFill>
              </a:endParaRPr>
            </a:p>
          </p:txBody>
        </p:sp>
        <p:sp>
          <p:nvSpPr>
            <p:cNvPr id="25" name="AutoShape 34"/>
            <p:cNvSpPr>
              <a:spLocks noChangeArrowheads="1"/>
            </p:cNvSpPr>
            <p:nvPr/>
          </p:nvSpPr>
          <p:spPr bwMode="auto">
            <a:xfrm>
              <a:off x="4788024" y="1988840"/>
              <a:ext cx="4139952" cy="1368152"/>
            </a:xfrm>
            <a:prstGeom prst="wedgeRoundRectCallout">
              <a:avLst>
                <a:gd name="adj1" fmla="val -44234"/>
                <a:gd name="adj2" fmla="val -77311"/>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dist="107763" dir="2700000" algn="ctr" rotWithShape="0">
                <a:schemeClr val="bg2">
                  <a:alpha val="50000"/>
                </a:schemeClr>
              </a:outerShdw>
            </a:effectLst>
          </p:spPr>
          <p:txBody>
            <a:bodyPr/>
            <a:lstStyle/>
            <a:p>
              <a:r>
                <a:rPr lang="en-US" altLang="zh-CN" sz="1600" b="1" dirty="0">
                  <a:solidFill>
                    <a:srgbClr val="FF3399"/>
                  </a:solidFill>
                  <a:effectLst>
                    <a:outerShdw blurRad="38100" dist="38100" dir="2700000" algn="ctr" rotWithShape="0">
                      <a:schemeClr val="bg1"/>
                    </a:outerShdw>
                  </a:effectLst>
                  <a:latin typeface="+mn-lt"/>
                  <a:ea typeface="楷体" pitchFamily="49" charset="-122"/>
                </a:rPr>
                <a:t>c</a:t>
              </a:r>
              <a:r>
                <a:rPr lang="zh-CN" altLang="en-US" sz="1600" b="1" dirty="0">
                  <a:solidFill>
                    <a:srgbClr val="FF3399"/>
                  </a:solidFill>
                  <a:effectLst>
                    <a:outerShdw blurRad="38100" dist="38100" dir="2700000" algn="ctr" rotWithShape="0">
                      <a:schemeClr val="bg1"/>
                    </a:outerShdw>
                  </a:effectLst>
                  <a:latin typeface="+mn-lt"/>
                  <a:ea typeface="楷体" pitchFamily="49" charset="-122"/>
                </a:rPr>
                <a:t>的</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值</a:t>
              </a:r>
              <a:r>
                <a:rPr lang="zh-CN" altLang="en-US" sz="1600" b="1" dirty="0">
                  <a:solidFill>
                    <a:srgbClr val="FF3399"/>
                  </a:solidFill>
                  <a:effectLst>
                    <a:outerShdw blurRad="38100" dist="38100" dir="2700000" algn="ctr" rotWithShape="0">
                      <a:schemeClr val="bg1"/>
                    </a:outerShdw>
                  </a:effectLst>
                  <a:latin typeface="+mn-lt"/>
                  <a:ea typeface="楷体" pitchFamily="49" charset="-122"/>
                </a:rPr>
                <a:t>在内存表示</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为</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0xffff</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。将</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c</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的值以</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4</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个字节有符号十进制整型形式输出（</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%d</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），因此</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c</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以</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4</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个字节整型表示为</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0x0000ffff</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（因</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c</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为无符号，高位补</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0</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），其对应的十进制整数为</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65535</a:t>
              </a:r>
              <a:r>
                <a:rPr lang="zh-CN" altLang="en-US" sz="1600" b="1" dirty="0">
                  <a:solidFill>
                    <a:srgbClr val="FF3399"/>
                  </a:solidFill>
                  <a:effectLst>
                    <a:outerShdw blurRad="38100" dist="38100" dir="2700000" algn="ctr" rotWithShape="0">
                      <a:schemeClr val="bg1"/>
                    </a:outerShdw>
                  </a:effectLst>
                  <a:latin typeface="+mn-lt"/>
                  <a:ea typeface="楷体" pitchFamily="49" charset="-122"/>
                </a:rPr>
                <a:t>。</a:t>
              </a:r>
              <a:endParaRPr lang="zh-CN" altLang="en-US" sz="1800" b="1" dirty="0">
                <a:solidFill>
                  <a:srgbClr val="FF3399"/>
                </a:solidFill>
                <a:effectLst>
                  <a:outerShdw blurRad="38100" dist="38100" dir="2700000" algn="ctr" rotWithShape="0">
                    <a:schemeClr val="bg1"/>
                  </a:outerShdw>
                </a:effectLst>
                <a:latin typeface="+mn-lt"/>
                <a:ea typeface="楷体" pitchFamily="49" charset="-122"/>
              </a:endParaRPr>
            </a:p>
          </p:txBody>
        </p:sp>
      </p:grpSp>
      <p:grpSp>
        <p:nvGrpSpPr>
          <p:cNvPr id="29" name="组合 28"/>
          <p:cNvGrpSpPr/>
          <p:nvPr/>
        </p:nvGrpSpPr>
        <p:grpSpPr>
          <a:xfrm>
            <a:off x="5675675" y="1617078"/>
            <a:ext cx="4740805" cy="1667907"/>
            <a:chOff x="4223683" y="1617077"/>
            <a:chExt cx="4740805" cy="1667907"/>
          </a:xfrm>
        </p:grpSpPr>
        <p:sp>
          <p:nvSpPr>
            <p:cNvPr id="27" name="TextBox 26"/>
            <p:cNvSpPr txBox="1"/>
            <p:nvPr/>
          </p:nvSpPr>
          <p:spPr>
            <a:xfrm>
              <a:off x="4223683" y="1617077"/>
              <a:ext cx="2304256" cy="400110"/>
            </a:xfrm>
            <a:prstGeom prst="rect">
              <a:avLst/>
            </a:prstGeom>
            <a:noFill/>
          </p:spPr>
          <p:txBody>
            <a:bodyPr wrap="square" rtlCol="0">
              <a:spAutoFit/>
            </a:bodyPr>
            <a:lstStyle/>
            <a:p>
              <a:r>
                <a:rPr lang="en-US" altLang="zh-CN" sz="2000" dirty="0" err="1">
                  <a:solidFill>
                    <a:srgbClr val="FF0000"/>
                  </a:solidFill>
                  <a:effectLst>
                    <a:outerShdw blurRad="50800" dist="38100" dir="13500000" algn="br" rotWithShape="0">
                      <a:prstClr val="black">
                        <a:alpha val="40000"/>
                      </a:prstClr>
                    </a:outerShdw>
                  </a:effectLst>
                </a:rPr>
                <a:t>printf</a:t>
              </a:r>
              <a:r>
                <a:rPr lang="en-US" altLang="zh-CN" sz="2000" dirty="0">
                  <a:solidFill>
                    <a:srgbClr val="FF0000"/>
                  </a:solidFill>
                  <a:effectLst>
                    <a:outerShdw blurRad="50800" dist="38100" dir="13500000" algn="br" rotWithShape="0">
                      <a:prstClr val="black">
                        <a:alpha val="40000"/>
                      </a:prstClr>
                    </a:outerShdw>
                  </a:effectLst>
                </a:rPr>
                <a:t>("u = %u\</a:t>
              </a:r>
              <a:r>
                <a:rPr lang="en-US" altLang="zh-CN" sz="2000" dirty="0" err="1">
                  <a:solidFill>
                    <a:srgbClr val="FF0000"/>
                  </a:solidFill>
                  <a:effectLst>
                    <a:outerShdw blurRad="50800" dist="38100" dir="13500000" algn="br" rotWithShape="0">
                      <a:prstClr val="black">
                        <a:alpha val="40000"/>
                      </a:prstClr>
                    </a:outerShdw>
                  </a:effectLst>
                </a:rPr>
                <a:t>t",u</a:t>
              </a:r>
              <a:r>
                <a:rPr lang="en-US" altLang="zh-CN" sz="2000" dirty="0">
                  <a:solidFill>
                    <a:srgbClr val="FF0000"/>
                  </a:solidFill>
                  <a:effectLst>
                    <a:outerShdw blurRad="50800" dist="38100" dir="13500000" algn="br" rotWithShape="0">
                      <a:prstClr val="black">
                        <a:alpha val="40000"/>
                      </a:prstClr>
                    </a:outerShdw>
                  </a:effectLst>
                </a:rPr>
                <a:t>);</a:t>
              </a:r>
              <a:endParaRPr lang="zh-CN" altLang="en-US" sz="2000" dirty="0">
                <a:solidFill>
                  <a:srgbClr val="FF0000"/>
                </a:solidFill>
              </a:endParaRPr>
            </a:p>
          </p:txBody>
        </p:sp>
        <p:sp>
          <p:nvSpPr>
            <p:cNvPr id="28" name="AutoShape 34"/>
            <p:cNvSpPr>
              <a:spLocks noChangeArrowheads="1"/>
            </p:cNvSpPr>
            <p:nvPr/>
          </p:nvSpPr>
          <p:spPr bwMode="auto">
            <a:xfrm>
              <a:off x="5724128" y="2348880"/>
              <a:ext cx="3240360" cy="936104"/>
            </a:xfrm>
            <a:prstGeom prst="wedgeRoundRectCallout">
              <a:avLst>
                <a:gd name="adj1" fmla="val -58444"/>
                <a:gd name="adj2" fmla="val -9546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dist="107763" dir="2700000" algn="ctr" rotWithShape="0">
                <a:schemeClr val="bg2">
                  <a:alpha val="50000"/>
                </a:schemeClr>
              </a:outerShdw>
            </a:effectLst>
          </p:spPr>
          <p:txBody>
            <a:bodyPr/>
            <a:lstStyle/>
            <a:p>
              <a:r>
                <a:rPr lang="zh-CN" altLang="en-US" sz="1600" b="1" dirty="0">
                  <a:solidFill>
                    <a:srgbClr val="FF3399"/>
                  </a:solidFill>
                  <a:effectLst>
                    <a:outerShdw blurRad="38100" dist="38100" dir="2700000" algn="tl">
                      <a:srgbClr val="FFFFFF"/>
                    </a:outerShdw>
                  </a:effectLst>
                  <a:latin typeface="+mn-lt"/>
                  <a:ea typeface="楷体" pitchFamily="49" charset="-122"/>
                </a:rPr>
                <a:t>将</a:t>
              </a:r>
              <a:r>
                <a:rPr lang="en-US" altLang="zh-CN" sz="1600" b="1" dirty="0">
                  <a:solidFill>
                    <a:srgbClr val="FF3399"/>
                  </a:solidFill>
                  <a:effectLst>
                    <a:outerShdw blurRad="38100" dist="38100" dir="2700000" algn="tl">
                      <a:srgbClr val="FFFFFF"/>
                    </a:outerShdw>
                  </a:effectLst>
                  <a:latin typeface="+mn-lt"/>
                  <a:ea typeface="楷体" pitchFamily="49" charset="-122"/>
                </a:rPr>
                <a:t>u</a:t>
              </a:r>
              <a:r>
                <a:rPr lang="zh-CN" altLang="en-US" sz="1600" b="1" dirty="0">
                  <a:solidFill>
                    <a:srgbClr val="FF3399"/>
                  </a:solidFill>
                  <a:effectLst>
                    <a:outerShdw blurRad="38100" dist="38100" dir="2700000" algn="tl">
                      <a:srgbClr val="FFFFFF"/>
                    </a:outerShdw>
                  </a:effectLst>
                  <a:latin typeface="+mn-lt"/>
                  <a:ea typeface="楷体" pitchFamily="49" charset="-122"/>
                </a:rPr>
                <a:t>的内存值</a:t>
              </a:r>
              <a:r>
                <a:rPr lang="en-US" altLang="zh-CN" sz="1600" b="1" dirty="0">
                  <a:solidFill>
                    <a:srgbClr val="FF3399"/>
                  </a:solidFill>
                  <a:effectLst>
                    <a:outerShdw blurRad="38100" dist="38100" dir="2700000" algn="tl">
                      <a:srgbClr val="FFFFFF"/>
                    </a:outerShdw>
                  </a:effectLst>
                  <a:latin typeface="+mn-lt"/>
                  <a:ea typeface="楷体" pitchFamily="49" charset="-122"/>
                </a:rPr>
                <a:t>0xffffffff</a:t>
              </a:r>
              <a:r>
                <a:rPr lang="zh-CN" altLang="en-US" sz="1600" b="1" dirty="0">
                  <a:solidFill>
                    <a:srgbClr val="FF3399"/>
                  </a:solidFill>
                  <a:effectLst>
                    <a:outerShdw blurRad="38100" dist="38100" dir="2700000" algn="tl">
                      <a:srgbClr val="FFFFFF"/>
                    </a:outerShdw>
                  </a:effectLst>
                  <a:latin typeface="+mn-lt"/>
                  <a:ea typeface="楷体" pitchFamily="49" charset="-122"/>
                </a:rPr>
                <a:t>以</a:t>
              </a:r>
              <a:r>
                <a:rPr lang="en-US" altLang="zh-CN" sz="1600" b="1" dirty="0">
                  <a:solidFill>
                    <a:srgbClr val="FF3399"/>
                  </a:solidFill>
                  <a:effectLst>
                    <a:outerShdw blurRad="38100" dist="38100" dir="2700000" algn="tl">
                      <a:srgbClr val="FFFFFF"/>
                    </a:outerShdw>
                  </a:effectLst>
                  <a:latin typeface="+mn-lt"/>
                  <a:ea typeface="楷体" pitchFamily="49" charset="-122"/>
                </a:rPr>
                <a:t>4</a:t>
              </a:r>
              <a:r>
                <a:rPr lang="zh-CN" altLang="en-US" sz="1600" b="1" dirty="0">
                  <a:solidFill>
                    <a:srgbClr val="FF3399"/>
                  </a:solidFill>
                  <a:effectLst>
                    <a:outerShdw blurRad="38100" dist="38100" dir="2700000" algn="tl">
                      <a:srgbClr val="FFFFFF"/>
                    </a:outerShdw>
                  </a:effectLst>
                  <a:latin typeface="+mn-lt"/>
                  <a:ea typeface="楷体" pitchFamily="49" charset="-122"/>
                </a:rPr>
                <a:t>个字节十进制无符号形式输出，对应的十进制整数为</a:t>
              </a:r>
              <a:r>
                <a:rPr lang="en-US" altLang="zh-CN" sz="1600" b="1" dirty="0">
                  <a:solidFill>
                    <a:srgbClr val="FF3399"/>
                  </a:solidFill>
                  <a:effectLst>
                    <a:outerShdw blurRad="38100" dist="38100" dir="2700000" algn="tl">
                      <a:srgbClr val="FFFFFF"/>
                    </a:outerShdw>
                  </a:effectLst>
                  <a:latin typeface="+mn-lt"/>
                  <a:ea typeface="楷体" pitchFamily="49" charset="-122"/>
                </a:rPr>
                <a:t>4294967295</a:t>
              </a:r>
              <a:r>
                <a:rPr lang="zh-CN" altLang="en-US" sz="1800" b="1" dirty="0">
                  <a:solidFill>
                    <a:srgbClr val="FF3399"/>
                  </a:solidFill>
                  <a:effectLst>
                    <a:outerShdw blurRad="38100" dist="38100" dir="2700000" algn="tl">
                      <a:srgbClr val="FFFFFF"/>
                    </a:outerShdw>
                  </a:effectLst>
                  <a:latin typeface="+mn-lt"/>
                  <a:ea typeface="楷体_GB2312" pitchFamily="49" charset="-122"/>
                </a:rPr>
                <a:t>。</a:t>
              </a:r>
            </a:p>
          </p:txBody>
        </p:sp>
      </p:grpSp>
      <p:grpSp>
        <p:nvGrpSpPr>
          <p:cNvPr id="32" name="组合 31"/>
          <p:cNvGrpSpPr/>
          <p:nvPr/>
        </p:nvGrpSpPr>
        <p:grpSpPr>
          <a:xfrm>
            <a:off x="5627113" y="1928556"/>
            <a:ext cx="4789367" cy="1644461"/>
            <a:chOff x="4175121" y="1928555"/>
            <a:chExt cx="4789367" cy="1644461"/>
          </a:xfrm>
        </p:grpSpPr>
        <p:sp>
          <p:nvSpPr>
            <p:cNvPr id="30" name="TextBox 29"/>
            <p:cNvSpPr txBox="1"/>
            <p:nvPr/>
          </p:nvSpPr>
          <p:spPr>
            <a:xfrm>
              <a:off x="4175121" y="1928555"/>
              <a:ext cx="2520280" cy="400110"/>
            </a:xfrm>
            <a:prstGeom prst="rect">
              <a:avLst/>
            </a:prstGeom>
            <a:noFill/>
          </p:spPr>
          <p:txBody>
            <a:bodyPr wrap="square" rtlCol="0">
              <a:spAutoFit/>
            </a:bodyPr>
            <a:lstStyle/>
            <a:p>
              <a:r>
                <a:rPr lang="en-US" altLang="zh-CN" sz="2000" dirty="0">
                  <a:solidFill>
                    <a:srgbClr val="FF0000"/>
                  </a:solidFill>
                  <a:effectLst>
                    <a:outerShdw blurRad="50800" dist="38100" dir="13500000" algn="br" rotWithShape="0">
                      <a:prstClr val="black">
                        <a:alpha val="40000"/>
                      </a:prstClr>
                    </a:outerShdw>
                  </a:effectLst>
                </a:rPr>
                <a:t> </a:t>
              </a:r>
              <a:r>
                <a:rPr lang="en-US" altLang="zh-CN" sz="2000" dirty="0" err="1">
                  <a:solidFill>
                    <a:srgbClr val="FF0000"/>
                  </a:solidFill>
                  <a:effectLst>
                    <a:outerShdw blurRad="50800" dist="38100" dir="13500000" algn="br" rotWithShape="0">
                      <a:prstClr val="black">
                        <a:alpha val="40000"/>
                      </a:prstClr>
                    </a:outerShdw>
                  </a:effectLst>
                </a:rPr>
                <a:t>printf</a:t>
              </a:r>
              <a:r>
                <a:rPr lang="en-US" altLang="zh-CN" sz="2000" dirty="0">
                  <a:solidFill>
                    <a:srgbClr val="FF0000"/>
                  </a:solidFill>
                  <a:effectLst>
                    <a:outerShdw blurRad="50800" dist="38100" dir="13500000" algn="br" rotWithShape="0">
                      <a:prstClr val="black">
                        <a:alpha val="40000"/>
                      </a:prstClr>
                    </a:outerShdw>
                  </a:effectLst>
                </a:rPr>
                <a:t>("d = %ld\</a:t>
              </a:r>
              <a:r>
                <a:rPr lang="en-US" altLang="zh-CN" sz="2000" dirty="0" err="1">
                  <a:solidFill>
                    <a:srgbClr val="FF0000"/>
                  </a:solidFill>
                  <a:effectLst>
                    <a:outerShdw blurRad="50800" dist="38100" dir="13500000" algn="br" rotWithShape="0">
                      <a:prstClr val="black">
                        <a:alpha val="40000"/>
                      </a:prstClr>
                    </a:outerShdw>
                  </a:effectLst>
                </a:rPr>
                <a:t>t",d</a:t>
              </a:r>
              <a:r>
                <a:rPr lang="en-US" altLang="zh-CN" sz="2000" dirty="0">
                  <a:solidFill>
                    <a:srgbClr val="FF0000"/>
                  </a:solidFill>
                  <a:effectLst>
                    <a:outerShdw blurRad="50800" dist="38100" dir="13500000" algn="br" rotWithShape="0">
                      <a:prstClr val="black">
                        <a:alpha val="40000"/>
                      </a:prstClr>
                    </a:outerShdw>
                  </a:effectLst>
                </a:rPr>
                <a:t>);</a:t>
              </a:r>
              <a:endParaRPr lang="zh-CN" altLang="en-US" sz="2000" dirty="0">
                <a:solidFill>
                  <a:srgbClr val="FF0000"/>
                </a:solidFill>
              </a:endParaRPr>
            </a:p>
          </p:txBody>
        </p:sp>
        <p:sp>
          <p:nvSpPr>
            <p:cNvPr id="31" name="AutoShape 34"/>
            <p:cNvSpPr>
              <a:spLocks noChangeArrowheads="1"/>
            </p:cNvSpPr>
            <p:nvPr/>
          </p:nvSpPr>
          <p:spPr bwMode="auto">
            <a:xfrm>
              <a:off x="5724128" y="2636912"/>
              <a:ext cx="3240360" cy="936104"/>
            </a:xfrm>
            <a:prstGeom prst="wedgeRoundRectCallout">
              <a:avLst>
                <a:gd name="adj1" fmla="val -58444"/>
                <a:gd name="adj2" fmla="val -9546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dist="107763" dir="2700000" algn="ctr" rotWithShape="0">
                <a:schemeClr val="bg2">
                  <a:alpha val="50000"/>
                </a:schemeClr>
              </a:outerShdw>
            </a:effectLst>
          </p:spPr>
          <p:txBody>
            <a:bodyPr/>
            <a:lstStyle/>
            <a:p>
              <a:r>
                <a:rPr lang="zh-CN" altLang="en-US" sz="1600" b="1" dirty="0">
                  <a:solidFill>
                    <a:srgbClr val="FF3399"/>
                  </a:solidFill>
                  <a:effectLst>
                    <a:outerShdw blurRad="38100" dist="38100" dir="2700000" algn="tl">
                      <a:srgbClr val="FFFFFF"/>
                    </a:outerShdw>
                  </a:effectLst>
                  <a:latin typeface="+mn-lt"/>
                  <a:ea typeface="楷体" pitchFamily="49" charset="-122"/>
                </a:rPr>
                <a:t>将</a:t>
              </a:r>
              <a:r>
                <a:rPr lang="en-US" altLang="zh-CN" sz="1600" b="1" dirty="0">
                  <a:solidFill>
                    <a:srgbClr val="FF3399"/>
                  </a:solidFill>
                  <a:effectLst>
                    <a:outerShdw blurRad="38100" dist="38100" dir="2700000" algn="tl">
                      <a:srgbClr val="FFFFFF"/>
                    </a:outerShdw>
                  </a:effectLst>
                  <a:latin typeface="+mn-lt"/>
                  <a:ea typeface="楷体" pitchFamily="49" charset="-122"/>
                </a:rPr>
                <a:t>d</a:t>
              </a:r>
              <a:r>
                <a:rPr lang="zh-CN" altLang="en-US" sz="1600" b="1" dirty="0">
                  <a:solidFill>
                    <a:srgbClr val="FF3399"/>
                  </a:solidFill>
                  <a:effectLst>
                    <a:outerShdw blurRad="38100" dist="38100" dir="2700000" algn="tl">
                      <a:srgbClr val="FFFFFF"/>
                    </a:outerShdw>
                  </a:effectLst>
                  <a:latin typeface="+mn-lt"/>
                  <a:ea typeface="楷体" pitchFamily="49" charset="-122"/>
                </a:rPr>
                <a:t>的内存值</a:t>
              </a:r>
              <a:r>
                <a:rPr lang="en-US" altLang="zh-CN" sz="1600" b="1" dirty="0">
                  <a:solidFill>
                    <a:srgbClr val="FF3399"/>
                  </a:solidFill>
                  <a:effectLst>
                    <a:outerShdw blurRad="38100" dist="38100" dir="2700000" algn="tl">
                      <a:srgbClr val="FFFFFF"/>
                    </a:outerShdw>
                  </a:effectLst>
                  <a:latin typeface="+mn-lt"/>
                  <a:ea typeface="楷体" pitchFamily="49" charset="-122"/>
                </a:rPr>
                <a:t>0x0000ffff</a:t>
              </a:r>
              <a:r>
                <a:rPr lang="zh-CN" altLang="en-US" sz="1600" b="1" dirty="0">
                  <a:solidFill>
                    <a:srgbClr val="FF3399"/>
                  </a:solidFill>
                  <a:effectLst>
                    <a:outerShdw blurRad="38100" dist="38100" dir="2700000" algn="tl">
                      <a:srgbClr val="FFFFFF"/>
                    </a:outerShdw>
                  </a:effectLst>
                  <a:latin typeface="+mn-lt"/>
                  <a:ea typeface="楷体" pitchFamily="49" charset="-122"/>
                </a:rPr>
                <a:t>以十进制有符号长整型形式输出，对应的十进制整数为</a:t>
              </a:r>
              <a:r>
                <a:rPr lang="en-US" altLang="zh-CN" sz="1600" b="1" dirty="0">
                  <a:solidFill>
                    <a:srgbClr val="FF3399"/>
                  </a:solidFill>
                  <a:effectLst>
                    <a:outerShdw blurRad="38100" dist="38100" dir="2700000" algn="tl">
                      <a:srgbClr val="FFFFFF"/>
                    </a:outerShdw>
                  </a:effectLst>
                  <a:latin typeface="+mn-lt"/>
                  <a:ea typeface="楷体" pitchFamily="49" charset="-122"/>
                </a:rPr>
                <a:t>65535</a:t>
              </a:r>
              <a:r>
                <a:rPr lang="zh-CN" altLang="en-US" sz="1800" b="1" dirty="0">
                  <a:solidFill>
                    <a:srgbClr val="FF3399"/>
                  </a:solidFill>
                  <a:effectLst>
                    <a:outerShdw blurRad="38100" dist="38100" dir="2700000" algn="tl">
                      <a:srgbClr val="FFFFFF"/>
                    </a:outerShdw>
                  </a:effectLst>
                  <a:latin typeface="+mn-lt"/>
                  <a:ea typeface="楷体_GB2312" pitchFamily="49" charset="-122"/>
                </a:rPr>
                <a:t>。</a:t>
              </a:r>
            </a:p>
          </p:txBody>
        </p:sp>
      </p:grpSp>
      <p:grpSp>
        <p:nvGrpSpPr>
          <p:cNvPr id="44" name="组合 43"/>
          <p:cNvGrpSpPr/>
          <p:nvPr/>
        </p:nvGrpSpPr>
        <p:grpSpPr>
          <a:xfrm>
            <a:off x="5627113" y="2225080"/>
            <a:ext cx="4789367" cy="1707977"/>
            <a:chOff x="4175121" y="2225079"/>
            <a:chExt cx="4789367" cy="1707977"/>
          </a:xfrm>
        </p:grpSpPr>
        <p:sp>
          <p:nvSpPr>
            <p:cNvPr id="33" name="TextBox 32"/>
            <p:cNvSpPr txBox="1"/>
            <p:nvPr/>
          </p:nvSpPr>
          <p:spPr>
            <a:xfrm>
              <a:off x="4175121" y="2225079"/>
              <a:ext cx="2520280" cy="400110"/>
            </a:xfrm>
            <a:prstGeom prst="rect">
              <a:avLst/>
            </a:prstGeom>
            <a:noFill/>
          </p:spPr>
          <p:txBody>
            <a:bodyPr wrap="square" rtlCol="0">
              <a:spAutoFit/>
            </a:bodyPr>
            <a:lstStyle/>
            <a:p>
              <a:r>
                <a:rPr lang="en-US" altLang="zh-CN" sz="2000" dirty="0">
                  <a:solidFill>
                    <a:srgbClr val="FF0000"/>
                  </a:solidFill>
                  <a:effectLst>
                    <a:outerShdw blurRad="50800" dist="38100" dir="13500000" algn="br" rotWithShape="0">
                      <a:prstClr val="black">
                        <a:alpha val="40000"/>
                      </a:prstClr>
                    </a:outerShdw>
                  </a:effectLst>
                </a:rPr>
                <a:t> </a:t>
              </a:r>
              <a:r>
                <a:rPr lang="en-US" altLang="zh-CN" sz="2000" dirty="0" err="1">
                  <a:solidFill>
                    <a:srgbClr val="FF0000"/>
                  </a:solidFill>
                  <a:effectLst>
                    <a:outerShdw blurRad="50800" dist="38100" dir="13500000" algn="br" rotWithShape="0">
                      <a:prstClr val="black">
                        <a:alpha val="40000"/>
                      </a:prstClr>
                    </a:outerShdw>
                  </a:effectLst>
                </a:rPr>
                <a:t>printf</a:t>
              </a:r>
              <a:r>
                <a:rPr lang="en-US" altLang="zh-CN" sz="2000" dirty="0">
                  <a:solidFill>
                    <a:srgbClr val="FF0000"/>
                  </a:solidFill>
                  <a:effectLst>
                    <a:outerShdw blurRad="50800" dist="38100" dir="13500000" algn="br" rotWithShape="0">
                      <a:prstClr val="black">
                        <a:alpha val="40000"/>
                      </a:prstClr>
                    </a:outerShdw>
                  </a:effectLst>
                </a:rPr>
                <a:t>("e = %ld\</a:t>
              </a:r>
              <a:r>
                <a:rPr lang="en-US" altLang="zh-CN" sz="2000" dirty="0" err="1">
                  <a:solidFill>
                    <a:srgbClr val="FF0000"/>
                  </a:solidFill>
                  <a:effectLst>
                    <a:outerShdw blurRad="50800" dist="38100" dir="13500000" algn="br" rotWithShape="0">
                      <a:prstClr val="black">
                        <a:alpha val="40000"/>
                      </a:prstClr>
                    </a:outerShdw>
                  </a:effectLst>
                </a:rPr>
                <a:t>n",e</a:t>
              </a:r>
              <a:r>
                <a:rPr lang="en-US" altLang="zh-CN" sz="2000" dirty="0">
                  <a:solidFill>
                    <a:srgbClr val="FF0000"/>
                  </a:solidFill>
                  <a:effectLst>
                    <a:outerShdw blurRad="50800" dist="38100" dir="13500000" algn="br" rotWithShape="0">
                      <a:prstClr val="black">
                        <a:alpha val="40000"/>
                      </a:prstClr>
                    </a:outerShdw>
                  </a:effectLst>
                </a:rPr>
                <a:t>);</a:t>
              </a:r>
            </a:p>
          </p:txBody>
        </p:sp>
        <p:sp>
          <p:nvSpPr>
            <p:cNvPr id="34" name="AutoShape 34"/>
            <p:cNvSpPr>
              <a:spLocks noChangeArrowheads="1"/>
            </p:cNvSpPr>
            <p:nvPr/>
          </p:nvSpPr>
          <p:spPr bwMode="auto">
            <a:xfrm>
              <a:off x="5724128" y="2996952"/>
              <a:ext cx="3240360" cy="936104"/>
            </a:xfrm>
            <a:prstGeom prst="wedgeRoundRectCallout">
              <a:avLst>
                <a:gd name="adj1" fmla="val -58444"/>
                <a:gd name="adj2" fmla="val -9546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dist="107763" dir="2700000" algn="ctr" rotWithShape="0">
                <a:schemeClr val="bg2">
                  <a:alpha val="50000"/>
                </a:schemeClr>
              </a:outerShdw>
            </a:effectLst>
          </p:spPr>
          <p:txBody>
            <a:bodyPr/>
            <a:lstStyle/>
            <a:p>
              <a:r>
                <a:rPr lang="zh-CN" altLang="en-US" sz="1600" b="1" dirty="0">
                  <a:solidFill>
                    <a:srgbClr val="FF3399"/>
                  </a:solidFill>
                  <a:effectLst>
                    <a:outerShdw blurRad="38100" dist="38100" dir="2700000" algn="tl">
                      <a:srgbClr val="FFFFFF"/>
                    </a:outerShdw>
                  </a:effectLst>
                  <a:latin typeface="+mn-lt"/>
                  <a:ea typeface="楷体" pitchFamily="49" charset="-122"/>
                </a:rPr>
                <a:t>将</a:t>
              </a:r>
              <a:r>
                <a:rPr lang="en-US" altLang="zh-CN" sz="1600" b="1" dirty="0">
                  <a:solidFill>
                    <a:srgbClr val="FF3399"/>
                  </a:solidFill>
                  <a:effectLst>
                    <a:outerShdw blurRad="38100" dist="38100" dir="2700000" algn="tl">
                      <a:srgbClr val="FFFFFF"/>
                    </a:outerShdw>
                  </a:effectLst>
                  <a:latin typeface="+mn-lt"/>
                  <a:ea typeface="楷体" pitchFamily="49" charset="-122"/>
                </a:rPr>
                <a:t>e</a:t>
              </a:r>
              <a:r>
                <a:rPr lang="zh-CN" altLang="en-US" sz="1600" b="1" dirty="0">
                  <a:solidFill>
                    <a:srgbClr val="FF3399"/>
                  </a:solidFill>
                  <a:effectLst>
                    <a:outerShdw blurRad="38100" dist="38100" dir="2700000" algn="tl">
                      <a:srgbClr val="FFFFFF"/>
                    </a:outerShdw>
                  </a:effectLst>
                  <a:latin typeface="+mn-lt"/>
                  <a:ea typeface="楷体" pitchFamily="49" charset="-122"/>
                </a:rPr>
                <a:t>的内存值</a:t>
              </a:r>
              <a:r>
                <a:rPr lang="en-US" altLang="zh-CN" sz="1600" b="1" dirty="0">
                  <a:solidFill>
                    <a:srgbClr val="FF3399"/>
                  </a:solidFill>
                  <a:effectLst>
                    <a:outerShdw blurRad="38100" dist="38100" dir="2700000" algn="tl">
                      <a:srgbClr val="FFFFFF"/>
                    </a:outerShdw>
                  </a:effectLst>
                  <a:latin typeface="+mn-lt"/>
                  <a:ea typeface="楷体" pitchFamily="49" charset="-122"/>
                </a:rPr>
                <a:t>0xffffffff</a:t>
              </a:r>
              <a:r>
                <a:rPr lang="zh-CN" altLang="en-US" sz="1600" b="1" dirty="0">
                  <a:solidFill>
                    <a:srgbClr val="FF3399"/>
                  </a:solidFill>
                  <a:effectLst>
                    <a:outerShdw blurRad="38100" dist="38100" dir="2700000" algn="tl">
                      <a:srgbClr val="FFFFFF"/>
                    </a:outerShdw>
                  </a:effectLst>
                  <a:latin typeface="+mn-lt"/>
                  <a:ea typeface="楷体" pitchFamily="49" charset="-122"/>
                </a:rPr>
                <a:t>以十进制有符号长整型形式输出，对应的十进制整数为</a:t>
              </a:r>
              <a:r>
                <a:rPr lang="en-US" altLang="zh-CN" sz="1600" b="1" dirty="0">
                  <a:solidFill>
                    <a:srgbClr val="FF3399"/>
                  </a:solidFill>
                  <a:effectLst>
                    <a:outerShdw blurRad="38100" dist="38100" dir="2700000" algn="tl">
                      <a:srgbClr val="FFFFFF"/>
                    </a:outerShdw>
                  </a:effectLst>
                  <a:latin typeface="+mn-lt"/>
                  <a:ea typeface="楷体" pitchFamily="49" charset="-122"/>
                </a:rPr>
                <a:t>-1</a:t>
              </a:r>
              <a:r>
                <a:rPr lang="zh-CN" altLang="en-US" sz="1800" b="1" dirty="0">
                  <a:solidFill>
                    <a:srgbClr val="FF3399"/>
                  </a:solidFill>
                  <a:effectLst>
                    <a:outerShdw blurRad="38100" dist="38100" dir="2700000" algn="tl">
                      <a:srgbClr val="FFFFFF"/>
                    </a:outerShdw>
                  </a:effectLst>
                  <a:latin typeface="+mn-lt"/>
                  <a:ea typeface="楷体_GB2312" pitchFamily="49" charset="-122"/>
                </a:rPr>
                <a:t>。</a:t>
              </a:r>
            </a:p>
          </p:txBody>
        </p:sp>
      </p:grpSp>
      <p:grpSp>
        <p:nvGrpSpPr>
          <p:cNvPr id="37" name="组合 36"/>
          <p:cNvGrpSpPr/>
          <p:nvPr/>
        </p:nvGrpSpPr>
        <p:grpSpPr>
          <a:xfrm>
            <a:off x="5483097" y="2536558"/>
            <a:ext cx="4933383" cy="1396499"/>
            <a:chOff x="4031105" y="2536557"/>
            <a:chExt cx="4933383" cy="1396499"/>
          </a:xfrm>
        </p:grpSpPr>
        <p:sp>
          <p:nvSpPr>
            <p:cNvPr id="35" name="TextBox 34"/>
            <p:cNvSpPr txBox="1"/>
            <p:nvPr/>
          </p:nvSpPr>
          <p:spPr>
            <a:xfrm>
              <a:off x="4031105" y="2536557"/>
              <a:ext cx="2520280" cy="400110"/>
            </a:xfrm>
            <a:prstGeom prst="rect">
              <a:avLst/>
            </a:prstGeom>
            <a:noFill/>
          </p:spPr>
          <p:txBody>
            <a:bodyPr wrap="square" rtlCol="0">
              <a:spAutoFit/>
            </a:bodyPr>
            <a:lstStyle/>
            <a:p>
              <a:pPr indent="190500">
                <a:tabLst>
                  <a:tab pos="800100" algn="l"/>
                </a:tabLst>
              </a:pPr>
              <a:r>
                <a:rPr lang="en-US" altLang="zh-CN" sz="2000" dirty="0" err="1">
                  <a:solidFill>
                    <a:srgbClr val="FF0000"/>
                  </a:solidFill>
                  <a:effectLst>
                    <a:outerShdw blurRad="50800" dist="38100" dir="13500000" algn="br" rotWithShape="0">
                      <a:prstClr val="black">
                        <a:alpha val="40000"/>
                      </a:prstClr>
                    </a:outerShdw>
                  </a:effectLst>
                </a:rPr>
                <a:t>printf</a:t>
              </a:r>
              <a:r>
                <a:rPr lang="en-US" altLang="zh-CN" sz="2000" dirty="0">
                  <a:solidFill>
                    <a:srgbClr val="FF0000"/>
                  </a:solidFill>
                  <a:effectLst>
                    <a:outerShdw blurRad="50800" dist="38100" dir="13500000" algn="br" rotWithShape="0">
                      <a:prstClr val="black">
                        <a:alpha val="40000"/>
                      </a:prstClr>
                    </a:outerShdw>
                  </a:effectLst>
                </a:rPr>
                <a:t>("f = %f\</a:t>
              </a:r>
              <a:r>
                <a:rPr lang="en-US" altLang="zh-CN" sz="2000" dirty="0" err="1">
                  <a:solidFill>
                    <a:srgbClr val="FF0000"/>
                  </a:solidFill>
                  <a:effectLst>
                    <a:outerShdw blurRad="50800" dist="38100" dir="13500000" algn="br" rotWithShape="0">
                      <a:prstClr val="black">
                        <a:alpha val="40000"/>
                      </a:prstClr>
                    </a:outerShdw>
                  </a:effectLst>
                </a:rPr>
                <a:t>n",f</a:t>
              </a:r>
              <a:r>
                <a:rPr lang="en-US" altLang="zh-CN" sz="2000" dirty="0">
                  <a:solidFill>
                    <a:srgbClr val="FF0000"/>
                  </a:solidFill>
                  <a:effectLst>
                    <a:outerShdw blurRad="50800" dist="38100" dir="13500000" algn="br" rotWithShape="0">
                      <a:prstClr val="black">
                        <a:alpha val="40000"/>
                      </a:prstClr>
                    </a:outerShdw>
                  </a:effectLst>
                </a:rPr>
                <a:t>);</a:t>
              </a:r>
            </a:p>
          </p:txBody>
        </p:sp>
        <p:sp>
          <p:nvSpPr>
            <p:cNvPr id="36" name="AutoShape 34"/>
            <p:cNvSpPr>
              <a:spLocks noChangeArrowheads="1"/>
            </p:cNvSpPr>
            <p:nvPr/>
          </p:nvSpPr>
          <p:spPr bwMode="auto">
            <a:xfrm>
              <a:off x="5724128" y="3212976"/>
              <a:ext cx="3240360" cy="720080"/>
            </a:xfrm>
            <a:prstGeom prst="wedgeRoundRectCallout">
              <a:avLst>
                <a:gd name="adj1" fmla="val -58444"/>
                <a:gd name="adj2" fmla="val -9546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dist="107763" dir="2700000" algn="ctr" rotWithShape="0">
                <a:schemeClr val="bg2">
                  <a:alpha val="50000"/>
                </a:schemeClr>
              </a:outerShdw>
            </a:effectLst>
          </p:spPr>
          <p:txBody>
            <a:bodyPr/>
            <a:lstStyle/>
            <a:p>
              <a:r>
                <a:rPr lang="zh-CN" altLang="en-US" sz="1600" b="1" dirty="0">
                  <a:solidFill>
                    <a:srgbClr val="FF3399"/>
                  </a:solidFill>
                  <a:effectLst>
                    <a:outerShdw blurRad="38100" dist="38100" dir="2700000" algn="tl">
                      <a:srgbClr val="FFFFFF"/>
                    </a:outerShdw>
                  </a:effectLst>
                  <a:latin typeface="+mn-lt"/>
                  <a:ea typeface="楷体" pitchFamily="49" charset="-122"/>
                </a:rPr>
                <a:t>将</a:t>
              </a:r>
              <a:r>
                <a:rPr lang="en-US" altLang="zh-CN" sz="1600" b="1" dirty="0">
                  <a:solidFill>
                    <a:srgbClr val="FF3399"/>
                  </a:solidFill>
                  <a:effectLst>
                    <a:outerShdw blurRad="38100" dist="38100" dir="2700000" algn="tl">
                      <a:srgbClr val="FFFFFF"/>
                    </a:outerShdw>
                  </a:effectLst>
                  <a:latin typeface="+mn-lt"/>
                  <a:ea typeface="楷体" pitchFamily="49" charset="-122"/>
                </a:rPr>
                <a:t>f</a:t>
              </a:r>
              <a:r>
                <a:rPr lang="zh-CN" altLang="en-US" sz="1600" b="1" dirty="0">
                  <a:solidFill>
                    <a:srgbClr val="FF3399"/>
                  </a:solidFill>
                  <a:effectLst>
                    <a:outerShdw blurRad="38100" dist="38100" dir="2700000" algn="tl">
                      <a:srgbClr val="FFFFFF"/>
                    </a:outerShdw>
                  </a:effectLst>
                  <a:latin typeface="+mn-lt"/>
                  <a:ea typeface="楷体" pitchFamily="49" charset="-122"/>
                </a:rPr>
                <a:t>的内存值以单精度浮点型形式输出，输出时保留小数点后</a:t>
              </a:r>
              <a:r>
                <a:rPr lang="en-US" altLang="zh-CN" sz="1600" b="1" dirty="0">
                  <a:solidFill>
                    <a:srgbClr val="FF3399"/>
                  </a:solidFill>
                  <a:effectLst>
                    <a:outerShdw blurRad="38100" dist="38100" dir="2700000" algn="tl">
                      <a:srgbClr val="FFFFFF"/>
                    </a:outerShdw>
                  </a:effectLst>
                  <a:latin typeface="+mn-lt"/>
                  <a:ea typeface="楷体" pitchFamily="49" charset="-122"/>
                </a:rPr>
                <a:t>6</a:t>
              </a:r>
              <a:r>
                <a:rPr lang="zh-CN" altLang="en-US" sz="1600" b="1" dirty="0">
                  <a:solidFill>
                    <a:srgbClr val="FF3399"/>
                  </a:solidFill>
                  <a:effectLst>
                    <a:outerShdw blurRad="38100" dist="38100" dir="2700000" algn="tl">
                      <a:srgbClr val="FFFFFF"/>
                    </a:outerShdw>
                  </a:effectLst>
                  <a:latin typeface="+mn-lt"/>
                  <a:ea typeface="楷体" pitchFamily="49" charset="-122"/>
                </a:rPr>
                <a:t>位</a:t>
              </a:r>
              <a:r>
                <a:rPr lang="zh-CN" altLang="en-US" sz="1800" b="1" dirty="0">
                  <a:solidFill>
                    <a:srgbClr val="FF3399"/>
                  </a:solidFill>
                  <a:effectLst>
                    <a:outerShdw blurRad="38100" dist="38100" dir="2700000" algn="tl">
                      <a:srgbClr val="FFFFFF"/>
                    </a:outerShdw>
                  </a:effectLst>
                  <a:latin typeface="+mn-lt"/>
                  <a:ea typeface="楷体_GB2312" pitchFamily="49" charset="-122"/>
                </a:rPr>
                <a:t>。</a:t>
              </a:r>
            </a:p>
          </p:txBody>
        </p:sp>
      </p:grpSp>
      <p:grpSp>
        <p:nvGrpSpPr>
          <p:cNvPr id="40" name="组合 39"/>
          <p:cNvGrpSpPr/>
          <p:nvPr/>
        </p:nvGrpSpPr>
        <p:grpSpPr>
          <a:xfrm>
            <a:off x="5483097" y="2852936"/>
            <a:ext cx="4933383" cy="1728192"/>
            <a:chOff x="4031105" y="2852936"/>
            <a:chExt cx="4933383" cy="1728192"/>
          </a:xfrm>
        </p:grpSpPr>
        <p:sp>
          <p:nvSpPr>
            <p:cNvPr id="38" name="TextBox 37"/>
            <p:cNvSpPr txBox="1"/>
            <p:nvPr/>
          </p:nvSpPr>
          <p:spPr>
            <a:xfrm>
              <a:off x="4031105" y="2852936"/>
              <a:ext cx="4824536" cy="400110"/>
            </a:xfrm>
            <a:prstGeom prst="rect">
              <a:avLst/>
            </a:prstGeom>
            <a:noFill/>
          </p:spPr>
          <p:txBody>
            <a:bodyPr wrap="square" rtlCol="0">
              <a:spAutoFit/>
            </a:bodyPr>
            <a:lstStyle/>
            <a:p>
              <a:pPr indent="190500">
                <a:tabLst>
                  <a:tab pos="800100" algn="l"/>
                </a:tabLst>
              </a:pPr>
              <a:r>
                <a:rPr lang="en-US" altLang="zh-CN" sz="2000" dirty="0" err="1">
                  <a:solidFill>
                    <a:srgbClr val="FF0000"/>
                  </a:solidFill>
                  <a:effectLst>
                    <a:outerShdw blurRad="50800" dist="38100" dir="13500000" algn="br" rotWithShape="0">
                      <a:prstClr val="black">
                        <a:alpha val="40000"/>
                      </a:prstClr>
                    </a:outerShdw>
                  </a:effectLst>
                </a:rPr>
                <a:t>printf</a:t>
              </a:r>
              <a:r>
                <a:rPr lang="en-US" altLang="zh-CN" sz="2000" dirty="0">
                  <a:solidFill>
                    <a:srgbClr val="FF0000"/>
                  </a:solidFill>
                  <a:effectLst>
                    <a:outerShdw blurRad="50800" dist="38100" dir="13500000" algn="br" rotWithShape="0">
                      <a:prstClr val="black">
                        <a:alpha val="40000"/>
                      </a:prstClr>
                    </a:outerShdw>
                  </a:effectLst>
                </a:rPr>
                <a:t>("</a:t>
              </a:r>
              <a:r>
                <a:rPr lang="en-US" altLang="zh-CN" sz="2000" dirty="0" err="1">
                  <a:solidFill>
                    <a:srgbClr val="FF0000"/>
                  </a:solidFill>
                  <a:effectLst>
                    <a:outerShdw blurRad="50800" dist="38100" dir="13500000" algn="br" rotWithShape="0">
                      <a:prstClr val="black">
                        <a:alpha val="40000"/>
                      </a:prstClr>
                    </a:outerShdw>
                  </a:effectLst>
                </a:rPr>
                <a:t>ch</a:t>
              </a:r>
              <a:r>
                <a:rPr lang="en-US" altLang="zh-CN" sz="2000" dirty="0">
                  <a:solidFill>
                    <a:srgbClr val="FF0000"/>
                  </a:solidFill>
                  <a:effectLst>
                    <a:outerShdw blurRad="50800" dist="38100" dir="13500000" algn="br" rotWithShape="0">
                      <a:prstClr val="black">
                        <a:alpha val="40000"/>
                      </a:prstClr>
                    </a:outerShdw>
                  </a:effectLst>
                </a:rPr>
                <a:t> is %c and value is %d\</a:t>
              </a:r>
              <a:r>
                <a:rPr lang="en-US" altLang="zh-CN" sz="2000" dirty="0" err="1">
                  <a:solidFill>
                    <a:srgbClr val="FF0000"/>
                  </a:solidFill>
                  <a:effectLst>
                    <a:outerShdw blurRad="50800" dist="38100" dir="13500000" algn="br" rotWithShape="0">
                      <a:prstClr val="black">
                        <a:alpha val="40000"/>
                      </a:prstClr>
                    </a:outerShdw>
                  </a:effectLst>
                </a:rPr>
                <a:t>n",ch,ch</a:t>
              </a:r>
              <a:r>
                <a:rPr lang="en-US" altLang="zh-CN" sz="2000" dirty="0">
                  <a:solidFill>
                    <a:srgbClr val="FF0000"/>
                  </a:solidFill>
                  <a:effectLst>
                    <a:outerShdw blurRad="50800" dist="38100" dir="13500000" algn="br" rotWithShape="0">
                      <a:prstClr val="black">
                        <a:alpha val="40000"/>
                      </a:prstClr>
                    </a:outerShdw>
                  </a:effectLst>
                </a:rPr>
                <a:t>);</a:t>
              </a:r>
            </a:p>
          </p:txBody>
        </p:sp>
        <p:sp>
          <p:nvSpPr>
            <p:cNvPr id="39" name="AutoShape 34"/>
            <p:cNvSpPr>
              <a:spLocks noChangeArrowheads="1"/>
            </p:cNvSpPr>
            <p:nvPr/>
          </p:nvSpPr>
          <p:spPr bwMode="auto">
            <a:xfrm>
              <a:off x="4932040" y="3645024"/>
              <a:ext cx="4032448" cy="936104"/>
            </a:xfrm>
            <a:prstGeom prst="wedgeRoundRectCallout">
              <a:avLst>
                <a:gd name="adj1" fmla="val -48850"/>
                <a:gd name="adj2" fmla="val -106735"/>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dist="107763" dir="2700000" algn="ctr" rotWithShape="0">
                <a:schemeClr val="bg2">
                  <a:alpha val="50000"/>
                </a:schemeClr>
              </a:outerShdw>
            </a:effectLst>
          </p:spPr>
          <p:txBody>
            <a:bodyPr/>
            <a:lstStyle/>
            <a:p>
              <a:r>
                <a:rPr lang="en-US" altLang="zh-CN" sz="1600" b="1" dirty="0" err="1">
                  <a:solidFill>
                    <a:srgbClr val="FF3399"/>
                  </a:solidFill>
                  <a:effectLst>
                    <a:outerShdw blurRad="38100" dist="38100" dir="2700000" algn="ctr" rotWithShape="0">
                      <a:schemeClr val="bg1"/>
                    </a:outerShdw>
                  </a:effectLst>
                  <a:latin typeface="+mn-lt"/>
                  <a:ea typeface="楷体" pitchFamily="49" charset="-122"/>
                </a:rPr>
                <a:t>ch</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是字符型变量，可当成一个字节的整型变量看待，当用</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%d</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输出字符时，输出的是该字符</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'A'</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的</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ASCII</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码值</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65</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a:t>
              </a:r>
              <a:endParaRPr lang="zh-CN" altLang="en-US" sz="1800" b="1" dirty="0">
                <a:solidFill>
                  <a:srgbClr val="FF3399"/>
                </a:solidFill>
                <a:effectLst>
                  <a:outerShdw blurRad="38100" dist="38100" dir="2700000" algn="ctr" rotWithShape="0">
                    <a:schemeClr val="bg1"/>
                  </a:outerShdw>
                </a:effectLst>
                <a:latin typeface="+mn-lt"/>
                <a:ea typeface="楷体" pitchFamily="49" charset="-122"/>
              </a:endParaRPr>
            </a:p>
          </p:txBody>
        </p:sp>
      </p:grpSp>
      <p:grpSp>
        <p:nvGrpSpPr>
          <p:cNvPr id="43" name="组合 42"/>
          <p:cNvGrpSpPr/>
          <p:nvPr/>
        </p:nvGrpSpPr>
        <p:grpSpPr>
          <a:xfrm>
            <a:off x="5483097" y="3152692"/>
            <a:ext cx="4933383" cy="1716469"/>
            <a:chOff x="4031105" y="3152691"/>
            <a:chExt cx="4933383" cy="1716469"/>
          </a:xfrm>
        </p:grpSpPr>
        <p:sp>
          <p:nvSpPr>
            <p:cNvPr id="41" name="TextBox 40"/>
            <p:cNvSpPr txBox="1"/>
            <p:nvPr/>
          </p:nvSpPr>
          <p:spPr>
            <a:xfrm>
              <a:off x="4031105" y="3152691"/>
              <a:ext cx="4248472" cy="400110"/>
            </a:xfrm>
            <a:prstGeom prst="rect">
              <a:avLst/>
            </a:prstGeom>
            <a:noFill/>
          </p:spPr>
          <p:txBody>
            <a:bodyPr wrap="square" rtlCol="0">
              <a:spAutoFit/>
            </a:bodyPr>
            <a:lstStyle/>
            <a:p>
              <a:pPr indent="190500">
                <a:tabLst>
                  <a:tab pos="800100" algn="l"/>
                </a:tabLst>
              </a:pPr>
              <a:r>
                <a:rPr lang="en-US" altLang="zh-CN" sz="2000" dirty="0" err="1">
                  <a:solidFill>
                    <a:srgbClr val="FF0000"/>
                  </a:solidFill>
                  <a:effectLst>
                    <a:outerShdw blurRad="50800" dist="38100" dir="13500000" algn="br" rotWithShape="0">
                      <a:prstClr val="black">
                        <a:alpha val="40000"/>
                      </a:prstClr>
                    </a:outerShdw>
                  </a:effectLst>
                </a:rPr>
                <a:t>printf</a:t>
              </a:r>
              <a:r>
                <a:rPr lang="en-US" altLang="zh-CN" sz="2000" dirty="0">
                  <a:solidFill>
                    <a:srgbClr val="FF0000"/>
                  </a:solidFill>
                  <a:effectLst>
                    <a:outerShdw blurRad="50800" dist="38100" dir="13500000" algn="br" rotWithShape="0">
                      <a:prstClr val="black">
                        <a:alpha val="40000"/>
                      </a:prstClr>
                    </a:outerShdw>
                  </a:effectLst>
                </a:rPr>
                <a:t>("I   love C language!\</a:t>
              </a:r>
              <a:r>
                <a:rPr lang="en-US" altLang="zh-CN" sz="2000" dirty="0" err="1">
                  <a:solidFill>
                    <a:srgbClr val="FF0000"/>
                  </a:solidFill>
                  <a:effectLst>
                    <a:outerShdw blurRad="50800" dist="38100" dir="13500000" algn="br" rotWithShape="0">
                      <a:prstClr val="black">
                        <a:alpha val="40000"/>
                      </a:prstClr>
                    </a:outerShdw>
                  </a:effectLst>
                </a:rPr>
                <a:t>rYou</a:t>
              </a:r>
              <a:r>
                <a:rPr lang="en-US" altLang="zh-CN" sz="2000" dirty="0">
                  <a:solidFill>
                    <a:srgbClr val="FF0000"/>
                  </a:solidFill>
                  <a:effectLst>
                    <a:outerShdw blurRad="50800" dist="38100" dir="13500000" algn="br" rotWithShape="0">
                      <a:prstClr val="black">
                        <a:alpha val="40000"/>
                      </a:prstClr>
                    </a:outerShdw>
                  </a:effectLst>
                </a:rPr>
                <a:t>\n");</a:t>
              </a:r>
            </a:p>
          </p:txBody>
        </p:sp>
        <p:sp>
          <p:nvSpPr>
            <p:cNvPr id="42" name="AutoShape 34"/>
            <p:cNvSpPr>
              <a:spLocks noChangeArrowheads="1"/>
            </p:cNvSpPr>
            <p:nvPr/>
          </p:nvSpPr>
          <p:spPr bwMode="auto">
            <a:xfrm>
              <a:off x="4932040" y="3933056"/>
              <a:ext cx="4032448" cy="936104"/>
            </a:xfrm>
            <a:prstGeom prst="wedgeRoundRectCallout">
              <a:avLst>
                <a:gd name="adj1" fmla="val -43617"/>
                <a:gd name="adj2" fmla="val -106735"/>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headEnd/>
              <a:tailEnd/>
            </a:ln>
            <a:effectLst>
              <a:outerShdw dist="107763" dir="2700000" algn="ctr" rotWithShape="0">
                <a:schemeClr val="bg2">
                  <a:alpha val="50000"/>
                </a:schemeClr>
              </a:outerShdw>
            </a:effectLst>
          </p:spPr>
          <p:txBody>
            <a:bodyPr/>
            <a:lstStyle/>
            <a:p>
              <a:r>
                <a:rPr lang="zh-CN" altLang="zh-CN" sz="1600" b="1" dirty="0">
                  <a:solidFill>
                    <a:srgbClr val="FF3399"/>
                  </a:solidFill>
                  <a:effectLst>
                    <a:outerShdw blurRad="38100" dist="38100" dir="2700000" algn="ctr" rotWithShape="0">
                      <a:schemeClr val="bg1"/>
                    </a:outerShdw>
                  </a:effectLst>
                  <a:latin typeface="+mn-lt"/>
                  <a:ea typeface="楷体" pitchFamily="49" charset="-122"/>
                </a:rPr>
                <a:t>当显示到</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\r</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时，光标又回到了行首，后面的“</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You</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”继续显示，覆盖了“</a:t>
              </a:r>
              <a:r>
                <a:rPr lang="en-US" altLang="zh-CN" sz="1600" b="1" dirty="0">
                  <a:solidFill>
                    <a:srgbClr val="FF3399"/>
                  </a:solidFill>
                  <a:effectLst>
                    <a:outerShdw blurRad="38100" dist="38100" dir="2700000" algn="ctr" rotWithShape="0">
                      <a:schemeClr val="bg1"/>
                    </a:outerShdw>
                  </a:effectLst>
                  <a:latin typeface="+mn-lt"/>
                  <a:ea typeface="楷体" pitchFamily="49" charset="-122"/>
                </a:rPr>
                <a:t>I</a:t>
              </a:r>
              <a:r>
                <a:rPr lang="zh-CN" altLang="zh-CN" sz="1600" b="1" dirty="0">
                  <a:solidFill>
                    <a:srgbClr val="FF3399"/>
                  </a:solidFill>
                  <a:effectLst>
                    <a:outerShdw blurRad="38100" dist="38100" dir="2700000" algn="ctr" rotWithShape="0">
                      <a:schemeClr val="bg1"/>
                    </a:outerShdw>
                  </a:effectLst>
                  <a:latin typeface="+mn-lt"/>
                  <a:ea typeface="楷体" pitchFamily="49" charset="-122"/>
                </a:rPr>
                <a:t>”以及后面的两个空格</a:t>
              </a:r>
              <a:r>
                <a:rPr lang="zh-CN" altLang="en-US" sz="1600" b="1" dirty="0">
                  <a:solidFill>
                    <a:srgbClr val="FF3399"/>
                  </a:solidFill>
                  <a:effectLst>
                    <a:outerShdw blurRad="38100" dist="38100" dir="2700000" algn="ctr" rotWithShape="0">
                      <a:schemeClr val="bg1"/>
                    </a:outerShdw>
                  </a:effectLst>
                  <a:latin typeface="+mn-lt"/>
                  <a:ea typeface="楷体" pitchFamily="49" charset="-122"/>
                </a:rPr>
                <a:t>。</a:t>
              </a:r>
              <a:endParaRPr lang="zh-CN" altLang="en-US" sz="1800" b="1" dirty="0">
                <a:solidFill>
                  <a:srgbClr val="FF3399"/>
                </a:solidFill>
                <a:effectLst>
                  <a:outerShdw blurRad="38100" dist="38100" dir="2700000" algn="ctr" rotWithShape="0">
                    <a:schemeClr val="bg1"/>
                  </a:outerShdw>
                </a:effectLst>
                <a:latin typeface="+mn-lt"/>
                <a:ea typeface="楷体" pitchFamily="49" charset="-122"/>
              </a:endParaRPr>
            </a:p>
          </p:txBody>
        </p:sp>
      </p:grpSp>
      <p:sp>
        <p:nvSpPr>
          <p:cNvPr id="2" name="灯片编号占位符 1">
            <a:extLst>
              <a:ext uri="{FF2B5EF4-FFF2-40B4-BE49-F238E27FC236}">
                <a16:creationId xmlns:a16="http://schemas.microsoft.com/office/drawing/2014/main" id="{7F308D86-D6C3-AE6A-6064-A63034749CAF}"/>
              </a:ext>
            </a:extLst>
          </p:cNvPr>
          <p:cNvSpPr>
            <a:spLocks noGrp="1"/>
          </p:cNvSpPr>
          <p:nvPr>
            <p:ph type="sldNum" sz="quarter" idx="12"/>
          </p:nvPr>
        </p:nvSpPr>
        <p:spPr/>
        <p:txBody>
          <a:bodyPr/>
          <a:lstStyle/>
          <a:p>
            <a:fld id="{889BB3BD-F80A-4CDD-987F-7A7F8A95929D}" type="slidenum">
              <a:rPr lang="en-US" altLang="zh-CN" smtClean="0"/>
              <a:pPr/>
              <a:t>32</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65"/>
                                        </p:tgtEl>
                                        <p:attrNameLst>
                                          <p:attrName>style.visibility</p:attrName>
                                        </p:attrNameLst>
                                      </p:cBhvr>
                                      <p:to>
                                        <p:strVal val="visible"/>
                                      </p:to>
                                    </p:set>
                                    <p:animEffect transition="in" filter="blinds(horizontal)">
                                      <p:cBhvr>
                                        <p:cTn id="7" dur="500"/>
                                        <p:tgtEl>
                                          <p:spTgt spid="80896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8987"/>
                                        </p:tgtEl>
                                        <p:attrNameLst>
                                          <p:attrName>style.visibility</p:attrName>
                                        </p:attrNameLst>
                                      </p:cBhvr>
                                      <p:to>
                                        <p:strVal val="visible"/>
                                      </p:to>
                                    </p:set>
                                    <p:animEffect transition="in" filter="box(in)">
                                      <p:cBhvr>
                                        <p:cTn id="12" dur="500"/>
                                        <p:tgtEl>
                                          <p:spTgt spid="808987"/>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8989"/>
                                        </p:tgtEl>
                                        <p:attrNameLst>
                                          <p:attrName>style.visibility</p:attrName>
                                        </p:attrNameLst>
                                      </p:cBhvr>
                                      <p:to>
                                        <p:strVal val="visible"/>
                                      </p:to>
                                    </p:set>
                                    <p:animEffect transition="in" filter="box(in)">
                                      <p:cBhvr>
                                        <p:cTn id="17" dur="500"/>
                                        <p:tgtEl>
                                          <p:spTgt spid="808989"/>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laser.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4" name="laser.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4" name="laser.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4" name="laser.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4" name="laser.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4" name="laser.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808991"/>
                                        </p:tgtEl>
                                        <p:attrNameLst>
                                          <p:attrName>style.visibility</p:attrName>
                                        </p:attrNameLst>
                                      </p:cBhvr>
                                      <p:to>
                                        <p:strVal val="visible"/>
                                      </p:to>
                                    </p:set>
                                    <p:animEffect transition="in" filter="box(in)">
                                      <p:cBhvr>
                                        <p:cTn id="58" dur="500"/>
                                        <p:tgtEl>
                                          <p:spTgt spid="808991"/>
                                        </p:tgtEl>
                                      </p:cBhvr>
                                    </p:animEffect>
                                  </p:childTnLst>
                                  <p:subTnLst>
                                    <p:audio>
                                      <p:cMediaNode>
                                        <p:cTn display="0" masterRel="sameClick">
                                          <p:stCondLst>
                                            <p:cond evt="begin" delay="0">
                                              <p:tn val="56"/>
                                            </p:cond>
                                          </p:stCondLst>
                                          <p:endCondLst>
                                            <p:cond evt="onStopAudio" delay="0">
                                              <p:tgtEl>
                                                <p:sldTgt/>
                                              </p:tgtEl>
                                            </p:cond>
                                          </p:endCondLst>
                                        </p:cTn>
                                        <p:tgtEl>
                                          <p:sndTgt r:embed="rId3" name="chimes.wav"/>
                                        </p:tgtEl>
                                      </p:cMediaNode>
                                    </p:audio>
                                  </p:subTnLst>
                                </p:cTn>
                              </p:par>
                            </p:childTnLst>
                          </p:cTn>
                        </p:par>
                      </p:childTnLst>
                    </p:cTn>
                  </p:par>
                  <p:par>
                    <p:cTn id="59" fill="hold">
                      <p:stCondLst>
                        <p:cond delay="indefinite"/>
                      </p:stCondLst>
                      <p:childTnLst>
                        <p:par>
                          <p:cTn id="60" fill="hold">
                            <p:stCondLst>
                              <p:cond delay="0"/>
                            </p:stCondLst>
                            <p:childTnLst>
                              <p:par>
                                <p:cTn id="61" presetID="18" presetClass="entr" presetSubtype="6"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strips(downRight)">
                                      <p:cBhvr>
                                        <p:cTn id="63" dur="500"/>
                                        <p:tgtEl>
                                          <p:spTgt spid="20"/>
                                        </p:tgtEl>
                                      </p:cBhvr>
                                    </p:animEffect>
                                  </p:childTnLst>
                                  <p:subTnLst>
                                    <p:audio>
                                      <p:cMediaNode>
                                        <p:cTn display="0" masterRel="sameClick">
                                          <p:stCondLst>
                                            <p:cond evt="begin" delay="0">
                                              <p:tn val="61"/>
                                            </p:cond>
                                          </p:stCondLst>
                                          <p:endCondLst>
                                            <p:cond evt="onStopAudio" delay="0">
                                              <p:tgtEl>
                                                <p:sldTgt/>
                                              </p:tgtEl>
                                            </p:cond>
                                          </p:endCondLst>
                                        </p:cTn>
                                        <p:tgtEl>
                                          <p:sndTgt r:embed="rId3" name="chimes.wav"/>
                                        </p:tgtEl>
                                      </p:cMediaNode>
                                    </p:audio>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strips(downRight)">
                                      <p:cBhvr>
                                        <p:cTn id="68"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audio>
                                      <p:cMediaNode>
                                        <p:cTn display="0" masterRel="sameClick">
                                          <p:stCondLst>
                                            <p:cond evt="begin" delay="0">
                                              <p:tn val="66"/>
                                            </p:cond>
                                          </p:stCondLst>
                                          <p:endCondLst>
                                            <p:cond evt="onStopAudio" delay="0">
                                              <p:tgtEl>
                                                <p:sldTgt/>
                                              </p:tgtEl>
                                            </p:cond>
                                          </p:endCondLst>
                                        </p:cTn>
                                        <p:tgtEl>
                                          <p:sndTgt r:embed="rId3" name="chimes.wav"/>
                                        </p:tgtEl>
                                      </p:cMediaNode>
                                    </p:audio>
                                  </p:subTnLst>
                                </p:cTn>
                              </p:par>
                            </p:childTnLst>
                          </p:cTn>
                        </p:par>
                      </p:childTnLst>
                    </p:cTn>
                  </p:par>
                  <p:par>
                    <p:cTn id="69" fill="hold">
                      <p:stCondLst>
                        <p:cond delay="indefinite"/>
                      </p:stCondLst>
                      <p:childTnLst>
                        <p:par>
                          <p:cTn id="70" fill="hold">
                            <p:stCondLst>
                              <p:cond delay="0"/>
                            </p:stCondLst>
                            <p:childTnLst>
                              <p:par>
                                <p:cTn id="71" presetID="18" presetClass="entr" presetSubtype="6"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strips(downRight)">
                                      <p:cBhvr>
                                        <p:cTn id="7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audio>
                                      <p:cMediaNode>
                                        <p:cTn display="0" masterRel="sameClick">
                                          <p:stCondLst>
                                            <p:cond evt="begin" delay="0">
                                              <p:tn val="71"/>
                                            </p:cond>
                                          </p:stCondLst>
                                          <p:endCondLst>
                                            <p:cond evt="onStopAudio" delay="0">
                                              <p:tgtEl>
                                                <p:sldTgt/>
                                              </p:tgtEl>
                                            </p:cond>
                                          </p:endCondLst>
                                        </p:cTn>
                                        <p:tgtEl>
                                          <p:sndTgt r:embed="rId3" name="chimes.wav"/>
                                        </p:tgtEl>
                                      </p:cMediaNode>
                                    </p:audio>
                                  </p:subTnLst>
                                </p:cTn>
                              </p:par>
                            </p:childTnLst>
                          </p:cTn>
                        </p:par>
                      </p:childTnLst>
                    </p:cTn>
                  </p:par>
                  <p:par>
                    <p:cTn id="74" fill="hold">
                      <p:stCondLst>
                        <p:cond delay="indefinite"/>
                      </p:stCondLst>
                      <p:childTnLst>
                        <p:par>
                          <p:cTn id="75" fill="hold">
                            <p:stCondLst>
                              <p:cond delay="0"/>
                            </p:stCondLst>
                            <p:childTnLst>
                              <p:par>
                                <p:cTn id="76" presetID="18" presetClass="entr" presetSubtype="6"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strips(downRight)">
                                      <p:cBhvr>
                                        <p:cTn id="78"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audio>
                                      <p:cMediaNode>
                                        <p:cTn display="0" masterRel="sameClick">
                                          <p:stCondLst>
                                            <p:cond evt="begin" delay="0">
                                              <p:tn val="76"/>
                                            </p:cond>
                                          </p:stCondLst>
                                          <p:endCondLst>
                                            <p:cond evt="onStopAudio" delay="0">
                                              <p:tgtEl>
                                                <p:sldTgt/>
                                              </p:tgtEl>
                                            </p:cond>
                                          </p:endCondLst>
                                        </p:cTn>
                                        <p:tgtEl>
                                          <p:sndTgt r:embed="rId3" name="chimes.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6" fill="hold"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strips(downRight)">
                                      <p:cBhvr>
                                        <p:cTn id="83"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audio>
                                      <p:cMediaNode>
                                        <p:cTn display="0" masterRel="sameClick">
                                          <p:stCondLst>
                                            <p:cond evt="begin" delay="0">
                                              <p:tn val="81"/>
                                            </p:cond>
                                          </p:stCondLst>
                                          <p:endCondLst>
                                            <p:cond evt="onStopAudio" delay="0">
                                              <p:tgtEl>
                                                <p:sldTgt/>
                                              </p:tgtEl>
                                            </p:cond>
                                          </p:endCondLst>
                                        </p:cTn>
                                        <p:tgtEl>
                                          <p:sndTgt r:embed="rId3" name="chimes.wav"/>
                                        </p:tgtEl>
                                      </p:cMediaNode>
                                    </p:audio>
                                  </p:subTnLst>
                                </p:cTn>
                              </p:par>
                            </p:childTnLst>
                          </p:cTn>
                        </p:par>
                      </p:childTnLst>
                    </p:cTn>
                  </p:par>
                  <p:par>
                    <p:cTn id="84" fill="hold">
                      <p:stCondLst>
                        <p:cond delay="indefinite"/>
                      </p:stCondLst>
                      <p:childTnLst>
                        <p:par>
                          <p:cTn id="85" fill="hold">
                            <p:stCondLst>
                              <p:cond delay="0"/>
                            </p:stCondLst>
                            <p:childTnLst>
                              <p:par>
                                <p:cTn id="86" presetID="18" presetClass="entr" presetSubtype="6"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strips(downRight)">
                                      <p:cBhvr>
                                        <p:cTn id="88"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audio>
                                      <p:cMediaNode>
                                        <p:cTn display="0" masterRel="sameClick">
                                          <p:stCondLst>
                                            <p:cond evt="begin" delay="0">
                                              <p:tn val="86"/>
                                            </p:cond>
                                          </p:stCondLst>
                                          <p:endCondLst>
                                            <p:cond evt="onStopAudio" delay="0">
                                              <p:tgtEl>
                                                <p:sldTgt/>
                                              </p:tgtEl>
                                            </p:cond>
                                          </p:endCondLst>
                                        </p:cTn>
                                        <p:tgtEl>
                                          <p:sndTgt r:embed="rId3" name="chimes.wav"/>
                                        </p:tgtEl>
                                      </p:cMediaNode>
                                    </p:audio>
                                  </p:subTnLst>
                                </p:cTn>
                              </p:par>
                            </p:childTnLst>
                          </p:cTn>
                        </p:par>
                      </p:childTnLst>
                    </p:cTn>
                  </p:par>
                  <p:par>
                    <p:cTn id="89" fill="hold">
                      <p:stCondLst>
                        <p:cond delay="indefinite"/>
                      </p:stCondLst>
                      <p:childTnLst>
                        <p:par>
                          <p:cTn id="90" fill="hold">
                            <p:stCondLst>
                              <p:cond delay="0"/>
                            </p:stCondLst>
                            <p:childTnLst>
                              <p:par>
                                <p:cTn id="91" presetID="18" presetClass="entr" presetSubtype="6"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strips(downRight)">
                                      <p:cBhvr>
                                        <p:cTn id="93"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audio>
                                      <p:cMediaNode>
                                        <p:cTn display="0" masterRel="sameClick">
                                          <p:stCondLst>
                                            <p:cond evt="begin" delay="0">
                                              <p:tn val="91"/>
                                            </p:cond>
                                          </p:stCondLst>
                                          <p:endCondLst>
                                            <p:cond evt="onStopAudio" delay="0">
                                              <p:tgtEl>
                                                <p:sldTgt/>
                                              </p:tgtEl>
                                            </p:cond>
                                          </p:endCondLst>
                                        </p:cTn>
                                        <p:tgtEl>
                                          <p:sndTgt r:embed="rId3" name="chimes.wav"/>
                                        </p:tgtEl>
                                      </p:cMediaNode>
                                    </p:audio>
                                  </p:subTnLst>
                                </p:cTn>
                              </p:par>
                            </p:childTnLst>
                          </p:cTn>
                        </p:par>
                      </p:childTnLst>
                    </p:cTn>
                  </p:par>
                  <p:par>
                    <p:cTn id="94" fill="hold">
                      <p:stCondLst>
                        <p:cond delay="indefinite"/>
                      </p:stCondLst>
                      <p:childTnLst>
                        <p:par>
                          <p:cTn id="95" fill="hold">
                            <p:stCondLst>
                              <p:cond delay="0"/>
                            </p:stCondLst>
                            <p:childTnLst>
                              <p:par>
                                <p:cTn id="96" presetID="18" presetClass="entr" presetSubtype="6" fill="hold"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strips(downRight)">
                                      <p:cBhvr>
                                        <p:cTn id="98"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audio>
                                      <p:cMediaNode>
                                        <p:cTn display="0" masterRel="sameClick">
                                          <p:stCondLst>
                                            <p:cond evt="begin" delay="0">
                                              <p:tn val="96"/>
                                            </p:cond>
                                          </p:stCondLst>
                                          <p:endCondLst>
                                            <p:cond evt="onStopAudio" delay="0">
                                              <p:tgtEl>
                                                <p:sldTgt/>
                                              </p:tgtEl>
                                            </p:cond>
                                          </p:endCondLst>
                                        </p:cTn>
                                        <p:tgtEl>
                                          <p:sndTgt r:embed="rId3" name="chimes.wav"/>
                                        </p:tgtEl>
                                      </p:cMediaNode>
                                    </p:audio>
                                  </p:subTnLst>
                                </p:cTn>
                              </p:par>
                            </p:childTnLst>
                          </p:cTn>
                        </p:par>
                      </p:childTnLst>
                    </p:cTn>
                  </p:par>
                  <p:par>
                    <p:cTn id="99" fill="hold">
                      <p:stCondLst>
                        <p:cond delay="indefinite"/>
                      </p:stCondLst>
                      <p:childTnLst>
                        <p:par>
                          <p:cTn id="100" fill="hold">
                            <p:stCondLst>
                              <p:cond delay="0"/>
                            </p:stCondLst>
                            <p:childTnLst>
                              <p:par>
                                <p:cTn id="101" presetID="18" presetClass="entr" presetSubtype="6" fill="hold" nodeType="click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strips(downRight)">
                                      <p:cBhvr>
                                        <p:cTn id="103"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audio>
                                      <p:cMediaNode>
                                        <p:cTn display="0" masterRel="sameClick">
                                          <p:stCondLst>
                                            <p:cond evt="begin" delay="0">
                                              <p:tn val="10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5" grpId="0"/>
      <p:bldP spid="808987" grpId="0" animBg="1"/>
      <p:bldP spid="808989" grpId="0" animBg="1"/>
      <p:bldP spid="808991" grpId="0" animBg="1"/>
      <p:bldP spid="12" grpId="0"/>
      <p:bldP spid="13" grpId="0"/>
      <p:bldP spid="14" grpId="0"/>
      <p:bldP spid="15"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986" name="Rectangle 2"/>
          <p:cNvSpPr>
            <a:spLocks noGrp="1" noChangeArrowheads="1"/>
          </p:cNvSpPr>
          <p:nvPr>
            <p:ph type="body" idx="4294967295"/>
          </p:nvPr>
        </p:nvSpPr>
        <p:spPr>
          <a:xfrm>
            <a:off x="687027" y="333375"/>
            <a:ext cx="7772400" cy="647700"/>
          </a:xfrm>
        </p:spPr>
        <p:txBody>
          <a:bodyPr/>
          <a:lstStyle/>
          <a:p>
            <a:pPr algn="just">
              <a:buFontTx/>
              <a:buNone/>
            </a:pPr>
            <a:r>
              <a:rPr lang="en-US" altLang="zh-CN" dirty="0">
                <a:solidFill>
                  <a:srgbClr val="FF3300"/>
                </a:solidFill>
                <a:effectLst>
                  <a:outerShdw blurRad="38100" dist="38100" dir="2700000" algn="tl">
                    <a:srgbClr val="000000"/>
                  </a:outerShdw>
                </a:effectLst>
                <a:latin typeface="隶书" pitchFamily="49" charset="-122"/>
                <a:ea typeface="隶书" pitchFamily="49" charset="-122"/>
              </a:rPr>
              <a:t>3.4  C</a:t>
            </a:r>
            <a:r>
              <a:rPr lang="zh-CN" altLang="en-US" dirty="0">
                <a:solidFill>
                  <a:srgbClr val="FF3300"/>
                </a:solidFill>
                <a:effectLst>
                  <a:outerShdw blurRad="38100" dist="38100" dir="2700000" algn="tl">
                    <a:srgbClr val="000000"/>
                  </a:outerShdw>
                </a:effectLst>
                <a:latin typeface="隶书" pitchFamily="49" charset="-122"/>
                <a:ea typeface="隶书" pitchFamily="49" charset="-122"/>
              </a:rPr>
              <a:t>语言的运算符与表达式</a:t>
            </a:r>
          </a:p>
        </p:txBody>
      </p:sp>
      <p:sp>
        <p:nvSpPr>
          <p:cNvPr id="810008" name="Text Box 24"/>
          <p:cNvSpPr txBox="1">
            <a:spLocks noChangeArrowheads="1"/>
          </p:cNvSpPr>
          <p:nvPr/>
        </p:nvSpPr>
        <p:spPr bwMode="auto">
          <a:xfrm>
            <a:off x="687026" y="981076"/>
            <a:ext cx="11025597" cy="830997"/>
          </a:xfrm>
          <a:prstGeom prst="rect">
            <a:avLst/>
          </a:prstGeom>
          <a:noFill/>
          <a:ln w="9525">
            <a:noFill/>
            <a:miter lim="800000"/>
            <a:headEnd/>
            <a:tailEnd/>
          </a:ln>
          <a:effectLst/>
        </p:spPr>
        <p:txBody>
          <a:bodyPr wrap="square">
            <a:spAutoFit/>
          </a:bodyPr>
          <a:lstStyle/>
          <a:p>
            <a:pPr>
              <a:spcBef>
                <a:spcPct val="50000"/>
              </a:spcBef>
            </a:pPr>
            <a:r>
              <a:rPr lang="en-US" altLang="zh-CN" dirty="0">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变量用来存放数据，运算符则用来处理数据。用</a:t>
            </a:r>
            <a:r>
              <a:rPr lang="zh-CN" altLang="en-US" b="1" dirty="0">
                <a:solidFill>
                  <a:srgbClr val="0000FF"/>
                </a:solidFill>
                <a:effectLst>
                  <a:outerShdw blurRad="38100" dist="38100" dir="2700000" algn="tl">
                    <a:srgbClr val="FFFFFF"/>
                  </a:outerShdw>
                </a:effectLst>
                <a:latin typeface="+mn-lt"/>
                <a:ea typeface="楷体" pitchFamily="49" charset="-122"/>
              </a:rPr>
              <a:t>运算符将变量和常量连接起来的符合</a:t>
            </a:r>
            <a:r>
              <a:rPr lang="en-US" altLang="zh-CN" b="1" dirty="0">
                <a:solidFill>
                  <a:srgbClr val="0000FF"/>
                </a:solidFill>
                <a:effectLst>
                  <a:outerShdw blurRad="38100" dist="38100" dir="2700000" algn="tl">
                    <a:srgbClr val="FFFFFF"/>
                  </a:outerShdw>
                </a:effectLst>
                <a:latin typeface="+mn-lt"/>
                <a:ea typeface="楷体" pitchFamily="49" charset="-122"/>
              </a:rPr>
              <a:t>C</a:t>
            </a:r>
            <a:r>
              <a:rPr lang="zh-CN" altLang="en-US" b="1" dirty="0">
                <a:solidFill>
                  <a:srgbClr val="0000FF"/>
                </a:solidFill>
                <a:effectLst>
                  <a:outerShdw blurRad="38100" dist="38100" dir="2700000" algn="tl">
                    <a:srgbClr val="FFFFFF"/>
                  </a:outerShdw>
                </a:effectLst>
                <a:latin typeface="+mn-lt"/>
                <a:ea typeface="楷体" pitchFamily="49" charset="-122"/>
              </a:rPr>
              <a:t>语法规则的式子被称为</a:t>
            </a:r>
            <a:r>
              <a:rPr lang="zh-CN" altLang="en-US" b="1" dirty="0">
                <a:solidFill>
                  <a:srgbClr val="FF0066"/>
                </a:solidFill>
                <a:effectLst>
                  <a:outerShdw blurRad="38100" dist="38100" dir="2700000" algn="tl">
                    <a:srgbClr val="000000"/>
                  </a:outerShdw>
                </a:effectLst>
                <a:latin typeface="+mn-lt"/>
                <a:ea typeface="楷体" pitchFamily="49" charset="-122"/>
              </a:rPr>
              <a:t>表达式。   </a:t>
            </a:r>
          </a:p>
        </p:txBody>
      </p:sp>
      <p:sp>
        <p:nvSpPr>
          <p:cNvPr id="810009" name="Text Box 25"/>
          <p:cNvSpPr txBox="1">
            <a:spLocks noChangeArrowheads="1"/>
          </p:cNvSpPr>
          <p:nvPr/>
        </p:nvSpPr>
        <p:spPr bwMode="auto">
          <a:xfrm>
            <a:off x="1343472" y="1916832"/>
            <a:ext cx="10009112" cy="1607171"/>
          </a:xfrm>
          <a:prstGeom prst="rect">
            <a:avLst/>
          </a:prstGeom>
          <a:ln w="38100">
            <a:solidFill>
              <a:srgbClr val="006600"/>
            </a:solidFill>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nSpc>
                <a:spcPts val="3000"/>
              </a:lnSpc>
              <a:spcBef>
                <a:spcPct val="50000"/>
              </a:spcBef>
            </a:pPr>
            <a:r>
              <a:rPr lang="zh-CN" altLang="en-US" b="1" dirty="0">
                <a:solidFill>
                  <a:srgbClr val="FF3399"/>
                </a:solidFill>
                <a:effectLst>
                  <a:outerShdw blurRad="38100" dist="38100" dir="2700000" algn="tl">
                    <a:srgbClr val="000000"/>
                  </a:outerShdw>
                </a:effectLst>
                <a:ea typeface="隶书" pitchFamily="49" charset="-122"/>
              </a:rPr>
              <a:t>运算符的分类：</a:t>
            </a:r>
          </a:p>
          <a:p>
            <a:pPr marL="457200" indent="-457200">
              <a:lnSpc>
                <a:spcPts val="3000"/>
              </a:lnSpc>
            </a:pPr>
            <a:r>
              <a:rPr lang="zh-CN" altLang="en-US" sz="2000" b="1" dirty="0">
                <a:effectLst>
                  <a:outerShdw blurRad="38100" dist="38100" dir="2700000" algn="tl">
                    <a:srgbClr val="FFFFFF"/>
                  </a:outerShdw>
                </a:effectLst>
                <a:ea typeface="楷体" pitchFamily="49" charset="-122"/>
              </a:rPr>
              <a:t>     单目运算符：只带一个操作数的运算符。如：</a:t>
            </a:r>
            <a:r>
              <a:rPr lang="en-US" altLang="zh-CN" sz="2000" b="1" dirty="0">
                <a:solidFill>
                  <a:srgbClr val="FF3399"/>
                </a:solidFill>
                <a:effectLst>
                  <a:outerShdw blurRad="38100" dist="38100" dir="2700000" algn="tl">
                    <a:srgbClr val="000000"/>
                  </a:outerShdw>
                </a:effectLst>
                <a:ea typeface="楷体" pitchFamily="49" charset="-122"/>
              </a:rPr>
              <a:t>++</a:t>
            </a:r>
            <a:r>
              <a:rPr lang="zh-CN" altLang="en-US" sz="2000" b="1" dirty="0">
                <a:solidFill>
                  <a:srgbClr val="FF3399"/>
                </a:solidFill>
                <a:effectLst>
                  <a:outerShdw blurRad="38100" dist="38100" dir="2700000" algn="tl">
                    <a:srgbClr val="000000"/>
                  </a:outerShdw>
                </a:effectLst>
                <a:ea typeface="楷体" pitchFamily="49" charset="-122"/>
              </a:rPr>
              <a:t>、</a:t>
            </a:r>
            <a:r>
              <a:rPr lang="en-US" altLang="zh-CN" sz="2000" b="1" dirty="0">
                <a:solidFill>
                  <a:srgbClr val="FF3399"/>
                </a:solidFill>
                <a:effectLst>
                  <a:outerShdw blurRad="38100" dist="38100" dir="2700000" algn="tl">
                    <a:srgbClr val="000000"/>
                  </a:outerShdw>
                </a:effectLst>
                <a:ea typeface="楷体" pitchFamily="49" charset="-122"/>
              </a:rPr>
              <a:t>--</a:t>
            </a:r>
            <a:r>
              <a:rPr lang="zh-CN" altLang="en-US" sz="2000" b="1" dirty="0">
                <a:effectLst>
                  <a:outerShdw blurRad="38100" dist="38100" dir="2700000" algn="tl">
                    <a:srgbClr val="FFFFFF"/>
                  </a:outerShdw>
                </a:effectLst>
                <a:ea typeface="楷体" pitchFamily="49" charset="-122"/>
              </a:rPr>
              <a:t>运算符。</a:t>
            </a:r>
          </a:p>
          <a:p>
            <a:pPr marL="457200" indent="-457200">
              <a:lnSpc>
                <a:spcPts val="3000"/>
              </a:lnSpc>
            </a:pPr>
            <a:r>
              <a:rPr lang="zh-CN" altLang="en-US" sz="2000" b="1" dirty="0">
                <a:effectLst>
                  <a:outerShdw blurRad="38100" dist="38100" dir="2700000" algn="tl">
                    <a:srgbClr val="FFFFFF"/>
                  </a:outerShdw>
                </a:effectLst>
                <a:ea typeface="楷体" pitchFamily="49" charset="-122"/>
              </a:rPr>
              <a:t>     双目运算符：带两个操作数的运算符。如：</a:t>
            </a:r>
            <a:r>
              <a:rPr lang="en-US" altLang="zh-CN" sz="2000" b="1" dirty="0">
                <a:solidFill>
                  <a:srgbClr val="FF3399"/>
                </a:solidFill>
                <a:effectLst>
                  <a:outerShdw blurRad="38100" dist="38100" dir="2700000" algn="tl">
                    <a:srgbClr val="000000"/>
                  </a:outerShdw>
                </a:effectLst>
                <a:ea typeface="楷体" pitchFamily="49" charset="-122"/>
              </a:rPr>
              <a:t>+</a:t>
            </a:r>
            <a:r>
              <a:rPr lang="zh-CN" altLang="en-US" sz="2000" b="1" dirty="0">
                <a:solidFill>
                  <a:srgbClr val="FF3399"/>
                </a:solidFill>
                <a:effectLst>
                  <a:outerShdw blurRad="38100" dist="38100" dir="2700000" algn="tl">
                    <a:srgbClr val="000000"/>
                  </a:outerShdw>
                </a:effectLst>
                <a:ea typeface="楷体" pitchFamily="49" charset="-122"/>
              </a:rPr>
              <a:t>、</a:t>
            </a:r>
            <a:r>
              <a:rPr lang="en-US" altLang="zh-CN" sz="2000" b="1" dirty="0">
                <a:solidFill>
                  <a:srgbClr val="FF3399"/>
                </a:solidFill>
                <a:effectLst>
                  <a:outerShdw blurRad="38100" dist="38100" dir="2700000" algn="tl">
                    <a:srgbClr val="000000"/>
                  </a:outerShdw>
                </a:effectLst>
                <a:ea typeface="楷体" pitchFamily="49" charset="-122"/>
              </a:rPr>
              <a:t>-</a:t>
            </a:r>
            <a:r>
              <a:rPr lang="zh-CN" altLang="en-US" sz="2000" b="1" dirty="0">
                <a:effectLst>
                  <a:outerShdw blurRad="38100" dist="38100" dir="2700000" algn="tl">
                    <a:srgbClr val="FFFFFF"/>
                  </a:outerShdw>
                </a:effectLst>
                <a:ea typeface="楷体" pitchFamily="49" charset="-122"/>
              </a:rPr>
              <a:t>运算符。</a:t>
            </a:r>
          </a:p>
          <a:p>
            <a:pPr marL="457200" indent="-457200">
              <a:lnSpc>
                <a:spcPts val="3000"/>
              </a:lnSpc>
            </a:pPr>
            <a:r>
              <a:rPr lang="zh-CN" altLang="en-US" sz="2000" b="1" dirty="0">
                <a:effectLst>
                  <a:outerShdw blurRad="38100" dist="38100" dir="2700000" algn="tl">
                    <a:srgbClr val="FFFFFF"/>
                  </a:outerShdw>
                </a:effectLst>
                <a:ea typeface="楷体" pitchFamily="49" charset="-122"/>
              </a:rPr>
              <a:t>     三目运算符：带三个操作数的运算符。如：</a:t>
            </a:r>
            <a:r>
              <a:rPr lang="en-US" altLang="zh-CN" sz="2000" b="1" dirty="0">
                <a:solidFill>
                  <a:srgbClr val="FF3399"/>
                </a:solidFill>
                <a:effectLst>
                  <a:outerShdw blurRad="38100" dist="38100" dir="2700000" algn="tl">
                    <a:srgbClr val="000000"/>
                  </a:outerShdw>
                </a:effectLst>
                <a:ea typeface="楷体" pitchFamily="49" charset="-122"/>
              </a:rPr>
              <a:t>?</a:t>
            </a:r>
            <a:r>
              <a:rPr lang="zh-CN" altLang="en-US" sz="2000" b="1" dirty="0">
                <a:effectLst>
                  <a:outerShdw blurRad="38100" dist="38100" dir="2700000" algn="tl">
                    <a:srgbClr val="FFFFFF"/>
                  </a:outerShdw>
                </a:effectLst>
                <a:ea typeface="楷体" pitchFamily="49" charset="-122"/>
              </a:rPr>
              <a:t>运算符。</a:t>
            </a:r>
            <a:r>
              <a:rPr lang="zh-CN" altLang="en-US" b="1" dirty="0">
                <a:solidFill>
                  <a:srgbClr val="FF0066"/>
                </a:solidFill>
                <a:effectLst>
                  <a:outerShdw blurRad="38100" dist="38100" dir="2700000" algn="tl">
                    <a:srgbClr val="000000"/>
                  </a:outerShdw>
                </a:effectLst>
                <a:ea typeface="楷体" pitchFamily="49" charset="-122"/>
              </a:rPr>
              <a:t>   </a:t>
            </a:r>
          </a:p>
        </p:txBody>
      </p:sp>
      <p:sp>
        <p:nvSpPr>
          <p:cNvPr id="810010" name="Rectangle 26"/>
          <p:cNvSpPr>
            <a:spLocks noChangeArrowheads="1"/>
          </p:cNvSpPr>
          <p:nvPr/>
        </p:nvSpPr>
        <p:spPr bwMode="auto">
          <a:xfrm>
            <a:off x="1342405" y="3789040"/>
            <a:ext cx="10009112" cy="236148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8900000" scaled="1"/>
            <a:tileRect/>
          </a:gradFill>
          <a:ln w="38100">
            <a:solidFill>
              <a:srgbClr val="C00000"/>
            </a:solidFill>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accent2"/>
          </a:lnRef>
          <a:fillRef idx="2">
            <a:schemeClr val="accent2"/>
          </a:fillRef>
          <a:effectRef idx="1">
            <a:schemeClr val="accent2"/>
          </a:effectRef>
          <a:fontRef idx="minor">
            <a:schemeClr val="dk1"/>
          </a:fontRef>
        </p:style>
        <p:txBody>
          <a:bodyPr wrap="square" anchor="ctr">
            <a:spAutoFit/>
          </a:bodyPr>
          <a:lstStyle/>
          <a:p>
            <a:pPr>
              <a:lnSpc>
                <a:spcPts val="3000"/>
              </a:lnSpc>
              <a:tabLst>
                <a:tab pos="342900" algn="l"/>
              </a:tabLst>
            </a:pPr>
            <a:r>
              <a:rPr lang="zh-CN" altLang="en-US" b="1" dirty="0">
                <a:solidFill>
                  <a:srgbClr val="FF3399"/>
                </a:solidFill>
                <a:effectLst>
                  <a:outerShdw blurRad="38100" dist="38100" dir="2700000" algn="tl">
                    <a:srgbClr val="000000"/>
                  </a:outerShdw>
                </a:effectLst>
                <a:ea typeface="隶书" pitchFamily="49" charset="-122"/>
              </a:rPr>
              <a:t>学习运算符时应注意：</a:t>
            </a:r>
            <a:r>
              <a:rPr lang="zh-CN" altLang="en-US" dirty="0">
                <a:solidFill>
                  <a:srgbClr val="FF3399"/>
                </a:solidFill>
                <a:ea typeface="隶书" pitchFamily="49" charset="-122"/>
              </a:rPr>
              <a:t> </a:t>
            </a:r>
            <a:endParaRPr lang="en-US" altLang="zh-CN" dirty="0">
              <a:solidFill>
                <a:srgbClr val="FF3399"/>
              </a:solidFill>
              <a:ea typeface="隶书" pitchFamily="49" charset="-122"/>
            </a:endParaRPr>
          </a:p>
          <a:p>
            <a:pPr>
              <a:lnSpc>
                <a:spcPts val="3000"/>
              </a:lnSpc>
              <a:tabLst>
                <a:tab pos="342900" algn="l"/>
              </a:tabLst>
            </a:pPr>
            <a:r>
              <a:rPr lang="zh-CN" altLang="en-US" sz="2000" b="1" dirty="0">
                <a:effectLst>
                  <a:outerShdw blurRad="38100" dist="38100" dir="2700000" algn="tl">
                    <a:srgbClr val="FFFFFF"/>
                  </a:outerShdw>
                </a:effectLst>
                <a:ea typeface="楷体" pitchFamily="49" charset="-122"/>
              </a:rPr>
              <a:t>    </a:t>
            </a:r>
            <a:r>
              <a:rPr lang="zh-CN" altLang="en-US" sz="2000" b="1" dirty="0">
                <a:solidFill>
                  <a:srgbClr val="0066FF"/>
                </a:solidFill>
                <a:effectLst>
                  <a:outerShdw blurRad="38100" dist="38100" dir="2700000" algn="tl">
                    <a:srgbClr val="FFFFFF"/>
                  </a:outerShdw>
                </a:effectLst>
                <a:ea typeface="楷体" pitchFamily="49" charset="-122"/>
              </a:rPr>
              <a:t>（</a:t>
            </a:r>
            <a:r>
              <a:rPr lang="en-US" altLang="zh-CN" sz="2000" b="1" dirty="0">
                <a:solidFill>
                  <a:srgbClr val="0066FF"/>
                </a:solidFill>
                <a:effectLst>
                  <a:outerShdw blurRad="38100" dist="38100" dir="2700000" algn="tl">
                    <a:srgbClr val="FFFFFF"/>
                  </a:outerShdw>
                </a:effectLst>
                <a:ea typeface="楷体" pitchFamily="49" charset="-122"/>
              </a:rPr>
              <a:t>1</a:t>
            </a:r>
            <a:r>
              <a:rPr lang="zh-CN" altLang="en-US" sz="2000" b="1" dirty="0">
                <a:solidFill>
                  <a:srgbClr val="0066FF"/>
                </a:solidFill>
                <a:effectLst>
                  <a:outerShdw blurRad="38100" dist="38100" dir="2700000" algn="tl">
                    <a:srgbClr val="FFFFFF"/>
                  </a:outerShdw>
                </a:effectLst>
                <a:ea typeface="楷体" pitchFamily="49" charset="-122"/>
              </a:rPr>
              <a:t>）运算符的功能：</a:t>
            </a:r>
            <a:r>
              <a:rPr lang="zh-CN" altLang="en-US" sz="2000" b="1" dirty="0">
                <a:effectLst>
                  <a:outerShdw blurRad="38100" dist="38100" dir="2700000" algn="tl">
                    <a:srgbClr val="FFFFFF"/>
                  </a:outerShdw>
                </a:effectLst>
                <a:ea typeface="楷体" pitchFamily="49" charset="-122"/>
              </a:rPr>
              <a:t>该运算符主要用于做什么运算。</a:t>
            </a:r>
            <a:endParaRPr lang="en-US" altLang="zh-CN" sz="2000" b="1" dirty="0">
              <a:effectLst>
                <a:outerShdw blurRad="38100" dist="38100" dir="2700000" algn="tl">
                  <a:srgbClr val="FFFFFF"/>
                </a:outerShdw>
              </a:effectLst>
              <a:ea typeface="楷体" pitchFamily="49" charset="-122"/>
            </a:endParaRPr>
          </a:p>
          <a:p>
            <a:pPr>
              <a:lnSpc>
                <a:spcPts val="3000"/>
              </a:lnSpc>
              <a:tabLst>
                <a:tab pos="342900" algn="l"/>
              </a:tabLst>
            </a:pPr>
            <a:r>
              <a:rPr lang="zh-CN" altLang="en-US" sz="2000" b="1" dirty="0">
                <a:effectLst>
                  <a:outerShdw blurRad="38100" dist="38100" dir="2700000" algn="tl">
                    <a:srgbClr val="FFFFFF"/>
                  </a:outerShdw>
                </a:effectLst>
                <a:ea typeface="楷体" pitchFamily="49" charset="-122"/>
              </a:rPr>
              <a:t>    </a:t>
            </a:r>
            <a:r>
              <a:rPr lang="zh-CN" altLang="en-US" sz="2000" b="1" dirty="0">
                <a:solidFill>
                  <a:srgbClr val="0066FF"/>
                </a:solidFill>
                <a:effectLst>
                  <a:outerShdw blurRad="38100" dist="38100" dir="2700000" algn="tl">
                    <a:srgbClr val="FFFFFF"/>
                  </a:outerShdw>
                </a:effectLst>
                <a:ea typeface="楷体" pitchFamily="49" charset="-122"/>
              </a:rPr>
              <a:t>（</a:t>
            </a:r>
            <a:r>
              <a:rPr lang="en-US" altLang="zh-CN" sz="2000" b="1" dirty="0">
                <a:solidFill>
                  <a:srgbClr val="0066FF"/>
                </a:solidFill>
                <a:effectLst>
                  <a:outerShdw blurRad="38100" dist="38100" dir="2700000" algn="tl">
                    <a:srgbClr val="FFFFFF"/>
                  </a:outerShdw>
                </a:effectLst>
                <a:ea typeface="楷体" pitchFamily="49" charset="-122"/>
              </a:rPr>
              <a:t>2</a:t>
            </a:r>
            <a:r>
              <a:rPr lang="zh-CN" altLang="en-US" sz="2000" b="1" dirty="0">
                <a:solidFill>
                  <a:srgbClr val="0066FF"/>
                </a:solidFill>
                <a:effectLst>
                  <a:outerShdw blurRad="38100" dist="38100" dir="2700000" algn="tl">
                    <a:srgbClr val="FFFFFF"/>
                  </a:outerShdw>
                </a:effectLst>
                <a:ea typeface="楷体" pitchFamily="49" charset="-122"/>
              </a:rPr>
              <a:t>）与运算量关系：</a:t>
            </a:r>
            <a:r>
              <a:rPr lang="zh-CN" altLang="en-US" sz="2000" b="1" dirty="0">
                <a:effectLst>
                  <a:outerShdw blurRad="38100" dist="38100" dir="2700000" algn="tl">
                    <a:srgbClr val="FFFFFF"/>
                  </a:outerShdw>
                </a:effectLst>
                <a:ea typeface="楷体" pitchFamily="49" charset="-122"/>
              </a:rPr>
              <a:t>要求运算量的个数及运算量的类型。</a:t>
            </a:r>
            <a:endParaRPr lang="en-US" altLang="zh-CN" sz="2000" b="1" dirty="0">
              <a:effectLst>
                <a:outerShdw blurRad="38100" dist="38100" dir="2700000" algn="tl">
                  <a:srgbClr val="FFFFFF"/>
                </a:outerShdw>
              </a:effectLst>
              <a:ea typeface="楷体" pitchFamily="49" charset="-122"/>
            </a:endParaRPr>
          </a:p>
          <a:p>
            <a:pPr>
              <a:lnSpc>
                <a:spcPts val="3000"/>
              </a:lnSpc>
              <a:tabLst>
                <a:tab pos="342900" algn="l"/>
              </a:tabLst>
            </a:pPr>
            <a:r>
              <a:rPr lang="zh-CN" altLang="en-US" sz="2000" b="1" dirty="0">
                <a:effectLst>
                  <a:outerShdw blurRad="38100" dist="38100" dir="2700000" algn="tl">
                    <a:srgbClr val="FFFFFF"/>
                  </a:outerShdw>
                </a:effectLst>
                <a:ea typeface="楷体" pitchFamily="49" charset="-122"/>
              </a:rPr>
              <a:t>    </a:t>
            </a:r>
            <a:r>
              <a:rPr lang="zh-CN" altLang="en-US" sz="2000" b="1" dirty="0">
                <a:solidFill>
                  <a:srgbClr val="0066FF"/>
                </a:solidFill>
                <a:effectLst>
                  <a:outerShdw blurRad="38100" dist="38100" dir="2700000" algn="tl">
                    <a:srgbClr val="FFFFFF"/>
                  </a:outerShdw>
                </a:effectLst>
                <a:ea typeface="楷体" pitchFamily="49" charset="-122"/>
              </a:rPr>
              <a:t>（</a:t>
            </a:r>
            <a:r>
              <a:rPr lang="en-US" altLang="zh-CN" sz="2000" b="1" dirty="0">
                <a:solidFill>
                  <a:srgbClr val="0066FF"/>
                </a:solidFill>
                <a:effectLst>
                  <a:outerShdw blurRad="38100" dist="38100" dir="2700000" algn="tl">
                    <a:srgbClr val="FFFFFF"/>
                  </a:outerShdw>
                </a:effectLst>
                <a:ea typeface="楷体" pitchFamily="49" charset="-122"/>
              </a:rPr>
              <a:t>3</a:t>
            </a:r>
            <a:r>
              <a:rPr lang="zh-CN" altLang="en-US" sz="2000" b="1" dirty="0">
                <a:solidFill>
                  <a:srgbClr val="0066FF"/>
                </a:solidFill>
                <a:effectLst>
                  <a:outerShdw blurRad="38100" dist="38100" dir="2700000" algn="tl">
                    <a:srgbClr val="FFFFFF"/>
                  </a:outerShdw>
                </a:effectLst>
                <a:ea typeface="楷体" pitchFamily="49" charset="-122"/>
              </a:rPr>
              <a:t>）运算符的优先级：</a:t>
            </a:r>
            <a:r>
              <a:rPr lang="zh-CN" altLang="en-US" sz="2000" b="1" dirty="0">
                <a:effectLst>
                  <a:outerShdw blurRad="38100" dist="38100" dir="2700000" algn="tl">
                    <a:srgbClr val="FFFFFF"/>
                  </a:outerShdw>
                </a:effectLst>
                <a:ea typeface="楷体" pitchFamily="49" charset="-122"/>
              </a:rPr>
              <a:t>表达式中包含多个不同运算符时运算符运算的先后次序。</a:t>
            </a:r>
            <a:endParaRPr lang="en-US" altLang="zh-CN" sz="2000" b="1" dirty="0">
              <a:effectLst>
                <a:outerShdw blurRad="38100" dist="38100" dir="2700000" algn="tl">
                  <a:srgbClr val="FFFFFF"/>
                </a:outerShdw>
              </a:effectLst>
              <a:ea typeface="楷体" pitchFamily="49" charset="-122"/>
            </a:endParaRPr>
          </a:p>
          <a:p>
            <a:pPr>
              <a:lnSpc>
                <a:spcPts val="3000"/>
              </a:lnSpc>
              <a:tabLst>
                <a:tab pos="342900" algn="l"/>
              </a:tabLst>
            </a:pPr>
            <a:r>
              <a:rPr lang="zh-CN" altLang="en-US" sz="2000" b="1" dirty="0">
                <a:effectLst>
                  <a:outerShdw blurRad="38100" dist="38100" dir="2700000" algn="tl">
                    <a:srgbClr val="FFFFFF"/>
                  </a:outerShdw>
                </a:effectLst>
                <a:ea typeface="楷体" pitchFamily="49" charset="-122"/>
              </a:rPr>
              <a:t>    </a:t>
            </a:r>
            <a:r>
              <a:rPr lang="zh-CN" altLang="en-US" sz="2000" b="1" dirty="0">
                <a:solidFill>
                  <a:srgbClr val="0066FF"/>
                </a:solidFill>
                <a:effectLst>
                  <a:outerShdw blurRad="38100" dist="38100" dir="2700000" algn="tl">
                    <a:srgbClr val="FFFFFF"/>
                  </a:outerShdw>
                </a:effectLst>
                <a:ea typeface="楷体" pitchFamily="49" charset="-122"/>
              </a:rPr>
              <a:t>（</a:t>
            </a:r>
            <a:r>
              <a:rPr lang="en-US" altLang="zh-CN" sz="2000" b="1" dirty="0">
                <a:solidFill>
                  <a:srgbClr val="0066FF"/>
                </a:solidFill>
                <a:effectLst>
                  <a:outerShdw blurRad="38100" dist="38100" dir="2700000" algn="tl">
                    <a:srgbClr val="FFFFFF"/>
                  </a:outerShdw>
                </a:effectLst>
                <a:ea typeface="楷体" pitchFamily="49" charset="-122"/>
              </a:rPr>
              <a:t>4</a:t>
            </a:r>
            <a:r>
              <a:rPr lang="zh-CN" altLang="en-US" sz="2000" b="1" dirty="0">
                <a:solidFill>
                  <a:srgbClr val="0066FF"/>
                </a:solidFill>
                <a:effectLst>
                  <a:outerShdw blurRad="38100" dist="38100" dir="2700000" algn="tl">
                    <a:srgbClr val="FFFFFF"/>
                  </a:outerShdw>
                </a:effectLst>
                <a:ea typeface="楷体" pitchFamily="49" charset="-122"/>
              </a:rPr>
              <a:t>）运算符的结合性：</a:t>
            </a:r>
            <a:r>
              <a:rPr lang="zh-CN" altLang="en-US" sz="2000" b="1" dirty="0">
                <a:effectLst>
                  <a:outerShdw blurRad="38100" dist="38100" dir="2700000" algn="tl">
                    <a:srgbClr val="FFFFFF"/>
                  </a:outerShdw>
                </a:effectLst>
                <a:ea typeface="楷体" pitchFamily="49" charset="-122"/>
              </a:rPr>
              <a:t>同级别运算符的运算顺序（指左结合性还是右结合性）。</a:t>
            </a:r>
            <a:endParaRPr lang="en-US" altLang="zh-CN" sz="2000" b="1" dirty="0">
              <a:effectLst>
                <a:outerShdw blurRad="38100" dist="38100" dir="2700000" algn="tl">
                  <a:srgbClr val="FFFFFF"/>
                </a:outerShdw>
              </a:effectLst>
              <a:ea typeface="楷体" pitchFamily="49" charset="-122"/>
            </a:endParaRPr>
          </a:p>
          <a:p>
            <a:pPr>
              <a:lnSpc>
                <a:spcPts val="3000"/>
              </a:lnSpc>
              <a:tabLst>
                <a:tab pos="342900" algn="l"/>
              </a:tabLst>
            </a:pPr>
            <a:r>
              <a:rPr lang="zh-CN" altLang="en-US" sz="2000" b="1" dirty="0">
                <a:effectLst>
                  <a:outerShdw blurRad="38100" dist="38100" dir="2700000" algn="tl">
                    <a:srgbClr val="FFFFFF"/>
                  </a:outerShdw>
                </a:effectLst>
                <a:ea typeface="楷体" pitchFamily="49" charset="-122"/>
              </a:rPr>
              <a:t>    </a:t>
            </a:r>
            <a:r>
              <a:rPr lang="zh-CN" altLang="en-US" sz="2000" b="1" dirty="0">
                <a:solidFill>
                  <a:srgbClr val="0066FF"/>
                </a:solidFill>
                <a:effectLst>
                  <a:outerShdw blurRad="38100" dist="38100" dir="2700000" algn="tl">
                    <a:srgbClr val="FFFFFF"/>
                  </a:outerShdw>
                </a:effectLst>
                <a:ea typeface="楷体" pitchFamily="49" charset="-122"/>
              </a:rPr>
              <a:t>（</a:t>
            </a:r>
            <a:r>
              <a:rPr lang="en-US" altLang="zh-CN" sz="2000" b="1" dirty="0">
                <a:solidFill>
                  <a:srgbClr val="0066FF"/>
                </a:solidFill>
                <a:effectLst>
                  <a:outerShdw blurRad="38100" dist="38100" dir="2700000" algn="tl">
                    <a:srgbClr val="FFFFFF"/>
                  </a:outerShdw>
                </a:effectLst>
                <a:ea typeface="楷体" pitchFamily="49" charset="-122"/>
              </a:rPr>
              <a:t>5</a:t>
            </a:r>
            <a:r>
              <a:rPr lang="zh-CN" altLang="en-US" sz="2000" b="1" dirty="0">
                <a:solidFill>
                  <a:srgbClr val="0066FF"/>
                </a:solidFill>
                <a:effectLst>
                  <a:outerShdw blurRad="38100" dist="38100" dir="2700000" algn="tl">
                    <a:srgbClr val="FFFFFF"/>
                  </a:outerShdw>
                </a:effectLst>
                <a:ea typeface="楷体" pitchFamily="49" charset="-122"/>
              </a:rPr>
              <a:t>）运算结果的类型：</a:t>
            </a:r>
            <a:r>
              <a:rPr lang="zh-CN" altLang="en-US" sz="2000" b="1" dirty="0">
                <a:effectLst>
                  <a:outerShdw blurRad="38100" dist="38100" dir="2700000" algn="tl">
                    <a:srgbClr val="FFFFFF"/>
                  </a:outerShdw>
                </a:effectLst>
                <a:ea typeface="楷体" pitchFamily="49" charset="-122"/>
              </a:rPr>
              <a:t>表达式运算后最终所得到的值的类型。</a:t>
            </a:r>
            <a:endParaRPr lang="en-US" altLang="zh-CN" sz="2000" b="1" dirty="0">
              <a:effectLst>
                <a:outerShdw blurRad="38100" dist="38100" dir="2700000" algn="tl">
                  <a:srgbClr val="FFFFFF"/>
                </a:outerShdw>
              </a:effectLst>
              <a:ea typeface="楷体" pitchFamily="49" charset="-122"/>
            </a:endParaRPr>
          </a:p>
        </p:txBody>
      </p:sp>
      <p:grpSp>
        <p:nvGrpSpPr>
          <p:cNvPr id="810028" name="Group 44"/>
          <p:cNvGrpSpPr>
            <a:grpSpLocks/>
          </p:cNvGrpSpPr>
          <p:nvPr/>
        </p:nvGrpSpPr>
        <p:grpSpPr bwMode="auto">
          <a:xfrm>
            <a:off x="767408" y="1052736"/>
            <a:ext cx="11111331" cy="6021388"/>
            <a:chOff x="377" y="570"/>
            <a:chExt cx="5375" cy="3793"/>
          </a:xfrm>
        </p:grpSpPr>
        <p:sp useBgFill="1">
          <p:nvSpPr>
            <p:cNvPr id="810020" name="Rectangle 36"/>
            <p:cNvSpPr>
              <a:spLocks noChangeArrowheads="1"/>
            </p:cNvSpPr>
            <p:nvPr/>
          </p:nvSpPr>
          <p:spPr bwMode="auto">
            <a:xfrm>
              <a:off x="377" y="570"/>
              <a:ext cx="5375" cy="3793"/>
            </a:xfrm>
            <a:prstGeom prst="rect">
              <a:avLst/>
            </a:prstGeom>
            <a:ln w="9525">
              <a:noFill/>
              <a:miter lim="800000"/>
              <a:headEnd/>
              <a:tailEnd/>
            </a:ln>
            <a:effectLst/>
          </p:spPr>
          <p:txBody>
            <a:bodyPr wrap="none" anchor="ctr"/>
            <a:lstStyle/>
            <a:p>
              <a:endParaRPr lang="zh-CN" altLang="en-US"/>
            </a:p>
          </p:txBody>
        </p:sp>
        <p:grpSp>
          <p:nvGrpSpPr>
            <p:cNvPr id="810027" name="Group 43"/>
            <p:cNvGrpSpPr>
              <a:grpSpLocks/>
            </p:cNvGrpSpPr>
            <p:nvPr/>
          </p:nvGrpSpPr>
          <p:grpSpPr bwMode="auto">
            <a:xfrm>
              <a:off x="1004" y="700"/>
              <a:ext cx="3866" cy="3329"/>
              <a:chOff x="1004" y="700"/>
              <a:chExt cx="3866" cy="3329"/>
            </a:xfrm>
          </p:grpSpPr>
          <p:grpSp>
            <p:nvGrpSpPr>
              <p:cNvPr id="810021" name="Group 37"/>
              <p:cNvGrpSpPr>
                <a:grpSpLocks/>
              </p:cNvGrpSpPr>
              <p:nvPr/>
            </p:nvGrpSpPr>
            <p:grpSpPr bwMode="auto">
              <a:xfrm>
                <a:off x="1004" y="700"/>
                <a:ext cx="3866" cy="3329"/>
                <a:chOff x="476" y="648"/>
                <a:chExt cx="3866" cy="3329"/>
              </a:xfrm>
            </p:grpSpPr>
            <p:sp>
              <p:nvSpPr>
                <p:cNvPr id="810022" name="AutoShape 38"/>
                <p:cNvSpPr>
                  <a:spLocks/>
                </p:cNvSpPr>
                <p:nvPr/>
              </p:nvSpPr>
              <p:spPr bwMode="auto">
                <a:xfrm>
                  <a:off x="488" y="648"/>
                  <a:ext cx="178" cy="3329"/>
                </a:xfrm>
                <a:prstGeom prst="leftBrace">
                  <a:avLst>
                    <a:gd name="adj1" fmla="val 155852"/>
                    <a:gd name="adj2" fmla="val 50000"/>
                  </a:avLst>
                </a:prstGeom>
                <a:noFill/>
                <a:ln w="9525">
                  <a:noFill/>
                  <a:round/>
                  <a:headEnd/>
                  <a:tailEnd/>
                </a:ln>
                <a:effectLst/>
              </p:spPr>
              <p:txBody>
                <a:bodyPr wrap="none" anchor="ctr"/>
                <a:lstStyle/>
                <a:p>
                  <a:endParaRPr lang="zh-CN" altLang="en-US"/>
                </a:p>
              </p:txBody>
            </p:sp>
            <p:sp>
              <p:nvSpPr>
                <p:cNvPr id="810023" name="Text Box 39"/>
                <p:cNvSpPr txBox="1">
                  <a:spLocks noChangeArrowheads="1"/>
                </p:cNvSpPr>
                <p:nvPr/>
              </p:nvSpPr>
              <p:spPr bwMode="auto">
                <a:xfrm>
                  <a:off x="476" y="1652"/>
                  <a:ext cx="311" cy="989"/>
                </a:xfrm>
                <a:prstGeom prst="rect">
                  <a:avLst/>
                </a:prstGeom>
                <a:noFill/>
                <a:ln w="9525">
                  <a:noFill/>
                  <a:miter lim="800000"/>
                  <a:headEnd/>
                  <a:tailEnd/>
                </a:ln>
                <a:effectLst/>
              </p:spPr>
              <p:txBody>
                <a:bodyPr wrap="none">
                  <a:spAutoFit/>
                </a:bodyPr>
                <a:lstStyle/>
                <a:p>
                  <a:pPr eaLnBrk="0" hangingPunct="0"/>
                  <a:r>
                    <a:rPr lang="en-US" altLang="zh-CN" b="1" dirty="0">
                      <a:solidFill>
                        <a:srgbClr val="FF3399"/>
                      </a:solidFill>
                      <a:effectLst>
                        <a:outerShdw blurRad="38100" dist="38100" dir="2700000" algn="ctr" rotWithShape="0">
                          <a:schemeClr val="bg1">
                            <a:alpha val="43000"/>
                          </a:schemeClr>
                        </a:outerShdw>
                      </a:effectLst>
                      <a:latin typeface="+mn-lt"/>
                      <a:ea typeface="隶书" pitchFamily="49" charset="-122"/>
                    </a:rPr>
                    <a:t>C</a:t>
                  </a:r>
                </a:p>
                <a:p>
                  <a:pPr eaLnBrk="0" hangingPunct="0"/>
                  <a:r>
                    <a:rPr lang="zh-CN" altLang="zh-CN" b="1" dirty="0">
                      <a:solidFill>
                        <a:srgbClr val="FF3399"/>
                      </a:solidFill>
                      <a:effectLst>
                        <a:outerShdw blurRad="38100" dist="38100" dir="2700000" algn="ctr" rotWithShape="0">
                          <a:schemeClr val="bg1">
                            <a:alpha val="43000"/>
                          </a:schemeClr>
                        </a:outerShdw>
                      </a:effectLst>
                      <a:latin typeface="隶书" pitchFamily="49" charset="-122"/>
                      <a:ea typeface="隶书" pitchFamily="49" charset="-122"/>
                    </a:rPr>
                    <a:t>运</a:t>
                  </a:r>
                </a:p>
                <a:p>
                  <a:pPr eaLnBrk="0" hangingPunct="0"/>
                  <a:r>
                    <a:rPr lang="zh-CN" altLang="zh-CN" b="1" dirty="0">
                      <a:solidFill>
                        <a:srgbClr val="FF3399"/>
                      </a:solidFill>
                      <a:effectLst>
                        <a:outerShdw blurRad="38100" dist="38100" dir="2700000" algn="ctr" rotWithShape="0">
                          <a:schemeClr val="bg1">
                            <a:alpha val="43000"/>
                          </a:schemeClr>
                        </a:outerShdw>
                      </a:effectLst>
                      <a:latin typeface="隶书" pitchFamily="49" charset="-122"/>
                      <a:ea typeface="隶书" pitchFamily="49" charset="-122"/>
                    </a:rPr>
                    <a:t>算</a:t>
                  </a:r>
                </a:p>
                <a:p>
                  <a:pPr eaLnBrk="0" hangingPunct="0"/>
                  <a:r>
                    <a:rPr lang="zh-CN" altLang="zh-CN" b="1" dirty="0">
                      <a:solidFill>
                        <a:srgbClr val="FF3399"/>
                      </a:solidFill>
                      <a:effectLst>
                        <a:outerShdw blurRad="38100" dist="38100" dir="2700000" algn="ctr" rotWithShape="0">
                          <a:schemeClr val="bg1">
                            <a:alpha val="43000"/>
                          </a:schemeClr>
                        </a:outerShdw>
                      </a:effectLst>
                      <a:latin typeface="隶书" pitchFamily="49" charset="-122"/>
                      <a:ea typeface="隶书" pitchFamily="49" charset="-122"/>
                    </a:rPr>
                    <a:t>符</a:t>
                  </a:r>
                  <a:endParaRPr lang="zh-CN" altLang="en-US" b="1" dirty="0">
                    <a:solidFill>
                      <a:srgbClr val="FF3399"/>
                    </a:solidFill>
                    <a:effectLst>
                      <a:outerShdw blurRad="38100" dist="38100" dir="2700000" algn="ctr" rotWithShape="0">
                        <a:schemeClr val="bg1">
                          <a:alpha val="43000"/>
                        </a:schemeClr>
                      </a:outerShdw>
                    </a:effectLst>
                    <a:latin typeface="隶书" pitchFamily="49" charset="-122"/>
                    <a:ea typeface="隶书" pitchFamily="49" charset="-122"/>
                  </a:endParaRPr>
                </a:p>
              </p:txBody>
            </p:sp>
            <p:sp>
              <p:nvSpPr>
                <p:cNvPr id="810024" name="Text Box 40"/>
                <p:cNvSpPr txBox="1">
                  <a:spLocks noChangeArrowheads="1"/>
                </p:cNvSpPr>
                <p:nvPr/>
              </p:nvSpPr>
              <p:spPr bwMode="auto">
                <a:xfrm>
                  <a:off x="942" y="653"/>
                  <a:ext cx="3400" cy="3315"/>
                </a:xfrm>
                <a:prstGeom prst="rect">
                  <a:avLst/>
                </a:prstGeom>
                <a:noFill/>
                <a:ln w="9525">
                  <a:noFill/>
                  <a:miter lim="800000"/>
                  <a:headEnd/>
                  <a:tailEnd/>
                </a:ln>
                <a:effectLst/>
              </p:spPr>
              <p:txBody>
                <a:bodyPr wrap="square" anchor="ctr">
                  <a:spAutoFit/>
                </a:bodyPr>
                <a:lstStyle/>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算术运算符    ：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  -  *  /  %  ++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关系运算符    ：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&lt;  &lt;=   ==   &gt;   &gt;=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逻辑运算符    ：  （</a:t>
                  </a:r>
                  <a:r>
                    <a:rPr lang="zh-CN" altLang="en-US" b="1" dirty="0">
                      <a:ln w="1905"/>
                      <a:solidFill>
                        <a:srgbClr val="FF0000"/>
                      </a:solidFill>
                      <a:effectLst>
                        <a:outerShdw blurRad="38100" dist="38100" dir="2700000" algn="tl">
                          <a:srgbClr val="000000">
                            <a:alpha val="43137"/>
                          </a:srgbClr>
                        </a:outerShdw>
                      </a:effectLst>
                      <a:latin typeface="+mn-lt"/>
                      <a:ea typeface="楷体" pitchFamily="49" charset="-122"/>
                    </a:rPr>
                    <a:t>！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&amp;&amp;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位运算符        ：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&lt;&lt;   &gt;&gt;   ~  |  ^  &amp;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赋值运算符    ：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 </a:t>
                  </a:r>
                  <a:r>
                    <a:rPr lang="zh-CN" altLang="en-US" b="1" dirty="0">
                      <a:ln w="1905"/>
                      <a:solidFill>
                        <a:srgbClr val="FF0000"/>
                      </a:solidFill>
                      <a:effectLst>
                        <a:outerShdw blurRad="38100" dist="38100" dir="2700000" algn="tl">
                          <a:srgbClr val="000000">
                            <a:alpha val="43137"/>
                          </a:srgbClr>
                        </a:outerShdw>
                      </a:effectLst>
                      <a:latin typeface="+mn-lt"/>
                      <a:ea typeface="楷体" pitchFamily="49" charset="-122"/>
                    </a:rPr>
                    <a:t>及其扩展</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条件运算符    ：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逗号运算符    ：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指针运算符    ：  （</a:t>
                  </a:r>
                  <a:r>
                    <a:rPr lang="zh-CN" altLang="en-US" b="1" dirty="0">
                      <a:ln w="1905"/>
                      <a:solidFill>
                        <a:srgbClr val="FF0000"/>
                      </a:solidFill>
                      <a:effectLst>
                        <a:outerShdw blurRad="38100" dist="38100" dir="2700000" algn="tl">
                          <a:srgbClr val="000000">
                            <a:alpha val="43137"/>
                          </a:srgbClr>
                        </a:outerShdw>
                      </a:effectLst>
                      <a:latin typeface="+mn-lt"/>
                      <a:ea typeface="楷体" pitchFamily="49" charset="-122"/>
                    </a:rPr>
                    <a:t>*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&amp;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求字节数        ：  （</a:t>
                  </a:r>
                  <a:r>
                    <a:rPr lang="en-US" altLang="zh-CN" b="1" dirty="0" err="1">
                      <a:ln w="1905"/>
                      <a:solidFill>
                        <a:srgbClr val="FF0000"/>
                      </a:solidFill>
                      <a:effectLst>
                        <a:outerShdw blurRad="38100" dist="38100" dir="2700000" algn="tl">
                          <a:srgbClr val="000000">
                            <a:alpha val="43137"/>
                          </a:srgbClr>
                        </a:outerShdw>
                      </a:effectLst>
                      <a:latin typeface="+mn-lt"/>
                      <a:ea typeface="楷体" pitchFamily="49" charset="-122"/>
                    </a:rPr>
                    <a:t>sizeof</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强制类型转换：  </a:t>
                  </a:r>
                  <a:r>
                    <a:rPr lang="zh-CN" altLang="en-US" b="1" dirty="0">
                      <a:ln w="1905"/>
                      <a:solidFill>
                        <a:srgbClr val="FF0000"/>
                      </a:solidFill>
                      <a:effectLst>
                        <a:outerShdw blurRad="38100" dist="38100" dir="2700000" algn="tl">
                          <a:srgbClr val="000000">
                            <a:alpha val="43137"/>
                          </a:srgbClr>
                        </a:outerShdw>
                      </a:effectLst>
                      <a:latin typeface="+mn-lt"/>
                      <a:ea typeface="楷体" pitchFamily="49" charset="-122"/>
                    </a:rPr>
                    <a:t>（类型）</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分量运算符    ：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  -&gt;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下标运算符    ：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其它                ：  （</a:t>
                  </a:r>
                  <a:r>
                    <a:rPr lang="en-US" altLang="zh-CN" b="1" dirty="0">
                      <a:ln w="1905"/>
                      <a:solidFill>
                        <a:srgbClr val="FF0000"/>
                      </a:solidFill>
                      <a:effectLst>
                        <a:outerShdw blurRad="38100" dist="38100" dir="2700000" algn="tl">
                          <a:srgbClr val="000000">
                            <a:alpha val="43137"/>
                          </a:srgbClr>
                        </a:outerShdw>
                      </a:effectLst>
                      <a:latin typeface="+mn-lt"/>
                      <a:ea typeface="楷体" pitchFamily="49" charset="-122"/>
                    </a:rPr>
                    <a:t>( )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rPr>
                    <a:t>）</a:t>
                  </a:r>
                </a:p>
                <a:p>
                  <a:pPr eaLnBrk="0" hangingPunct="0"/>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mn-lt"/>
                    <a:ea typeface="楷体" pitchFamily="49" charset="-122"/>
                  </a:endParaRPr>
                </a:p>
              </p:txBody>
            </p:sp>
          </p:grpSp>
          <p:sp>
            <p:nvSpPr>
              <p:cNvPr id="810026" name="AutoShape 42"/>
              <p:cNvSpPr>
                <a:spLocks/>
              </p:cNvSpPr>
              <p:nvPr/>
            </p:nvSpPr>
            <p:spPr bwMode="auto">
              <a:xfrm>
                <a:off x="1330" y="799"/>
                <a:ext cx="136" cy="2858"/>
              </a:xfrm>
              <a:prstGeom prst="leftBrace">
                <a:avLst>
                  <a:gd name="adj1" fmla="val 175123"/>
                  <a:gd name="adj2" fmla="val 50000"/>
                </a:avLst>
              </a:prstGeom>
              <a:noFill/>
              <a:ln w="31750">
                <a:solidFill>
                  <a:srgbClr val="0066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grpSp>
      </p:grpSp>
      <p:grpSp>
        <p:nvGrpSpPr>
          <p:cNvPr id="810029" name="Group 45"/>
          <p:cNvGrpSpPr>
            <a:grpSpLocks/>
          </p:cNvGrpSpPr>
          <p:nvPr/>
        </p:nvGrpSpPr>
        <p:grpSpPr bwMode="auto">
          <a:xfrm>
            <a:off x="2814" y="0"/>
            <a:ext cx="446088" cy="6858000"/>
            <a:chOff x="0" y="0"/>
            <a:chExt cx="281" cy="4320"/>
          </a:xfrm>
        </p:grpSpPr>
        <p:sp>
          <p:nvSpPr>
            <p:cNvPr id="810030" name="Text Box 4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10031" name="Text Box 4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5CB141AF-0D33-31F0-837F-A6A11953E9FF}"/>
              </a:ext>
            </a:extLst>
          </p:cNvPr>
          <p:cNvSpPr>
            <a:spLocks noGrp="1"/>
          </p:cNvSpPr>
          <p:nvPr>
            <p:ph type="sldNum" sz="quarter" idx="12"/>
          </p:nvPr>
        </p:nvSpPr>
        <p:spPr/>
        <p:txBody>
          <a:bodyPr/>
          <a:lstStyle/>
          <a:p>
            <a:fld id="{889BB3BD-F80A-4CDD-987F-7A7F8A95929D}" type="slidenum">
              <a:rPr lang="en-US" altLang="zh-CN" smtClean="0"/>
              <a:pPr/>
              <a:t>33</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986">
                                            <p:txEl>
                                              <p:pRg st="0" end="0"/>
                                            </p:txEl>
                                          </p:spTgt>
                                        </p:tgtEl>
                                        <p:attrNameLst>
                                          <p:attrName>style.visibility</p:attrName>
                                        </p:attrNameLst>
                                      </p:cBhvr>
                                      <p:to>
                                        <p:strVal val="visible"/>
                                      </p:to>
                                    </p:set>
                                    <p:anim calcmode="lin" valueType="num">
                                      <p:cBhvr additive="base">
                                        <p:cTn id="7" dur="500" fill="hold"/>
                                        <p:tgtEl>
                                          <p:spTgt spid="8099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9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10008"/>
                                        </p:tgtEl>
                                        <p:attrNameLst>
                                          <p:attrName>style.visibility</p:attrName>
                                        </p:attrNameLst>
                                      </p:cBhvr>
                                      <p:to>
                                        <p:strVal val="visible"/>
                                      </p:to>
                                    </p:set>
                                    <p:animEffect transition="in" filter="box(out)">
                                      <p:cBhvr>
                                        <p:cTn id="13" dur="500"/>
                                        <p:tgtEl>
                                          <p:spTgt spid="810008"/>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810009"/>
                                        </p:tgtEl>
                                        <p:attrNameLst>
                                          <p:attrName>style.visibility</p:attrName>
                                        </p:attrNameLst>
                                      </p:cBhvr>
                                      <p:to>
                                        <p:strVal val="visible"/>
                                      </p:to>
                                    </p:set>
                                    <p:animEffect transition="in" filter="box(in)">
                                      <p:cBhvr>
                                        <p:cTn id="18" dur="500"/>
                                        <p:tgtEl>
                                          <p:spTgt spid="810009"/>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810010"/>
                                        </p:tgtEl>
                                        <p:attrNameLst>
                                          <p:attrName>style.visibility</p:attrName>
                                        </p:attrNameLst>
                                      </p:cBhvr>
                                      <p:to>
                                        <p:strVal val="visible"/>
                                      </p:to>
                                    </p:set>
                                    <p:animEffect transition="in" filter="box(in)">
                                      <p:cBhvr>
                                        <p:cTn id="23" dur="500"/>
                                        <p:tgtEl>
                                          <p:spTgt spid="81001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810028"/>
                                        </p:tgtEl>
                                        <p:attrNameLst>
                                          <p:attrName>style.visibility</p:attrName>
                                        </p:attrNameLst>
                                      </p:cBhvr>
                                      <p:to>
                                        <p:strVal val="visible"/>
                                      </p:to>
                                    </p:set>
                                    <p:animEffect transition="in" filter="box(out)">
                                      <p:cBhvr>
                                        <p:cTn id="28" dur="500"/>
                                        <p:tgtEl>
                                          <p:spTgt spid="810028"/>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6" grpId="0" build="p" bldLvl="5" autoUpdateAnimBg="0"/>
      <p:bldP spid="810008" grpId="0"/>
      <p:bldP spid="810009" grpId="0" animBg="1"/>
      <p:bldP spid="8100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2034" name="Rectangle 2"/>
          <p:cNvSpPr>
            <a:spLocks noGrp="1" noChangeArrowheads="1"/>
          </p:cNvSpPr>
          <p:nvPr>
            <p:ph type="body" idx="4294967295"/>
          </p:nvPr>
        </p:nvSpPr>
        <p:spPr>
          <a:xfrm>
            <a:off x="670822" y="333375"/>
            <a:ext cx="7772400" cy="647700"/>
          </a:xfrm>
        </p:spPr>
        <p:txBody>
          <a:bodyPr/>
          <a:lstStyle/>
          <a:p>
            <a:pPr algn="just">
              <a:buFontTx/>
              <a:buNone/>
            </a:pPr>
            <a:r>
              <a:rPr lang="en-US" altLang="zh-CN">
                <a:solidFill>
                  <a:srgbClr val="FF3399"/>
                </a:solidFill>
                <a:effectLst>
                  <a:outerShdw blurRad="38100" dist="38100" dir="2700000" algn="tl">
                    <a:srgbClr val="000000"/>
                  </a:outerShdw>
                </a:effectLst>
                <a:latin typeface="隶书" pitchFamily="49" charset="-122"/>
                <a:ea typeface="隶书" pitchFamily="49" charset="-122"/>
              </a:rPr>
              <a:t>1. </a:t>
            </a:r>
            <a:r>
              <a:rPr lang="zh-CN" altLang="en-US">
                <a:solidFill>
                  <a:srgbClr val="FF3399"/>
                </a:solidFill>
                <a:effectLst>
                  <a:outerShdw blurRad="38100" dist="38100" dir="2700000" algn="tl">
                    <a:srgbClr val="000000"/>
                  </a:outerShdw>
                </a:effectLst>
                <a:latin typeface="隶书" pitchFamily="49" charset="-122"/>
                <a:ea typeface="隶书" pitchFamily="49" charset="-122"/>
              </a:rPr>
              <a:t>赋值运算符、赋值表达式</a:t>
            </a:r>
            <a:r>
              <a:rPr lang="zh-CN" altLang="en-US"/>
              <a:t> </a:t>
            </a:r>
          </a:p>
        </p:txBody>
      </p:sp>
      <p:sp>
        <p:nvSpPr>
          <p:cNvPr id="812038" name="Text Box 6"/>
          <p:cNvSpPr txBox="1">
            <a:spLocks noChangeArrowheads="1"/>
          </p:cNvSpPr>
          <p:nvPr/>
        </p:nvSpPr>
        <p:spPr bwMode="auto">
          <a:xfrm>
            <a:off x="623392" y="912813"/>
            <a:ext cx="6356350" cy="461665"/>
          </a:xfrm>
          <a:prstGeom prst="rect">
            <a:avLst/>
          </a:prstGeom>
          <a:noFill/>
          <a:ln w="9525">
            <a:noFill/>
            <a:miter lim="800000"/>
            <a:headEnd/>
            <a:tailEnd/>
          </a:ln>
          <a:effectLst/>
        </p:spPr>
        <p:txBody>
          <a:bodyPr wrap="square">
            <a:spAutoFit/>
          </a:bodyPr>
          <a:lstStyle/>
          <a:p>
            <a:pPr marL="457200">
              <a:spcBef>
                <a:spcPct val="50000"/>
              </a:spcBef>
              <a:buFont typeface="Wingdings" pitchFamily="2" charset="2"/>
              <a:buChar char="Ø"/>
            </a:pPr>
            <a:r>
              <a:rPr lang="en-US" altLang="zh-CN" b="1" dirty="0">
                <a:solidFill>
                  <a:srgbClr val="FF3300"/>
                </a:solidFill>
                <a:effectLst>
                  <a:outerShdw blurRad="38100" dist="38100" dir="2700000" algn="tl">
                    <a:srgbClr val="000000"/>
                  </a:outerShdw>
                </a:effectLst>
                <a:latin typeface="+mn-lt"/>
                <a:ea typeface="楷体" pitchFamily="49" charset="-122"/>
              </a:rPr>
              <a:t> </a:t>
            </a:r>
            <a:r>
              <a:rPr lang="zh-CN" altLang="zh-CN" b="1" dirty="0">
                <a:solidFill>
                  <a:srgbClr val="FF3300"/>
                </a:solidFill>
                <a:effectLst>
                  <a:outerShdw blurRad="38100" dist="38100" dir="2700000" algn="tl">
                    <a:srgbClr val="000000"/>
                  </a:outerShdw>
                </a:effectLst>
                <a:latin typeface="+mn-lt"/>
                <a:ea typeface="楷体" pitchFamily="49" charset="-122"/>
              </a:rPr>
              <a:t>赋值运算符</a:t>
            </a:r>
            <a:r>
              <a:rPr lang="zh-CN" altLang="en-US" b="1" dirty="0">
                <a:solidFill>
                  <a:srgbClr val="FF3300"/>
                </a:solidFill>
                <a:effectLst>
                  <a:outerShdw blurRad="38100" dist="38100" dir="2700000" algn="tl">
                    <a:srgbClr val="000000"/>
                  </a:outerShdw>
                </a:effectLst>
                <a:latin typeface="+mn-lt"/>
                <a:ea typeface="楷体" pitchFamily="49" charset="-122"/>
              </a:rPr>
              <a:t>（“</a:t>
            </a:r>
            <a:r>
              <a:rPr lang="zh-CN" altLang="zh-CN" b="1" dirty="0">
                <a:solidFill>
                  <a:srgbClr val="FF3300"/>
                </a:solidFill>
                <a:effectLst>
                  <a:outerShdw blurRad="38100" dist="38100" dir="2700000" algn="tl">
                    <a:srgbClr val="000000"/>
                  </a:outerShdw>
                </a:effectLst>
                <a:latin typeface="+mn-lt"/>
                <a:ea typeface="楷体" pitchFamily="49" charset="-122"/>
              </a:rPr>
              <a:t>＝</a:t>
            </a:r>
            <a:r>
              <a:rPr lang="zh-CN" altLang="en-US" b="1" dirty="0">
                <a:solidFill>
                  <a:srgbClr val="FF3300"/>
                </a:solidFill>
                <a:effectLst>
                  <a:outerShdw blurRad="38100" dist="38100" dir="2700000" algn="tl">
                    <a:srgbClr val="000000"/>
                  </a:outerShdw>
                </a:effectLst>
                <a:latin typeface="+mn-lt"/>
                <a:ea typeface="楷体" pitchFamily="49" charset="-122"/>
              </a:rPr>
              <a:t>”，双目运算符）</a:t>
            </a:r>
            <a:r>
              <a:rPr lang="zh-CN" altLang="en-US" b="1" dirty="0">
                <a:solidFill>
                  <a:srgbClr val="006600"/>
                </a:solidFill>
                <a:effectLst>
                  <a:outerShdw blurRad="38100" dist="38100" dir="2700000" algn="tl">
                    <a:srgbClr val="000000"/>
                  </a:outerShdw>
                </a:effectLst>
                <a:latin typeface="+mn-lt"/>
                <a:ea typeface="楷体" pitchFamily="49" charset="-122"/>
              </a:rPr>
              <a:t>  </a:t>
            </a:r>
          </a:p>
        </p:txBody>
      </p:sp>
      <p:sp>
        <p:nvSpPr>
          <p:cNvPr id="812042" name="Text Box 10"/>
          <p:cNvSpPr txBox="1">
            <a:spLocks noChangeArrowheads="1"/>
          </p:cNvSpPr>
          <p:nvPr/>
        </p:nvSpPr>
        <p:spPr bwMode="auto">
          <a:xfrm>
            <a:off x="1418803" y="1366838"/>
            <a:ext cx="374332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0000FF"/>
                </a:solidFill>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一般形式：</a:t>
            </a:r>
          </a:p>
        </p:txBody>
      </p:sp>
      <p:sp>
        <p:nvSpPr>
          <p:cNvPr id="812043" name="Text Box 11"/>
          <p:cNvSpPr txBox="1">
            <a:spLocks noChangeArrowheads="1"/>
          </p:cNvSpPr>
          <p:nvPr/>
        </p:nvSpPr>
        <p:spPr bwMode="auto">
          <a:xfrm>
            <a:off x="1920155" y="1857374"/>
            <a:ext cx="6959629" cy="40011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sp3d/>
          </a:bodyPr>
          <a:lstStyle/>
          <a:p>
            <a:pPr algn="ctr">
              <a:spcBef>
                <a:spcPct val="50000"/>
              </a:spcBef>
            </a:pPr>
            <a:r>
              <a:rPr lang="zh-CN" altLang="en-US" sz="2000" b="1">
                <a:solidFill>
                  <a:srgbClr val="FF3399"/>
                </a:solidFill>
                <a:effectLst>
                  <a:outerShdw blurRad="38100" dist="38100" dir="2700000" algn="tl">
                    <a:srgbClr val="000000"/>
                  </a:outerShdw>
                </a:effectLst>
                <a:latin typeface="+mn-lt"/>
                <a:ea typeface="楷体" pitchFamily="49" charset="-122"/>
              </a:rPr>
              <a:t>变量  </a:t>
            </a:r>
            <a:r>
              <a:rPr lang="en-US" altLang="zh-CN" sz="2000" b="1">
                <a:solidFill>
                  <a:srgbClr val="FF3399"/>
                </a:solidFill>
                <a:effectLst>
                  <a:outerShdw blurRad="38100" dist="38100" dir="2700000" algn="tl">
                    <a:srgbClr val="000000"/>
                  </a:outerShdw>
                </a:effectLst>
                <a:latin typeface="+mn-lt"/>
                <a:ea typeface="楷体" pitchFamily="49" charset="-122"/>
              </a:rPr>
              <a:t>=  </a:t>
            </a:r>
            <a:r>
              <a:rPr lang="zh-CN" altLang="en-US" sz="2000" b="1">
                <a:solidFill>
                  <a:srgbClr val="FF3399"/>
                </a:solidFill>
                <a:effectLst>
                  <a:outerShdw blurRad="38100" dist="38100" dir="2700000" algn="tl">
                    <a:srgbClr val="000000"/>
                  </a:outerShdw>
                </a:effectLst>
                <a:latin typeface="+mn-lt"/>
                <a:ea typeface="楷体" pitchFamily="49" charset="-122"/>
              </a:rPr>
              <a:t>常量或变量或表达式</a:t>
            </a:r>
          </a:p>
        </p:txBody>
      </p:sp>
      <p:sp>
        <p:nvSpPr>
          <p:cNvPr id="812044" name="Text Box 12"/>
          <p:cNvSpPr txBox="1">
            <a:spLocks noChangeArrowheads="1"/>
          </p:cNvSpPr>
          <p:nvPr/>
        </p:nvSpPr>
        <p:spPr bwMode="auto">
          <a:xfrm>
            <a:off x="1406103" y="2332038"/>
            <a:ext cx="764222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0000FF"/>
                </a:solidFill>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功能：</a:t>
            </a:r>
            <a:r>
              <a:rPr lang="zh-CN" altLang="en-US" sz="2000" b="1" dirty="0">
                <a:effectLst>
                  <a:outerShdw blurRad="38100" dist="38100" dir="2700000" algn="tl">
                    <a:srgbClr val="FFFFFF"/>
                  </a:outerShdw>
                </a:effectLst>
                <a:latin typeface="+mn-lt"/>
                <a:ea typeface="楷体" pitchFamily="49" charset="-122"/>
              </a:rPr>
              <a:t>将右边常量或变量或表达式的值赋给左边变量</a:t>
            </a:r>
            <a:r>
              <a:rPr lang="zh-CN" altLang="en-US" dirty="0">
                <a:latin typeface="+mn-lt"/>
                <a:ea typeface="楷体" pitchFamily="49" charset="-122"/>
              </a:rPr>
              <a:t> </a:t>
            </a:r>
          </a:p>
        </p:txBody>
      </p:sp>
      <p:sp>
        <p:nvSpPr>
          <p:cNvPr id="812046" name="Text Box 14"/>
          <p:cNvSpPr txBox="1">
            <a:spLocks noChangeArrowheads="1"/>
          </p:cNvSpPr>
          <p:nvPr/>
        </p:nvSpPr>
        <p:spPr bwMode="auto">
          <a:xfrm>
            <a:off x="623392" y="2781300"/>
            <a:ext cx="2611437" cy="461665"/>
          </a:xfrm>
          <a:prstGeom prst="rect">
            <a:avLst/>
          </a:prstGeom>
          <a:noFill/>
          <a:ln w="9525">
            <a:noFill/>
            <a:miter lim="800000"/>
            <a:headEnd/>
            <a:tailEnd/>
          </a:ln>
          <a:effectLst/>
        </p:spPr>
        <p:txBody>
          <a:bodyPr wrap="square">
            <a:spAutoFit/>
          </a:bodyPr>
          <a:lstStyle/>
          <a:p>
            <a:pPr marL="457200">
              <a:spcBef>
                <a:spcPct val="50000"/>
              </a:spcBef>
              <a:buFont typeface="Wingdings" pitchFamily="2" charset="2"/>
              <a:buChar char="Ø"/>
            </a:pPr>
            <a:r>
              <a:rPr lang="en-US" altLang="zh-CN" b="1" dirty="0">
                <a:solidFill>
                  <a:srgbClr val="FF3300"/>
                </a:solidFill>
                <a:effectLst>
                  <a:outerShdw blurRad="38100" dist="38100" dir="2700000" algn="tl">
                    <a:srgbClr val="000000"/>
                  </a:outerShdw>
                </a:effectLst>
                <a:latin typeface="+mn-lt"/>
                <a:ea typeface="楷体" pitchFamily="49" charset="-122"/>
              </a:rPr>
              <a:t> </a:t>
            </a:r>
            <a:r>
              <a:rPr lang="zh-CN" altLang="zh-CN" b="1" dirty="0">
                <a:solidFill>
                  <a:srgbClr val="FF3300"/>
                </a:solidFill>
                <a:effectLst>
                  <a:outerShdw blurRad="38100" dist="38100" dir="2700000" algn="tl">
                    <a:srgbClr val="000000"/>
                  </a:outerShdw>
                </a:effectLst>
                <a:latin typeface="+mn-lt"/>
                <a:ea typeface="楷体" pitchFamily="49" charset="-122"/>
              </a:rPr>
              <a:t>赋值表达式</a:t>
            </a:r>
            <a:r>
              <a:rPr lang="zh-CN" altLang="en-US" b="1" dirty="0">
                <a:solidFill>
                  <a:srgbClr val="006600"/>
                </a:solidFill>
                <a:effectLst>
                  <a:outerShdw blurRad="38100" dist="38100" dir="2700000" algn="tl">
                    <a:srgbClr val="000000"/>
                  </a:outerShdw>
                </a:effectLst>
                <a:latin typeface="+mn-lt"/>
                <a:ea typeface="楷体" pitchFamily="49" charset="-122"/>
              </a:rPr>
              <a:t>  </a:t>
            </a:r>
            <a:endParaRPr lang="zh-CN" altLang="en-US" sz="2000" b="1" dirty="0">
              <a:solidFill>
                <a:srgbClr val="006600"/>
              </a:solidFill>
              <a:effectLst>
                <a:outerShdw blurRad="38100" dist="38100" dir="2700000" algn="tl">
                  <a:srgbClr val="000000"/>
                </a:outerShdw>
              </a:effectLst>
              <a:latin typeface="+mn-lt"/>
              <a:ea typeface="楷体" pitchFamily="49" charset="-122"/>
            </a:endParaRPr>
          </a:p>
        </p:txBody>
      </p:sp>
      <p:sp>
        <p:nvSpPr>
          <p:cNvPr id="812047" name="Text Box 15"/>
          <p:cNvSpPr txBox="1">
            <a:spLocks noChangeArrowheads="1"/>
          </p:cNvSpPr>
          <p:nvPr/>
        </p:nvSpPr>
        <p:spPr bwMode="auto">
          <a:xfrm>
            <a:off x="1404516" y="3230563"/>
            <a:ext cx="374332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0000FF"/>
                </a:solidFill>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定义：</a:t>
            </a:r>
          </a:p>
        </p:txBody>
      </p:sp>
      <p:sp>
        <p:nvSpPr>
          <p:cNvPr id="812048" name="Rectangle 16"/>
          <p:cNvSpPr>
            <a:spLocks noChangeArrowheads="1"/>
          </p:cNvSpPr>
          <p:nvPr/>
        </p:nvSpPr>
        <p:spPr bwMode="auto">
          <a:xfrm>
            <a:off x="1198835" y="3644901"/>
            <a:ext cx="10297765" cy="701675"/>
          </a:xfrm>
          <a:prstGeom prst="rect">
            <a:avLst/>
          </a:prstGeom>
          <a:noFill/>
          <a:ln w="9525">
            <a:noFill/>
            <a:miter lim="800000"/>
            <a:headEnd/>
            <a:tailEnd/>
          </a:ln>
          <a:effectLst/>
        </p:spPr>
        <p:txBody>
          <a:bodyPr wrap="square" anchor="ctr">
            <a:spAutoFit/>
          </a:bodyPr>
          <a:lstStyle/>
          <a:p>
            <a:r>
              <a:rPr lang="en-US" altLang="zh-CN" sz="2000"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由赋值运算符或复合赋值运算符（后面即将介绍），将一个变量和一个表达式连接起来的表达式，称为</a:t>
            </a:r>
            <a:r>
              <a:rPr lang="zh-CN" altLang="en-US" sz="2000" b="1" dirty="0">
                <a:solidFill>
                  <a:srgbClr val="FF3300"/>
                </a:solidFill>
                <a:effectLst>
                  <a:outerShdw blurRad="38100" dist="38100" dir="2700000" algn="tl">
                    <a:srgbClr val="000000"/>
                  </a:outerShdw>
                </a:effectLst>
                <a:latin typeface="+mn-lt"/>
                <a:ea typeface="楷体" pitchFamily="49" charset="-122"/>
              </a:rPr>
              <a:t>赋值表达式</a:t>
            </a:r>
            <a:r>
              <a:rPr lang="zh-CN" altLang="en-US" sz="2000" b="1" dirty="0">
                <a:effectLst>
                  <a:outerShdw blurRad="38100" dist="38100" dir="2700000" algn="tl">
                    <a:srgbClr val="FFFFFF"/>
                  </a:outerShdw>
                </a:effectLst>
                <a:latin typeface="+mn-lt"/>
                <a:ea typeface="楷体" pitchFamily="49" charset="-122"/>
              </a:rPr>
              <a:t>。</a:t>
            </a:r>
          </a:p>
        </p:txBody>
      </p:sp>
      <p:sp>
        <p:nvSpPr>
          <p:cNvPr id="812049" name="Text Box 17"/>
          <p:cNvSpPr txBox="1">
            <a:spLocks noChangeArrowheads="1"/>
          </p:cNvSpPr>
          <p:nvPr/>
        </p:nvSpPr>
        <p:spPr bwMode="auto">
          <a:xfrm>
            <a:off x="1404516" y="4279900"/>
            <a:ext cx="374332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0000FF"/>
                </a:solidFill>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一般格式：</a:t>
            </a:r>
          </a:p>
        </p:txBody>
      </p:sp>
      <p:sp>
        <p:nvSpPr>
          <p:cNvPr id="812050" name="Text Box 18"/>
          <p:cNvSpPr txBox="1">
            <a:spLocks noChangeArrowheads="1"/>
          </p:cNvSpPr>
          <p:nvPr/>
        </p:nvSpPr>
        <p:spPr bwMode="auto">
          <a:xfrm>
            <a:off x="1848147" y="4797425"/>
            <a:ext cx="7031636" cy="40011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spcBef>
                <a:spcPct val="50000"/>
              </a:spcBef>
            </a:pPr>
            <a:r>
              <a:rPr lang="zh-CN" altLang="en-US" sz="2000" b="1">
                <a:solidFill>
                  <a:srgbClr val="FF3399"/>
                </a:solidFill>
                <a:effectLst>
                  <a:outerShdw blurRad="38100" dist="38100" dir="2700000" algn="tl">
                    <a:srgbClr val="000000"/>
                  </a:outerShdw>
                </a:effectLst>
                <a:latin typeface="+mn-lt"/>
                <a:ea typeface="楷体" pitchFamily="49" charset="-122"/>
              </a:rPr>
              <a:t>变量  （复合）赋值运算符  表达式</a:t>
            </a:r>
          </a:p>
        </p:txBody>
      </p:sp>
      <p:sp>
        <p:nvSpPr>
          <p:cNvPr id="812051" name="Text Box 19"/>
          <p:cNvSpPr txBox="1">
            <a:spLocks noChangeArrowheads="1"/>
          </p:cNvSpPr>
          <p:nvPr/>
        </p:nvSpPr>
        <p:spPr bwMode="auto">
          <a:xfrm>
            <a:off x="1404515" y="5245100"/>
            <a:ext cx="6824662"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0000FF"/>
                </a:solidFill>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赋值表达式的值：</a:t>
            </a:r>
            <a:r>
              <a:rPr lang="zh-CN" altLang="en-US" sz="2000" b="1" dirty="0">
                <a:effectLst>
                  <a:outerShdw blurRad="38100" dist="38100" dir="2700000" algn="tl">
                    <a:srgbClr val="FFFFFF"/>
                  </a:outerShdw>
                </a:effectLst>
                <a:latin typeface="+mn-lt"/>
                <a:ea typeface="楷体" pitchFamily="49" charset="-122"/>
              </a:rPr>
              <a:t>被赋值变量的值。</a:t>
            </a:r>
          </a:p>
        </p:txBody>
      </p:sp>
      <p:sp>
        <p:nvSpPr>
          <p:cNvPr id="812052" name="Rectangle 20"/>
          <p:cNvSpPr>
            <a:spLocks noChangeArrowheads="1"/>
          </p:cNvSpPr>
          <p:nvPr/>
        </p:nvSpPr>
        <p:spPr bwMode="auto">
          <a:xfrm>
            <a:off x="1847699" y="5828656"/>
            <a:ext cx="7031631" cy="461665"/>
          </a:xfrm>
          <a:prstGeom prst="rect">
            <a:avLst/>
          </a:prstGeom>
          <a:solidFill>
            <a:srgbClr val="FFFFFF"/>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sz="2000" b="1" dirty="0">
                <a:solidFill>
                  <a:srgbClr val="FF3399"/>
                </a:solidFill>
                <a:effectLst>
                  <a:outerShdw blurRad="38100" dist="38100" dir="2700000" algn="tl">
                    <a:srgbClr val="C0C0C0"/>
                  </a:outerShdw>
                </a:effectLst>
                <a:latin typeface="隶书" pitchFamily="49" charset="-122"/>
                <a:ea typeface="隶书" pitchFamily="49" charset="-122"/>
              </a:rPr>
              <a:t>例如：</a:t>
            </a:r>
            <a:r>
              <a:rPr lang="zh-CN" altLang="en-US" sz="2000" b="1" dirty="0">
                <a:effectLst>
                  <a:outerShdw blurRad="38100" dist="38100" dir="2700000" algn="tl">
                    <a:srgbClr val="C0C0C0"/>
                  </a:outerShdw>
                </a:effectLst>
                <a:latin typeface="+mn-lt"/>
                <a:ea typeface="楷体" pitchFamily="49" charset="-122"/>
              </a:rPr>
              <a:t>“</a:t>
            </a:r>
            <a:r>
              <a:rPr lang="en-US" altLang="zh-CN" sz="2000" b="1" dirty="0">
                <a:effectLst>
                  <a:outerShdw blurRad="38100" dist="38100" dir="2700000" algn="tl">
                    <a:srgbClr val="C0C0C0"/>
                  </a:outerShdw>
                </a:effectLst>
                <a:latin typeface="+mn-lt"/>
                <a:ea typeface="楷体" pitchFamily="49" charset="-122"/>
              </a:rPr>
              <a:t>a = 5”</a:t>
            </a:r>
            <a:r>
              <a:rPr lang="zh-CN" altLang="en-US" sz="2000" b="1" dirty="0">
                <a:effectLst>
                  <a:outerShdw blurRad="38100" dist="38100" dir="2700000" algn="tl">
                    <a:srgbClr val="C0C0C0"/>
                  </a:outerShdw>
                </a:effectLst>
                <a:latin typeface="+mn-lt"/>
                <a:ea typeface="楷体" pitchFamily="49" charset="-122"/>
              </a:rPr>
              <a:t>这个赋值表达式，变量</a:t>
            </a:r>
            <a:r>
              <a:rPr lang="en-US" altLang="zh-CN" sz="2000" b="1" dirty="0">
                <a:effectLst>
                  <a:outerShdw blurRad="38100" dist="38100" dir="2700000" algn="tl">
                    <a:srgbClr val="C0C0C0"/>
                  </a:outerShdw>
                </a:effectLst>
                <a:latin typeface="+mn-lt"/>
                <a:ea typeface="楷体" pitchFamily="49" charset="-122"/>
              </a:rPr>
              <a:t>a</a:t>
            </a:r>
            <a:r>
              <a:rPr lang="zh-CN" altLang="en-US" sz="2000" b="1" dirty="0">
                <a:effectLst>
                  <a:outerShdw blurRad="38100" dist="38100" dir="2700000" algn="tl">
                    <a:srgbClr val="C0C0C0"/>
                  </a:outerShdw>
                </a:effectLst>
                <a:latin typeface="+mn-lt"/>
                <a:ea typeface="楷体" pitchFamily="49" charset="-122"/>
              </a:rPr>
              <a:t>的值就是它的值。</a:t>
            </a:r>
            <a:r>
              <a:rPr lang="zh-CN" altLang="en-US" dirty="0">
                <a:latin typeface="+mn-lt"/>
                <a:ea typeface="楷体" pitchFamily="49" charset="-122"/>
              </a:rPr>
              <a:t> </a:t>
            </a:r>
          </a:p>
        </p:txBody>
      </p:sp>
      <p:grpSp>
        <p:nvGrpSpPr>
          <p:cNvPr id="812053" name="Group 21"/>
          <p:cNvGrpSpPr>
            <a:grpSpLocks/>
          </p:cNvGrpSpPr>
          <p:nvPr/>
        </p:nvGrpSpPr>
        <p:grpSpPr bwMode="auto">
          <a:xfrm>
            <a:off x="-13391" y="0"/>
            <a:ext cx="446088" cy="6858000"/>
            <a:chOff x="0" y="0"/>
            <a:chExt cx="281" cy="4320"/>
          </a:xfrm>
        </p:grpSpPr>
        <p:sp>
          <p:nvSpPr>
            <p:cNvPr id="812054" name="Text Box 2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12055" name="Text Box 2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12045" name="Rectangle 13"/>
          <p:cNvSpPr>
            <a:spLocks noChangeArrowheads="1"/>
          </p:cNvSpPr>
          <p:nvPr/>
        </p:nvSpPr>
        <p:spPr bwMode="auto">
          <a:xfrm>
            <a:off x="4054555" y="2852936"/>
            <a:ext cx="3265581" cy="1955800"/>
          </a:xfrm>
          <a:prstGeom prst="rect">
            <a:avLst/>
          </a:prstGeom>
          <a:solidFill>
            <a:srgbClr val="FFFFFF"/>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3399"/>
                </a:solidFill>
                <a:effectLst>
                  <a:outerShdw blurRad="38100" dist="38100" dir="2700000" algn="tl">
                    <a:srgbClr val="C0C0C0"/>
                  </a:outerShdw>
                </a:effectLst>
                <a:latin typeface="隶书" pitchFamily="49" charset="-122"/>
                <a:ea typeface="隶书" pitchFamily="49" charset="-122"/>
              </a:rPr>
              <a:t>例如：</a:t>
            </a:r>
          </a:p>
          <a:p>
            <a:pPr indent="266700"/>
            <a:r>
              <a:rPr lang="zh-CN" altLang="en-US" b="1" dirty="0">
                <a:effectLst>
                  <a:outerShdw blurRad="38100" dist="38100" dir="2700000" algn="tl">
                    <a:srgbClr val="C0C0C0"/>
                  </a:outerShdw>
                </a:effectLst>
              </a:rPr>
              <a:t>  </a:t>
            </a:r>
            <a:r>
              <a:rPr lang="en-US" altLang="zh-CN" b="1" dirty="0" err="1">
                <a:effectLst>
                  <a:outerShdw blurRad="38100" dist="38100" dir="2700000" algn="tl">
                    <a:srgbClr val="C0C0C0"/>
                  </a:outerShdw>
                </a:effectLst>
              </a:rPr>
              <a:t>int</a:t>
            </a:r>
            <a:r>
              <a:rPr lang="en-US" altLang="zh-CN" b="1" dirty="0">
                <a:effectLst>
                  <a:outerShdw blurRad="38100" dist="38100" dir="2700000" algn="tl">
                    <a:srgbClr val="C0C0C0"/>
                  </a:outerShdw>
                </a:effectLst>
              </a:rPr>
              <a:t> x, y, z;</a:t>
            </a:r>
          </a:p>
          <a:p>
            <a:pPr indent="266700"/>
            <a:r>
              <a:rPr lang="en-US" altLang="zh-CN" b="1" dirty="0">
                <a:effectLst>
                  <a:outerShdw blurRad="38100" dist="38100" dir="2700000" algn="tl">
                    <a:srgbClr val="C0C0C0"/>
                  </a:outerShdw>
                </a:effectLst>
              </a:rPr>
              <a:t>  x = 20;</a:t>
            </a:r>
          </a:p>
          <a:p>
            <a:pPr indent="266700"/>
            <a:r>
              <a:rPr lang="en-US" altLang="zh-CN" b="1" dirty="0">
                <a:effectLst>
                  <a:outerShdw blurRad="38100" dist="38100" dir="2700000" algn="tl">
                    <a:srgbClr val="C0C0C0"/>
                  </a:outerShdw>
                </a:effectLst>
              </a:rPr>
              <a:t>  y = x;</a:t>
            </a:r>
          </a:p>
          <a:p>
            <a:pPr indent="266700"/>
            <a:r>
              <a:rPr lang="en-US" altLang="zh-CN" b="1" dirty="0">
                <a:effectLst>
                  <a:outerShdw blurRad="38100" dist="38100" dir="2700000" algn="tl">
                    <a:srgbClr val="C0C0C0"/>
                  </a:outerShdw>
                </a:effectLst>
              </a:rPr>
              <a:t>  z = x + y;</a:t>
            </a:r>
          </a:p>
        </p:txBody>
      </p:sp>
      <p:sp>
        <p:nvSpPr>
          <p:cNvPr id="2" name="灯片编号占位符 1">
            <a:extLst>
              <a:ext uri="{FF2B5EF4-FFF2-40B4-BE49-F238E27FC236}">
                <a16:creationId xmlns:a16="http://schemas.microsoft.com/office/drawing/2014/main" id="{116BD918-2397-2EBF-9429-B956E07CCE8D}"/>
              </a:ext>
            </a:extLst>
          </p:cNvPr>
          <p:cNvSpPr>
            <a:spLocks noGrp="1"/>
          </p:cNvSpPr>
          <p:nvPr>
            <p:ph type="sldNum" sz="quarter" idx="12"/>
          </p:nvPr>
        </p:nvSpPr>
        <p:spPr/>
        <p:txBody>
          <a:bodyPr/>
          <a:lstStyle/>
          <a:p>
            <a:fld id="{889BB3BD-F80A-4CDD-987F-7A7F8A95929D}" type="slidenum">
              <a:rPr lang="en-US" altLang="zh-CN" smtClean="0"/>
              <a:pPr/>
              <a:t>34</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2034">
                                            <p:txEl>
                                              <p:pRg st="0" end="0"/>
                                            </p:txEl>
                                          </p:spTgt>
                                        </p:tgtEl>
                                        <p:attrNameLst>
                                          <p:attrName>style.visibility</p:attrName>
                                        </p:attrNameLst>
                                      </p:cBhvr>
                                      <p:to>
                                        <p:strVal val="visible"/>
                                      </p:to>
                                    </p:set>
                                    <p:anim calcmode="lin" valueType="num">
                                      <p:cBhvr additive="base">
                                        <p:cTn id="7" dur="500" fill="hold"/>
                                        <p:tgtEl>
                                          <p:spTgt spid="8120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20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2038"/>
                                        </p:tgtEl>
                                        <p:attrNameLst>
                                          <p:attrName>style.visibility</p:attrName>
                                        </p:attrNameLst>
                                      </p:cBhvr>
                                      <p:to>
                                        <p:strVal val="visible"/>
                                      </p:to>
                                    </p:set>
                                    <p:anim calcmode="lin" valueType="num">
                                      <p:cBhvr additive="base">
                                        <p:cTn id="13" dur="500" fill="hold"/>
                                        <p:tgtEl>
                                          <p:spTgt spid="812038"/>
                                        </p:tgtEl>
                                        <p:attrNameLst>
                                          <p:attrName>ppt_x</p:attrName>
                                        </p:attrNameLst>
                                      </p:cBhvr>
                                      <p:tavLst>
                                        <p:tav tm="0">
                                          <p:val>
                                            <p:strVal val="0-#ppt_w/2"/>
                                          </p:val>
                                        </p:tav>
                                        <p:tav tm="100000">
                                          <p:val>
                                            <p:strVal val="#ppt_x"/>
                                          </p:val>
                                        </p:tav>
                                      </p:tavLst>
                                    </p:anim>
                                    <p:anim calcmode="lin" valueType="num">
                                      <p:cBhvr additive="base">
                                        <p:cTn id="14" dur="500" fill="hold"/>
                                        <p:tgtEl>
                                          <p:spTgt spid="8120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2042"/>
                                        </p:tgtEl>
                                        <p:attrNameLst>
                                          <p:attrName>style.visibility</p:attrName>
                                        </p:attrNameLst>
                                      </p:cBhvr>
                                      <p:to>
                                        <p:strVal val="visible"/>
                                      </p:to>
                                    </p:set>
                                    <p:anim calcmode="lin" valueType="num">
                                      <p:cBhvr additive="base">
                                        <p:cTn id="19" dur="500" fill="hold"/>
                                        <p:tgtEl>
                                          <p:spTgt spid="812042"/>
                                        </p:tgtEl>
                                        <p:attrNameLst>
                                          <p:attrName>ppt_x</p:attrName>
                                        </p:attrNameLst>
                                      </p:cBhvr>
                                      <p:tavLst>
                                        <p:tav tm="0">
                                          <p:val>
                                            <p:strVal val="0-#ppt_w/2"/>
                                          </p:val>
                                        </p:tav>
                                        <p:tav tm="100000">
                                          <p:val>
                                            <p:strVal val="#ppt_x"/>
                                          </p:val>
                                        </p:tav>
                                      </p:tavLst>
                                    </p:anim>
                                    <p:anim calcmode="lin" valueType="num">
                                      <p:cBhvr additive="base">
                                        <p:cTn id="20" dur="500" fill="hold"/>
                                        <p:tgtEl>
                                          <p:spTgt spid="8120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812043"/>
                                        </p:tgtEl>
                                        <p:attrNameLst>
                                          <p:attrName>style.visibility</p:attrName>
                                        </p:attrNameLst>
                                      </p:cBhvr>
                                      <p:to>
                                        <p:strVal val="visible"/>
                                      </p:to>
                                    </p:set>
                                    <p:animEffect transition="in" filter="box(out)">
                                      <p:cBhvr>
                                        <p:cTn id="25" dur="500"/>
                                        <p:tgtEl>
                                          <p:spTgt spid="812043"/>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12044"/>
                                        </p:tgtEl>
                                        <p:attrNameLst>
                                          <p:attrName>style.visibility</p:attrName>
                                        </p:attrNameLst>
                                      </p:cBhvr>
                                      <p:to>
                                        <p:strVal val="visible"/>
                                      </p:to>
                                    </p:set>
                                    <p:anim calcmode="lin" valueType="num">
                                      <p:cBhvr additive="base">
                                        <p:cTn id="30" dur="500" fill="hold"/>
                                        <p:tgtEl>
                                          <p:spTgt spid="812044"/>
                                        </p:tgtEl>
                                        <p:attrNameLst>
                                          <p:attrName>ppt_x</p:attrName>
                                        </p:attrNameLst>
                                      </p:cBhvr>
                                      <p:tavLst>
                                        <p:tav tm="0">
                                          <p:val>
                                            <p:strVal val="0-#ppt_w/2"/>
                                          </p:val>
                                        </p:tav>
                                        <p:tav tm="100000">
                                          <p:val>
                                            <p:strVal val="#ppt_x"/>
                                          </p:val>
                                        </p:tav>
                                      </p:tavLst>
                                    </p:anim>
                                    <p:anim calcmode="lin" valueType="num">
                                      <p:cBhvr additive="base">
                                        <p:cTn id="31" dur="500" fill="hold"/>
                                        <p:tgtEl>
                                          <p:spTgt spid="8120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12045"/>
                                        </p:tgtEl>
                                        <p:attrNameLst>
                                          <p:attrName>style.visibility</p:attrName>
                                        </p:attrNameLst>
                                      </p:cBhvr>
                                      <p:to>
                                        <p:strVal val="visible"/>
                                      </p:to>
                                    </p:set>
                                    <p:animEffect transition="in" filter="box(out)">
                                      <p:cBhvr>
                                        <p:cTn id="36" dur="500"/>
                                        <p:tgtEl>
                                          <p:spTgt spid="812045"/>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et>
                                      <p:cBhvr override="childStyle">
                                        <p:cTn dur="1" fill="hold" display="0" masterRel="nextClick" afterEffect="1"/>
                                        <p:tgtEl>
                                          <p:spTgt spid="812045"/>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12046"/>
                                        </p:tgtEl>
                                        <p:attrNameLst>
                                          <p:attrName>style.visibility</p:attrName>
                                        </p:attrNameLst>
                                      </p:cBhvr>
                                      <p:to>
                                        <p:strVal val="visible"/>
                                      </p:to>
                                    </p:set>
                                    <p:anim calcmode="lin" valueType="num">
                                      <p:cBhvr additive="base">
                                        <p:cTn id="41" dur="500" fill="hold"/>
                                        <p:tgtEl>
                                          <p:spTgt spid="812046"/>
                                        </p:tgtEl>
                                        <p:attrNameLst>
                                          <p:attrName>ppt_x</p:attrName>
                                        </p:attrNameLst>
                                      </p:cBhvr>
                                      <p:tavLst>
                                        <p:tav tm="0">
                                          <p:val>
                                            <p:strVal val="0-#ppt_w/2"/>
                                          </p:val>
                                        </p:tav>
                                        <p:tav tm="100000">
                                          <p:val>
                                            <p:strVal val="#ppt_x"/>
                                          </p:val>
                                        </p:tav>
                                      </p:tavLst>
                                    </p:anim>
                                    <p:anim calcmode="lin" valueType="num">
                                      <p:cBhvr additive="base">
                                        <p:cTn id="42" dur="500" fill="hold"/>
                                        <p:tgtEl>
                                          <p:spTgt spid="8120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12047"/>
                                        </p:tgtEl>
                                        <p:attrNameLst>
                                          <p:attrName>style.visibility</p:attrName>
                                        </p:attrNameLst>
                                      </p:cBhvr>
                                      <p:to>
                                        <p:strVal val="visible"/>
                                      </p:to>
                                    </p:set>
                                    <p:anim calcmode="lin" valueType="num">
                                      <p:cBhvr additive="base">
                                        <p:cTn id="47" dur="500" fill="hold"/>
                                        <p:tgtEl>
                                          <p:spTgt spid="812047"/>
                                        </p:tgtEl>
                                        <p:attrNameLst>
                                          <p:attrName>ppt_x</p:attrName>
                                        </p:attrNameLst>
                                      </p:cBhvr>
                                      <p:tavLst>
                                        <p:tav tm="0">
                                          <p:val>
                                            <p:strVal val="0-#ppt_w/2"/>
                                          </p:val>
                                        </p:tav>
                                        <p:tav tm="100000">
                                          <p:val>
                                            <p:strVal val="#ppt_x"/>
                                          </p:val>
                                        </p:tav>
                                      </p:tavLst>
                                    </p:anim>
                                    <p:anim calcmode="lin" valueType="num">
                                      <p:cBhvr additive="base">
                                        <p:cTn id="48" dur="500" fill="hold"/>
                                        <p:tgtEl>
                                          <p:spTgt spid="8120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12048"/>
                                        </p:tgtEl>
                                        <p:attrNameLst>
                                          <p:attrName>style.visibility</p:attrName>
                                        </p:attrNameLst>
                                      </p:cBhvr>
                                      <p:to>
                                        <p:strVal val="visible"/>
                                      </p:to>
                                    </p:set>
                                    <p:animEffect transition="in" filter="blinds(horizontal)">
                                      <p:cBhvr>
                                        <p:cTn id="53" dur="500"/>
                                        <p:tgtEl>
                                          <p:spTgt spid="812048"/>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812049"/>
                                        </p:tgtEl>
                                        <p:attrNameLst>
                                          <p:attrName>style.visibility</p:attrName>
                                        </p:attrNameLst>
                                      </p:cBhvr>
                                      <p:to>
                                        <p:strVal val="visible"/>
                                      </p:to>
                                    </p:set>
                                    <p:anim calcmode="lin" valueType="num">
                                      <p:cBhvr additive="base">
                                        <p:cTn id="58" dur="500" fill="hold"/>
                                        <p:tgtEl>
                                          <p:spTgt spid="812049"/>
                                        </p:tgtEl>
                                        <p:attrNameLst>
                                          <p:attrName>ppt_x</p:attrName>
                                        </p:attrNameLst>
                                      </p:cBhvr>
                                      <p:tavLst>
                                        <p:tav tm="0">
                                          <p:val>
                                            <p:strVal val="0-#ppt_w/2"/>
                                          </p:val>
                                        </p:tav>
                                        <p:tav tm="100000">
                                          <p:val>
                                            <p:strVal val="#ppt_x"/>
                                          </p:val>
                                        </p:tav>
                                      </p:tavLst>
                                    </p:anim>
                                    <p:anim calcmode="lin" valueType="num">
                                      <p:cBhvr additive="base">
                                        <p:cTn id="59" dur="500" fill="hold"/>
                                        <p:tgtEl>
                                          <p:spTgt spid="8120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812050"/>
                                        </p:tgtEl>
                                        <p:attrNameLst>
                                          <p:attrName>style.visibility</p:attrName>
                                        </p:attrNameLst>
                                      </p:cBhvr>
                                      <p:to>
                                        <p:strVal val="visible"/>
                                      </p:to>
                                    </p:set>
                                    <p:animEffect transition="in" filter="box(out)">
                                      <p:cBhvr>
                                        <p:cTn id="64" dur="500"/>
                                        <p:tgtEl>
                                          <p:spTgt spid="812050"/>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812051"/>
                                        </p:tgtEl>
                                        <p:attrNameLst>
                                          <p:attrName>style.visibility</p:attrName>
                                        </p:attrNameLst>
                                      </p:cBhvr>
                                      <p:to>
                                        <p:strVal val="visible"/>
                                      </p:to>
                                    </p:set>
                                    <p:anim calcmode="lin" valueType="num">
                                      <p:cBhvr additive="base">
                                        <p:cTn id="69" dur="500" fill="hold"/>
                                        <p:tgtEl>
                                          <p:spTgt spid="812051"/>
                                        </p:tgtEl>
                                        <p:attrNameLst>
                                          <p:attrName>ppt_x</p:attrName>
                                        </p:attrNameLst>
                                      </p:cBhvr>
                                      <p:tavLst>
                                        <p:tav tm="0">
                                          <p:val>
                                            <p:strVal val="0-#ppt_w/2"/>
                                          </p:val>
                                        </p:tav>
                                        <p:tav tm="100000">
                                          <p:val>
                                            <p:strVal val="#ppt_x"/>
                                          </p:val>
                                        </p:tav>
                                      </p:tavLst>
                                    </p:anim>
                                    <p:anim calcmode="lin" valueType="num">
                                      <p:cBhvr additive="base">
                                        <p:cTn id="70" dur="500" fill="hold"/>
                                        <p:tgtEl>
                                          <p:spTgt spid="8120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812052"/>
                                        </p:tgtEl>
                                        <p:attrNameLst>
                                          <p:attrName>style.visibility</p:attrName>
                                        </p:attrNameLst>
                                      </p:cBhvr>
                                      <p:to>
                                        <p:strVal val="visible"/>
                                      </p:to>
                                    </p:set>
                                    <p:animEffect transition="in" filter="box(out)">
                                      <p:cBhvr>
                                        <p:cTn id="75" dur="500"/>
                                        <p:tgtEl>
                                          <p:spTgt spid="812052"/>
                                        </p:tgtEl>
                                      </p:cBhvr>
                                    </p:animEffec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4" grpId="0" build="p" bldLvl="5" autoUpdateAnimBg="0"/>
      <p:bldP spid="812038" grpId="0"/>
      <p:bldP spid="812042" grpId="0"/>
      <p:bldP spid="812043" grpId="0" animBg="1"/>
      <p:bldP spid="812044" grpId="0"/>
      <p:bldP spid="812046" grpId="0"/>
      <p:bldP spid="812047" grpId="0"/>
      <p:bldP spid="812048" grpId="0"/>
      <p:bldP spid="812049" grpId="0"/>
      <p:bldP spid="812050" grpId="0" animBg="1"/>
      <p:bldP spid="812051" grpId="0"/>
      <p:bldP spid="812052" grpId="0" animBg="1"/>
      <p:bldP spid="812045"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4086" name="Text Box 6"/>
          <p:cNvSpPr txBox="1">
            <a:spLocks noChangeArrowheads="1"/>
          </p:cNvSpPr>
          <p:nvPr/>
        </p:nvSpPr>
        <p:spPr bwMode="auto">
          <a:xfrm>
            <a:off x="344662" y="328613"/>
            <a:ext cx="2366962" cy="457200"/>
          </a:xfrm>
          <a:prstGeom prst="rect">
            <a:avLst/>
          </a:prstGeom>
          <a:noFill/>
          <a:ln w="9525">
            <a:noFill/>
            <a:miter lim="800000"/>
            <a:headEnd/>
            <a:tailEnd/>
          </a:ln>
          <a:effectLst/>
        </p:spPr>
        <p:txBody>
          <a:bodyPr>
            <a:spAutoFit/>
          </a:bodyPr>
          <a:lstStyle/>
          <a:p>
            <a:pPr marL="457200">
              <a:spcBef>
                <a:spcPct val="50000"/>
              </a:spcBef>
              <a:buFont typeface="Wingdings" pitchFamily="2" charset="2"/>
              <a:buChar char="Ø"/>
            </a:pPr>
            <a:r>
              <a:rPr lang="en-US" altLang="zh-CN" b="1" dirty="0">
                <a:solidFill>
                  <a:srgbClr val="FF3300"/>
                </a:solidFill>
                <a:effectLst>
                  <a:outerShdw blurRad="38100" dist="38100" dir="2700000" algn="tl">
                    <a:srgbClr val="000000"/>
                  </a:outerShdw>
                </a:effectLst>
                <a:latin typeface="+mn-lt"/>
                <a:ea typeface="楷体" pitchFamily="49" charset="-122"/>
              </a:rPr>
              <a:t> </a:t>
            </a:r>
            <a:r>
              <a:rPr lang="zh-CN" altLang="zh-CN" b="1" dirty="0">
                <a:solidFill>
                  <a:srgbClr val="FF3300"/>
                </a:solidFill>
                <a:effectLst>
                  <a:outerShdw blurRad="38100" dist="38100" dir="2700000" algn="tl">
                    <a:srgbClr val="000000"/>
                  </a:outerShdw>
                </a:effectLst>
                <a:latin typeface="+mn-lt"/>
                <a:ea typeface="楷体" pitchFamily="49" charset="-122"/>
              </a:rPr>
              <a:t>赋值语句</a:t>
            </a:r>
            <a:r>
              <a:rPr lang="zh-CN" altLang="en-US" b="1" dirty="0">
                <a:solidFill>
                  <a:srgbClr val="006600"/>
                </a:solidFill>
                <a:effectLst>
                  <a:outerShdw blurRad="38100" dist="38100" dir="2700000" algn="tl">
                    <a:srgbClr val="000000"/>
                  </a:outerShdw>
                </a:effectLst>
                <a:latin typeface="+mn-lt"/>
                <a:ea typeface="楷体" pitchFamily="49" charset="-122"/>
              </a:rPr>
              <a:t>  </a:t>
            </a:r>
            <a:endParaRPr lang="zh-CN" altLang="en-US" sz="2000" b="1" dirty="0">
              <a:solidFill>
                <a:srgbClr val="006600"/>
              </a:solidFill>
              <a:effectLst>
                <a:outerShdw blurRad="38100" dist="38100" dir="2700000" algn="tl">
                  <a:srgbClr val="000000"/>
                </a:outerShdw>
              </a:effectLst>
              <a:latin typeface="+mn-lt"/>
              <a:ea typeface="楷体" pitchFamily="49" charset="-122"/>
            </a:endParaRPr>
          </a:p>
        </p:txBody>
      </p:sp>
      <p:sp>
        <p:nvSpPr>
          <p:cNvPr id="814090" name="Rectangle 10"/>
          <p:cNvSpPr>
            <a:spLocks noChangeArrowheads="1"/>
          </p:cNvSpPr>
          <p:nvPr/>
        </p:nvSpPr>
        <p:spPr bwMode="auto">
          <a:xfrm>
            <a:off x="2361020" y="1355081"/>
            <a:ext cx="6903331" cy="461665"/>
          </a:xfrm>
          <a:prstGeom prst="rect">
            <a:avLst/>
          </a:prstGeom>
          <a:solidFill>
            <a:srgbClr val="FFFFFF"/>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b="1" dirty="0">
                <a:solidFill>
                  <a:srgbClr val="FF3399"/>
                </a:solidFill>
                <a:effectLst>
                  <a:outerShdw blurRad="38100" dist="38100" dir="2700000" algn="tl">
                    <a:srgbClr val="C0C0C0"/>
                  </a:outerShdw>
                </a:effectLst>
                <a:latin typeface="隶书" pitchFamily="49" charset="-122"/>
                <a:ea typeface="隶书" pitchFamily="49" charset="-122"/>
              </a:rPr>
              <a:t>例如：</a:t>
            </a:r>
            <a:r>
              <a:rPr lang="zh-CN" altLang="en-US" b="1" dirty="0">
                <a:effectLst>
                  <a:outerShdw blurRad="38100" dist="38100" dir="2700000" algn="tl">
                    <a:srgbClr val="C0C0C0"/>
                  </a:outerShdw>
                </a:effectLst>
                <a:latin typeface="隶书" pitchFamily="49" charset="-122"/>
                <a:ea typeface="隶书" pitchFamily="49" charset="-122"/>
              </a:rPr>
              <a:t> </a:t>
            </a:r>
            <a:r>
              <a:rPr lang="en-US" altLang="zh-CN" b="1" dirty="0">
                <a:effectLst>
                  <a:outerShdw blurRad="38100" dist="38100" dir="2700000" algn="tl">
                    <a:srgbClr val="C0C0C0"/>
                  </a:outerShdw>
                </a:effectLst>
              </a:rPr>
              <a:t>x = 8;     a = b = c = 5</a:t>
            </a:r>
            <a:r>
              <a:rPr lang="zh-CN" altLang="en-US" b="1" dirty="0">
                <a:effectLst>
                  <a:outerShdw blurRad="38100" dist="38100" dir="2700000" algn="tl">
                    <a:srgbClr val="C0C0C0"/>
                  </a:outerShdw>
                </a:effectLst>
              </a:rPr>
              <a:t>；</a:t>
            </a:r>
            <a:r>
              <a:rPr lang="zh-CN" altLang="en-US" dirty="0"/>
              <a:t> </a:t>
            </a:r>
          </a:p>
        </p:txBody>
      </p:sp>
      <p:sp>
        <p:nvSpPr>
          <p:cNvPr id="814092" name="Text Box 12"/>
          <p:cNvSpPr txBox="1">
            <a:spLocks noChangeArrowheads="1"/>
          </p:cNvSpPr>
          <p:nvPr/>
        </p:nvSpPr>
        <p:spPr bwMode="auto">
          <a:xfrm>
            <a:off x="1178333" y="836613"/>
            <a:ext cx="7632700"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lang="en-US" altLang="zh-CN" b="1" dirty="0">
                <a:solidFill>
                  <a:srgbClr val="0000FF"/>
                </a:solidFill>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定义：</a:t>
            </a:r>
            <a:r>
              <a:rPr lang="zh-CN" altLang="en-US" sz="2000" b="1" dirty="0">
                <a:effectLst>
                  <a:outerShdw blurRad="38100" dist="38100" dir="2700000" algn="tl">
                    <a:srgbClr val="FFFFFF"/>
                  </a:outerShdw>
                </a:effectLst>
                <a:latin typeface="+mn-lt"/>
                <a:ea typeface="楷体" pitchFamily="49" charset="-122"/>
              </a:rPr>
              <a:t>赋值表达式在其后面加分号就构成了</a:t>
            </a:r>
            <a:r>
              <a:rPr lang="zh-CN" altLang="en-US" sz="2000" b="1" dirty="0">
                <a:solidFill>
                  <a:srgbClr val="FF3399"/>
                </a:solidFill>
                <a:effectLst>
                  <a:outerShdw blurRad="38100" dist="38100" dir="2700000" algn="tl">
                    <a:srgbClr val="000000"/>
                  </a:outerShdw>
                </a:effectLst>
                <a:latin typeface="+mn-lt"/>
                <a:ea typeface="楷体" pitchFamily="49" charset="-122"/>
              </a:rPr>
              <a:t>赋值语句</a:t>
            </a:r>
            <a:r>
              <a:rPr lang="zh-CN" altLang="en-US" sz="2000" b="1" dirty="0">
                <a:effectLst>
                  <a:outerShdw blurRad="38100" dist="38100" dir="2700000" algn="tl">
                    <a:srgbClr val="FFFFFF"/>
                  </a:outerShdw>
                </a:effectLst>
                <a:latin typeface="+mn-lt"/>
                <a:ea typeface="楷体" pitchFamily="49" charset="-122"/>
              </a:rPr>
              <a:t>。</a:t>
            </a:r>
            <a:r>
              <a:rPr lang="zh-CN" altLang="en-US" sz="2000" dirty="0">
                <a:effectLst>
                  <a:outerShdw blurRad="38100" dist="38100" dir="2700000" algn="tl">
                    <a:srgbClr val="FFFFFF"/>
                  </a:outerShdw>
                </a:effectLst>
                <a:latin typeface="+mn-lt"/>
                <a:ea typeface="楷体" pitchFamily="49" charset="-122"/>
              </a:rPr>
              <a:t> </a:t>
            </a:r>
          </a:p>
        </p:txBody>
      </p:sp>
      <p:sp>
        <p:nvSpPr>
          <p:cNvPr id="814098" name="Text Box 18"/>
          <p:cNvSpPr txBox="1">
            <a:spLocks noChangeArrowheads="1"/>
          </p:cNvSpPr>
          <p:nvPr/>
        </p:nvSpPr>
        <p:spPr bwMode="auto">
          <a:xfrm>
            <a:off x="335360" y="1893473"/>
            <a:ext cx="5443537" cy="457200"/>
          </a:xfrm>
          <a:prstGeom prst="rect">
            <a:avLst/>
          </a:prstGeom>
          <a:noFill/>
          <a:ln w="9525">
            <a:noFill/>
            <a:miter lim="800000"/>
            <a:headEnd/>
            <a:tailEnd/>
          </a:ln>
          <a:effectLst/>
        </p:spPr>
        <p:txBody>
          <a:bodyPr>
            <a:spAutoFit/>
          </a:bodyPr>
          <a:lstStyle/>
          <a:p>
            <a:pPr marL="457200">
              <a:spcBef>
                <a:spcPct val="50000"/>
              </a:spcBef>
              <a:buFont typeface="Wingdings" pitchFamily="2" charset="2"/>
              <a:buChar char="Ø"/>
            </a:pPr>
            <a:r>
              <a:rPr lang="en-US" altLang="zh-CN" b="1" dirty="0">
                <a:solidFill>
                  <a:srgbClr val="FF3300"/>
                </a:solidFill>
                <a:effectLst>
                  <a:outerShdw blurRad="38100" dist="38100" dir="2700000" algn="tl">
                    <a:srgbClr val="000000"/>
                  </a:outerShdw>
                </a:effectLst>
                <a:latin typeface="+mn-lt"/>
                <a:ea typeface="楷体" pitchFamily="49" charset="-122"/>
              </a:rPr>
              <a:t> </a:t>
            </a:r>
            <a:r>
              <a:rPr lang="zh-CN" altLang="zh-CN" b="1" dirty="0">
                <a:solidFill>
                  <a:srgbClr val="FF3300"/>
                </a:solidFill>
                <a:effectLst>
                  <a:outerShdw blurRad="38100" dist="38100" dir="2700000" algn="tl">
                    <a:srgbClr val="000000"/>
                  </a:outerShdw>
                </a:effectLst>
                <a:latin typeface="+mn-lt"/>
                <a:ea typeface="楷体" pitchFamily="49" charset="-122"/>
              </a:rPr>
              <a:t>赋值运算符及赋值表达式的使用</a:t>
            </a:r>
            <a:r>
              <a:rPr lang="zh-CN" altLang="en-US" b="1" dirty="0">
                <a:solidFill>
                  <a:srgbClr val="006600"/>
                </a:solidFill>
                <a:effectLst>
                  <a:outerShdw blurRad="38100" dist="38100" dir="2700000" algn="tl">
                    <a:srgbClr val="000000"/>
                  </a:outerShdw>
                </a:effectLst>
                <a:latin typeface="+mn-lt"/>
                <a:ea typeface="楷体" pitchFamily="49" charset="-122"/>
              </a:rPr>
              <a:t>  </a:t>
            </a:r>
            <a:endParaRPr lang="zh-CN" altLang="en-US" sz="2000" b="1" dirty="0">
              <a:solidFill>
                <a:srgbClr val="006600"/>
              </a:solidFill>
              <a:effectLst>
                <a:outerShdw blurRad="38100" dist="38100" dir="2700000" algn="tl">
                  <a:srgbClr val="000000"/>
                </a:outerShdw>
              </a:effectLst>
              <a:latin typeface="+mn-lt"/>
              <a:ea typeface="楷体" pitchFamily="49" charset="-122"/>
            </a:endParaRPr>
          </a:p>
        </p:txBody>
      </p:sp>
      <p:sp>
        <p:nvSpPr>
          <p:cNvPr id="814099" name="Text Box 19"/>
          <p:cNvSpPr txBox="1">
            <a:spLocks noChangeArrowheads="1"/>
          </p:cNvSpPr>
          <p:nvPr/>
        </p:nvSpPr>
        <p:spPr bwMode="auto">
          <a:xfrm>
            <a:off x="1178333" y="2346325"/>
            <a:ext cx="3370263" cy="457200"/>
          </a:xfrm>
          <a:prstGeom prst="rect">
            <a:avLst/>
          </a:prstGeom>
          <a:noFill/>
          <a:ln w="9525">
            <a:noFill/>
            <a:miter lim="800000"/>
            <a:headEnd/>
            <a:tailEnd/>
          </a:ln>
          <a:effectLst/>
        </p:spPr>
        <p:txBody>
          <a:bodyPr wrap="square">
            <a:spAutoFit/>
          </a:bodyPr>
          <a:lstStyle/>
          <a:p>
            <a:pPr>
              <a:spcBef>
                <a:spcPct val="50000"/>
              </a:spcBef>
              <a:buFont typeface="Wingdings" pitchFamily="2" charset="2"/>
              <a:buChar char="l"/>
            </a:pPr>
            <a:r>
              <a:rPr lang="en-US" altLang="zh-CN" b="1" dirty="0">
                <a:solidFill>
                  <a:srgbClr val="0000FF"/>
                </a:solidFill>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多个变量连续赋值</a:t>
            </a:r>
          </a:p>
        </p:txBody>
      </p:sp>
      <p:sp>
        <p:nvSpPr>
          <p:cNvPr id="814100" name="Rectangle 20"/>
          <p:cNvSpPr>
            <a:spLocks noChangeArrowheads="1"/>
          </p:cNvSpPr>
          <p:nvPr/>
        </p:nvSpPr>
        <p:spPr bwMode="auto">
          <a:xfrm>
            <a:off x="2411363" y="2855268"/>
            <a:ext cx="3757612" cy="461665"/>
          </a:xfrm>
          <a:prstGeom prst="rect">
            <a:avLst/>
          </a:prstGeom>
          <a:solidFill>
            <a:srgbClr val="FFFFFF"/>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indent="266700"/>
            <a:r>
              <a:rPr lang="zh-CN" altLang="en-US" b="1" dirty="0">
                <a:solidFill>
                  <a:srgbClr val="FF3399"/>
                </a:solidFill>
                <a:effectLst>
                  <a:outerShdw blurRad="38100" dist="38100" dir="2700000" algn="tl">
                    <a:srgbClr val="C0C0C0"/>
                  </a:outerShdw>
                </a:effectLst>
                <a:latin typeface="隶书" pitchFamily="49" charset="-122"/>
                <a:ea typeface="隶书" pitchFamily="49" charset="-122"/>
              </a:rPr>
              <a:t>例如：</a:t>
            </a:r>
            <a:r>
              <a:rPr lang="zh-CN" altLang="en-US" b="1" dirty="0">
                <a:effectLst>
                  <a:outerShdw blurRad="38100" dist="38100" dir="2700000" algn="tl">
                    <a:srgbClr val="C0C0C0"/>
                  </a:outerShdw>
                </a:effectLst>
                <a:latin typeface="隶书" pitchFamily="49" charset="-122"/>
                <a:ea typeface="隶书" pitchFamily="49" charset="-122"/>
              </a:rPr>
              <a:t> </a:t>
            </a:r>
            <a:r>
              <a:rPr lang="en-US" altLang="zh-CN" b="1" dirty="0">
                <a:effectLst>
                  <a:outerShdw blurRad="38100" dist="38100" dir="2700000" algn="tl">
                    <a:srgbClr val="C0C0C0"/>
                  </a:outerShdw>
                </a:effectLst>
              </a:rPr>
              <a:t>a = b = c = 10</a:t>
            </a:r>
            <a:r>
              <a:rPr lang="zh-CN" altLang="en-US" b="1" dirty="0">
                <a:effectLst>
                  <a:outerShdw blurRad="38100" dist="38100" dir="2700000" algn="tl">
                    <a:srgbClr val="C0C0C0"/>
                  </a:outerShdw>
                </a:effectLst>
              </a:rPr>
              <a:t>；</a:t>
            </a:r>
            <a:r>
              <a:rPr lang="zh-CN" altLang="en-US" dirty="0"/>
              <a:t> </a:t>
            </a:r>
          </a:p>
        </p:txBody>
      </p:sp>
      <p:sp>
        <p:nvSpPr>
          <p:cNvPr id="814101" name="Rectangle 21"/>
          <p:cNvSpPr>
            <a:spLocks noChangeArrowheads="1"/>
          </p:cNvSpPr>
          <p:nvPr/>
        </p:nvSpPr>
        <p:spPr bwMode="auto">
          <a:xfrm>
            <a:off x="3792488" y="3849689"/>
            <a:ext cx="3395662" cy="860425"/>
          </a:xfrm>
          <a:prstGeom prst="rect">
            <a:avLst/>
          </a:prstGeom>
          <a:solidFill>
            <a:srgbClr val="FFFFFF"/>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spAutoFit/>
          </a:bodyPr>
          <a:lstStyle/>
          <a:p>
            <a:pPr indent="266700"/>
            <a:r>
              <a:rPr lang="en-US" altLang="zh-CN" b="1">
                <a:effectLst>
                  <a:outerShdw blurRad="38100" dist="38100" dir="2700000" algn="tl">
                    <a:srgbClr val="C0C0C0"/>
                  </a:outerShdw>
                </a:effectLst>
              </a:rPr>
              <a:t>a = (b = (c = 10))</a:t>
            </a:r>
            <a:r>
              <a:rPr lang="zh-CN" altLang="en-US" b="1">
                <a:effectLst>
                  <a:outerShdw blurRad="38100" dist="38100" dir="2700000" algn="tl">
                    <a:srgbClr val="C0C0C0"/>
                  </a:outerShdw>
                </a:effectLst>
              </a:rPr>
              <a:t>；</a:t>
            </a:r>
          </a:p>
          <a:p>
            <a:pPr indent="266700"/>
            <a:r>
              <a:rPr lang="zh-CN" altLang="en-US"/>
              <a:t> </a:t>
            </a:r>
          </a:p>
        </p:txBody>
      </p:sp>
      <p:sp>
        <p:nvSpPr>
          <p:cNvPr id="814102" name="AutoShape 22"/>
          <p:cNvSpPr>
            <a:spLocks noChangeArrowheads="1"/>
          </p:cNvSpPr>
          <p:nvPr/>
        </p:nvSpPr>
        <p:spPr bwMode="auto">
          <a:xfrm>
            <a:off x="4332696" y="3359151"/>
            <a:ext cx="215900" cy="461963"/>
          </a:xfrm>
          <a:prstGeom prst="upDownArrow">
            <a:avLst>
              <a:gd name="adj1" fmla="val 50000"/>
              <a:gd name="adj2" fmla="val 42794"/>
            </a:avLst>
          </a:prstGeom>
          <a:solidFill>
            <a:srgbClr val="FFFF99"/>
          </a:soli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sp>
        <p:nvSpPr>
          <p:cNvPr id="814103" name="Oval 23"/>
          <p:cNvSpPr>
            <a:spLocks noChangeArrowheads="1"/>
          </p:cNvSpPr>
          <p:nvPr/>
        </p:nvSpPr>
        <p:spPr bwMode="auto">
          <a:xfrm>
            <a:off x="5451426" y="3894138"/>
            <a:ext cx="1020763" cy="474662"/>
          </a:xfrm>
          <a:prstGeom prst="ellipse">
            <a:avLst/>
          </a:prstGeom>
          <a:noFill/>
          <a:ln w="28575">
            <a:solidFill>
              <a:srgbClr val="FF0000"/>
            </a:solidFill>
            <a:round/>
            <a:headEnd/>
            <a:tailEnd/>
          </a:ln>
          <a:effectLst/>
        </p:spPr>
        <p:txBody>
          <a:bodyPr wrap="none" anchor="ctr"/>
          <a:lstStyle/>
          <a:p>
            <a:endParaRPr lang="zh-CN" altLang="en-US"/>
          </a:p>
        </p:txBody>
      </p:sp>
      <p:sp>
        <p:nvSpPr>
          <p:cNvPr id="814104" name="AutoShape 24"/>
          <p:cNvSpPr>
            <a:spLocks noChangeArrowheads="1"/>
          </p:cNvSpPr>
          <p:nvPr/>
        </p:nvSpPr>
        <p:spPr bwMode="auto">
          <a:xfrm rot="10800000">
            <a:off x="4930725" y="4240214"/>
            <a:ext cx="966788" cy="257175"/>
          </a:xfrm>
          <a:prstGeom prst="curvedDownArrow">
            <a:avLst>
              <a:gd name="adj1" fmla="val 57451"/>
              <a:gd name="adj2" fmla="val 162814"/>
              <a:gd name="adj3" fmla="val 25926"/>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814105" name="Oval 25"/>
          <p:cNvSpPr>
            <a:spLocks noChangeArrowheads="1"/>
          </p:cNvSpPr>
          <p:nvPr/>
        </p:nvSpPr>
        <p:spPr bwMode="auto">
          <a:xfrm>
            <a:off x="4814838" y="3806826"/>
            <a:ext cx="1776412" cy="746125"/>
          </a:xfrm>
          <a:prstGeom prst="ellipse">
            <a:avLst/>
          </a:prstGeom>
          <a:noFill/>
          <a:ln w="28575">
            <a:solidFill>
              <a:srgbClr val="0000FF"/>
            </a:solidFill>
            <a:round/>
            <a:headEnd/>
            <a:tailEnd/>
          </a:ln>
          <a:effectLst/>
        </p:spPr>
        <p:txBody>
          <a:bodyPr wrap="none" anchor="ctr"/>
          <a:lstStyle/>
          <a:p>
            <a:endParaRPr lang="zh-CN" altLang="en-US"/>
          </a:p>
        </p:txBody>
      </p:sp>
      <p:sp>
        <p:nvSpPr>
          <p:cNvPr id="814106" name="AutoShape 26"/>
          <p:cNvSpPr>
            <a:spLocks noChangeArrowheads="1"/>
          </p:cNvSpPr>
          <p:nvPr/>
        </p:nvSpPr>
        <p:spPr bwMode="auto">
          <a:xfrm rot="11066624">
            <a:off x="4081414" y="4364038"/>
            <a:ext cx="2033587" cy="347662"/>
          </a:xfrm>
          <a:prstGeom prst="curvedDownArrow">
            <a:avLst>
              <a:gd name="adj1" fmla="val 89392"/>
              <a:gd name="adj2" fmla="val 253335"/>
              <a:gd name="adj3" fmla="val 25926"/>
            </a:avLst>
          </a:prstGeom>
          <a:solidFill>
            <a:srgbClr val="0000FF"/>
          </a:solidFill>
          <a:ln w="9525">
            <a:solidFill>
              <a:schemeClr val="tx1"/>
            </a:solidFill>
            <a:miter lim="800000"/>
            <a:headEnd/>
            <a:tailEnd/>
          </a:ln>
          <a:effectLst/>
        </p:spPr>
        <p:txBody>
          <a:bodyPr rot="10800000" wrap="none" anchor="ctr"/>
          <a:lstStyle/>
          <a:p>
            <a:pPr algn="ctr"/>
            <a:endParaRPr lang="zh-CN" altLang="zh-CN">
              <a:solidFill>
                <a:srgbClr val="000099"/>
              </a:solidFill>
            </a:endParaRPr>
          </a:p>
        </p:txBody>
      </p:sp>
      <p:sp>
        <p:nvSpPr>
          <p:cNvPr id="814107" name="Rectangle 27"/>
          <p:cNvSpPr>
            <a:spLocks noChangeArrowheads="1"/>
          </p:cNvSpPr>
          <p:nvPr/>
        </p:nvSpPr>
        <p:spPr bwMode="auto">
          <a:xfrm>
            <a:off x="7568412" y="3860800"/>
            <a:ext cx="3395662" cy="800100"/>
          </a:xfrm>
          <a:prstGeom prst="rect">
            <a:avLst/>
          </a:prstGeom>
          <a:gradFill rotWithShape="1">
            <a:gsLst>
              <a:gs pos="0">
                <a:srgbClr val="FFFF99"/>
              </a:gs>
              <a:gs pos="100000">
                <a:srgbClr val="FFFF99">
                  <a:gamma/>
                  <a:shade val="57647"/>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3399"/>
                </a:solidFill>
                <a:effectLst>
                  <a:outerShdw blurRad="38100" dist="38100" dir="2700000" algn="tl">
                    <a:srgbClr val="000000"/>
                  </a:outerShdw>
                </a:effectLst>
                <a:latin typeface="+mn-lt"/>
                <a:ea typeface="楷体" pitchFamily="49" charset="-122"/>
              </a:rPr>
              <a:t>结果：</a:t>
            </a:r>
            <a:endParaRPr lang="en-US" altLang="zh-CN" b="1" dirty="0">
              <a:solidFill>
                <a:srgbClr val="FF3399"/>
              </a:solidFill>
              <a:effectLst>
                <a:outerShdw blurRad="38100" dist="38100" dir="2700000" algn="tl">
                  <a:srgbClr val="000000"/>
                </a:outerShdw>
              </a:effectLst>
              <a:latin typeface="+mn-lt"/>
              <a:ea typeface="楷体" pitchFamily="49" charset="-122"/>
            </a:endParaRPr>
          </a:p>
          <a:p>
            <a:pPr indent="266700"/>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b</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的值都为</a:t>
            </a:r>
            <a:r>
              <a:rPr lang="en-US" altLang="zh-CN" sz="2000" b="1" dirty="0">
                <a:effectLst>
                  <a:outerShdw blurRad="38100" dist="38100" dir="2700000" algn="tl">
                    <a:srgbClr val="FFFFFF"/>
                  </a:outerShdw>
                </a:effectLst>
                <a:latin typeface="+mn-lt"/>
                <a:ea typeface="楷体" pitchFamily="49" charset="-122"/>
              </a:rPr>
              <a:t>10</a:t>
            </a:r>
            <a:endParaRPr lang="en-US" altLang="zh-CN" sz="2000" dirty="0">
              <a:latin typeface="+mn-lt"/>
              <a:ea typeface="楷体" pitchFamily="49" charset="-122"/>
            </a:endParaRPr>
          </a:p>
        </p:txBody>
      </p:sp>
      <p:sp>
        <p:nvSpPr>
          <p:cNvPr id="814108" name="Text Box 28"/>
          <p:cNvSpPr txBox="1">
            <a:spLocks noChangeArrowheads="1"/>
          </p:cNvSpPr>
          <p:nvPr/>
        </p:nvSpPr>
        <p:spPr bwMode="auto">
          <a:xfrm>
            <a:off x="1192621" y="4724400"/>
            <a:ext cx="3355971" cy="457200"/>
          </a:xfrm>
          <a:prstGeom prst="rect">
            <a:avLst/>
          </a:prstGeom>
          <a:noFill/>
          <a:ln w="9525">
            <a:noFill/>
            <a:miter lim="800000"/>
            <a:headEnd/>
            <a:tailEnd/>
          </a:ln>
          <a:effectLst/>
        </p:spPr>
        <p:txBody>
          <a:bodyPr wrap="square">
            <a:spAutoFit/>
          </a:bodyPr>
          <a:lstStyle/>
          <a:p>
            <a:pPr>
              <a:spcBef>
                <a:spcPct val="50000"/>
              </a:spcBef>
              <a:buFont typeface="Wingdings" pitchFamily="2" charset="2"/>
              <a:buChar char="l"/>
            </a:pPr>
            <a:r>
              <a:rPr lang="en-US" altLang="zh-CN" b="1" dirty="0">
                <a:solidFill>
                  <a:srgbClr val="0000FF"/>
                </a:solidFill>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赋值表达式的嵌套</a:t>
            </a:r>
          </a:p>
        </p:txBody>
      </p:sp>
      <p:sp>
        <p:nvSpPr>
          <p:cNvPr id="814109" name="Rectangle 29"/>
          <p:cNvSpPr>
            <a:spLocks noChangeArrowheads="1"/>
          </p:cNvSpPr>
          <p:nvPr/>
        </p:nvSpPr>
        <p:spPr bwMode="auto">
          <a:xfrm>
            <a:off x="2425104" y="5214756"/>
            <a:ext cx="4535785" cy="461665"/>
          </a:xfrm>
          <a:prstGeom prst="rect">
            <a:avLst/>
          </a:prstGeom>
          <a:solidFill>
            <a:srgbClr val="FFFFFF"/>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b="1" dirty="0">
                <a:solidFill>
                  <a:srgbClr val="FF3399"/>
                </a:solidFill>
                <a:effectLst>
                  <a:outerShdw blurRad="38100" dist="38100" dir="2700000" algn="tl">
                    <a:srgbClr val="C0C0C0"/>
                  </a:outerShdw>
                </a:effectLst>
                <a:latin typeface="隶书" pitchFamily="49" charset="-122"/>
                <a:ea typeface="隶书" pitchFamily="49" charset="-122"/>
              </a:rPr>
              <a:t>例如：</a:t>
            </a:r>
            <a:r>
              <a:rPr lang="zh-CN" altLang="en-US" b="1" dirty="0">
                <a:effectLst>
                  <a:outerShdw blurRad="38100" dist="38100" dir="2700000" algn="tl">
                    <a:srgbClr val="C0C0C0"/>
                  </a:outerShdw>
                </a:effectLst>
                <a:latin typeface="隶书" pitchFamily="49" charset="-122"/>
                <a:ea typeface="隶书" pitchFamily="49" charset="-122"/>
              </a:rPr>
              <a:t> </a:t>
            </a:r>
            <a:r>
              <a:rPr lang="en-US" altLang="zh-CN" b="1" dirty="0">
                <a:effectLst>
                  <a:outerShdw blurRad="38100" dist="38100" dir="2700000" algn="tl">
                    <a:srgbClr val="C0C0C0"/>
                  </a:outerShdw>
                </a:effectLst>
              </a:rPr>
              <a:t>a = (b = 2) + (c = 3)</a:t>
            </a:r>
            <a:r>
              <a:rPr lang="en-US" altLang="zh-CN" dirty="0"/>
              <a:t> </a:t>
            </a:r>
          </a:p>
        </p:txBody>
      </p:sp>
      <p:sp>
        <p:nvSpPr>
          <p:cNvPr id="814110" name="Rectangle 30"/>
          <p:cNvSpPr>
            <a:spLocks noChangeArrowheads="1"/>
          </p:cNvSpPr>
          <p:nvPr/>
        </p:nvSpPr>
        <p:spPr bwMode="auto">
          <a:xfrm>
            <a:off x="3439963" y="6245043"/>
            <a:ext cx="3521075" cy="461665"/>
          </a:xfrm>
          <a:prstGeom prst="rect">
            <a:avLst/>
          </a:prstGeom>
          <a:solidFill>
            <a:srgbClr val="FFFFFF"/>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indent="266700"/>
            <a:r>
              <a:rPr lang="en-US" altLang="zh-CN" b="1" dirty="0">
                <a:effectLst>
                  <a:outerShdw blurRad="38100" dist="38100" dir="2700000" algn="tl">
                    <a:srgbClr val="C0C0C0"/>
                  </a:outerShdw>
                </a:effectLst>
              </a:rPr>
              <a:t>( a = (b = 2) + (c = 3))</a:t>
            </a:r>
            <a:r>
              <a:rPr lang="en-US" altLang="zh-CN" dirty="0"/>
              <a:t> </a:t>
            </a:r>
          </a:p>
        </p:txBody>
      </p:sp>
      <p:sp>
        <p:nvSpPr>
          <p:cNvPr id="814111" name="AutoShape 31"/>
          <p:cNvSpPr>
            <a:spLocks noChangeArrowheads="1"/>
          </p:cNvSpPr>
          <p:nvPr/>
        </p:nvSpPr>
        <p:spPr bwMode="auto">
          <a:xfrm>
            <a:off x="5160812" y="5744038"/>
            <a:ext cx="215900" cy="461962"/>
          </a:xfrm>
          <a:prstGeom prst="upDownArrow">
            <a:avLst>
              <a:gd name="adj1" fmla="val 50000"/>
              <a:gd name="adj2" fmla="val 42794"/>
            </a:avLst>
          </a:prstGeom>
          <a:solidFill>
            <a:srgbClr val="FFFF99"/>
          </a:soli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sp>
        <p:nvSpPr>
          <p:cNvPr id="814112" name="Rectangle 32"/>
          <p:cNvSpPr>
            <a:spLocks noChangeArrowheads="1"/>
          </p:cNvSpPr>
          <p:nvPr/>
        </p:nvSpPr>
        <p:spPr bwMode="auto">
          <a:xfrm>
            <a:off x="7571240" y="5653236"/>
            <a:ext cx="3394800" cy="800100"/>
          </a:xfrm>
          <a:prstGeom prst="rect">
            <a:avLst/>
          </a:prstGeom>
          <a:gradFill rotWithShape="1">
            <a:gsLst>
              <a:gs pos="0">
                <a:srgbClr val="FFFF99"/>
              </a:gs>
              <a:gs pos="100000">
                <a:srgbClr val="FFFF99">
                  <a:gamma/>
                  <a:shade val="57647"/>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3399"/>
                </a:solidFill>
                <a:effectLst>
                  <a:outerShdw blurRad="38100" dist="38100" dir="2700000" algn="tl">
                    <a:srgbClr val="000000"/>
                  </a:outerShdw>
                </a:effectLst>
                <a:latin typeface="+mn-lt"/>
                <a:ea typeface="楷体" pitchFamily="49" charset="-122"/>
              </a:rPr>
              <a:t>结果：</a:t>
            </a:r>
            <a:endParaRPr lang="en-US" altLang="zh-CN" b="1" dirty="0">
              <a:solidFill>
                <a:srgbClr val="FF3399"/>
              </a:solidFill>
              <a:effectLst>
                <a:outerShdw blurRad="38100" dist="38100" dir="2700000" algn="tl">
                  <a:srgbClr val="000000"/>
                </a:outerShdw>
              </a:effectLst>
              <a:latin typeface="+mn-lt"/>
              <a:ea typeface="楷体" pitchFamily="49" charset="-122"/>
            </a:endParaRPr>
          </a:p>
          <a:p>
            <a:pPr indent="266700"/>
            <a:r>
              <a:rPr lang="en-US" altLang="zh-CN" sz="2000" b="1" dirty="0">
                <a:effectLst>
                  <a:outerShdw blurRad="38100" dist="38100" dir="2700000" algn="tl">
                    <a:srgbClr val="FFFFFF"/>
                  </a:outerShdw>
                </a:effectLst>
                <a:latin typeface="+mn-lt"/>
                <a:ea typeface="楷体" pitchFamily="49" charset="-122"/>
              </a:rPr>
              <a:t>b</a:t>
            </a:r>
            <a:r>
              <a:rPr lang="zh-CN" altLang="en-US" sz="2000" b="1" dirty="0">
                <a:effectLst>
                  <a:outerShdw blurRad="38100" dist="38100" dir="2700000" algn="tl">
                    <a:srgbClr val="FFFFFF"/>
                  </a:outerShdw>
                </a:effectLst>
                <a:latin typeface="+mn-lt"/>
                <a:ea typeface="楷体" pitchFamily="49" charset="-122"/>
              </a:rPr>
              <a:t>为</a:t>
            </a:r>
            <a:r>
              <a:rPr lang="en-US" altLang="zh-CN" sz="2000" b="1" dirty="0">
                <a:effectLst>
                  <a:outerShdw blurRad="38100" dist="38100" dir="2700000" algn="tl">
                    <a:srgbClr val="FFFFFF"/>
                  </a:outerShdw>
                </a:effectLst>
                <a:latin typeface="+mn-lt"/>
                <a:ea typeface="楷体" pitchFamily="49" charset="-122"/>
              </a:rPr>
              <a:t>2</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为</a:t>
            </a:r>
            <a:r>
              <a:rPr lang="en-US" altLang="zh-CN" sz="2000" b="1" dirty="0">
                <a:effectLst>
                  <a:outerShdw blurRad="38100" dist="38100" dir="2700000" algn="tl">
                    <a:srgbClr val="FFFFFF"/>
                  </a:outerShdw>
                </a:effectLst>
                <a:latin typeface="+mn-lt"/>
                <a:ea typeface="楷体" pitchFamily="49" charset="-122"/>
              </a:rPr>
              <a:t>3</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a</a:t>
            </a:r>
            <a:r>
              <a:rPr lang="zh-CN" altLang="en-US" sz="2000" b="1" dirty="0">
                <a:effectLst>
                  <a:outerShdw blurRad="38100" dist="38100" dir="2700000" algn="tl">
                    <a:srgbClr val="FFFFFF"/>
                  </a:outerShdw>
                </a:effectLst>
                <a:latin typeface="+mn-lt"/>
                <a:ea typeface="楷体" pitchFamily="49" charset="-122"/>
              </a:rPr>
              <a:t>为</a:t>
            </a:r>
            <a:r>
              <a:rPr lang="en-US" altLang="zh-CN" sz="2000" b="1" dirty="0" err="1">
                <a:effectLst>
                  <a:outerShdw blurRad="38100" dist="38100" dir="2700000" algn="tl">
                    <a:srgbClr val="FFFFFF"/>
                  </a:outerShdw>
                </a:effectLst>
                <a:latin typeface="+mn-lt"/>
                <a:ea typeface="楷体" pitchFamily="49" charset="-122"/>
              </a:rPr>
              <a:t>b+c</a:t>
            </a:r>
            <a:r>
              <a:rPr lang="zh-CN" altLang="en-US" sz="2000" b="1" dirty="0">
                <a:effectLst>
                  <a:outerShdw blurRad="38100" dist="38100" dir="2700000" algn="tl">
                    <a:srgbClr val="FFFFFF"/>
                  </a:outerShdw>
                </a:effectLst>
                <a:latin typeface="+mn-lt"/>
                <a:ea typeface="楷体" pitchFamily="49" charset="-122"/>
              </a:rPr>
              <a:t>即</a:t>
            </a:r>
            <a:r>
              <a:rPr lang="en-US" altLang="zh-CN" sz="2000" b="1" dirty="0">
                <a:effectLst>
                  <a:outerShdw blurRad="38100" dist="38100" dir="2700000" algn="tl">
                    <a:srgbClr val="FFFFFF"/>
                  </a:outerShdw>
                </a:effectLst>
                <a:latin typeface="+mn-lt"/>
                <a:ea typeface="楷体" pitchFamily="49" charset="-122"/>
              </a:rPr>
              <a:t>5</a:t>
            </a:r>
            <a:endParaRPr lang="en-US" altLang="zh-CN" sz="2000" dirty="0">
              <a:latin typeface="+mn-lt"/>
              <a:ea typeface="楷体" pitchFamily="49" charset="-122"/>
            </a:endParaRPr>
          </a:p>
        </p:txBody>
      </p:sp>
      <p:sp>
        <p:nvSpPr>
          <p:cNvPr id="814113" name="Rectangle 33"/>
          <p:cNvSpPr>
            <a:spLocks noChangeArrowheads="1"/>
          </p:cNvSpPr>
          <p:nvPr/>
        </p:nvSpPr>
        <p:spPr bwMode="auto">
          <a:xfrm>
            <a:off x="1703512" y="2848868"/>
            <a:ext cx="9379317" cy="2308324"/>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35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0000"/>
                </a:solidFill>
                <a:effectLst>
                  <a:outerShdw blurRad="38100" dist="38100" dir="2700000" algn="tl">
                    <a:srgbClr val="000000"/>
                  </a:outerShdw>
                </a:effectLst>
                <a:latin typeface="隶书" pitchFamily="49" charset="-122"/>
                <a:ea typeface="隶书" pitchFamily="49" charset="-122"/>
              </a:rPr>
              <a:t>注意：</a:t>
            </a:r>
          </a:p>
          <a:p>
            <a:pPr marL="342900" indent="-342900">
              <a:buClr>
                <a:srgbClr val="FF0066"/>
              </a:buClr>
              <a:buFont typeface="Wingdings" panose="05000000000000000000" pitchFamily="2" charset="2"/>
              <a:buChar char="Ø"/>
            </a:pPr>
            <a:r>
              <a:rPr lang="zh-CN" altLang="zh-CN" b="1" dirty="0">
                <a:solidFill>
                  <a:srgbClr val="FF3399"/>
                </a:solidFill>
                <a:effectLst>
                  <a:outerShdw blurRad="38100" dist="38100" dir="2700000" algn="tl">
                    <a:srgbClr val="000000"/>
                  </a:outerShdw>
                </a:effectLst>
                <a:latin typeface="隶书" pitchFamily="49" charset="-122"/>
                <a:ea typeface="隶书" pitchFamily="49" charset="-122"/>
              </a:rPr>
              <a:t>赋值语句</a:t>
            </a:r>
            <a:r>
              <a:rPr lang="zh-CN" altLang="zh-CN" b="1" dirty="0">
                <a:solidFill>
                  <a:srgbClr val="FF3399"/>
                </a:solidFill>
                <a:effectLst>
                  <a:outerShdw blurRad="38100" dist="38100" dir="2700000" algn="tl">
                    <a:srgbClr val="000000"/>
                  </a:outerShdw>
                </a:effectLst>
                <a:latin typeface="Times New Roman"/>
                <a:ea typeface="隶书" pitchFamily="49" charset="-122"/>
              </a:rPr>
              <a:t>“</a:t>
            </a:r>
            <a:r>
              <a:rPr lang="en-US" altLang="zh-CN" b="1" dirty="0">
                <a:solidFill>
                  <a:srgbClr val="FF3399"/>
                </a:solidFill>
                <a:effectLst>
                  <a:outerShdw blurRad="38100" dist="38100" dir="2700000" algn="tl">
                    <a:srgbClr val="000000"/>
                  </a:outerShdw>
                </a:effectLst>
                <a:latin typeface="隶书" pitchFamily="49" charset="-122"/>
                <a:ea typeface="隶书" pitchFamily="49" charset="-122"/>
              </a:rPr>
              <a:t>=</a:t>
            </a:r>
            <a:r>
              <a:rPr lang="en-US" altLang="zh-CN" b="1" dirty="0">
                <a:solidFill>
                  <a:srgbClr val="FF3399"/>
                </a:solidFill>
                <a:effectLst>
                  <a:outerShdw blurRad="38100" dist="38100" dir="2700000" algn="tl">
                    <a:srgbClr val="000000"/>
                  </a:outerShdw>
                </a:effectLst>
                <a:latin typeface="Times New Roman"/>
                <a:ea typeface="隶书" pitchFamily="49" charset="-122"/>
              </a:rPr>
              <a:t>”</a:t>
            </a:r>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左边必须是变量名或对应某特定内存单元的表达式</a:t>
            </a:r>
            <a:r>
              <a:rPr lang="zh-CN" altLang="en-US" b="1" dirty="0">
                <a:effectLst>
                  <a:outerShdw blurRad="38100" dist="38100" dir="2700000" algn="tl">
                    <a:srgbClr val="FFFFFF"/>
                  </a:outerShdw>
                </a:effectLst>
                <a:latin typeface="隶书" pitchFamily="49" charset="-122"/>
                <a:ea typeface="隶书" pitchFamily="49" charset="-122"/>
              </a:rPr>
              <a:t>（后面的章节会遇到这样的表达式），不能是常量或其它表达式。</a:t>
            </a:r>
            <a:endParaRPr lang="en-US" altLang="zh-CN" b="1" dirty="0">
              <a:effectLst>
                <a:outerShdw blurRad="38100" dist="38100" dir="2700000" algn="tl">
                  <a:srgbClr val="FFFFFF"/>
                </a:outerShdw>
              </a:effectLst>
              <a:latin typeface="隶书" pitchFamily="49" charset="-122"/>
              <a:ea typeface="隶书" pitchFamily="49" charset="-122"/>
            </a:endParaRPr>
          </a:p>
          <a:p>
            <a:pPr>
              <a:buClr>
                <a:srgbClr val="FF0066"/>
              </a:buClr>
            </a:pPr>
            <a:r>
              <a:rPr lang="en-US" altLang="zh-CN" b="1" dirty="0">
                <a:effectLst>
                  <a:outerShdw blurRad="38100" dist="38100" dir="2700000" algn="tl">
                    <a:srgbClr val="FFFFFF"/>
                  </a:outerShdw>
                </a:effectLst>
                <a:latin typeface="隶书" pitchFamily="49" charset="-122"/>
                <a:ea typeface="隶书" pitchFamily="49" charset="-122"/>
              </a:rPr>
              <a:t>        </a:t>
            </a:r>
            <a:r>
              <a:rPr lang="zh-CN" altLang="en-US" b="1" dirty="0">
                <a:effectLst>
                  <a:outerShdw blurRad="38100" dist="38100" dir="2700000" algn="tl">
                    <a:srgbClr val="FFFFFF"/>
                  </a:outerShdw>
                </a:effectLst>
                <a:latin typeface="隶书" pitchFamily="49" charset="-122"/>
                <a:ea typeface="隶书" pitchFamily="49" charset="-122"/>
              </a:rPr>
              <a:t>例如：</a:t>
            </a:r>
            <a:r>
              <a:rPr lang="en-US" altLang="zh-CN" b="1" dirty="0">
                <a:solidFill>
                  <a:srgbClr val="0000FF"/>
                </a:solidFill>
                <a:effectLst>
                  <a:outerShdw blurRad="38100" dist="38100" dir="2700000" algn="tl">
                    <a:srgbClr val="FFFFFF"/>
                  </a:outerShdw>
                </a:effectLst>
                <a:latin typeface="隶书" pitchFamily="49" charset="-122"/>
                <a:ea typeface="隶书" pitchFamily="49" charset="-122"/>
              </a:rPr>
              <a:t>30 = a;   b + 2 = 5; </a:t>
            </a:r>
            <a:r>
              <a:rPr lang="zh-CN" altLang="en-US" b="1" dirty="0">
                <a:effectLst>
                  <a:outerShdw blurRad="38100" dist="38100" dir="2700000" algn="tl">
                    <a:srgbClr val="FFFFFF"/>
                  </a:outerShdw>
                </a:effectLst>
                <a:latin typeface="隶书" pitchFamily="49" charset="-122"/>
                <a:ea typeface="隶书" pitchFamily="49" charset="-122"/>
              </a:rPr>
              <a:t>都是错误的。</a:t>
            </a:r>
          </a:p>
          <a:p>
            <a:pPr marL="342900" indent="-342900">
              <a:buClr>
                <a:srgbClr val="FF0066"/>
              </a:buClr>
              <a:buFont typeface="Wingdings" panose="05000000000000000000" pitchFamily="2" charset="2"/>
              <a:buChar char="Ø"/>
            </a:pPr>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赋值语句中的</a:t>
            </a:r>
            <a:r>
              <a:rPr lang="zh-CN" altLang="en-US" b="1" dirty="0">
                <a:solidFill>
                  <a:srgbClr val="FF3399"/>
                </a:solidFill>
                <a:effectLst>
                  <a:outerShdw blurRad="38100" dist="38100" dir="2700000" algn="tl">
                    <a:srgbClr val="000000"/>
                  </a:outerShdw>
                </a:effectLst>
                <a:latin typeface="Times New Roman"/>
                <a:ea typeface="隶书" pitchFamily="49" charset="-122"/>
              </a:rPr>
              <a:t>“</a:t>
            </a:r>
            <a:r>
              <a:rPr lang="en-US" altLang="zh-CN" b="1" dirty="0">
                <a:solidFill>
                  <a:srgbClr val="FF3399"/>
                </a:solidFill>
                <a:effectLst>
                  <a:outerShdw blurRad="38100" dist="38100" dir="2700000" algn="tl">
                    <a:srgbClr val="000000"/>
                  </a:outerShdw>
                </a:effectLst>
                <a:latin typeface="隶书" pitchFamily="49" charset="-122"/>
                <a:ea typeface="隶书" pitchFamily="49" charset="-122"/>
              </a:rPr>
              <a:t>=</a:t>
            </a:r>
            <a:r>
              <a:rPr lang="en-US" altLang="zh-CN" b="1" dirty="0">
                <a:solidFill>
                  <a:srgbClr val="FF3399"/>
                </a:solidFill>
                <a:effectLst>
                  <a:outerShdw blurRad="38100" dist="38100" dir="2700000" algn="tl">
                    <a:srgbClr val="000000"/>
                  </a:outerShdw>
                </a:effectLst>
                <a:latin typeface="Times New Roman"/>
                <a:ea typeface="隶书" pitchFamily="49" charset="-122"/>
              </a:rPr>
              <a:t>”</a:t>
            </a:r>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表示赋值，不是代数中相等的意思。</a:t>
            </a:r>
            <a:r>
              <a:rPr lang="zh-CN" altLang="en-US" b="1" dirty="0">
                <a:effectLst>
                  <a:outerShdw blurRad="38100" dist="38100" dir="2700000" algn="tl">
                    <a:srgbClr val="FFFFFF"/>
                  </a:outerShdw>
                </a:effectLst>
                <a:latin typeface="隶书" pitchFamily="49" charset="-122"/>
                <a:ea typeface="隶书" pitchFamily="49" charset="-122"/>
              </a:rPr>
              <a:t>要表示相等的意思则应用关系运算符</a:t>
            </a:r>
            <a:r>
              <a:rPr lang="zh-CN" altLang="en-US" b="1" dirty="0">
                <a:effectLst>
                  <a:outerShdw blurRad="38100" dist="38100" dir="2700000" algn="tl">
                    <a:srgbClr val="FFFFFF"/>
                  </a:outerShdw>
                </a:effectLst>
                <a:latin typeface="Times New Roman"/>
                <a:ea typeface="隶书" pitchFamily="49" charset="-122"/>
              </a:rPr>
              <a:t>“</a:t>
            </a:r>
            <a:r>
              <a:rPr lang="en-US" altLang="zh-CN" b="1" dirty="0">
                <a:effectLst>
                  <a:outerShdw blurRad="38100" dist="38100" dir="2700000" algn="tl">
                    <a:srgbClr val="FFFFFF"/>
                  </a:outerShdw>
                </a:effectLst>
                <a:latin typeface="隶书" pitchFamily="49" charset="-122"/>
                <a:ea typeface="隶书" pitchFamily="49" charset="-122"/>
              </a:rPr>
              <a:t>==</a:t>
            </a:r>
            <a:r>
              <a:rPr lang="en-US" altLang="zh-CN" b="1" dirty="0">
                <a:effectLst>
                  <a:outerShdw blurRad="38100" dist="38100" dir="2700000" algn="tl">
                    <a:srgbClr val="FFFFFF"/>
                  </a:outerShdw>
                </a:effectLst>
                <a:latin typeface="Times New Roman"/>
                <a:ea typeface="隶书" pitchFamily="49" charset="-122"/>
              </a:rPr>
              <a:t>”</a:t>
            </a:r>
            <a:r>
              <a:rPr lang="zh-CN" altLang="en-US" b="1" dirty="0">
                <a:effectLst>
                  <a:outerShdw blurRad="38100" dist="38100" dir="2700000" algn="tl">
                    <a:srgbClr val="FFFFFF"/>
                  </a:outerShdw>
                </a:effectLst>
                <a:latin typeface="隶书" pitchFamily="49" charset="-122"/>
                <a:ea typeface="隶书" pitchFamily="49" charset="-122"/>
              </a:rPr>
              <a:t>表示，二者切勿混淆！</a:t>
            </a:r>
          </a:p>
        </p:txBody>
      </p:sp>
      <p:grpSp>
        <p:nvGrpSpPr>
          <p:cNvPr id="814114" name="Group 34"/>
          <p:cNvGrpSpPr>
            <a:grpSpLocks/>
          </p:cNvGrpSpPr>
          <p:nvPr/>
        </p:nvGrpSpPr>
        <p:grpSpPr bwMode="auto">
          <a:xfrm>
            <a:off x="-9117" y="0"/>
            <a:ext cx="446088" cy="6858000"/>
            <a:chOff x="0" y="0"/>
            <a:chExt cx="281" cy="4320"/>
          </a:xfrm>
        </p:grpSpPr>
        <p:sp>
          <p:nvSpPr>
            <p:cNvPr id="814115" name="Text Box 3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14116" name="Text Box 3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50DA645D-9900-7925-C8D5-F524033BFCE6}"/>
              </a:ext>
            </a:extLst>
          </p:cNvPr>
          <p:cNvSpPr>
            <a:spLocks noGrp="1"/>
          </p:cNvSpPr>
          <p:nvPr>
            <p:ph type="sldNum" sz="quarter" idx="12"/>
          </p:nvPr>
        </p:nvSpPr>
        <p:spPr/>
        <p:txBody>
          <a:bodyPr/>
          <a:lstStyle/>
          <a:p>
            <a:fld id="{889BB3BD-F80A-4CDD-987F-7A7F8A95929D}" type="slidenum">
              <a:rPr lang="en-US" altLang="zh-CN" smtClean="0"/>
              <a:pPr/>
              <a:t>35</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4086"/>
                                        </p:tgtEl>
                                        <p:attrNameLst>
                                          <p:attrName>style.visibility</p:attrName>
                                        </p:attrNameLst>
                                      </p:cBhvr>
                                      <p:to>
                                        <p:strVal val="visible"/>
                                      </p:to>
                                    </p:set>
                                    <p:anim calcmode="lin" valueType="num">
                                      <p:cBhvr additive="base">
                                        <p:cTn id="7" dur="500" fill="hold"/>
                                        <p:tgtEl>
                                          <p:spTgt spid="814086"/>
                                        </p:tgtEl>
                                        <p:attrNameLst>
                                          <p:attrName>ppt_x</p:attrName>
                                        </p:attrNameLst>
                                      </p:cBhvr>
                                      <p:tavLst>
                                        <p:tav tm="0">
                                          <p:val>
                                            <p:strVal val="0-#ppt_w/2"/>
                                          </p:val>
                                        </p:tav>
                                        <p:tav tm="100000">
                                          <p:val>
                                            <p:strVal val="#ppt_x"/>
                                          </p:val>
                                        </p:tav>
                                      </p:tavLst>
                                    </p:anim>
                                    <p:anim calcmode="lin" valueType="num">
                                      <p:cBhvr additive="base">
                                        <p:cTn id="8" dur="500" fill="hold"/>
                                        <p:tgtEl>
                                          <p:spTgt spid="8140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4092"/>
                                        </p:tgtEl>
                                        <p:attrNameLst>
                                          <p:attrName>style.visibility</p:attrName>
                                        </p:attrNameLst>
                                      </p:cBhvr>
                                      <p:to>
                                        <p:strVal val="visible"/>
                                      </p:to>
                                    </p:set>
                                    <p:anim calcmode="lin" valueType="num">
                                      <p:cBhvr additive="base">
                                        <p:cTn id="13" dur="500" fill="hold"/>
                                        <p:tgtEl>
                                          <p:spTgt spid="814092"/>
                                        </p:tgtEl>
                                        <p:attrNameLst>
                                          <p:attrName>ppt_x</p:attrName>
                                        </p:attrNameLst>
                                      </p:cBhvr>
                                      <p:tavLst>
                                        <p:tav tm="0">
                                          <p:val>
                                            <p:strVal val="0-#ppt_w/2"/>
                                          </p:val>
                                        </p:tav>
                                        <p:tav tm="100000">
                                          <p:val>
                                            <p:strVal val="#ppt_x"/>
                                          </p:val>
                                        </p:tav>
                                      </p:tavLst>
                                    </p:anim>
                                    <p:anim calcmode="lin" valueType="num">
                                      <p:cBhvr additive="base">
                                        <p:cTn id="14" dur="500" fill="hold"/>
                                        <p:tgtEl>
                                          <p:spTgt spid="8140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814090"/>
                                        </p:tgtEl>
                                        <p:attrNameLst>
                                          <p:attrName>style.visibility</p:attrName>
                                        </p:attrNameLst>
                                      </p:cBhvr>
                                      <p:to>
                                        <p:strVal val="visible"/>
                                      </p:to>
                                    </p:set>
                                    <p:animEffect transition="in" filter="box(out)">
                                      <p:cBhvr>
                                        <p:cTn id="19" dur="500"/>
                                        <p:tgtEl>
                                          <p:spTgt spid="814090"/>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14098"/>
                                        </p:tgtEl>
                                        <p:attrNameLst>
                                          <p:attrName>style.visibility</p:attrName>
                                        </p:attrNameLst>
                                      </p:cBhvr>
                                      <p:to>
                                        <p:strVal val="visible"/>
                                      </p:to>
                                    </p:set>
                                    <p:anim calcmode="lin" valueType="num">
                                      <p:cBhvr additive="base">
                                        <p:cTn id="24" dur="500" fill="hold"/>
                                        <p:tgtEl>
                                          <p:spTgt spid="814098"/>
                                        </p:tgtEl>
                                        <p:attrNameLst>
                                          <p:attrName>ppt_x</p:attrName>
                                        </p:attrNameLst>
                                      </p:cBhvr>
                                      <p:tavLst>
                                        <p:tav tm="0">
                                          <p:val>
                                            <p:strVal val="0-#ppt_w/2"/>
                                          </p:val>
                                        </p:tav>
                                        <p:tav tm="100000">
                                          <p:val>
                                            <p:strVal val="#ppt_x"/>
                                          </p:val>
                                        </p:tav>
                                      </p:tavLst>
                                    </p:anim>
                                    <p:anim calcmode="lin" valueType="num">
                                      <p:cBhvr additive="base">
                                        <p:cTn id="25" dur="500" fill="hold"/>
                                        <p:tgtEl>
                                          <p:spTgt spid="8140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14099"/>
                                        </p:tgtEl>
                                        <p:attrNameLst>
                                          <p:attrName>style.visibility</p:attrName>
                                        </p:attrNameLst>
                                      </p:cBhvr>
                                      <p:to>
                                        <p:strVal val="visible"/>
                                      </p:to>
                                    </p:set>
                                    <p:anim calcmode="lin" valueType="num">
                                      <p:cBhvr additive="base">
                                        <p:cTn id="30" dur="500" fill="hold"/>
                                        <p:tgtEl>
                                          <p:spTgt spid="814099"/>
                                        </p:tgtEl>
                                        <p:attrNameLst>
                                          <p:attrName>ppt_x</p:attrName>
                                        </p:attrNameLst>
                                      </p:cBhvr>
                                      <p:tavLst>
                                        <p:tav tm="0">
                                          <p:val>
                                            <p:strVal val="0-#ppt_w/2"/>
                                          </p:val>
                                        </p:tav>
                                        <p:tav tm="100000">
                                          <p:val>
                                            <p:strVal val="#ppt_x"/>
                                          </p:val>
                                        </p:tav>
                                      </p:tavLst>
                                    </p:anim>
                                    <p:anim calcmode="lin" valueType="num">
                                      <p:cBhvr additive="base">
                                        <p:cTn id="31" dur="500" fill="hold"/>
                                        <p:tgtEl>
                                          <p:spTgt spid="8140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814100"/>
                                        </p:tgtEl>
                                        <p:attrNameLst>
                                          <p:attrName>style.visibility</p:attrName>
                                        </p:attrNameLst>
                                      </p:cBhvr>
                                      <p:to>
                                        <p:strVal val="visible"/>
                                      </p:to>
                                    </p:set>
                                    <p:animEffect transition="in" filter="box(out)">
                                      <p:cBhvr>
                                        <p:cTn id="36" dur="500"/>
                                        <p:tgtEl>
                                          <p:spTgt spid="814100"/>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814102"/>
                                        </p:tgtEl>
                                        <p:attrNameLst>
                                          <p:attrName>style.visibility</p:attrName>
                                        </p:attrNameLst>
                                      </p:cBhvr>
                                      <p:to>
                                        <p:strVal val="visible"/>
                                      </p:to>
                                    </p:set>
                                    <p:animEffect transition="in" filter="strips(downLeft)">
                                      <p:cBhvr>
                                        <p:cTn id="41" dur="500"/>
                                        <p:tgtEl>
                                          <p:spTgt spid="814102"/>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par>
                          <p:cTn id="42" fill="hold">
                            <p:stCondLst>
                              <p:cond delay="500"/>
                            </p:stCondLst>
                            <p:childTnLst>
                              <p:par>
                                <p:cTn id="43" presetID="4" presetClass="entr" presetSubtype="32" fill="hold" grpId="0" nodeType="afterEffect">
                                  <p:stCondLst>
                                    <p:cond delay="0"/>
                                  </p:stCondLst>
                                  <p:childTnLst>
                                    <p:set>
                                      <p:cBhvr>
                                        <p:cTn id="44" dur="1" fill="hold">
                                          <p:stCondLst>
                                            <p:cond delay="0"/>
                                          </p:stCondLst>
                                        </p:cTn>
                                        <p:tgtEl>
                                          <p:spTgt spid="814101"/>
                                        </p:tgtEl>
                                        <p:attrNameLst>
                                          <p:attrName>style.visibility</p:attrName>
                                        </p:attrNameLst>
                                      </p:cBhvr>
                                      <p:to>
                                        <p:strVal val="visible"/>
                                      </p:to>
                                    </p:set>
                                    <p:animEffect transition="in" filter="box(out)">
                                      <p:cBhvr>
                                        <p:cTn id="45" dur="500"/>
                                        <p:tgtEl>
                                          <p:spTgt spid="814101"/>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814103"/>
                                        </p:tgtEl>
                                        <p:attrNameLst>
                                          <p:attrName>style.visibility</p:attrName>
                                        </p:attrNameLst>
                                      </p:cBhvr>
                                      <p:to>
                                        <p:strVal val="visible"/>
                                      </p:to>
                                    </p:set>
                                    <p:animEffect transition="in" filter="strips(downLeft)">
                                      <p:cBhvr>
                                        <p:cTn id="50" dur="500"/>
                                        <p:tgtEl>
                                          <p:spTgt spid="814103"/>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18" presetClass="entr" presetSubtype="12" fill="hold" grpId="0" nodeType="afterEffect">
                                  <p:stCondLst>
                                    <p:cond delay="0"/>
                                  </p:stCondLst>
                                  <p:childTnLst>
                                    <p:set>
                                      <p:cBhvr>
                                        <p:cTn id="53" dur="1" fill="hold">
                                          <p:stCondLst>
                                            <p:cond delay="0"/>
                                          </p:stCondLst>
                                        </p:cTn>
                                        <p:tgtEl>
                                          <p:spTgt spid="814104"/>
                                        </p:tgtEl>
                                        <p:attrNameLst>
                                          <p:attrName>style.visibility</p:attrName>
                                        </p:attrNameLst>
                                      </p:cBhvr>
                                      <p:to>
                                        <p:strVal val="visible"/>
                                      </p:to>
                                    </p:set>
                                    <p:animEffect transition="in" filter="strips(downLeft)">
                                      <p:cBhvr>
                                        <p:cTn id="54" dur="500"/>
                                        <p:tgtEl>
                                          <p:spTgt spid="814104"/>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814105"/>
                                        </p:tgtEl>
                                        <p:attrNameLst>
                                          <p:attrName>style.visibility</p:attrName>
                                        </p:attrNameLst>
                                      </p:cBhvr>
                                      <p:to>
                                        <p:strVal val="visible"/>
                                      </p:to>
                                    </p:set>
                                    <p:animEffect transition="in" filter="strips(downLeft)">
                                      <p:cBhvr>
                                        <p:cTn id="59" dur="500"/>
                                        <p:tgtEl>
                                          <p:spTgt spid="814105"/>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18" presetClass="entr" presetSubtype="12" fill="hold" grpId="0" nodeType="afterEffect">
                                  <p:stCondLst>
                                    <p:cond delay="0"/>
                                  </p:stCondLst>
                                  <p:childTnLst>
                                    <p:set>
                                      <p:cBhvr>
                                        <p:cTn id="62" dur="1" fill="hold">
                                          <p:stCondLst>
                                            <p:cond delay="0"/>
                                          </p:stCondLst>
                                        </p:cTn>
                                        <p:tgtEl>
                                          <p:spTgt spid="814106"/>
                                        </p:tgtEl>
                                        <p:attrNameLst>
                                          <p:attrName>style.visibility</p:attrName>
                                        </p:attrNameLst>
                                      </p:cBhvr>
                                      <p:to>
                                        <p:strVal val="visible"/>
                                      </p:to>
                                    </p:set>
                                    <p:animEffect transition="in" filter="strips(downLeft)">
                                      <p:cBhvr>
                                        <p:cTn id="63" dur="500"/>
                                        <p:tgtEl>
                                          <p:spTgt spid="814106"/>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par>
                          <p:cTn id="64" fill="hold">
                            <p:stCondLst>
                              <p:cond delay="1000"/>
                            </p:stCondLst>
                            <p:childTnLst>
                              <p:par>
                                <p:cTn id="65" presetID="4" presetClass="entr" presetSubtype="32" fill="hold" grpId="1" nodeType="afterEffect">
                                  <p:stCondLst>
                                    <p:cond delay="0"/>
                                  </p:stCondLst>
                                  <p:childTnLst>
                                    <p:set>
                                      <p:cBhvr>
                                        <p:cTn id="66" dur="1" fill="hold">
                                          <p:stCondLst>
                                            <p:cond delay="0"/>
                                          </p:stCondLst>
                                        </p:cTn>
                                        <p:tgtEl>
                                          <p:spTgt spid="814107"/>
                                        </p:tgtEl>
                                        <p:attrNameLst>
                                          <p:attrName>style.visibility</p:attrName>
                                        </p:attrNameLst>
                                      </p:cBhvr>
                                      <p:to>
                                        <p:strVal val="visible"/>
                                      </p:to>
                                    </p:set>
                                    <p:animEffect transition="in" filter="box(out)">
                                      <p:cBhvr>
                                        <p:cTn id="67" dur="500"/>
                                        <p:tgtEl>
                                          <p:spTgt spid="814107"/>
                                        </p:tgtEl>
                                      </p:cBhvr>
                                    </p:animEffect>
                                  </p:childTnLst>
                                  <p:subTnLst>
                                    <p:audio>
                                      <p:cMediaNode>
                                        <p:cTn display="0" masterRel="sameClick">
                                          <p:stCondLst>
                                            <p:cond evt="begin" delay="0">
                                              <p:tn val="65"/>
                                            </p:cond>
                                          </p:stCondLst>
                                          <p:endCondLst>
                                            <p:cond evt="onStopAudio" delay="0">
                                              <p:tgtEl>
                                                <p:sldTgt/>
                                              </p:tgtEl>
                                            </p:cond>
                                          </p:endCondLst>
                                        </p:cTn>
                                        <p:tgtEl>
                                          <p:sndTgt r:embed="rId4" name="chimes.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814108"/>
                                        </p:tgtEl>
                                        <p:attrNameLst>
                                          <p:attrName>style.visibility</p:attrName>
                                        </p:attrNameLst>
                                      </p:cBhvr>
                                      <p:to>
                                        <p:strVal val="visible"/>
                                      </p:to>
                                    </p:set>
                                    <p:anim calcmode="lin" valueType="num">
                                      <p:cBhvr additive="base">
                                        <p:cTn id="72" dur="500" fill="hold"/>
                                        <p:tgtEl>
                                          <p:spTgt spid="814108"/>
                                        </p:tgtEl>
                                        <p:attrNameLst>
                                          <p:attrName>ppt_x</p:attrName>
                                        </p:attrNameLst>
                                      </p:cBhvr>
                                      <p:tavLst>
                                        <p:tav tm="0">
                                          <p:val>
                                            <p:strVal val="0-#ppt_w/2"/>
                                          </p:val>
                                        </p:tav>
                                        <p:tav tm="100000">
                                          <p:val>
                                            <p:strVal val="#ppt_x"/>
                                          </p:val>
                                        </p:tav>
                                      </p:tavLst>
                                    </p:anim>
                                    <p:anim calcmode="lin" valueType="num">
                                      <p:cBhvr additive="base">
                                        <p:cTn id="73" dur="500" fill="hold"/>
                                        <p:tgtEl>
                                          <p:spTgt spid="8141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814109"/>
                                        </p:tgtEl>
                                        <p:attrNameLst>
                                          <p:attrName>style.visibility</p:attrName>
                                        </p:attrNameLst>
                                      </p:cBhvr>
                                      <p:to>
                                        <p:strVal val="visible"/>
                                      </p:to>
                                    </p:set>
                                    <p:animEffect transition="in" filter="box(out)">
                                      <p:cBhvr>
                                        <p:cTn id="78" dur="500"/>
                                        <p:tgtEl>
                                          <p:spTgt spid="814109"/>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814111"/>
                                        </p:tgtEl>
                                        <p:attrNameLst>
                                          <p:attrName>style.visibility</p:attrName>
                                        </p:attrNameLst>
                                      </p:cBhvr>
                                      <p:to>
                                        <p:strVal val="visible"/>
                                      </p:to>
                                    </p:set>
                                    <p:animEffect transition="in" filter="strips(downLeft)">
                                      <p:cBhvr>
                                        <p:cTn id="83" dur="500"/>
                                        <p:tgtEl>
                                          <p:spTgt spid="814111"/>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par>
                          <p:cTn id="84" fill="hold">
                            <p:stCondLst>
                              <p:cond delay="500"/>
                            </p:stCondLst>
                            <p:childTnLst>
                              <p:par>
                                <p:cTn id="85" presetID="4" presetClass="entr" presetSubtype="32" fill="hold" grpId="0" nodeType="afterEffect">
                                  <p:stCondLst>
                                    <p:cond delay="0"/>
                                  </p:stCondLst>
                                  <p:childTnLst>
                                    <p:set>
                                      <p:cBhvr>
                                        <p:cTn id="86" dur="1" fill="hold">
                                          <p:stCondLst>
                                            <p:cond delay="0"/>
                                          </p:stCondLst>
                                        </p:cTn>
                                        <p:tgtEl>
                                          <p:spTgt spid="814110"/>
                                        </p:tgtEl>
                                        <p:attrNameLst>
                                          <p:attrName>style.visibility</p:attrName>
                                        </p:attrNameLst>
                                      </p:cBhvr>
                                      <p:to>
                                        <p:strVal val="visible"/>
                                      </p:to>
                                    </p:set>
                                    <p:animEffect transition="in" filter="box(out)">
                                      <p:cBhvr>
                                        <p:cTn id="87" dur="500"/>
                                        <p:tgtEl>
                                          <p:spTgt spid="814110"/>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par>
                          <p:cTn id="88" fill="hold">
                            <p:stCondLst>
                              <p:cond delay="1000"/>
                            </p:stCondLst>
                            <p:childTnLst>
                              <p:par>
                                <p:cTn id="89" presetID="4" presetClass="entr" presetSubtype="32" fill="hold" grpId="0" nodeType="afterEffect">
                                  <p:stCondLst>
                                    <p:cond delay="0"/>
                                  </p:stCondLst>
                                  <p:childTnLst>
                                    <p:set>
                                      <p:cBhvr>
                                        <p:cTn id="90" dur="1" fill="hold">
                                          <p:stCondLst>
                                            <p:cond delay="0"/>
                                          </p:stCondLst>
                                        </p:cTn>
                                        <p:tgtEl>
                                          <p:spTgt spid="814112"/>
                                        </p:tgtEl>
                                        <p:attrNameLst>
                                          <p:attrName>style.visibility</p:attrName>
                                        </p:attrNameLst>
                                      </p:cBhvr>
                                      <p:to>
                                        <p:strVal val="visible"/>
                                      </p:to>
                                    </p:set>
                                    <p:animEffect transition="in" filter="box(out)">
                                      <p:cBhvr>
                                        <p:cTn id="91" dur="500"/>
                                        <p:tgtEl>
                                          <p:spTgt spid="814112"/>
                                        </p:tgtEl>
                                      </p:cBhvr>
                                    </p:animEffect>
                                  </p:childTnLst>
                                  <p:subTnLst>
                                    <p:set>
                                      <p:cBhvr override="childStyle">
                                        <p:cTn dur="1" fill="hold" display="0" masterRel="nextClick" afterEffect="1"/>
                                        <p:tgtEl>
                                          <p:spTgt spid="814112"/>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4" name="chimes.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814113"/>
                                        </p:tgtEl>
                                        <p:attrNameLst>
                                          <p:attrName>style.visibility</p:attrName>
                                        </p:attrNameLst>
                                      </p:cBhvr>
                                      <p:to>
                                        <p:strVal val="visible"/>
                                      </p:to>
                                    </p:set>
                                    <p:animEffect transition="in" filter="box(out)">
                                      <p:cBhvr>
                                        <p:cTn id="96" dur="500"/>
                                        <p:tgtEl>
                                          <p:spTgt spid="814113"/>
                                        </p:tgtEl>
                                      </p:cBhvr>
                                    </p:animEffect>
                                  </p:childTnLst>
                                  <p:subTnLst>
                                    <p:audio>
                                      <p:cMediaNode>
                                        <p:cTn display="0" masterRel="sameClick">
                                          <p:stCondLst>
                                            <p:cond evt="begin" delay="0">
                                              <p:tn val="94"/>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6" grpId="0"/>
      <p:bldP spid="814090" grpId="0" animBg="1"/>
      <p:bldP spid="814092" grpId="0"/>
      <p:bldP spid="814098" grpId="0"/>
      <p:bldP spid="814099" grpId="0"/>
      <p:bldP spid="814100" grpId="0" animBg="1"/>
      <p:bldP spid="814101" grpId="0" animBg="1"/>
      <p:bldP spid="814102" grpId="0" animBg="1"/>
      <p:bldP spid="814103" grpId="0" animBg="1"/>
      <p:bldP spid="814104" grpId="0" animBg="1"/>
      <p:bldP spid="814105" grpId="0" animBg="1"/>
      <p:bldP spid="814106" grpId="0" animBg="1"/>
      <p:bldP spid="814107" grpId="1" animBg="1"/>
      <p:bldP spid="814108" grpId="0"/>
      <p:bldP spid="814109" grpId="0" animBg="1"/>
      <p:bldP spid="814110" grpId="0" animBg="1"/>
      <p:bldP spid="814111" grpId="0" animBg="1"/>
      <p:bldP spid="814112" grpId="0" animBg="1"/>
      <p:bldP spid="81411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6149" name="AutoShape 21"/>
          <p:cNvSpPr>
            <a:spLocks noChangeArrowheads="1"/>
          </p:cNvSpPr>
          <p:nvPr/>
        </p:nvSpPr>
        <p:spPr bwMode="auto">
          <a:xfrm>
            <a:off x="3380773" y="3221993"/>
            <a:ext cx="4751388" cy="1152128"/>
          </a:xfrm>
          <a:prstGeom prst="wedgeRoundRectCallout">
            <a:avLst>
              <a:gd name="adj1" fmla="val -55245"/>
              <a:gd name="adj2" fmla="val -116278"/>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w="9525">
            <a:solidFill>
              <a:schemeClr val="tx1"/>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dirty="0">
                <a:latin typeface="楷体_GB2312" pitchFamily="49" charset="-122"/>
                <a:ea typeface="楷体_GB2312" pitchFamily="49" charset="-122"/>
              </a:rPr>
              <a:t>    </a:t>
            </a:r>
            <a:r>
              <a:rPr lang="zh-CN" altLang="en-US" sz="2000" b="1" dirty="0">
                <a:effectLst>
                  <a:outerShdw blurRad="38100" dist="38100" dir="2700000" algn="tl">
                    <a:srgbClr val="FFFFFF"/>
                  </a:outerShdw>
                </a:effectLst>
                <a:latin typeface="+mn-lt"/>
                <a:ea typeface="楷体" pitchFamily="49" charset="-122"/>
              </a:rPr>
              <a:t>首先将等号右边的表达式的值转换成“</a:t>
            </a:r>
            <a:r>
              <a:rPr lang="en-US" altLang="zh-CN" sz="2000" b="1" dirty="0">
                <a:effectLst>
                  <a:outerShdw blurRad="38100" dist="38100" dir="2700000" algn="tl">
                    <a:srgbClr val="FFFFFF"/>
                  </a:outerShdw>
                </a:effectLst>
                <a:latin typeface="+mn-lt"/>
                <a:ea typeface="楷体" pitchFamily="49" charset="-122"/>
              </a:rPr>
              <a:t>=”</a:t>
            </a:r>
            <a:r>
              <a:rPr lang="zh-CN" altLang="en-US" sz="2000" b="1" dirty="0">
                <a:effectLst>
                  <a:outerShdw blurRad="38100" dist="38100" dir="2700000" algn="tl">
                    <a:srgbClr val="FFFFFF"/>
                  </a:outerShdw>
                </a:effectLst>
                <a:latin typeface="+mn-lt"/>
                <a:ea typeface="楷体" pitchFamily="49" charset="-122"/>
              </a:rPr>
              <a:t>左边的数据类型。然后再赋值给等号左边的变量</a:t>
            </a:r>
            <a:r>
              <a:rPr lang="zh-CN" altLang="en-US" sz="2000" dirty="0">
                <a:latin typeface="+mn-lt"/>
                <a:ea typeface="楷体" pitchFamily="49" charset="-122"/>
              </a:rPr>
              <a:t>。</a:t>
            </a:r>
            <a:r>
              <a:rPr lang="zh-CN" altLang="en-US" dirty="0">
                <a:latin typeface="+mn-lt"/>
                <a:ea typeface="楷体" pitchFamily="49" charset="-122"/>
              </a:rPr>
              <a:t> </a:t>
            </a:r>
          </a:p>
        </p:txBody>
      </p:sp>
      <p:sp>
        <p:nvSpPr>
          <p:cNvPr id="816157" name="AutoShape 29"/>
          <p:cNvSpPr>
            <a:spLocks noChangeArrowheads="1"/>
          </p:cNvSpPr>
          <p:nvPr/>
        </p:nvSpPr>
        <p:spPr bwMode="auto">
          <a:xfrm rot="5400000">
            <a:off x="5607347" y="5517083"/>
            <a:ext cx="5048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endParaRPr lang="zh-CN" altLang="en-US"/>
          </a:p>
        </p:txBody>
      </p:sp>
      <p:sp>
        <p:nvSpPr>
          <p:cNvPr id="816130" name="Rectangle 2"/>
          <p:cNvSpPr>
            <a:spLocks noGrp="1" noChangeArrowheads="1"/>
          </p:cNvSpPr>
          <p:nvPr>
            <p:ph type="body" idx="4294967295"/>
          </p:nvPr>
        </p:nvSpPr>
        <p:spPr>
          <a:xfrm>
            <a:off x="670823" y="261020"/>
            <a:ext cx="4031803" cy="647700"/>
          </a:xfrm>
        </p:spPr>
        <p:txBody>
          <a:bodyPr/>
          <a:lstStyle/>
          <a:p>
            <a:pPr algn="just">
              <a:buFontTx/>
              <a:buNone/>
            </a:pPr>
            <a:r>
              <a:rPr lang="en-US" altLang="zh-CN" dirty="0">
                <a:solidFill>
                  <a:srgbClr val="FF3399"/>
                </a:solidFill>
                <a:effectLst>
                  <a:outerShdw blurRad="38100" dist="38100" dir="2700000" algn="tl">
                    <a:srgbClr val="000000"/>
                  </a:outerShdw>
                </a:effectLst>
                <a:latin typeface="隶书" pitchFamily="49" charset="-122"/>
                <a:ea typeface="隶书" pitchFamily="49" charset="-122"/>
              </a:rPr>
              <a:t>2. </a:t>
            </a:r>
            <a:r>
              <a:rPr lang="zh-CN" altLang="en-US" dirty="0">
                <a:solidFill>
                  <a:srgbClr val="FF3399"/>
                </a:solidFill>
                <a:effectLst>
                  <a:outerShdw blurRad="38100" dist="38100" dir="2700000" algn="tl">
                    <a:srgbClr val="000000"/>
                  </a:outerShdw>
                </a:effectLst>
                <a:ea typeface="隶书" pitchFamily="49" charset="-122"/>
              </a:rPr>
              <a:t>强制类型转换符</a:t>
            </a:r>
            <a:r>
              <a:rPr lang="zh-CN" altLang="en-US" dirty="0"/>
              <a:t> </a:t>
            </a:r>
          </a:p>
        </p:txBody>
      </p:sp>
      <p:sp>
        <p:nvSpPr>
          <p:cNvPr id="816146" name="Rectangle 18"/>
          <p:cNvSpPr>
            <a:spLocks noChangeArrowheads="1"/>
          </p:cNvSpPr>
          <p:nvPr/>
        </p:nvSpPr>
        <p:spPr bwMode="auto">
          <a:xfrm>
            <a:off x="770834" y="836713"/>
            <a:ext cx="10941790" cy="830997"/>
          </a:xfrm>
          <a:prstGeom prst="rect">
            <a:avLst/>
          </a:prstGeom>
          <a:ln>
            <a:noFill/>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b="1" dirty="0">
                <a:effectLst>
                  <a:outerShdw blurRad="38100" dist="38100" dir="2700000" algn="tl">
                    <a:srgbClr val="FFFFFF"/>
                  </a:outerShdw>
                </a:effectLst>
                <a:latin typeface="楷体" pitchFamily="49" charset="-122"/>
                <a:ea typeface="楷体" pitchFamily="49" charset="-122"/>
              </a:rPr>
              <a:t>    C</a:t>
            </a:r>
            <a:r>
              <a:rPr lang="zh-CN" altLang="en-US" b="1" dirty="0">
                <a:effectLst>
                  <a:outerShdw blurRad="38100" dist="38100" dir="2700000" algn="tl">
                    <a:srgbClr val="FFFFFF"/>
                  </a:outerShdw>
                </a:effectLst>
                <a:latin typeface="楷体" pitchFamily="49" charset="-122"/>
                <a:ea typeface="楷体" pitchFamily="49" charset="-122"/>
              </a:rPr>
              <a:t>语言的数据类型是可以相互转换的。转换的方法有两种：一种是</a:t>
            </a:r>
            <a:r>
              <a:rPr lang="zh-CN" altLang="en-US" b="1" dirty="0">
                <a:solidFill>
                  <a:srgbClr val="FF0066"/>
                </a:solidFill>
                <a:effectLst>
                  <a:outerShdw blurRad="38100" dist="38100" dir="2700000" algn="tl">
                    <a:srgbClr val="000000"/>
                  </a:outerShdw>
                </a:effectLst>
                <a:latin typeface="楷体" pitchFamily="49" charset="-122"/>
                <a:ea typeface="楷体" pitchFamily="49" charset="-122"/>
              </a:rPr>
              <a:t>自动转换</a:t>
            </a:r>
            <a:r>
              <a:rPr lang="zh-CN" altLang="en-US" b="1" dirty="0">
                <a:effectLst>
                  <a:outerShdw blurRad="38100" dist="38100" dir="2700000" algn="tl">
                    <a:srgbClr val="FFFFFF"/>
                  </a:outerShdw>
                </a:effectLst>
                <a:latin typeface="楷体" pitchFamily="49" charset="-122"/>
                <a:ea typeface="楷体" pitchFamily="49" charset="-122"/>
              </a:rPr>
              <a:t>，一种是</a:t>
            </a:r>
            <a:r>
              <a:rPr lang="zh-CN" altLang="en-US" b="1" dirty="0">
                <a:solidFill>
                  <a:srgbClr val="FF0066"/>
                </a:solidFill>
                <a:effectLst>
                  <a:outerShdw blurRad="38100" dist="38100" dir="2700000" algn="tl">
                    <a:srgbClr val="000000"/>
                  </a:outerShdw>
                </a:effectLst>
                <a:latin typeface="楷体" pitchFamily="49" charset="-122"/>
                <a:ea typeface="楷体" pitchFamily="49" charset="-122"/>
              </a:rPr>
              <a:t>强制转换</a:t>
            </a:r>
            <a:r>
              <a:rPr lang="zh-CN" altLang="en-US" b="1" dirty="0">
                <a:effectLst>
                  <a:outerShdw blurRad="38100" dist="38100" dir="2700000" algn="tl">
                    <a:srgbClr val="FFFFFF"/>
                  </a:outerShdw>
                </a:effectLst>
                <a:latin typeface="楷体" pitchFamily="49" charset="-122"/>
                <a:ea typeface="楷体" pitchFamily="49" charset="-122"/>
              </a:rPr>
              <a:t>。</a:t>
            </a:r>
          </a:p>
        </p:txBody>
      </p:sp>
      <p:sp>
        <p:nvSpPr>
          <p:cNvPr id="816147" name="Text Box 19"/>
          <p:cNvSpPr txBox="1">
            <a:spLocks noChangeArrowheads="1"/>
          </p:cNvSpPr>
          <p:nvPr/>
        </p:nvSpPr>
        <p:spPr bwMode="auto">
          <a:xfrm>
            <a:off x="958160" y="1747664"/>
            <a:ext cx="5349875" cy="457200"/>
          </a:xfrm>
          <a:prstGeom prst="rect">
            <a:avLst/>
          </a:prstGeom>
          <a:noFill/>
          <a:ln w="9525">
            <a:noFill/>
            <a:miter lim="800000"/>
            <a:headEnd/>
            <a:tailEnd/>
          </a:ln>
          <a:effectLst/>
        </p:spPr>
        <p:txBody>
          <a:bodyPr>
            <a:spAutoFit/>
          </a:bodyPr>
          <a:lstStyle/>
          <a:p>
            <a:pPr marL="457200" indent="-457200">
              <a:spcBef>
                <a:spcPct val="50000"/>
              </a:spcBef>
              <a:buFont typeface="Wingdings" pitchFamily="2" charset="2"/>
              <a:buChar char="Ø"/>
            </a:pPr>
            <a:r>
              <a:rPr lang="zh-CN" altLang="zh-CN" b="1" dirty="0">
                <a:solidFill>
                  <a:srgbClr val="FF3300"/>
                </a:solidFill>
                <a:effectLst>
                  <a:outerShdw blurRad="38100" dist="38100" dir="2700000" algn="tl">
                    <a:srgbClr val="000000"/>
                  </a:outerShdw>
                </a:effectLst>
                <a:latin typeface="+mn-lt"/>
                <a:ea typeface="楷体" pitchFamily="49" charset="-122"/>
              </a:rPr>
              <a:t>自动转换</a:t>
            </a:r>
            <a:r>
              <a:rPr lang="zh-CN" altLang="en-US" b="1" dirty="0">
                <a:solidFill>
                  <a:srgbClr val="006600"/>
                </a:solidFill>
                <a:effectLst>
                  <a:outerShdw blurRad="38100" dist="38100" dir="2700000" algn="tl">
                    <a:srgbClr val="000000"/>
                  </a:outerShdw>
                </a:effectLst>
                <a:latin typeface="+mn-lt"/>
                <a:ea typeface="楷体" pitchFamily="49" charset="-122"/>
              </a:rPr>
              <a:t>  </a:t>
            </a:r>
          </a:p>
        </p:txBody>
      </p:sp>
      <p:sp>
        <p:nvSpPr>
          <p:cNvPr id="816148" name="Rectangle 20"/>
          <p:cNvSpPr>
            <a:spLocks noChangeArrowheads="1"/>
          </p:cNvSpPr>
          <p:nvPr/>
        </p:nvSpPr>
        <p:spPr bwMode="auto">
          <a:xfrm>
            <a:off x="793984" y="2165955"/>
            <a:ext cx="10941790" cy="830997"/>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000000"/>
                  </a:outerShdw>
                </a:effectLst>
                <a:latin typeface="+mn-lt"/>
                <a:ea typeface="楷体" pitchFamily="49" charset="-122"/>
              </a:rPr>
              <a:t>例如：</a:t>
            </a:r>
            <a:r>
              <a:rPr lang="en-US" altLang="zh-CN" b="1" dirty="0" err="1">
                <a:solidFill>
                  <a:srgbClr val="0000FF"/>
                </a:solidFill>
                <a:effectLst>
                  <a:outerShdw blurRad="38100" dist="38100" dir="2700000" algn="tl">
                    <a:srgbClr val="000000"/>
                  </a:outerShdw>
                </a:effectLst>
                <a:latin typeface="+mn-lt"/>
                <a:ea typeface="楷体" pitchFamily="49" charset="-122"/>
              </a:rPr>
              <a:t>int</a:t>
            </a:r>
            <a:r>
              <a:rPr lang="en-US" altLang="zh-CN" b="1" dirty="0">
                <a:solidFill>
                  <a:srgbClr val="0000FF"/>
                </a:solidFill>
                <a:effectLst>
                  <a:outerShdw blurRad="38100" dist="38100" dir="2700000" algn="tl">
                    <a:srgbClr val="000000"/>
                  </a:outerShdw>
                </a:effectLst>
                <a:latin typeface="+mn-lt"/>
                <a:ea typeface="楷体" pitchFamily="49" charset="-122"/>
              </a:rPr>
              <a:t> a = 2.5;   </a:t>
            </a:r>
            <a:r>
              <a:rPr lang="zh-CN" altLang="en-US" b="1" dirty="0">
                <a:solidFill>
                  <a:srgbClr val="0000FF"/>
                </a:solidFill>
                <a:effectLst>
                  <a:outerShdw blurRad="38100" dist="38100" dir="2700000" algn="tl">
                    <a:srgbClr val="000000"/>
                  </a:outerShdw>
                </a:effectLst>
                <a:latin typeface="+mn-lt"/>
                <a:ea typeface="楷体" pitchFamily="49" charset="-122"/>
              </a:rPr>
              <a:t>则</a:t>
            </a:r>
            <a:r>
              <a:rPr lang="en-US" altLang="zh-CN" b="1" dirty="0">
                <a:solidFill>
                  <a:srgbClr val="0000FF"/>
                </a:solidFill>
                <a:effectLst>
                  <a:outerShdw blurRad="38100" dist="38100" dir="2700000" algn="tl">
                    <a:srgbClr val="000000"/>
                  </a:outerShdw>
                </a:effectLst>
                <a:latin typeface="+mn-lt"/>
                <a:ea typeface="楷体" pitchFamily="49" charset="-122"/>
              </a:rPr>
              <a:t>a</a:t>
            </a:r>
            <a:r>
              <a:rPr lang="zh-CN" altLang="en-US" b="1" dirty="0">
                <a:solidFill>
                  <a:srgbClr val="0000FF"/>
                </a:solidFill>
                <a:effectLst>
                  <a:outerShdw blurRad="38100" dist="38100" dir="2700000" algn="tl">
                    <a:srgbClr val="000000"/>
                  </a:outerShdw>
                </a:effectLst>
                <a:latin typeface="+mn-lt"/>
                <a:ea typeface="楷体" pitchFamily="49" charset="-122"/>
              </a:rPr>
              <a:t>的值将是</a:t>
            </a:r>
            <a:r>
              <a:rPr lang="en-US" altLang="zh-CN" b="1" dirty="0">
                <a:solidFill>
                  <a:srgbClr val="0000FF"/>
                </a:solidFill>
                <a:effectLst>
                  <a:outerShdw blurRad="38100" dist="38100" dir="2700000" algn="tl">
                    <a:srgbClr val="000000"/>
                  </a:outerShdw>
                </a:effectLst>
                <a:latin typeface="+mn-lt"/>
                <a:ea typeface="楷体" pitchFamily="49" charset="-122"/>
              </a:rPr>
              <a:t>2</a:t>
            </a:r>
            <a:r>
              <a:rPr lang="zh-CN" altLang="en-US" b="1" dirty="0">
                <a:solidFill>
                  <a:srgbClr val="0000FF"/>
                </a:solidFill>
                <a:effectLst>
                  <a:outerShdw blurRad="38100" dist="38100" dir="2700000" algn="tl">
                    <a:srgbClr val="000000"/>
                  </a:outerShdw>
                </a:effectLst>
                <a:latin typeface="+mn-lt"/>
                <a:ea typeface="楷体" pitchFamily="49" charset="-122"/>
              </a:rPr>
              <a:t>，</a:t>
            </a:r>
            <a:r>
              <a:rPr lang="zh-CN" altLang="en-US" b="1" dirty="0">
                <a:solidFill>
                  <a:srgbClr val="FF0000"/>
                </a:solidFill>
                <a:effectLst>
                  <a:outerShdw blurRad="38100" dist="38100" dir="2700000" algn="tl">
                    <a:srgbClr val="000000"/>
                  </a:outerShdw>
                </a:effectLst>
                <a:latin typeface="+mn-lt"/>
                <a:ea typeface="楷体" pitchFamily="49" charset="-122"/>
              </a:rPr>
              <a:t>而不是</a:t>
            </a:r>
            <a:r>
              <a:rPr lang="en-US" altLang="zh-CN" b="1" dirty="0">
                <a:solidFill>
                  <a:srgbClr val="FF0000"/>
                </a:solidFill>
                <a:effectLst>
                  <a:outerShdw blurRad="38100" dist="38100" dir="2700000" algn="tl">
                    <a:srgbClr val="000000"/>
                  </a:outerShdw>
                </a:effectLst>
                <a:latin typeface="+mn-lt"/>
                <a:ea typeface="楷体" pitchFamily="49" charset="-122"/>
              </a:rPr>
              <a:t>2.5</a:t>
            </a:r>
            <a:r>
              <a:rPr lang="zh-CN" altLang="en-US" b="1" dirty="0">
                <a:effectLst>
                  <a:outerShdw blurRad="38100" dist="38100" dir="2700000" algn="tl">
                    <a:srgbClr val="FFFFFF"/>
                  </a:outerShdw>
                </a:effectLst>
                <a:latin typeface="+mn-lt"/>
                <a:ea typeface="楷体" pitchFamily="49" charset="-122"/>
              </a:rPr>
              <a:t>。</a:t>
            </a:r>
          </a:p>
          <a:p>
            <a:r>
              <a:rPr lang="zh-CN" altLang="en-US" b="1" dirty="0">
                <a:effectLst>
                  <a:outerShdw blurRad="38100" dist="38100" dir="2700000" algn="tl">
                    <a:srgbClr val="FFFFFF"/>
                  </a:outerShdw>
                </a:effectLst>
                <a:latin typeface="+mn-lt"/>
                <a:ea typeface="楷体" pitchFamily="49" charset="-122"/>
              </a:rPr>
              <a:t>        这种自动改变等号右边表达式值的数据类型的操作称为数据类型的</a:t>
            </a:r>
            <a:r>
              <a:rPr lang="zh-CN" altLang="en-US" b="1" dirty="0">
                <a:solidFill>
                  <a:srgbClr val="FF3399"/>
                </a:solidFill>
                <a:effectLst>
                  <a:outerShdw blurRad="38100" dist="38100" dir="2700000" algn="tl">
                    <a:srgbClr val="000000"/>
                  </a:outerShdw>
                </a:effectLst>
                <a:latin typeface="+mn-lt"/>
                <a:ea typeface="楷体" pitchFamily="49" charset="-122"/>
              </a:rPr>
              <a:t>自动转换。</a:t>
            </a:r>
            <a:r>
              <a:rPr lang="zh-CN" altLang="en-US" dirty="0">
                <a:latin typeface="+mn-lt"/>
                <a:ea typeface="楷体" pitchFamily="49" charset="-122"/>
              </a:rPr>
              <a:t> </a:t>
            </a:r>
          </a:p>
        </p:txBody>
      </p:sp>
      <p:sp>
        <p:nvSpPr>
          <p:cNvPr id="816150" name="Text Box 22"/>
          <p:cNvSpPr txBox="1">
            <a:spLocks noChangeArrowheads="1"/>
          </p:cNvSpPr>
          <p:nvPr/>
        </p:nvSpPr>
        <p:spPr bwMode="auto">
          <a:xfrm>
            <a:off x="1327315" y="2924944"/>
            <a:ext cx="6436444" cy="457200"/>
          </a:xfrm>
          <a:prstGeom prst="rect">
            <a:avLst/>
          </a:prstGeom>
          <a:noFill/>
          <a:ln>
            <a:noFill/>
            <a:headEnd/>
            <a:tailEn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a:spAutoFit/>
          </a:bodyPr>
          <a:lstStyle/>
          <a:p>
            <a:pPr marL="457200" indent="-457200">
              <a:spcBef>
                <a:spcPct val="50000"/>
              </a:spcBef>
            </a:pPr>
            <a:r>
              <a:rPr lang="en-US" altLang="zh-CN" b="1" dirty="0">
                <a:solidFill>
                  <a:srgbClr val="006600"/>
                </a:solidFill>
                <a:effectLst>
                  <a:innerShdw blurRad="63500" dist="50800" dir="13500000">
                    <a:prstClr val="black">
                      <a:alpha val="50000"/>
                    </a:prstClr>
                  </a:innerShdw>
                </a:effectLst>
                <a:latin typeface="隶书" pitchFamily="49" charset="-122"/>
                <a:ea typeface="隶书" pitchFamily="49" charset="-122"/>
              </a:rPr>
              <a:t>(1) </a:t>
            </a:r>
            <a:r>
              <a:rPr lang="zh-CN" altLang="en-US" b="1" dirty="0">
                <a:solidFill>
                  <a:srgbClr val="006600"/>
                </a:solidFill>
                <a:effectLst>
                  <a:innerShdw blurRad="63500" dist="50800" dir="13500000">
                    <a:prstClr val="black">
                      <a:alpha val="50000"/>
                    </a:prstClr>
                  </a:innerShdw>
                </a:effectLst>
                <a:latin typeface="隶书" pitchFamily="49" charset="-122"/>
                <a:ea typeface="隶书" pitchFamily="49" charset="-122"/>
              </a:rPr>
              <a:t>短长度的数据类型 → 长长度的数据类型</a:t>
            </a:r>
          </a:p>
        </p:txBody>
      </p:sp>
      <p:sp>
        <p:nvSpPr>
          <p:cNvPr id="816151" name="Rectangle 23"/>
          <p:cNvSpPr>
            <a:spLocks noChangeArrowheads="1"/>
          </p:cNvSpPr>
          <p:nvPr/>
        </p:nvSpPr>
        <p:spPr bwMode="auto">
          <a:xfrm>
            <a:off x="1320322" y="3717032"/>
            <a:ext cx="10415452" cy="830997"/>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mn-lt"/>
                <a:ea typeface="楷体" pitchFamily="49" charset="-122"/>
              </a:rPr>
              <a:t>       </a:t>
            </a:r>
            <a:r>
              <a:rPr lang="zh-CN" altLang="en-US" sz="2000" b="1" dirty="0">
                <a:solidFill>
                  <a:srgbClr val="FF3300"/>
                </a:solidFill>
                <a:effectLst>
                  <a:outerShdw blurRad="38100" dist="38100" dir="2700000" algn="tl">
                    <a:srgbClr val="000000"/>
                  </a:outerShdw>
                </a:effectLst>
                <a:latin typeface="+mn-lt"/>
                <a:ea typeface="楷体" pitchFamily="49" charset="-122"/>
              </a:rPr>
              <a:t>方法：</a:t>
            </a:r>
            <a:r>
              <a:rPr lang="zh-CN" altLang="en-US" sz="2000" b="1" dirty="0">
                <a:effectLst>
                  <a:outerShdw blurRad="38100" dist="38100" dir="2700000" algn="tl">
                    <a:srgbClr val="FFFFFF"/>
                  </a:outerShdw>
                </a:effectLst>
                <a:latin typeface="+mn-lt"/>
                <a:ea typeface="楷体" pitchFamily="49" charset="-122"/>
              </a:rPr>
              <a:t>直接将无符号短长度的数据类型的数据作为长长度的数据类型数据的低位部分，长长度的数据类型数据的高位部分补零。</a:t>
            </a:r>
            <a:r>
              <a:rPr lang="zh-CN" altLang="en-US" dirty="0">
                <a:latin typeface="+mn-lt"/>
                <a:ea typeface="楷体" pitchFamily="49" charset="-122"/>
              </a:rPr>
              <a:t>  </a:t>
            </a:r>
          </a:p>
        </p:txBody>
      </p:sp>
      <p:sp>
        <p:nvSpPr>
          <p:cNvPr id="816152" name="Text Box 24"/>
          <p:cNvSpPr txBox="1">
            <a:spLocks noChangeArrowheads="1"/>
          </p:cNvSpPr>
          <p:nvPr/>
        </p:nvSpPr>
        <p:spPr bwMode="auto">
          <a:xfrm>
            <a:off x="1888059" y="3429000"/>
            <a:ext cx="5864125" cy="396875"/>
          </a:xfrm>
          <a:prstGeom prst="rect">
            <a:avLst/>
          </a:prstGeom>
          <a:noFill/>
          <a:ln w="9525">
            <a:noFill/>
            <a:miter lim="800000"/>
            <a:headEnd/>
            <a:tailEnd/>
          </a:ln>
          <a:effectLst/>
        </p:spPr>
        <p:txBody>
          <a:bodyPr wrap="square">
            <a:spAutoFit/>
          </a:bodyPr>
          <a:lstStyle/>
          <a:p>
            <a:pPr marL="457200" indent="-457200">
              <a:spcBef>
                <a:spcPct val="50000"/>
              </a:spcBef>
            </a:pPr>
            <a:r>
              <a:rPr lang="zh-CN" altLang="en-US" sz="2000" b="1" dirty="0">
                <a:solidFill>
                  <a:srgbClr val="FF3399"/>
                </a:solidFill>
                <a:effectLst>
                  <a:outerShdw blurRad="38100" dist="38100" dir="2700000" algn="tl">
                    <a:srgbClr val="FFFFFF"/>
                  </a:outerShdw>
                </a:effectLst>
                <a:latin typeface="+mn-lt"/>
                <a:ea typeface="楷体" pitchFamily="49" charset="-122"/>
                <a:sym typeface="Wingdings 2"/>
              </a:rPr>
              <a:t></a:t>
            </a:r>
            <a:r>
              <a:rPr lang="zh-CN" altLang="en-US" sz="2000" b="1" dirty="0">
                <a:solidFill>
                  <a:srgbClr val="FF3399"/>
                </a:solidFill>
                <a:effectLst>
                  <a:outerShdw blurRad="38100" dist="38100" dir="2700000" algn="tl">
                    <a:srgbClr val="FFFFFF"/>
                  </a:outerShdw>
                </a:effectLst>
                <a:latin typeface="+mn-lt"/>
                <a:ea typeface="楷体" pitchFamily="49" charset="-122"/>
              </a:rPr>
              <a:t>无符号短长度的数据类型 → 长长度的数据类型</a:t>
            </a:r>
          </a:p>
        </p:txBody>
      </p:sp>
      <p:sp>
        <p:nvSpPr>
          <p:cNvPr id="816153" name="Text Box 25"/>
          <p:cNvSpPr txBox="1">
            <a:spLocks noChangeArrowheads="1"/>
          </p:cNvSpPr>
          <p:nvPr/>
        </p:nvSpPr>
        <p:spPr bwMode="auto">
          <a:xfrm>
            <a:off x="5016002" y="4797152"/>
            <a:ext cx="1727200" cy="461665"/>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50000"/>
              </a:spcBef>
            </a:pPr>
            <a:r>
              <a:rPr lang="en-US" altLang="zh-CN" b="1">
                <a:effectLst>
                  <a:outerShdw blurRad="38100" dist="38100" dir="2700000" algn="tl">
                    <a:srgbClr val="FFFFFF"/>
                  </a:outerShdw>
                </a:effectLst>
              </a:rPr>
              <a:t>xx………x</a:t>
            </a:r>
          </a:p>
        </p:txBody>
      </p:sp>
      <p:sp>
        <p:nvSpPr>
          <p:cNvPr id="816160" name="Rectangle 32"/>
          <p:cNvSpPr>
            <a:spLocks noChangeArrowheads="1"/>
          </p:cNvSpPr>
          <p:nvPr/>
        </p:nvSpPr>
        <p:spPr bwMode="auto">
          <a:xfrm>
            <a:off x="6844803" y="4825727"/>
            <a:ext cx="2995613" cy="396875"/>
          </a:xfrm>
          <a:prstGeom prst="rect">
            <a:avLst/>
          </a:prstGeom>
          <a:noFill/>
          <a:ln w="9525">
            <a:noFill/>
            <a:miter lim="800000"/>
            <a:headEnd/>
            <a:tailEnd/>
          </a:ln>
          <a:effectLst/>
        </p:spPr>
        <p:txBody>
          <a:bodyPr wrap="none" anchor="ctr">
            <a:spAutoFit/>
          </a:bodyPr>
          <a:lstStyle/>
          <a:p>
            <a:r>
              <a:rPr lang="zh-CN" altLang="en-US" sz="2000" b="1">
                <a:solidFill>
                  <a:schemeClr val="accent2"/>
                </a:solidFill>
                <a:effectLst>
                  <a:outerShdw blurRad="38100" dist="38100" dir="2700000" algn="tl">
                    <a:srgbClr val="000000"/>
                  </a:outerShdw>
                </a:effectLst>
                <a:ea typeface="隶书" pitchFamily="49" charset="-122"/>
              </a:rPr>
              <a:t>无符号短长度的数据类型</a:t>
            </a:r>
          </a:p>
        </p:txBody>
      </p:sp>
      <p:grpSp>
        <p:nvGrpSpPr>
          <p:cNvPr id="816177" name="Group 49"/>
          <p:cNvGrpSpPr>
            <a:grpSpLocks/>
          </p:cNvGrpSpPr>
          <p:nvPr/>
        </p:nvGrpSpPr>
        <p:grpSpPr bwMode="auto">
          <a:xfrm>
            <a:off x="3301503" y="6090957"/>
            <a:ext cx="5815013" cy="469900"/>
            <a:chOff x="802" y="3918"/>
            <a:chExt cx="3663" cy="296"/>
          </a:xfrm>
        </p:grpSpPr>
        <p:sp>
          <p:nvSpPr>
            <p:cNvPr id="816161" name="Rectangle 33"/>
            <p:cNvSpPr>
              <a:spLocks noChangeArrowheads="1"/>
            </p:cNvSpPr>
            <p:nvPr/>
          </p:nvSpPr>
          <p:spPr bwMode="auto">
            <a:xfrm>
              <a:off x="3061" y="3938"/>
              <a:ext cx="1404" cy="250"/>
            </a:xfrm>
            <a:prstGeom prst="rect">
              <a:avLst/>
            </a:prstGeom>
            <a:noFill/>
            <a:ln w="9525">
              <a:noFill/>
              <a:miter lim="800000"/>
              <a:headEnd/>
              <a:tailEnd/>
            </a:ln>
            <a:effectLst/>
          </p:spPr>
          <p:txBody>
            <a:bodyPr wrap="none" anchor="ctr">
              <a:spAutoFit/>
            </a:bodyPr>
            <a:lstStyle/>
            <a:p>
              <a:r>
                <a:rPr lang="zh-CN" altLang="en-US" sz="2000" b="1">
                  <a:solidFill>
                    <a:schemeClr val="accent2"/>
                  </a:solidFill>
                  <a:effectLst>
                    <a:outerShdw blurRad="38100" dist="38100" dir="2700000" algn="tl">
                      <a:srgbClr val="000000"/>
                    </a:outerShdw>
                  </a:effectLst>
                  <a:ea typeface="隶书" pitchFamily="49" charset="-122"/>
                </a:rPr>
                <a:t>长长度的数据类型</a:t>
              </a:r>
            </a:p>
          </p:txBody>
        </p:sp>
        <p:grpSp>
          <p:nvGrpSpPr>
            <p:cNvPr id="816176" name="Group 48"/>
            <p:cNvGrpSpPr>
              <a:grpSpLocks/>
            </p:cNvGrpSpPr>
            <p:nvPr/>
          </p:nvGrpSpPr>
          <p:grpSpPr bwMode="auto">
            <a:xfrm>
              <a:off x="802" y="3918"/>
              <a:ext cx="2169" cy="296"/>
              <a:chOff x="802" y="3918"/>
              <a:chExt cx="2169" cy="296"/>
            </a:xfrm>
          </p:grpSpPr>
          <p:sp>
            <p:nvSpPr>
              <p:cNvPr id="816155" name="Text Box 27"/>
              <p:cNvSpPr txBox="1">
                <a:spLocks noChangeArrowheads="1"/>
              </p:cNvSpPr>
              <p:nvPr/>
            </p:nvSpPr>
            <p:spPr bwMode="auto">
              <a:xfrm>
                <a:off x="802" y="3918"/>
                <a:ext cx="1088" cy="291"/>
              </a:xfrm>
              <a:prstGeom prst="rect">
                <a:avLst/>
              </a:prstGeom>
              <a:solidFill>
                <a:srgbClr val="FFFF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a:spAutoFit/>
                <a:flatTx/>
              </a:bodyPr>
              <a:lstStyle/>
              <a:p>
                <a:pPr algn="ctr">
                  <a:spcBef>
                    <a:spcPct val="50000"/>
                  </a:spcBef>
                </a:pPr>
                <a:endParaRPr lang="zh-CN" altLang="zh-CN" b="1">
                  <a:solidFill>
                    <a:srgbClr val="FF3399"/>
                  </a:solidFill>
                  <a:effectLst>
                    <a:outerShdw blurRad="38100" dist="38100" dir="2700000" algn="tl">
                      <a:srgbClr val="000000"/>
                    </a:outerShdw>
                  </a:effectLst>
                </a:endParaRPr>
              </a:p>
            </p:txBody>
          </p:sp>
          <p:sp>
            <p:nvSpPr>
              <p:cNvPr id="816154" name="Text Box 26"/>
              <p:cNvSpPr txBox="1">
                <a:spLocks noChangeArrowheads="1"/>
              </p:cNvSpPr>
              <p:nvPr/>
            </p:nvSpPr>
            <p:spPr bwMode="auto">
              <a:xfrm>
                <a:off x="1883" y="3923"/>
                <a:ext cx="1088" cy="291"/>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50000"/>
                  </a:spcBef>
                </a:pPr>
                <a:r>
                  <a:rPr lang="en-US" altLang="zh-CN" b="1">
                    <a:effectLst>
                      <a:outerShdw blurRad="38100" dist="38100" dir="2700000" algn="tl">
                        <a:srgbClr val="FFFFFF"/>
                      </a:outerShdw>
                    </a:effectLst>
                  </a:rPr>
                  <a:t>xx………x</a:t>
                </a:r>
              </a:p>
            </p:txBody>
          </p:sp>
        </p:grpSp>
      </p:grpSp>
      <p:sp>
        <p:nvSpPr>
          <p:cNvPr id="816158" name="Text Box 30"/>
          <p:cNvSpPr txBox="1">
            <a:spLocks noChangeArrowheads="1"/>
          </p:cNvSpPr>
          <p:nvPr/>
        </p:nvSpPr>
        <p:spPr bwMode="auto">
          <a:xfrm>
            <a:off x="3284040" y="6100488"/>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0</a:t>
            </a:r>
          </a:p>
        </p:txBody>
      </p:sp>
      <p:sp>
        <p:nvSpPr>
          <p:cNvPr id="816163" name="Text Box 35"/>
          <p:cNvSpPr txBox="1">
            <a:spLocks noChangeArrowheads="1"/>
          </p:cNvSpPr>
          <p:nvPr/>
        </p:nvSpPr>
        <p:spPr bwMode="auto">
          <a:xfrm>
            <a:off x="3471365" y="6102076"/>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0</a:t>
            </a:r>
          </a:p>
        </p:txBody>
      </p:sp>
      <p:sp>
        <p:nvSpPr>
          <p:cNvPr id="816164" name="Text Box 36"/>
          <p:cNvSpPr txBox="1">
            <a:spLocks noChangeArrowheads="1"/>
          </p:cNvSpPr>
          <p:nvPr/>
        </p:nvSpPr>
        <p:spPr bwMode="auto">
          <a:xfrm>
            <a:off x="3615827" y="6132238"/>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65" name="Text Box 37"/>
          <p:cNvSpPr txBox="1">
            <a:spLocks noChangeArrowheads="1"/>
          </p:cNvSpPr>
          <p:nvPr/>
        </p:nvSpPr>
        <p:spPr bwMode="auto">
          <a:xfrm>
            <a:off x="3717427" y="6133826"/>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66" name="Text Box 38"/>
          <p:cNvSpPr txBox="1">
            <a:spLocks noChangeArrowheads="1"/>
          </p:cNvSpPr>
          <p:nvPr/>
        </p:nvSpPr>
        <p:spPr bwMode="auto">
          <a:xfrm>
            <a:off x="3833315" y="6135413"/>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67" name="Text Box 39"/>
          <p:cNvSpPr txBox="1">
            <a:spLocks noChangeArrowheads="1"/>
          </p:cNvSpPr>
          <p:nvPr/>
        </p:nvSpPr>
        <p:spPr bwMode="auto">
          <a:xfrm>
            <a:off x="3949202" y="6137001"/>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68" name="Text Box 40"/>
          <p:cNvSpPr txBox="1">
            <a:spLocks noChangeArrowheads="1"/>
          </p:cNvSpPr>
          <p:nvPr/>
        </p:nvSpPr>
        <p:spPr bwMode="auto">
          <a:xfrm>
            <a:off x="4065090" y="6138588"/>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74" name="Text Box 46"/>
          <p:cNvSpPr txBox="1">
            <a:spLocks noChangeArrowheads="1"/>
          </p:cNvSpPr>
          <p:nvPr/>
        </p:nvSpPr>
        <p:spPr bwMode="auto">
          <a:xfrm>
            <a:off x="4756115" y="6109088"/>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0</a:t>
            </a:r>
          </a:p>
        </p:txBody>
      </p:sp>
      <p:sp>
        <p:nvSpPr>
          <p:cNvPr id="816179" name="Text Box 51"/>
          <p:cNvSpPr txBox="1">
            <a:spLocks noChangeArrowheads="1"/>
          </p:cNvSpPr>
          <p:nvPr/>
        </p:nvSpPr>
        <p:spPr bwMode="auto">
          <a:xfrm>
            <a:off x="4180977" y="6140176"/>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80" name="Text Box 52"/>
          <p:cNvSpPr txBox="1">
            <a:spLocks noChangeArrowheads="1"/>
          </p:cNvSpPr>
          <p:nvPr/>
        </p:nvSpPr>
        <p:spPr bwMode="auto">
          <a:xfrm>
            <a:off x="4294152" y="6139051"/>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81" name="Text Box 53"/>
          <p:cNvSpPr txBox="1">
            <a:spLocks noChangeArrowheads="1"/>
          </p:cNvSpPr>
          <p:nvPr/>
        </p:nvSpPr>
        <p:spPr bwMode="auto">
          <a:xfrm>
            <a:off x="4401177" y="6140638"/>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82" name="Text Box 54"/>
          <p:cNvSpPr txBox="1">
            <a:spLocks noChangeArrowheads="1"/>
          </p:cNvSpPr>
          <p:nvPr/>
        </p:nvSpPr>
        <p:spPr bwMode="auto">
          <a:xfrm>
            <a:off x="4528640" y="6130651"/>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83" name="Text Box 55"/>
          <p:cNvSpPr txBox="1">
            <a:spLocks noChangeArrowheads="1"/>
          </p:cNvSpPr>
          <p:nvPr/>
        </p:nvSpPr>
        <p:spPr bwMode="auto">
          <a:xfrm>
            <a:off x="4632952" y="6132238"/>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6184" name="AutoShape 56"/>
          <p:cNvSpPr>
            <a:spLocks noChangeArrowheads="1"/>
          </p:cNvSpPr>
          <p:nvPr/>
        </p:nvSpPr>
        <p:spPr bwMode="auto">
          <a:xfrm>
            <a:off x="2712540" y="4955902"/>
            <a:ext cx="1871662" cy="503237"/>
          </a:xfrm>
          <a:prstGeom prst="wedgeRoundRectCallout">
            <a:avLst>
              <a:gd name="adj1" fmla="val 35667"/>
              <a:gd name="adj2" fmla="val 160727"/>
              <a:gd name="adj3" fmla="val 16667"/>
            </a:avLst>
          </a:prstGeom>
          <a:gradFill rotWithShape="1">
            <a:gsLst>
              <a:gs pos="0">
                <a:srgbClr val="CCECFF"/>
              </a:gs>
              <a:gs pos="100000">
                <a:schemeClr val="bg1"/>
              </a:gs>
            </a:gsLst>
            <a:lin ang="5400000" scaled="1"/>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a:solidFill>
                  <a:srgbClr val="FF3300"/>
                </a:solidFill>
                <a:effectLst>
                  <a:outerShdw blurRad="38100" dist="38100" dir="2700000" algn="tl">
                    <a:srgbClr val="000000"/>
                  </a:outerShdw>
                </a:effectLst>
                <a:latin typeface="楷体" pitchFamily="49" charset="-122"/>
                <a:ea typeface="楷体" pitchFamily="49" charset="-122"/>
              </a:rPr>
              <a:t>高位部分补</a:t>
            </a:r>
            <a:r>
              <a:rPr lang="en-US" altLang="zh-CN" sz="2000" b="1">
                <a:solidFill>
                  <a:srgbClr val="FF3300"/>
                </a:solidFill>
                <a:effectLst>
                  <a:outerShdw blurRad="38100" dist="38100" dir="2700000" algn="tl">
                    <a:srgbClr val="000000"/>
                  </a:outerShdw>
                </a:effectLst>
                <a:latin typeface="楷体" pitchFamily="49" charset="-122"/>
                <a:ea typeface="楷体" pitchFamily="49" charset="-122"/>
              </a:rPr>
              <a:t>0</a:t>
            </a:r>
          </a:p>
        </p:txBody>
      </p:sp>
      <p:sp>
        <p:nvSpPr>
          <p:cNvPr id="816185" name="Rectangle 57"/>
          <p:cNvSpPr>
            <a:spLocks noChangeArrowheads="1"/>
          </p:cNvSpPr>
          <p:nvPr/>
        </p:nvSpPr>
        <p:spPr bwMode="auto">
          <a:xfrm>
            <a:off x="2138269" y="3865739"/>
            <a:ext cx="7129463" cy="2677656"/>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indent="266700"/>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例如：</a:t>
            </a:r>
          </a:p>
          <a:p>
            <a:pPr indent="266700"/>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unsigned 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0xfc;</a:t>
            </a:r>
          </a:p>
          <a:p>
            <a:pPr indent="266700"/>
            <a:r>
              <a:rPr lang="en-US" altLang="zh-CN" b="1" dirty="0">
                <a:effectLst>
                  <a:outerShdw blurRad="38100" dist="38100" dir="2700000" algn="tl">
                    <a:srgbClr val="FFFFFF"/>
                  </a:outerShdw>
                </a:effectLst>
              </a:rPr>
              <a:t>      unsigned short a = 0xff00;   </a:t>
            </a:r>
            <a:r>
              <a:rPr lang="en-US" altLang="zh-CN" sz="2000" b="1" dirty="0">
                <a:solidFill>
                  <a:schemeClr val="accent2"/>
                </a:solidFill>
                <a:effectLst>
                  <a:outerShdw blurRad="38100" dist="38100" dir="2700000" algn="tl">
                    <a:srgbClr val="000000"/>
                  </a:outerShdw>
                </a:effectLst>
                <a:latin typeface="+mn-lt"/>
                <a:ea typeface="楷体" pitchFamily="49" charset="-122"/>
              </a:rPr>
              <a:t>//</a:t>
            </a:r>
            <a:r>
              <a:rPr lang="zh-CN" altLang="en-US" sz="2000" b="1" dirty="0">
                <a:solidFill>
                  <a:schemeClr val="accent2"/>
                </a:solidFill>
                <a:effectLst>
                  <a:outerShdw blurRad="38100" dist="38100" dir="2700000" algn="tl">
                    <a:srgbClr val="000000"/>
                  </a:outerShdw>
                </a:effectLst>
                <a:latin typeface="+mn-lt"/>
                <a:ea typeface="楷体" pitchFamily="49" charset="-122"/>
              </a:rPr>
              <a:t>假设</a:t>
            </a:r>
            <a:r>
              <a:rPr lang="en-US" altLang="zh-CN" sz="2000" b="1" dirty="0" err="1">
                <a:solidFill>
                  <a:schemeClr val="accent2"/>
                </a:solidFill>
                <a:effectLst>
                  <a:outerShdw blurRad="38100" dist="38100" dir="2700000" algn="tl">
                    <a:srgbClr val="000000"/>
                  </a:outerShdw>
                </a:effectLst>
                <a:latin typeface="+mn-lt"/>
                <a:ea typeface="楷体" pitchFamily="49" charset="-122"/>
              </a:rPr>
              <a:t>int</a:t>
            </a:r>
            <a:r>
              <a:rPr lang="zh-CN" altLang="en-US" sz="2000" b="1" dirty="0">
                <a:solidFill>
                  <a:schemeClr val="accent2"/>
                </a:solidFill>
                <a:effectLst>
                  <a:outerShdw blurRad="38100" dist="38100" dir="2700000" algn="tl">
                    <a:srgbClr val="000000"/>
                  </a:outerShdw>
                </a:effectLst>
                <a:latin typeface="+mn-lt"/>
                <a:ea typeface="楷体" pitchFamily="49" charset="-122"/>
              </a:rPr>
              <a:t>数据为</a:t>
            </a:r>
            <a:r>
              <a:rPr lang="en-US" altLang="zh-CN" sz="2000" b="1" dirty="0">
                <a:solidFill>
                  <a:schemeClr val="accent2"/>
                </a:solidFill>
                <a:effectLst>
                  <a:outerShdw blurRad="38100" dist="38100" dir="2700000" algn="tl">
                    <a:srgbClr val="000000"/>
                  </a:outerShdw>
                </a:effectLst>
                <a:latin typeface="+mn-lt"/>
                <a:ea typeface="楷体" pitchFamily="49" charset="-122"/>
              </a:rPr>
              <a:t>16</a:t>
            </a:r>
            <a:r>
              <a:rPr lang="zh-CN" altLang="en-US" sz="2000" b="1" dirty="0">
                <a:solidFill>
                  <a:schemeClr val="accent2"/>
                </a:solidFill>
                <a:effectLst>
                  <a:outerShdw blurRad="38100" dist="38100" dir="2700000" algn="tl">
                    <a:srgbClr val="000000"/>
                  </a:outerShdw>
                </a:effectLst>
                <a:latin typeface="+mn-lt"/>
                <a:ea typeface="楷体" pitchFamily="49" charset="-122"/>
              </a:rPr>
              <a:t>位</a:t>
            </a:r>
            <a:endParaRPr lang="en-US" altLang="zh-CN" sz="2000" b="1" dirty="0">
              <a:solidFill>
                <a:schemeClr val="accent2"/>
              </a:solidFill>
              <a:effectLst>
                <a:outerShdw blurRad="38100" dist="38100" dir="2700000" algn="tl">
                  <a:srgbClr val="000000"/>
                </a:outerShdw>
              </a:effectLst>
              <a:latin typeface="+mn-lt"/>
              <a:ea typeface="楷体" pitchFamily="49" charset="-122"/>
            </a:endParaRPr>
          </a:p>
          <a:p>
            <a:pPr indent="266700"/>
            <a:r>
              <a:rPr lang="en-US" altLang="zh-CN" b="1" dirty="0">
                <a:effectLst>
                  <a:outerShdw blurRad="38100" dist="38100" dir="2700000" algn="tl">
                    <a:srgbClr val="FFFFFF"/>
                  </a:outerShdw>
                </a:effectLst>
              </a:rPr>
              <a:t>      short b;</a:t>
            </a:r>
          </a:p>
          <a:p>
            <a:pPr indent="266700"/>
            <a:r>
              <a:rPr lang="en-US" altLang="zh-CN" b="1" dirty="0">
                <a:effectLst>
                  <a:outerShdw blurRad="38100" dist="38100" dir="2700000" algn="tl">
                    <a:srgbClr val="FFFFFF"/>
                  </a:outerShdw>
                </a:effectLst>
              </a:rPr>
              <a:t>      unsigned long u;</a:t>
            </a:r>
          </a:p>
          <a:p>
            <a:pPr indent="266700"/>
            <a:r>
              <a:rPr lang="en-US" altLang="zh-CN" b="1" dirty="0">
                <a:effectLst>
                  <a:outerShdw blurRad="38100" dist="38100" dir="2700000" algn="tl">
                    <a:srgbClr val="FFFFFF"/>
                  </a:outerShdw>
                </a:effectLst>
              </a:rPr>
              <a:t>      </a:t>
            </a:r>
            <a:r>
              <a:rPr lang="en-US" altLang="zh-CN" b="1" dirty="0">
                <a:solidFill>
                  <a:srgbClr val="FF0066"/>
                </a:solidFill>
                <a:effectLst>
                  <a:outerShdw blurRad="38100" dist="38100" dir="2700000" algn="tl">
                    <a:srgbClr val="000000"/>
                  </a:outerShdw>
                </a:effectLst>
              </a:rPr>
              <a:t>b = </a:t>
            </a:r>
            <a:r>
              <a:rPr lang="en-US" altLang="zh-CN" b="1" dirty="0" err="1">
                <a:solidFill>
                  <a:srgbClr val="FF0066"/>
                </a:solidFill>
                <a:effectLst>
                  <a:outerShdw blurRad="38100" dist="38100" dir="2700000" algn="tl">
                    <a:srgbClr val="000000"/>
                  </a:outerShdw>
                </a:effectLst>
              </a:rPr>
              <a:t>ch</a:t>
            </a:r>
            <a:r>
              <a:rPr lang="en-US" altLang="zh-CN" b="1" dirty="0">
                <a:solidFill>
                  <a:srgbClr val="FF0066"/>
                </a:solidFill>
                <a:effectLst>
                  <a:outerShdw blurRad="38100" dist="38100" dir="2700000" algn="tl">
                    <a:srgbClr val="000000"/>
                  </a:outerShdw>
                </a:effectLst>
              </a:rPr>
              <a:t>;</a:t>
            </a:r>
            <a:r>
              <a:rPr lang="en-US" altLang="zh-CN"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latin typeface="+mn-lt"/>
                <a:ea typeface="楷体" pitchFamily="49" charset="-122"/>
              </a:rPr>
              <a:t>//b</a:t>
            </a:r>
            <a:r>
              <a:rPr lang="zh-CN" altLang="en-US" sz="2000" b="1" dirty="0">
                <a:solidFill>
                  <a:schemeClr val="accent2"/>
                </a:solidFill>
                <a:effectLst>
                  <a:outerShdw blurRad="38100" dist="38100" dir="2700000" algn="tl">
                    <a:srgbClr val="000000"/>
                  </a:outerShdw>
                </a:effectLst>
                <a:latin typeface="+mn-lt"/>
                <a:ea typeface="楷体" pitchFamily="49" charset="-122"/>
              </a:rPr>
              <a:t>的值将是</a:t>
            </a:r>
            <a:r>
              <a:rPr lang="en-US" altLang="zh-CN" sz="2000" b="1" dirty="0">
                <a:solidFill>
                  <a:schemeClr val="accent2"/>
                </a:solidFill>
                <a:effectLst>
                  <a:outerShdw blurRad="38100" dist="38100" dir="2700000" algn="tl">
                    <a:srgbClr val="000000"/>
                  </a:outerShdw>
                </a:effectLst>
                <a:latin typeface="+mn-lt"/>
                <a:ea typeface="楷体" pitchFamily="49" charset="-122"/>
              </a:rPr>
              <a:t>0x00fc</a:t>
            </a:r>
          </a:p>
          <a:p>
            <a:pPr indent="266700"/>
            <a:r>
              <a:rPr lang="en-US" altLang="zh-CN" b="1" dirty="0">
                <a:solidFill>
                  <a:srgbClr val="FF0066"/>
                </a:solidFill>
                <a:effectLst>
                  <a:outerShdw blurRad="38100" dist="38100" dir="2700000" algn="tl">
                    <a:srgbClr val="000000"/>
                  </a:outerShdw>
                </a:effectLst>
              </a:rPr>
              <a:t>      u = a;</a:t>
            </a:r>
            <a:r>
              <a:rPr lang="en-US" altLang="zh-CN"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latin typeface="+mn-lt"/>
                <a:ea typeface="楷体" pitchFamily="49" charset="-122"/>
              </a:rPr>
              <a:t>//u</a:t>
            </a:r>
            <a:r>
              <a:rPr lang="zh-CN" altLang="en-US" sz="2000" b="1" dirty="0">
                <a:solidFill>
                  <a:schemeClr val="accent2"/>
                </a:solidFill>
                <a:effectLst>
                  <a:outerShdw blurRad="38100" dist="38100" dir="2700000" algn="tl">
                    <a:srgbClr val="000000"/>
                  </a:outerShdw>
                </a:effectLst>
                <a:latin typeface="+mn-lt"/>
                <a:ea typeface="楷体" pitchFamily="49" charset="-122"/>
              </a:rPr>
              <a:t>的值将是</a:t>
            </a:r>
            <a:r>
              <a:rPr lang="en-US" altLang="zh-CN" sz="2000" b="1" dirty="0">
                <a:solidFill>
                  <a:schemeClr val="accent2"/>
                </a:solidFill>
                <a:effectLst>
                  <a:outerShdw blurRad="38100" dist="38100" dir="2700000" algn="tl">
                    <a:srgbClr val="000000"/>
                  </a:outerShdw>
                </a:effectLst>
                <a:latin typeface="+mn-lt"/>
                <a:ea typeface="楷体" pitchFamily="49" charset="-122"/>
              </a:rPr>
              <a:t>0x0000ff00</a:t>
            </a:r>
          </a:p>
        </p:txBody>
      </p:sp>
      <p:sp>
        <p:nvSpPr>
          <p:cNvPr id="816186" name="AutoShape 58"/>
          <p:cNvSpPr>
            <a:spLocks noChangeArrowheads="1"/>
          </p:cNvSpPr>
          <p:nvPr/>
        </p:nvSpPr>
        <p:spPr bwMode="auto">
          <a:xfrm>
            <a:off x="5634230" y="1725843"/>
            <a:ext cx="4995862" cy="1873250"/>
          </a:xfrm>
          <a:prstGeom prst="cloudCallout">
            <a:avLst>
              <a:gd name="adj1" fmla="val -46512"/>
              <a:gd name="adj2" fmla="val 89544"/>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2700000" scaled="1"/>
            <a:tileRect/>
          </a:gradFill>
          <a:ln w="9525">
            <a:noFill/>
            <a:round/>
            <a:headEnd/>
            <a:tailEnd/>
          </a:ln>
          <a:effectLst>
            <a:outerShdw blurRad="50800" dist="106680" dir="2700000" algn="tl" rotWithShape="0">
              <a:prstClr val="black">
                <a:alpha val="43000"/>
              </a:prstClr>
            </a:outerShdw>
          </a:effectLst>
          <a:scene3d>
            <a:camera prst="orthographicFront">
              <a:rot lat="0" lon="0" rev="0"/>
            </a:camera>
            <a:lightRig rig="glow" dir="t">
              <a:rot lat="0" lon="0" rev="4800000"/>
            </a:lightRig>
          </a:scene3d>
          <a:sp3d prstMaterial="matte">
            <a:bevelT w="127000" h="63500"/>
          </a:sp3d>
        </p:spPr>
        <p:txBody>
          <a:bodyPr/>
          <a:lstStyle/>
          <a:p>
            <a:pPr algn="ctr"/>
            <a:r>
              <a:rPr lang="zh-CN" altLang="en-US" b="1" dirty="0">
                <a:effectLst>
                  <a:outerShdw blurRad="38100" dist="38100" dir="2700000" algn="tl">
                    <a:srgbClr val="FFFFFF"/>
                  </a:outerShdw>
                </a:effectLst>
                <a:latin typeface="隶书" pitchFamily="49" charset="-122"/>
                <a:ea typeface="隶书" pitchFamily="49" charset="-122"/>
              </a:rPr>
              <a:t>如果将</a:t>
            </a:r>
            <a:r>
              <a:rPr lang="en-US" altLang="zh-CN" b="1" dirty="0" err="1">
                <a:effectLst>
                  <a:outerShdw blurRad="38100" dist="38100" dir="2700000" algn="tl">
                    <a:srgbClr val="FFFFFF"/>
                  </a:outerShdw>
                </a:effectLst>
                <a:latin typeface="隶书" pitchFamily="49" charset="-122"/>
                <a:ea typeface="隶书" pitchFamily="49" charset="-122"/>
              </a:rPr>
              <a:t>ch</a:t>
            </a:r>
            <a:r>
              <a:rPr lang="zh-CN" altLang="en-US" b="1" dirty="0">
                <a:effectLst>
                  <a:outerShdw blurRad="38100" dist="38100" dir="2700000" algn="tl">
                    <a:srgbClr val="FFFFFF"/>
                  </a:outerShdw>
                </a:effectLst>
                <a:latin typeface="隶书" pitchFamily="49" charset="-122"/>
                <a:ea typeface="隶书" pitchFamily="49" charset="-122"/>
              </a:rPr>
              <a:t>的值赋给</a:t>
            </a:r>
            <a:r>
              <a:rPr lang="en-US" altLang="zh-CN" b="1" dirty="0">
                <a:effectLst>
                  <a:outerShdw blurRad="38100" dist="38100" dir="2700000" algn="tl">
                    <a:srgbClr val="FFFFFF"/>
                  </a:outerShdw>
                </a:effectLst>
                <a:latin typeface="隶书" pitchFamily="49" charset="-122"/>
                <a:ea typeface="隶书" pitchFamily="49" charset="-122"/>
              </a:rPr>
              <a:t>-4,</a:t>
            </a:r>
            <a:r>
              <a:rPr lang="zh-CN" altLang="en-US" b="1" dirty="0">
                <a:effectLst>
                  <a:outerShdw blurRad="38100" dist="38100" dir="2700000" algn="tl">
                    <a:srgbClr val="FFFFFF"/>
                  </a:outerShdw>
                </a:effectLst>
                <a:latin typeface="隶书" pitchFamily="49" charset="-122"/>
                <a:ea typeface="隶书" pitchFamily="49" charset="-122"/>
              </a:rPr>
              <a:t>问</a:t>
            </a:r>
            <a:r>
              <a:rPr lang="en-US" altLang="zh-CN" b="1" dirty="0">
                <a:effectLst>
                  <a:outerShdw blurRad="38100" dist="38100" dir="2700000" algn="tl">
                    <a:srgbClr val="FFFFFF"/>
                  </a:outerShdw>
                </a:effectLst>
                <a:latin typeface="隶书" pitchFamily="49" charset="-122"/>
                <a:ea typeface="隶书" pitchFamily="49" charset="-122"/>
              </a:rPr>
              <a:t>b</a:t>
            </a:r>
            <a:r>
              <a:rPr lang="zh-CN" altLang="en-US" b="1" dirty="0">
                <a:effectLst>
                  <a:outerShdw blurRad="38100" dist="38100" dir="2700000" algn="tl">
                    <a:srgbClr val="FFFFFF"/>
                  </a:outerShdw>
                </a:effectLst>
                <a:latin typeface="隶书" pitchFamily="49" charset="-122"/>
                <a:ea typeface="隶书" pitchFamily="49" charset="-122"/>
              </a:rPr>
              <a:t>的值又是多少呢？</a:t>
            </a:r>
            <a:r>
              <a:rPr lang="zh-CN" altLang="en-US" dirty="0"/>
              <a:t> </a:t>
            </a:r>
          </a:p>
        </p:txBody>
      </p:sp>
      <p:sp>
        <p:nvSpPr>
          <p:cNvPr id="816187" name="Text Box 59"/>
          <p:cNvSpPr txBox="1">
            <a:spLocks noChangeArrowheads="1"/>
          </p:cNvSpPr>
          <p:nvPr/>
        </p:nvSpPr>
        <p:spPr bwMode="auto">
          <a:xfrm>
            <a:off x="7603914" y="2788284"/>
            <a:ext cx="1081088" cy="457200"/>
          </a:xfrm>
          <a:prstGeom prst="rect">
            <a:avLst/>
          </a:prstGeom>
          <a:noFill/>
          <a:ln w="9525">
            <a:noFill/>
            <a:miter lim="800000"/>
            <a:headEnd/>
            <a:tailEnd/>
          </a:ln>
          <a:effectLst/>
        </p:spPr>
        <p:txBody>
          <a:bodyPr>
            <a:spAutoFit/>
          </a:bodyPr>
          <a:lstStyle/>
          <a:p>
            <a:pPr>
              <a:spcBef>
                <a:spcPct val="50000"/>
              </a:spcBef>
            </a:pPr>
            <a:r>
              <a:rPr lang="en-US" altLang="zh-CN" b="1" dirty="0">
                <a:solidFill>
                  <a:srgbClr val="FF0066"/>
                </a:solidFill>
                <a:effectLst>
                  <a:outerShdw blurRad="38100" dist="38100" dir="2700000" algn="tl">
                    <a:srgbClr val="000000"/>
                  </a:outerShdw>
                </a:effectLst>
              </a:rPr>
              <a:t>0x00fc </a:t>
            </a:r>
          </a:p>
        </p:txBody>
      </p:sp>
      <p:grpSp>
        <p:nvGrpSpPr>
          <p:cNvPr id="816188" name="Group 60"/>
          <p:cNvGrpSpPr>
            <a:grpSpLocks/>
          </p:cNvGrpSpPr>
          <p:nvPr/>
        </p:nvGrpSpPr>
        <p:grpSpPr bwMode="auto">
          <a:xfrm>
            <a:off x="-13391" y="0"/>
            <a:ext cx="446088" cy="6858000"/>
            <a:chOff x="0" y="0"/>
            <a:chExt cx="281" cy="4320"/>
          </a:xfrm>
        </p:grpSpPr>
        <p:sp>
          <p:nvSpPr>
            <p:cNvPr id="816189" name="Text Box 6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16190" name="Text Box 6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38E87C30-B1DE-6691-D455-09E1A3FD6F26}"/>
              </a:ext>
            </a:extLst>
          </p:cNvPr>
          <p:cNvSpPr>
            <a:spLocks noGrp="1"/>
          </p:cNvSpPr>
          <p:nvPr>
            <p:ph type="sldNum" sz="quarter" idx="12"/>
          </p:nvPr>
        </p:nvSpPr>
        <p:spPr/>
        <p:txBody>
          <a:bodyPr/>
          <a:lstStyle/>
          <a:p>
            <a:fld id="{889BB3BD-F80A-4CDD-987F-7A7F8A95929D}" type="slidenum">
              <a:rPr lang="en-US" altLang="zh-CN" smtClean="0"/>
              <a:pPr/>
              <a:t>36</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6130">
                                            <p:txEl>
                                              <p:pRg st="0" end="0"/>
                                            </p:txEl>
                                          </p:spTgt>
                                        </p:tgtEl>
                                        <p:attrNameLst>
                                          <p:attrName>style.visibility</p:attrName>
                                        </p:attrNameLst>
                                      </p:cBhvr>
                                      <p:to>
                                        <p:strVal val="visible"/>
                                      </p:to>
                                    </p:set>
                                    <p:anim calcmode="lin" valueType="num">
                                      <p:cBhvr additive="base">
                                        <p:cTn id="7" dur="500" fill="hold"/>
                                        <p:tgtEl>
                                          <p:spTgt spid="8161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61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16146"/>
                                        </p:tgtEl>
                                        <p:attrNameLst>
                                          <p:attrName>style.visibility</p:attrName>
                                        </p:attrNameLst>
                                      </p:cBhvr>
                                      <p:to>
                                        <p:strVal val="visible"/>
                                      </p:to>
                                    </p:set>
                                    <p:animEffect transition="in" filter="box(out)">
                                      <p:cBhvr>
                                        <p:cTn id="13" dur="500"/>
                                        <p:tgtEl>
                                          <p:spTgt spid="816146"/>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16147"/>
                                        </p:tgtEl>
                                        <p:attrNameLst>
                                          <p:attrName>style.visibility</p:attrName>
                                        </p:attrNameLst>
                                      </p:cBhvr>
                                      <p:to>
                                        <p:strVal val="visible"/>
                                      </p:to>
                                    </p:set>
                                    <p:anim calcmode="lin" valueType="num">
                                      <p:cBhvr additive="base">
                                        <p:cTn id="18" dur="500" fill="hold"/>
                                        <p:tgtEl>
                                          <p:spTgt spid="816147"/>
                                        </p:tgtEl>
                                        <p:attrNameLst>
                                          <p:attrName>ppt_x</p:attrName>
                                        </p:attrNameLst>
                                      </p:cBhvr>
                                      <p:tavLst>
                                        <p:tav tm="0">
                                          <p:val>
                                            <p:strVal val="0-#ppt_w/2"/>
                                          </p:val>
                                        </p:tav>
                                        <p:tav tm="100000">
                                          <p:val>
                                            <p:strVal val="#ppt_x"/>
                                          </p:val>
                                        </p:tav>
                                      </p:tavLst>
                                    </p:anim>
                                    <p:anim calcmode="lin" valueType="num">
                                      <p:cBhvr additive="base">
                                        <p:cTn id="19" dur="500" fill="hold"/>
                                        <p:tgtEl>
                                          <p:spTgt spid="8161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16148">
                                            <p:txEl>
                                              <p:pRg st="0" end="0"/>
                                            </p:txEl>
                                          </p:spTgt>
                                        </p:tgtEl>
                                        <p:attrNameLst>
                                          <p:attrName>style.visibility</p:attrName>
                                        </p:attrNameLst>
                                      </p:cBhvr>
                                      <p:to>
                                        <p:strVal val="visible"/>
                                      </p:to>
                                    </p:set>
                                    <p:animEffect transition="in" filter="blinds(horizontal)">
                                      <p:cBhvr>
                                        <p:cTn id="24" dur="500"/>
                                        <p:tgtEl>
                                          <p:spTgt spid="816148">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816149"/>
                                        </p:tgtEl>
                                        <p:attrNameLst>
                                          <p:attrName>style.visibility</p:attrName>
                                        </p:attrNameLst>
                                      </p:cBhvr>
                                      <p:to>
                                        <p:strVal val="visible"/>
                                      </p:to>
                                    </p:set>
                                    <p:animEffect transition="in" filter="strips(downRight)">
                                      <p:cBhvr>
                                        <p:cTn id="29" dur="500"/>
                                        <p:tgtEl>
                                          <p:spTgt spid="816149"/>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et>
                                      <p:cBhvr override="childStyle">
                                        <p:cTn dur="1" fill="hold" display="0" masterRel="nextClick" afterEffect="1"/>
                                        <p:tgtEl>
                                          <p:spTgt spid="816149"/>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816148">
                                            <p:txEl>
                                              <p:pRg st="1" end="1"/>
                                            </p:txEl>
                                          </p:spTgt>
                                        </p:tgtEl>
                                        <p:attrNameLst>
                                          <p:attrName>style.visibility</p:attrName>
                                        </p:attrNameLst>
                                      </p:cBhvr>
                                      <p:to>
                                        <p:strVal val="visible"/>
                                      </p:to>
                                    </p:set>
                                    <p:animEffect transition="in" filter="box(out)">
                                      <p:cBhvr>
                                        <p:cTn id="34" dur="500"/>
                                        <p:tgtEl>
                                          <p:spTgt spid="816148">
                                            <p:txEl>
                                              <p:pRg st="1" end="1"/>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816150"/>
                                        </p:tgtEl>
                                        <p:attrNameLst>
                                          <p:attrName>style.visibility</p:attrName>
                                        </p:attrNameLst>
                                      </p:cBhvr>
                                      <p:to>
                                        <p:strVal val="visible"/>
                                      </p:to>
                                    </p:set>
                                    <p:anim calcmode="lin" valueType="num">
                                      <p:cBhvr additive="base">
                                        <p:cTn id="39" dur="500" fill="hold"/>
                                        <p:tgtEl>
                                          <p:spTgt spid="816150"/>
                                        </p:tgtEl>
                                        <p:attrNameLst>
                                          <p:attrName>ppt_x</p:attrName>
                                        </p:attrNameLst>
                                      </p:cBhvr>
                                      <p:tavLst>
                                        <p:tav tm="0">
                                          <p:val>
                                            <p:strVal val="0-#ppt_w/2"/>
                                          </p:val>
                                        </p:tav>
                                        <p:tav tm="100000">
                                          <p:val>
                                            <p:strVal val="#ppt_x"/>
                                          </p:val>
                                        </p:tav>
                                      </p:tavLst>
                                    </p:anim>
                                    <p:anim calcmode="lin" valueType="num">
                                      <p:cBhvr additive="base">
                                        <p:cTn id="40" dur="500" fill="hold"/>
                                        <p:tgtEl>
                                          <p:spTgt spid="8161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816152"/>
                                        </p:tgtEl>
                                        <p:attrNameLst>
                                          <p:attrName>style.visibility</p:attrName>
                                        </p:attrNameLst>
                                      </p:cBhvr>
                                      <p:to>
                                        <p:strVal val="visible"/>
                                      </p:to>
                                    </p:set>
                                    <p:anim calcmode="lin" valueType="num">
                                      <p:cBhvr additive="base">
                                        <p:cTn id="45" dur="500" fill="hold"/>
                                        <p:tgtEl>
                                          <p:spTgt spid="816152"/>
                                        </p:tgtEl>
                                        <p:attrNameLst>
                                          <p:attrName>ppt_x</p:attrName>
                                        </p:attrNameLst>
                                      </p:cBhvr>
                                      <p:tavLst>
                                        <p:tav tm="0">
                                          <p:val>
                                            <p:strVal val="0-#ppt_w/2"/>
                                          </p:val>
                                        </p:tav>
                                        <p:tav tm="100000">
                                          <p:val>
                                            <p:strVal val="#ppt_x"/>
                                          </p:val>
                                        </p:tav>
                                      </p:tavLst>
                                    </p:anim>
                                    <p:anim calcmode="lin" valueType="num">
                                      <p:cBhvr additive="base">
                                        <p:cTn id="46" dur="500" fill="hold"/>
                                        <p:tgtEl>
                                          <p:spTgt spid="8161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16151">
                                            <p:txEl>
                                              <p:pRg st="0" end="0"/>
                                            </p:txEl>
                                          </p:spTgt>
                                        </p:tgtEl>
                                        <p:attrNameLst>
                                          <p:attrName>style.visibility</p:attrName>
                                        </p:attrNameLst>
                                      </p:cBhvr>
                                      <p:to>
                                        <p:strVal val="visible"/>
                                      </p:to>
                                    </p:set>
                                    <p:animEffect transition="in" filter="blinds(horizontal)">
                                      <p:cBhvr>
                                        <p:cTn id="51" dur="500"/>
                                        <p:tgtEl>
                                          <p:spTgt spid="816151">
                                            <p:txEl>
                                              <p:pRg st="0" end="0"/>
                                            </p:txEl>
                                          </p:spTgt>
                                        </p:tgtEl>
                                      </p:cBhvr>
                                    </p:animEffec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16153"/>
                                        </p:tgtEl>
                                        <p:attrNameLst>
                                          <p:attrName>style.visibility</p:attrName>
                                        </p:attrNameLst>
                                      </p:cBhvr>
                                      <p:to>
                                        <p:strVal val="visible"/>
                                      </p:to>
                                    </p:set>
                                    <p:animEffect transition="in" filter="blinds(horizontal)">
                                      <p:cBhvr>
                                        <p:cTn id="56" dur="500"/>
                                        <p:tgtEl>
                                          <p:spTgt spid="816153"/>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par>
                                <p:cTn id="57" presetID="4" presetClass="entr" presetSubtype="32" fill="hold" grpId="0" nodeType="withEffect">
                                  <p:stCondLst>
                                    <p:cond delay="0"/>
                                  </p:stCondLst>
                                  <p:childTnLst>
                                    <p:set>
                                      <p:cBhvr>
                                        <p:cTn id="58" dur="1" fill="hold">
                                          <p:stCondLst>
                                            <p:cond delay="0"/>
                                          </p:stCondLst>
                                        </p:cTn>
                                        <p:tgtEl>
                                          <p:spTgt spid="816160"/>
                                        </p:tgtEl>
                                        <p:attrNameLst>
                                          <p:attrName>style.visibility</p:attrName>
                                        </p:attrNameLst>
                                      </p:cBhvr>
                                      <p:to>
                                        <p:strVal val="visible"/>
                                      </p:to>
                                    </p:set>
                                    <p:animEffect transition="in" filter="box(out)">
                                      <p:cBhvr>
                                        <p:cTn id="59" dur="500"/>
                                        <p:tgtEl>
                                          <p:spTgt spid="816160"/>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18" presetClass="entr" presetSubtype="12" fill="hold" grpId="0" nodeType="clickEffect">
                                  <p:stCondLst>
                                    <p:cond delay="0"/>
                                  </p:stCondLst>
                                  <p:childTnLst>
                                    <p:set>
                                      <p:cBhvr>
                                        <p:cTn id="63" dur="1" fill="hold">
                                          <p:stCondLst>
                                            <p:cond delay="0"/>
                                          </p:stCondLst>
                                        </p:cTn>
                                        <p:tgtEl>
                                          <p:spTgt spid="816157"/>
                                        </p:tgtEl>
                                        <p:attrNameLst>
                                          <p:attrName>style.visibility</p:attrName>
                                        </p:attrNameLst>
                                      </p:cBhvr>
                                      <p:to>
                                        <p:strVal val="visible"/>
                                      </p:to>
                                    </p:set>
                                    <p:animEffect transition="in" filter="strips(downLeft)">
                                      <p:cBhvr>
                                        <p:cTn id="64" dur="500"/>
                                        <p:tgtEl>
                                          <p:spTgt spid="816157"/>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par>
                          <p:cTn id="65" fill="hold">
                            <p:stCondLst>
                              <p:cond delay="500"/>
                            </p:stCondLst>
                            <p:childTnLst>
                              <p:par>
                                <p:cTn id="66" presetID="3" presetClass="entr" presetSubtype="10" fill="hold" nodeType="afterEffect">
                                  <p:stCondLst>
                                    <p:cond delay="0"/>
                                  </p:stCondLst>
                                  <p:childTnLst>
                                    <p:set>
                                      <p:cBhvr>
                                        <p:cTn id="67" dur="1" fill="hold">
                                          <p:stCondLst>
                                            <p:cond delay="0"/>
                                          </p:stCondLst>
                                        </p:cTn>
                                        <p:tgtEl>
                                          <p:spTgt spid="816177"/>
                                        </p:tgtEl>
                                        <p:attrNameLst>
                                          <p:attrName>style.visibility</p:attrName>
                                        </p:attrNameLst>
                                      </p:cBhvr>
                                      <p:to>
                                        <p:strVal val="visible"/>
                                      </p:to>
                                    </p:set>
                                    <p:animEffect transition="in" filter="blinds(horizontal)">
                                      <p:cBhvr>
                                        <p:cTn id="68" dur="500"/>
                                        <p:tgtEl>
                                          <p:spTgt spid="816177"/>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16158"/>
                                        </p:tgtEl>
                                        <p:attrNameLst>
                                          <p:attrName>style.visibility</p:attrName>
                                        </p:attrNameLst>
                                      </p:cBhvr>
                                      <p:to>
                                        <p:strVal val="visible"/>
                                      </p:to>
                                    </p:set>
                                    <p:anim calcmode="lin" valueType="num">
                                      <p:cBhvr additive="base">
                                        <p:cTn id="73" dur="500" fill="hold"/>
                                        <p:tgtEl>
                                          <p:spTgt spid="816158"/>
                                        </p:tgtEl>
                                        <p:attrNameLst>
                                          <p:attrName>ppt_x</p:attrName>
                                        </p:attrNameLst>
                                      </p:cBhvr>
                                      <p:tavLst>
                                        <p:tav tm="0">
                                          <p:val>
                                            <p:strVal val="#ppt_x"/>
                                          </p:val>
                                        </p:tav>
                                        <p:tav tm="100000">
                                          <p:val>
                                            <p:strVal val="#ppt_x"/>
                                          </p:val>
                                        </p:tav>
                                      </p:tavLst>
                                    </p:anim>
                                    <p:anim calcmode="lin" valueType="num">
                                      <p:cBhvr additive="base">
                                        <p:cTn id="74" dur="500" fill="hold"/>
                                        <p:tgtEl>
                                          <p:spTgt spid="81615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5" name="type.wav"/>
                                        </p:tgtEl>
                                      </p:cMediaNode>
                                    </p:audio>
                                  </p:subTnLst>
                                </p:cTn>
                              </p:par>
                            </p:childTnLst>
                          </p:cTn>
                        </p:par>
                        <p:par>
                          <p:cTn id="75" fill="hold">
                            <p:stCondLst>
                              <p:cond delay="500"/>
                            </p:stCondLst>
                            <p:childTnLst>
                              <p:par>
                                <p:cTn id="76" presetID="2" presetClass="entr" presetSubtype="4" fill="hold" grpId="0" nodeType="afterEffect">
                                  <p:stCondLst>
                                    <p:cond delay="0"/>
                                  </p:stCondLst>
                                  <p:childTnLst>
                                    <p:set>
                                      <p:cBhvr>
                                        <p:cTn id="77" dur="1" fill="hold">
                                          <p:stCondLst>
                                            <p:cond delay="0"/>
                                          </p:stCondLst>
                                        </p:cTn>
                                        <p:tgtEl>
                                          <p:spTgt spid="816163"/>
                                        </p:tgtEl>
                                        <p:attrNameLst>
                                          <p:attrName>style.visibility</p:attrName>
                                        </p:attrNameLst>
                                      </p:cBhvr>
                                      <p:to>
                                        <p:strVal val="visible"/>
                                      </p:to>
                                    </p:set>
                                    <p:anim calcmode="lin" valueType="num">
                                      <p:cBhvr additive="base">
                                        <p:cTn id="78" dur="500" fill="hold"/>
                                        <p:tgtEl>
                                          <p:spTgt spid="816163"/>
                                        </p:tgtEl>
                                        <p:attrNameLst>
                                          <p:attrName>ppt_x</p:attrName>
                                        </p:attrNameLst>
                                      </p:cBhvr>
                                      <p:tavLst>
                                        <p:tav tm="0">
                                          <p:val>
                                            <p:strVal val="#ppt_x"/>
                                          </p:val>
                                        </p:tav>
                                        <p:tav tm="100000">
                                          <p:val>
                                            <p:strVal val="#ppt_x"/>
                                          </p:val>
                                        </p:tav>
                                      </p:tavLst>
                                    </p:anim>
                                    <p:anim calcmode="lin" valueType="num">
                                      <p:cBhvr additive="base">
                                        <p:cTn id="79" dur="500" fill="hold"/>
                                        <p:tgtEl>
                                          <p:spTgt spid="81616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5" name="type.wav"/>
                                        </p:tgtEl>
                                      </p:cMediaNode>
                                    </p:audio>
                                  </p:subTnLst>
                                </p:cTn>
                              </p:par>
                            </p:childTnLst>
                          </p:cTn>
                        </p:par>
                        <p:par>
                          <p:cTn id="80" fill="hold">
                            <p:stCondLst>
                              <p:cond delay="1000"/>
                            </p:stCondLst>
                            <p:childTnLst>
                              <p:par>
                                <p:cTn id="81" presetID="2" presetClass="entr" presetSubtype="4" fill="hold" grpId="0" nodeType="afterEffect">
                                  <p:stCondLst>
                                    <p:cond delay="0"/>
                                  </p:stCondLst>
                                  <p:childTnLst>
                                    <p:set>
                                      <p:cBhvr>
                                        <p:cTn id="82" dur="1" fill="hold">
                                          <p:stCondLst>
                                            <p:cond delay="0"/>
                                          </p:stCondLst>
                                        </p:cTn>
                                        <p:tgtEl>
                                          <p:spTgt spid="816164"/>
                                        </p:tgtEl>
                                        <p:attrNameLst>
                                          <p:attrName>style.visibility</p:attrName>
                                        </p:attrNameLst>
                                      </p:cBhvr>
                                      <p:to>
                                        <p:strVal val="visible"/>
                                      </p:to>
                                    </p:set>
                                    <p:anim calcmode="lin" valueType="num">
                                      <p:cBhvr additive="base">
                                        <p:cTn id="83" dur="500" fill="hold"/>
                                        <p:tgtEl>
                                          <p:spTgt spid="816164"/>
                                        </p:tgtEl>
                                        <p:attrNameLst>
                                          <p:attrName>ppt_x</p:attrName>
                                        </p:attrNameLst>
                                      </p:cBhvr>
                                      <p:tavLst>
                                        <p:tav tm="0">
                                          <p:val>
                                            <p:strVal val="#ppt_x"/>
                                          </p:val>
                                        </p:tav>
                                        <p:tav tm="100000">
                                          <p:val>
                                            <p:strVal val="#ppt_x"/>
                                          </p:val>
                                        </p:tav>
                                      </p:tavLst>
                                    </p:anim>
                                    <p:anim calcmode="lin" valueType="num">
                                      <p:cBhvr additive="base">
                                        <p:cTn id="84" dur="500" fill="hold"/>
                                        <p:tgtEl>
                                          <p:spTgt spid="81616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5" name="type.wav"/>
                                        </p:tgtEl>
                                      </p:cMediaNode>
                                    </p:audio>
                                  </p:subTnLst>
                                </p:cTn>
                              </p:par>
                            </p:childTnLst>
                          </p:cTn>
                        </p:par>
                        <p:par>
                          <p:cTn id="85" fill="hold">
                            <p:stCondLst>
                              <p:cond delay="1500"/>
                            </p:stCondLst>
                            <p:childTnLst>
                              <p:par>
                                <p:cTn id="86" presetID="2" presetClass="entr" presetSubtype="4" fill="hold" grpId="0" nodeType="afterEffect">
                                  <p:stCondLst>
                                    <p:cond delay="0"/>
                                  </p:stCondLst>
                                  <p:childTnLst>
                                    <p:set>
                                      <p:cBhvr>
                                        <p:cTn id="87" dur="1" fill="hold">
                                          <p:stCondLst>
                                            <p:cond delay="0"/>
                                          </p:stCondLst>
                                        </p:cTn>
                                        <p:tgtEl>
                                          <p:spTgt spid="816165"/>
                                        </p:tgtEl>
                                        <p:attrNameLst>
                                          <p:attrName>style.visibility</p:attrName>
                                        </p:attrNameLst>
                                      </p:cBhvr>
                                      <p:to>
                                        <p:strVal val="visible"/>
                                      </p:to>
                                    </p:set>
                                    <p:anim calcmode="lin" valueType="num">
                                      <p:cBhvr additive="base">
                                        <p:cTn id="88" dur="500" fill="hold"/>
                                        <p:tgtEl>
                                          <p:spTgt spid="816165"/>
                                        </p:tgtEl>
                                        <p:attrNameLst>
                                          <p:attrName>ppt_x</p:attrName>
                                        </p:attrNameLst>
                                      </p:cBhvr>
                                      <p:tavLst>
                                        <p:tav tm="0">
                                          <p:val>
                                            <p:strVal val="#ppt_x"/>
                                          </p:val>
                                        </p:tav>
                                        <p:tav tm="100000">
                                          <p:val>
                                            <p:strVal val="#ppt_x"/>
                                          </p:val>
                                        </p:tav>
                                      </p:tavLst>
                                    </p:anim>
                                    <p:anim calcmode="lin" valueType="num">
                                      <p:cBhvr additive="base">
                                        <p:cTn id="89" dur="500" fill="hold"/>
                                        <p:tgtEl>
                                          <p:spTgt spid="81616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6"/>
                                            </p:cond>
                                          </p:stCondLst>
                                          <p:endCondLst>
                                            <p:cond evt="onStopAudio" delay="0">
                                              <p:tgtEl>
                                                <p:sldTgt/>
                                              </p:tgtEl>
                                            </p:cond>
                                          </p:endCondLst>
                                        </p:cTn>
                                        <p:tgtEl>
                                          <p:sndTgt r:embed="rId5" name="type.wav"/>
                                        </p:tgtEl>
                                      </p:cMediaNode>
                                    </p:audio>
                                  </p:subTnLst>
                                </p:cTn>
                              </p:par>
                            </p:childTnLst>
                          </p:cTn>
                        </p:par>
                        <p:par>
                          <p:cTn id="90" fill="hold">
                            <p:stCondLst>
                              <p:cond delay="2000"/>
                            </p:stCondLst>
                            <p:childTnLst>
                              <p:par>
                                <p:cTn id="91" presetID="2" presetClass="entr" presetSubtype="4" fill="hold" grpId="0" nodeType="afterEffect">
                                  <p:stCondLst>
                                    <p:cond delay="0"/>
                                  </p:stCondLst>
                                  <p:childTnLst>
                                    <p:set>
                                      <p:cBhvr>
                                        <p:cTn id="92" dur="1" fill="hold">
                                          <p:stCondLst>
                                            <p:cond delay="0"/>
                                          </p:stCondLst>
                                        </p:cTn>
                                        <p:tgtEl>
                                          <p:spTgt spid="816166"/>
                                        </p:tgtEl>
                                        <p:attrNameLst>
                                          <p:attrName>style.visibility</p:attrName>
                                        </p:attrNameLst>
                                      </p:cBhvr>
                                      <p:to>
                                        <p:strVal val="visible"/>
                                      </p:to>
                                    </p:set>
                                    <p:anim calcmode="lin" valueType="num">
                                      <p:cBhvr additive="base">
                                        <p:cTn id="93" dur="500" fill="hold"/>
                                        <p:tgtEl>
                                          <p:spTgt spid="816166"/>
                                        </p:tgtEl>
                                        <p:attrNameLst>
                                          <p:attrName>ppt_x</p:attrName>
                                        </p:attrNameLst>
                                      </p:cBhvr>
                                      <p:tavLst>
                                        <p:tav tm="0">
                                          <p:val>
                                            <p:strVal val="#ppt_x"/>
                                          </p:val>
                                        </p:tav>
                                        <p:tav tm="100000">
                                          <p:val>
                                            <p:strVal val="#ppt_x"/>
                                          </p:val>
                                        </p:tav>
                                      </p:tavLst>
                                    </p:anim>
                                    <p:anim calcmode="lin" valueType="num">
                                      <p:cBhvr additive="base">
                                        <p:cTn id="94" dur="500" fill="hold"/>
                                        <p:tgtEl>
                                          <p:spTgt spid="81616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1"/>
                                            </p:cond>
                                          </p:stCondLst>
                                          <p:endCondLst>
                                            <p:cond evt="onStopAudio" delay="0">
                                              <p:tgtEl>
                                                <p:sldTgt/>
                                              </p:tgtEl>
                                            </p:cond>
                                          </p:endCondLst>
                                        </p:cTn>
                                        <p:tgtEl>
                                          <p:sndTgt r:embed="rId5" name="type.wav"/>
                                        </p:tgtEl>
                                      </p:cMediaNode>
                                    </p:audio>
                                  </p:subTnLst>
                                </p:cTn>
                              </p:par>
                            </p:childTnLst>
                          </p:cTn>
                        </p:par>
                        <p:par>
                          <p:cTn id="95" fill="hold">
                            <p:stCondLst>
                              <p:cond delay="2500"/>
                            </p:stCondLst>
                            <p:childTnLst>
                              <p:par>
                                <p:cTn id="96" presetID="2" presetClass="entr" presetSubtype="4" fill="hold" grpId="0" nodeType="afterEffect">
                                  <p:stCondLst>
                                    <p:cond delay="0"/>
                                  </p:stCondLst>
                                  <p:childTnLst>
                                    <p:set>
                                      <p:cBhvr>
                                        <p:cTn id="97" dur="1" fill="hold">
                                          <p:stCondLst>
                                            <p:cond delay="0"/>
                                          </p:stCondLst>
                                        </p:cTn>
                                        <p:tgtEl>
                                          <p:spTgt spid="816167"/>
                                        </p:tgtEl>
                                        <p:attrNameLst>
                                          <p:attrName>style.visibility</p:attrName>
                                        </p:attrNameLst>
                                      </p:cBhvr>
                                      <p:to>
                                        <p:strVal val="visible"/>
                                      </p:to>
                                    </p:set>
                                    <p:anim calcmode="lin" valueType="num">
                                      <p:cBhvr additive="base">
                                        <p:cTn id="98" dur="500" fill="hold"/>
                                        <p:tgtEl>
                                          <p:spTgt spid="816167"/>
                                        </p:tgtEl>
                                        <p:attrNameLst>
                                          <p:attrName>ppt_x</p:attrName>
                                        </p:attrNameLst>
                                      </p:cBhvr>
                                      <p:tavLst>
                                        <p:tav tm="0">
                                          <p:val>
                                            <p:strVal val="#ppt_x"/>
                                          </p:val>
                                        </p:tav>
                                        <p:tav tm="100000">
                                          <p:val>
                                            <p:strVal val="#ppt_x"/>
                                          </p:val>
                                        </p:tav>
                                      </p:tavLst>
                                    </p:anim>
                                    <p:anim calcmode="lin" valueType="num">
                                      <p:cBhvr additive="base">
                                        <p:cTn id="99" dur="500" fill="hold"/>
                                        <p:tgtEl>
                                          <p:spTgt spid="81616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6"/>
                                            </p:cond>
                                          </p:stCondLst>
                                          <p:endCondLst>
                                            <p:cond evt="onStopAudio" delay="0">
                                              <p:tgtEl>
                                                <p:sldTgt/>
                                              </p:tgtEl>
                                            </p:cond>
                                          </p:endCondLst>
                                        </p:cTn>
                                        <p:tgtEl>
                                          <p:sndTgt r:embed="rId5" name="type.wav"/>
                                        </p:tgtEl>
                                      </p:cMediaNode>
                                    </p:audio>
                                  </p:subTnLst>
                                </p:cTn>
                              </p:par>
                            </p:childTnLst>
                          </p:cTn>
                        </p:par>
                        <p:par>
                          <p:cTn id="100" fill="hold">
                            <p:stCondLst>
                              <p:cond delay="3000"/>
                            </p:stCondLst>
                            <p:childTnLst>
                              <p:par>
                                <p:cTn id="101" presetID="2" presetClass="entr" presetSubtype="4" fill="hold" grpId="0" nodeType="afterEffect">
                                  <p:stCondLst>
                                    <p:cond delay="0"/>
                                  </p:stCondLst>
                                  <p:childTnLst>
                                    <p:set>
                                      <p:cBhvr>
                                        <p:cTn id="102" dur="1" fill="hold">
                                          <p:stCondLst>
                                            <p:cond delay="0"/>
                                          </p:stCondLst>
                                        </p:cTn>
                                        <p:tgtEl>
                                          <p:spTgt spid="816168"/>
                                        </p:tgtEl>
                                        <p:attrNameLst>
                                          <p:attrName>style.visibility</p:attrName>
                                        </p:attrNameLst>
                                      </p:cBhvr>
                                      <p:to>
                                        <p:strVal val="visible"/>
                                      </p:to>
                                    </p:set>
                                    <p:anim calcmode="lin" valueType="num">
                                      <p:cBhvr additive="base">
                                        <p:cTn id="103" dur="500" fill="hold"/>
                                        <p:tgtEl>
                                          <p:spTgt spid="816168"/>
                                        </p:tgtEl>
                                        <p:attrNameLst>
                                          <p:attrName>ppt_x</p:attrName>
                                        </p:attrNameLst>
                                      </p:cBhvr>
                                      <p:tavLst>
                                        <p:tav tm="0">
                                          <p:val>
                                            <p:strVal val="#ppt_x"/>
                                          </p:val>
                                        </p:tav>
                                        <p:tav tm="100000">
                                          <p:val>
                                            <p:strVal val="#ppt_x"/>
                                          </p:val>
                                        </p:tav>
                                      </p:tavLst>
                                    </p:anim>
                                    <p:anim calcmode="lin" valueType="num">
                                      <p:cBhvr additive="base">
                                        <p:cTn id="104" dur="500" fill="hold"/>
                                        <p:tgtEl>
                                          <p:spTgt spid="81616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5" name="type.wav"/>
                                        </p:tgtEl>
                                      </p:cMediaNode>
                                    </p:audio>
                                  </p:subTnLst>
                                </p:cTn>
                              </p:par>
                            </p:childTnLst>
                          </p:cTn>
                        </p:par>
                        <p:par>
                          <p:cTn id="105" fill="hold">
                            <p:stCondLst>
                              <p:cond delay="3500"/>
                            </p:stCondLst>
                            <p:childTnLst>
                              <p:par>
                                <p:cTn id="106" presetID="2" presetClass="entr" presetSubtype="4" fill="hold" grpId="0" nodeType="afterEffect">
                                  <p:stCondLst>
                                    <p:cond delay="0"/>
                                  </p:stCondLst>
                                  <p:childTnLst>
                                    <p:set>
                                      <p:cBhvr>
                                        <p:cTn id="107" dur="1" fill="hold">
                                          <p:stCondLst>
                                            <p:cond delay="0"/>
                                          </p:stCondLst>
                                        </p:cTn>
                                        <p:tgtEl>
                                          <p:spTgt spid="816179"/>
                                        </p:tgtEl>
                                        <p:attrNameLst>
                                          <p:attrName>style.visibility</p:attrName>
                                        </p:attrNameLst>
                                      </p:cBhvr>
                                      <p:to>
                                        <p:strVal val="visible"/>
                                      </p:to>
                                    </p:set>
                                    <p:anim calcmode="lin" valueType="num">
                                      <p:cBhvr additive="base">
                                        <p:cTn id="108" dur="500" fill="hold"/>
                                        <p:tgtEl>
                                          <p:spTgt spid="816179"/>
                                        </p:tgtEl>
                                        <p:attrNameLst>
                                          <p:attrName>ppt_x</p:attrName>
                                        </p:attrNameLst>
                                      </p:cBhvr>
                                      <p:tavLst>
                                        <p:tav tm="0">
                                          <p:val>
                                            <p:strVal val="#ppt_x"/>
                                          </p:val>
                                        </p:tav>
                                        <p:tav tm="100000">
                                          <p:val>
                                            <p:strVal val="#ppt_x"/>
                                          </p:val>
                                        </p:tav>
                                      </p:tavLst>
                                    </p:anim>
                                    <p:anim calcmode="lin" valueType="num">
                                      <p:cBhvr additive="base">
                                        <p:cTn id="109" dur="500" fill="hold"/>
                                        <p:tgtEl>
                                          <p:spTgt spid="81617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6"/>
                                            </p:cond>
                                          </p:stCondLst>
                                          <p:endCondLst>
                                            <p:cond evt="onStopAudio" delay="0">
                                              <p:tgtEl>
                                                <p:sldTgt/>
                                              </p:tgtEl>
                                            </p:cond>
                                          </p:endCondLst>
                                        </p:cTn>
                                        <p:tgtEl>
                                          <p:sndTgt r:embed="rId5" name="type.wav"/>
                                        </p:tgtEl>
                                      </p:cMediaNode>
                                    </p:audio>
                                  </p:subTnLst>
                                </p:cTn>
                              </p:par>
                            </p:childTnLst>
                          </p:cTn>
                        </p:par>
                        <p:par>
                          <p:cTn id="110" fill="hold">
                            <p:stCondLst>
                              <p:cond delay="4000"/>
                            </p:stCondLst>
                            <p:childTnLst>
                              <p:par>
                                <p:cTn id="111" presetID="2" presetClass="entr" presetSubtype="4" fill="hold" grpId="0" nodeType="afterEffect">
                                  <p:stCondLst>
                                    <p:cond delay="0"/>
                                  </p:stCondLst>
                                  <p:childTnLst>
                                    <p:set>
                                      <p:cBhvr>
                                        <p:cTn id="112" dur="1" fill="hold">
                                          <p:stCondLst>
                                            <p:cond delay="0"/>
                                          </p:stCondLst>
                                        </p:cTn>
                                        <p:tgtEl>
                                          <p:spTgt spid="816180"/>
                                        </p:tgtEl>
                                        <p:attrNameLst>
                                          <p:attrName>style.visibility</p:attrName>
                                        </p:attrNameLst>
                                      </p:cBhvr>
                                      <p:to>
                                        <p:strVal val="visible"/>
                                      </p:to>
                                    </p:set>
                                    <p:anim calcmode="lin" valueType="num">
                                      <p:cBhvr additive="base">
                                        <p:cTn id="113" dur="500" fill="hold"/>
                                        <p:tgtEl>
                                          <p:spTgt spid="816180"/>
                                        </p:tgtEl>
                                        <p:attrNameLst>
                                          <p:attrName>ppt_x</p:attrName>
                                        </p:attrNameLst>
                                      </p:cBhvr>
                                      <p:tavLst>
                                        <p:tav tm="0">
                                          <p:val>
                                            <p:strVal val="#ppt_x"/>
                                          </p:val>
                                        </p:tav>
                                        <p:tav tm="100000">
                                          <p:val>
                                            <p:strVal val="#ppt_x"/>
                                          </p:val>
                                        </p:tav>
                                      </p:tavLst>
                                    </p:anim>
                                    <p:anim calcmode="lin" valueType="num">
                                      <p:cBhvr additive="base">
                                        <p:cTn id="114" dur="500" fill="hold"/>
                                        <p:tgtEl>
                                          <p:spTgt spid="81618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1"/>
                                            </p:cond>
                                          </p:stCondLst>
                                          <p:endCondLst>
                                            <p:cond evt="onStopAudio" delay="0">
                                              <p:tgtEl>
                                                <p:sldTgt/>
                                              </p:tgtEl>
                                            </p:cond>
                                          </p:endCondLst>
                                        </p:cTn>
                                        <p:tgtEl>
                                          <p:sndTgt r:embed="rId5" name="type.wav"/>
                                        </p:tgtEl>
                                      </p:cMediaNode>
                                    </p:audio>
                                  </p:subTnLst>
                                </p:cTn>
                              </p:par>
                            </p:childTnLst>
                          </p:cTn>
                        </p:par>
                        <p:par>
                          <p:cTn id="115" fill="hold">
                            <p:stCondLst>
                              <p:cond delay="4500"/>
                            </p:stCondLst>
                            <p:childTnLst>
                              <p:par>
                                <p:cTn id="116" presetID="2" presetClass="entr" presetSubtype="4" fill="hold" grpId="0" nodeType="afterEffect">
                                  <p:stCondLst>
                                    <p:cond delay="0"/>
                                  </p:stCondLst>
                                  <p:childTnLst>
                                    <p:set>
                                      <p:cBhvr>
                                        <p:cTn id="117" dur="1" fill="hold">
                                          <p:stCondLst>
                                            <p:cond delay="0"/>
                                          </p:stCondLst>
                                        </p:cTn>
                                        <p:tgtEl>
                                          <p:spTgt spid="816181"/>
                                        </p:tgtEl>
                                        <p:attrNameLst>
                                          <p:attrName>style.visibility</p:attrName>
                                        </p:attrNameLst>
                                      </p:cBhvr>
                                      <p:to>
                                        <p:strVal val="visible"/>
                                      </p:to>
                                    </p:set>
                                    <p:anim calcmode="lin" valueType="num">
                                      <p:cBhvr additive="base">
                                        <p:cTn id="118" dur="500" fill="hold"/>
                                        <p:tgtEl>
                                          <p:spTgt spid="816181"/>
                                        </p:tgtEl>
                                        <p:attrNameLst>
                                          <p:attrName>ppt_x</p:attrName>
                                        </p:attrNameLst>
                                      </p:cBhvr>
                                      <p:tavLst>
                                        <p:tav tm="0">
                                          <p:val>
                                            <p:strVal val="#ppt_x"/>
                                          </p:val>
                                        </p:tav>
                                        <p:tav tm="100000">
                                          <p:val>
                                            <p:strVal val="#ppt_x"/>
                                          </p:val>
                                        </p:tav>
                                      </p:tavLst>
                                    </p:anim>
                                    <p:anim calcmode="lin" valueType="num">
                                      <p:cBhvr additive="base">
                                        <p:cTn id="119" dur="500" fill="hold"/>
                                        <p:tgtEl>
                                          <p:spTgt spid="81618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6"/>
                                            </p:cond>
                                          </p:stCondLst>
                                          <p:endCondLst>
                                            <p:cond evt="onStopAudio" delay="0">
                                              <p:tgtEl>
                                                <p:sldTgt/>
                                              </p:tgtEl>
                                            </p:cond>
                                          </p:endCondLst>
                                        </p:cTn>
                                        <p:tgtEl>
                                          <p:sndTgt r:embed="rId5" name="type.wav"/>
                                        </p:tgtEl>
                                      </p:cMediaNode>
                                    </p:audio>
                                  </p:subTnLst>
                                </p:cTn>
                              </p:par>
                            </p:childTnLst>
                          </p:cTn>
                        </p:par>
                        <p:par>
                          <p:cTn id="120" fill="hold">
                            <p:stCondLst>
                              <p:cond delay="5000"/>
                            </p:stCondLst>
                            <p:childTnLst>
                              <p:par>
                                <p:cTn id="121" presetID="2" presetClass="entr" presetSubtype="4" fill="hold" grpId="0" nodeType="afterEffect">
                                  <p:stCondLst>
                                    <p:cond delay="0"/>
                                  </p:stCondLst>
                                  <p:childTnLst>
                                    <p:set>
                                      <p:cBhvr>
                                        <p:cTn id="122" dur="1" fill="hold">
                                          <p:stCondLst>
                                            <p:cond delay="0"/>
                                          </p:stCondLst>
                                        </p:cTn>
                                        <p:tgtEl>
                                          <p:spTgt spid="816182"/>
                                        </p:tgtEl>
                                        <p:attrNameLst>
                                          <p:attrName>style.visibility</p:attrName>
                                        </p:attrNameLst>
                                      </p:cBhvr>
                                      <p:to>
                                        <p:strVal val="visible"/>
                                      </p:to>
                                    </p:set>
                                    <p:anim calcmode="lin" valueType="num">
                                      <p:cBhvr additive="base">
                                        <p:cTn id="123" dur="500" fill="hold"/>
                                        <p:tgtEl>
                                          <p:spTgt spid="816182"/>
                                        </p:tgtEl>
                                        <p:attrNameLst>
                                          <p:attrName>ppt_x</p:attrName>
                                        </p:attrNameLst>
                                      </p:cBhvr>
                                      <p:tavLst>
                                        <p:tav tm="0">
                                          <p:val>
                                            <p:strVal val="#ppt_x"/>
                                          </p:val>
                                        </p:tav>
                                        <p:tav tm="100000">
                                          <p:val>
                                            <p:strVal val="#ppt_x"/>
                                          </p:val>
                                        </p:tav>
                                      </p:tavLst>
                                    </p:anim>
                                    <p:anim calcmode="lin" valueType="num">
                                      <p:cBhvr additive="base">
                                        <p:cTn id="124" dur="500" fill="hold"/>
                                        <p:tgtEl>
                                          <p:spTgt spid="81618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1"/>
                                            </p:cond>
                                          </p:stCondLst>
                                          <p:endCondLst>
                                            <p:cond evt="onStopAudio" delay="0">
                                              <p:tgtEl>
                                                <p:sldTgt/>
                                              </p:tgtEl>
                                            </p:cond>
                                          </p:endCondLst>
                                        </p:cTn>
                                        <p:tgtEl>
                                          <p:sndTgt r:embed="rId5" name="type.wav"/>
                                        </p:tgtEl>
                                      </p:cMediaNode>
                                    </p:audio>
                                  </p:subTnLst>
                                </p:cTn>
                              </p:par>
                            </p:childTnLst>
                          </p:cTn>
                        </p:par>
                        <p:par>
                          <p:cTn id="125" fill="hold">
                            <p:stCondLst>
                              <p:cond delay="5500"/>
                            </p:stCondLst>
                            <p:childTnLst>
                              <p:par>
                                <p:cTn id="126" presetID="2" presetClass="entr" presetSubtype="4" fill="hold" grpId="0" nodeType="afterEffect">
                                  <p:stCondLst>
                                    <p:cond delay="0"/>
                                  </p:stCondLst>
                                  <p:childTnLst>
                                    <p:set>
                                      <p:cBhvr>
                                        <p:cTn id="127" dur="1" fill="hold">
                                          <p:stCondLst>
                                            <p:cond delay="0"/>
                                          </p:stCondLst>
                                        </p:cTn>
                                        <p:tgtEl>
                                          <p:spTgt spid="816183"/>
                                        </p:tgtEl>
                                        <p:attrNameLst>
                                          <p:attrName>style.visibility</p:attrName>
                                        </p:attrNameLst>
                                      </p:cBhvr>
                                      <p:to>
                                        <p:strVal val="visible"/>
                                      </p:to>
                                    </p:set>
                                    <p:anim calcmode="lin" valueType="num">
                                      <p:cBhvr additive="base">
                                        <p:cTn id="128" dur="500" fill="hold"/>
                                        <p:tgtEl>
                                          <p:spTgt spid="816183"/>
                                        </p:tgtEl>
                                        <p:attrNameLst>
                                          <p:attrName>ppt_x</p:attrName>
                                        </p:attrNameLst>
                                      </p:cBhvr>
                                      <p:tavLst>
                                        <p:tav tm="0">
                                          <p:val>
                                            <p:strVal val="#ppt_x"/>
                                          </p:val>
                                        </p:tav>
                                        <p:tav tm="100000">
                                          <p:val>
                                            <p:strVal val="#ppt_x"/>
                                          </p:val>
                                        </p:tav>
                                      </p:tavLst>
                                    </p:anim>
                                    <p:anim calcmode="lin" valueType="num">
                                      <p:cBhvr additive="base">
                                        <p:cTn id="129" dur="500" fill="hold"/>
                                        <p:tgtEl>
                                          <p:spTgt spid="81618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6"/>
                                            </p:cond>
                                          </p:stCondLst>
                                          <p:endCondLst>
                                            <p:cond evt="onStopAudio" delay="0">
                                              <p:tgtEl>
                                                <p:sldTgt/>
                                              </p:tgtEl>
                                            </p:cond>
                                          </p:endCondLst>
                                        </p:cTn>
                                        <p:tgtEl>
                                          <p:sndTgt r:embed="rId5" name="type.wav"/>
                                        </p:tgtEl>
                                      </p:cMediaNode>
                                    </p:audio>
                                  </p:subTnLst>
                                </p:cTn>
                              </p:par>
                            </p:childTnLst>
                          </p:cTn>
                        </p:par>
                        <p:par>
                          <p:cTn id="130" fill="hold">
                            <p:stCondLst>
                              <p:cond delay="6000"/>
                            </p:stCondLst>
                            <p:childTnLst>
                              <p:par>
                                <p:cTn id="131" presetID="2" presetClass="entr" presetSubtype="4" fill="hold" grpId="0" nodeType="afterEffect">
                                  <p:stCondLst>
                                    <p:cond delay="0"/>
                                  </p:stCondLst>
                                  <p:childTnLst>
                                    <p:set>
                                      <p:cBhvr>
                                        <p:cTn id="132" dur="1" fill="hold">
                                          <p:stCondLst>
                                            <p:cond delay="0"/>
                                          </p:stCondLst>
                                        </p:cTn>
                                        <p:tgtEl>
                                          <p:spTgt spid="816174"/>
                                        </p:tgtEl>
                                        <p:attrNameLst>
                                          <p:attrName>style.visibility</p:attrName>
                                        </p:attrNameLst>
                                      </p:cBhvr>
                                      <p:to>
                                        <p:strVal val="visible"/>
                                      </p:to>
                                    </p:set>
                                    <p:anim calcmode="lin" valueType="num">
                                      <p:cBhvr additive="base">
                                        <p:cTn id="133" dur="500" fill="hold"/>
                                        <p:tgtEl>
                                          <p:spTgt spid="816174"/>
                                        </p:tgtEl>
                                        <p:attrNameLst>
                                          <p:attrName>ppt_x</p:attrName>
                                        </p:attrNameLst>
                                      </p:cBhvr>
                                      <p:tavLst>
                                        <p:tav tm="0">
                                          <p:val>
                                            <p:strVal val="#ppt_x"/>
                                          </p:val>
                                        </p:tav>
                                        <p:tav tm="100000">
                                          <p:val>
                                            <p:strVal val="#ppt_x"/>
                                          </p:val>
                                        </p:tav>
                                      </p:tavLst>
                                    </p:anim>
                                    <p:anim calcmode="lin" valueType="num">
                                      <p:cBhvr additive="base">
                                        <p:cTn id="134" dur="500" fill="hold"/>
                                        <p:tgtEl>
                                          <p:spTgt spid="81617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5" name="type.wav"/>
                                        </p:tgtEl>
                                      </p:cMediaNode>
                                    </p:audio>
                                  </p:subTnLst>
                                </p:cTn>
                              </p:par>
                            </p:childTnLst>
                          </p:cTn>
                        </p:par>
                        <p:par>
                          <p:cTn id="135" fill="hold">
                            <p:stCondLst>
                              <p:cond delay="6500"/>
                            </p:stCondLst>
                            <p:childTnLst>
                              <p:par>
                                <p:cTn id="136" presetID="18" presetClass="entr" presetSubtype="3" fill="hold" grpId="0" nodeType="afterEffect">
                                  <p:stCondLst>
                                    <p:cond delay="0"/>
                                  </p:stCondLst>
                                  <p:childTnLst>
                                    <p:set>
                                      <p:cBhvr>
                                        <p:cTn id="137" dur="1" fill="hold">
                                          <p:stCondLst>
                                            <p:cond delay="0"/>
                                          </p:stCondLst>
                                        </p:cTn>
                                        <p:tgtEl>
                                          <p:spTgt spid="816184"/>
                                        </p:tgtEl>
                                        <p:attrNameLst>
                                          <p:attrName>style.visibility</p:attrName>
                                        </p:attrNameLst>
                                      </p:cBhvr>
                                      <p:to>
                                        <p:strVal val="visible"/>
                                      </p:to>
                                    </p:set>
                                    <p:animEffect transition="in" filter="strips(upRight)">
                                      <p:cBhvr>
                                        <p:cTn id="138" dur="500"/>
                                        <p:tgtEl>
                                          <p:spTgt spid="816184"/>
                                        </p:tgtEl>
                                      </p:cBhvr>
                                    </p:animEffect>
                                  </p:childTnLst>
                                  <p:subTnLst>
                                    <p:audio>
                                      <p:cMediaNode>
                                        <p:cTn display="0" masterRel="sameClick">
                                          <p:stCondLst>
                                            <p:cond evt="begin" delay="0">
                                              <p:tn val="136"/>
                                            </p:cond>
                                          </p:stCondLst>
                                          <p:endCondLst>
                                            <p:cond evt="onStopAudio" delay="0">
                                              <p:tgtEl>
                                                <p:sldTgt/>
                                              </p:tgtEl>
                                            </p:cond>
                                          </p:endCondLst>
                                        </p:cTn>
                                        <p:tgtEl>
                                          <p:sndTgt r:embed="rId6" name="laser.wav"/>
                                        </p:tgtEl>
                                      </p:cMediaNode>
                                    </p:audio>
                                  </p:subTnLst>
                                </p:cTn>
                              </p:par>
                            </p:childTnLst>
                          </p:cTn>
                        </p:par>
                      </p:childTnLst>
                    </p:cTn>
                  </p:par>
                  <p:par>
                    <p:cTn id="139" fill="hold">
                      <p:stCondLst>
                        <p:cond delay="indefinite"/>
                      </p:stCondLst>
                      <p:childTnLst>
                        <p:par>
                          <p:cTn id="140" fill="hold">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816185"/>
                                        </p:tgtEl>
                                        <p:attrNameLst>
                                          <p:attrName>style.visibility</p:attrName>
                                        </p:attrNameLst>
                                      </p:cBhvr>
                                      <p:to>
                                        <p:strVal val="visible"/>
                                      </p:to>
                                    </p:set>
                                    <p:animEffect transition="in" filter="box(out)">
                                      <p:cBhvr>
                                        <p:cTn id="143" dur="500"/>
                                        <p:tgtEl>
                                          <p:spTgt spid="816185"/>
                                        </p:tgtEl>
                                      </p:cBhvr>
                                    </p:animEffect>
                                  </p:childTnLst>
                                  <p:subTnLst>
                                    <p:audio>
                                      <p:cMediaNode>
                                        <p:cTn display="0" masterRel="sameClick">
                                          <p:stCondLst>
                                            <p:cond evt="begin" delay="0">
                                              <p:tn val="141"/>
                                            </p:cond>
                                          </p:stCondLst>
                                          <p:endCondLst>
                                            <p:cond evt="onStopAudio" delay="0">
                                              <p:tgtEl>
                                                <p:sldTgt/>
                                              </p:tgtEl>
                                            </p:cond>
                                          </p:endCondLst>
                                        </p:cTn>
                                        <p:tgtEl>
                                          <p:sndTgt r:embed="rId4" name="chimes.wav"/>
                                        </p:tgtEl>
                                      </p:cMediaNode>
                                    </p:audio>
                                  </p:subTnLst>
                                </p:cTn>
                              </p:par>
                            </p:childTnLst>
                          </p:cTn>
                        </p:par>
                      </p:childTnLst>
                    </p:cTn>
                  </p:par>
                  <p:par>
                    <p:cTn id="144" fill="hold">
                      <p:stCondLst>
                        <p:cond delay="indefinite"/>
                      </p:stCondLst>
                      <p:childTnLst>
                        <p:par>
                          <p:cTn id="145" fill="hold">
                            <p:stCondLst>
                              <p:cond delay="0"/>
                            </p:stCondLst>
                            <p:childTnLst>
                              <p:par>
                                <p:cTn id="146" presetID="18" presetClass="entr" presetSubtype="3" fill="hold" grpId="0" nodeType="clickEffect">
                                  <p:stCondLst>
                                    <p:cond delay="0"/>
                                  </p:stCondLst>
                                  <p:childTnLst>
                                    <p:set>
                                      <p:cBhvr>
                                        <p:cTn id="147" dur="1" fill="hold">
                                          <p:stCondLst>
                                            <p:cond delay="0"/>
                                          </p:stCondLst>
                                        </p:cTn>
                                        <p:tgtEl>
                                          <p:spTgt spid="816186"/>
                                        </p:tgtEl>
                                        <p:attrNameLst>
                                          <p:attrName>style.visibility</p:attrName>
                                        </p:attrNameLst>
                                      </p:cBhvr>
                                      <p:to>
                                        <p:strVal val="visible"/>
                                      </p:to>
                                    </p:set>
                                    <p:animEffect transition="in" filter="strips(upRight)">
                                      <p:cBhvr>
                                        <p:cTn id="148" dur="500"/>
                                        <p:tgtEl>
                                          <p:spTgt spid="816186"/>
                                        </p:tgtEl>
                                      </p:cBhvr>
                                    </p:animEffect>
                                  </p:childTnLst>
                                  <p:subTnLst>
                                    <p:audio>
                                      <p:cMediaNode>
                                        <p:cTn display="0" masterRel="sameClick">
                                          <p:stCondLst>
                                            <p:cond evt="begin" delay="0">
                                              <p:tn val="146"/>
                                            </p:cond>
                                          </p:stCondLst>
                                          <p:endCondLst>
                                            <p:cond evt="onStopAudio" delay="0">
                                              <p:tgtEl>
                                                <p:sldTgt/>
                                              </p:tgtEl>
                                            </p:cond>
                                          </p:endCondLst>
                                        </p:cTn>
                                        <p:tgtEl>
                                          <p:sndTgt r:embed="rId6" name="laser.wav"/>
                                        </p:tgtEl>
                                      </p:cMediaNode>
                                    </p:audio>
                                  </p:subTnLst>
                                </p:cTn>
                              </p:par>
                            </p:childTnLst>
                          </p:cTn>
                        </p:par>
                      </p:childTnLst>
                    </p:cTn>
                  </p:par>
                  <p:par>
                    <p:cTn id="149" fill="hold">
                      <p:stCondLst>
                        <p:cond delay="indefinite"/>
                      </p:stCondLst>
                      <p:childTnLst>
                        <p:par>
                          <p:cTn id="150" fill="hold">
                            <p:stCondLst>
                              <p:cond delay="0"/>
                            </p:stCondLst>
                            <p:childTnLst>
                              <p:par>
                                <p:cTn id="151" presetID="4" presetClass="entr" presetSubtype="16" fill="hold" grpId="0" nodeType="clickEffect">
                                  <p:stCondLst>
                                    <p:cond delay="0"/>
                                  </p:stCondLst>
                                  <p:childTnLst>
                                    <p:set>
                                      <p:cBhvr>
                                        <p:cTn id="152" dur="1" fill="hold">
                                          <p:stCondLst>
                                            <p:cond delay="0"/>
                                          </p:stCondLst>
                                        </p:cTn>
                                        <p:tgtEl>
                                          <p:spTgt spid="816187"/>
                                        </p:tgtEl>
                                        <p:attrNameLst>
                                          <p:attrName>style.visibility</p:attrName>
                                        </p:attrNameLst>
                                      </p:cBhvr>
                                      <p:to>
                                        <p:strVal val="visible"/>
                                      </p:to>
                                    </p:set>
                                    <p:animEffect transition="in" filter="box(in)">
                                      <p:cBhvr>
                                        <p:cTn id="153" dur="500"/>
                                        <p:tgtEl>
                                          <p:spTgt spid="816187"/>
                                        </p:tgtEl>
                                      </p:cBhvr>
                                    </p:animEffect>
                                  </p:childTnLst>
                                  <p:subTnLst>
                                    <p:audio>
                                      <p:cMediaNode>
                                        <p:cTn display="0" masterRel="sameClick">
                                          <p:stCondLst>
                                            <p:cond evt="begin" delay="0">
                                              <p:tn val="15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49" grpId="0" animBg="1"/>
      <p:bldP spid="816157" grpId="0" animBg="1"/>
      <p:bldP spid="816130" grpId="0" build="p" bldLvl="5" autoUpdateAnimBg="0"/>
      <p:bldP spid="816146" grpId="0" animBg="1"/>
      <p:bldP spid="816147" grpId="0"/>
      <p:bldP spid="816150" grpId="0"/>
      <p:bldP spid="816152" grpId="0"/>
      <p:bldP spid="816153" grpId="0" animBg="1"/>
      <p:bldP spid="816160" grpId="0"/>
      <p:bldP spid="816158" grpId="0" animBg="1"/>
      <p:bldP spid="816163" grpId="0" animBg="1"/>
      <p:bldP spid="816164" grpId="0" animBg="1"/>
      <p:bldP spid="816165" grpId="0" animBg="1"/>
      <p:bldP spid="816166" grpId="0" animBg="1"/>
      <p:bldP spid="816167" grpId="0" animBg="1"/>
      <p:bldP spid="816168" grpId="0" animBg="1"/>
      <p:bldP spid="816174" grpId="0" animBg="1"/>
      <p:bldP spid="816179" grpId="0" animBg="1"/>
      <p:bldP spid="816180" grpId="0" animBg="1"/>
      <p:bldP spid="816181" grpId="0" animBg="1"/>
      <p:bldP spid="816182" grpId="0" animBg="1"/>
      <p:bldP spid="816183" grpId="0" animBg="1"/>
      <p:bldP spid="816184" grpId="0" animBg="1"/>
      <p:bldP spid="816185" grpId="0" animBg="1"/>
      <p:bldP spid="816186" grpId="0" animBg="1"/>
      <p:bldP spid="816187"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8178" name="AutoShape 2"/>
          <p:cNvSpPr>
            <a:spLocks noChangeArrowheads="1"/>
          </p:cNvSpPr>
          <p:nvPr/>
        </p:nvSpPr>
        <p:spPr bwMode="auto">
          <a:xfrm rot="5400000">
            <a:off x="5679355" y="4333105"/>
            <a:ext cx="504825"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endParaRPr lang="zh-CN" altLang="en-US"/>
          </a:p>
        </p:txBody>
      </p:sp>
      <p:sp>
        <p:nvSpPr>
          <p:cNvPr id="818179" name="Rectangle 3"/>
          <p:cNvSpPr>
            <a:spLocks noGrp="1" noChangeArrowheads="1"/>
          </p:cNvSpPr>
          <p:nvPr>
            <p:ph type="body" idx="4294967295"/>
          </p:nvPr>
        </p:nvSpPr>
        <p:spPr>
          <a:xfrm>
            <a:off x="670822" y="333375"/>
            <a:ext cx="7772400" cy="647700"/>
          </a:xfrm>
        </p:spPr>
        <p:txBody>
          <a:bodyPr/>
          <a:lstStyle/>
          <a:p>
            <a:pPr algn="just">
              <a:buFontTx/>
              <a:buNone/>
            </a:pPr>
            <a:r>
              <a:rPr lang="en-US" altLang="zh-CN" dirty="0">
                <a:solidFill>
                  <a:srgbClr val="FF3399"/>
                </a:solidFill>
                <a:effectLst>
                  <a:outerShdw blurRad="38100" dist="38100" dir="2700000" algn="tl">
                    <a:srgbClr val="000000"/>
                  </a:outerShdw>
                </a:effectLst>
                <a:latin typeface="隶书" pitchFamily="49" charset="-122"/>
                <a:ea typeface="隶书" pitchFamily="49" charset="-122"/>
              </a:rPr>
              <a:t>2. </a:t>
            </a:r>
            <a:r>
              <a:rPr lang="zh-CN" altLang="en-US" dirty="0">
                <a:solidFill>
                  <a:srgbClr val="FF3399"/>
                </a:solidFill>
                <a:effectLst>
                  <a:outerShdw blurRad="38100" dist="38100" dir="2700000" algn="tl">
                    <a:srgbClr val="000000"/>
                  </a:outerShdw>
                </a:effectLst>
                <a:ea typeface="隶书" pitchFamily="49" charset="-122"/>
              </a:rPr>
              <a:t>强制类型转换符</a:t>
            </a:r>
            <a:r>
              <a:rPr lang="zh-CN" altLang="en-US" dirty="0"/>
              <a:t> </a:t>
            </a:r>
          </a:p>
        </p:txBody>
      </p:sp>
      <p:sp>
        <p:nvSpPr>
          <p:cNvPr id="818184" name="Text Box 8"/>
          <p:cNvSpPr txBox="1">
            <a:spLocks noChangeArrowheads="1"/>
          </p:cNvSpPr>
          <p:nvPr/>
        </p:nvSpPr>
        <p:spPr bwMode="auto">
          <a:xfrm>
            <a:off x="958160" y="815975"/>
            <a:ext cx="2304306" cy="457200"/>
          </a:xfrm>
          <a:prstGeom prst="rect">
            <a:avLst/>
          </a:prstGeom>
          <a:noFill/>
          <a:ln w="9525">
            <a:noFill/>
            <a:miter lim="800000"/>
            <a:headEnd/>
            <a:tailEnd/>
          </a:ln>
          <a:effectLst/>
        </p:spPr>
        <p:txBody>
          <a:bodyPr wrap="square">
            <a:spAutoFit/>
          </a:bodyPr>
          <a:lstStyle/>
          <a:p>
            <a:pPr marL="457200" indent="-457200">
              <a:spcBef>
                <a:spcPct val="50000"/>
              </a:spcBef>
              <a:buFont typeface="Wingdings" pitchFamily="2" charset="2"/>
              <a:buChar char="Ø"/>
            </a:pPr>
            <a:r>
              <a:rPr lang="zh-CN" altLang="zh-CN" b="1" dirty="0">
                <a:solidFill>
                  <a:srgbClr val="FF3300"/>
                </a:solidFill>
                <a:effectLst>
                  <a:outerShdw blurRad="38100" dist="38100" dir="2700000" algn="tl">
                    <a:srgbClr val="000000"/>
                  </a:outerShdw>
                </a:effectLst>
                <a:latin typeface="楷体" pitchFamily="49" charset="-122"/>
                <a:ea typeface="楷体" pitchFamily="49" charset="-122"/>
              </a:rPr>
              <a:t>自动转换</a:t>
            </a:r>
            <a:r>
              <a:rPr lang="zh-CN" altLang="en-US" b="1" dirty="0">
                <a:solidFill>
                  <a:srgbClr val="006600"/>
                </a:solidFill>
                <a:effectLst>
                  <a:outerShdw blurRad="38100" dist="38100" dir="2700000" algn="tl">
                    <a:srgbClr val="000000"/>
                  </a:outerShdw>
                </a:effectLst>
                <a:latin typeface="楷体" pitchFamily="49" charset="-122"/>
                <a:ea typeface="楷体" pitchFamily="49" charset="-122"/>
              </a:rPr>
              <a:t>  </a:t>
            </a:r>
          </a:p>
        </p:txBody>
      </p:sp>
      <p:sp>
        <p:nvSpPr>
          <p:cNvPr id="818187" name="Text Box 11"/>
          <p:cNvSpPr txBox="1">
            <a:spLocks noChangeArrowheads="1"/>
          </p:cNvSpPr>
          <p:nvPr/>
        </p:nvSpPr>
        <p:spPr bwMode="auto">
          <a:xfrm>
            <a:off x="1218509" y="1223963"/>
            <a:ext cx="6883400" cy="457200"/>
          </a:xfrm>
          <a:prstGeom prst="rect">
            <a:avLst/>
          </a:prstGeom>
          <a:noFill/>
          <a:ln w="9525">
            <a:noFill/>
            <a:miter lim="800000"/>
            <a:headEnd/>
            <a:tailEnd/>
          </a:ln>
          <a:effectLst/>
        </p:spPr>
        <p:txBody>
          <a:bodyPr>
            <a:spAutoFit/>
          </a:bodyPr>
          <a:lstStyle/>
          <a:p>
            <a:pPr marL="457200" indent="-457200">
              <a:spcBef>
                <a:spcPct val="50000"/>
              </a:spcBef>
            </a:pPr>
            <a:r>
              <a:rPr lang="en-US" altLang="zh-CN" b="1" dirty="0">
                <a:solidFill>
                  <a:srgbClr val="006600"/>
                </a:solidFill>
                <a:effectLst>
                  <a:outerShdw blurRad="38100" dist="38100" dir="2700000" algn="tl">
                    <a:srgbClr val="000000"/>
                  </a:outerShdw>
                </a:effectLst>
                <a:latin typeface="隶书" pitchFamily="49" charset="-122"/>
                <a:ea typeface="隶书" pitchFamily="49" charset="-122"/>
              </a:rPr>
              <a:t>(1) </a:t>
            </a:r>
            <a:r>
              <a:rPr lang="zh-CN" altLang="en-US" b="1" dirty="0">
                <a:solidFill>
                  <a:srgbClr val="006600"/>
                </a:solidFill>
                <a:effectLst>
                  <a:outerShdw blurRad="38100" dist="38100" dir="2700000" algn="tl">
                    <a:srgbClr val="000000"/>
                  </a:outerShdw>
                </a:effectLst>
                <a:latin typeface="隶书" pitchFamily="49" charset="-122"/>
                <a:ea typeface="隶书" pitchFamily="49" charset="-122"/>
              </a:rPr>
              <a:t>短长度的数据类型 → 长长度的数据类型</a:t>
            </a:r>
          </a:p>
        </p:txBody>
      </p:sp>
      <p:sp>
        <p:nvSpPr>
          <p:cNvPr id="818188" name="Rectangle 12"/>
          <p:cNvSpPr>
            <a:spLocks noChangeArrowheads="1"/>
          </p:cNvSpPr>
          <p:nvPr/>
        </p:nvSpPr>
        <p:spPr bwMode="auto">
          <a:xfrm>
            <a:off x="1280547" y="1988840"/>
            <a:ext cx="10432077" cy="1138773"/>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楷体" pitchFamily="49" charset="-122"/>
                <a:ea typeface="楷体" pitchFamily="49" charset="-122"/>
              </a:rPr>
              <a:t>   </a:t>
            </a:r>
            <a:r>
              <a:rPr lang="zh-CN" altLang="en-US" sz="2000" b="1" dirty="0">
                <a:solidFill>
                  <a:srgbClr val="FF3300"/>
                </a:solidFill>
                <a:effectLst>
                  <a:outerShdw blurRad="38100" dist="38100" dir="2700000" algn="tl">
                    <a:srgbClr val="000000"/>
                  </a:outerShdw>
                </a:effectLst>
                <a:latin typeface="楷体" pitchFamily="49" charset="-122"/>
                <a:ea typeface="楷体" pitchFamily="49" charset="-122"/>
              </a:rPr>
              <a:t>方法：</a:t>
            </a:r>
            <a:r>
              <a:rPr lang="zh-CN" altLang="en-US" sz="2000" b="1" dirty="0">
                <a:effectLst>
                  <a:outerShdw blurRad="38100" dist="38100" dir="2700000" algn="tl">
                    <a:srgbClr val="FFFFFF"/>
                  </a:outerShdw>
                </a:effectLst>
                <a:latin typeface="楷体" pitchFamily="49" charset="-122"/>
                <a:ea typeface="楷体" pitchFamily="49" charset="-122"/>
              </a:rPr>
              <a:t>直接将有符号短长度的数据类型的数据作为长长度的数据类型数据的低位部分，然后将低位部分的最高位（即有符号短长度数据的符号位）向长长度的数据类型数据的高位部分扩展。</a:t>
            </a:r>
            <a:r>
              <a:rPr lang="zh-CN" altLang="en-US" dirty="0">
                <a:latin typeface="楷体" pitchFamily="49" charset="-122"/>
                <a:ea typeface="楷体" pitchFamily="49" charset="-122"/>
              </a:rPr>
              <a:t> </a:t>
            </a:r>
          </a:p>
        </p:txBody>
      </p:sp>
      <p:sp>
        <p:nvSpPr>
          <p:cNvPr id="818189" name="Text Box 13"/>
          <p:cNvSpPr txBox="1">
            <a:spLocks noChangeArrowheads="1"/>
          </p:cNvSpPr>
          <p:nvPr/>
        </p:nvSpPr>
        <p:spPr bwMode="auto">
          <a:xfrm>
            <a:off x="1775520" y="1700808"/>
            <a:ext cx="6224165" cy="396875"/>
          </a:xfrm>
          <a:prstGeom prst="rect">
            <a:avLst/>
          </a:prstGeom>
          <a:noFill/>
          <a:ln w="9525">
            <a:noFill/>
            <a:miter lim="800000"/>
            <a:headEnd/>
            <a:tailEnd/>
          </a:ln>
          <a:effectLst/>
        </p:spPr>
        <p:txBody>
          <a:bodyPr wrap="square">
            <a:spAutoFit/>
          </a:bodyPr>
          <a:lstStyle/>
          <a:p>
            <a:pPr>
              <a:spcBef>
                <a:spcPct val="50000"/>
              </a:spcBef>
            </a:pPr>
            <a:r>
              <a:rPr lang="zh-CN" altLang="en-US" sz="2000" b="1" dirty="0">
                <a:solidFill>
                  <a:srgbClr val="FF3399"/>
                </a:solidFill>
                <a:effectLst>
                  <a:outerShdw blurRad="38100" dist="38100" dir="2700000" algn="tl">
                    <a:srgbClr val="FFFFFF"/>
                  </a:outerShdw>
                </a:effectLst>
                <a:latin typeface="楷体" pitchFamily="49" charset="-122"/>
                <a:ea typeface="楷体" pitchFamily="49" charset="-122"/>
              </a:rPr>
              <a:t>②有符号短长度的数据类型 → 长长度的数据类型</a:t>
            </a:r>
          </a:p>
        </p:txBody>
      </p:sp>
      <p:sp>
        <p:nvSpPr>
          <p:cNvPr id="818190" name="Text Box 14"/>
          <p:cNvSpPr txBox="1">
            <a:spLocks noChangeArrowheads="1"/>
          </p:cNvSpPr>
          <p:nvPr/>
        </p:nvSpPr>
        <p:spPr bwMode="auto">
          <a:xfrm>
            <a:off x="5088010" y="3613174"/>
            <a:ext cx="1727200" cy="461665"/>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50000"/>
              </a:spcBef>
            </a:pPr>
            <a:r>
              <a:rPr lang="en-US" altLang="zh-CN" b="1">
                <a:solidFill>
                  <a:srgbClr val="FF0066"/>
                </a:solidFill>
                <a:effectLst>
                  <a:outerShdw blurRad="38100" dist="38100" dir="2700000" algn="tl">
                    <a:srgbClr val="000000"/>
                  </a:outerShdw>
                </a:effectLst>
              </a:rPr>
              <a:t>z</a:t>
            </a:r>
            <a:r>
              <a:rPr lang="en-US" altLang="zh-CN" b="1">
                <a:effectLst>
                  <a:outerShdw blurRad="38100" dist="38100" dir="2700000" algn="tl">
                    <a:srgbClr val="FFFFFF"/>
                  </a:outerShdw>
                </a:effectLst>
              </a:rPr>
              <a:t>x………x</a:t>
            </a:r>
          </a:p>
        </p:txBody>
      </p:sp>
      <p:sp>
        <p:nvSpPr>
          <p:cNvPr id="818191" name="Rectangle 15"/>
          <p:cNvSpPr>
            <a:spLocks noChangeArrowheads="1"/>
          </p:cNvSpPr>
          <p:nvPr/>
        </p:nvSpPr>
        <p:spPr bwMode="auto">
          <a:xfrm>
            <a:off x="6916811" y="3613174"/>
            <a:ext cx="2995613" cy="396875"/>
          </a:xfrm>
          <a:prstGeom prst="rect">
            <a:avLst/>
          </a:prstGeom>
          <a:noFill/>
          <a:ln w="9525">
            <a:noFill/>
            <a:miter lim="800000"/>
            <a:headEnd/>
            <a:tailEnd/>
          </a:ln>
          <a:effectLst/>
        </p:spPr>
        <p:txBody>
          <a:bodyPr wrap="none" anchor="ctr">
            <a:spAutoFit/>
          </a:bodyPr>
          <a:lstStyle/>
          <a:p>
            <a:r>
              <a:rPr lang="zh-CN" altLang="en-US" sz="2000" b="1" dirty="0">
                <a:solidFill>
                  <a:schemeClr val="accent2"/>
                </a:solidFill>
                <a:effectLst>
                  <a:outerShdw blurRad="38100" dist="38100" dir="2700000" algn="tl">
                    <a:srgbClr val="000000"/>
                  </a:outerShdw>
                </a:effectLst>
                <a:ea typeface="隶书" pitchFamily="49" charset="-122"/>
              </a:rPr>
              <a:t>有符号短长度的数据类型</a:t>
            </a:r>
          </a:p>
        </p:txBody>
      </p:sp>
      <p:grpSp>
        <p:nvGrpSpPr>
          <p:cNvPr id="818192" name="Group 16"/>
          <p:cNvGrpSpPr>
            <a:grpSpLocks/>
          </p:cNvGrpSpPr>
          <p:nvPr/>
        </p:nvGrpSpPr>
        <p:grpSpPr bwMode="auto">
          <a:xfrm>
            <a:off x="3373511" y="4935567"/>
            <a:ext cx="5815013" cy="469900"/>
            <a:chOff x="802" y="3918"/>
            <a:chExt cx="3663" cy="296"/>
          </a:xfrm>
        </p:grpSpPr>
        <p:sp>
          <p:nvSpPr>
            <p:cNvPr id="818193" name="Rectangle 17"/>
            <p:cNvSpPr>
              <a:spLocks noChangeArrowheads="1"/>
            </p:cNvSpPr>
            <p:nvPr/>
          </p:nvSpPr>
          <p:spPr bwMode="auto">
            <a:xfrm>
              <a:off x="3061" y="3938"/>
              <a:ext cx="1404" cy="250"/>
            </a:xfrm>
            <a:prstGeom prst="rect">
              <a:avLst/>
            </a:prstGeom>
            <a:noFill/>
            <a:ln w="9525">
              <a:noFill/>
              <a:miter lim="800000"/>
              <a:headEnd/>
              <a:tailEnd/>
            </a:ln>
            <a:effectLst/>
          </p:spPr>
          <p:txBody>
            <a:bodyPr wrap="none" anchor="ctr">
              <a:spAutoFit/>
            </a:bodyPr>
            <a:lstStyle/>
            <a:p>
              <a:r>
                <a:rPr lang="zh-CN" altLang="en-US" sz="2000" b="1">
                  <a:solidFill>
                    <a:schemeClr val="accent2"/>
                  </a:solidFill>
                  <a:effectLst>
                    <a:outerShdw blurRad="38100" dist="38100" dir="2700000" algn="tl">
                      <a:srgbClr val="000000"/>
                    </a:outerShdw>
                  </a:effectLst>
                  <a:ea typeface="隶书" pitchFamily="49" charset="-122"/>
                </a:rPr>
                <a:t>长长度的数据类型</a:t>
              </a:r>
            </a:p>
          </p:txBody>
        </p:sp>
        <p:grpSp>
          <p:nvGrpSpPr>
            <p:cNvPr id="818194" name="Group 18"/>
            <p:cNvGrpSpPr>
              <a:grpSpLocks/>
            </p:cNvGrpSpPr>
            <p:nvPr/>
          </p:nvGrpSpPr>
          <p:grpSpPr bwMode="auto">
            <a:xfrm>
              <a:off x="802" y="3918"/>
              <a:ext cx="2169" cy="296"/>
              <a:chOff x="802" y="3918"/>
              <a:chExt cx="2169" cy="296"/>
            </a:xfrm>
          </p:grpSpPr>
          <p:sp>
            <p:nvSpPr>
              <p:cNvPr id="818195" name="Text Box 19"/>
              <p:cNvSpPr txBox="1">
                <a:spLocks noChangeArrowheads="1"/>
              </p:cNvSpPr>
              <p:nvPr/>
            </p:nvSpPr>
            <p:spPr bwMode="auto">
              <a:xfrm>
                <a:off x="802" y="3918"/>
                <a:ext cx="1088" cy="291"/>
              </a:xfrm>
              <a:prstGeom prst="rect">
                <a:avLst/>
              </a:prstGeom>
              <a:solidFill>
                <a:srgbClr val="FFFF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a:spAutoFit/>
                <a:flatTx/>
              </a:bodyPr>
              <a:lstStyle/>
              <a:p>
                <a:pPr algn="ctr">
                  <a:spcBef>
                    <a:spcPct val="50000"/>
                  </a:spcBef>
                </a:pPr>
                <a:endParaRPr lang="zh-CN" altLang="zh-CN" b="1">
                  <a:solidFill>
                    <a:srgbClr val="FF3399"/>
                  </a:solidFill>
                  <a:effectLst>
                    <a:outerShdw blurRad="38100" dist="38100" dir="2700000" algn="tl">
                      <a:srgbClr val="000000"/>
                    </a:outerShdw>
                  </a:effectLst>
                </a:endParaRPr>
              </a:p>
            </p:txBody>
          </p:sp>
          <p:sp>
            <p:nvSpPr>
              <p:cNvPr id="818196" name="Text Box 20"/>
              <p:cNvSpPr txBox="1">
                <a:spLocks noChangeArrowheads="1"/>
              </p:cNvSpPr>
              <p:nvPr/>
            </p:nvSpPr>
            <p:spPr bwMode="auto">
              <a:xfrm>
                <a:off x="1883" y="3923"/>
                <a:ext cx="1088" cy="291"/>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50000"/>
                  </a:spcBef>
                </a:pPr>
                <a:r>
                  <a:rPr lang="en-US" altLang="zh-CN" b="1">
                    <a:solidFill>
                      <a:srgbClr val="FF0066"/>
                    </a:solidFill>
                    <a:effectLst>
                      <a:outerShdw blurRad="38100" dist="38100" dir="2700000" algn="tl">
                        <a:srgbClr val="000000"/>
                      </a:outerShdw>
                    </a:effectLst>
                  </a:rPr>
                  <a:t>z</a:t>
                </a:r>
                <a:r>
                  <a:rPr lang="en-US" altLang="zh-CN" b="1">
                    <a:effectLst>
                      <a:outerShdw blurRad="38100" dist="38100" dir="2700000" algn="tl">
                        <a:srgbClr val="FFFFFF"/>
                      </a:outerShdw>
                    </a:effectLst>
                  </a:rPr>
                  <a:t>x………x</a:t>
                </a:r>
              </a:p>
            </p:txBody>
          </p:sp>
        </p:grpSp>
      </p:grpSp>
      <p:sp>
        <p:nvSpPr>
          <p:cNvPr id="818197" name="Text Box 21"/>
          <p:cNvSpPr txBox="1">
            <a:spLocks noChangeArrowheads="1"/>
          </p:cNvSpPr>
          <p:nvPr/>
        </p:nvSpPr>
        <p:spPr bwMode="auto">
          <a:xfrm>
            <a:off x="4727648" y="4940323"/>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z</a:t>
            </a:r>
          </a:p>
        </p:txBody>
      </p:sp>
      <p:sp>
        <p:nvSpPr>
          <p:cNvPr id="818210" name="AutoShape 34"/>
          <p:cNvSpPr>
            <a:spLocks noChangeArrowheads="1"/>
          </p:cNvSpPr>
          <p:nvPr/>
        </p:nvSpPr>
        <p:spPr bwMode="auto">
          <a:xfrm>
            <a:off x="2207568" y="3284562"/>
            <a:ext cx="1871662" cy="719137"/>
          </a:xfrm>
          <a:prstGeom prst="wedgeRoundRectCallout">
            <a:avLst>
              <a:gd name="adj1" fmla="val 44714"/>
              <a:gd name="adj2" fmla="val 133760"/>
              <a:gd name="adj3" fmla="val 1666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r>
              <a:rPr lang="zh-CN" altLang="zh-CN" sz="2000" b="1" dirty="0">
                <a:solidFill>
                  <a:srgbClr val="FF0066"/>
                </a:solidFill>
                <a:effectLst>
                  <a:outerShdw blurRad="38100" dist="38100" dir="2700000" algn="tl">
                    <a:srgbClr val="000000"/>
                  </a:outerShdw>
                </a:effectLst>
                <a:latin typeface="楷体" pitchFamily="49" charset="-122"/>
                <a:ea typeface="楷体" pitchFamily="49" charset="-122"/>
              </a:rPr>
              <a:t>符号位向高位部分扩展</a:t>
            </a:r>
            <a:endParaRPr lang="zh-CN" altLang="en-US" sz="2000" b="1" dirty="0">
              <a:solidFill>
                <a:srgbClr val="FF0066"/>
              </a:solidFill>
              <a:effectLst>
                <a:outerShdw blurRad="38100" dist="38100" dir="2700000" algn="tl">
                  <a:srgbClr val="000000"/>
                </a:outerShdw>
              </a:effectLst>
              <a:latin typeface="楷体" pitchFamily="49" charset="-122"/>
              <a:ea typeface="楷体" pitchFamily="49" charset="-122"/>
            </a:endParaRPr>
          </a:p>
        </p:txBody>
      </p:sp>
      <p:sp>
        <p:nvSpPr>
          <p:cNvPr id="818214" name="AutoShape 38"/>
          <p:cNvSpPr>
            <a:spLocks noChangeArrowheads="1"/>
          </p:cNvSpPr>
          <p:nvPr/>
        </p:nvSpPr>
        <p:spPr bwMode="auto">
          <a:xfrm rot="5400000">
            <a:off x="4980855" y="5264968"/>
            <a:ext cx="173037" cy="561975"/>
          </a:xfrm>
          <a:prstGeom prst="curvedLeftArrow">
            <a:avLst>
              <a:gd name="adj1" fmla="val 64954"/>
              <a:gd name="adj2" fmla="val 129909"/>
              <a:gd name="adj3" fmla="val 33333"/>
            </a:avLst>
          </a:prstGeom>
          <a:solidFill>
            <a:srgbClr val="FF00FF"/>
          </a:solidFill>
          <a:ln w="9525">
            <a:solidFill>
              <a:schemeClr val="tx1"/>
            </a:solidFill>
            <a:miter lim="800000"/>
            <a:headEnd/>
            <a:tailEnd/>
          </a:ln>
          <a:effectLst/>
        </p:spPr>
        <p:txBody>
          <a:bodyPr wrap="none" anchor="ctr"/>
          <a:lstStyle/>
          <a:p>
            <a:endParaRPr lang="zh-CN" altLang="en-US"/>
          </a:p>
        </p:txBody>
      </p:sp>
      <p:sp>
        <p:nvSpPr>
          <p:cNvPr id="818215" name="Text Box 39"/>
          <p:cNvSpPr txBox="1">
            <a:spLocks noChangeArrowheads="1"/>
          </p:cNvSpPr>
          <p:nvPr/>
        </p:nvSpPr>
        <p:spPr bwMode="auto">
          <a:xfrm>
            <a:off x="3629099" y="4884761"/>
            <a:ext cx="1284287"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a:t>
            </a:r>
          </a:p>
        </p:txBody>
      </p:sp>
      <p:sp>
        <p:nvSpPr>
          <p:cNvPr id="818216" name="AutoShape 40"/>
          <p:cNvSpPr>
            <a:spLocks noChangeArrowheads="1"/>
          </p:cNvSpPr>
          <p:nvPr/>
        </p:nvSpPr>
        <p:spPr bwMode="auto">
          <a:xfrm rot="5400000">
            <a:off x="4583980" y="4869680"/>
            <a:ext cx="288925" cy="1439863"/>
          </a:xfrm>
          <a:prstGeom prst="curvedLeftArrow">
            <a:avLst>
              <a:gd name="adj1" fmla="val 99670"/>
              <a:gd name="adj2" fmla="val 199341"/>
              <a:gd name="adj3" fmla="val 33333"/>
            </a:avLst>
          </a:prstGeom>
          <a:solidFill>
            <a:srgbClr val="FF00FF"/>
          </a:solidFill>
          <a:ln w="9525">
            <a:solidFill>
              <a:schemeClr val="tx1"/>
            </a:solidFill>
            <a:miter lim="800000"/>
            <a:headEnd/>
            <a:tailEnd/>
          </a:ln>
          <a:effectLst/>
        </p:spPr>
        <p:txBody>
          <a:bodyPr wrap="none" anchor="ctr"/>
          <a:lstStyle/>
          <a:p>
            <a:endParaRPr lang="zh-CN" altLang="en-US"/>
          </a:p>
        </p:txBody>
      </p:sp>
      <p:sp>
        <p:nvSpPr>
          <p:cNvPr id="818217" name="Text Box 41"/>
          <p:cNvSpPr txBox="1">
            <a:spLocks noChangeArrowheads="1"/>
          </p:cNvSpPr>
          <p:nvPr/>
        </p:nvSpPr>
        <p:spPr bwMode="auto">
          <a:xfrm>
            <a:off x="3529085" y="4927623"/>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z</a:t>
            </a:r>
          </a:p>
        </p:txBody>
      </p:sp>
      <p:sp>
        <p:nvSpPr>
          <p:cNvPr id="818218" name="AutoShape 42"/>
          <p:cNvSpPr>
            <a:spLocks noChangeArrowheads="1"/>
          </p:cNvSpPr>
          <p:nvPr/>
        </p:nvSpPr>
        <p:spPr bwMode="auto">
          <a:xfrm rot="5400000">
            <a:off x="4253780" y="4652193"/>
            <a:ext cx="358775" cy="1944687"/>
          </a:xfrm>
          <a:prstGeom prst="curvedLeftArrow">
            <a:avLst>
              <a:gd name="adj1" fmla="val 49536"/>
              <a:gd name="adj2" fmla="val 99574"/>
              <a:gd name="adj3" fmla="val 33333"/>
            </a:avLst>
          </a:prstGeom>
          <a:solidFill>
            <a:srgbClr val="FF00FF"/>
          </a:solidFill>
          <a:ln w="9525">
            <a:solidFill>
              <a:schemeClr val="tx1"/>
            </a:solidFill>
            <a:miter lim="800000"/>
            <a:headEnd/>
            <a:tailEnd/>
          </a:ln>
          <a:effectLst/>
        </p:spPr>
        <p:txBody>
          <a:bodyPr wrap="none" anchor="ctr"/>
          <a:lstStyle/>
          <a:p>
            <a:endParaRPr lang="zh-CN" altLang="en-US"/>
          </a:p>
        </p:txBody>
      </p:sp>
      <p:sp>
        <p:nvSpPr>
          <p:cNvPr id="818219" name="AutoShape 43"/>
          <p:cNvSpPr>
            <a:spLocks noChangeArrowheads="1"/>
          </p:cNvSpPr>
          <p:nvPr/>
        </p:nvSpPr>
        <p:spPr bwMode="auto">
          <a:xfrm rot="5400000">
            <a:off x="4130749" y="4603774"/>
            <a:ext cx="433387" cy="2119313"/>
          </a:xfrm>
          <a:prstGeom prst="curvedLeftArrow">
            <a:avLst>
              <a:gd name="adj1" fmla="val 44690"/>
              <a:gd name="adj2" fmla="val 89833"/>
              <a:gd name="adj3" fmla="val 33333"/>
            </a:avLst>
          </a:prstGeom>
          <a:solidFill>
            <a:srgbClr val="FF00FF"/>
          </a:solidFill>
          <a:ln w="9525">
            <a:solidFill>
              <a:schemeClr val="tx1"/>
            </a:solidFill>
            <a:miter lim="800000"/>
            <a:headEnd/>
            <a:tailEnd/>
          </a:ln>
          <a:effectLst/>
        </p:spPr>
        <p:txBody>
          <a:bodyPr wrap="none" anchor="ctr"/>
          <a:lstStyle/>
          <a:p>
            <a:endParaRPr lang="zh-CN" altLang="en-US"/>
          </a:p>
        </p:txBody>
      </p:sp>
      <p:sp>
        <p:nvSpPr>
          <p:cNvPr id="818220" name="Text Box 44"/>
          <p:cNvSpPr txBox="1">
            <a:spLocks noChangeArrowheads="1"/>
          </p:cNvSpPr>
          <p:nvPr/>
        </p:nvSpPr>
        <p:spPr bwMode="auto">
          <a:xfrm>
            <a:off x="3359223" y="4929211"/>
            <a:ext cx="292100" cy="457200"/>
          </a:xfrm>
          <a:prstGeom prst="rect">
            <a:avLst/>
          </a:prstGeom>
          <a:solidFill>
            <a:srgbClr val="CCFFFF">
              <a:alpha val="0"/>
            </a:srgbClr>
          </a:solidFill>
          <a:ln w="28575">
            <a:noFill/>
            <a:miter lim="800000"/>
            <a:headEnd/>
            <a:tailEnd/>
          </a:ln>
          <a:effectLst/>
        </p:spPr>
        <p:txBody>
          <a:bodyPr>
            <a:spAutoFit/>
          </a:bodyPr>
          <a:lstStyle/>
          <a:p>
            <a:pPr algn="ctr">
              <a:spcBef>
                <a:spcPct val="50000"/>
              </a:spcBef>
            </a:pPr>
            <a:r>
              <a:rPr lang="en-US" altLang="zh-CN" b="1">
                <a:solidFill>
                  <a:srgbClr val="FF3399"/>
                </a:solidFill>
                <a:effectLst>
                  <a:outerShdw blurRad="38100" dist="38100" dir="2700000" algn="tl">
                    <a:srgbClr val="000000"/>
                  </a:outerShdw>
                </a:effectLst>
              </a:rPr>
              <a:t>z</a:t>
            </a:r>
          </a:p>
        </p:txBody>
      </p:sp>
      <p:grpSp>
        <p:nvGrpSpPr>
          <p:cNvPr id="818227" name="Group 51"/>
          <p:cNvGrpSpPr>
            <a:grpSpLocks/>
          </p:cNvGrpSpPr>
          <p:nvPr/>
        </p:nvGrpSpPr>
        <p:grpSpPr bwMode="auto">
          <a:xfrm>
            <a:off x="3576710" y="4178323"/>
            <a:ext cx="1804988" cy="915988"/>
            <a:chOff x="930" y="2496"/>
            <a:chExt cx="1137" cy="577"/>
          </a:xfrm>
        </p:grpSpPr>
        <p:sp>
          <p:nvSpPr>
            <p:cNvPr id="818221" name="AutoShape 45"/>
            <p:cNvSpPr>
              <a:spLocks/>
            </p:cNvSpPr>
            <p:nvPr/>
          </p:nvSpPr>
          <p:spPr bwMode="auto">
            <a:xfrm rot="5400000">
              <a:off x="1315" y="2319"/>
              <a:ext cx="182" cy="952"/>
            </a:xfrm>
            <a:prstGeom prst="leftBrace">
              <a:avLst>
                <a:gd name="adj1" fmla="val 43590"/>
                <a:gd name="adj2" fmla="val 50000"/>
              </a:avLst>
            </a:prstGeom>
            <a:noFill/>
            <a:ln w="28575">
              <a:solidFill>
                <a:srgbClr val="0000FF"/>
              </a:solidFill>
              <a:round/>
              <a:headEnd/>
              <a:tailEnd/>
            </a:ln>
            <a:effectLst/>
          </p:spPr>
          <p:txBody>
            <a:bodyPr wrap="none" anchor="ctr"/>
            <a:lstStyle/>
            <a:p>
              <a:endParaRPr lang="zh-CN" altLang="en-US"/>
            </a:p>
          </p:txBody>
        </p:sp>
        <p:grpSp>
          <p:nvGrpSpPr>
            <p:cNvPr id="818226" name="Group 50"/>
            <p:cNvGrpSpPr>
              <a:grpSpLocks/>
            </p:cNvGrpSpPr>
            <p:nvPr/>
          </p:nvGrpSpPr>
          <p:grpSpPr bwMode="auto">
            <a:xfrm>
              <a:off x="1410" y="2496"/>
              <a:ext cx="657" cy="577"/>
              <a:chOff x="1410" y="2496"/>
              <a:chExt cx="657" cy="577"/>
            </a:xfrm>
          </p:grpSpPr>
          <p:sp>
            <p:nvSpPr>
              <p:cNvPr id="818222" name="Line 46"/>
              <p:cNvSpPr>
                <a:spLocks noChangeShapeType="1"/>
              </p:cNvSpPr>
              <p:nvPr/>
            </p:nvSpPr>
            <p:spPr bwMode="auto">
              <a:xfrm flipV="1">
                <a:off x="2064" y="2506"/>
                <a:ext cx="0" cy="567"/>
              </a:xfrm>
              <a:prstGeom prst="line">
                <a:avLst/>
              </a:prstGeom>
              <a:noFill/>
              <a:ln w="28575">
                <a:solidFill>
                  <a:srgbClr val="FF0066"/>
                </a:solidFill>
                <a:prstDash val="dash"/>
                <a:round/>
                <a:headEnd/>
                <a:tailEnd/>
              </a:ln>
              <a:effectLst/>
            </p:spPr>
            <p:txBody>
              <a:bodyPr/>
              <a:lstStyle/>
              <a:p>
                <a:endParaRPr lang="zh-CN" altLang="en-US"/>
              </a:p>
            </p:txBody>
          </p:sp>
          <p:grpSp>
            <p:nvGrpSpPr>
              <p:cNvPr id="818225" name="Group 49"/>
              <p:cNvGrpSpPr>
                <a:grpSpLocks/>
              </p:cNvGrpSpPr>
              <p:nvPr/>
            </p:nvGrpSpPr>
            <p:grpSpPr bwMode="auto">
              <a:xfrm>
                <a:off x="1410" y="2496"/>
                <a:ext cx="657" cy="190"/>
                <a:chOff x="1410" y="2496"/>
                <a:chExt cx="657" cy="190"/>
              </a:xfrm>
            </p:grpSpPr>
            <p:sp>
              <p:nvSpPr>
                <p:cNvPr id="818223" name="Line 47"/>
                <p:cNvSpPr>
                  <a:spLocks noChangeShapeType="1"/>
                </p:cNvSpPr>
                <p:nvPr/>
              </p:nvSpPr>
              <p:spPr bwMode="auto">
                <a:xfrm>
                  <a:off x="1410" y="2505"/>
                  <a:ext cx="0" cy="181"/>
                </a:xfrm>
                <a:prstGeom prst="line">
                  <a:avLst/>
                </a:prstGeom>
                <a:noFill/>
                <a:ln w="28575">
                  <a:solidFill>
                    <a:srgbClr val="FF0066"/>
                  </a:solidFill>
                  <a:prstDash val="dash"/>
                  <a:round/>
                  <a:headEnd/>
                  <a:tailEnd type="triangle" w="med" len="med"/>
                </a:ln>
                <a:effectLst/>
              </p:spPr>
              <p:txBody>
                <a:bodyPr/>
                <a:lstStyle/>
                <a:p>
                  <a:endParaRPr lang="zh-CN" altLang="en-US"/>
                </a:p>
              </p:txBody>
            </p:sp>
            <p:sp>
              <p:nvSpPr>
                <p:cNvPr id="818224" name="Line 48"/>
                <p:cNvSpPr>
                  <a:spLocks noChangeShapeType="1"/>
                </p:cNvSpPr>
                <p:nvPr/>
              </p:nvSpPr>
              <p:spPr bwMode="auto">
                <a:xfrm>
                  <a:off x="1410" y="2496"/>
                  <a:ext cx="657" cy="0"/>
                </a:xfrm>
                <a:prstGeom prst="line">
                  <a:avLst/>
                </a:prstGeom>
                <a:noFill/>
                <a:ln w="28575">
                  <a:solidFill>
                    <a:srgbClr val="FF0066"/>
                  </a:solidFill>
                  <a:prstDash val="dash"/>
                  <a:round/>
                  <a:headEnd/>
                  <a:tailEnd/>
                </a:ln>
                <a:effectLst/>
              </p:spPr>
              <p:txBody>
                <a:bodyPr/>
                <a:lstStyle/>
                <a:p>
                  <a:endParaRPr lang="zh-CN" altLang="en-US"/>
                </a:p>
              </p:txBody>
            </p:sp>
          </p:grpSp>
        </p:grpSp>
      </p:grpSp>
      <p:sp>
        <p:nvSpPr>
          <p:cNvPr id="818229" name="AutoShape 53"/>
          <p:cNvSpPr>
            <a:spLocks noChangeArrowheads="1"/>
          </p:cNvSpPr>
          <p:nvPr/>
        </p:nvSpPr>
        <p:spPr bwMode="auto">
          <a:xfrm>
            <a:off x="6024636" y="5732487"/>
            <a:ext cx="1152525" cy="504825"/>
          </a:xfrm>
          <a:prstGeom prst="wedgeRoundRectCallout">
            <a:avLst>
              <a:gd name="adj1" fmla="val -106338"/>
              <a:gd name="adj2" fmla="val -124213"/>
              <a:gd name="adj3" fmla="val 1666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r>
              <a:rPr lang="zh-CN" altLang="zh-CN" sz="2000" b="1">
                <a:solidFill>
                  <a:srgbClr val="FF0066"/>
                </a:solidFill>
                <a:effectLst>
                  <a:outerShdw blurRad="38100" dist="38100" dir="2700000" algn="tl">
                    <a:srgbClr val="000000"/>
                  </a:outerShdw>
                </a:effectLst>
                <a:latin typeface="楷体" pitchFamily="49" charset="-122"/>
                <a:ea typeface="楷体" pitchFamily="49" charset="-122"/>
              </a:rPr>
              <a:t>符号位</a:t>
            </a:r>
            <a:endParaRPr lang="zh-CN" altLang="en-US" sz="2000" b="1">
              <a:solidFill>
                <a:srgbClr val="FF0066"/>
              </a:solidFill>
              <a:effectLst>
                <a:outerShdw blurRad="38100" dist="38100" dir="2700000" algn="tl">
                  <a:srgbClr val="000000"/>
                </a:outerShdw>
              </a:effectLst>
              <a:latin typeface="楷体" pitchFamily="49" charset="-122"/>
              <a:ea typeface="楷体" pitchFamily="49" charset="-122"/>
            </a:endParaRPr>
          </a:p>
        </p:txBody>
      </p:sp>
      <p:sp>
        <p:nvSpPr>
          <p:cNvPr id="818230" name="Rectangle 54"/>
          <p:cNvSpPr>
            <a:spLocks noChangeArrowheads="1"/>
          </p:cNvSpPr>
          <p:nvPr/>
        </p:nvSpPr>
        <p:spPr bwMode="auto">
          <a:xfrm>
            <a:off x="2112933" y="3309961"/>
            <a:ext cx="7799491" cy="268605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例如：</a:t>
            </a:r>
          </a:p>
          <a:p>
            <a:pPr indent="266700"/>
            <a:r>
              <a:rPr lang="zh-CN" altLang="en-US" dirty="0">
                <a:effectLst>
                  <a:outerShdw blurRad="38100" dist="38100" dir="2700000" algn="tl">
                    <a:srgbClr val="FFFFFF"/>
                  </a:outerShdw>
                </a:effectLst>
              </a:rPr>
              <a:t>      </a:t>
            </a:r>
            <a:r>
              <a:rPr lang="en-US" altLang="zh-CN" b="1" dirty="0">
                <a:effectLst>
                  <a:outerShdw blurRad="38100" dist="38100" dir="2700000" algn="tl">
                    <a:srgbClr val="FFFFFF"/>
                  </a:outerShdw>
                </a:effectLst>
              </a:rPr>
              <a:t>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2; </a:t>
            </a:r>
          </a:p>
          <a:p>
            <a:pPr indent="266700"/>
            <a:r>
              <a:rPr lang="en-US" altLang="zh-CN" b="1" dirty="0">
                <a:effectLst>
                  <a:outerShdw blurRad="38100" dist="38100" dir="2700000" algn="tl">
                    <a:srgbClr val="FFFFFF"/>
                  </a:outerShdw>
                </a:effectLst>
              </a:rPr>
              <a:t>      short a = -2;</a:t>
            </a:r>
          </a:p>
          <a:p>
            <a:pPr indent="266700"/>
            <a:r>
              <a:rPr lang="en-US" altLang="zh-CN" b="1" dirty="0">
                <a:effectLst>
                  <a:outerShdw blurRad="38100" dist="38100" dir="2700000" algn="tl">
                    <a:srgbClr val="FFFFFF"/>
                  </a:outerShdw>
                </a:effectLst>
              </a:rPr>
              <a:t>      short b;</a:t>
            </a:r>
          </a:p>
          <a:p>
            <a:pPr indent="266700"/>
            <a:r>
              <a:rPr lang="en-US" altLang="zh-CN" b="1" dirty="0">
                <a:effectLst>
                  <a:outerShdw blurRad="38100" dist="38100" dir="2700000" algn="tl">
                    <a:srgbClr val="FFFFFF"/>
                  </a:outerShdw>
                </a:effectLst>
              </a:rPr>
              <a:t>      unsigned long u;</a:t>
            </a:r>
          </a:p>
          <a:p>
            <a:pPr indent="266700"/>
            <a:r>
              <a:rPr lang="en-US" altLang="zh-CN" b="1" dirty="0">
                <a:solidFill>
                  <a:srgbClr val="FF0066"/>
                </a:solidFill>
                <a:effectLst>
                  <a:outerShdw blurRad="38100" dist="38100" dir="2700000" algn="tl">
                    <a:srgbClr val="000000"/>
                  </a:outerShdw>
                </a:effectLst>
              </a:rPr>
              <a:t>      b = </a:t>
            </a:r>
            <a:r>
              <a:rPr lang="en-US" altLang="zh-CN" b="1" dirty="0" err="1">
                <a:solidFill>
                  <a:srgbClr val="FF0066"/>
                </a:solidFill>
                <a:effectLst>
                  <a:outerShdw blurRad="38100" dist="38100" dir="2700000" algn="tl">
                    <a:srgbClr val="000000"/>
                  </a:outerShdw>
                </a:effectLst>
              </a:rPr>
              <a:t>ch</a:t>
            </a:r>
            <a:r>
              <a:rPr lang="en-US" altLang="zh-CN" b="1" dirty="0">
                <a:solidFill>
                  <a:srgbClr val="FF0066"/>
                </a:solidFill>
                <a:effectLst>
                  <a:outerShdw blurRad="38100" dist="38100" dir="2700000" algn="tl">
                    <a:srgbClr val="000000"/>
                  </a:outerShdw>
                </a:effectLst>
              </a:rPr>
              <a:t>;</a:t>
            </a:r>
            <a:r>
              <a:rPr lang="en-US" altLang="zh-CN"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latin typeface="+mn-lt"/>
                <a:ea typeface="楷体" pitchFamily="49" charset="-122"/>
              </a:rPr>
              <a:t>//b</a:t>
            </a:r>
            <a:r>
              <a:rPr lang="zh-CN" altLang="en-US" sz="2000" b="1" dirty="0">
                <a:solidFill>
                  <a:schemeClr val="accent2"/>
                </a:solidFill>
                <a:effectLst>
                  <a:outerShdw blurRad="38100" dist="38100" dir="2700000" algn="tl">
                    <a:srgbClr val="000000"/>
                  </a:outerShdw>
                </a:effectLst>
                <a:latin typeface="+mn-lt"/>
                <a:ea typeface="楷体" pitchFamily="49" charset="-122"/>
              </a:rPr>
              <a:t>的值将是</a:t>
            </a:r>
            <a:r>
              <a:rPr lang="en-US" altLang="zh-CN" sz="2000" b="1" dirty="0">
                <a:solidFill>
                  <a:schemeClr val="accent2"/>
                </a:solidFill>
                <a:effectLst>
                  <a:outerShdw blurRad="38100" dist="38100" dir="2700000" algn="tl">
                    <a:srgbClr val="000000"/>
                  </a:outerShdw>
                </a:effectLst>
                <a:latin typeface="+mn-lt"/>
                <a:ea typeface="楷体" pitchFamily="49" charset="-122"/>
              </a:rPr>
              <a:t>2</a:t>
            </a:r>
          </a:p>
          <a:p>
            <a:pPr indent="266700"/>
            <a:r>
              <a:rPr lang="en-US" altLang="zh-CN" b="1" dirty="0">
                <a:effectLst>
                  <a:outerShdw blurRad="38100" dist="38100" dir="2700000" algn="tl">
                    <a:srgbClr val="FFFFFF"/>
                  </a:outerShdw>
                </a:effectLst>
              </a:rPr>
              <a:t>      </a:t>
            </a:r>
            <a:r>
              <a:rPr lang="en-US" altLang="zh-CN" b="1" dirty="0">
                <a:solidFill>
                  <a:srgbClr val="FF0066"/>
                </a:solidFill>
                <a:effectLst>
                  <a:outerShdw blurRad="38100" dist="38100" dir="2700000" algn="tl">
                    <a:srgbClr val="000000"/>
                  </a:outerShdw>
                </a:effectLst>
              </a:rPr>
              <a:t>u = a;</a:t>
            </a:r>
            <a:r>
              <a:rPr lang="en-US" altLang="zh-CN"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latin typeface="+mn-lt"/>
                <a:ea typeface="楷体" pitchFamily="49" charset="-122"/>
              </a:rPr>
              <a:t>//u</a:t>
            </a:r>
            <a:r>
              <a:rPr lang="zh-CN" altLang="en-US" sz="2000" b="1" dirty="0">
                <a:solidFill>
                  <a:schemeClr val="accent2"/>
                </a:solidFill>
                <a:effectLst>
                  <a:outerShdw blurRad="38100" dist="38100" dir="2700000" algn="tl">
                    <a:srgbClr val="000000"/>
                  </a:outerShdw>
                </a:effectLst>
                <a:latin typeface="+mn-lt"/>
                <a:ea typeface="楷体" pitchFamily="49" charset="-122"/>
              </a:rPr>
              <a:t>的值将是</a:t>
            </a:r>
            <a:r>
              <a:rPr lang="en-US" altLang="zh-CN" sz="2000" b="1" dirty="0">
                <a:solidFill>
                  <a:schemeClr val="accent2"/>
                </a:solidFill>
                <a:effectLst>
                  <a:outerShdw blurRad="38100" dist="38100" dir="2700000" algn="tl">
                    <a:srgbClr val="000000"/>
                  </a:outerShdw>
                </a:effectLst>
                <a:latin typeface="+mn-lt"/>
                <a:ea typeface="楷体" pitchFamily="49" charset="-122"/>
              </a:rPr>
              <a:t>0xfffffffe</a:t>
            </a:r>
          </a:p>
        </p:txBody>
      </p:sp>
      <p:grpSp>
        <p:nvGrpSpPr>
          <p:cNvPr id="818231" name="Group 55"/>
          <p:cNvGrpSpPr>
            <a:grpSpLocks/>
          </p:cNvGrpSpPr>
          <p:nvPr/>
        </p:nvGrpSpPr>
        <p:grpSpPr bwMode="auto">
          <a:xfrm>
            <a:off x="-13391" y="0"/>
            <a:ext cx="446088" cy="6858000"/>
            <a:chOff x="0" y="0"/>
            <a:chExt cx="281" cy="4320"/>
          </a:xfrm>
        </p:grpSpPr>
        <p:sp>
          <p:nvSpPr>
            <p:cNvPr id="818232" name="Text Box 5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18233" name="Text Box 5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4B6890AE-F87E-E09D-ABE4-6C9AD565C5D8}"/>
              </a:ext>
            </a:extLst>
          </p:cNvPr>
          <p:cNvSpPr>
            <a:spLocks noGrp="1"/>
          </p:cNvSpPr>
          <p:nvPr>
            <p:ph type="sldNum" sz="quarter" idx="12"/>
          </p:nvPr>
        </p:nvSpPr>
        <p:spPr/>
        <p:txBody>
          <a:bodyPr/>
          <a:lstStyle/>
          <a:p>
            <a:fld id="{889BB3BD-F80A-4CDD-987F-7A7F8A95929D}" type="slidenum">
              <a:rPr lang="en-US" altLang="zh-CN" smtClean="0"/>
              <a:pPr/>
              <a:t>37</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8189"/>
                                        </p:tgtEl>
                                        <p:attrNameLst>
                                          <p:attrName>style.visibility</p:attrName>
                                        </p:attrNameLst>
                                      </p:cBhvr>
                                      <p:to>
                                        <p:strVal val="visible"/>
                                      </p:to>
                                    </p:set>
                                    <p:anim calcmode="lin" valueType="num">
                                      <p:cBhvr additive="base">
                                        <p:cTn id="7" dur="500" fill="hold"/>
                                        <p:tgtEl>
                                          <p:spTgt spid="818189"/>
                                        </p:tgtEl>
                                        <p:attrNameLst>
                                          <p:attrName>ppt_x</p:attrName>
                                        </p:attrNameLst>
                                      </p:cBhvr>
                                      <p:tavLst>
                                        <p:tav tm="0">
                                          <p:val>
                                            <p:strVal val="0-#ppt_w/2"/>
                                          </p:val>
                                        </p:tav>
                                        <p:tav tm="100000">
                                          <p:val>
                                            <p:strVal val="#ppt_x"/>
                                          </p:val>
                                        </p:tav>
                                      </p:tavLst>
                                    </p:anim>
                                    <p:anim calcmode="lin" valueType="num">
                                      <p:cBhvr additive="base">
                                        <p:cTn id="8" dur="500" fill="hold"/>
                                        <p:tgtEl>
                                          <p:spTgt spid="8181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18188">
                                            <p:txEl>
                                              <p:pRg st="0" end="0"/>
                                            </p:txEl>
                                          </p:spTgt>
                                        </p:tgtEl>
                                        <p:attrNameLst>
                                          <p:attrName>style.visibility</p:attrName>
                                        </p:attrNameLst>
                                      </p:cBhvr>
                                      <p:to>
                                        <p:strVal val="visible"/>
                                      </p:to>
                                    </p:set>
                                    <p:animEffect transition="in" filter="blinds(horizontal)">
                                      <p:cBhvr>
                                        <p:cTn id="13" dur="500"/>
                                        <p:tgtEl>
                                          <p:spTgt spid="818188">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18190"/>
                                        </p:tgtEl>
                                        <p:attrNameLst>
                                          <p:attrName>style.visibility</p:attrName>
                                        </p:attrNameLst>
                                      </p:cBhvr>
                                      <p:to>
                                        <p:strVal val="visible"/>
                                      </p:to>
                                    </p:set>
                                    <p:animEffect transition="in" filter="blinds(horizontal)">
                                      <p:cBhvr>
                                        <p:cTn id="18" dur="500"/>
                                        <p:tgtEl>
                                          <p:spTgt spid="818190"/>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818191"/>
                                        </p:tgtEl>
                                        <p:attrNameLst>
                                          <p:attrName>style.visibility</p:attrName>
                                        </p:attrNameLst>
                                      </p:cBhvr>
                                      <p:to>
                                        <p:strVal val="visible"/>
                                      </p:to>
                                    </p:set>
                                    <p:animEffect transition="in" filter="box(out)">
                                      <p:cBhvr>
                                        <p:cTn id="21" dur="500"/>
                                        <p:tgtEl>
                                          <p:spTgt spid="818191"/>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818178"/>
                                        </p:tgtEl>
                                        <p:attrNameLst>
                                          <p:attrName>style.visibility</p:attrName>
                                        </p:attrNameLst>
                                      </p:cBhvr>
                                      <p:to>
                                        <p:strVal val="visible"/>
                                      </p:to>
                                    </p:set>
                                    <p:animEffect transition="in" filter="strips(downLeft)">
                                      <p:cBhvr>
                                        <p:cTn id="26" dur="500"/>
                                        <p:tgtEl>
                                          <p:spTgt spid="818178"/>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818192"/>
                                        </p:tgtEl>
                                        <p:attrNameLst>
                                          <p:attrName>style.visibility</p:attrName>
                                        </p:attrNameLst>
                                      </p:cBhvr>
                                      <p:to>
                                        <p:strVal val="visible"/>
                                      </p:to>
                                    </p:set>
                                    <p:animEffect transition="in" filter="blinds(horizontal)">
                                      <p:cBhvr>
                                        <p:cTn id="30" dur="500"/>
                                        <p:tgtEl>
                                          <p:spTgt spid="818192"/>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p:stCondLst>
                              <p:cond delay="1000"/>
                            </p:stCondLst>
                            <p:childTnLst>
                              <p:par>
                                <p:cTn id="32" presetID="18" presetClass="entr" presetSubtype="6" fill="hold" grpId="0" nodeType="afterEffect">
                                  <p:stCondLst>
                                    <p:cond delay="0"/>
                                  </p:stCondLst>
                                  <p:childTnLst>
                                    <p:set>
                                      <p:cBhvr>
                                        <p:cTn id="33" dur="1" fill="hold">
                                          <p:stCondLst>
                                            <p:cond delay="0"/>
                                          </p:stCondLst>
                                        </p:cTn>
                                        <p:tgtEl>
                                          <p:spTgt spid="818229"/>
                                        </p:tgtEl>
                                        <p:attrNameLst>
                                          <p:attrName>style.visibility</p:attrName>
                                        </p:attrNameLst>
                                      </p:cBhvr>
                                      <p:to>
                                        <p:strVal val="visible"/>
                                      </p:to>
                                    </p:set>
                                    <p:animEffect transition="in" filter="strips(downRight)">
                                      <p:cBhvr>
                                        <p:cTn id="34" dur="500"/>
                                        <p:tgtEl>
                                          <p:spTgt spid="818229"/>
                                        </p:tgtEl>
                                      </p:cBhvr>
                                    </p:animEffect>
                                  </p:childTnLst>
                                  <p:subTnLst>
                                    <p:audio>
                                      <p:cMediaNode>
                                        <p:cTn display="0" masterRel="sameClick">
                                          <p:stCondLst>
                                            <p:cond evt="begin" delay="0">
                                              <p:tn val="32"/>
                                            </p:cond>
                                          </p:stCondLst>
                                          <p:endCondLst>
                                            <p:cond evt="onStopAudio" delay="0">
                                              <p:tgtEl>
                                                <p:sldTgt/>
                                              </p:tgtEl>
                                            </p:cond>
                                          </p:endCondLst>
                                        </p:cTn>
                                        <p:tgtEl>
                                          <p:sndTgt r:embed="rId4" name="laser.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818214"/>
                                        </p:tgtEl>
                                        <p:attrNameLst>
                                          <p:attrName>style.visibility</p:attrName>
                                        </p:attrNameLst>
                                      </p:cBhvr>
                                      <p:to>
                                        <p:strVal val="visible"/>
                                      </p:to>
                                    </p:set>
                                    <p:animEffect transition="in" filter="strips(downLeft)">
                                      <p:cBhvr>
                                        <p:cTn id="39" dur="1000"/>
                                        <p:tgtEl>
                                          <p:spTgt spid="818214"/>
                                        </p:tgtEl>
                                      </p:cBhvr>
                                    </p:animEffect>
                                  </p:childTnLst>
                                  <p:subTnLst>
                                    <p:audio>
                                      <p:cMediaNode>
                                        <p:cTn display="0" masterRel="sameClick">
                                          <p:stCondLst>
                                            <p:cond evt="begin" delay="0">
                                              <p:tn val="37"/>
                                            </p:cond>
                                          </p:stCondLst>
                                          <p:endCondLst>
                                            <p:cond evt="onStopAudio" delay="0">
                                              <p:tgtEl>
                                                <p:sldTgt/>
                                              </p:tgtEl>
                                            </p:cond>
                                          </p:endCondLst>
                                        </p:cTn>
                                        <p:tgtEl>
                                          <p:sndTgt r:embed="rId5" name="chimes.wav"/>
                                        </p:tgtEl>
                                      </p:cMediaNode>
                                    </p:audio>
                                    <p:set>
                                      <p:cBhvr override="childStyle">
                                        <p:cTn dur="1" fill="hold" display="0" masterRel="sameClick" afterEffect="1">
                                          <p:stCondLst>
                                            <p:cond evt="end" delay="0">
                                              <p:tn val="37"/>
                                            </p:cond>
                                          </p:stCondLst>
                                        </p:cTn>
                                        <p:tgtEl>
                                          <p:spTgt spid="818214"/>
                                        </p:tgtEl>
                                        <p:attrNameLst>
                                          <p:attrName>style.visibility</p:attrName>
                                        </p:attrNameLst>
                                      </p:cBhvr>
                                      <p:to>
                                        <p:strVal val="hidden"/>
                                      </p:to>
                                    </p:set>
                                  </p:subTnLst>
                                </p:cTn>
                              </p:par>
                            </p:childTnLst>
                          </p:cTn>
                        </p:par>
                        <p:par>
                          <p:cTn id="40" fill="hold">
                            <p:stCondLst>
                              <p:cond delay="1000"/>
                            </p:stCondLst>
                            <p:childTnLst>
                              <p:par>
                                <p:cTn id="41" presetID="3" presetClass="entr" presetSubtype="10" fill="hold" grpId="0" nodeType="afterEffect">
                                  <p:stCondLst>
                                    <p:cond delay="0"/>
                                  </p:stCondLst>
                                  <p:childTnLst>
                                    <p:set>
                                      <p:cBhvr>
                                        <p:cTn id="42" dur="1" fill="hold">
                                          <p:stCondLst>
                                            <p:cond delay="0"/>
                                          </p:stCondLst>
                                        </p:cTn>
                                        <p:tgtEl>
                                          <p:spTgt spid="818197"/>
                                        </p:tgtEl>
                                        <p:attrNameLst>
                                          <p:attrName>style.visibility</p:attrName>
                                        </p:attrNameLst>
                                      </p:cBhvr>
                                      <p:to>
                                        <p:strVal val="visible"/>
                                      </p:to>
                                    </p:set>
                                    <p:animEffect transition="in" filter="blinds(horizontal)">
                                      <p:cBhvr>
                                        <p:cTn id="43" dur="500"/>
                                        <p:tgtEl>
                                          <p:spTgt spid="818197"/>
                                        </p:tgtEl>
                                      </p:cBhvr>
                                    </p:animEffect>
                                  </p:childTnLst>
                                  <p:subTnLst>
                                    <p:audio>
                                      <p:cMediaNode>
                                        <p:cTn display="0" masterRel="sameClick">
                                          <p:stCondLst>
                                            <p:cond evt="begin" delay="0">
                                              <p:tn val="41"/>
                                            </p:cond>
                                          </p:stCondLst>
                                          <p:endCondLst>
                                            <p:cond evt="onStopAudio" delay="0">
                                              <p:tgtEl>
                                                <p:sldTgt/>
                                              </p:tgtEl>
                                            </p:cond>
                                          </p:endCondLst>
                                        </p:cTn>
                                        <p:tgtEl>
                                          <p:sndTgt r:embed="rId6" name="type.wav"/>
                                        </p:tgtEl>
                                      </p:cMediaNode>
                                    </p:audio>
                                  </p:subTnLst>
                                </p:cTn>
                              </p:par>
                            </p:childTnLst>
                          </p:cTn>
                        </p:par>
                        <p:par>
                          <p:cTn id="44" fill="hold">
                            <p:stCondLst>
                              <p:cond delay="1500"/>
                            </p:stCondLst>
                            <p:childTnLst>
                              <p:par>
                                <p:cTn id="45" presetID="18" presetClass="entr" presetSubtype="12" fill="hold" grpId="0" nodeType="afterEffect">
                                  <p:stCondLst>
                                    <p:cond delay="0"/>
                                  </p:stCondLst>
                                  <p:childTnLst>
                                    <p:set>
                                      <p:cBhvr>
                                        <p:cTn id="46" dur="1" fill="hold">
                                          <p:stCondLst>
                                            <p:cond delay="0"/>
                                          </p:stCondLst>
                                        </p:cTn>
                                        <p:tgtEl>
                                          <p:spTgt spid="818216"/>
                                        </p:tgtEl>
                                        <p:attrNameLst>
                                          <p:attrName>style.visibility</p:attrName>
                                        </p:attrNameLst>
                                      </p:cBhvr>
                                      <p:to>
                                        <p:strVal val="visible"/>
                                      </p:to>
                                    </p:set>
                                    <p:animEffect transition="in" filter="strips(downLeft)">
                                      <p:cBhvr>
                                        <p:cTn id="47" dur="1000"/>
                                        <p:tgtEl>
                                          <p:spTgt spid="818216"/>
                                        </p:tgtEl>
                                      </p:cBhvr>
                                    </p:animEffect>
                                  </p:childTnLst>
                                  <p:subTnLst>
                                    <p:audio>
                                      <p:cMediaNode>
                                        <p:cTn display="0" masterRel="sameClick">
                                          <p:stCondLst>
                                            <p:cond evt="begin" delay="0">
                                              <p:tn val="45"/>
                                            </p:cond>
                                          </p:stCondLst>
                                          <p:endCondLst>
                                            <p:cond evt="onStopAudio" delay="0">
                                              <p:tgtEl>
                                                <p:sldTgt/>
                                              </p:tgtEl>
                                            </p:cond>
                                          </p:endCondLst>
                                        </p:cTn>
                                        <p:tgtEl>
                                          <p:sndTgt r:embed="rId5" name="chimes.wav"/>
                                        </p:tgtEl>
                                      </p:cMediaNode>
                                    </p:audio>
                                    <p:set>
                                      <p:cBhvr override="childStyle">
                                        <p:cTn dur="1" fill="hold" display="0" masterRel="sameClick" afterEffect="1">
                                          <p:stCondLst>
                                            <p:cond evt="end" delay="0">
                                              <p:tn val="45"/>
                                            </p:cond>
                                          </p:stCondLst>
                                        </p:cTn>
                                        <p:tgtEl>
                                          <p:spTgt spid="818216"/>
                                        </p:tgtEl>
                                        <p:attrNameLst>
                                          <p:attrName>style.visibility</p:attrName>
                                        </p:attrNameLst>
                                      </p:cBhvr>
                                      <p:to>
                                        <p:strVal val="hidden"/>
                                      </p:to>
                                    </p:set>
                                  </p:subTnLst>
                                </p:cTn>
                              </p:par>
                            </p:childTnLst>
                          </p:cTn>
                        </p:par>
                        <p:par>
                          <p:cTn id="48" fill="hold">
                            <p:stCondLst>
                              <p:cond delay="2500"/>
                            </p:stCondLst>
                            <p:childTnLst>
                              <p:par>
                                <p:cTn id="49" presetID="3" presetClass="entr" presetSubtype="10" fill="hold" grpId="0" nodeType="afterEffect">
                                  <p:stCondLst>
                                    <p:cond delay="0"/>
                                  </p:stCondLst>
                                  <p:childTnLst>
                                    <p:set>
                                      <p:cBhvr>
                                        <p:cTn id="50" dur="1" fill="hold">
                                          <p:stCondLst>
                                            <p:cond delay="0"/>
                                          </p:stCondLst>
                                        </p:cTn>
                                        <p:tgtEl>
                                          <p:spTgt spid="818215"/>
                                        </p:tgtEl>
                                        <p:attrNameLst>
                                          <p:attrName>style.visibility</p:attrName>
                                        </p:attrNameLst>
                                      </p:cBhvr>
                                      <p:to>
                                        <p:strVal val="visible"/>
                                      </p:to>
                                    </p:set>
                                    <p:animEffect transition="in" filter="blinds(horizontal)">
                                      <p:cBhvr>
                                        <p:cTn id="51" dur="500"/>
                                        <p:tgtEl>
                                          <p:spTgt spid="818215"/>
                                        </p:tgtEl>
                                      </p:cBhvr>
                                    </p:animEffect>
                                  </p:childTnLst>
                                  <p:subTnLst>
                                    <p:audio>
                                      <p:cMediaNode>
                                        <p:cTn display="0" masterRel="sameClick">
                                          <p:stCondLst>
                                            <p:cond evt="begin" delay="0">
                                              <p:tn val="49"/>
                                            </p:cond>
                                          </p:stCondLst>
                                          <p:endCondLst>
                                            <p:cond evt="onStopAudio" delay="0">
                                              <p:tgtEl>
                                                <p:sldTgt/>
                                              </p:tgtEl>
                                            </p:cond>
                                          </p:endCondLst>
                                        </p:cTn>
                                        <p:tgtEl>
                                          <p:sndTgt r:embed="rId6" name="type.wav"/>
                                        </p:tgtEl>
                                      </p:cMediaNode>
                                    </p:audio>
                                  </p:subTnLst>
                                </p:cTn>
                              </p:par>
                            </p:childTnLst>
                          </p:cTn>
                        </p:par>
                        <p:par>
                          <p:cTn id="52" fill="hold">
                            <p:stCondLst>
                              <p:cond delay="3000"/>
                            </p:stCondLst>
                            <p:childTnLst>
                              <p:par>
                                <p:cTn id="53" presetID="18" presetClass="entr" presetSubtype="12" fill="hold" grpId="0" nodeType="afterEffect">
                                  <p:stCondLst>
                                    <p:cond delay="0"/>
                                  </p:stCondLst>
                                  <p:childTnLst>
                                    <p:set>
                                      <p:cBhvr>
                                        <p:cTn id="54" dur="1" fill="hold">
                                          <p:stCondLst>
                                            <p:cond delay="0"/>
                                          </p:stCondLst>
                                        </p:cTn>
                                        <p:tgtEl>
                                          <p:spTgt spid="818218"/>
                                        </p:tgtEl>
                                        <p:attrNameLst>
                                          <p:attrName>style.visibility</p:attrName>
                                        </p:attrNameLst>
                                      </p:cBhvr>
                                      <p:to>
                                        <p:strVal val="visible"/>
                                      </p:to>
                                    </p:set>
                                    <p:animEffect transition="in" filter="strips(downLeft)">
                                      <p:cBhvr>
                                        <p:cTn id="55" dur="1000"/>
                                        <p:tgtEl>
                                          <p:spTgt spid="818218"/>
                                        </p:tgtEl>
                                      </p:cBhvr>
                                    </p:animEffect>
                                  </p:childTnLst>
                                  <p:subTnLst>
                                    <p:set>
                                      <p:cBhvr override="childStyle">
                                        <p:cTn dur="1" fill="hold" display="0" masterRel="sameClick" afterEffect="1">
                                          <p:stCondLst>
                                            <p:cond evt="end" delay="0">
                                              <p:tn val="53"/>
                                            </p:cond>
                                          </p:stCondLst>
                                        </p:cTn>
                                        <p:tgtEl>
                                          <p:spTgt spid="818218"/>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5" name="chimes.wav"/>
                                        </p:tgtEl>
                                      </p:cMediaNode>
                                    </p:audio>
                                  </p:subTnLst>
                                </p:cTn>
                              </p:par>
                            </p:childTnLst>
                          </p:cTn>
                        </p:par>
                        <p:par>
                          <p:cTn id="56" fill="hold">
                            <p:stCondLst>
                              <p:cond delay="4000"/>
                            </p:stCondLst>
                            <p:childTnLst>
                              <p:par>
                                <p:cTn id="57" presetID="3" presetClass="entr" presetSubtype="10" fill="hold" grpId="0" nodeType="afterEffect">
                                  <p:stCondLst>
                                    <p:cond delay="0"/>
                                  </p:stCondLst>
                                  <p:childTnLst>
                                    <p:set>
                                      <p:cBhvr>
                                        <p:cTn id="58" dur="1" fill="hold">
                                          <p:stCondLst>
                                            <p:cond delay="0"/>
                                          </p:stCondLst>
                                        </p:cTn>
                                        <p:tgtEl>
                                          <p:spTgt spid="818217"/>
                                        </p:tgtEl>
                                        <p:attrNameLst>
                                          <p:attrName>style.visibility</p:attrName>
                                        </p:attrNameLst>
                                      </p:cBhvr>
                                      <p:to>
                                        <p:strVal val="visible"/>
                                      </p:to>
                                    </p:set>
                                    <p:animEffect transition="in" filter="blinds(horizontal)">
                                      <p:cBhvr>
                                        <p:cTn id="59" dur="500"/>
                                        <p:tgtEl>
                                          <p:spTgt spid="818217"/>
                                        </p:tgtEl>
                                      </p:cBhvr>
                                    </p:animEffect>
                                  </p:childTnLst>
                                  <p:subTnLst>
                                    <p:audio>
                                      <p:cMediaNode>
                                        <p:cTn display="0" masterRel="sameClick">
                                          <p:stCondLst>
                                            <p:cond evt="begin" delay="0">
                                              <p:tn val="57"/>
                                            </p:cond>
                                          </p:stCondLst>
                                          <p:endCondLst>
                                            <p:cond evt="onStopAudio" delay="0">
                                              <p:tgtEl>
                                                <p:sldTgt/>
                                              </p:tgtEl>
                                            </p:cond>
                                          </p:endCondLst>
                                        </p:cTn>
                                        <p:tgtEl>
                                          <p:sndTgt r:embed="rId6" name="type.wav"/>
                                        </p:tgtEl>
                                      </p:cMediaNode>
                                    </p:audio>
                                  </p:subTnLst>
                                </p:cTn>
                              </p:par>
                            </p:childTnLst>
                          </p:cTn>
                        </p:par>
                        <p:par>
                          <p:cTn id="60" fill="hold">
                            <p:stCondLst>
                              <p:cond delay="4500"/>
                            </p:stCondLst>
                            <p:childTnLst>
                              <p:par>
                                <p:cTn id="61" presetID="18" presetClass="entr" presetSubtype="12" fill="hold" grpId="0" nodeType="afterEffect">
                                  <p:stCondLst>
                                    <p:cond delay="0"/>
                                  </p:stCondLst>
                                  <p:childTnLst>
                                    <p:set>
                                      <p:cBhvr>
                                        <p:cTn id="62" dur="1" fill="hold">
                                          <p:stCondLst>
                                            <p:cond delay="0"/>
                                          </p:stCondLst>
                                        </p:cTn>
                                        <p:tgtEl>
                                          <p:spTgt spid="818219"/>
                                        </p:tgtEl>
                                        <p:attrNameLst>
                                          <p:attrName>style.visibility</p:attrName>
                                        </p:attrNameLst>
                                      </p:cBhvr>
                                      <p:to>
                                        <p:strVal val="visible"/>
                                      </p:to>
                                    </p:set>
                                    <p:animEffect transition="in" filter="strips(downLeft)">
                                      <p:cBhvr>
                                        <p:cTn id="63" dur="1000"/>
                                        <p:tgtEl>
                                          <p:spTgt spid="818219"/>
                                        </p:tgtEl>
                                      </p:cBhvr>
                                    </p:animEffect>
                                  </p:childTnLst>
                                  <p:subTnLst>
                                    <p:set>
                                      <p:cBhvr override="childStyle">
                                        <p:cTn dur="1" fill="hold" display="0" masterRel="sameClick" afterEffect="1">
                                          <p:stCondLst>
                                            <p:cond evt="end" delay="0">
                                              <p:tn val="61"/>
                                            </p:cond>
                                          </p:stCondLst>
                                        </p:cTn>
                                        <p:tgtEl>
                                          <p:spTgt spid="818219"/>
                                        </p:tgtEl>
                                        <p:attrNameLst>
                                          <p:attrName>style.visibility</p:attrName>
                                        </p:attrNameLst>
                                      </p:cBhvr>
                                      <p:to>
                                        <p:strVal val="hidden"/>
                                      </p:to>
                                    </p:set>
                                    <p:audio>
                                      <p:cMediaNode>
                                        <p:cTn display="0" masterRel="sameClick">
                                          <p:stCondLst>
                                            <p:cond evt="begin" delay="0">
                                              <p:tn val="61"/>
                                            </p:cond>
                                          </p:stCondLst>
                                          <p:endCondLst>
                                            <p:cond evt="onStopAudio" delay="0">
                                              <p:tgtEl>
                                                <p:sldTgt/>
                                              </p:tgtEl>
                                            </p:cond>
                                          </p:endCondLst>
                                        </p:cTn>
                                        <p:tgtEl>
                                          <p:sndTgt r:embed="rId5" name="chimes.wav"/>
                                        </p:tgtEl>
                                      </p:cMediaNode>
                                    </p:audio>
                                  </p:subTnLst>
                                </p:cTn>
                              </p:par>
                            </p:childTnLst>
                          </p:cTn>
                        </p:par>
                        <p:par>
                          <p:cTn id="64" fill="hold">
                            <p:stCondLst>
                              <p:cond delay="5500"/>
                            </p:stCondLst>
                            <p:childTnLst>
                              <p:par>
                                <p:cTn id="65" presetID="3" presetClass="entr" presetSubtype="10" fill="hold" grpId="0" nodeType="afterEffect">
                                  <p:stCondLst>
                                    <p:cond delay="0"/>
                                  </p:stCondLst>
                                  <p:childTnLst>
                                    <p:set>
                                      <p:cBhvr>
                                        <p:cTn id="66" dur="1" fill="hold">
                                          <p:stCondLst>
                                            <p:cond delay="0"/>
                                          </p:stCondLst>
                                        </p:cTn>
                                        <p:tgtEl>
                                          <p:spTgt spid="818220"/>
                                        </p:tgtEl>
                                        <p:attrNameLst>
                                          <p:attrName>style.visibility</p:attrName>
                                        </p:attrNameLst>
                                      </p:cBhvr>
                                      <p:to>
                                        <p:strVal val="visible"/>
                                      </p:to>
                                    </p:set>
                                    <p:animEffect transition="in" filter="blinds(horizontal)">
                                      <p:cBhvr>
                                        <p:cTn id="67" dur="500"/>
                                        <p:tgtEl>
                                          <p:spTgt spid="818220"/>
                                        </p:tgtEl>
                                      </p:cBhvr>
                                    </p:animEffect>
                                  </p:childTnLst>
                                  <p:subTnLst>
                                    <p:audio>
                                      <p:cMediaNode>
                                        <p:cTn display="0" masterRel="sameClick">
                                          <p:stCondLst>
                                            <p:cond evt="begin" delay="0">
                                              <p:tn val="65"/>
                                            </p:cond>
                                          </p:stCondLst>
                                          <p:endCondLst>
                                            <p:cond evt="onStopAudio" delay="0">
                                              <p:tgtEl>
                                                <p:sldTgt/>
                                              </p:tgtEl>
                                            </p:cond>
                                          </p:endCondLst>
                                        </p:cTn>
                                        <p:tgtEl>
                                          <p:sndTgt r:embed="rId6" name="type.wav"/>
                                        </p:tgtEl>
                                      </p:cMediaNode>
                                    </p:audio>
                                  </p:subTnLst>
                                </p:cTn>
                              </p:par>
                            </p:childTnLst>
                          </p:cTn>
                        </p:par>
                        <p:par>
                          <p:cTn id="68" fill="hold">
                            <p:stCondLst>
                              <p:cond delay="6000"/>
                            </p:stCondLst>
                            <p:childTnLst>
                              <p:par>
                                <p:cTn id="69" presetID="18" presetClass="entr" presetSubtype="12" fill="hold" nodeType="afterEffect">
                                  <p:stCondLst>
                                    <p:cond delay="0"/>
                                  </p:stCondLst>
                                  <p:childTnLst>
                                    <p:set>
                                      <p:cBhvr>
                                        <p:cTn id="70" dur="1" fill="hold">
                                          <p:stCondLst>
                                            <p:cond delay="0"/>
                                          </p:stCondLst>
                                        </p:cTn>
                                        <p:tgtEl>
                                          <p:spTgt spid="818227"/>
                                        </p:tgtEl>
                                        <p:attrNameLst>
                                          <p:attrName>style.visibility</p:attrName>
                                        </p:attrNameLst>
                                      </p:cBhvr>
                                      <p:to>
                                        <p:strVal val="visible"/>
                                      </p:to>
                                    </p:set>
                                    <p:animEffect transition="in" filter="strips(downLeft)">
                                      <p:cBhvr>
                                        <p:cTn id="71" dur="500"/>
                                        <p:tgtEl>
                                          <p:spTgt spid="818227"/>
                                        </p:tgtEl>
                                      </p:cBhvr>
                                    </p:animEffect>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par>
                          <p:cTn id="72" fill="hold">
                            <p:stCondLst>
                              <p:cond delay="6500"/>
                            </p:stCondLst>
                            <p:childTnLst>
                              <p:par>
                                <p:cTn id="73" presetID="18" presetClass="entr" presetSubtype="9" fill="hold" grpId="0" nodeType="afterEffect">
                                  <p:stCondLst>
                                    <p:cond delay="0"/>
                                  </p:stCondLst>
                                  <p:childTnLst>
                                    <p:set>
                                      <p:cBhvr>
                                        <p:cTn id="74" dur="1" fill="hold">
                                          <p:stCondLst>
                                            <p:cond delay="0"/>
                                          </p:stCondLst>
                                        </p:cTn>
                                        <p:tgtEl>
                                          <p:spTgt spid="818210"/>
                                        </p:tgtEl>
                                        <p:attrNameLst>
                                          <p:attrName>style.visibility</p:attrName>
                                        </p:attrNameLst>
                                      </p:cBhvr>
                                      <p:to>
                                        <p:strVal val="visible"/>
                                      </p:to>
                                    </p:set>
                                    <p:animEffect transition="in" filter="strips(upLeft)">
                                      <p:cBhvr>
                                        <p:cTn id="75" dur="500"/>
                                        <p:tgtEl>
                                          <p:spTgt spid="818210"/>
                                        </p:tgtEl>
                                      </p:cBhvr>
                                    </p:animEffect>
                                  </p:childTnLst>
                                  <p:subTnLst>
                                    <p:audio>
                                      <p:cMediaNode>
                                        <p:cTn display="0" masterRel="sameClick">
                                          <p:stCondLst>
                                            <p:cond evt="begin" delay="0">
                                              <p:tn val="73"/>
                                            </p:cond>
                                          </p:stCondLst>
                                          <p:endCondLst>
                                            <p:cond evt="onStopAudio" delay="0">
                                              <p:tgtEl>
                                                <p:sldTgt/>
                                              </p:tgtEl>
                                            </p:cond>
                                          </p:endCondLst>
                                        </p:cTn>
                                        <p:tgtEl>
                                          <p:sndTgt r:embed="rId4" name="laser.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818230"/>
                                        </p:tgtEl>
                                        <p:attrNameLst>
                                          <p:attrName>style.visibility</p:attrName>
                                        </p:attrNameLst>
                                      </p:cBhvr>
                                      <p:to>
                                        <p:strVal val="visible"/>
                                      </p:to>
                                    </p:set>
                                    <p:animEffect transition="in" filter="box(out)">
                                      <p:cBhvr>
                                        <p:cTn id="80" dur="500"/>
                                        <p:tgtEl>
                                          <p:spTgt spid="818230"/>
                                        </p:tgtEl>
                                      </p:cBhvr>
                                    </p:animEffect>
                                  </p:childTnLst>
                                  <p:subTnLst>
                                    <p:audio>
                                      <p:cMediaNode>
                                        <p:cTn display="0" masterRel="sameClick">
                                          <p:stCondLst>
                                            <p:cond evt="begin" delay="0">
                                              <p:tn val="78"/>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8" grpId="0" animBg="1"/>
      <p:bldP spid="818189" grpId="0"/>
      <p:bldP spid="818190" grpId="0" animBg="1"/>
      <p:bldP spid="818191" grpId="0"/>
      <p:bldP spid="818197" grpId="0" animBg="1"/>
      <p:bldP spid="818210" grpId="0" animBg="1"/>
      <p:bldP spid="818214" grpId="0" animBg="1"/>
      <p:bldP spid="818215" grpId="0" animBg="1"/>
      <p:bldP spid="818216" grpId="0" animBg="1"/>
      <p:bldP spid="818217" grpId="0" animBg="1"/>
      <p:bldP spid="818218" grpId="0" animBg="1"/>
      <p:bldP spid="818219" grpId="0" animBg="1"/>
      <p:bldP spid="818220" grpId="0" animBg="1"/>
      <p:bldP spid="818229" grpId="0" animBg="1"/>
      <p:bldP spid="81823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226" name="AutoShape 2"/>
          <p:cNvSpPr>
            <a:spLocks noChangeArrowheads="1"/>
          </p:cNvSpPr>
          <p:nvPr/>
        </p:nvSpPr>
        <p:spPr bwMode="auto">
          <a:xfrm rot="5400000">
            <a:off x="5435402" y="3472255"/>
            <a:ext cx="504825" cy="3603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endParaRPr lang="zh-CN" altLang="en-US"/>
          </a:p>
        </p:txBody>
      </p:sp>
      <p:sp>
        <p:nvSpPr>
          <p:cNvPr id="820227" name="Rectangle 3"/>
          <p:cNvSpPr>
            <a:spLocks noGrp="1" noChangeArrowheads="1"/>
          </p:cNvSpPr>
          <p:nvPr>
            <p:ph type="body" idx="4294967295"/>
          </p:nvPr>
        </p:nvSpPr>
        <p:spPr>
          <a:xfrm>
            <a:off x="670822" y="333375"/>
            <a:ext cx="7772400" cy="647700"/>
          </a:xfrm>
        </p:spPr>
        <p:txBody>
          <a:bodyPr/>
          <a:lstStyle/>
          <a:p>
            <a:pPr algn="just">
              <a:buFontTx/>
              <a:buNone/>
            </a:pPr>
            <a:r>
              <a:rPr lang="en-US" altLang="zh-CN" dirty="0">
                <a:solidFill>
                  <a:srgbClr val="FF3399"/>
                </a:solidFill>
                <a:effectLst>
                  <a:outerShdw blurRad="38100" dist="38100" dir="2700000" algn="tl">
                    <a:srgbClr val="000000"/>
                  </a:outerShdw>
                </a:effectLst>
                <a:latin typeface="隶书" pitchFamily="49" charset="-122"/>
                <a:ea typeface="隶书" pitchFamily="49" charset="-122"/>
              </a:rPr>
              <a:t>2. </a:t>
            </a:r>
            <a:r>
              <a:rPr lang="zh-CN" altLang="en-US" dirty="0">
                <a:solidFill>
                  <a:srgbClr val="FF3399"/>
                </a:solidFill>
                <a:effectLst>
                  <a:outerShdw blurRad="38100" dist="38100" dir="2700000" algn="tl">
                    <a:srgbClr val="000000"/>
                  </a:outerShdw>
                </a:effectLst>
                <a:ea typeface="隶书" pitchFamily="49" charset="-122"/>
              </a:rPr>
              <a:t>强制类型转换符</a:t>
            </a:r>
            <a:r>
              <a:rPr lang="zh-CN" altLang="en-US" dirty="0"/>
              <a:t> </a:t>
            </a:r>
          </a:p>
        </p:txBody>
      </p:sp>
      <p:sp>
        <p:nvSpPr>
          <p:cNvPr id="820231" name="Text Box 7"/>
          <p:cNvSpPr txBox="1">
            <a:spLocks noChangeArrowheads="1"/>
          </p:cNvSpPr>
          <p:nvPr/>
        </p:nvSpPr>
        <p:spPr bwMode="auto">
          <a:xfrm>
            <a:off x="958160" y="815975"/>
            <a:ext cx="2736354" cy="457200"/>
          </a:xfrm>
          <a:prstGeom prst="rect">
            <a:avLst/>
          </a:prstGeom>
          <a:noFill/>
          <a:ln w="9525">
            <a:noFill/>
            <a:miter lim="800000"/>
            <a:headEnd/>
            <a:tailEnd/>
          </a:ln>
          <a:effectLst/>
        </p:spPr>
        <p:txBody>
          <a:bodyPr wrap="square">
            <a:spAutoFit/>
          </a:bodyPr>
          <a:lstStyle/>
          <a:p>
            <a:pPr marL="457200" indent="-457200">
              <a:spcBef>
                <a:spcPct val="50000"/>
              </a:spcBef>
              <a:buFont typeface="Wingdings" pitchFamily="2" charset="2"/>
              <a:buChar char="Ø"/>
            </a:pPr>
            <a:r>
              <a:rPr lang="zh-CN" altLang="zh-CN" b="1" dirty="0">
                <a:solidFill>
                  <a:srgbClr val="FF3300"/>
                </a:solidFill>
                <a:effectLst>
                  <a:outerShdw blurRad="38100" dist="38100" dir="2700000" algn="tl">
                    <a:srgbClr val="000000"/>
                  </a:outerShdw>
                </a:effectLst>
                <a:latin typeface="+mn-lt"/>
                <a:ea typeface="楷体" pitchFamily="49" charset="-122"/>
              </a:rPr>
              <a:t>自动转换</a:t>
            </a:r>
            <a:r>
              <a:rPr lang="zh-CN" altLang="en-US" b="1" dirty="0">
                <a:solidFill>
                  <a:srgbClr val="006600"/>
                </a:solidFill>
                <a:effectLst>
                  <a:outerShdw blurRad="38100" dist="38100" dir="2700000" algn="tl">
                    <a:srgbClr val="000000"/>
                  </a:outerShdw>
                </a:effectLst>
                <a:latin typeface="+mn-lt"/>
                <a:ea typeface="楷体" pitchFamily="49" charset="-122"/>
              </a:rPr>
              <a:t>  </a:t>
            </a:r>
          </a:p>
        </p:txBody>
      </p:sp>
      <p:sp>
        <p:nvSpPr>
          <p:cNvPr id="820232" name="Text Box 8"/>
          <p:cNvSpPr txBox="1">
            <a:spLocks noChangeArrowheads="1"/>
          </p:cNvSpPr>
          <p:nvPr/>
        </p:nvSpPr>
        <p:spPr bwMode="auto">
          <a:xfrm>
            <a:off x="1218509" y="1223963"/>
            <a:ext cx="6883400" cy="457200"/>
          </a:xfrm>
          <a:prstGeom prst="rect">
            <a:avLst/>
          </a:prstGeom>
          <a:noFill/>
          <a:ln w="9525">
            <a:noFill/>
            <a:miter lim="800000"/>
            <a:headEnd/>
            <a:tailEnd/>
          </a:ln>
          <a:effectLst/>
        </p:spPr>
        <p:txBody>
          <a:bodyPr>
            <a:spAutoFit/>
          </a:bodyPr>
          <a:lstStyle/>
          <a:p>
            <a:pPr marL="457200" indent="-457200">
              <a:spcBef>
                <a:spcPct val="50000"/>
              </a:spcBef>
            </a:pPr>
            <a:r>
              <a:rPr lang="en-US" altLang="zh-CN" b="1" dirty="0">
                <a:solidFill>
                  <a:srgbClr val="006600"/>
                </a:solidFill>
                <a:effectLst>
                  <a:outerShdw blurRad="38100" dist="38100" dir="2700000" algn="tl">
                    <a:srgbClr val="000000"/>
                  </a:outerShdw>
                </a:effectLst>
                <a:latin typeface="隶书" pitchFamily="49" charset="-122"/>
                <a:ea typeface="隶书" pitchFamily="49" charset="-122"/>
              </a:rPr>
              <a:t>(2) </a:t>
            </a:r>
            <a:r>
              <a:rPr lang="zh-CN" altLang="en-US" b="1" dirty="0">
                <a:solidFill>
                  <a:srgbClr val="006600"/>
                </a:solidFill>
                <a:effectLst>
                  <a:outerShdw blurRad="38100" dist="38100" dir="2700000" algn="tl">
                    <a:srgbClr val="000000"/>
                  </a:outerShdw>
                </a:effectLst>
                <a:latin typeface="隶书" pitchFamily="49" charset="-122"/>
                <a:ea typeface="隶书" pitchFamily="49" charset="-122"/>
              </a:rPr>
              <a:t>长长度的数据类型 → 短长度的数据类型</a:t>
            </a:r>
          </a:p>
        </p:txBody>
      </p:sp>
      <p:sp>
        <p:nvSpPr>
          <p:cNvPr id="820233" name="Rectangle 9"/>
          <p:cNvSpPr>
            <a:spLocks noChangeArrowheads="1"/>
          </p:cNvSpPr>
          <p:nvPr/>
        </p:nvSpPr>
        <p:spPr bwMode="auto">
          <a:xfrm>
            <a:off x="695400" y="1613328"/>
            <a:ext cx="10945216" cy="830997"/>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mn-lt"/>
                <a:ea typeface="楷体" pitchFamily="49" charset="-122"/>
              </a:rPr>
              <a:t>       </a:t>
            </a:r>
            <a:r>
              <a:rPr lang="zh-CN" altLang="en-US" sz="2000" b="1" dirty="0">
                <a:solidFill>
                  <a:srgbClr val="FF3300"/>
                </a:solidFill>
                <a:effectLst>
                  <a:outerShdw blurRad="38100" dist="38100" dir="2700000" algn="tl">
                    <a:srgbClr val="000000"/>
                  </a:outerShdw>
                </a:effectLst>
                <a:latin typeface="+mn-lt"/>
                <a:ea typeface="楷体" pitchFamily="49" charset="-122"/>
              </a:rPr>
              <a:t>方法：</a:t>
            </a:r>
            <a:r>
              <a:rPr lang="zh-CN" altLang="en-US" sz="2000" b="1" dirty="0">
                <a:effectLst>
                  <a:outerShdw blurRad="38100" dist="38100" dir="2700000" algn="tl">
                    <a:srgbClr val="FFFFFF"/>
                  </a:outerShdw>
                </a:effectLst>
                <a:latin typeface="+mn-lt"/>
                <a:ea typeface="楷体" pitchFamily="49" charset="-122"/>
              </a:rPr>
              <a:t>直接截取长长度的数据类型数据的低位部分（长度为短长度的数据类型的长度）作为短长度数据类型的数据。</a:t>
            </a:r>
            <a:r>
              <a:rPr lang="zh-CN" altLang="en-US" dirty="0">
                <a:latin typeface="+mn-lt"/>
                <a:ea typeface="楷体" pitchFamily="49" charset="-122"/>
              </a:rPr>
              <a:t> </a:t>
            </a:r>
          </a:p>
        </p:txBody>
      </p:sp>
      <p:grpSp>
        <p:nvGrpSpPr>
          <p:cNvPr id="820261" name="Group 37"/>
          <p:cNvGrpSpPr>
            <a:grpSpLocks/>
          </p:cNvGrpSpPr>
          <p:nvPr/>
        </p:nvGrpSpPr>
        <p:grpSpPr bwMode="auto">
          <a:xfrm>
            <a:off x="4817070" y="4119165"/>
            <a:ext cx="4159250" cy="461963"/>
            <a:chOff x="2154" y="2568"/>
            <a:chExt cx="2620" cy="291"/>
          </a:xfrm>
        </p:grpSpPr>
        <p:sp>
          <p:nvSpPr>
            <p:cNvPr id="820235" name="Text Box 11"/>
            <p:cNvSpPr txBox="1">
              <a:spLocks noChangeArrowheads="1"/>
            </p:cNvSpPr>
            <p:nvPr/>
          </p:nvSpPr>
          <p:spPr bwMode="auto">
            <a:xfrm>
              <a:off x="2154" y="2568"/>
              <a:ext cx="1088" cy="291"/>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50000"/>
                </a:spcBef>
              </a:pPr>
              <a:r>
                <a:rPr lang="en-US" altLang="zh-CN" b="1">
                  <a:effectLst>
                    <a:outerShdw blurRad="38100" dist="38100" dir="2700000" algn="tl">
                      <a:srgbClr val="FFFFFF"/>
                    </a:outerShdw>
                  </a:effectLst>
                </a:rPr>
                <a:t>xx………x</a:t>
              </a:r>
            </a:p>
          </p:txBody>
        </p:sp>
        <p:sp>
          <p:nvSpPr>
            <p:cNvPr id="820236" name="Rectangle 12"/>
            <p:cNvSpPr>
              <a:spLocks noChangeArrowheads="1"/>
            </p:cNvSpPr>
            <p:nvPr/>
          </p:nvSpPr>
          <p:spPr bwMode="auto">
            <a:xfrm>
              <a:off x="3370" y="2595"/>
              <a:ext cx="1404" cy="250"/>
            </a:xfrm>
            <a:prstGeom prst="rect">
              <a:avLst/>
            </a:prstGeom>
            <a:noFill/>
            <a:ln w="9525">
              <a:noFill/>
              <a:miter lim="800000"/>
              <a:headEnd/>
              <a:tailEnd/>
            </a:ln>
            <a:effectLst/>
          </p:spPr>
          <p:txBody>
            <a:bodyPr wrap="none" anchor="ctr">
              <a:spAutoFit/>
            </a:bodyPr>
            <a:lstStyle/>
            <a:p>
              <a:r>
                <a:rPr lang="zh-CN" altLang="en-US" sz="2000" b="1">
                  <a:solidFill>
                    <a:schemeClr val="accent2"/>
                  </a:solidFill>
                  <a:effectLst>
                    <a:outerShdw blurRad="38100" dist="38100" dir="2700000" algn="tl">
                      <a:srgbClr val="000000"/>
                    </a:outerShdw>
                  </a:effectLst>
                  <a:ea typeface="隶书" pitchFamily="49" charset="-122"/>
                </a:rPr>
                <a:t>短长度的数据类型</a:t>
              </a:r>
            </a:p>
          </p:txBody>
        </p:sp>
      </p:grpSp>
      <p:grpSp>
        <p:nvGrpSpPr>
          <p:cNvPr id="820260" name="Group 36"/>
          <p:cNvGrpSpPr>
            <a:grpSpLocks/>
          </p:cNvGrpSpPr>
          <p:nvPr/>
        </p:nvGrpSpPr>
        <p:grpSpPr bwMode="auto">
          <a:xfrm>
            <a:off x="3161308" y="2680882"/>
            <a:ext cx="5815012" cy="469900"/>
            <a:chOff x="1111" y="1752"/>
            <a:chExt cx="3663" cy="296"/>
          </a:xfrm>
        </p:grpSpPr>
        <p:sp>
          <p:nvSpPr>
            <p:cNvPr id="820238" name="Rectangle 14"/>
            <p:cNvSpPr>
              <a:spLocks noChangeArrowheads="1"/>
            </p:cNvSpPr>
            <p:nvPr/>
          </p:nvSpPr>
          <p:spPr bwMode="auto">
            <a:xfrm>
              <a:off x="3370" y="1772"/>
              <a:ext cx="1404" cy="250"/>
            </a:xfrm>
            <a:prstGeom prst="rect">
              <a:avLst/>
            </a:prstGeom>
            <a:noFill/>
            <a:ln w="9525">
              <a:noFill/>
              <a:miter lim="800000"/>
              <a:headEnd/>
              <a:tailEnd/>
            </a:ln>
            <a:effectLst/>
          </p:spPr>
          <p:txBody>
            <a:bodyPr wrap="none" anchor="ctr">
              <a:spAutoFit/>
            </a:bodyPr>
            <a:lstStyle/>
            <a:p>
              <a:r>
                <a:rPr lang="zh-CN" altLang="en-US" sz="2000" b="1">
                  <a:solidFill>
                    <a:schemeClr val="accent2"/>
                  </a:solidFill>
                  <a:effectLst>
                    <a:outerShdw blurRad="38100" dist="38100" dir="2700000" algn="tl">
                      <a:srgbClr val="000000"/>
                    </a:outerShdw>
                  </a:effectLst>
                  <a:ea typeface="隶书" pitchFamily="49" charset="-122"/>
                </a:rPr>
                <a:t>长长度的数据类型</a:t>
              </a:r>
            </a:p>
          </p:txBody>
        </p:sp>
        <p:sp>
          <p:nvSpPr>
            <p:cNvPr id="820240" name="Text Box 16"/>
            <p:cNvSpPr txBox="1">
              <a:spLocks noChangeArrowheads="1"/>
            </p:cNvSpPr>
            <p:nvPr/>
          </p:nvSpPr>
          <p:spPr bwMode="auto">
            <a:xfrm>
              <a:off x="1111" y="1752"/>
              <a:ext cx="1088" cy="291"/>
            </a:xfrm>
            <a:prstGeom prst="rect">
              <a:avLst/>
            </a:prstGeom>
            <a:solidFill>
              <a:srgbClr val="FFFF00"/>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a:spAutoFit/>
              <a:flatTx/>
            </a:bodyPr>
            <a:lstStyle/>
            <a:p>
              <a:pPr algn="ctr">
                <a:spcBef>
                  <a:spcPct val="50000"/>
                </a:spcBef>
              </a:pPr>
              <a:r>
                <a:rPr lang="en-US" altLang="zh-CN" b="1">
                  <a:solidFill>
                    <a:srgbClr val="FF3399"/>
                  </a:solidFill>
                  <a:effectLst>
                    <a:outerShdw blurRad="38100" dist="38100" dir="2700000" algn="tl">
                      <a:srgbClr val="000000"/>
                    </a:outerShdw>
                  </a:effectLst>
                </a:rPr>
                <a:t>yy………y</a:t>
              </a:r>
            </a:p>
          </p:txBody>
        </p:sp>
        <p:sp>
          <p:nvSpPr>
            <p:cNvPr id="820241" name="Text Box 17"/>
            <p:cNvSpPr txBox="1">
              <a:spLocks noChangeArrowheads="1"/>
            </p:cNvSpPr>
            <p:nvPr/>
          </p:nvSpPr>
          <p:spPr bwMode="auto">
            <a:xfrm>
              <a:off x="2192" y="1757"/>
              <a:ext cx="1088" cy="291"/>
            </a:xfrm>
            <a:prstGeom prst="rect">
              <a:avLst/>
            </a:prstGeom>
            <a:solidFill>
              <a:srgbClr val="00FFFF"/>
            </a:solidFill>
            <a:ln w="2857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50000"/>
                </a:spcBef>
              </a:pPr>
              <a:r>
                <a:rPr lang="en-US" altLang="zh-CN" b="1">
                  <a:effectLst>
                    <a:outerShdw blurRad="38100" dist="38100" dir="2700000" algn="tl">
                      <a:srgbClr val="FFFFFF"/>
                    </a:outerShdw>
                  </a:effectLst>
                </a:rPr>
                <a:t>xx………x</a:t>
              </a:r>
            </a:p>
          </p:txBody>
        </p:sp>
      </p:grpSp>
      <p:sp>
        <p:nvSpPr>
          <p:cNvPr id="820262" name="Rectangle 38"/>
          <p:cNvSpPr>
            <a:spLocks noChangeArrowheads="1"/>
          </p:cNvSpPr>
          <p:nvPr/>
        </p:nvSpPr>
        <p:spPr bwMode="auto">
          <a:xfrm>
            <a:off x="2303264" y="2492896"/>
            <a:ext cx="7753175" cy="268605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例如：</a:t>
            </a:r>
          </a:p>
          <a:p>
            <a:pPr indent="266700"/>
            <a:r>
              <a:rPr lang="zh-CN" altLang="en-US" dirty="0">
                <a:effectLst>
                  <a:outerShdw blurRad="38100" dist="38100" dir="2700000" algn="tl">
                    <a:srgbClr val="FFFFFF"/>
                  </a:outerShdw>
                </a:effectLst>
              </a:rPr>
              <a:t>      </a:t>
            </a:r>
            <a:r>
              <a:rPr lang="en-US" altLang="zh-CN" b="1" dirty="0">
                <a:effectLst>
                  <a:outerShdw blurRad="38100" dist="38100" dir="2700000" algn="tl">
                    <a:srgbClr val="FFFFFF"/>
                  </a:outerShdw>
                </a:effectLst>
              </a:rPr>
              <a:t>short a = -32768;        </a:t>
            </a:r>
            <a:r>
              <a:rPr lang="en-US" altLang="zh-CN" sz="2000" b="1" dirty="0">
                <a:solidFill>
                  <a:schemeClr val="accent2"/>
                </a:solidFill>
                <a:effectLst>
                  <a:outerShdw blurRad="38100" dist="38100" dir="2700000" algn="tl">
                    <a:srgbClr val="000000"/>
                  </a:outerShdw>
                </a:effectLst>
                <a:latin typeface="+mn-lt"/>
                <a:ea typeface="楷体" pitchFamily="49" charset="-122"/>
              </a:rPr>
              <a:t>//</a:t>
            </a:r>
            <a:r>
              <a:rPr lang="zh-CN" altLang="en-US" sz="2000" b="1" dirty="0">
                <a:solidFill>
                  <a:schemeClr val="accent2"/>
                </a:solidFill>
                <a:effectLst>
                  <a:outerShdw blurRad="38100" dist="38100" dir="2700000" algn="tl">
                    <a:srgbClr val="000000"/>
                  </a:outerShdw>
                </a:effectLst>
                <a:latin typeface="+mn-lt"/>
                <a:ea typeface="楷体" pitchFamily="49" charset="-122"/>
              </a:rPr>
              <a:t>假设</a:t>
            </a:r>
            <a:r>
              <a:rPr lang="en-US" altLang="zh-CN" sz="2000" b="1" dirty="0" err="1">
                <a:solidFill>
                  <a:schemeClr val="accent2"/>
                </a:solidFill>
                <a:effectLst>
                  <a:outerShdw blurRad="38100" dist="38100" dir="2700000" algn="tl">
                    <a:srgbClr val="000000"/>
                  </a:outerShdw>
                </a:effectLst>
                <a:latin typeface="+mn-lt"/>
                <a:ea typeface="楷体" pitchFamily="49" charset="-122"/>
              </a:rPr>
              <a:t>int</a:t>
            </a:r>
            <a:r>
              <a:rPr lang="zh-CN" altLang="en-US" sz="2000" b="1" dirty="0">
                <a:solidFill>
                  <a:schemeClr val="accent2"/>
                </a:solidFill>
                <a:effectLst>
                  <a:outerShdw blurRad="38100" dist="38100" dir="2700000" algn="tl">
                    <a:srgbClr val="000000"/>
                  </a:outerShdw>
                </a:effectLst>
                <a:latin typeface="+mn-lt"/>
                <a:ea typeface="楷体" pitchFamily="49" charset="-122"/>
              </a:rPr>
              <a:t>数据为</a:t>
            </a:r>
            <a:r>
              <a:rPr lang="en-US" altLang="zh-CN" sz="2000" b="1" dirty="0">
                <a:solidFill>
                  <a:schemeClr val="accent2"/>
                </a:solidFill>
                <a:effectLst>
                  <a:outerShdw blurRad="38100" dist="38100" dir="2700000" algn="tl">
                    <a:srgbClr val="000000"/>
                  </a:outerShdw>
                </a:effectLst>
                <a:latin typeface="+mn-lt"/>
                <a:ea typeface="楷体" pitchFamily="49" charset="-122"/>
              </a:rPr>
              <a:t>16</a:t>
            </a:r>
            <a:r>
              <a:rPr lang="zh-CN" altLang="en-US" sz="2000" b="1" dirty="0">
                <a:solidFill>
                  <a:schemeClr val="accent2"/>
                </a:solidFill>
                <a:effectLst>
                  <a:outerShdw blurRad="38100" dist="38100" dir="2700000" algn="tl">
                    <a:srgbClr val="000000"/>
                  </a:outerShdw>
                </a:effectLst>
                <a:latin typeface="+mn-lt"/>
                <a:ea typeface="楷体" pitchFamily="49" charset="-122"/>
              </a:rPr>
              <a:t>位</a:t>
            </a:r>
          </a:p>
          <a:p>
            <a:pPr indent="266700"/>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unsigned long b = 0xffffaa00;</a:t>
            </a:r>
          </a:p>
          <a:p>
            <a:pPr indent="266700"/>
            <a:r>
              <a:rPr lang="en-US" altLang="zh-CN" b="1" dirty="0">
                <a:effectLst>
                  <a:outerShdw blurRad="38100" dist="38100" dir="2700000" algn="tl">
                    <a:srgbClr val="FFFFFF"/>
                  </a:outerShdw>
                </a:effectLst>
              </a:rPr>
              <a:t>      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indent="266700"/>
            <a:r>
              <a:rPr lang="en-US" altLang="zh-CN" b="1" dirty="0">
                <a:effectLst>
                  <a:outerShdw blurRad="38100" dist="38100" dir="2700000" algn="tl">
                    <a:srgbClr val="FFFFFF"/>
                  </a:outerShdw>
                </a:effectLst>
              </a:rPr>
              <a:t>      short c;</a:t>
            </a:r>
          </a:p>
          <a:p>
            <a:pPr indent="266700"/>
            <a:r>
              <a:rPr lang="en-US" altLang="zh-CN" b="1" dirty="0">
                <a:solidFill>
                  <a:srgbClr val="FF0066"/>
                </a:solidFill>
                <a:effectLst>
                  <a:outerShdw blurRad="38100" dist="38100" dir="2700000" algn="tl">
                    <a:srgbClr val="000000"/>
                  </a:outerShdw>
                </a:effectLst>
              </a:rPr>
              <a:t>      </a:t>
            </a:r>
            <a:r>
              <a:rPr lang="en-US" altLang="zh-CN" b="1" dirty="0" err="1">
                <a:solidFill>
                  <a:srgbClr val="FF0066"/>
                </a:solidFill>
                <a:effectLst>
                  <a:outerShdw blurRad="38100" dist="38100" dir="2700000" algn="tl">
                    <a:srgbClr val="000000"/>
                  </a:outerShdw>
                </a:effectLst>
              </a:rPr>
              <a:t>ch</a:t>
            </a:r>
            <a:r>
              <a:rPr lang="en-US" altLang="zh-CN" b="1" dirty="0">
                <a:solidFill>
                  <a:srgbClr val="FF0066"/>
                </a:solidFill>
                <a:effectLst>
                  <a:outerShdw blurRad="38100" dist="38100" dir="2700000" algn="tl">
                    <a:srgbClr val="000000"/>
                  </a:outerShdw>
                </a:effectLst>
              </a:rPr>
              <a:t> = a;</a:t>
            </a:r>
            <a:r>
              <a:rPr lang="en-US" altLang="zh-CN"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latin typeface="+mn-lt"/>
                <a:ea typeface="楷体" pitchFamily="49" charset="-122"/>
              </a:rPr>
              <a:t>//</a:t>
            </a:r>
            <a:r>
              <a:rPr lang="en-US" altLang="zh-CN" sz="2000" b="1" dirty="0" err="1">
                <a:solidFill>
                  <a:schemeClr val="accent2"/>
                </a:solidFill>
                <a:effectLst>
                  <a:outerShdw blurRad="38100" dist="38100" dir="2700000" algn="tl">
                    <a:srgbClr val="000000"/>
                  </a:outerShdw>
                </a:effectLst>
                <a:latin typeface="+mn-lt"/>
                <a:ea typeface="楷体" pitchFamily="49" charset="-122"/>
              </a:rPr>
              <a:t>ch</a:t>
            </a:r>
            <a:r>
              <a:rPr lang="zh-CN" altLang="en-US" sz="2000" b="1" dirty="0">
                <a:solidFill>
                  <a:schemeClr val="accent2"/>
                </a:solidFill>
                <a:effectLst>
                  <a:outerShdw blurRad="38100" dist="38100" dir="2700000" algn="tl">
                    <a:srgbClr val="000000"/>
                  </a:outerShdw>
                </a:effectLst>
                <a:latin typeface="+mn-lt"/>
                <a:ea typeface="楷体" pitchFamily="49" charset="-122"/>
              </a:rPr>
              <a:t>的值将是</a:t>
            </a:r>
            <a:r>
              <a:rPr lang="en-US" altLang="zh-CN" sz="2000" b="1" dirty="0">
                <a:solidFill>
                  <a:schemeClr val="accent2"/>
                </a:solidFill>
                <a:effectLst>
                  <a:outerShdw blurRad="38100" dist="38100" dir="2700000" algn="tl">
                    <a:srgbClr val="000000"/>
                  </a:outerShdw>
                </a:effectLst>
                <a:latin typeface="+mn-lt"/>
                <a:ea typeface="楷体" pitchFamily="49" charset="-122"/>
              </a:rPr>
              <a:t>0</a:t>
            </a:r>
          </a:p>
          <a:p>
            <a:pPr indent="266700"/>
            <a:r>
              <a:rPr lang="en-US" altLang="zh-CN" b="1" dirty="0">
                <a:solidFill>
                  <a:srgbClr val="FF0066"/>
                </a:solidFill>
                <a:effectLst>
                  <a:outerShdw blurRad="38100" dist="38100" dir="2700000" algn="tl">
                    <a:srgbClr val="000000"/>
                  </a:outerShdw>
                </a:effectLst>
              </a:rPr>
              <a:t>      c = b;</a:t>
            </a:r>
            <a:r>
              <a:rPr lang="en-US" altLang="zh-CN"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latin typeface="+mn-lt"/>
                <a:ea typeface="楷体" pitchFamily="49" charset="-122"/>
              </a:rPr>
              <a:t>//c</a:t>
            </a:r>
            <a:r>
              <a:rPr lang="zh-CN" altLang="en-US" sz="2000" b="1" dirty="0">
                <a:solidFill>
                  <a:schemeClr val="accent2"/>
                </a:solidFill>
                <a:effectLst>
                  <a:outerShdw blurRad="38100" dist="38100" dir="2700000" algn="tl">
                    <a:srgbClr val="000000"/>
                  </a:outerShdw>
                </a:effectLst>
                <a:latin typeface="+mn-lt"/>
                <a:ea typeface="楷体" pitchFamily="49" charset="-122"/>
              </a:rPr>
              <a:t>的值将是</a:t>
            </a:r>
            <a:r>
              <a:rPr lang="en-US" altLang="zh-CN" sz="2000" b="1" dirty="0">
                <a:solidFill>
                  <a:schemeClr val="accent2"/>
                </a:solidFill>
                <a:effectLst>
                  <a:outerShdw blurRad="38100" dist="38100" dir="2700000" algn="tl">
                    <a:srgbClr val="000000"/>
                  </a:outerShdw>
                </a:effectLst>
                <a:latin typeface="+mn-lt"/>
                <a:ea typeface="楷体" pitchFamily="49" charset="-122"/>
              </a:rPr>
              <a:t>0xaa00</a:t>
            </a:r>
          </a:p>
        </p:txBody>
      </p:sp>
      <p:sp>
        <p:nvSpPr>
          <p:cNvPr id="820263" name="Text Box 39"/>
          <p:cNvSpPr txBox="1">
            <a:spLocks noChangeArrowheads="1"/>
          </p:cNvSpPr>
          <p:nvPr/>
        </p:nvSpPr>
        <p:spPr bwMode="auto">
          <a:xfrm>
            <a:off x="1174233" y="4784725"/>
            <a:ext cx="6883400" cy="457200"/>
          </a:xfrm>
          <a:prstGeom prst="rect">
            <a:avLst/>
          </a:prstGeom>
          <a:noFill/>
          <a:ln w="9525">
            <a:noFill/>
            <a:miter lim="800000"/>
            <a:headEnd/>
            <a:tailEnd/>
          </a:ln>
          <a:effectLst/>
        </p:spPr>
        <p:txBody>
          <a:bodyPr>
            <a:spAutoFit/>
          </a:bodyPr>
          <a:lstStyle/>
          <a:p>
            <a:pPr marL="457200" indent="-457200">
              <a:spcBef>
                <a:spcPct val="50000"/>
              </a:spcBef>
            </a:pPr>
            <a:r>
              <a:rPr lang="en-US" altLang="zh-CN" b="1" dirty="0">
                <a:solidFill>
                  <a:srgbClr val="006600"/>
                </a:solidFill>
                <a:effectLst>
                  <a:outerShdw blurRad="38100" dist="38100" dir="2700000" algn="tl">
                    <a:srgbClr val="000000"/>
                  </a:outerShdw>
                </a:effectLst>
                <a:latin typeface="隶书" pitchFamily="49" charset="-122"/>
                <a:ea typeface="隶书" pitchFamily="49" charset="-122"/>
              </a:rPr>
              <a:t>(3) </a:t>
            </a:r>
            <a:r>
              <a:rPr lang="zh-CN" altLang="en-US" b="1" dirty="0">
                <a:solidFill>
                  <a:srgbClr val="006600"/>
                </a:solidFill>
                <a:effectLst>
                  <a:outerShdw blurRad="38100" dist="38100" dir="2700000" algn="tl">
                    <a:srgbClr val="000000"/>
                  </a:outerShdw>
                </a:effectLst>
                <a:latin typeface="隶书" pitchFamily="49" charset="-122"/>
                <a:ea typeface="隶书" pitchFamily="49" charset="-122"/>
              </a:rPr>
              <a:t>长度相同的数据类型转换</a:t>
            </a:r>
          </a:p>
        </p:txBody>
      </p:sp>
      <p:sp>
        <p:nvSpPr>
          <p:cNvPr id="820265" name="Rectangle 41"/>
          <p:cNvSpPr>
            <a:spLocks noChangeArrowheads="1"/>
          </p:cNvSpPr>
          <p:nvPr/>
        </p:nvSpPr>
        <p:spPr bwMode="auto">
          <a:xfrm>
            <a:off x="935934" y="5168900"/>
            <a:ext cx="6459538" cy="457200"/>
          </a:xfrm>
          <a:prstGeom prst="rect">
            <a:avLst/>
          </a:prstGeom>
          <a:noFill/>
          <a:ln w="9525">
            <a:noFill/>
            <a:miter lim="800000"/>
            <a:headEnd/>
            <a:tailEnd/>
          </a:ln>
          <a:effectLst/>
        </p:spPr>
        <p:txBody>
          <a:bodyPr anchor="ctr">
            <a:spAutoFit/>
          </a:bodyPr>
          <a:lstStyle/>
          <a:p>
            <a:r>
              <a:rPr lang="en-US" altLang="zh-CN" b="1">
                <a:effectLst>
                  <a:outerShdw blurRad="38100" dist="38100" dir="2700000" algn="tl">
                    <a:srgbClr val="FFFFFF"/>
                  </a:outerShdw>
                </a:effectLst>
                <a:latin typeface="+mn-lt"/>
                <a:ea typeface="楷体" pitchFamily="49" charset="-122"/>
              </a:rPr>
              <a:t>    </a:t>
            </a:r>
            <a:r>
              <a:rPr lang="zh-CN" altLang="en-US" sz="2000" b="1">
                <a:solidFill>
                  <a:srgbClr val="FF3300"/>
                </a:solidFill>
                <a:effectLst>
                  <a:outerShdw blurRad="38100" dist="38100" dir="2700000" algn="tl">
                    <a:srgbClr val="000000"/>
                  </a:outerShdw>
                </a:effectLst>
                <a:latin typeface="+mn-lt"/>
                <a:ea typeface="楷体" pitchFamily="49" charset="-122"/>
              </a:rPr>
              <a:t>方法：</a:t>
            </a:r>
            <a:r>
              <a:rPr lang="zh-CN" altLang="en-US" sz="2000" b="1">
                <a:effectLst>
                  <a:outerShdw blurRad="38100" dist="38100" dir="2700000" algn="tl">
                    <a:srgbClr val="FFFFFF"/>
                  </a:outerShdw>
                </a:effectLst>
                <a:latin typeface="+mn-lt"/>
                <a:ea typeface="楷体" pitchFamily="49" charset="-122"/>
              </a:rPr>
              <a:t>数据按照原样复制即可。</a:t>
            </a:r>
            <a:r>
              <a:rPr lang="zh-CN" altLang="en-US">
                <a:latin typeface="+mn-lt"/>
                <a:ea typeface="楷体" pitchFamily="49" charset="-122"/>
              </a:rPr>
              <a:t> </a:t>
            </a:r>
          </a:p>
        </p:txBody>
      </p:sp>
      <p:sp>
        <p:nvSpPr>
          <p:cNvPr id="820266" name="Rectangle 42"/>
          <p:cNvSpPr>
            <a:spLocks noChangeArrowheads="1"/>
          </p:cNvSpPr>
          <p:nvPr/>
        </p:nvSpPr>
        <p:spPr bwMode="auto">
          <a:xfrm>
            <a:off x="2135560" y="5727701"/>
            <a:ext cx="8065566" cy="860425"/>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例如：</a:t>
            </a:r>
            <a:r>
              <a:rPr lang="zh-CN" altLang="en-US" dirty="0">
                <a:effectLst>
                  <a:outerShdw blurRad="38100" dist="38100" dir="2700000" algn="tl">
                    <a:srgbClr val="FFFFFF"/>
                  </a:outerShdw>
                </a:effectLst>
                <a:latin typeface="隶书" pitchFamily="49" charset="-122"/>
                <a:ea typeface="隶书" pitchFamily="49" charset="-122"/>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 0xffff0000;</a:t>
            </a:r>
          </a:p>
          <a:p>
            <a:pPr indent="266700"/>
            <a:r>
              <a:rPr lang="en-US" altLang="zh-CN" b="1" dirty="0">
                <a:effectLst>
                  <a:outerShdw blurRad="38100" dist="38100" dir="2700000" algn="tl">
                    <a:srgbClr val="FFFFFF"/>
                  </a:outerShdw>
                </a:effectLst>
              </a:rPr>
              <a:t>             </a:t>
            </a:r>
            <a:r>
              <a:rPr lang="en-US" altLang="zh-CN" b="1" dirty="0">
                <a:solidFill>
                  <a:srgbClr val="FF0066"/>
                </a:solidFill>
                <a:effectLst>
                  <a:outerShdw blurRad="38100" dist="38100" dir="2700000" algn="tl">
                    <a:srgbClr val="000000"/>
                  </a:outerShdw>
                </a:effectLst>
              </a:rPr>
              <a:t>unsigned </a:t>
            </a:r>
            <a:r>
              <a:rPr lang="en-US" altLang="zh-CN" b="1" dirty="0" err="1">
                <a:solidFill>
                  <a:srgbClr val="FF0066"/>
                </a:solidFill>
                <a:effectLst>
                  <a:outerShdw blurRad="38100" dist="38100" dir="2700000" algn="tl">
                    <a:srgbClr val="000000"/>
                  </a:outerShdw>
                </a:effectLst>
              </a:rPr>
              <a:t>int</a:t>
            </a:r>
            <a:r>
              <a:rPr lang="en-US" altLang="zh-CN" b="1" dirty="0">
                <a:solidFill>
                  <a:srgbClr val="FF0066"/>
                </a:solidFill>
                <a:effectLst>
                  <a:outerShdw blurRad="38100" dist="38100" dir="2700000" algn="tl">
                    <a:srgbClr val="000000"/>
                  </a:outerShdw>
                </a:effectLst>
              </a:rPr>
              <a:t> b = a;</a:t>
            </a:r>
            <a:r>
              <a:rPr lang="en-US" altLang="zh-CN"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latin typeface="+mn-lt"/>
                <a:ea typeface="楷体" pitchFamily="49" charset="-122"/>
              </a:rPr>
              <a:t>//b</a:t>
            </a:r>
            <a:r>
              <a:rPr lang="zh-CN" altLang="en-US" sz="2000" b="1" dirty="0">
                <a:solidFill>
                  <a:schemeClr val="accent2"/>
                </a:solidFill>
                <a:effectLst>
                  <a:outerShdw blurRad="38100" dist="38100" dir="2700000" algn="tl">
                    <a:srgbClr val="000000"/>
                  </a:outerShdw>
                </a:effectLst>
                <a:latin typeface="+mn-lt"/>
                <a:ea typeface="楷体" pitchFamily="49" charset="-122"/>
              </a:rPr>
              <a:t>的值将是</a:t>
            </a:r>
            <a:r>
              <a:rPr lang="en-US" altLang="zh-CN" sz="2000" b="1" dirty="0">
                <a:solidFill>
                  <a:schemeClr val="accent2"/>
                </a:solidFill>
                <a:effectLst>
                  <a:outerShdw blurRad="38100" dist="38100" dir="2700000" algn="tl">
                    <a:srgbClr val="000000"/>
                  </a:outerShdw>
                </a:effectLst>
                <a:latin typeface="+mn-lt"/>
                <a:ea typeface="楷体" pitchFamily="49" charset="-122"/>
              </a:rPr>
              <a:t>0xffff0000</a:t>
            </a:r>
          </a:p>
        </p:txBody>
      </p:sp>
      <p:grpSp>
        <p:nvGrpSpPr>
          <p:cNvPr id="820267" name="Group 43"/>
          <p:cNvGrpSpPr>
            <a:grpSpLocks/>
          </p:cNvGrpSpPr>
          <p:nvPr/>
        </p:nvGrpSpPr>
        <p:grpSpPr bwMode="auto">
          <a:xfrm>
            <a:off x="-13391" y="0"/>
            <a:ext cx="446088" cy="6858000"/>
            <a:chOff x="0" y="0"/>
            <a:chExt cx="281" cy="4320"/>
          </a:xfrm>
        </p:grpSpPr>
        <p:sp>
          <p:nvSpPr>
            <p:cNvPr id="820268" name="Text Box 4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20269" name="Text Box 4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A4F7506E-FA55-B152-7433-50BCF591D228}"/>
              </a:ext>
            </a:extLst>
          </p:cNvPr>
          <p:cNvSpPr>
            <a:spLocks noGrp="1"/>
          </p:cNvSpPr>
          <p:nvPr>
            <p:ph type="sldNum" sz="quarter" idx="12"/>
          </p:nvPr>
        </p:nvSpPr>
        <p:spPr/>
        <p:txBody>
          <a:bodyPr/>
          <a:lstStyle/>
          <a:p>
            <a:fld id="{889BB3BD-F80A-4CDD-987F-7A7F8A95929D}" type="slidenum">
              <a:rPr lang="en-US" altLang="zh-CN" smtClean="0"/>
              <a:pPr/>
              <a:t>38</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0232"/>
                                        </p:tgtEl>
                                        <p:attrNameLst>
                                          <p:attrName>style.visibility</p:attrName>
                                        </p:attrNameLst>
                                      </p:cBhvr>
                                      <p:to>
                                        <p:strVal val="visible"/>
                                      </p:to>
                                    </p:set>
                                    <p:animEffect transition="in" filter="box(out)">
                                      <p:cBhvr>
                                        <p:cTn id="7" dur="500"/>
                                        <p:tgtEl>
                                          <p:spTgt spid="82023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0233">
                                            <p:txEl>
                                              <p:pRg st="0" end="0"/>
                                            </p:txEl>
                                          </p:spTgt>
                                        </p:tgtEl>
                                        <p:attrNameLst>
                                          <p:attrName>style.visibility</p:attrName>
                                        </p:attrNameLst>
                                      </p:cBhvr>
                                      <p:to>
                                        <p:strVal val="visible"/>
                                      </p:to>
                                    </p:set>
                                    <p:animEffect transition="in" filter="blinds(horizontal)">
                                      <p:cBhvr>
                                        <p:cTn id="12" dur="500"/>
                                        <p:tgtEl>
                                          <p:spTgt spid="82023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0260"/>
                                        </p:tgtEl>
                                        <p:attrNameLst>
                                          <p:attrName>style.visibility</p:attrName>
                                        </p:attrNameLst>
                                      </p:cBhvr>
                                      <p:to>
                                        <p:strVal val="visible"/>
                                      </p:to>
                                    </p:set>
                                    <p:animEffect transition="in" filter="blinds(horizontal)">
                                      <p:cBhvr>
                                        <p:cTn id="17" dur="500"/>
                                        <p:tgtEl>
                                          <p:spTgt spid="82026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820226"/>
                                        </p:tgtEl>
                                        <p:attrNameLst>
                                          <p:attrName>style.visibility</p:attrName>
                                        </p:attrNameLst>
                                      </p:cBhvr>
                                      <p:to>
                                        <p:strVal val="visible"/>
                                      </p:to>
                                    </p:set>
                                    <p:animEffect transition="in" filter="strips(downLeft)">
                                      <p:cBhvr>
                                        <p:cTn id="22" dur="500"/>
                                        <p:tgtEl>
                                          <p:spTgt spid="82022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820261"/>
                                        </p:tgtEl>
                                        <p:attrNameLst>
                                          <p:attrName>style.visibility</p:attrName>
                                        </p:attrNameLst>
                                      </p:cBhvr>
                                      <p:to>
                                        <p:strVal val="visible"/>
                                      </p:to>
                                    </p:set>
                                    <p:animEffect transition="in" filter="blinds(horizontal)">
                                      <p:cBhvr>
                                        <p:cTn id="26" dur="500"/>
                                        <p:tgtEl>
                                          <p:spTgt spid="820261"/>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820262"/>
                                        </p:tgtEl>
                                        <p:attrNameLst>
                                          <p:attrName>style.visibility</p:attrName>
                                        </p:attrNameLst>
                                      </p:cBhvr>
                                      <p:to>
                                        <p:strVal val="visible"/>
                                      </p:to>
                                    </p:set>
                                    <p:animEffect transition="in" filter="box(out)">
                                      <p:cBhvr>
                                        <p:cTn id="31" dur="500"/>
                                        <p:tgtEl>
                                          <p:spTgt spid="820262"/>
                                        </p:tgtEl>
                                      </p:cBhvr>
                                    </p:animEffect>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et>
                                      <p:cBhvr override="childStyle">
                                        <p:cTn dur="1" fill="hold" display="0" masterRel="nextClick" afterEffect="1"/>
                                        <p:tgtEl>
                                          <p:spTgt spid="820262"/>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20263"/>
                                        </p:tgtEl>
                                        <p:attrNameLst>
                                          <p:attrName>style.visibility</p:attrName>
                                        </p:attrNameLst>
                                      </p:cBhvr>
                                      <p:to>
                                        <p:strVal val="visible"/>
                                      </p:to>
                                    </p:set>
                                    <p:animEffect transition="in" filter="blinds(horizontal)">
                                      <p:cBhvr>
                                        <p:cTn id="36" dur="500"/>
                                        <p:tgtEl>
                                          <p:spTgt spid="820263"/>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20265">
                                            <p:txEl>
                                              <p:pRg st="0" end="0"/>
                                            </p:txEl>
                                          </p:spTgt>
                                        </p:tgtEl>
                                        <p:attrNameLst>
                                          <p:attrName>style.visibility</p:attrName>
                                        </p:attrNameLst>
                                      </p:cBhvr>
                                      <p:to>
                                        <p:strVal val="visible"/>
                                      </p:to>
                                    </p:set>
                                    <p:animEffect transition="in" filter="blinds(horizontal)">
                                      <p:cBhvr>
                                        <p:cTn id="41" dur="500"/>
                                        <p:tgtEl>
                                          <p:spTgt spid="820265">
                                            <p:txEl>
                                              <p:pRg st="0" end="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820266"/>
                                        </p:tgtEl>
                                        <p:attrNameLst>
                                          <p:attrName>style.visibility</p:attrName>
                                        </p:attrNameLst>
                                      </p:cBhvr>
                                      <p:to>
                                        <p:strVal val="visible"/>
                                      </p:to>
                                    </p:set>
                                    <p:animEffect transition="in" filter="box(out)">
                                      <p:cBhvr>
                                        <p:cTn id="46" dur="500"/>
                                        <p:tgtEl>
                                          <p:spTgt spid="820266"/>
                                        </p:tgtEl>
                                      </p:cBhvr>
                                    </p:animEffect>
                                  </p:childTnLst>
                                  <p:subTnLst>
                                    <p:audio>
                                      <p:cMediaNode>
                                        <p:cTn display="0" masterRel="sameClick">
                                          <p:stCondLst>
                                            <p:cond evt="begin" delay="0">
                                              <p:tn val="44"/>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6" grpId="0" animBg="1"/>
      <p:bldP spid="820232" grpId="0"/>
      <p:bldP spid="820262" grpId="0" animBg="1"/>
      <p:bldP spid="820263" grpId="0"/>
      <p:bldP spid="82026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2275" name="Rectangle 3"/>
          <p:cNvSpPr>
            <a:spLocks noGrp="1" noChangeArrowheads="1"/>
          </p:cNvSpPr>
          <p:nvPr>
            <p:ph type="body" idx="4294967295"/>
          </p:nvPr>
        </p:nvSpPr>
        <p:spPr>
          <a:xfrm>
            <a:off x="670822" y="333375"/>
            <a:ext cx="7772400" cy="647700"/>
          </a:xfrm>
        </p:spPr>
        <p:txBody>
          <a:bodyPr/>
          <a:lstStyle/>
          <a:p>
            <a:pPr algn="just">
              <a:buFontTx/>
              <a:buNone/>
            </a:pPr>
            <a:r>
              <a:rPr lang="en-US" altLang="zh-CN" dirty="0">
                <a:solidFill>
                  <a:srgbClr val="FF3399"/>
                </a:solidFill>
                <a:effectLst>
                  <a:outerShdw blurRad="38100" dist="38100" dir="2700000" algn="tl">
                    <a:srgbClr val="000000"/>
                  </a:outerShdw>
                </a:effectLst>
                <a:latin typeface="隶书" pitchFamily="49" charset="-122"/>
                <a:ea typeface="隶书" pitchFamily="49" charset="-122"/>
              </a:rPr>
              <a:t>2. </a:t>
            </a:r>
            <a:r>
              <a:rPr lang="zh-CN" altLang="en-US" dirty="0">
                <a:solidFill>
                  <a:srgbClr val="FF3399"/>
                </a:solidFill>
                <a:effectLst>
                  <a:outerShdw blurRad="38100" dist="38100" dir="2700000" algn="tl">
                    <a:srgbClr val="000000"/>
                  </a:outerShdw>
                </a:effectLst>
                <a:ea typeface="隶书" pitchFamily="49" charset="-122"/>
              </a:rPr>
              <a:t>强制类型转换符</a:t>
            </a:r>
            <a:r>
              <a:rPr lang="zh-CN" altLang="en-US" dirty="0"/>
              <a:t> </a:t>
            </a:r>
          </a:p>
        </p:txBody>
      </p:sp>
      <p:sp>
        <p:nvSpPr>
          <p:cNvPr id="822279" name="Text Box 7"/>
          <p:cNvSpPr txBox="1">
            <a:spLocks noChangeArrowheads="1"/>
          </p:cNvSpPr>
          <p:nvPr/>
        </p:nvSpPr>
        <p:spPr bwMode="auto">
          <a:xfrm>
            <a:off x="958160" y="815975"/>
            <a:ext cx="5349875" cy="457200"/>
          </a:xfrm>
          <a:prstGeom prst="rect">
            <a:avLst/>
          </a:prstGeom>
          <a:noFill/>
          <a:ln w="9525">
            <a:noFill/>
            <a:miter lim="800000"/>
            <a:headEnd/>
            <a:tailEnd/>
          </a:ln>
          <a:effectLst/>
        </p:spPr>
        <p:txBody>
          <a:bodyPr>
            <a:spAutoFit/>
          </a:bodyPr>
          <a:lstStyle/>
          <a:p>
            <a:pPr marL="457200" indent="-457200">
              <a:spcBef>
                <a:spcPct val="50000"/>
              </a:spcBef>
              <a:buFont typeface="Wingdings" pitchFamily="2" charset="2"/>
              <a:buChar char="Ø"/>
            </a:pPr>
            <a:r>
              <a:rPr lang="zh-CN" altLang="zh-CN" b="1" dirty="0">
                <a:solidFill>
                  <a:srgbClr val="FF3300"/>
                </a:solidFill>
                <a:effectLst>
                  <a:outerShdw blurRad="38100" dist="38100" dir="2700000" algn="tl">
                    <a:srgbClr val="000000"/>
                  </a:outerShdw>
                </a:effectLst>
                <a:latin typeface="+mn-lt"/>
                <a:ea typeface="楷体" pitchFamily="49" charset="-122"/>
              </a:rPr>
              <a:t>强制转换</a:t>
            </a:r>
            <a:r>
              <a:rPr lang="zh-CN" altLang="en-US" b="1" dirty="0">
                <a:solidFill>
                  <a:srgbClr val="006600"/>
                </a:solidFill>
                <a:effectLst>
                  <a:outerShdw blurRad="38100" dist="38100" dir="2700000" algn="tl">
                    <a:srgbClr val="000000"/>
                  </a:outerShdw>
                </a:effectLst>
                <a:latin typeface="+mn-lt"/>
                <a:ea typeface="楷体" pitchFamily="49" charset="-122"/>
              </a:rPr>
              <a:t>  </a:t>
            </a:r>
          </a:p>
        </p:txBody>
      </p:sp>
      <p:sp>
        <p:nvSpPr>
          <p:cNvPr id="822281" name="Rectangle 9"/>
          <p:cNvSpPr>
            <a:spLocks noChangeArrowheads="1"/>
          </p:cNvSpPr>
          <p:nvPr/>
        </p:nvSpPr>
        <p:spPr bwMode="auto">
          <a:xfrm>
            <a:off x="1127448" y="1239143"/>
            <a:ext cx="10489992" cy="461665"/>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强制类型转换是通过类型转换运算来实现的。其一般形式为：</a:t>
            </a:r>
            <a:r>
              <a:rPr lang="zh-CN" altLang="en-US" dirty="0">
                <a:latin typeface="+mn-lt"/>
                <a:ea typeface="楷体" pitchFamily="49" charset="-122"/>
              </a:rPr>
              <a:t> </a:t>
            </a:r>
          </a:p>
        </p:txBody>
      </p:sp>
      <p:sp>
        <p:nvSpPr>
          <p:cNvPr id="822293" name="Text Box 21"/>
          <p:cNvSpPr txBox="1">
            <a:spLocks noChangeArrowheads="1"/>
          </p:cNvSpPr>
          <p:nvPr/>
        </p:nvSpPr>
        <p:spPr bwMode="auto">
          <a:xfrm>
            <a:off x="1577285" y="1772816"/>
            <a:ext cx="7085384" cy="43180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algn="ctr"/>
            <a:r>
              <a:rPr lang="en-US" altLang="zh-CN" sz="2000" b="1">
                <a:solidFill>
                  <a:srgbClr val="FF0066"/>
                </a:solidFill>
                <a:effectLst>
                  <a:outerShdw blurRad="38100" dist="38100" dir="2700000" algn="tl">
                    <a:srgbClr val="000000"/>
                  </a:outerShdw>
                </a:effectLst>
                <a:latin typeface="隶书" pitchFamily="49" charset="-122"/>
                <a:ea typeface="隶书" pitchFamily="49" charset="-122"/>
              </a:rPr>
              <a:t>(</a:t>
            </a:r>
            <a:r>
              <a:rPr lang="zh-CN" altLang="en-US" sz="2000" b="1">
                <a:solidFill>
                  <a:srgbClr val="FF0066"/>
                </a:solidFill>
                <a:effectLst>
                  <a:outerShdw blurRad="38100" dist="38100" dir="2700000" algn="tl">
                    <a:srgbClr val="000000"/>
                  </a:outerShdw>
                </a:effectLst>
                <a:latin typeface="隶书" pitchFamily="49" charset="-122"/>
                <a:ea typeface="隶书" pitchFamily="49" charset="-122"/>
              </a:rPr>
              <a:t>类型说明符</a:t>
            </a:r>
            <a:r>
              <a:rPr lang="en-US" altLang="zh-CN" sz="2000" b="1">
                <a:solidFill>
                  <a:srgbClr val="FF0066"/>
                </a:solidFill>
                <a:effectLst>
                  <a:outerShdw blurRad="38100" dist="38100" dir="2700000" algn="tl">
                    <a:srgbClr val="000000"/>
                  </a:outerShdw>
                </a:effectLst>
                <a:latin typeface="隶书" pitchFamily="49" charset="-122"/>
                <a:ea typeface="隶书" pitchFamily="49" charset="-122"/>
              </a:rPr>
              <a:t>) (</a:t>
            </a:r>
            <a:r>
              <a:rPr lang="zh-CN" altLang="en-US" sz="2000" b="1">
                <a:solidFill>
                  <a:srgbClr val="FF0066"/>
                </a:solidFill>
                <a:effectLst>
                  <a:outerShdw blurRad="38100" dist="38100" dir="2700000" algn="tl">
                    <a:srgbClr val="000000"/>
                  </a:outerShdw>
                </a:effectLst>
                <a:latin typeface="隶书" pitchFamily="49" charset="-122"/>
                <a:ea typeface="隶书" pitchFamily="49" charset="-122"/>
              </a:rPr>
              <a:t>表达式</a:t>
            </a:r>
            <a:r>
              <a:rPr lang="en-US" altLang="zh-CN" sz="2000" b="1">
                <a:solidFill>
                  <a:srgbClr val="FF0066"/>
                </a:solidFill>
                <a:effectLst>
                  <a:outerShdw blurRad="38100" dist="38100" dir="2700000" algn="tl">
                    <a:srgbClr val="000000"/>
                  </a:outerShdw>
                </a:effectLst>
                <a:latin typeface="隶书" pitchFamily="49" charset="-122"/>
                <a:ea typeface="隶书" pitchFamily="49" charset="-122"/>
              </a:rPr>
              <a:t>)</a:t>
            </a:r>
          </a:p>
        </p:txBody>
      </p:sp>
      <p:sp>
        <p:nvSpPr>
          <p:cNvPr id="822294" name="Rectangle 22"/>
          <p:cNvSpPr>
            <a:spLocks noChangeArrowheads="1"/>
          </p:cNvSpPr>
          <p:nvPr/>
        </p:nvSpPr>
        <p:spPr bwMode="auto">
          <a:xfrm>
            <a:off x="780293" y="2420888"/>
            <a:ext cx="10932331" cy="830997"/>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mn-lt"/>
                <a:ea typeface="楷体" pitchFamily="49" charset="-122"/>
              </a:rPr>
              <a:t>功能：</a:t>
            </a:r>
            <a:r>
              <a:rPr lang="zh-CN" altLang="en-US" b="1" dirty="0">
                <a:effectLst>
                  <a:outerShdw blurRad="38100" dist="38100" dir="2700000" algn="tl">
                    <a:srgbClr val="FFFFFF"/>
                  </a:outerShdw>
                </a:effectLst>
                <a:latin typeface="+mn-lt"/>
                <a:ea typeface="楷体" pitchFamily="49" charset="-122"/>
              </a:rPr>
              <a:t>把表达式的运算结果强制转换成类型说明符所表示的类型。其中，</a:t>
            </a:r>
            <a:r>
              <a:rPr lang="en-US" altLang="zh-CN" b="1" dirty="0">
                <a:solidFill>
                  <a:schemeClr val="accent1"/>
                </a:solidFill>
                <a:effectLst>
                  <a:outerShdw blurRad="38100" dist="38100" dir="2700000" algn="tl">
                    <a:srgbClr val="000000"/>
                  </a:outerShdw>
                </a:effectLst>
                <a:latin typeface="+mn-lt"/>
                <a:ea typeface="楷体" pitchFamily="49" charset="-122"/>
              </a:rPr>
              <a:t>(</a:t>
            </a:r>
            <a:r>
              <a:rPr lang="zh-CN" altLang="en-US" b="1" dirty="0">
                <a:solidFill>
                  <a:schemeClr val="accent1"/>
                </a:solidFill>
                <a:effectLst>
                  <a:outerShdw blurRad="38100" dist="38100" dir="2700000" algn="tl">
                    <a:srgbClr val="000000"/>
                  </a:outerShdw>
                </a:effectLst>
                <a:latin typeface="+mn-lt"/>
                <a:ea typeface="楷体" pitchFamily="49" charset="-122"/>
              </a:rPr>
              <a:t>类型说明符</a:t>
            </a:r>
            <a:r>
              <a:rPr lang="en-US" altLang="zh-CN" b="1" dirty="0">
                <a:solidFill>
                  <a:schemeClr val="accent1"/>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是强制类型转换符，它的优先级比较高。 </a:t>
            </a:r>
          </a:p>
        </p:txBody>
      </p:sp>
      <p:sp>
        <p:nvSpPr>
          <p:cNvPr id="822295" name="Rectangle 23"/>
          <p:cNvSpPr>
            <a:spLocks noChangeArrowheads="1"/>
          </p:cNvSpPr>
          <p:nvPr/>
        </p:nvSpPr>
        <p:spPr bwMode="auto">
          <a:xfrm>
            <a:off x="1669025" y="3429000"/>
            <a:ext cx="7091271" cy="2686050"/>
          </a:xfrm>
          <a:prstGeom prst="rect">
            <a:avLst/>
          </a:prstGeom>
          <a:solidFill>
            <a:srgbClr val="FFFFFF"/>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lvl="1" indent="-457200"/>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例：</a:t>
            </a:r>
          </a:p>
          <a:p>
            <a:pPr lvl="2" indent="-457200"/>
            <a:r>
              <a:rPr lang="zh-CN" altLang="en-US" dirty="0">
                <a:effectLst>
                  <a:outerShdw blurRad="38100" dist="38100" dir="2700000" algn="tl">
                    <a:srgbClr val="C0C0C0"/>
                  </a:outerShdw>
                </a:effectLst>
              </a:rPr>
              <a:t> </a:t>
            </a:r>
            <a:r>
              <a:rPr lang="en-US" altLang="zh-CN" b="1" dirty="0">
                <a:effectLst>
                  <a:outerShdw blurRad="38100" dist="38100" dir="2700000" algn="tl">
                    <a:srgbClr val="C0C0C0"/>
                  </a:outerShdw>
                </a:effectLst>
              </a:rPr>
              <a:t>float x = 3.5, y = 2.1, z; </a:t>
            </a:r>
          </a:p>
          <a:p>
            <a:pPr lvl="2" indent="-457200"/>
            <a:r>
              <a:rPr lang="en-US" altLang="zh-CN" b="1" dirty="0">
                <a:effectLst>
                  <a:outerShdw blurRad="38100" dist="38100" dir="2700000" algn="tl">
                    <a:srgbClr val="C0C0C0"/>
                  </a:outerShdw>
                </a:effectLst>
              </a:rPr>
              <a:t> </a:t>
            </a:r>
            <a:r>
              <a:rPr lang="en-US" altLang="zh-CN" b="1" dirty="0" err="1">
                <a:effectLst>
                  <a:outerShdw blurRad="38100" dist="38100" dir="2700000" algn="tl">
                    <a:srgbClr val="C0C0C0"/>
                  </a:outerShdw>
                </a:effectLst>
              </a:rPr>
              <a:t>int</a:t>
            </a:r>
            <a:r>
              <a:rPr lang="en-US" altLang="zh-CN" b="1" dirty="0">
                <a:effectLst>
                  <a:outerShdw blurRad="38100" dist="38100" dir="2700000" algn="tl">
                    <a:srgbClr val="C0C0C0"/>
                  </a:outerShdw>
                </a:effectLst>
              </a:rPr>
              <a:t> a; </a:t>
            </a:r>
          </a:p>
          <a:p>
            <a:pPr lvl="2" indent="-457200"/>
            <a:r>
              <a:rPr lang="en-US" altLang="zh-CN" b="1" dirty="0">
                <a:effectLst>
                  <a:outerShdw blurRad="38100" dist="38100" dir="2700000" algn="tl">
                    <a:srgbClr val="C0C0C0"/>
                  </a:outerShdw>
                </a:effectLst>
              </a:rPr>
              <a:t> a = (int)(</a:t>
            </a:r>
            <a:r>
              <a:rPr lang="en-US" altLang="zh-CN" b="1" dirty="0" err="1">
                <a:effectLst>
                  <a:outerShdw blurRad="38100" dist="38100" dir="2700000" algn="tl">
                    <a:srgbClr val="C0C0C0"/>
                  </a:outerShdw>
                </a:effectLst>
              </a:rPr>
              <a:t>x+y</a:t>
            </a:r>
            <a:r>
              <a:rPr lang="en-US" altLang="zh-CN" b="1" dirty="0">
                <a:effectLst>
                  <a:outerShdw blurRad="38100" dist="38100" dir="2700000" algn="tl">
                    <a:srgbClr val="C0C0C0"/>
                  </a:outerShdw>
                </a:effectLst>
              </a:rPr>
              <a:t>);            </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zh-CN" altLang="en-US" sz="2000" b="1" dirty="0">
                <a:solidFill>
                  <a:schemeClr val="accent2"/>
                </a:solidFill>
                <a:effectLst>
                  <a:outerShdw blurRad="38100" dist="38100" dir="2700000" algn="tl">
                    <a:srgbClr val="C0C0C0"/>
                  </a:outerShdw>
                </a:effectLst>
                <a:latin typeface="+mn-lt"/>
                <a:ea typeface="楷体" pitchFamily="49" charset="-122"/>
              </a:rPr>
              <a:t>结果为</a:t>
            </a:r>
            <a:r>
              <a:rPr lang="en-US" altLang="zh-CN" sz="2000" b="1" dirty="0">
                <a:solidFill>
                  <a:schemeClr val="accent2"/>
                </a:solidFill>
                <a:effectLst>
                  <a:outerShdw blurRad="38100" dist="38100" dir="2700000" algn="tl">
                    <a:srgbClr val="C0C0C0"/>
                  </a:outerShdw>
                </a:effectLst>
                <a:latin typeface="+mn-lt"/>
                <a:ea typeface="楷体" pitchFamily="49" charset="-122"/>
              </a:rPr>
              <a:t>5</a:t>
            </a:r>
          </a:p>
          <a:p>
            <a:pPr lvl="2" indent="-457200"/>
            <a:r>
              <a:rPr lang="en-US" altLang="zh-CN" b="1" dirty="0">
                <a:effectLst>
                  <a:outerShdw blurRad="38100" dist="38100" dir="2700000" algn="tl">
                    <a:srgbClr val="C0C0C0"/>
                  </a:outerShdw>
                </a:effectLst>
              </a:rPr>
              <a:t> z = (int)</a:t>
            </a:r>
            <a:r>
              <a:rPr lang="en-US" altLang="zh-CN" b="1" dirty="0" err="1">
                <a:effectLst>
                  <a:outerShdw blurRad="38100" dist="38100" dir="2700000" algn="tl">
                    <a:srgbClr val="C0C0C0"/>
                  </a:outerShdw>
                </a:effectLst>
              </a:rPr>
              <a:t>x+y</a:t>
            </a:r>
            <a:r>
              <a:rPr lang="en-US" altLang="zh-CN" b="1" dirty="0">
                <a:effectLst>
                  <a:outerShdw blurRad="38100" dist="38100" dir="2700000" algn="tl">
                    <a:srgbClr val="C0C0C0"/>
                  </a:outerShdw>
                </a:effectLst>
              </a:rPr>
              <a:t>;               </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zh-CN" altLang="en-US" sz="2000" b="1" dirty="0">
                <a:solidFill>
                  <a:schemeClr val="accent2"/>
                </a:solidFill>
                <a:effectLst>
                  <a:outerShdw blurRad="38100" dist="38100" dir="2700000" algn="tl">
                    <a:srgbClr val="C0C0C0"/>
                  </a:outerShdw>
                </a:effectLst>
                <a:latin typeface="+mn-lt"/>
                <a:ea typeface="楷体" pitchFamily="49" charset="-122"/>
              </a:rPr>
              <a:t>结果为</a:t>
            </a:r>
            <a:r>
              <a:rPr lang="en-US" altLang="zh-CN" sz="2000" b="1" dirty="0">
                <a:solidFill>
                  <a:schemeClr val="accent2"/>
                </a:solidFill>
                <a:effectLst>
                  <a:outerShdw blurRad="38100" dist="38100" dir="2700000" algn="tl">
                    <a:srgbClr val="C0C0C0"/>
                  </a:outerShdw>
                </a:effectLst>
                <a:latin typeface="+mn-lt"/>
                <a:ea typeface="楷体" pitchFamily="49" charset="-122"/>
              </a:rPr>
              <a:t>5.100000</a:t>
            </a:r>
          </a:p>
          <a:p>
            <a:pPr lvl="2" indent="-457200"/>
            <a:r>
              <a:rPr lang="en-US" altLang="zh-CN" b="1" dirty="0">
                <a:effectLst>
                  <a:outerShdw blurRad="38100" dist="38100" dir="2700000" algn="tl">
                    <a:srgbClr val="C0C0C0"/>
                  </a:outerShdw>
                </a:effectLst>
              </a:rPr>
              <a:t> z = (double)(3/2);      </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zh-CN" altLang="en-US" sz="2000" b="1" dirty="0">
                <a:solidFill>
                  <a:schemeClr val="accent2"/>
                </a:solidFill>
                <a:effectLst>
                  <a:outerShdw blurRad="38100" dist="38100" dir="2700000" algn="tl">
                    <a:srgbClr val="C0C0C0"/>
                  </a:outerShdw>
                </a:effectLst>
                <a:latin typeface="+mn-lt"/>
                <a:ea typeface="楷体" pitchFamily="49" charset="-122"/>
              </a:rPr>
              <a:t>结果为</a:t>
            </a:r>
            <a:r>
              <a:rPr lang="en-US" altLang="zh-CN" sz="2000" b="1" dirty="0">
                <a:solidFill>
                  <a:schemeClr val="accent2"/>
                </a:solidFill>
                <a:effectLst>
                  <a:outerShdw blurRad="38100" dist="38100" dir="2700000" algn="tl">
                    <a:srgbClr val="C0C0C0"/>
                  </a:outerShdw>
                </a:effectLst>
                <a:latin typeface="+mn-lt"/>
                <a:ea typeface="楷体" pitchFamily="49" charset="-122"/>
              </a:rPr>
              <a:t>1.000000</a:t>
            </a:r>
          </a:p>
          <a:p>
            <a:pPr lvl="2" indent="-457200"/>
            <a:r>
              <a:rPr lang="en-US" altLang="zh-CN" b="1" dirty="0">
                <a:effectLst>
                  <a:outerShdw blurRad="38100" dist="38100" dir="2700000" algn="tl">
                    <a:srgbClr val="C0C0C0"/>
                  </a:outerShdw>
                </a:effectLst>
              </a:rPr>
              <a:t> a = (int)3.6;               </a:t>
            </a:r>
            <a:r>
              <a:rPr lang="en-US" altLang="zh-CN" sz="2000" b="1" dirty="0">
                <a:solidFill>
                  <a:schemeClr val="accent2"/>
                </a:solidFill>
                <a:effectLst>
                  <a:outerShdw blurRad="38100" dist="38100" dir="2700000" algn="tl">
                    <a:srgbClr val="C0C0C0"/>
                  </a:outerShdw>
                </a:effectLst>
                <a:latin typeface="+mn-lt"/>
                <a:ea typeface="楷体" pitchFamily="49" charset="-122"/>
              </a:rPr>
              <a:t>//</a:t>
            </a:r>
            <a:r>
              <a:rPr lang="zh-CN" altLang="en-US" sz="2000" b="1" dirty="0">
                <a:solidFill>
                  <a:schemeClr val="accent2"/>
                </a:solidFill>
                <a:effectLst>
                  <a:outerShdw blurRad="38100" dist="38100" dir="2700000" algn="tl">
                    <a:srgbClr val="C0C0C0"/>
                  </a:outerShdw>
                </a:effectLst>
                <a:latin typeface="+mn-lt"/>
                <a:ea typeface="楷体" pitchFamily="49" charset="-122"/>
              </a:rPr>
              <a:t>结果为</a:t>
            </a:r>
            <a:r>
              <a:rPr lang="en-US" altLang="zh-CN" sz="2000" b="1" dirty="0">
                <a:solidFill>
                  <a:schemeClr val="accent2"/>
                </a:solidFill>
                <a:effectLst>
                  <a:outerShdw blurRad="38100" dist="38100" dir="2700000" algn="tl">
                    <a:srgbClr val="C0C0C0"/>
                  </a:outerShdw>
                </a:effectLst>
                <a:latin typeface="+mn-lt"/>
                <a:ea typeface="楷体" pitchFamily="49" charset="-122"/>
              </a:rPr>
              <a:t>3</a:t>
            </a:r>
          </a:p>
        </p:txBody>
      </p:sp>
      <p:sp>
        <p:nvSpPr>
          <p:cNvPr id="822297" name="AutoShape 25"/>
          <p:cNvSpPr>
            <a:spLocks noChangeArrowheads="1"/>
          </p:cNvSpPr>
          <p:nvPr/>
        </p:nvSpPr>
        <p:spPr bwMode="auto">
          <a:xfrm>
            <a:off x="6240016" y="3660210"/>
            <a:ext cx="4718625" cy="1042532"/>
          </a:xfrm>
          <a:prstGeom prst="irregularSeal2">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w="38100">
            <a:solidFill>
              <a:srgbClr val="0000FF"/>
            </a:solidFill>
            <a:miter lim="800000"/>
            <a:headEnd/>
            <a:tailEnd/>
          </a:ln>
          <a:effectLst>
            <a:outerShdw blurRad="50800" dist="106680" dir="2700000" algn="tl" rotWithShape="0">
              <a:prstClr val="black">
                <a:alpha val="43000"/>
              </a:prstClr>
            </a:outerShdw>
          </a:effectLst>
        </p:spPr>
        <p:txBody>
          <a:bodyPr wrap="none" lIns="90000" tIns="46800" rIns="90000" bIns="46800" anchor="ctr">
            <a:spAutoFit/>
          </a:bodyPr>
          <a:lstStyle/>
          <a:p>
            <a:pPr algn="ctr" eaLnBrk="0" hangingPunct="0"/>
            <a:r>
              <a:rPr lang="zh-CN" altLang="en-US" b="1">
                <a:solidFill>
                  <a:srgbClr val="FF0000"/>
                </a:solidFill>
                <a:effectLst>
                  <a:outerShdw blurRad="38100" dist="38100" dir="2700000" algn="tl">
                    <a:srgbClr val="C0C0C0"/>
                  </a:outerShdw>
                </a:effectLst>
                <a:latin typeface="Arial" pitchFamily="34" charset="0"/>
                <a:ea typeface="隶书" pitchFamily="49" charset="-122"/>
              </a:rPr>
              <a:t>精度损失问题</a:t>
            </a:r>
          </a:p>
        </p:txBody>
      </p:sp>
      <p:grpSp>
        <p:nvGrpSpPr>
          <p:cNvPr id="822301" name="Group 29"/>
          <p:cNvGrpSpPr>
            <a:grpSpLocks/>
          </p:cNvGrpSpPr>
          <p:nvPr/>
        </p:nvGrpSpPr>
        <p:grpSpPr bwMode="auto">
          <a:xfrm>
            <a:off x="9012871" y="4351337"/>
            <a:ext cx="2089150" cy="1377949"/>
            <a:chOff x="4241" y="3067"/>
            <a:chExt cx="1316" cy="868"/>
          </a:xfrm>
        </p:grpSpPr>
        <p:sp>
          <p:nvSpPr>
            <p:cNvPr id="822299" name="Text Box 27"/>
            <p:cNvSpPr txBox="1">
              <a:spLocks noChangeArrowheads="1"/>
            </p:cNvSpPr>
            <p:nvPr/>
          </p:nvSpPr>
          <p:spPr bwMode="auto">
            <a:xfrm>
              <a:off x="4241" y="3294"/>
              <a:ext cx="1316" cy="641"/>
            </a:xfrm>
            <a:prstGeom prst="rect">
              <a:avLst/>
            </a:prstGeom>
            <a:noFill/>
            <a:ln w="38100">
              <a:noFill/>
              <a:miter lim="800000"/>
              <a:headEnd/>
              <a:tailEnd/>
            </a:ln>
            <a:effectLst/>
          </p:spPr>
          <p:txBody>
            <a:bodyPr lIns="90000" tIns="46800" rIns="90000" bIns="46800">
              <a:spAutoFit/>
            </a:bodyPr>
            <a:lstStyle/>
            <a:p>
              <a:pPr eaLnBrk="0" hangingPunct="0"/>
              <a:r>
                <a:rPr lang="zh-CN" altLang="en-US" sz="2000" b="1">
                  <a:solidFill>
                    <a:srgbClr val="FF3399"/>
                  </a:solidFill>
                  <a:effectLst>
                    <a:outerShdw blurRad="38100" dist="38100" dir="2700000" algn="tl">
                      <a:srgbClr val="000000"/>
                    </a:outerShdw>
                  </a:effectLst>
                  <a:latin typeface="Arial" pitchFamily="34" charset="0"/>
                  <a:ea typeface="隶书" pitchFamily="49" charset="-122"/>
                </a:rPr>
                <a:t>较高类型向较低类型转换时可能发生</a:t>
              </a:r>
            </a:p>
          </p:txBody>
        </p:sp>
        <p:sp>
          <p:nvSpPr>
            <p:cNvPr id="822300" name="Line 28"/>
            <p:cNvSpPr>
              <a:spLocks noChangeShapeType="1"/>
            </p:cNvSpPr>
            <p:nvPr/>
          </p:nvSpPr>
          <p:spPr bwMode="auto">
            <a:xfrm>
              <a:off x="4241" y="3067"/>
              <a:ext cx="317" cy="272"/>
            </a:xfrm>
            <a:prstGeom prst="line">
              <a:avLst/>
            </a:prstGeom>
            <a:noFill/>
            <a:ln w="38100">
              <a:solidFill>
                <a:srgbClr val="006600"/>
              </a:solidFill>
              <a:round/>
              <a:headEnd/>
              <a:tailEnd/>
            </a:ln>
            <a:effectLst/>
          </p:spPr>
          <p:txBody>
            <a:bodyPr lIns="90000" tIns="46800" rIns="90000" bIns="46800" anchor="ctr">
              <a:spAutoFit/>
            </a:bodyPr>
            <a:lstStyle/>
            <a:p>
              <a:endParaRPr lang="zh-CN" altLang="en-US"/>
            </a:p>
          </p:txBody>
        </p:sp>
      </p:grpSp>
      <p:sp>
        <p:nvSpPr>
          <p:cNvPr id="822296" name="Rectangle 24"/>
          <p:cNvSpPr>
            <a:spLocks noChangeArrowheads="1"/>
          </p:cNvSpPr>
          <p:nvPr/>
        </p:nvSpPr>
        <p:spPr bwMode="auto">
          <a:xfrm>
            <a:off x="1577284" y="3157528"/>
            <a:ext cx="9631283" cy="3416320"/>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FF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u="sng" dirty="0">
                <a:solidFill>
                  <a:srgbClr val="FF0000"/>
                </a:solidFill>
                <a:effectLst>
                  <a:outerShdw blurRad="38100" dist="38100" dir="2700000" algn="tl">
                    <a:srgbClr val="000000"/>
                  </a:outerShdw>
                </a:effectLst>
                <a:latin typeface="隶书" pitchFamily="49" charset="-122"/>
                <a:ea typeface="隶书" pitchFamily="49" charset="-122"/>
              </a:rPr>
              <a:t>注意：在使用强制转换时应注意以下问题：</a:t>
            </a:r>
            <a:endParaRPr lang="en-US" altLang="zh-CN" b="1" u="sng" dirty="0">
              <a:solidFill>
                <a:srgbClr val="FF0000"/>
              </a:solidFill>
              <a:effectLst>
                <a:outerShdw blurRad="38100" dist="38100" dir="2700000" algn="tl">
                  <a:srgbClr val="000000"/>
                </a:outerShdw>
              </a:effectLst>
              <a:latin typeface="隶书" pitchFamily="49" charset="-122"/>
              <a:ea typeface="隶书" pitchFamily="49" charset="-122"/>
            </a:endParaRPr>
          </a:p>
          <a:p>
            <a:pPr marL="342900" indent="-342900">
              <a:buFont typeface="Wingdings" panose="05000000000000000000" pitchFamily="2" charset="2"/>
              <a:buChar char="u"/>
            </a:pPr>
            <a:r>
              <a:rPr lang="zh-CN" altLang="en-US" b="1" dirty="0">
                <a:solidFill>
                  <a:srgbClr val="FF00FF"/>
                </a:solidFill>
                <a:effectLst>
                  <a:outerShdw blurRad="38100" dist="38100" dir="2700000" algn="tl">
                    <a:srgbClr val="000000"/>
                  </a:outerShdw>
                </a:effectLst>
                <a:latin typeface="隶书" pitchFamily="49" charset="-122"/>
                <a:ea typeface="隶书" pitchFamily="49" charset="-122"/>
              </a:rPr>
              <a:t>类型说明符和表达式都必须加括号</a:t>
            </a:r>
            <a:r>
              <a:rPr lang="en-US" altLang="zh-CN" b="1" dirty="0">
                <a:solidFill>
                  <a:srgbClr val="FF00FF"/>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FF"/>
                </a:solidFill>
                <a:effectLst>
                  <a:outerShdw blurRad="38100" dist="38100" dir="2700000" algn="tl">
                    <a:srgbClr val="000000"/>
                  </a:outerShdw>
                </a:effectLst>
                <a:latin typeface="隶书" pitchFamily="49" charset="-122"/>
                <a:ea typeface="隶书" pitchFamily="49" charset="-122"/>
              </a:rPr>
              <a:t>单个变量可以不加括号</a:t>
            </a:r>
            <a:r>
              <a:rPr lang="en-US" altLang="zh-CN" b="1" dirty="0">
                <a:solidFill>
                  <a:srgbClr val="FF00FF"/>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FF00FF"/>
                </a:solidFill>
                <a:effectLst>
                  <a:outerShdw blurRad="38100" dist="38100" dir="2700000" algn="tl">
                    <a:srgbClr val="000000"/>
                  </a:outerShdw>
                </a:effectLst>
                <a:latin typeface="隶书" pitchFamily="49" charset="-122"/>
                <a:ea typeface="隶书" pitchFamily="49" charset="-122"/>
              </a:rPr>
              <a:t>。</a:t>
            </a:r>
            <a:endParaRPr lang="en-US" altLang="zh-CN" b="1" dirty="0">
              <a:solidFill>
                <a:srgbClr val="FF00FF"/>
              </a:solidFill>
              <a:effectLst>
                <a:outerShdw blurRad="38100" dist="38100" dir="2700000" algn="tl">
                  <a:srgbClr val="000000"/>
                </a:outerShdw>
              </a:effectLst>
              <a:latin typeface="隶书" pitchFamily="49" charset="-122"/>
              <a:ea typeface="隶书" pitchFamily="49" charset="-122"/>
            </a:endParaRPr>
          </a:p>
          <a:p>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   </a:t>
            </a:r>
            <a:r>
              <a:rPr lang="zh-CN" altLang="en-US" b="1" dirty="0">
                <a:effectLst>
                  <a:outerShdw blurRad="38100" dist="38100" dir="2700000" algn="tl">
                    <a:srgbClr val="FFFFFF"/>
                  </a:outerShdw>
                </a:effectLst>
                <a:latin typeface="隶书" pitchFamily="49" charset="-122"/>
                <a:ea typeface="隶书" pitchFamily="49" charset="-122"/>
              </a:rPr>
              <a:t>例如：把</a:t>
            </a:r>
            <a:r>
              <a:rPr lang="en-US" altLang="zh-CN" b="1" dirty="0">
                <a:effectLst>
                  <a:outerShdw blurRad="38100" dist="38100" dir="2700000" algn="tl">
                    <a:srgbClr val="FFFFFF"/>
                  </a:outerShdw>
                </a:effectLst>
                <a:latin typeface="隶书" pitchFamily="49" charset="-122"/>
                <a:ea typeface="隶书" pitchFamily="49" charset="-122"/>
              </a:rPr>
              <a:t>(</a:t>
            </a:r>
            <a:r>
              <a:rPr lang="en-US" altLang="zh-CN" b="1" dirty="0" err="1">
                <a:effectLst>
                  <a:outerShdw blurRad="38100" dist="38100" dir="2700000" algn="tl">
                    <a:srgbClr val="FFFFFF"/>
                  </a:outerShdw>
                </a:effectLst>
                <a:latin typeface="隶书" pitchFamily="49" charset="-122"/>
                <a:ea typeface="隶书" pitchFamily="49" charset="-122"/>
              </a:rPr>
              <a:t>int</a:t>
            </a:r>
            <a:r>
              <a:rPr lang="en-US" altLang="zh-CN" b="1" dirty="0">
                <a:effectLst>
                  <a:outerShdw blurRad="38100" dist="38100" dir="2700000" algn="tl">
                    <a:srgbClr val="FFFFFF"/>
                  </a:outerShdw>
                </a:effectLst>
                <a:latin typeface="隶书" pitchFamily="49" charset="-122"/>
                <a:ea typeface="隶书" pitchFamily="49" charset="-122"/>
              </a:rPr>
              <a:t>)(</a:t>
            </a:r>
            <a:r>
              <a:rPr lang="en-US" altLang="zh-CN" b="1" dirty="0" err="1">
                <a:effectLst>
                  <a:outerShdw blurRad="38100" dist="38100" dir="2700000" algn="tl">
                    <a:srgbClr val="FFFFFF"/>
                  </a:outerShdw>
                </a:effectLst>
                <a:latin typeface="隶书" pitchFamily="49" charset="-122"/>
                <a:ea typeface="隶书" pitchFamily="49" charset="-122"/>
              </a:rPr>
              <a:t>x+y</a:t>
            </a:r>
            <a:r>
              <a:rPr lang="en-US" altLang="zh-CN" b="1" dirty="0">
                <a:effectLst>
                  <a:outerShdw blurRad="38100" dist="38100" dir="2700000" algn="tl">
                    <a:srgbClr val="FFFFFF"/>
                  </a:outerShdw>
                </a:effectLst>
                <a:latin typeface="隶书" pitchFamily="49" charset="-122"/>
                <a:ea typeface="隶书" pitchFamily="49" charset="-122"/>
              </a:rPr>
              <a:t>)</a:t>
            </a:r>
            <a:r>
              <a:rPr lang="zh-CN" altLang="en-US" b="1" dirty="0">
                <a:effectLst>
                  <a:outerShdw blurRad="38100" dist="38100" dir="2700000" algn="tl">
                    <a:srgbClr val="FFFFFF"/>
                  </a:outerShdw>
                </a:effectLst>
                <a:latin typeface="隶书" pitchFamily="49" charset="-122"/>
                <a:ea typeface="隶书" pitchFamily="49" charset="-122"/>
              </a:rPr>
              <a:t>写成</a:t>
            </a:r>
            <a:r>
              <a:rPr lang="en-US" altLang="zh-CN" b="1" dirty="0">
                <a:effectLst>
                  <a:outerShdw blurRad="38100" dist="38100" dir="2700000" algn="tl">
                    <a:srgbClr val="FFFFFF"/>
                  </a:outerShdw>
                </a:effectLst>
                <a:latin typeface="隶书" pitchFamily="49" charset="-122"/>
                <a:ea typeface="隶书" pitchFamily="49" charset="-122"/>
              </a:rPr>
              <a:t>(</a:t>
            </a:r>
            <a:r>
              <a:rPr lang="en-US" altLang="zh-CN" b="1" dirty="0" err="1">
                <a:effectLst>
                  <a:outerShdw blurRad="38100" dist="38100" dir="2700000" algn="tl">
                    <a:srgbClr val="FFFFFF"/>
                  </a:outerShdw>
                </a:effectLst>
                <a:latin typeface="隶书" pitchFamily="49" charset="-122"/>
                <a:ea typeface="隶书" pitchFamily="49" charset="-122"/>
              </a:rPr>
              <a:t>int</a:t>
            </a:r>
            <a:r>
              <a:rPr lang="en-US" altLang="zh-CN" b="1" dirty="0">
                <a:effectLst>
                  <a:outerShdw blurRad="38100" dist="38100" dir="2700000" algn="tl">
                    <a:srgbClr val="FFFFFF"/>
                  </a:outerShdw>
                </a:effectLst>
                <a:latin typeface="隶书" pitchFamily="49" charset="-122"/>
                <a:ea typeface="隶书" pitchFamily="49" charset="-122"/>
              </a:rPr>
              <a:t>)</a:t>
            </a:r>
            <a:r>
              <a:rPr lang="en-US" altLang="zh-CN" b="1" dirty="0" err="1">
                <a:effectLst>
                  <a:outerShdw blurRad="38100" dist="38100" dir="2700000" algn="tl">
                    <a:srgbClr val="FFFFFF"/>
                  </a:outerShdw>
                </a:effectLst>
                <a:latin typeface="隶书" pitchFamily="49" charset="-122"/>
                <a:ea typeface="隶书" pitchFamily="49" charset="-122"/>
              </a:rPr>
              <a:t>x+y</a:t>
            </a:r>
            <a:r>
              <a:rPr lang="zh-CN" altLang="en-US" b="1" dirty="0">
                <a:effectLst>
                  <a:outerShdw blurRad="38100" dist="38100" dir="2700000" algn="tl">
                    <a:srgbClr val="FFFFFF"/>
                  </a:outerShdw>
                </a:effectLst>
                <a:latin typeface="隶书" pitchFamily="49" charset="-122"/>
                <a:ea typeface="隶书" pitchFamily="49" charset="-122"/>
              </a:rPr>
              <a:t>则成了把</a:t>
            </a:r>
            <a:r>
              <a:rPr lang="en-US" altLang="zh-CN" b="1" dirty="0">
                <a:effectLst>
                  <a:outerShdw blurRad="38100" dist="38100" dir="2700000" algn="tl">
                    <a:srgbClr val="FFFFFF"/>
                  </a:outerShdw>
                </a:effectLst>
                <a:latin typeface="隶书" pitchFamily="49" charset="-122"/>
                <a:ea typeface="隶书" pitchFamily="49" charset="-122"/>
              </a:rPr>
              <a:t>x</a:t>
            </a:r>
            <a:r>
              <a:rPr lang="zh-CN" altLang="en-US" b="1" dirty="0">
                <a:effectLst>
                  <a:outerShdw blurRad="38100" dist="38100" dir="2700000" algn="tl">
                    <a:srgbClr val="FFFFFF"/>
                  </a:outerShdw>
                </a:effectLst>
                <a:latin typeface="隶书" pitchFamily="49" charset="-122"/>
                <a:ea typeface="隶书" pitchFamily="49" charset="-122"/>
              </a:rPr>
              <a:t>转换成</a:t>
            </a:r>
            <a:r>
              <a:rPr lang="en-US" altLang="zh-CN" b="1" dirty="0" err="1">
                <a:effectLst>
                  <a:outerShdw blurRad="38100" dist="38100" dir="2700000" algn="tl">
                    <a:srgbClr val="FFFFFF"/>
                  </a:outerShdw>
                </a:effectLst>
                <a:latin typeface="隶书" pitchFamily="49" charset="-122"/>
                <a:ea typeface="隶书" pitchFamily="49" charset="-122"/>
              </a:rPr>
              <a:t>int</a:t>
            </a:r>
            <a:r>
              <a:rPr lang="zh-CN" altLang="en-US" b="1" dirty="0">
                <a:effectLst>
                  <a:outerShdw blurRad="38100" dist="38100" dir="2700000" algn="tl">
                    <a:srgbClr val="FFFFFF"/>
                  </a:outerShdw>
                </a:effectLst>
                <a:latin typeface="隶书" pitchFamily="49" charset="-122"/>
                <a:ea typeface="隶书" pitchFamily="49" charset="-122"/>
              </a:rPr>
              <a:t>型之后再与</a:t>
            </a:r>
            <a:r>
              <a:rPr lang="en-US" altLang="zh-CN" b="1" dirty="0">
                <a:effectLst>
                  <a:outerShdw blurRad="38100" dist="38100" dir="2700000" algn="tl">
                    <a:srgbClr val="FFFFFF"/>
                  </a:outerShdw>
                </a:effectLst>
                <a:latin typeface="隶书" pitchFamily="49" charset="-122"/>
                <a:ea typeface="隶书" pitchFamily="49" charset="-122"/>
              </a:rPr>
              <a:t>y</a:t>
            </a:r>
            <a:r>
              <a:rPr lang="zh-CN" altLang="en-US" b="1" dirty="0">
                <a:effectLst>
                  <a:outerShdw blurRad="38100" dist="38100" dir="2700000" algn="tl">
                    <a:srgbClr val="FFFFFF"/>
                  </a:outerShdw>
                </a:effectLst>
                <a:latin typeface="隶书" pitchFamily="49" charset="-122"/>
                <a:ea typeface="隶书" pitchFamily="49" charset="-122"/>
              </a:rPr>
              <a:t>相加了。</a:t>
            </a:r>
            <a:endParaRPr lang="en-US" altLang="zh-CN" b="1" dirty="0">
              <a:effectLst>
                <a:outerShdw blurRad="38100" dist="38100" dir="2700000" algn="tl">
                  <a:srgbClr val="FFFFFF"/>
                </a:outerShdw>
              </a:effectLst>
              <a:latin typeface="隶书" pitchFamily="49" charset="-122"/>
              <a:ea typeface="隶书" pitchFamily="49" charset="-122"/>
            </a:endParaRPr>
          </a:p>
          <a:p>
            <a:pPr marL="342900" indent="-342900">
              <a:buFont typeface="Wingdings" panose="05000000000000000000" pitchFamily="2" charset="2"/>
              <a:buChar char="u"/>
            </a:pPr>
            <a:r>
              <a:rPr lang="zh-CN" altLang="en-US" b="1" dirty="0">
                <a:solidFill>
                  <a:srgbClr val="FF00FF"/>
                </a:solidFill>
                <a:effectLst>
                  <a:outerShdw blurRad="38100" dist="38100" dir="2700000" algn="tl">
                    <a:srgbClr val="000000"/>
                  </a:outerShdw>
                </a:effectLst>
                <a:latin typeface="隶书" pitchFamily="49" charset="-122"/>
                <a:ea typeface="隶书" pitchFamily="49" charset="-122"/>
              </a:rPr>
              <a:t>无论是强制转换或是自动转换，都只是为了本次运算的需要而对变量的数据长度进行的临时性转换，而不改变数据说明时对该变量定义的类型。</a:t>
            </a:r>
            <a:endParaRPr lang="en-US" altLang="zh-CN" b="1" dirty="0">
              <a:solidFill>
                <a:srgbClr val="FF00FF"/>
              </a:solidFill>
              <a:effectLst>
                <a:outerShdw blurRad="38100" dist="38100" dir="2700000" algn="tl">
                  <a:srgbClr val="000000"/>
                </a:outerShdw>
              </a:effectLst>
              <a:latin typeface="隶书" pitchFamily="49" charset="-122"/>
              <a:ea typeface="隶书" pitchFamily="49" charset="-122"/>
            </a:endParaRPr>
          </a:p>
          <a:p>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   </a:t>
            </a:r>
            <a:r>
              <a:rPr lang="zh-CN" altLang="en-US" b="1" dirty="0">
                <a:effectLst>
                  <a:outerShdw blurRad="38100" dist="38100" dir="2700000" algn="tl">
                    <a:srgbClr val="FFFFFF"/>
                  </a:outerShdw>
                </a:effectLst>
                <a:latin typeface="隶书" pitchFamily="49" charset="-122"/>
                <a:ea typeface="隶书" pitchFamily="49" charset="-122"/>
              </a:rPr>
              <a:t>例如，</a:t>
            </a:r>
            <a:r>
              <a:rPr lang="en-US" altLang="zh-CN" b="1" dirty="0">
                <a:effectLst>
                  <a:outerShdw blurRad="38100" dist="38100" dir="2700000" algn="tl">
                    <a:srgbClr val="FFFFFF"/>
                  </a:outerShdw>
                </a:effectLst>
                <a:latin typeface="隶书" pitchFamily="49" charset="-122"/>
                <a:ea typeface="隶书" pitchFamily="49" charset="-122"/>
              </a:rPr>
              <a:t>(double)a </a:t>
            </a:r>
            <a:r>
              <a:rPr lang="zh-CN" altLang="en-US" b="1" dirty="0">
                <a:effectLst>
                  <a:outerShdw blurRad="38100" dist="38100" dir="2700000" algn="tl">
                    <a:srgbClr val="FFFFFF"/>
                  </a:outerShdw>
                </a:effectLst>
                <a:latin typeface="隶书" pitchFamily="49" charset="-122"/>
                <a:ea typeface="隶书" pitchFamily="49" charset="-122"/>
              </a:rPr>
              <a:t>只是将变量</a:t>
            </a:r>
            <a:r>
              <a:rPr lang="en-US" altLang="zh-CN" b="1" dirty="0">
                <a:effectLst>
                  <a:outerShdw blurRad="38100" dist="38100" dir="2700000" algn="tl">
                    <a:srgbClr val="FFFFFF"/>
                  </a:outerShdw>
                </a:effectLst>
                <a:latin typeface="隶书" pitchFamily="49" charset="-122"/>
                <a:ea typeface="隶书" pitchFamily="49" charset="-122"/>
              </a:rPr>
              <a:t>a</a:t>
            </a:r>
            <a:r>
              <a:rPr lang="zh-CN" altLang="en-US" b="1" dirty="0">
                <a:effectLst>
                  <a:outerShdw blurRad="38100" dist="38100" dir="2700000" algn="tl">
                    <a:srgbClr val="FFFFFF"/>
                  </a:outerShdw>
                </a:effectLst>
                <a:latin typeface="隶书" pitchFamily="49" charset="-122"/>
                <a:ea typeface="隶书" pitchFamily="49" charset="-122"/>
              </a:rPr>
              <a:t>的值转换成一个</a:t>
            </a:r>
            <a:r>
              <a:rPr lang="en-US" altLang="zh-CN" b="1" dirty="0">
                <a:effectLst>
                  <a:outerShdw blurRad="38100" dist="38100" dir="2700000" algn="tl">
                    <a:srgbClr val="FFFFFF"/>
                  </a:outerShdw>
                </a:effectLst>
                <a:latin typeface="隶书" pitchFamily="49" charset="-122"/>
                <a:ea typeface="隶书" pitchFamily="49" charset="-122"/>
              </a:rPr>
              <a:t>double</a:t>
            </a:r>
            <a:r>
              <a:rPr lang="zh-CN" altLang="en-US" b="1" dirty="0">
                <a:effectLst>
                  <a:outerShdw blurRad="38100" dist="38100" dir="2700000" algn="tl">
                    <a:srgbClr val="FFFFFF"/>
                  </a:outerShdw>
                </a:effectLst>
                <a:latin typeface="隶书" pitchFamily="49" charset="-122"/>
                <a:ea typeface="隶书" pitchFamily="49" charset="-122"/>
              </a:rPr>
              <a:t>型的中间量，其数据类型并未转换成</a:t>
            </a:r>
            <a:r>
              <a:rPr lang="en-US" altLang="zh-CN" b="1" dirty="0">
                <a:effectLst>
                  <a:outerShdw blurRad="38100" dist="38100" dir="2700000" algn="tl">
                    <a:srgbClr val="FFFFFF"/>
                  </a:outerShdw>
                </a:effectLst>
                <a:latin typeface="隶书" pitchFamily="49" charset="-122"/>
                <a:ea typeface="隶书" pitchFamily="49" charset="-122"/>
              </a:rPr>
              <a:t>double</a:t>
            </a:r>
            <a:r>
              <a:rPr lang="zh-CN" altLang="en-US" b="1" dirty="0">
                <a:effectLst>
                  <a:outerShdw blurRad="38100" dist="38100" dir="2700000" algn="tl">
                    <a:srgbClr val="FFFFFF"/>
                  </a:outerShdw>
                </a:effectLst>
                <a:latin typeface="隶书" pitchFamily="49" charset="-122"/>
                <a:ea typeface="隶书" pitchFamily="49" charset="-122"/>
              </a:rPr>
              <a:t>型。</a:t>
            </a:r>
          </a:p>
        </p:txBody>
      </p:sp>
      <p:grpSp>
        <p:nvGrpSpPr>
          <p:cNvPr id="822302" name="Group 30"/>
          <p:cNvGrpSpPr>
            <a:grpSpLocks/>
          </p:cNvGrpSpPr>
          <p:nvPr/>
        </p:nvGrpSpPr>
        <p:grpSpPr bwMode="auto">
          <a:xfrm>
            <a:off x="-13391" y="0"/>
            <a:ext cx="446088" cy="6858000"/>
            <a:chOff x="0" y="0"/>
            <a:chExt cx="281" cy="4320"/>
          </a:xfrm>
        </p:grpSpPr>
        <p:sp>
          <p:nvSpPr>
            <p:cNvPr id="822303" name="Text Box 3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22304" name="Text Box 3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775CA3BE-D80B-98D4-8FAE-505D581C6C57}"/>
              </a:ext>
            </a:extLst>
          </p:cNvPr>
          <p:cNvSpPr>
            <a:spLocks noGrp="1"/>
          </p:cNvSpPr>
          <p:nvPr>
            <p:ph type="sldNum" sz="quarter" idx="12"/>
          </p:nvPr>
        </p:nvSpPr>
        <p:spPr/>
        <p:txBody>
          <a:bodyPr/>
          <a:lstStyle/>
          <a:p>
            <a:fld id="{889BB3BD-F80A-4CDD-987F-7A7F8A95929D}" type="slidenum">
              <a:rPr lang="en-US" altLang="zh-CN" smtClean="0"/>
              <a:pPr/>
              <a:t>39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2279"/>
                                        </p:tgtEl>
                                        <p:attrNameLst>
                                          <p:attrName>style.visibility</p:attrName>
                                        </p:attrNameLst>
                                      </p:cBhvr>
                                      <p:to>
                                        <p:strVal val="visible"/>
                                      </p:to>
                                    </p:set>
                                    <p:anim calcmode="lin" valueType="num">
                                      <p:cBhvr additive="base">
                                        <p:cTn id="7" dur="500" fill="hold"/>
                                        <p:tgtEl>
                                          <p:spTgt spid="822279"/>
                                        </p:tgtEl>
                                        <p:attrNameLst>
                                          <p:attrName>ppt_x</p:attrName>
                                        </p:attrNameLst>
                                      </p:cBhvr>
                                      <p:tavLst>
                                        <p:tav tm="0">
                                          <p:val>
                                            <p:strVal val="0-#ppt_w/2"/>
                                          </p:val>
                                        </p:tav>
                                        <p:tav tm="100000">
                                          <p:val>
                                            <p:strVal val="#ppt_x"/>
                                          </p:val>
                                        </p:tav>
                                      </p:tavLst>
                                    </p:anim>
                                    <p:anim calcmode="lin" valueType="num">
                                      <p:cBhvr additive="base">
                                        <p:cTn id="8" dur="500" fill="hold"/>
                                        <p:tgtEl>
                                          <p:spTgt spid="8222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22281">
                                            <p:txEl>
                                              <p:pRg st="0" end="0"/>
                                            </p:txEl>
                                          </p:spTgt>
                                        </p:tgtEl>
                                        <p:attrNameLst>
                                          <p:attrName>style.visibility</p:attrName>
                                        </p:attrNameLst>
                                      </p:cBhvr>
                                      <p:to>
                                        <p:strVal val="visible"/>
                                      </p:to>
                                    </p:set>
                                    <p:animEffect transition="in" filter="blinds(horizontal)">
                                      <p:cBhvr>
                                        <p:cTn id="13" dur="500"/>
                                        <p:tgtEl>
                                          <p:spTgt spid="822281">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8" presetClass="entr" presetSubtype="32" fill="hold" grpId="0" nodeType="clickEffect">
                                  <p:stCondLst>
                                    <p:cond delay="0"/>
                                  </p:stCondLst>
                                  <p:childTnLst>
                                    <p:set>
                                      <p:cBhvr>
                                        <p:cTn id="17" dur="1" fill="hold">
                                          <p:stCondLst>
                                            <p:cond delay="0"/>
                                          </p:stCondLst>
                                        </p:cTn>
                                        <p:tgtEl>
                                          <p:spTgt spid="822293"/>
                                        </p:tgtEl>
                                        <p:attrNameLst>
                                          <p:attrName>style.visibility</p:attrName>
                                        </p:attrNameLst>
                                      </p:cBhvr>
                                      <p:to>
                                        <p:strVal val="visible"/>
                                      </p:to>
                                    </p:set>
                                    <p:animEffect transition="in" filter="diamond(out)">
                                      <p:cBhvr>
                                        <p:cTn id="18" dur="2000"/>
                                        <p:tgtEl>
                                          <p:spTgt spid="822293"/>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22294">
                                            <p:txEl>
                                              <p:pRg st="0" end="0"/>
                                            </p:txEl>
                                          </p:spTgt>
                                        </p:tgtEl>
                                        <p:attrNameLst>
                                          <p:attrName>style.visibility</p:attrName>
                                        </p:attrNameLst>
                                      </p:cBhvr>
                                      <p:to>
                                        <p:strVal val="visible"/>
                                      </p:to>
                                    </p:set>
                                    <p:animEffect transition="in" filter="blinds(horizontal)">
                                      <p:cBhvr>
                                        <p:cTn id="23" dur="500"/>
                                        <p:tgtEl>
                                          <p:spTgt spid="822294">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822295"/>
                                        </p:tgtEl>
                                        <p:attrNameLst>
                                          <p:attrName>style.visibility</p:attrName>
                                        </p:attrNameLst>
                                      </p:cBhvr>
                                      <p:to>
                                        <p:strVal val="visible"/>
                                      </p:to>
                                    </p:set>
                                    <p:animEffect transition="in" filter="box(out)">
                                      <p:cBhvr>
                                        <p:cTn id="28" dur="500"/>
                                        <p:tgtEl>
                                          <p:spTgt spid="822295"/>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822297"/>
                                        </p:tgtEl>
                                        <p:attrNameLst>
                                          <p:attrName>style.visibility</p:attrName>
                                        </p:attrNameLst>
                                      </p:cBhvr>
                                      <p:to>
                                        <p:strVal val="visible"/>
                                      </p:to>
                                    </p:set>
                                    <p:animEffect transition="in" filter="box(out)">
                                      <p:cBhvr>
                                        <p:cTn id="33" dur="500"/>
                                        <p:tgtEl>
                                          <p:spTgt spid="822297"/>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822301"/>
                                        </p:tgtEl>
                                        <p:attrNameLst>
                                          <p:attrName>style.visibility</p:attrName>
                                        </p:attrNameLst>
                                      </p:cBhvr>
                                      <p:to>
                                        <p:strVal val="visible"/>
                                      </p:to>
                                    </p:set>
                                    <p:animEffect transition="in" filter="strips(downRight)">
                                      <p:cBhvr>
                                        <p:cTn id="38" dur="500"/>
                                        <p:tgtEl>
                                          <p:spTgt spid="822301"/>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822296"/>
                                        </p:tgtEl>
                                        <p:attrNameLst>
                                          <p:attrName>style.visibility</p:attrName>
                                        </p:attrNameLst>
                                      </p:cBhvr>
                                      <p:to>
                                        <p:strVal val="visible"/>
                                      </p:to>
                                    </p:set>
                                    <p:animEffect transition="in" filter="box(out)">
                                      <p:cBhvr>
                                        <p:cTn id="43" dur="500"/>
                                        <p:tgtEl>
                                          <p:spTgt spid="822296"/>
                                        </p:tgtEl>
                                      </p:cBhvr>
                                    </p:animEffect>
                                  </p:childTnLst>
                                  <p:subTnLs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9" grpId="0"/>
      <p:bldP spid="822293" grpId="0" animBg="1"/>
      <p:bldP spid="822295" grpId="0" animBg="1"/>
      <p:bldP spid="822297" grpId="0" animBg="1" autoUpdateAnimBg="0"/>
      <p:bldP spid="82229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2402" name="Rectangle 2"/>
          <p:cNvSpPr>
            <a:spLocks noChangeArrowheads="1"/>
          </p:cNvSpPr>
          <p:nvPr/>
        </p:nvSpPr>
        <p:spPr bwMode="auto">
          <a:xfrm>
            <a:off x="1199456" y="814388"/>
            <a:ext cx="10225136" cy="448682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609600" indent="-336550">
              <a:spcBef>
                <a:spcPct val="20000"/>
              </a:spcBef>
              <a:buClr>
                <a:srgbClr val="CC3300"/>
              </a:buClr>
              <a:buFont typeface="Wingdings" pitchFamily="2" charset="2"/>
              <a:buChar char="ü"/>
            </a:pPr>
            <a:r>
              <a:rPr lang="zh-CN" altLang="zh-CN" b="1" dirty="0">
                <a:effectLst>
                  <a:outerShdw blurRad="38100" dist="38100" dir="2700000" algn="tl">
                    <a:srgbClr val="FFFFFF"/>
                  </a:outerShdw>
                </a:effectLst>
                <a:latin typeface="+mn-lt"/>
                <a:ea typeface="楷体" pitchFamily="49" charset="-122"/>
              </a:rPr>
              <a:t>掌握变量和常量的概念；</a:t>
            </a:r>
          </a:p>
          <a:p>
            <a:pPr marL="609600" indent="-336550">
              <a:spcBef>
                <a:spcPct val="20000"/>
              </a:spcBef>
              <a:buClr>
                <a:srgbClr val="CC3300"/>
              </a:buClr>
              <a:buFont typeface="Wingdings" pitchFamily="2" charset="2"/>
              <a:buChar char="ü"/>
            </a:pPr>
            <a:r>
              <a:rPr lang="zh-CN" altLang="zh-CN" b="1" dirty="0">
                <a:effectLst>
                  <a:outerShdw blurRad="38100" dist="38100" dir="2700000" algn="tl">
                    <a:srgbClr val="FFFFFF"/>
                  </a:outerShdw>
                </a:effectLst>
                <a:latin typeface="+mn-lt"/>
                <a:ea typeface="楷体" pitchFamily="49" charset="-122"/>
              </a:rPr>
              <a:t>理解各种类型的数据在内存中的存放形式；</a:t>
            </a:r>
          </a:p>
          <a:p>
            <a:pPr marL="609600" indent="-336550">
              <a:spcBef>
                <a:spcPct val="20000"/>
              </a:spcBef>
              <a:buClr>
                <a:srgbClr val="CC3300"/>
              </a:buClr>
              <a:buFont typeface="Wingdings" pitchFamily="2" charset="2"/>
              <a:buChar char="ü"/>
            </a:pPr>
            <a:r>
              <a:rPr lang="zh-CN" altLang="zh-CN" b="1" dirty="0">
                <a:effectLst>
                  <a:outerShdw blurRad="38100" dist="38100" dir="2700000" algn="tl">
                    <a:srgbClr val="FFFFFF"/>
                  </a:outerShdw>
                </a:effectLst>
                <a:latin typeface="+mn-lt"/>
                <a:ea typeface="楷体" pitchFamily="49" charset="-122"/>
              </a:rPr>
              <a:t>掌握各种类型数据的常量的使用方法；</a:t>
            </a:r>
          </a:p>
          <a:p>
            <a:pPr marL="609600" indent="-336550">
              <a:spcBef>
                <a:spcPct val="20000"/>
              </a:spcBef>
              <a:buClr>
                <a:srgbClr val="CC3300"/>
              </a:buClr>
              <a:buFont typeface="Wingdings" pitchFamily="2" charset="2"/>
              <a:buChar char="ü"/>
            </a:pPr>
            <a:r>
              <a:rPr lang="zh-CN" altLang="zh-CN" b="1" dirty="0">
                <a:effectLst>
                  <a:outerShdw blurRad="38100" dist="38100" dir="2700000" algn="tl">
                    <a:srgbClr val="FFFFFF"/>
                  </a:outerShdw>
                </a:effectLst>
                <a:latin typeface="+mn-lt"/>
                <a:ea typeface="楷体" pitchFamily="49" charset="-122"/>
              </a:rPr>
              <a:t>掌握各种整型、字符型、浮点型变量的定义和引用方法；</a:t>
            </a:r>
          </a:p>
          <a:p>
            <a:pPr marL="609600" indent="-336550">
              <a:spcBef>
                <a:spcPct val="20000"/>
              </a:spcBef>
              <a:buClr>
                <a:srgbClr val="CC3300"/>
              </a:buClr>
              <a:buFont typeface="Wingdings" pitchFamily="2" charset="2"/>
              <a:buChar char="ü"/>
            </a:pPr>
            <a:r>
              <a:rPr lang="zh-CN" altLang="zh-CN" b="1" dirty="0">
                <a:effectLst>
                  <a:outerShdw blurRad="38100" dist="38100" dir="2700000" algn="tl">
                    <a:srgbClr val="FFFFFF"/>
                  </a:outerShdw>
                </a:effectLst>
                <a:latin typeface="+mn-lt"/>
                <a:ea typeface="楷体" pitchFamily="49" charset="-122"/>
              </a:rPr>
              <a:t>了解调用</a:t>
            </a:r>
            <a:r>
              <a:rPr lang="en-US" altLang="zh-CN" b="1" dirty="0" err="1">
                <a:effectLst>
                  <a:outerShdw blurRad="38100" dist="38100" dir="2700000" algn="tl">
                    <a:srgbClr val="FFFFFF"/>
                  </a:outerShdw>
                </a:effectLst>
                <a:latin typeface="+mn-lt"/>
                <a:ea typeface="楷体" pitchFamily="49" charset="-122"/>
              </a:rPr>
              <a:t>printf</a:t>
            </a:r>
            <a:r>
              <a:rPr lang="zh-CN" altLang="en-US" b="1" dirty="0">
                <a:effectLst>
                  <a:outerShdw blurRad="38100" dist="38100" dir="2700000" algn="tl">
                    <a:srgbClr val="FFFFFF"/>
                  </a:outerShdw>
                </a:effectLst>
                <a:latin typeface="+mn-lt"/>
                <a:ea typeface="楷体" pitchFamily="49" charset="-122"/>
              </a:rPr>
              <a:t>函数输出各种类型数据的方法；</a:t>
            </a:r>
          </a:p>
          <a:p>
            <a:pPr marL="609600" indent="-336550">
              <a:spcBef>
                <a:spcPct val="20000"/>
              </a:spcBef>
              <a:buClr>
                <a:srgbClr val="CC3300"/>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掌握数据类型转换的规则以及强制数据类型转换的方法；</a:t>
            </a:r>
          </a:p>
          <a:p>
            <a:pPr marL="609600" indent="-336550">
              <a:spcBef>
                <a:spcPct val="20000"/>
              </a:spcBef>
              <a:buClr>
                <a:srgbClr val="CC3300"/>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掌握赋值运算符、算术运算符、位运算符、逗号运算符以及</a:t>
            </a:r>
            <a:r>
              <a:rPr lang="en-US" altLang="zh-CN" b="1" dirty="0" err="1">
                <a:effectLst>
                  <a:outerShdw blurRad="38100" dist="38100" dir="2700000" algn="tl">
                    <a:srgbClr val="FFFFFF"/>
                  </a:outerShdw>
                </a:effectLst>
                <a:latin typeface="+mn-lt"/>
                <a:ea typeface="楷体" pitchFamily="49" charset="-122"/>
              </a:rPr>
              <a:t>sizeof</a:t>
            </a:r>
            <a:r>
              <a:rPr lang="zh-CN" altLang="en-US" b="1" dirty="0">
                <a:effectLst>
                  <a:outerShdw blurRad="38100" dist="38100" dir="2700000" algn="tl">
                    <a:srgbClr val="FFFFFF"/>
                  </a:outerShdw>
                </a:effectLst>
                <a:latin typeface="+mn-lt"/>
                <a:ea typeface="楷体" pitchFamily="49" charset="-122"/>
              </a:rPr>
              <a:t>的使用方法；</a:t>
            </a:r>
          </a:p>
          <a:p>
            <a:pPr marL="609600" indent="-336550">
              <a:spcBef>
                <a:spcPct val="20000"/>
              </a:spcBef>
              <a:buClr>
                <a:srgbClr val="CC3300"/>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理解运算符的优先级和结合性的概念，记住所学的各种运算符的优先级关系和结合性。</a:t>
            </a:r>
          </a:p>
        </p:txBody>
      </p:sp>
      <p:sp>
        <p:nvSpPr>
          <p:cNvPr id="742406" name="Text Box 6"/>
          <p:cNvSpPr txBox="1">
            <a:spLocks noChangeArrowheads="1"/>
          </p:cNvSpPr>
          <p:nvPr/>
        </p:nvSpPr>
        <p:spPr bwMode="auto">
          <a:xfrm>
            <a:off x="523185" y="122238"/>
            <a:ext cx="7129463" cy="641350"/>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600" b="1">
                <a:solidFill>
                  <a:srgbClr val="FF3300"/>
                </a:solidFill>
                <a:effectLst>
                  <a:outerShdw blurRad="38100" dist="38100" dir="2700000" algn="tl">
                    <a:srgbClr val="000000"/>
                  </a:outerShdw>
                </a:effectLst>
                <a:latin typeface="Arial" pitchFamily="34" charset="0"/>
                <a:ea typeface="隶书" pitchFamily="49" charset="-122"/>
              </a:rPr>
              <a:t>学习目标</a:t>
            </a:r>
            <a:r>
              <a:rPr kumimoji="0" lang="zh-CN" altLang="en-US" sz="3600" b="1">
                <a:effectLst>
                  <a:outerShdw blurRad="38100" dist="38100" dir="2700000" algn="tl">
                    <a:srgbClr val="FFFFFF"/>
                  </a:outerShdw>
                </a:effectLst>
              </a:rPr>
              <a:t>   </a:t>
            </a:r>
            <a:endParaRPr kumimoji="0" lang="zh-CN" altLang="en-US" sz="3600"/>
          </a:p>
        </p:txBody>
      </p:sp>
      <p:grpSp>
        <p:nvGrpSpPr>
          <p:cNvPr id="742416" name="Group 16"/>
          <p:cNvGrpSpPr>
            <a:grpSpLocks/>
          </p:cNvGrpSpPr>
          <p:nvPr/>
        </p:nvGrpSpPr>
        <p:grpSpPr bwMode="auto">
          <a:xfrm>
            <a:off x="-13391" y="0"/>
            <a:ext cx="446088" cy="6858000"/>
            <a:chOff x="0" y="0"/>
            <a:chExt cx="281" cy="4320"/>
          </a:xfrm>
        </p:grpSpPr>
        <p:sp>
          <p:nvSpPr>
            <p:cNvPr id="742417" name="Text Box 1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42418" name="Text Box 1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25C51750-4368-6F1C-26B7-F7B8FCF29509}"/>
              </a:ext>
            </a:extLst>
          </p:cNvPr>
          <p:cNvSpPr>
            <a:spLocks noGrp="1"/>
          </p:cNvSpPr>
          <p:nvPr>
            <p:ph type="sldNum" sz="quarter" idx="12"/>
          </p:nvPr>
        </p:nvSpPr>
        <p:spPr/>
        <p:txBody>
          <a:bodyPr/>
          <a:lstStyle/>
          <a:p>
            <a:fld id="{2E5EEE44-8A65-4C87-994F-BCEB081E094E}" type="slidenum">
              <a:rPr lang="en-US" altLang="zh-CN" smtClean="0"/>
              <a:pPr/>
              <a:t>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2402">
                                            <p:txEl>
                                              <p:pRg st="0" end="0"/>
                                            </p:txEl>
                                          </p:spTgt>
                                        </p:tgtEl>
                                        <p:attrNameLst>
                                          <p:attrName>style.visibility</p:attrName>
                                        </p:attrNameLst>
                                      </p:cBhvr>
                                      <p:to>
                                        <p:strVal val="visible"/>
                                      </p:to>
                                    </p:set>
                                    <p:anim calcmode="lin" valueType="num">
                                      <p:cBhvr additive="base">
                                        <p:cTn id="7" dur="500" fill="hold"/>
                                        <p:tgtEl>
                                          <p:spTgt spid="7424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2402">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2402">
                                            <p:txEl>
                                              <p:pRg st="1" end="1"/>
                                            </p:txEl>
                                          </p:spTgt>
                                        </p:tgtEl>
                                        <p:attrNameLst>
                                          <p:attrName>style.visibility</p:attrName>
                                        </p:attrNameLst>
                                      </p:cBhvr>
                                      <p:to>
                                        <p:strVal val="visible"/>
                                      </p:to>
                                    </p:set>
                                    <p:anim calcmode="lin" valueType="num">
                                      <p:cBhvr additive="base">
                                        <p:cTn id="13" dur="500" fill="hold"/>
                                        <p:tgtEl>
                                          <p:spTgt spid="7424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2402">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2402">
                                            <p:txEl>
                                              <p:pRg st="2" end="2"/>
                                            </p:txEl>
                                          </p:spTgt>
                                        </p:tgtEl>
                                        <p:attrNameLst>
                                          <p:attrName>style.visibility</p:attrName>
                                        </p:attrNameLst>
                                      </p:cBhvr>
                                      <p:to>
                                        <p:strVal val="visible"/>
                                      </p:to>
                                    </p:set>
                                    <p:anim calcmode="lin" valueType="num">
                                      <p:cBhvr additive="base">
                                        <p:cTn id="19" dur="500" fill="hold"/>
                                        <p:tgtEl>
                                          <p:spTgt spid="74240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2402">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2402">
                                            <p:txEl>
                                              <p:pRg st="3" end="3"/>
                                            </p:txEl>
                                          </p:spTgt>
                                        </p:tgtEl>
                                        <p:attrNameLst>
                                          <p:attrName>style.visibility</p:attrName>
                                        </p:attrNameLst>
                                      </p:cBhvr>
                                      <p:to>
                                        <p:strVal val="visible"/>
                                      </p:to>
                                    </p:set>
                                    <p:anim calcmode="lin" valueType="num">
                                      <p:cBhvr additive="base">
                                        <p:cTn id="25" dur="500" fill="hold"/>
                                        <p:tgtEl>
                                          <p:spTgt spid="74240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2402">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2402">
                                            <p:txEl>
                                              <p:pRg st="4" end="4"/>
                                            </p:txEl>
                                          </p:spTgt>
                                        </p:tgtEl>
                                        <p:attrNameLst>
                                          <p:attrName>style.visibility</p:attrName>
                                        </p:attrNameLst>
                                      </p:cBhvr>
                                      <p:to>
                                        <p:strVal val="visible"/>
                                      </p:to>
                                    </p:set>
                                    <p:anim calcmode="lin" valueType="num">
                                      <p:cBhvr additive="base">
                                        <p:cTn id="31" dur="500" fill="hold"/>
                                        <p:tgtEl>
                                          <p:spTgt spid="74240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2402">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2402">
                                            <p:txEl>
                                              <p:pRg st="5" end="5"/>
                                            </p:txEl>
                                          </p:spTgt>
                                        </p:tgtEl>
                                        <p:attrNameLst>
                                          <p:attrName>style.visibility</p:attrName>
                                        </p:attrNameLst>
                                      </p:cBhvr>
                                      <p:to>
                                        <p:strVal val="visible"/>
                                      </p:to>
                                    </p:set>
                                    <p:anim calcmode="lin" valueType="num">
                                      <p:cBhvr additive="base">
                                        <p:cTn id="37" dur="500" fill="hold"/>
                                        <p:tgtEl>
                                          <p:spTgt spid="74240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2402">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2402">
                                            <p:txEl>
                                              <p:pRg st="6" end="6"/>
                                            </p:txEl>
                                          </p:spTgt>
                                        </p:tgtEl>
                                        <p:attrNameLst>
                                          <p:attrName>style.visibility</p:attrName>
                                        </p:attrNameLst>
                                      </p:cBhvr>
                                      <p:to>
                                        <p:strVal val="visible"/>
                                      </p:to>
                                    </p:set>
                                    <p:anim calcmode="lin" valueType="num">
                                      <p:cBhvr additive="base">
                                        <p:cTn id="43" dur="500" fill="hold"/>
                                        <p:tgtEl>
                                          <p:spTgt spid="74240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2402">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2402">
                                            <p:txEl>
                                              <p:pRg st="7" end="7"/>
                                            </p:txEl>
                                          </p:spTgt>
                                        </p:tgtEl>
                                        <p:attrNameLst>
                                          <p:attrName>style.visibility</p:attrName>
                                        </p:attrNameLst>
                                      </p:cBhvr>
                                      <p:to>
                                        <p:strVal val="visible"/>
                                      </p:to>
                                    </p:set>
                                    <p:anim calcmode="lin" valueType="num">
                                      <p:cBhvr additive="base">
                                        <p:cTn id="49" dur="500" fill="hold"/>
                                        <p:tgtEl>
                                          <p:spTgt spid="74240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42402">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4322" name="Rectangle 2"/>
          <p:cNvSpPr>
            <a:spLocks noGrp="1" noChangeArrowheads="1"/>
          </p:cNvSpPr>
          <p:nvPr>
            <p:ph type="body" idx="4294967295"/>
          </p:nvPr>
        </p:nvSpPr>
        <p:spPr>
          <a:xfrm>
            <a:off x="493083" y="909638"/>
            <a:ext cx="9923397" cy="3505200"/>
          </a:xfrm>
        </p:spPr>
        <p:txBody>
          <a:bodyPr/>
          <a:lstStyle/>
          <a:p>
            <a:pPr lvl="2">
              <a:buFont typeface="Wingdings" pitchFamily="2" charset="2"/>
              <a:buChar char="Ø"/>
            </a:pPr>
            <a:r>
              <a:rPr lang="en-US" altLang="zh-CN" dirty="0">
                <a:solidFill>
                  <a:srgbClr val="FF0066"/>
                </a:solidFill>
                <a:effectLst>
                  <a:outerShdw blurRad="38100" dist="38100" dir="2700000" algn="tl">
                    <a:srgbClr val="000000"/>
                  </a:outerShdw>
                </a:effectLst>
                <a:latin typeface="楷体" pitchFamily="49" charset="-122"/>
                <a:ea typeface="楷体" pitchFamily="49" charset="-122"/>
              </a:rPr>
              <a:t> </a:t>
            </a:r>
            <a:r>
              <a:rPr lang="zh-CN" altLang="en-US" dirty="0">
                <a:solidFill>
                  <a:srgbClr val="FF0066"/>
                </a:solidFill>
                <a:effectLst>
                  <a:outerShdw blurRad="38100" dist="38100" dir="2700000" algn="tl">
                    <a:srgbClr val="000000"/>
                  </a:outerShdw>
                </a:effectLst>
                <a:latin typeface="楷体" pitchFamily="49" charset="-122"/>
                <a:ea typeface="楷体" pitchFamily="49" charset="-122"/>
              </a:rPr>
              <a:t>基本算术运算符：</a:t>
            </a:r>
            <a:r>
              <a:rPr lang="zh-CN" altLang="en-US" dirty="0">
                <a:latin typeface="楷体" pitchFamily="49" charset="-122"/>
                <a:ea typeface="楷体" pitchFamily="49" charset="-122"/>
              </a:rPr>
              <a:t>  </a:t>
            </a:r>
            <a:r>
              <a:rPr lang="en-US" altLang="zh-CN" sz="2800" dirty="0">
                <a:solidFill>
                  <a:srgbClr val="0000FF"/>
                </a:solidFill>
                <a:effectLst>
                  <a:outerShdw blurRad="38100" dist="38100" dir="2700000" algn="tl">
                    <a:srgbClr val="000000"/>
                  </a:outerShdw>
                </a:effectLst>
                <a:latin typeface="楷体" pitchFamily="49" charset="-122"/>
                <a:ea typeface="楷体" pitchFamily="49" charset="-122"/>
              </a:rPr>
              <a:t>+  </a:t>
            </a:r>
            <a:r>
              <a:rPr lang="en-US" altLang="zh-CN" sz="2800" dirty="0">
                <a:solidFill>
                  <a:srgbClr val="FF0000"/>
                </a:solidFill>
                <a:effectLst>
                  <a:outerShdw blurRad="38100" dist="38100" dir="2700000" algn="tl">
                    <a:srgbClr val="000000"/>
                  </a:outerShdw>
                </a:effectLst>
                <a:latin typeface="楷体" pitchFamily="49" charset="-122"/>
                <a:ea typeface="楷体" pitchFamily="49" charset="-122"/>
              </a:rPr>
              <a:t>-</a:t>
            </a:r>
            <a:r>
              <a:rPr lang="en-US" altLang="zh-CN" sz="2800" dirty="0">
                <a:solidFill>
                  <a:srgbClr val="0000FF"/>
                </a:solidFill>
                <a:effectLst>
                  <a:outerShdw blurRad="38100" dist="38100" dir="2700000" algn="tl">
                    <a:srgbClr val="000000"/>
                  </a:outerShdw>
                </a:effectLst>
                <a:latin typeface="楷体" pitchFamily="49" charset="-122"/>
                <a:ea typeface="楷体" pitchFamily="49" charset="-122"/>
              </a:rPr>
              <a:t>  *  /  %</a:t>
            </a:r>
            <a:endParaRPr lang="en-US" altLang="zh-CN" sz="2800" dirty="0">
              <a:latin typeface="楷体" pitchFamily="49" charset="-122"/>
              <a:ea typeface="楷体" pitchFamily="49" charset="-122"/>
            </a:endParaRPr>
          </a:p>
          <a:p>
            <a:pPr lvl="3">
              <a:buFont typeface="Wingdings" pitchFamily="2" charset="2"/>
              <a:buChar char="l"/>
            </a:pPr>
            <a:r>
              <a:rPr lang="en-US" altLang="zh-CN" dirty="0">
                <a:latin typeface="楷体" pitchFamily="49" charset="-122"/>
                <a:ea typeface="楷体" pitchFamily="49" charset="-122"/>
              </a:rPr>
              <a:t> </a:t>
            </a:r>
            <a:r>
              <a:rPr lang="zh-CN" altLang="en-US" dirty="0">
                <a:latin typeface="楷体" pitchFamily="49" charset="-122"/>
                <a:ea typeface="楷体" pitchFamily="49" charset="-122"/>
              </a:rPr>
              <a:t>结合方向：从左向右</a:t>
            </a:r>
          </a:p>
          <a:p>
            <a:pPr lvl="3">
              <a:buFont typeface="Wingdings" pitchFamily="2" charset="2"/>
              <a:buChar char="l"/>
            </a:pPr>
            <a:r>
              <a:rPr lang="zh-CN" altLang="en-US" dirty="0">
                <a:latin typeface="楷体" pitchFamily="49" charset="-122"/>
                <a:ea typeface="楷体" pitchFamily="49" charset="-122"/>
              </a:rPr>
              <a:t> 优先级： </a:t>
            </a:r>
            <a:r>
              <a:rPr lang="en-US" altLang="zh-CN" sz="2800" dirty="0">
                <a:solidFill>
                  <a:srgbClr val="FF0000"/>
                </a:solidFill>
                <a:effectLst>
                  <a:outerShdw blurRad="38100" dist="38100" dir="2700000" algn="tl">
                    <a:srgbClr val="000000"/>
                  </a:outerShdw>
                </a:effectLst>
                <a:latin typeface="楷体" pitchFamily="49" charset="-122"/>
                <a:ea typeface="楷体" pitchFamily="49" charset="-122"/>
              </a:rPr>
              <a:t>-</a:t>
            </a:r>
            <a:r>
              <a:rPr lang="en-US" altLang="zh-CN" sz="2800" dirty="0">
                <a:latin typeface="楷体" pitchFamily="49" charset="-122"/>
                <a:ea typeface="楷体" pitchFamily="49" charset="-122"/>
              </a:rPr>
              <a:t> ----&gt;</a:t>
            </a:r>
            <a:r>
              <a:rPr lang="en-US" altLang="zh-CN" sz="2800" dirty="0">
                <a:solidFill>
                  <a:srgbClr val="0000FF"/>
                </a:solidFill>
                <a:effectLst>
                  <a:outerShdw blurRad="38100" dist="38100" dir="2700000" algn="tl">
                    <a:srgbClr val="000000"/>
                  </a:outerShdw>
                </a:effectLst>
                <a:latin typeface="楷体" pitchFamily="49" charset="-122"/>
                <a:ea typeface="楷体" pitchFamily="49" charset="-122"/>
              </a:rPr>
              <a:t>* / %</a:t>
            </a:r>
            <a:r>
              <a:rPr lang="en-US" altLang="zh-CN" sz="2800" dirty="0">
                <a:latin typeface="楷体" pitchFamily="49" charset="-122"/>
                <a:ea typeface="楷体" pitchFamily="49" charset="-122"/>
              </a:rPr>
              <a:t> -----&gt; </a:t>
            </a:r>
            <a:r>
              <a:rPr lang="en-US" altLang="zh-CN" sz="2800" dirty="0">
                <a:solidFill>
                  <a:srgbClr val="FF3399"/>
                </a:solidFill>
                <a:effectLst>
                  <a:outerShdw blurRad="38100" dist="38100" dir="2700000" algn="tl">
                    <a:srgbClr val="000000"/>
                  </a:outerShdw>
                </a:effectLst>
                <a:latin typeface="楷体" pitchFamily="49" charset="-122"/>
                <a:ea typeface="楷体" pitchFamily="49" charset="-122"/>
              </a:rPr>
              <a:t>+ -</a:t>
            </a:r>
          </a:p>
          <a:p>
            <a:pPr lvl="3">
              <a:buFontTx/>
              <a:buNone/>
            </a:pPr>
            <a:r>
              <a:rPr lang="en-US" altLang="zh-CN" dirty="0">
                <a:solidFill>
                  <a:schemeClr val="folHlink"/>
                </a:solidFill>
                <a:effectLst>
                  <a:outerShdw blurRad="38100" dist="38100" dir="2700000" algn="tl">
                    <a:srgbClr val="000000"/>
                  </a:outerShdw>
                </a:effectLst>
                <a:latin typeface="楷体" pitchFamily="49" charset="-122"/>
                <a:ea typeface="楷体" pitchFamily="49" charset="-122"/>
              </a:rPr>
              <a:t>           </a:t>
            </a:r>
            <a:r>
              <a:rPr lang="en-US" altLang="zh-CN" dirty="0">
                <a:solidFill>
                  <a:srgbClr val="006600"/>
                </a:solidFill>
                <a:effectLst>
                  <a:outerShdw blurRad="38100" dist="38100" dir="2700000" algn="tl">
                    <a:srgbClr val="000000"/>
                  </a:outerShdw>
                </a:effectLst>
                <a:latin typeface="楷体" pitchFamily="49" charset="-122"/>
                <a:ea typeface="楷体" pitchFamily="49" charset="-122"/>
              </a:rPr>
              <a:t>(2)        (3)              (4)</a:t>
            </a:r>
            <a:r>
              <a:rPr lang="en-US" altLang="zh-CN" dirty="0">
                <a:latin typeface="楷体" pitchFamily="49" charset="-122"/>
                <a:ea typeface="楷体" pitchFamily="49" charset="-122"/>
              </a:rPr>
              <a:t>	</a:t>
            </a:r>
          </a:p>
          <a:p>
            <a:pPr lvl="2">
              <a:buFontTx/>
              <a:buNone/>
            </a:pPr>
            <a:r>
              <a:rPr lang="zh-CN" altLang="en-US" dirty="0">
                <a:solidFill>
                  <a:srgbClr val="FF3300"/>
                </a:solidFill>
                <a:effectLst>
                  <a:outerShdw blurRad="38100" dist="38100" dir="2700000" algn="tl">
                    <a:srgbClr val="000000"/>
                  </a:outerShdw>
                </a:effectLst>
                <a:latin typeface="楷体" pitchFamily="49" charset="-122"/>
                <a:ea typeface="楷体" pitchFamily="49" charset="-122"/>
              </a:rPr>
              <a:t>说明：</a:t>
            </a:r>
          </a:p>
          <a:p>
            <a:pPr lvl="3">
              <a:buFont typeface="Wingdings" pitchFamily="2" charset="2"/>
              <a:buChar char="l"/>
            </a:pPr>
            <a:r>
              <a:rPr lang="zh-CN" altLang="en-US" dirty="0">
                <a:latin typeface="楷体" pitchFamily="49" charset="-122"/>
                <a:ea typeface="楷体" pitchFamily="49" charset="-122"/>
              </a:rPr>
              <a:t> </a:t>
            </a:r>
            <a:r>
              <a:rPr lang="zh-CN" altLang="zh-CN" dirty="0">
                <a:latin typeface="楷体" pitchFamily="49" charset="-122"/>
                <a:ea typeface="楷体" pitchFamily="49" charset="-122"/>
              </a:rPr>
              <a:t>“-”可为</a:t>
            </a:r>
            <a:r>
              <a:rPr lang="zh-CN" altLang="zh-CN" dirty="0">
                <a:solidFill>
                  <a:srgbClr val="0000FF"/>
                </a:solidFill>
                <a:effectLst>
                  <a:outerShdw blurRad="38100" dist="38100" dir="2700000" algn="tl">
                    <a:srgbClr val="000000"/>
                  </a:outerShdw>
                </a:effectLst>
                <a:latin typeface="楷体" pitchFamily="49" charset="-122"/>
                <a:ea typeface="楷体" pitchFamily="49" charset="-122"/>
              </a:rPr>
              <a:t>单目</a:t>
            </a:r>
            <a:r>
              <a:rPr lang="zh-CN" altLang="zh-CN" dirty="0">
                <a:latin typeface="楷体" pitchFamily="49" charset="-122"/>
                <a:ea typeface="楷体" pitchFamily="49" charset="-122"/>
              </a:rPr>
              <a:t>运算符时,</a:t>
            </a:r>
            <a:r>
              <a:rPr lang="zh-CN" altLang="zh-CN" dirty="0">
                <a:solidFill>
                  <a:srgbClr val="FF0000"/>
                </a:solidFill>
                <a:effectLst>
                  <a:outerShdw blurRad="38100" dist="38100" dir="2700000" algn="tl">
                    <a:srgbClr val="000000"/>
                  </a:outerShdw>
                </a:effectLst>
                <a:latin typeface="楷体" pitchFamily="49" charset="-122"/>
                <a:ea typeface="楷体" pitchFamily="49" charset="-122"/>
              </a:rPr>
              <a:t>右结合性</a:t>
            </a:r>
            <a:endParaRPr lang="zh-CN" altLang="zh-CN" dirty="0">
              <a:latin typeface="楷体" pitchFamily="49" charset="-122"/>
              <a:ea typeface="楷体" pitchFamily="49" charset="-122"/>
            </a:endParaRPr>
          </a:p>
          <a:p>
            <a:pPr lvl="3">
              <a:buFont typeface="Wingdings" pitchFamily="2" charset="2"/>
              <a:buChar char="l"/>
            </a:pPr>
            <a:r>
              <a:rPr lang="zh-CN" altLang="en-US" dirty="0">
                <a:latin typeface="楷体" pitchFamily="49" charset="-122"/>
                <a:ea typeface="楷体" pitchFamily="49" charset="-122"/>
              </a:rPr>
              <a:t> 两整数相除，结果为整数</a:t>
            </a:r>
            <a:endParaRPr lang="zh-CN" altLang="zh-CN" dirty="0">
              <a:latin typeface="楷体" pitchFamily="49" charset="-122"/>
              <a:ea typeface="楷体" pitchFamily="49" charset="-122"/>
            </a:endParaRPr>
          </a:p>
          <a:p>
            <a:pPr lvl="3">
              <a:buFont typeface="Wingdings" pitchFamily="2" charset="2"/>
              <a:buChar char="l"/>
            </a:pPr>
            <a:r>
              <a:rPr lang="zh-CN" altLang="en-US" dirty="0">
                <a:latin typeface="楷体" pitchFamily="49" charset="-122"/>
                <a:ea typeface="楷体" pitchFamily="49" charset="-122"/>
              </a:rPr>
              <a:t> </a:t>
            </a:r>
            <a:r>
              <a:rPr lang="zh-CN" altLang="zh-CN" dirty="0">
                <a:latin typeface="楷体" pitchFamily="49" charset="-122"/>
                <a:ea typeface="楷体" pitchFamily="49" charset="-122"/>
              </a:rPr>
              <a:t>%要求两侧均为整型数据</a:t>
            </a:r>
          </a:p>
          <a:p>
            <a:pPr lvl="3"/>
            <a:endParaRPr lang="en-US" altLang="zh-CN" dirty="0">
              <a:latin typeface="楷体" pitchFamily="49" charset="-122"/>
              <a:ea typeface="楷体" pitchFamily="49" charset="-122"/>
            </a:endParaRPr>
          </a:p>
        </p:txBody>
      </p:sp>
      <p:sp>
        <p:nvSpPr>
          <p:cNvPr id="824323" name="Text Box 3"/>
          <p:cNvSpPr txBox="1">
            <a:spLocks noChangeArrowheads="1"/>
          </p:cNvSpPr>
          <p:nvPr/>
        </p:nvSpPr>
        <p:spPr bwMode="auto">
          <a:xfrm>
            <a:off x="2346597" y="4364039"/>
            <a:ext cx="2767013" cy="860425"/>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spAutoFit/>
          </a:bodyPr>
          <a:lstStyle/>
          <a:p>
            <a:pPr eaLnBrk="0" hangingPunct="0"/>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例：</a:t>
            </a:r>
            <a:r>
              <a:rPr lang="zh-CN" altLang="en-US" dirty="0">
                <a:latin typeface="隶书" pitchFamily="49" charset="-122"/>
                <a:ea typeface="隶书" pitchFamily="49" charset="-122"/>
              </a:rPr>
              <a:t> </a:t>
            </a:r>
            <a:r>
              <a:rPr lang="en-US" altLang="zh-CN" b="1" dirty="0">
                <a:effectLst>
                  <a:outerShdw blurRad="38100" dist="38100" dir="2700000" algn="tl">
                    <a:srgbClr val="C0C0C0"/>
                  </a:outerShdw>
                </a:effectLst>
                <a:latin typeface="+mn-lt"/>
                <a:ea typeface="隶书" pitchFamily="49" charset="-122"/>
              </a:rPr>
              <a:t>5 / 2   =</a:t>
            </a:r>
          </a:p>
          <a:p>
            <a:pPr eaLnBrk="0" hangingPunct="0"/>
            <a:r>
              <a:rPr lang="en-US" altLang="zh-CN" b="1" dirty="0">
                <a:effectLst>
                  <a:outerShdw blurRad="38100" dist="38100" dir="2700000" algn="tl">
                    <a:srgbClr val="C0C0C0"/>
                  </a:outerShdw>
                </a:effectLst>
                <a:latin typeface="+mn-lt"/>
                <a:ea typeface="隶书" pitchFamily="49" charset="-122"/>
              </a:rPr>
              <a:t>       -5 / 2.0  =</a:t>
            </a:r>
          </a:p>
        </p:txBody>
      </p:sp>
      <p:sp>
        <p:nvSpPr>
          <p:cNvPr id="824324" name="Text Box 4"/>
          <p:cNvSpPr txBox="1">
            <a:spLocks noChangeArrowheads="1"/>
          </p:cNvSpPr>
          <p:nvPr/>
        </p:nvSpPr>
        <p:spPr bwMode="auto">
          <a:xfrm>
            <a:off x="5885135" y="4116388"/>
            <a:ext cx="3451225" cy="195580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spAutoFit/>
          </a:bodyPr>
          <a:lstStyle/>
          <a:p>
            <a:pPr eaLnBrk="0" hangingPunct="0"/>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例：</a:t>
            </a:r>
            <a:r>
              <a:rPr lang="zh-CN" altLang="en-US" dirty="0">
                <a:effectLst>
                  <a:outerShdw blurRad="38100" dist="38100" dir="2700000" algn="tl">
                    <a:srgbClr val="C0C0C0"/>
                  </a:outerShdw>
                </a:effectLst>
                <a:latin typeface="隶书" pitchFamily="49" charset="-122"/>
                <a:ea typeface="隶书" pitchFamily="49" charset="-122"/>
              </a:rPr>
              <a:t> </a:t>
            </a:r>
            <a:r>
              <a:rPr lang="en-US" altLang="zh-CN" b="1" dirty="0">
                <a:effectLst>
                  <a:outerShdw blurRad="38100" dist="38100" dir="2700000" algn="tl">
                    <a:srgbClr val="C0C0C0"/>
                  </a:outerShdw>
                </a:effectLst>
                <a:latin typeface="+mn-lt"/>
                <a:ea typeface="隶书" pitchFamily="49" charset="-122"/>
              </a:rPr>
              <a:t>5 % 2    =</a:t>
            </a:r>
          </a:p>
          <a:p>
            <a:pPr eaLnBrk="0" hangingPunct="0"/>
            <a:r>
              <a:rPr lang="en-US" altLang="zh-CN" b="1" dirty="0">
                <a:effectLst>
                  <a:outerShdw blurRad="38100" dist="38100" dir="2700000" algn="tl">
                    <a:srgbClr val="C0C0C0"/>
                  </a:outerShdw>
                </a:effectLst>
                <a:latin typeface="+mn-lt"/>
                <a:ea typeface="隶书" pitchFamily="49" charset="-122"/>
              </a:rPr>
              <a:t>        -5 % 2    =</a:t>
            </a:r>
            <a:endParaRPr lang="en-US" altLang="zh-CN" b="1" dirty="0">
              <a:solidFill>
                <a:srgbClr val="FF0000"/>
              </a:solidFill>
              <a:effectLst>
                <a:outerShdw blurRad="38100" dist="38100" dir="2700000" algn="tl">
                  <a:srgbClr val="C0C0C0"/>
                </a:outerShdw>
              </a:effectLst>
              <a:latin typeface="+mn-lt"/>
              <a:ea typeface="隶书" pitchFamily="49" charset="-122"/>
            </a:endParaRPr>
          </a:p>
          <a:p>
            <a:pPr eaLnBrk="0" hangingPunct="0"/>
            <a:r>
              <a:rPr lang="en-US" altLang="zh-CN" b="1" dirty="0">
                <a:effectLst>
                  <a:outerShdw blurRad="38100" dist="38100" dir="2700000" algn="tl">
                    <a:srgbClr val="C0C0C0"/>
                  </a:outerShdw>
                </a:effectLst>
                <a:latin typeface="+mn-lt"/>
                <a:ea typeface="隶书" pitchFamily="49" charset="-122"/>
              </a:rPr>
              <a:t>        1 % 10   =</a:t>
            </a:r>
            <a:endParaRPr lang="en-US" altLang="zh-CN" b="1" dirty="0">
              <a:solidFill>
                <a:srgbClr val="FF0000"/>
              </a:solidFill>
              <a:effectLst>
                <a:outerShdw blurRad="38100" dist="38100" dir="2700000" algn="tl">
                  <a:srgbClr val="C0C0C0"/>
                </a:outerShdw>
              </a:effectLst>
              <a:latin typeface="+mn-lt"/>
              <a:ea typeface="隶书" pitchFamily="49" charset="-122"/>
            </a:endParaRPr>
          </a:p>
          <a:p>
            <a:pPr eaLnBrk="0" hangingPunct="0"/>
            <a:r>
              <a:rPr lang="en-US" altLang="zh-CN" b="1" dirty="0">
                <a:solidFill>
                  <a:srgbClr val="FF0000"/>
                </a:solidFill>
                <a:effectLst>
                  <a:outerShdw blurRad="38100" dist="38100" dir="2700000" algn="tl">
                    <a:srgbClr val="C0C0C0"/>
                  </a:outerShdw>
                </a:effectLst>
                <a:latin typeface="+mn-lt"/>
                <a:ea typeface="隶书" pitchFamily="49" charset="-122"/>
              </a:rPr>
              <a:t>         </a:t>
            </a:r>
            <a:r>
              <a:rPr lang="en-US" altLang="zh-CN" b="1" dirty="0">
                <a:effectLst>
                  <a:outerShdw blurRad="38100" dist="38100" dir="2700000" algn="tl">
                    <a:srgbClr val="C0C0C0"/>
                  </a:outerShdw>
                </a:effectLst>
                <a:latin typeface="+mn-lt"/>
                <a:ea typeface="隶书" pitchFamily="49" charset="-122"/>
              </a:rPr>
              <a:t>5 % 1    =</a:t>
            </a:r>
            <a:endParaRPr lang="en-US" altLang="zh-CN" b="1" dirty="0">
              <a:solidFill>
                <a:srgbClr val="FF0000"/>
              </a:solidFill>
              <a:effectLst>
                <a:outerShdw blurRad="38100" dist="38100" dir="2700000" algn="tl">
                  <a:srgbClr val="C0C0C0"/>
                </a:outerShdw>
              </a:effectLst>
              <a:latin typeface="+mn-lt"/>
              <a:ea typeface="隶书" pitchFamily="49" charset="-122"/>
            </a:endParaRPr>
          </a:p>
          <a:p>
            <a:pPr eaLnBrk="0" hangingPunct="0"/>
            <a:r>
              <a:rPr lang="en-US" altLang="zh-CN" b="1" dirty="0">
                <a:effectLst>
                  <a:outerShdw blurRad="38100" dist="38100" dir="2700000" algn="tl">
                    <a:srgbClr val="C0C0C0"/>
                  </a:outerShdw>
                </a:effectLst>
                <a:latin typeface="+mn-lt"/>
                <a:ea typeface="隶书" pitchFamily="49" charset="-122"/>
              </a:rPr>
              <a:t>        5.5 % 2 </a:t>
            </a:r>
          </a:p>
        </p:txBody>
      </p:sp>
      <p:sp>
        <p:nvSpPr>
          <p:cNvPr id="824335" name="Rectangle 15"/>
          <p:cNvSpPr>
            <a:spLocks noChangeArrowheads="1"/>
          </p:cNvSpPr>
          <p:nvPr/>
        </p:nvSpPr>
        <p:spPr bwMode="auto">
          <a:xfrm>
            <a:off x="662945" y="333375"/>
            <a:ext cx="7772400" cy="647700"/>
          </a:xfrm>
          <a:prstGeom prst="rect">
            <a:avLst/>
          </a:prstGeom>
          <a:noFill/>
          <a:ln w="9525">
            <a:noFill/>
            <a:miter lim="800000"/>
            <a:headEnd/>
            <a:tailEnd/>
          </a:ln>
          <a:effectLst/>
        </p:spPr>
        <p:txBody>
          <a:bodyPr/>
          <a:lstStyle/>
          <a:p>
            <a:pPr marL="342900" indent="-342900" algn="just">
              <a:spcBef>
                <a:spcPct val="20000"/>
              </a:spcBef>
            </a:pPr>
            <a:r>
              <a:rPr lang="en-US" altLang="zh-CN" sz="3200" b="1">
                <a:solidFill>
                  <a:srgbClr val="FF3399"/>
                </a:solidFill>
                <a:effectLst>
                  <a:outerShdw blurRad="38100" dist="38100" dir="2700000" algn="tl">
                    <a:srgbClr val="000000"/>
                  </a:outerShdw>
                </a:effectLst>
                <a:latin typeface="隶书" pitchFamily="49" charset="-122"/>
                <a:ea typeface="隶书" pitchFamily="49" charset="-122"/>
              </a:rPr>
              <a:t>3. </a:t>
            </a:r>
            <a:r>
              <a:rPr lang="zh-CN" altLang="en-US" sz="3200" b="1">
                <a:solidFill>
                  <a:srgbClr val="FF3399"/>
                </a:solidFill>
                <a:effectLst>
                  <a:outerShdw blurRad="38100" dist="38100" dir="2700000" algn="tl">
                    <a:srgbClr val="000000"/>
                  </a:outerShdw>
                </a:effectLst>
                <a:ea typeface="隶书" pitchFamily="49" charset="-122"/>
              </a:rPr>
              <a:t>算术运算符、算术表达式</a:t>
            </a:r>
            <a:r>
              <a:rPr lang="zh-CN" altLang="en-US" sz="3200" b="1">
                <a:effectLst>
                  <a:outerShdw blurRad="38100" dist="38100" dir="2700000" algn="tl">
                    <a:srgbClr val="FFFFFF"/>
                  </a:outerShdw>
                </a:effectLst>
              </a:rPr>
              <a:t> </a:t>
            </a:r>
          </a:p>
        </p:txBody>
      </p:sp>
      <p:sp>
        <p:nvSpPr>
          <p:cNvPr id="824336" name="Text Box 16"/>
          <p:cNvSpPr txBox="1">
            <a:spLocks noChangeArrowheads="1"/>
          </p:cNvSpPr>
          <p:nvPr/>
        </p:nvSpPr>
        <p:spPr bwMode="auto">
          <a:xfrm>
            <a:off x="4296493" y="4365625"/>
            <a:ext cx="574675" cy="457200"/>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2</a:t>
            </a:r>
          </a:p>
        </p:txBody>
      </p:sp>
      <p:sp>
        <p:nvSpPr>
          <p:cNvPr id="824337" name="Text Box 17"/>
          <p:cNvSpPr txBox="1">
            <a:spLocks noChangeArrowheads="1"/>
          </p:cNvSpPr>
          <p:nvPr/>
        </p:nvSpPr>
        <p:spPr bwMode="auto">
          <a:xfrm>
            <a:off x="4283793" y="4724400"/>
            <a:ext cx="804863"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-2.5</a:t>
            </a:r>
          </a:p>
        </p:txBody>
      </p:sp>
      <p:sp>
        <p:nvSpPr>
          <p:cNvPr id="824338" name="Text Box 18"/>
          <p:cNvSpPr txBox="1">
            <a:spLocks noChangeArrowheads="1"/>
          </p:cNvSpPr>
          <p:nvPr/>
        </p:nvSpPr>
        <p:spPr bwMode="auto">
          <a:xfrm>
            <a:off x="8098110" y="4121150"/>
            <a:ext cx="574675"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effectLst>
                  <a:outerShdw blurRad="38100" dist="38100" dir="2700000" algn="tl">
                    <a:srgbClr val="000000"/>
                  </a:outerShdw>
                </a:effectLst>
              </a:rPr>
              <a:t>1</a:t>
            </a:r>
          </a:p>
        </p:txBody>
      </p:sp>
      <p:sp>
        <p:nvSpPr>
          <p:cNvPr id="824339" name="Text Box 19"/>
          <p:cNvSpPr txBox="1">
            <a:spLocks noChangeArrowheads="1"/>
          </p:cNvSpPr>
          <p:nvPr/>
        </p:nvSpPr>
        <p:spPr bwMode="auto">
          <a:xfrm>
            <a:off x="8099697" y="4508500"/>
            <a:ext cx="574675"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effectLst>
                  <a:outerShdw blurRad="38100" dist="38100" dir="2700000" algn="tl">
                    <a:srgbClr val="000000"/>
                  </a:outerShdw>
                </a:effectLst>
              </a:rPr>
              <a:t>-1</a:t>
            </a:r>
          </a:p>
        </p:txBody>
      </p:sp>
      <p:sp>
        <p:nvSpPr>
          <p:cNvPr id="824340" name="Text Box 20"/>
          <p:cNvSpPr txBox="1">
            <a:spLocks noChangeArrowheads="1"/>
          </p:cNvSpPr>
          <p:nvPr/>
        </p:nvSpPr>
        <p:spPr bwMode="auto">
          <a:xfrm>
            <a:off x="8086997" y="4895850"/>
            <a:ext cx="574675"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effectLst>
                  <a:outerShdw blurRad="38100" dist="38100" dir="2700000" algn="tl">
                    <a:srgbClr val="000000"/>
                  </a:outerShdw>
                </a:effectLst>
              </a:rPr>
              <a:t>1</a:t>
            </a:r>
          </a:p>
        </p:txBody>
      </p:sp>
      <p:sp>
        <p:nvSpPr>
          <p:cNvPr id="824341" name="Text Box 21"/>
          <p:cNvSpPr txBox="1">
            <a:spLocks noChangeArrowheads="1"/>
          </p:cNvSpPr>
          <p:nvPr/>
        </p:nvSpPr>
        <p:spPr bwMode="auto">
          <a:xfrm>
            <a:off x="8088585" y="5240338"/>
            <a:ext cx="574675"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effectLst>
                  <a:outerShdw blurRad="38100" dist="38100" dir="2700000" algn="tl">
                    <a:srgbClr val="000000"/>
                  </a:outerShdw>
                </a:effectLst>
              </a:rPr>
              <a:t>0</a:t>
            </a:r>
          </a:p>
        </p:txBody>
      </p:sp>
      <p:sp>
        <p:nvSpPr>
          <p:cNvPr id="824342" name="Text Box 22"/>
          <p:cNvSpPr txBox="1">
            <a:spLocks noChangeArrowheads="1"/>
          </p:cNvSpPr>
          <p:nvPr/>
        </p:nvSpPr>
        <p:spPr bwMode="auto">
          <a:xfrm>
            <a:off x="8118747" y="5599113"/>
            <a:ext cx="574675" cy="457200"/>
          </a:xfrm>
          <a:prstGeom prst="rect">
            <a:avLst/>
          </a:prstGeom>
          <a:noFill/>
          <a:ln w="9525">
            <a:noFill/>
            <a:miter lim="800000"/>
            <a:headEnd/>
            <a:tailEnd/>
          </a:ln>
          <a:effectLst/>
        </p:spPr>
        <p:txBody>
          <a:bodyPr>
            <a:spAutoFit/>
          </a:bodyPr>
          <a:lstStyle/>
          <a:p>
            <a:pPr>
              <a:spcBef>
                <a:spcPct val="50000"/>
              </a:spcBef>
            </a:pPr>
            <a:r>
              <a:rPr lang="en-US" altLang="zh-CN">
                <a:solidFill>
                  <a:srgbClr val="FF3300"/>
                </a:solidFill>
                <a:effectLst>
                  <a:outerShdw blurRad="38100" dist="38100" dir="2700000" algn="tl">
                    <a:srgbClr val="000000"/>
                  </a:outerShdw>
                </a:effectLst>
              </a:rPr>
              <a:t>(</a:t>
            </a:r>
            <a:r>
              <a:rPr lang="en-US" altLang="zh-CN" b="1">
                <a:solidFill>
                  <a:srgbClr val="FF3300"/>
                </a:solidFill>
                <a:effectLst>
                  <a:outerShdw blurRad="38100" dist="38100" dir="2700000" algn="tl">
                    <a:srgbClr val="000000"/>
                  </a:outerShdw>
                </a:effectLst>
                <a:sym typeface="Symbol" pitchFamily="18" charset="2"/>
              </a:rPr>
              <a:t></a:t>
            </a:r>
            <a:r>
              <a:rPr lang="en-US" altLang="zh-CN">
                <a:solidFill>
                  <a:srgbClr val="FF3300"/>
                </a:solidFill>
                <a:effectLst>
                  <a:outerShdw blurRad="38100" dist="38100" dir="2700000" algn="tl">
                    <a:srgbClr val="000000"/>
                  </a:outerShdw>
                </a:effectLst>
              </a:rPr>
              <a:t>)</a:t>
            </a:r>
          </a:p>
        </p:txBody>
      </p:sp>
      <p:grpSp>
        <p:nvGrpSpPr>
          <p:cNvPr id="824343" name="Group 23"/>
          <p:cNvGrpSpPr>
            <a:grpSpLocks/>
          </p:cNvGrpSpPr>
          <p:nvPr/>
        </p:nvGrpSpPr>
        <p:grpSpPr bwMode="auto">
          <a:xfrm>
            <a:off x="-21268" y="0"/>
            <a:ext cx="446088" cy="6858000"/>
            <a:chOff x="0" y="0"/>
            <a:chExt cx="281" cy="4320"/>
          </a:xfrm>
        </p:grpSpPr>
        <p:sp>
          <p:nvSpPr>
            <p:cNvPr id="824344" name="Text Box 2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24345" name="Text Box 2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CB5C23AF-7D07-EA6E-2F8A-E458471EEB6B}"/>
              </a:ext>
            </a:extLst>
          </p:cNvPr>
          <p:cNvSpPr>
            <a:spLocks noGrp="1"/>
          </p:cNvSpPr>
          <p:nvPr>
            <p:ph type="sldNum" sz="quarter" idx="12"/>
          </p:nvPr>
        </p:nvSpPr>
        <p:spPr/>
        <p:txBody>
          <a:bodyPr/>
          <a:lstStyle/>
          <a:p>
            <a:fld id="{889BB3BD-F80A-4CDD-987F-7A7F8A95929D}" type="slidenum">
              <a:rPr lang="en-US" altLang="zh-CN" smtClean="0"/>
              <a:pPr/>
              <a:t>40</a:t>
            </a:fld>
            <a:endParaRPr lang="en-US"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4322">
                                            <p:txEl>
                                              <p:pRg st="0" end="0"/>
                                            </p:txEl>
                                          </p:spTgt>
                                        </p:tgtEl>
                                        <p:attrNameLst>
                                          <p:attrName>style.visibility</p:attrName>
                                        </p:attrNameLst>
                                      </p:cBhvr>
                                      <p:to>
                                        <p:strVal val="visible"/>
                                      </p:to>
                                    </p:set>
                                    <p:anim calcmode="lin" valueType="num">
                                      <p:cBhvr additive="base">
                                        <p:cTn id="7" dur="500" fill="hold"/>
                                        <p:tgtEl>
                                          <p:spTgt spid="8243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432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824322">
                                            <p:txEl>
                                              <p:pRg st="1" end="1"/>
                                            </p:txEl>
                                          </p:spTgt>
                                        </p:tgtEl>
                                        <p:attrNameLst>
                                          <p:attrName>style.visibility</p:attrName>
                                        </p:attrNameLst>
                                      </p:cBhvr>
                                      <p:to>
                                        <p:strVal val="visible"/>
                                      </p:to>
                                    </p:set>
                                    <p:anim calcmode="lin" valueType="num">
                                      <p:cBhvr additive="base">
                                        <p:cTn id="11" dur="500" fill="hold"/>
                                        <p:tgtEl>
                                          <p:spTgt spid="82432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2432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824322">
                                            <p:txEl>
                                              <p:pRg st="2" end="2"/>
                                            </p:txEl>
                                          </p:spTgt>
                                        </p:tgtEl>
                                        <p:attrNameLst>
                                          <p:attrName>style.visibility</p:attrName>
                                        </p:attrNameLst>
                                      </p:cBhvr>
                                      <p:to>
                                        <p:strVal val="visible"/>
                                      </p:to>
                                    </p:set>
                                    <p:anim calcmode="lin" valueType="num">
                                      <p:cBhvr additive="base">
                                        <p:cTn id="15" dur="500" fill="hold"/>
                                        <p:tgtEl>
                                          <p:spTgt spid="82432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2432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824322">
                                            <p:txEl>
                                              <p:pRg st="3" end="3"/>
                                            </p:txEl>
                                          </p:spTgt>
                                        </p:tgtEl>
                                        <p:attrNameLst>
                                          <p:attrName>style.visibility</p:attrName>
                                        </p:attrNameLst>
                                      </p:cBhvr>
                                      <p:to>
                                        <p:strVal val="visible"/>
                                      </p:to>
                                    </p:set>
                                    <p:anim calcmode="lin" valueType="num">
                                      <p:cBhvr additive="base">
                                        <p:cTn id="19" dur="500" fill="hold"/>
                                        <p:tgtEl>
                                          <p:spTgt spid="82432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432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4322">
                                            <p:txEl>
                                              <p:pRg st="4" end="4"/>
                                            </p:txEl>
                                          </p:spTgt>
                                        </p:tgtEl>
                                        <p:attrNameLst>
                                          <p:attrName>style.visibility</p:attrName>
                                        </p:attrNameLst>
                                      </p:cBhvr>
                                      <p:to>
                                        <p:strVal val="visible"/>
                                      </p:to>
                                    </p:set>
                                    <p:anim calcmode="lin" valueType="num">
                                      <p:cBhvr additive="base">
                                        <p:cTn id="25" dur="500" fill="hold"/>
                                        <p:tgtEl>
                                          <p:spTgt spid="82432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2432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824322">
                                            <p:txEl>
                                              <p:pRg st="5" end="5"/>
                                            </p:txEl>
                                          </p:spTgt>
                                        </p:tgtEl>
                                        <p:attrNameLst>
                                          <p:attrName>style.visibility</p:attrName>
                                        </p:attrNameLst>
                                      </p:cBhvr>
                                      <p:to>
                                        <p:strVal val="visible"/>
                                      </p:to>
                                    </p:set>
                                    <p:anim calcmode="lin" valueType="num">
                                      <p:cBhvr additive="base">
                                        <p:cTn id="29" dur="500" fill="hold"/>
                                        <p:tgtEl>
                                          <p:spTgt spid="82432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2432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824322">
                                            <p:txEl>
                                              <p:pRg st="6" end="6"/>
                                            </p:txEl>
                                          </p:spTgt>
                                        </p:tgtEl>
                                        <p:attrNameLst>
                                          <p:attrName>style.visibility</p:attrName>
                                        </p:attrNameLst>
                                      </p:cBhvr>
                                      <p:to>
                                        <p:strVal val="visible"/>
                                      </p:to>
                                    </p:set>
                                    <p:anim calcmode="lin" valueType="num">
                                      <p:cBhvr additive="base">
                                        <p:cTn id="33" dur="500" fill="hold"/>
                                        <p:tgtEl>
                                          <p:spTgt spid="824322">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24322">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824322">
                                            <p:txEl>
                                              <p:pRg st="7" end="7"/>
                                            </p:txEl>
                                          </p:spTgt>
                                        </p:tgtEl>
                                        <p:attrNameLst>
                                          <p:attrName>style.visibility</p:attrName>
                                        </p:attrNameLst>
                                      </p:cBhvr>
                                      <p:to>
                                        <p:strVal val="visible"/>
                                      </p:to>
                                    </p:set>
                                    <p:anim calcmode="lin" valueType="num">
                                      <p:cBhvr additive="base">
                                        <p:cTn id="37" dur="500" fill="hold"/>
                                        <p:tgtEl>
                                          <p:spTgt spid="824322">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4322">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824323"/>
                                        </p:tgtEl>
                                        <p:attrNameLst>
                                          <p:attrName>style.visibility</p:attrName>
                                        </p:attrNameLst>
                                      </p:cBhvr>
                                      <p:to>
                                        <p:strVal val="visible"/>
                                      </p:to>
                                    </p:set>
                                    <p:animEffect transition="in" filter="box(out)">
                                      <p:cBhvr>
                                        <p:cTn id="43" dur="500"/>
                                        <p:tgtEl>
                                          <p:spTgt spid="824323"/>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24336"/>
                                        </p:tgtEl>
                                        <p:attrNameLst>
                                          <p:attrName>style.visibility</p:attrName>
                                        </p:attrNameLst>
                                      </p:cBhvr>
                                      <p:to>
                                        <p:strVal val="visible"/>
                                      </p:to>
                                    </p:set>
                                    <p:anim calcmode="lin" valueType="num">
                                      <p:cBhvr additive="base">
                                        <p:cTn id="48" dur="500" fill="hold"/>
                                        <p:tgtEl>
                                          <p:spTgt spid="824336"/>
                                        </p:tgtEl>
                                        <p:attrNameLst>
                                          <p:attrName>ppt_x</p:attrName>
                                        </p:attrNameLst>
                                      </p:cBhvr>
                                      <p:tavLst>
                                        <p:tav tm="0">
                                          <p:val>
                                            <p:strVal val="#ppt_x"/>
                                          </p:val>
                                        </p:tav>
                                        <p:tav tm="100000">
                                          <p:val>
                                            <p:strVal val="#ppt_x"/>
                                          </p:val>
                                        </p:tav>
                                      </p:tavLst>
                                    </p:anim>
                                    <p:anim calcmode="lin" valueType="num">
                                      <p:cBhvr additive="base">
                                        <p:cTn id="49" dur="500" fill="hold"/>
                                        <p:tgtEl>
                                          <p:spTgt spid="82433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824337"/>
                                        </p:tgtEl>
                                        <p:attrNameLst>
                                          <p:attrName>style.visibility</p:attrName>
                                        </p:attrNameLst>
                                      </p:cBhvr>
                                      <p:to>
                                        <p:strVal val="visible"/>
                                      </p:to>
                                    </p:set>
                                    <p:anim calcmode="lin" valueType="num">
                                      <p:cBhvr additive="base">
                                        <p:cTn id="54" dur="500" fill="hold"/>
                                        <p:tgtEl>
                                          <p:spTgt spid="824337"/>
                                        </p:tgtEl>
                                        <p:attrNameLst>
                                          <p:attrName>ppt_x</p:attrName>
                                        </p:attrNameLst>
                                      </p:cBhvr>
                                      <p:tavLst>
                                        <p:tav tm="0">
                                          <p:val>
                                            <p:strVal val="#ppt_x"/>
                                          </p:val>
                                        </p:tav>
                                        <p:tav tm="100000">
                                          <p:val>
                                            <p:strVal val="#ppt_x"/>
                                          </p:val>
                                        </p:tav>
                                      </p:tavLst>
                                    </p:anim>
                                    <p:anim calcmode="lin" valueType="num">
                                      <p:cBhvr additive="base">
                                        <p:cTn id="55" dur="500" fill="hold"/>
                                        <p:tgtEl>
                                          <p:spTgt spid="82433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824324"/>
                                        </p:tgtEl>
                                        <p:attrNameLst>
                                          <p:attrName>style.visibility</p:attrName>
                                        </p:attrNameLst>
                                      </p:cBhvr>
                                      <p:to>
                                        <p:strVal val="visible"/>
                                      </p:to>
                                    </p:set>
                                    <p:animEffect transition="in" filter="box(out)">
                                      <p:cBhvr>
                                        <p:cTn id="60" dur="500"/>
                                        <p:tgtEl>
                                          <p:spTgt spid="824324"/>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824338"/>
                                        </p:tgtEl>
                                        <p:attrNameLst>
                                          <p:attrName>style.visibility</p:attrName>
                                        </p:attrNameLst>
                                      </p:cBhvr>
                                      <p:to>
                                        <p:strVal val="visible"/>
                                      </p:to>
                                    </p:set>
                                    <p:anim calcmode="lin" valueType="num">
                                      <p:cBhvr additive="base">
                                        <p:cTn id="65" dur="500" fill="hold"/>
                                        <p:tgtEl>
                                          <p:spTgt spid="824338"/>
                                        </p:tgtEl>
                                        <p:attrNameLst>
                                          <p:attrName>ppt_x</p:attrName>
                                        </p:attrNameLst>
                                      </p:cBhvr>
                                      <p:tavLst>
                                        <p:tav tm="0">
                                          <p:val>
                                            <p:strVal val="#ppt_x"/>
                                          </p:val>
                                        </p:tav>
                                        <p:tav tm="100000">
                                          <p:val>
                                            <p:strVal val="#ppt_x"/>
                                          </p:val>
                                        </p:tav>
                                      </p:tavLst>
                                    </p:anim>
                                    <p:anim calcmode="lin" valueType="num">
                                      <p:cBhvr additive="base">
                                        <p:cTn id="66" dur="500" fill="hold"/>
                                        <p:tgtEl>
                                          <p:spTgt spid="82433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24339"/>
                                        </p:tgtEl>
                                        <p:attrNameLst>
                                          <p:attrName>style.visibility</p:attrName>
                                        </p:attrNameLst>
                                      </p:cBhvr>
                                      <p:to>
                                        <p:strVal val="visible"/>
                                      </p:to>
                                    </p:set>
                                    <p:anim calcmode="lin" valueType="num">
                                      <p:cBhvr additive="base">
                                        <p:cTn id="71" dur="500" fill="hold"/>
                                        <p:tgtEl>
                                          <p:spTgt spid="824339"/>
                                        </p:tgtEl>
                                        <p:attrNameLst>
                                          <p:attrName>ppt_x</p:attrName>
                                        </p:attrNameLst>
                                      </p:cBhvr>
                                      <p:tavLst>
                                        <p:tav tm="0">
                                          <p:val>
                                            <p:strVal val="#ppt_x"/>
                                          </p:val>
                                        </p:tav>
                                        <p:tav tm="100000">
                                          <p:val>
                                            <p:strVal val="#ppt_x"/>
                                          </p:val>
                                        </p:tav>
                                      </p:tavLst>
                                    </p:anim>
                                    <p:anim calcmode="lin" valueType="num">
                                      <p:cBhvr additive="base">
                                        <p:cTn id="72" dur="500" fill="hold"/>
                                        <p:tgtEl>
                                          <p:spTgt spid="82433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 name="camera.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824340"/>
                                        </p:tgtEl>
                                        <p:attrNameLst>
                                          <p:attrName>style.visibility</p:attrName>
                                        </p:attrNameLst>
                                      </p:cBhvr>
                                      <p:to>
                                        <p:strVal val="visible"/>
                                      </p:to>
                                    </p:set>
                                    <p:anim calcmode="lin" valueType="num">
                                      <p:cBhvr additive="base">
                                        <p:cTn id="77" dur="500" fill="hold"/>
                                        <p:tgtEl>
                                          <p:spTgt spid="824340"/>
                                        </p:tgtEl>
                                        <p:attrNameLst>
                                          <p:attrName>ppt_x</p:attrName>
                                        </p:attrNameLst>
                                      </p:cBhvr>
                                      <p:tavLst>
                                        <p:tav tm="0">
                                          <p:val>
                                            <p:strVal val="#ppt_x"/>
                                          </p:val>
                                        </p:tav>
                                        <p:tav tm="100000">
                                          <p:val>
                                            <p:strVal val="#ppt_x"/>
                                          </p:val>
                                        </p:tav>
                                      </p:tavLst>
                                    </p:anim>
                                    <p:anim calcmode="lin" valueType="num">
                                      <p:cBhvr additive="base">
                                        <p:cTn id="78" dur="500" fill="hold"/>
                                        <p:tgtEl>
                                          <p:spTgt spid="82434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824341"/>
                                        </p:tgtEl>
                                        <p:attrNameLst>
                                          <p:attrName>style.visibility</p:attrName>
                                        </p:attrNameLst>
                                      </p:cBhvr>
                                      <p:to>
                                        <p:strVal val="visible"/>
                                      </p:to>
                                    </p:set>
                                    <p:anim calcmode="lin" valueType="num">
                                      <p:cBhvr additive="base">
                                        <p:cTn id="83" dur="500" fill="hold"/>
                                        <p:tgtEl>
                                          <p:spTgt spid="824341"/>
                                        </p:tgtEl>
                                        <p:attrNameLst>
                                          <p:attrName>ppt_x</p:attrName>
                                        </p:attrNameLst>
                                      </p:cBhvr>
                                      <p:tavLst>
                                        <p:tav tm="0">
                                          <p:val>
                                            <p:strVal val="#ppt_x"/>
                                          </p:val>
                                        </p:tav>
                                        <p:tav tm="100000">
                                          <p:val>
                                            <p:strVal val="#ppt_x"/>
                                          </p:val>
                                        </p:tav>
                                      </p:tavLst>
                                    </p:anim>
                                    <p:anim calcmode="lin" valueType="num">
                                      <p:cBhvr additive="base">
                                        <p:cTn id="84" dur="500" fill="hold"/>
                                        <p:tgtEl>
                                          <p:spTgt spid="8243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24342"/>
                                        </p:tgtEl>
                                        <p:attrNameLst>
                                          <p:attrName>style.visibility</p:attrName>
                                        </p:attrNameLst>
                                      </p:cBhvr>
                                      <p:to>
                                        <p:strVal val="visible"/>
                                      </p:to>
                                    </p:set>
                                    <p:anim calcmode="lin" valueType="num">
                                      <p:cBhvr additive="base">
                                        <p:cTn id="89" dur="500" fill="hold"/>
                                        <p:tgtEl>
                                          <p:spTgt spid="824342"/>
                                        </p:tgtEl>
                                        <p:attrNameLst>
                                          <p:attrName>ppt_x</p:attrName>
                                        </p:attrNameLst>
                                      </p:cBhvr>
                                      <p:tavLst>
                                        <p:tav tm="0">
                                          <p:val>
                                            <p:strVal val="#ppt_x"/>
                                          </p:val>
                                        </p:tav>
                                        <p:tav tm="100000">
                                          <p:val>
                                            <p:strVal val="#ppt_x"/>
                                          </p:val>
                                        </p:tav>
                                      </p:tavLst>
                                    </p:anim>
                                    <p:anim calcmode="lin" valueType="num">
                                      <p:cBhvr additive="base">
                                        <p:cTn id="90" dur="500" fill="hold"/>
                                        <p:tgtEl>
                                          <p:spTgt spid="8243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2" grpId="0" uiExpand="1" build="p" bldLvl="3" autoUpdateAnimBg="0"/>
      <p:bldP spid="824323" grpId="0" animBg="1" autoUpdateAnimBg="0"/>
      <p:bldP spid="824324" grpId="0" animBg="1" autoUpdateAnimBg="0"/>
      <p:bldP spid="824336" grpId="0"/>
      <p:bldP spid="824337" grpId="0"/>
      <p:bldP spid="824338" grpId="0"/>
      <p:bldP spid="824339" grpId="0"/>
      <p:bldP spid="824340" grpId="0"/>
      <p:bldP spid="824341" grpId="0"/>
      <p:bldP spid="82434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5346" name="Rectangle 2"/>
          <p:cNvSpPr>
            <a:spLocks noGrp="1" noChangeArrowheads="1"/>
          </p:cNvSpPr>
          <p:nvPr>
            <p:ph type="body" idx="4294967295"/>
          </p:nvPr>
        </p:nvSpPr>
        <p:spPr>
          <a:xfrm>
            <a:off x="200923" y="909639"/>
            <a:ext cx="6218237" cy="503237"/>
          </a:xfrm>
        </p:spPr>
        <p:txBody>
          <a:bodyPr/>
          <a:lstStyle/>
          <a:p>
            <a:pPr lvl="2">
              <a:buFont typeface="Wingdings" pitchFamily="2" charset="2"/>
              <a:buChar char="Ø"/>
            </a:pPr>
            <a:r>
              <a:rPr lang="en-US" altLang="zh-CN" dirty="0">
                <a:solidFill>
                  <a:srgbClr val="FF0066"/>
                </a:solidFill>
                <a:effectLst>
                  <a:outerShdw blurRad="38100" dist="38100" dir="2700000" algn="tl">
                    <a:srgbClr val="000000"/>
                  </a:outerShdw>
                </a:effectLst>
                <a:ea typeface="楷体" pitchFamily="49" charset="-122"/>
              </a:rPr>
              <a:t> </a:t>
            </a:r>
            <a:r>
              <a:rPr lang="zh-CN" altLang="en-US" dirty="0">
                <a:solidFill>
                  <a:srgbClr val="FF0066"/>
                </a:solidFill>
                <a:effectLst>
                  <a:outerShdw blurRad="38100" dist="38100" dir="2700000" algn="tl">
                    <a:srgbClr val="000000"/>
                  </a:outerShdw>
                </a:effectLst>
                <a:ea typeface="楷体" pitchFamily="49" charset="-122"/>
              </a:rPr>
              <a:t>表达式和算术表达式</a:t>
            </a:r>
            <a:endParaRPr lang="zh-CN" altLang="en-US" dirty="0">
              <a:ea typeface="楷体" pitchFamily="49" charset="-122"/>
            </a:endParaRPr>
          </a:p>
        </p:txBody>
      </p:sp>
      <p:sp>
        <p:nvSpPr>
          <p:cNvPr id="825352" name="Rectangle 8"/>
          <p:cNvSpPr>
            <a:spLocks noChangeArrowheads="1"/>
          </p:cNvSpPr>
          <p:nvPr/>
        </p:nvSpPr>
        <p:spPr bwMode="auto">
          <a:xfrm>
            <a:off x="670822" y="333375"/>
            <a:ext cx="7772400" cy="647700"/>
          </a:xfrm>
          <a:prstGeom prst="rect">
            <a:avLst/>
          </a:prstGeom>
          <a:noFill/>
          <a:ln w="9525">
            <a:noFill/>
            <a:miter lim="800000"/>
            <a:headEnd/>
            <a:tailEnd/>
          </a:ln>
          <a:effectLst/>
        </p:spPr>
        <p:txBody>
          <a:bodyPr/>
          <a:lstStyle/>
          <a:p>
            <a:pPr marL="342900" indent="-342900" algn="just">
              <a:spcBef>
                <a:spcPct val="20000"/>
              </a:spcBef>
            </a:pPr>
            <a:r>
              <a:rPr lang="en-US" altLang="zh-CN" sz="3200" b="1">
                <a:solidFill>
                  <a:srgbClr val="FF3399"/>
                </a:solidFill>
                <a:effectLst>
                  <a:outerShdw blurRad="38100" dist="38100" dir="2700000" algn="tl">
                    <a:srgbClr val="000000"/>
                  </a:outerShdw>
                </a:effectLst>
                <a:latin typeface="隶书" pitchFamily="49" charset="-122"/>
                <a:ea typeface="隶书" pitchFamily="49" charset="-122"/>
              </a:rPr>
              <a:t>3. </a:t>
            </a:r>
            <a:r>
              <a:rPr lang="zh-CN" altLang="en-US" sz="3200" b="1">
                <a:solidFill>
                  <a:srgbClr val="FF3399"/>
                </a:solidFill>
                <a:effectLst>
                  <a:outerShdw blurRad="38100" dist="38100" dir="2700000" algn="tl">
                    <a:srgbClr val="000000"/>
                  </a:outerShdw>
                </a:effectLst>
                <a:ea typeface="隶书" pitchFamily="49" charset="-122"/>
              </a:rPr>
              <a:t>算术运算符、算术表达式</a:t>
            </a:r>
            <a:r>
              <a:rPr lang="zh-CN" altLang="en-US" sz="3200" b="1">
                <a:effectLst>
                  <a:outerShdw blurRad="38100" dist="38100" dir="2700000" algn="tl">
                    <a:srgbClr val="FFFFFF"/>
                  </a:outerShdw>
                </a:effectLst>
              </a:rPr>
              <a:t> </a:t>
            </a:r>
          </a:p>
        </p:txBody>
      </p:sp>
      <p:sp>
        <p:nvSpPr>
          <p:cNvPr id="825360" name="Rectangle 16"/>
          <p:cNvSpPr>
            <a:spLocks noChangeArrowheads="1"/>
          </p:cNvSpPr>
          <p:nvPr/>
        </p:nvSpPr>
        <p:spPr bwMode="auto">
          <a:xfrm>
            <a:off x="767408" y="1355726"/>
            <a:ext cx="11114827" cy="1200329"/>
          </a:xfrm>
          <a:prstGeom prst="rect">
            <a:avLst/>
          </a:prstGeom>
          <a:noFill/>
          <a:ln w="9525">
            <a:noFill/>
            <a:miter lim="800000"/>
            <a:headEnd/>
            <a:tailEnd/>
          </a:ln>
          <a:effectLst/>
        </p:spPr>
        <p:txBody>
          <a:bodyPr wrap="square">
            <a:spAutoFit/>
          </a:bodyPr>
          <a:lstStyle/>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000000"/>
                  </a:outerShdw>
                </a:effectLst>
                <a:latin typeface="+mn-lt"/>
                <a:ea typeface="楷体" pitchFamily="49" charset="-122"/>
              </a:rPr>
              <a:t>表达式：</a:t>
            </a:r>
            <a:r>
              <a:rPr lang="zh-CN" altLang="en-US" b="1" dirty="0">
                <a:effectLst>
                  <a:outerShdw blurRad="38100" dist="38100" dir="2700000" algn="tl">
                    <a:srgbClr val="FFFFFF"/>
                  </a:outerShdw>
                </a:effectLst>
                <a:latin typeface="+mn-lt"/>
                <a:ea typeface="楷体" pitchFamily="49" charset="-122"/>
              </a:rPr>
              <a:t>用运算符和括号将运算对象（常量、变量和函数等）连接起来的、符合Ｃ语言语法规则的式子。</a:t>
            </a:r>
          </a:p>
          <a:p>
            <a:r>
              <a:rPr lang="zh-CN" altLang="en-US" b="1" dirty="0">
                <a:solidFill>
                  <a:srgbClr val="CC0000"/>
                </a:solidFill>
                <a:effectLst>
                  <a:outerShdw blurRad="38100" dist="38100" dir="2700000" algn="tl">
                    <a:srgbClr val="000000"/>
                  </a:outerShdw>
                </a:effectLst>
                <a:latin typeface="+mn-lt"/>
                <a:ea typeface="楷体" pitchFamily="49" charset="-122"/>
              </a:rPr>
              <a:t>        </a:t>
            </a:r>
            <a:r>
              <a:rPr lang="zh-CN" altLang="en-US" b="1" dirty="0">
                <a:solidFill>
                  <a:srgbClr val="0000FF"/>
                </a:solidFill>
                <a:effectLst>
                  <a:outerShdw blurRad="38100" dist="38100" dir="2700000" algn="tl">
                    <a:srgbClr val="000000"/>
                  </a:outerShdw>
                </a:effectLst>
                <a:latin typeface="+mn-lt"/>
                <a:ea typeface="楷体" pitchFamily="49" charset="-122"/>
              </a:rPr>
              <a:t>算术表达式：</a:t>
            </a:r>
            <a:r>
              <a:rPr lang="zh-CN" altLang="en-US" b="1" dirty="0">
                <a:effectLst>
                  <a:outerShdw blurRad="38100" dist="38100" dir="2700000" algn="tl">
                    <a:srgbClr val="FFFFFF"/>
                  </a:outerShdw>
                </a:effectLst>
                <a:latin typeface="+mn-lt"/>
                <a:ea typeface="楷体" pitchFamily="49" charset="-122"/>
              </a:rPr>
              <a:t>表达式中的运算符都是算术运算符的表达式。</a:t>
            </a:r>
            <a:r>
              <a:rPr lang="zh-CN" altLang="en-US" dirty="0">
                <a:latin typeface="+mn-lt"/>
                <a:ea typeface="楷体" pitchFamily="49" charset="-122"/>
              </a:rPr>
              <a:t> </a:t>
            </a:r>
          </a:p>
        </p:txBody>
      </p:sp>
      <p:sp>
        <p:nvSpPr>
          <p:cNvPr id="825361" name="Rectangle 17"/>
          <p:cNvSpPr>
            <a:spLocks noChangeArrowheads="1"/>
          </p:cNvSpPr>
          <p:nvPr/>
        </p:nvSpPr>
        <p:spPr bwMode="auto">
          <a:xfrm>
            <a:off x="167584" y="2551114"/>
            <a:ext cx="6218238" cy="503237"/>
          </a:xfrm>
          <a:prstGeom prst="rect">
            <a:avLst/>
          </a:prstGeom>
          <a:noFill/>
          <a:ln w="9525">
            <a:noFill/>
            <a:miter lim="800000"/>
            <a:headEnd/>
            <a:tailEnd/>
          </a:ln>
          <a:effectLst/>
        </p:spPr>
        <p:txBody>
          <a:bodyPr/>
          <a:lstStyle/>
          <a:p>
            <a:pPr marL="1143000" lvl="2" indent="-228600">
              <a:spcBef>
                <a:spcPct val="20000"/>
              </a:spcBef>
              <a:buFont typeface="Wingdings" pitchFamily="2" charset="2"/>
              <a:buChar char="Ø"/>
            </a:pPr>
            <a:r>
              <a:rPr lang="en-US" altLang="zh-CN" b="1" dirty="0">
                <a:solidFill>
                  <a:srgbClr val="FF0066"/>
                </a:solidFill>
                <a:effectLst>
                  <a:outerShdw blurRad="38100" dist="38100" dir="2700000" algn="tl">
                    <a:srgbClr val="000000"/>
                  </a:outerShdw>
                </a:effectLst>
                <a:latin typeface="楷体" pitchFamily="49" charset="-122"/>
                <a:ea typeface="楷体" pitchFamily="49" charset="-122"/>
              </a:rPr>
              <a:t> </a:t>
            </a:r>
            <a:r>
              <a:rPr lang="zh-CN" altLang="en-US" b="1" dirty="0">
                <a:solidFill>
                  <a:srgbClr val="FF0066"/>
                </a:solidFill>
                <a:effectLst>
                  <a:outerShdw blurRad="38100" dist="38100" dir="2700000" algn="tl">
                    <a:srgbClr val="000000"/>
                  </a:outerShdw>
                </a:effectLst>
                <a:latin typeface="楷体" pitchFamily="49" charset="-122"/>
                <a:ea typeface="楷体" pitchFamily="49" charset="-122"/>
              </a:rPr>
              <a:t>运算符优先级（到目前为止）</a:t>
            </a:r>
            <a:endParaRPr lang="zh-CN" altLang="en-US" b="1" dirty="0">
              <a:effectLst>
                <a:outerShdw blurRad="38100" dist="38100" dir="2700000" algn="tl">
                  <a:srgbClr val="FFFFFF"/>
                </a:outerShdw>
              </a:effectLst>
              <a:latin typeface="楷体" pitchFamily="49" charset="-122"/>
              <a:ea typeface="楷体" pitchFamily="49" charset="-122"/>
            </a:endParaRPr>
          </a:p>
        </p:txBody>
      </p:sp>
      <p:sp>
        <p:nvSpPr>
          <p:cNvPr id="825362" name="Text Box 18"/>
          <p:cNvSpPr txBox="1">
            <a:spLocks noChangeArrowheads="1"/>
          </p:cNvSpPr>
          <p:nvPr/>
        </p:nvSpPr>
        <p:spPr bwMode="auto">
          <a:xfrm>
            <a:off x="2037660" y="2622550"/>
            <a:ext cx="7010668" cy="463846"/>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例：</a:t>
            </a:r>
            <a:r>
              <a:rPr lang="zh-CN" altLang="en-US" dirty="0">
                <a:latin typeface="隶书" pitchFamily="49" charset="-122"/>
                <a:ea typeface="隶书" pitchFamily="49" charset="-122"/>
              </a:rPr>
              <a:t> </a:t>
            </a:r>
            <a:r>
              <a:rPr lang="en-US" altLang="zh-CN" b="1" dirty="0">
                <a:effectLst>
                  <a:outerShdw blurRad="38100" dist="38100" dir="2700000" algn="tl">
                    <a:srgbClr val="C0C0C0"/>
                  </a:outerShdw>
                </a:effectLst>
                <a:ea typeface="隶书" pitchFamily="49" charset="-122"/>
              </a:rPr>
              <a:t>3 + 5 * 8</a:t>
            </a:r>
            <a:r>
              <a:rPr lang="zh-CN" altLang="en-US" b="1" dirty="0">
                <a:effectLst>
                  <a:outerShdw blurRad="38100" dist="38100" dir="2700000" algn="tl">
                    <a:srgbClr val="C0C0C0"/>
                  </a:outerShdw>
                </a:effectLst>
                <a:ea typeface="隶书" pitchFamily="49" charset="-122"/>
              </a:rPr>
              <a:t>、</a:t>
            </a:r>
            <a:r>
              <a:rPr lang="en-US" altLang="zh-CN" b="1" dirty="0">
                <a:effectLst>
                  <a:outerShdw blurRad="38100" dist="38100" dir="2700000" algn="tl">
                    <a:srgbClr val="C0C0C0"/>
                  </a:outerShdw>
                </a:effectLst>
                <a:ea typeface="隶书" pitchFamily="49" charset="-122"/>
              </a:rPr>
              <a:t>(x + y) / 2  - 1</a:t>
            </a:r>
            <a:r>
              <a:rPr lang="zh-CN" altLang="en-US" b="1" dirty="0">
                <a:effectLst>
                  <a:outerShdw blurRad="38100" dist="38100" dir="2700000" algn="tl">
                    <a:srgbClr val="C0C0C0"/>
                  </a:outerShdw>
                </a:effectLst>
                <a:latin typeface="楷体" pitchFamily="49" charset="-122"/>
                <a:ea typeface="楷体" pitchFamily="49" charset="-122"/>
              </a:rPr>
              <a:t>等</a:t>
            </a:r>
          </a:p>
        </p:txBody>
      </p:sp>
      <p:grpSp>
        <p:nvGrpSpPr>
          <p:cNvPr id="825369" name="Group 25"/>
          <p:cNvGrpSpPr>
            <a:grpSpLocks/>
          </p:cNvGrpSpPr>
          <p:nvPr/>
        </p:nvGrpSpPr>
        <p:grpSpPr bwMode="auto">
          <a:xfrm>
            <a:off x="4080098" y="3429001"/>
            <a:ext cx="4248150" cy="2843213"/>
            <a:chOff x="1429" y="2160"/>
            <a:chExt cx="2676" cy="1791"/>
          </a:xfrm>
        </p:grpSpPr>
        <p:sp>
          <p:nvSpPr>
            <p:cNvPr id="825364" name="Rectangle 20"/>
            <p:cNvSpPr>
              <a:spLocks noChangeArrowheads="1"/>
            </p:cNvSpPr>
            <p:nvPr/>
          </p:nvSpPr>
          <p:spPr bwMode="auto">
            <a:xfrm>
              <a:off x="1429" y="2160"/>
              <a:ext cx="2673" cy="288"/>
            </a:xfrm>
            <a:prstGeom prst="rect">
              <a:avLst/>
            </a:prstGeom>
            <a:solidFill>
              <a:srgbClr val="FF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a:spAutoFit/>
              <a:flatTx/>
            </a:bodyPr>
            <a:lstStyle/>
            <a:p>
              <a:r>
                <a:rPr lang="zh-CN" altLang="en-US" b="1" dirty="0">
                  <a:effectLst>
                    <a:outerShdw blurRad="38100" dist="38100" dir="2700000" algn="tl">
                      <a:srgbClr val="FFFFFF"/>
                    </a:outerShdw>
                  </a:effectLst>
                  <a:ea typeface="隶书" pitchFamily="49" charset="-122"/>
                </a:rPr>
                <a:t>类型强制转换运算符的优先级</a:t>
              </a:r>
              <a:r>
                <a:rPr lang="zh-CN" altLang="en-US" b="1" dirty="0">
                  <a:solidFill>
                    <a:srgbClr val="000099"/>
                  </a:solidFill>
                  <a:effectLst>
                    <a:outerShdw blurRad="38100" dist="38100" dir="2700000" algn="tl">
                      <a:srgbClr val="000000"/>
                    </a:outerShdw>
                  </a:effectLst>
                </a:rPr>
                <a:t> </a:t>
              </a:r>
            </a:p>
          </p:txBody>
        </p:sp>
        <p:sp>
          <p:nvSpPr>
            <p:cNvPr id="825365" name="Rectangle 21"/>
            <p:cNvSpPr>
              <a:spLocks noChangeArrowheads="1"/>
            </p:cNvSpPr>
            <p:nvPr/>
          </p:nvSpPr>
          <p:spPr bwMode="auto">
            <a:xfrm>
              <a:off x="1449" y="2911"/>
              <a:ext cx="2656" cy="288"/>
            </a:xfrm>
            <a:prstGeom prst="rect">
              <a:avLst/>
            </a:prstGeom>
            <a:solidFill>
              <a:srgbClr val="00CC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a:spAutoFit/>
              <a:flatTx/>
            </a:bodyPr>
            <a:lstStyle/>
            <a:p>
              <a:pPr algn="ctr"/>
              <a:r>
                <a:rPr lang="zh-CN" altLang="en-US" b="1">
                  <a:effectLst>
                    <a:outerShdw blurRad="38100" dist="38100" dir="2700000" algn="tl">
                      <a:srgbClr val="FFFFFF"/>
                    </a:outerShdw>
                  </a:effectLst>
                  <a:ea typeface="隶书" pitchFamily="49" charset="-122"/>
                </a:rPr>
                <a:t>算术运算符的优先级</a:t>
              </a:r>
            </a:p>
          </p:txBody>
        </p:sp>
        <p:sp>
          <p:nvSpPr>
            <p:cNvPr id="825366" name="Rectangle 22"/>
            <p:cNvSpPr>
              <a:spLocks noChangeArrowheads="1"/>
            </p:cNvSpPr>
            <p:nvPr/>
          </p:nvSpPr>
          <p:spPr bwMode="auto">
            <a:xfrm>
              <a:off x="1429" y="3663"/>
              <a:ext cx="2656" cy="288"/>
            </a:xfrm>
            <a:prstGeom prst="rect">
              <a:avLst/>
            </a:prstGeom>
            <a:solidFill>
              <a:srgbClr val="FFCC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a:spAutoFit/>
              <a:flatTx/>
            </a:bodyPr>
            <a:lstStyle/>
            <a:p>
              <a:pPr algn="ctr"/>
              <a:r>
                <a:rPr lang="zh-CN" altLang="en-US" b="1">
                  <a:effectLst>
                    <a:outerShdw blurRad="38100" dist="38100" dir="2700000" algn="tl">
                      <a:srgbClr val="FFFFFF"/>
                    </a:outerShdw>
                  </a:effectLst>
                  <a:ea typeface="隶书" pitchFamily="49" charset="-122"/>
                </a:rPr>
                <a:t>赋值运算符的优先级</a:t>
              </a:r>
            </a:p>
          </p:txBody>
        </p:sp>
        <p:sp>
          <p:nvSpPr>
            <p:cNvPr id="825367" name="AutoShape 23"/>
            <p:cNvSpPr>
              <a:spLocks noChangeArrowheads="1"/>
            </p:cNvSpPr>
            <p:nvPr/>
          </p:nvSpPr>
          <p:spPr bwMode="auto">
            <a:xfrm rot="5400000">
              <a:off x="2554" y="2614"/>
              <a:ext cx="309" cy="1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825368" name="AutoShape 24"/>
            <p:cNvSpPr>
              <a:spLocks noChangeArrowheads="1"/>
            </p:cNvSpPr>
            <p:nvPr/>
          </p:nvSpPr>
          <p:spPr bwMode="auto">
            <a:xfrm rot="5400000">
              <a:off x="2555" y="3362"/>
              <a:ext cx="309" cy="18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grpSp>
      <p:grpSp>
        <p:nvGrpSpPr>
          <p:cNvPr id="825370" name="Group 26"/>
          <p:cNvGrpSpPr>
            <a:grpSpLocks/>
          </p:cNvGrpSpPr>
          <p:nvPr/>
        </p:nvGrpSpPr>
        <p:grpSpPr bwMode="auto">
          <a:xfrm>
            <a:off x="-13391" y="0"/>
            <a:ext cx="446088" cy="6858000"/>
            <a:chOff x="0" y="0"/>
            <a:chExt cx="281" cy="4320"/>
          </a:xfrm>
        </p:grpSpPr>
        <p:sp>
          <p:nvSpPr>
            <p:cNvPr id="825371" name="Text Box 2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25372" name="Text Box 2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1396F367-41D3-C1EE-8B36-C908345D602E}"/>
              </a:ext>
            </a:extLst>
          </p:cNvPr>
          <p:cNvSpPr>
            <a:spLocks noGrp="1"/>
          </p:cNvSpPr>
          <p:nvPr>
            <p:ph type="sldNum" sz="quarter" idx="12"/>
          </p:nvPr>
        </p:nvSpPr>
        <p:spPr/>
        <p:txBody>
          <a:bodyPr/>
          <a:lstStyle/>
          <a:p>
            <a:fld id="{889BB3BD-F80A-4CDD-987F-7A7F8A95929D}" type="slidenum">
              <a:rPr lang="en-US" altLang="zh-CN" smtClean="0"/>
              <a:pPr/>
              <a:t>41</a:t>
            </a:fld>
            <a:endParaRPr lang="en-US"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5346">
                                            <p:txEl>
                                              <p:pRg st="0" end="0"/>
                                            </p:txEl>
                                          </p:spTgt>
                                        </p:tgtEl>
                                        <p:attrNameLst>
                                          <p:attrName>style.visibility</p:attrName>
                                        </p:attrNameLst>
                                      </p:cBhvr>
                                      <p:to>
                                        <p:strVal val="visible"/>
                                      </p:to>
                                    </p:set>
                                    <p:anim calcmode="lin" valueType="num">
                                      <p:cBhvr additive="base">
                                        <p:cTn id="7" dur="500" fill="hold"/>
                                        <p:tgtEl>
                                          <p:spTgt spid="8253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534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25360"/>
                                        </p:tgtEl>
                                        <p:attrNameLst>
                                          <p:attrName>style.visibility</p:attrName>
                                        </p:attrNameLst>
                                      </p:cBhvr>
                                      <p:to>
                                        <p:strVal val="visible"/>
                                      </p:to>
                                    </p:set>
                                    <p:animEffect transition="in" filter="box(out)">
                                      <p:cBhvr>
                                        <p:cTn id="13" dur="500"/>
                                        <p:tgtEl>
                                          <p:spTgt spid="825360"/>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825362"/>
                                        </p:tgtEl>
                                        <p:attrNameLst>
                                          <p:attrName>style.visibility</p:attrName>
                                        </p:attrNameLst>
                                      </p:cBhvr>
                                      <p:to>
                                        <p:strVal val="visible"/>
                                      </p:to>
                                    </p:set>
                                    <p:animEffect transition="in" filter="box(out)">
                                      <p:cBhvr>
                                        <p:cTn id="18" dur="500"/>
                                        <p:tgtEl>
                                          <p:spTgt spid="825362"/>
                                        </p:tgtEl>
                                      </p:cBhvr>
                                    </p:animEffect>
                                  </p:childTnLst>
                                  <p:subTnLst>
                                    <p:set>
                                      <p:cBhvr override="childStyle">
                                        <p:cTn dur="1" fill="hold" display="0" masterRel="nextClick" afterEffect="1"/>
                                        <p:tgtEl>
                                          <p:spTgt spid="825362"/>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25361">
                                            <p:txEl>
                                              <p:pRg st="0" end="0"/>
                                            </p:txEl>
                                          </p:spTgt>
                                        </p:tgtEl>
                                        <p:attrNameLst>
                                          <p:attrName>style.visibility</p:attrName>
                                        </p:attrNameLst>
                                      </p:cBhvr>
                                      <p:to>
                                        <p:strVal val="visible"/>
                                      </p:to>
                                    </p:set>
                                    <p:anim calcmode="lin" valueType="num">
                                      <p:cBhvr additive="base">
                                        <p:cTn id="23" dur="500" fill="hold"/>
                                        <p:tgtEl>
                                          <p:spTgt spid="82536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2536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25369"/>
                                        </p:tgtEl>
                                        <p:attrNameLst>
                                          <p:attrName>style.visibility</p:attrName>
                                        </p:attrNameLst>
                                      </p:cBhvr>
                                      <p:to>
                                        <p:strVal val="visible"/>
                                      </p:to>
                                    </p:set>
                                    <p:animEffect transition="in" filter="blinds(horizontal)">
                                      <p:cBhvr>
                                        <p:cTn id="29" dur="500"/>
                                        <p:tgtEl>
                                          <p:spTgt spid="825369"/>
                                        </p:tgtEl>
                                      </p:cBhvr>
                                    </p:animEffect>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6" grpId="0" build="p" bldLvl="3" autoUpdateAnimBg="0"/>
      <p:bldP spid="825360" grpId="0"/>
      <p:bldP spid="825361" grpId="0" build="p" bldLvl="3" autoUpdateAnimBg="0"/>
      <p:bldP spid="82536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p:cNvSpPr>
            <a:spLocks noGrp="1" noChangeArrowheads="1"/>
          </p:cNvSpPr>
          <p:nvPr>
            <p:ph type="body" idx="4294967295"/>
          </p:nvPr>
        </p:nvSpPr>
        <p:spPr>
          <a:xfrm>
            <a:off x="2173" y="2159000"/>
            <a:ext cx="8355013" cy="1898650"/>
          </a:xfrm>
        </p:spPr>
        <p:txBody>
          <a:bodyPr/>
          <a:lstStyle/>
          <a:p>
            <a:pPr lvl="2">
              <a:buFont typeface="Wingdings" pitchFamily="2" charset="2"/>
              <a:buChar char="Ø"/>
            </a:pPr>
            <a:r>
              <a:rPr lang="en-US" altLang="zh-CN" dirty="0">
                <a:solidFill>
                  <a:srgbClr val="FF0066"/>
                </a:solidFill>
                <a:effectLst>
                  <a:outerShdw blurRad="38100" dist="38100" dir="2700000" algn="tl">
                    <a:srgbClr val="000000"/>
                  </a:outerShdw>
                </a:effectLst>
                <a:ea typeface="楷体" pitchFamily="49" charset="-122"/>
              </a:rPr>
              <a:t> </a:t>
            </a:r>
            <a:r>
              <a:rPr lang="zh-CN" altLang="en-US" dirty="0">
                <a:solidFill>
                  <a:srgbClr val="FF0066"/>
                </a:solidFill>
                <a:effectLst>
                  <a:outerShdw blurRad="38100" dist="38100" dir="2700000" algn="tl">
                    <a:srgbClr val="000000"/>
                  </a:outerShdw>
                </a:effectLst>
                <a:ea typeface="楷体" pitchFamily="49" charset="-122"/>
              </a:rPr>
              <a:t>自增、自减运算符</a:t>
            </a:r>
            <a:r>
              <a:rPr lang="en-US" altLang="zh-CN" dirty="0">
                <a:solidFill>
                  <a:srgbClr val="FF0066"/>
                </a:solidFill>
                <a:effectLst>
                  <a:outerShdw blurRad="38100" dist="38100" dir="2700000" algn="tl">
                    <a:srgbClr val="000000"/>
                  </a:outerShdw>
                </a:effectLst>
                <a:ea typeface="楷体" pitchFamily="49" charset="-122"/>
              </a:rPr>
              <a:t>++ --</a:t>
            </a:r>
          </a:p>
          <a:p>
            <a:pPr lvl="3">
              <a:buFont typeface="Wingdings" pitchFamily="2" charset="2"/>
              <a:buChar char="l"/>
            </a:pPr>
            <a:r>
              <a:rPr lang="en-US" altLang="zh-CN" dirty="0">
                <a:solidFill>
                  <a:srgbClr val="0000FF"/>
                </a:solidFill>
                <a:ea typeface="楷体" pitchFamily="49" charset="-122"/>
              </a:rPr>
              <a:t> </a:t>
            </a:r>
            <a:r>
              <a:rPr lang="zh-CN" altLang="en-US" dirty="0">
                <a:solidFill>
                  <a:srgbClr val="0000FF"/>
                </a:solidFill>
                <a:ea typeface="楷体" pitchFamily="49" charset="-122"/>
              </a:rPr>
              <a:t>作用：</a:t>
            </a:r>
            <a:r>
              <a:rPr lang="zh-CN" altLang="en-US" dirty="0">
                <a:ea typeface="楷体" pitchFamily="49" charset="-122"/>
              </a:rPr>
              <a:t>使变量值加</a:t>
            </a:r>
            <a:r>
              <a:rPr lang="en-US" altLang="zh-CN" dirty="0">
                <a:ea typeface="楷体" pitchFamily="49" charset="-122"/>
              </a:rPr>
              <a:t>1</a:t>
            </a:r>
            <a:r>
              <a:rPr lang="zh-CN" altLang="en-US" dirty="0">
                <a:ea typeface="楷体" pitchFamily="49" charset="-122"/>
              </a:rPr>
              <a:t>或减</a:t>
            </a:r>
            <a:r>
              <a:rPr lang="en-US" altLang="zh-CN" dirty="0">
                <a:ea typeface="楷体" pitchFamily="49" charset="-122"/>
              </a:rPr>
              <a:t>1</a:t>
            </a:r>
          </a:p>
          <a:p>
            <a:pPr lvl="3">
              <a:buFont typeface="Wingdings" pitchFamily="2" charset="2"/>
              <a:buChar char="l"/>
            </a:pPr>
            <a:r>
              <a:rPr lang="en-US" altLang="zh-CN" dirty="0">
                <a:solidFill>
                  <a:srgbClr val="0000FF"/>
                </a:solidFill>
                <a:ea typeface="楷体" pitchFamily="49" charset="-122"/>
              </a:rPr>
              <a:t> </a:t>
            </a:r>
            <a:r>
              <a:rPr lang="zh-CN" altLang="en-US" dirty="0">
                <a:solidFill>
                  <a:srgbClr val="0000FF"/>
                </a:solidFill>
                <a:ea typeface="楷体" pitchFamily="49" charset="-122"/>
              </a:rPr>
              <a:t>种类：</a:t>
            </a:r>
          </a:p>
          <a:p>
            <a:pPr lvl="3">
              <a:buFont typeface="Wingdings" pitchFamily="2" charset="2"/>
              <a:buNone/>
            </a:pPr>
            <a:r>
              <a:rPr lang="zh-CN" altLang="en-US" dirty="0">
                <a:ea typeface="楷体" pitchFamily="49" charset="-122"/>
              </a:rPr>
              <a:t>   前置  </a:t>
            </a:r>
            <a:r>
              <a:rPr lang="en-US" altLang="zh-CN" dirty="0">
                <a:ea typeface="楷体" pitchFamily="49" charset="-122"/>
              </a:rPr>
              <a:t>++</a:t>
            </a:r>
            <a:r>
              <a:rPr lang="en-US" altLang="zh-CN" dirty="0" err="1">
                <a:ea typeface="楷体" pitchFamily="49" charset="-122"/>
              </a:rPr>
              <a:t>i</a:t>
            </a:r>
            <a:r>
              <a:rPr lang="en-US" altLang="zh-CN" dirty="0">
                <a:ea typeface="楷体" pitchFamily="49" charset="-122"/>
              </a:rPr>
              <a:t>,  --</a:t>
            </a:r>
            <a:r>
              <a:rPr lang="en-US" altLang="zh-CN" dirty="0" err="1">
                <a:ea typeface="楷体" pitchFamily="49" charset="-122"/>
              </a:rPr>
              <a:t>i</a:t>
            </a:r>
            <a:r>
              <a:rPr lang="en-US" altLang="zh-CN" dirty="0">
                <a:ea typeface="楷体" pitchFamily="49" charset="-122"/>
              </a:rPr>
              <a:t>  (</a:t>
            </a:r>
            <a:r>
              <a:rPr lang="zh-CN" altLang="zh-CN" dirty="0">
                <a:ea typeface="楷体" pitchFamily="49" charset="-122"/>
              </a:rPr>
              <a:t>先执行</a:t>
            </a:r>
            <a:r>
              <a:rPr lang="en-US" altLang="zh-CN" dirty="0" err="1">
                <a:ea typeface="楷体" pitchFamily="49" charset="-122"/>
              </a:rPr>
              <a:t>i</a:t>
            </a:r>
            <a:r>
              <a:rPr lang="en-US" altLang="zh-CN" dirty="0">
                <a:ea typeface="楷体" pitchFamily="49" charset="-122"/>
              </a:rPr>
              <a:t>=i</a:t>
            </a:r>
            <a:r>
              <a:rPr lang="en-US" altLang="zh-CN" dirty="0">
                <a:ea typeface="楷体" pitchFamily="49" charset="-122"/>
                <a:sym typeface="MT Extra" pitchFamily="18" charset="2"/>
              </a:rPr>
              <a:t>+1</a:t>
            </a:r>
            <a:r>
              <a:rPr lang="zh-CN" altLang="zh-CN" dirty="0">
                <a:ea typeface="楷体" pitchFamily="49" charset="-122"/>
                <a:sym typeface="MT Extra" pitchFamily="18" charset="2"/>
              </a:rPr>
              <a:t>或</a:t>
            </a:r>
            <a:r>
              <a:rPr lang="en-US" altLang="zh-CN" dirty="0" err="1">
                <a:ea typeface="楷体" pitchFamily="49" charset="-122"/>
                <a:sym typeface="MT Extra" pitchFamily="18" charset="2"/>
              </a:rPr>
              <a:t>i</a:t>
            </a:r>
            <a:r>
              <a:rPr lang="en-US" altLang="zh-CN" dirty="0">
                <a:ea typeface="楷体" pitchFamily="49" charset="-122"/>
                <a:sym typeface="MT Extra" pitchFamily="18" charset="2"/>
              </a:rPr>
              <a:t>=i-1</a:t>
            </a:r>
            <a:r>
              <a:rPr lang="zh-CN" altLang="en-US" dirty="0">
                <a:ea typeface="楷体" pitchFamily="49" charset="-122"/>
              </a:rPr>
              <a:t>，</a:t>
            </a:r>
            <a:r>
              <a:rPr lang="zh-CN" altLang="zh-CN" dirty="0">
                <a:ea typeface="楷体" pitchFamily="49" charset="-122"/>
              </a:rPr>
              <a:t>再使用</a:t>
            </a:r>
            <a:r>
              <a:rPr lang="en-US" altLang="zh-CN" dirty="0" err="1">
                <a:ea typeface="楷体" pitchFamily="49" charset="-122"/>
              </a:rPr>
              <a:t>i</a:t>
            </a:r>
            <a:r>
              <a:rPr lang="zh-CN" altLang="zh-CN" dirty="0">
                <a:ea typeface="楷体" pitchFamily="49" charset="-122"/>
              </a:rPr>
              <a:t>值）</a:t>
            </a:r>
            <a:endParaRPr lang="zh-CN" altLang="en-US" dirty="0">
              <a:ea typeface="楷体" pitchFamily="49" charset="-122"/>
            </a:endParaRPr>
          </a:p>
          <a:p>
            <a:pPr lvl="3">
              <a:buFont typeface="Wingdings" pitchFamily="2" charset="2"/>
              <a:buNone/>
            </a:pPr>
            <a:r>
              <a:rPr lang="zh-CN" altLang="en-US" dirty="0">
                <a:ea typeface="楷体" pitchFamily="49" charset="-122"/>
              </a:rPr>
              <a:t>   </a:t>
            </a:r>
            <a:r>
              <a:rPr lang="zh-CN" altLang="zh-CN" dirty="0">
                <a:ea typeface="楷体" pitchFamily="49" charset="-122"/>
              </a:rPr>
              <a:t>后置  </a:t>
            </a:r>
            <a:r>
              <a:rPr lang="en-US" altLang="zh-CN" dirty="0" err="1">
                <a:ea typeface="楷体" pitchFamily="49" charset="-122"/>
              </a:rPr>
              <a:t>i</a:t>
            </a:r>
            <a:r>
              <a:rPr lang="en-US" altLang="zh-CN" dirty="0">
                <a:ea typeface="楷体" pitchFamily="49" charset="-122"/>
              </a:rPr>
              <a:t>++, </a:t>
            </a:r>
            <a:r>
              <a:rPr lang="en-US" altLang="zh-CN" dirty="0" err="1">
                <a:ea typeface="楷体" pitchFamily="49" charset="-122"/>
              </a:rPr>
              <a:t>i</a:t>
            </a:r>
            <a:r>
              <a:rPr lang="en-US" altLang="zh-CN" dirty="0">
                <a:ea typeface="楷体" pitchFamily="49" charset="-122"/>
              </a:rPr>
              <a:t>--   (</a:t>
            </a:r>
            <a:r>
              <a:rPr lang="zh-CN" altLang="zh-CN" dirty="0">
                <a:ea typeface="楷体" pitchFamily="49" charset="-122"/>
              </a:rPr>
              <a:t>先使用</a:t>
            </a:r>
            <a:r>
              <a:rPr lang="en-US" altLang="zh-CN" dirty="0" err="1">
                <a:ea typeface="楷体" pitchFamily="49" charset="-122"/>
              </a:rPr>
              <a:t>i</a:t>
            </a:r>
            <a:r>
              <a:rPr lang="zh-CN" altLang="zh-CN" dirty="0">
                <a:ea typeface="楷体" pitchFamily="49" charset="-122"/>
              </a:rPr>
              <a:t>值</a:t>
            </a:r>
            <a:r>
              <a:rPr lang="zh-CN" altLang="en-US" dirty="0">
                <a:ea typeface="楷体" pitchFamily="49" charset="-122"/>
              </a:rPr>
              <a:t>，</a:t>
            </a:r>
            <a:r>
              <a:rPr lang="zh-CN" altLang="zh-CN" dirty="0">
                <a:ea typeface="楷体" pitchFamily="49" charset="-122"/>
              </a:rPr>
              <a:t>再执行</a:t>
            </a:r>
            <a:r>
              <a:rPr lang="en-US" altLang="zh-CN" dirty="0" err="1">
                <a:ea typeface="楷体" pitchFamily="49" charset="-122"/>
              </a:rPr>
              <a:t>i</a:t>
            </a:r>
            <a:r>
              <a:rPr lang="en-US" altLang="zh-CN" dirty="0">
                <a:ea typeface="楷体" pitchFamily="49" charset="-122"/>
              </a:rPr>
              <a:t>=i</a:t>
            </a:r>
            <a:r>
              <a:rPr lang="en-US" altLang="zh-CN" dirty="0">
                <a:ea typeface="楷体" pitchFamily="49" charset="-122"/>
                <a:sym typeface="MT Extra" pitchFamily="18" charset="2"/>
              </a:rPr>
              <a:t>+1</a:t>
            </a:r>
            <a:r>
              <a:rPr lang="zh-CN" altLang="zh-CN" dirty="0">
                <a:ea typeface="楷体" pitchFamily="49" charset="-122"/>
                <a:sym typeface="MT Extra" pitchFamily="18" charset="2"/>
              </a:rPr>
              <a:t>或</a:t>
            </a:r>
            <a:r>
              <a:rPr lang="en-US" altLang="zh-CN" dirty="0" err="1">
                <a:ea typeface="楷体" pitchFamily="49" charset="-122"/>
                <a:sym typeface="MT Extra" pitchFamily="18" charset="2"/>
              </a:rPr>
              <a:t>i</a:t>
            </a:r>
            <a:r>
              <a:rPr lang="en-US" altLang="zh-CN" dirty="0">
                <a:ea typeface="楷体" pitchFamily="49" charset="-122"/>
                <a:sym typeface="MT Extra" pitchFamily="18" charset="2"/>
              </a:rPr>
              <a:t>=i-1</a:t>
            </a:r>
            <a:r>
              <a:rPr lang="zh-CN" altLang="en-US" dirty="0">
                <a:ea typeface="楷体" pitchFamily="49" charset="-122"/>
              </a:rPr>
              <a:t>）</a:t>
            </a:r>
          </a:p>
        </p:txBody>
      </p:sp>
      <p:sp>
        <p:nvSpPr>
          <p:cNvPr id="826371" name="Text Box 3"/>
          <p:cNvSpPr txBox="1">
            <a:spLocks noChangeArrowheads="1"/>
          </p:cNvSpPr>
          <p:nvPr/>
        </p:nvSpPr>
        <p:spPr bwMode="auto">
          <a:xfrm>
            <a:off x="2063552" y="4221088"/>
            <a:ext cx="8559413" cy="2320925"/>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zh-CN" b="1" dirty="0">
                <a:solidFill>
                  <a:srgbClr val="FF0066"/>
                </a:solidFill>
                <a:effectLst>
                  <a:outerShdw blurRad="38100" dist="38100" dir="2700000" algn="tl">
                    <a:srgbClr val="C0C0C0"/>
                  </a:outerShdw>
                </a:effectLst>
                <a:latin typeface="隶书" pitchFamily="49" charset="-122"/>
                <a:ea typeface="隶书" pitchFamily="49" charset="-122"/>
              </a:rPr>
              <a:t>例：</a:t>
            </a:r>
            <a:r>
              <a:rPr lang="zh-CN" altLang="zh-CN" dirty="0">
                <a:latin typeface="隶书" pitchFamily="49" charset="-122"/>
                <a:ea typeface="隶书" pitchFamily="49" charset="-122"/>
              </a:rPr>
              <a:t>   </a:t>
            </a:r>
            <a:r>
              <a:rPr lang="en-US" altLang="zh-CN" b="1" dirty="0">
                <a:effectLst>
                  <a:outerShdw blurRad="38100" dist="38100" dir="2700000" algn="tl">
                    <a:srgbClr val="C0C0C0"/>
                  </a:outerShdw>
                </a:effectLst>
                <a:ea typeface="隶书" pitchFamily="49" charset="-122"/>
              </a:rPr>
              <a:t>j = 3;  k = ++j;  </a:t>
            </a:r>
          </a:p>
          <a:p>
            <a:pPr eaLnBrk="0" hangingPunct="0"/>
            <a:r>
              <a:rPr lang="en-US" altLang="zh-CN" b="1" dirty="0">
                <a:effectLst>
                  <a:outerShdw blurRad="38100" dist="38100" dir="2700000" algn="tl">
                    <a:srgbClr val="C0C0C0"/>
                  </a:outerShdw>
                </a:effectLst>
                <a:ea typeface="隶书" pitchFamily="49" charset="-122"/>
              </a:rPr>
              <a:t>              j = 3;  k = j++;  </a:t>
            </a:r>
          </a:p>
          <a:p>
            <a:pPr eaLnBrk="0" hangingPunct="0"/>
            <a:r>
              <a:rPr lang="en-US" altLang="zh-CN" b="1" dirty="0">
                <a:effectLst>
                  <a:outerShdw blurRad="38100" dist="38100" dir="2700000" algn="tl">
                    <a:srgbClr val="C0C0C0"/>
                  </a:outerShdw>
                </a:effectLst>
                <a:ea typeface="隶书" pitchFamily="49" charset="-122"/>
              </a:rPr>
              <a:t>              j = 3;  </a:t>
            </a:r>
            <a:r>
              <a:rPr lang="en-US" altLang="zh-CN" b="1" dirty="0" err="1">
                <a:effectLst>
                  <a:outerShdw blurRad="38100" dist="38100" dir="2700000" algn="tl">
                    <a:srgbClr val="C0C0C0"/>
                  </a:outerShdw>
                </a:effectLst>
                <a:ea typeface="隶书" pitchFamily="49" charset="-122"/>
              </a:rPr>
              <a:t>printf</a:t>
            </a:r>
            <a:r>
              <a:rPr lang="en-US" altLang="zh-CN" b="1" dirty="0">
                <a:effectLst>
                  <a:outerShdw blurRad="38100" dist="38100" dir="2700000" algn="tl">
                    <a:srgbClr val="C0C0C0"/>
                  </a:outerShdw>
                </a:effectLst>
                <a:ea typeface="隶书" pitchFamily="49" charset="-122"/>
              </a:rPr>
              <a:t> ("%d", ++j);   </a:t>
            </a:r>
          </a:p>
          <a:p>
            <a:pPr eaLnBrk="0" hangingPunct="0"/>
            <a:r>
              <a:rPr lang="en-US" altLang="zh-CN" b="1" dirty="0">
                <a:effectLst>
                  <a:outerShdw blurRad="38100" dist="38100" dir="2700000" algn="tl">
                    <a:srgbClr val="C0C0C0"/>
                  </a:outerShdw>
                </a:effectLst>
                <a:ea typeface="隶书" pitchFamily="49" charset="-122"/>
              </a:rPr>
              <a:t>              j = 3;  </a:t>
            </a:r>
            <a:r>
              <a:rPr lang="en-US" altLang="zh-CN" b="1" dirty="0" err="1">
                <a:effectLst>
                  <a:outerShdw blurRad="38100" dist="38100" dir="2700000" algn="tl">
                    <a:srgbClr val="C0C0C0"/>
                  </a:outerShdw>
                </a:effectLst>
                <a:ea typeface="隶书" pitchFamily="49" charset="-122"/>
              </a:rPr>
              <a:t>printf</a:t>
            </a:r>
            <a:r>
              <a:rPr lang="en-US" altLang="zh-CN" b="1" dirty="0">
                <a:effectLst>
                  <a:outerShdw blurRad="38100" dist="38100" dir="2700000" algn="tl">
                    <a:srgbClr val="C0C0C0"/>
                  </a:outerShdw>
                </a:effectLst>
                <a:ea typeface="隶书" pitchFamily="49" charset="-122"/>
              </a:rPr>
              <a:t>("%d", j++);   </a:t>
            </a:r>
          </a:p>
          <a:p>
            <a:pPr eaLnBrk="0" hangingPunct="0"/>
            <a:r>
              <a:rPr lang="en-US" altLang="zh-CN" b="1" dirty="0">
                <a:effectLst>
                  <a:outerShdw blurRad="38100" dist="38100" dir="2700000" algn="tl">
                    <a:srgbClr val="C0C0C0"/>
                  </a:outerShdw>
                </a:effectLst>
                <a:ea typeface="隶书" pitchFamily="49" charset="-122"/>
              </a:rPr>
              <a:t>              a = 3; b = 5; c = (++a) * b;    </a:t>
            </a:r>
          </a:p>
          <a:p>
            <a:pPr eaLnBrk="0" hangingPunct="0"/>
            <a:r>
              <a:rPr lang="en-US" altLang="zh-CN" b="1" dirty="0">
                <a:effectLst>
                  <a:outerShdw blurRad="38100" dist="38100" dir="2700000" algn="tl">
                    <a:srgbClr val="C0C0C0"/>
                  </a:outerShdw>
                </a:effectLst>
                <a:ea typeface="隶书" pitchFamily="49" charset="-122"/>
              </a:rPr>
              <a:t>              a = 3; b = 5; c = (a++) * b;</a:t>
            </a:r>
            <a:r>
              <a:rPr lang="en-US" altLang="zh-CN" dirty="0">
                <a:latin typeface="隶书" pitchFamily="49" charset="-122"/>
                <a:ea typeface="隶书" pitchFamily="49" charset="-122"/>
              </a:rPr>
              <a:t>    </a:t>
            </a:r>
          </a:p>
        </p:txBody>
      </p:sp>
      <p:sp>
        <p:nvSpPr>
          <p:cNvPr id="826374" name="Text Box 6"/>
          <p:cNvSpPr txBox="1">
            <a:spLocks noChangeArrowheads="1"/>
          </p:cNvSpPr>
          <p:nvPr/>
        </p:nvSpPr>
        <p:spPr bwMode="auto">
          <a:xfrm>
            <a:off x="7558601" y="4278238"/>
            <a:ext cx="1350347"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dirty="0">
                <a:solidFill>
                  <a:srgbClr val="0000FF"/>
                </a:solidFill>
                <a:latin typeface="隶书" pitchFamily="49" charset="-122"/>
                <a:ea typeface="隶书" pitchFamily="49" charset="-122"/>
              </a:rPr>
              <a:t>//k=4,j=4</a:t>
            </a:r>
          </a:p>
        </p:txBody>
      </p:sp>
      <p:sp>
        <p:nvSpPr>
          <p:cNvPr id="826375" name="Text Box 7"/>
          <p:cNvSpPr txBox="1">
            <a:spLocks noChangeArrowheads="1"/>
          </p:cNvSpPr>
          <p:nvPr/>
        </p:nvSpPr>
        <p:spPr bwMode="auto">
          <a:xfrm>
            <a:off x="7558601" y="4644951"/>
            <a:ext cx="1350347"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dirty="0">
                <a:solidFill>
                  <a:srgbClr val="0000FF"/>
                </a:solidFill>
                <a:latin typeface="隶书" pitchFamily="49" charset="-122"/>
                <a:ea typeface="隶书" pitchFamily="49" charset="-122"/>
              </a:rPr>
              <a:t>//k=3,j=4</a:t>
            </a:r>
          </a:p>
        </p:txBody>
      </p:sp>
      <p:sp>
        <p:nvSpPr>
          <p:cNvPr id="826376" name="Text Box 8"/>
          <p:cNvSpPr txBox="1">
            <a:spLocks noChangeArrowheads="1"/>
          </p:cNvSpPr>
          <p:nvPr/>
        </p:nvSpPr>
        <p:spPr bwMode="auto">
          <a:xfrm>
            <a:off x="7558600" y="5010076"/>
            <a:ext cx="571288"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a:solidFill>
                  <a:srgbClr val="0000FF"/>
                </a:solidFill>
                <a:latin typeface="隶书" pitchFamily="49" charset="-122"/>
                <a:ea typeface="隶书" pitchFamily="49" charset="-122"/>
              </a:rPr>
              <a:t>//4</a:t>
            </a:r>
          </a:p>
        </p:txBody>
      </p:sp>
      <p:sp>
        <p:nvSpPr>
          <p:cNvPr id="826377" name="Text Box 9"/>
          <p:cNvSpPr txBox="1">
            <a:spLocks noChangeArrowheads="1"/>
          </p:cNvSpPr>
          <p:nvPr/>
        </p:nvSpPr>
        <p:spPr bwMode="auto">
          <a:xfrm>
            <a:off x="7558600" y="5376788"/>
            <a:ext cx="571288"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a:solidFill>
                  <a:srgbClr val="0000FF"/>
                </a:solidFill>
                <a:latin typeface="隶书" pitchFamily="49" charset="-122"/>
                <a:ea typeface="隶书" pitchFamily="49" charset="-122"/>
              </a:rPr>
              <a:t>//3</a:t>
            </a:r>
          </a:p>
        </p:txBody>
      </p:sp>
      <p:sp>
        <p:nvSpPr>
          <p:cNvPr id="826378" name="Text Box 10"/>
          <p:cNvSpPr txBox="1">
            <a:spLocks noChangeArrowheads="1"/>
          </p:cNvSpPr>
          <p:nvPr/>
        </p:nvSpPr>
        <p:spPr bwMode="auto">
          <a:xfrm>
            <a:off x="7558600" y="5741913"/>
            <a:ext cx="1480190"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a:solidFill>
                  <a:srgbClr val="0000FF"/>
                </a:solidFill>
                <a:latin typeface="隶书" pitchFamily="49" charset="-122"/>
                <a:ea typeface="隶书" pitchFamily="49" charset="-122"/>
              </a:rPr>
              <a:t>//c=20,a=4</a:t>
            </a:r>
          </a:p>
        </p:txBody>
      </p:sp>
      <p:sp>
        <p:nvSpPr>
          <p:cNvPr id="826379" name="Text Box 11"/>
          <p:cNvSpPr txBox="1">
            <a:spLocks noChangeArrowheads="1"/>
          </p:cNvSpPr>
          <p:nvPr/>
        </p:nvSpPr>
        <p:spPr bwMode="auto">
          <a:xfrm>
            <a:off x="7558600" y="6107038"/>
            <a:ext cx="1480190"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a:solidFill>
                  <a:srgbClr val="0000FF"/>
                </a:solidFill>
                <a:latin typeface="隶书" pitchFamily="49" charset="-122"/>
                <a:ea typeface="隶书" pitchFamily="49" charset="-122"/>
              </a:rPr>
              <a:t>//c=15,a=4</a:t>
            </a:r>
          </a:p>
        </p:txBody>
      </p:sp>
      <p:sp>
        <p:nvSpPr>
          <p:cNvPr id="826386" name="Rectangle 18"/>
          <p:cNvSpPr>
            <a:spLocks noChangeArrowheads="1"/>
          </p:cNvSpPr>
          <p:nvPr/>
        </p:nvSpPr>
        <p:spPr bwMode="auto">
          <a:xfrm>
            <a:off x="686385" y="161925"/>
            <a:ext cx="7772400" cy="647700"/>
          </a:xfrm>
          <a:prstGeom prst="rect">
            <a:avLst/>
          </a:prstGeom>
          <a:noFill/>
          <a:ln w="9525">
            <a:noFill/>
            <a:miter lim="800000"/>
            <a:headEnd/>
            <a:tailEnd/>
          </a:ln>
          <a:effectLst/>
        </p:spPr>
        <p:txBody>
          <a:bodyPr/>
          <a:lstStyle/>
          <a:p>
            <a:pPr marL="342900" indent="-342900" algn="just">
              <a:spcBef>
                <a:spcPct val="20000"/>
              </a:spcBef>
            </a:pPr>
            <a:r>
              <a:rPr lang="en-US" altLang="zh-CN" sz="3200" b="1" dirty="0">
                <a:solidFill>
                  <a:srgbClr val="FF3399"/>
                </a:solidFill>
                <a:effectLst>
                  <a:outerShdw blurRad="38100" dist="38100" dir="2700000" algn="tl">
                    <a:srgbClr val="000000"/>
                  </a:outerShdw>
                </a:effectLst>
                <a:latin typeface="隶书" pitchFamily="49" charset="-122"/>
                <a:ea typeface="隶书" pitchFamily="49" charset="-122"/>
              </a:rPr>
              <a:t>4. </a:t>
            </a:r>
            <a:r>
              <a:rPr lang="zh-CN" altLang="en-US" sz="3200" b="1" dirty="0">
                <a:solidFill>
                  <a:srgbClr val="FF3399"/>
                </a:solidFill>
                <a:effectLst>
                  <a:outerShdw blurRad="38100" dist="38100" dir="2700000" algn="tl">
                    <a:srgbClr val="000000"/>
                  </a:outerShdw>
                </a:effectLst>
                <a:latin typeface="隶书" pitchFamily="49" charset="-122"/>
                <a:ea typeface="隶书" pitchFamily="49" charset="-122"/>
              </a:rPr>
              <a:t>自增自减</a:t>
            </a:r>
            <a:r>
              <a:rPr lang="zh-CN" altLang="en-US" sz="3200" b="1" dirty="0">
                <a:solidFill>
                  <a:srgbClr val="FF3399"/>
                </a:solidFill>
                <a:effectLst>
                  <a:outerShdw blurRad="38100" dist="38100" dir="2700000" algn="tl">
                    <a:srgbClr val="000000"/>
                  </a:outerShdw>
                </a:effectLst>
                <a:ea typeface="隶书" pitchFamily="49" charset="-122"/>
              </a:rPr>
              <a:t>运算符、符号运算符</a:t>
            </a:r>
            <a:r>
              <a:rPr lang="zh-CN" altLang="en-US" sz="3200" b="1" dirty="0">
                <a:effectLst>
                  <a:outerShdw blurRad="38100" dist="38100" dir="2700000" algn="tl">
                    <a:srgbClr val="FFFFFF"/>
                  </a:outerShdw>
                </a:effectLst>
              </a:rPr>
              <a:t> </a:t>
            </a:r>
          </a:p>
        </p:txBody>
      </p:sp>
      <p:sp>
        <p:nvSpPr>
          <p:cNvPr id="826387" name="Rectangle 19"/>
          <p:cNvSpPr>
            <a:spLocks noChangeArrowheads="1"/>
          </p:cNvSpPr>
          <p:nvPr/>
        </p:nvSpPr>
        <p:spPr bwMode="auto">
          <a:xfrm>
            <a:off x="3761" y="717550"/>
            <a:ext cx="11708863" cy="1898650"/>
          </a:xfrm>
          <a:prstGeom prst="rect">
            <a:avLst/>
          </a:prstGeom>
          <a:noFill/>
          <a:ln w="9525">
            <a:noFill/>
            <a:miter lim="800000"/>
            <a:headEnd/>
            <a:tailEnd/>
          </a:ln>
          <a:effectLst/>
        </p:spPr>
        <p:txBody>
          <a:bodyPr/>
          <a:lstStyle/>
          <a:p>
            <a:pPr marL="1143000" lvl="2" indent="-228600">
              <a:spcBef>
                <a:spcPct val="20000"/>
              </a:spcBef>
              <a:buFont typeface="Wingdings" pitchFamily="2" charset="2"/>
              <a:buChar char="Ø"/>
            </a:pPr>
            <a:r>
              <a:rPr lang="en-US" altLang="zh-CN" b="1" dirty="0">
                <a:solidFill>
                  <a:srgbClr val="FF0066"/>
                </a:solidFill>
                <a:effectLst>
                  <a:outerShdw blurRad="38100" dist="38100" dir="2700000" algn="tl">
                    <a:srgbClr val="000000"/>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mn-lt"/>
                <a:ea typeface="楷体" pitchFamily="49" charset="-122"/>
              </a:rPr>
              <a:t>负号运算符（“</a:t>
            </a:r>
            <a:r>
              <a:rPr lang="en-US" altLang="zh-CN" b="1" dirty="0">
                <a:solidFill>
                  <a:srgbClr val="FF0066"/>
                </a:solidFill>
                <a:effectLst>
                  <a:outerShdw blurRad="38100" dist="38100" dir="2700000" algn="tl">
                    <a:srgbClr val="000000"/>
                  </a:outerShdw>
                </a:effectLst>
                <a:latin typeface="+mn-lt"/>
                <a:ea typeface="楷体" pitchFamily="49" charset="-122"/>
              </a:rPr>
              <a:t>-”</a:t>
            </a:r>
            <a:r>
              <a:rPr lang="zh-CN" altLang="en-US" b="1" dirty="0">
                <a:solidFill>
                  <a:srgbClr val="FF0066"/>
                </a:solidFill>
                <a:effectLst>
                  <a:outerShdw blurRad="38100" dist="38100" dir="2700000" algn="tl">
                    <a:srgbClr val="000000"/>
                  </a:outerShdw>
                </a:effectLst>
                <a:latin typeface="+mn-lt"/>
                <a:ea typeface="楷体" pitchFamily="49" charset="-122"/>
              </a:rPr>
              <a:t>）</a:t>
            </a:r>
          </a:p>
          <a:p>
            <a:pPr marL="1143000" lvl="2" indent="-228600">
              <a:spcBef>
                <a:spcPct val="20000"/>
              </a:spcBef>
            </a:pPr>
            <a:r>
              <a:rPr lang="zh-CN" altLang="en-US" b="1" dirty="0">
                <a:effectLst>
                  <a:outerShdw blurRad="38100" dist="38100" dir="2700000" algn="tl">
                    <a:srgbClr val="FFFFFF"/>
                  </a:outerShdw>
                </a:effectLst>
                <a:latin typeface="+mn-lt"/>
                <a:ea typeface="楷体" pitchFamily="49" charset="-122"/>
              </a:rPr>
              <a:t>          </a:t>
            </a:r>
            <a:r>
              <a:rPr lang="zh-CN" altLang="en-US" sz="2000" b="1" dirty="0">
                <a:effectLst>
                  <a:outerShdw blurRad="38100" dist="38100" dir="2700000" algn="tl">
                    <a:srgbClr val="FFFFFF"/>
                  </a:outerShdw>
                </a:effectLst>
                <a:latin typeface="+mn-lt"/>
                <a:ea typeface="楷体" pitchFamily="49" charset="-122"/>
              </a:rPr>
              <a:t>减号（－）既是一个算术运算符，又是一个负号运算符。负号运算符是单目运算符。</a:t>
            </a:r>
            <a:r>
              <a:rPr lang="zh-CN" altLang="en-US" sz="2000" b="1" dirty="0">
                <a:solidFill>
                  <a:schemeClr val="accent2"/>
                </a:solidFill>
                <a:effectLst>
                  <a:outerShdw blurRad="38100" dist="38100" dir="2700000" algn="tl">
                    <a:srgbClr val="000000"/>
                  </a:outerShdw>
                </a:effectLst>
                <a:latin typeface="+mn-lt"/>
                <a:ea typeface="楷体" pitchFamily="49" charset="-122"/>
              </a:rPr>
              <a:t>例如：</a:t>
            </a:r>
            <a:r>
              <a:rPr lang="en-US" altLang="zh-CN" sz="2000" b="1" dirty="0">
                <a:solidFill>
                  <a:schemeClr val="accent2"/>
                </a:solidFill>
                <a:effectLst>
                  <a:outerShdw blurRad="38100" dist="38100" dir="2700000" algn="tl">
                    <a:srgbClr val="000000"/>
                  </a:outerShdw>
                </a:effectLst>
                <a:latin typeface="+mn-lt"/>
                <a:ea typeface="楷体" pitchFamily="49" charset="-122"/>
              </a:rPr>
              <a:t>a = 2</a:t>
            </a:r>
            <a:r>
              <a:rPr lang="zh-CN" altLang="en-US" sz="2000" b="1" dirty="0">
                <a:solidFill>
                  <a:schemeClr val="accent2"/>
                </a:solidFill>
                <a:effectLst>
                  <a:outerShdw blurRad="38100" dist="38100" dir="2700000" algn="tl">
                    <a:srgbClr val="000000"/>
                  </a:outerShdw>
                </a:effectLst>
                <a:latin typeface="+mn-lt"/>
                <a:ea typeface="楷体" pitchFamily="49" charset="-122"/>
              </a:rPr>
              <a:t>，那么－</a:t>
            </a:r>
            <a:r>
              <a:rPr lang="en-US" altLang="zh-CN" sz="2000" b="1" dirty="0">
                <a:solidFill>
                  <a:schemeClr val="accent2"/>
                </a:solidFill>
                <a:effectLst>
                  <a:outerShdw blurRad="38100" dist="38100" dir="2700000" algn="tl">
                    <a:srgbClr val="000000"/>
                  </a:outerShdw>
                </a:effectLst>
                <a:latin typeface="+mn-lt"/>
                <a:ea typeface="楷体" pitchFamily="49" charset="-122"/>
              </a:rPr>
              <a:t>a</a:t>
            </a:r>
            <a:r>
              <a:rPr lang="zh-CN" altLang="en-US" sz="2000" b="1" dirty="0">
                <a:solidFill>
                  <a:schemeClr val="accent2"/>
                </a:solidFill>
                <a:effectLst>
                  <a:outerShdw blurRad="38100" dist="38100" dir="2700000" algn="tl">
                    <a:srgbClr val="000000"/>
                  </a:outerShdw>
                </a:effectLst>
                <a:latin typeface="+mn-lt"/>
                <a:ea typeface="楷体" pitchFamily="49" charset="-122"/>
              </a:rPr>
              <a:t>的值就是－</a:t>
            </a:r>
            <a:r>
              <a:rPr lang="en-US" altLang="zh-CN" sz="2000" b="1" dirty="0">
                <a:solidFill>
                  <a:schemeClr val="accent2"/>
                </a:solidFill>
                <a:effectLst>
                  <a:outerShdw blurRad="38100" dist="38100" dir="2700000" algn="tl">
                    <a:srgbClr val="000000"/>
                  </a:outerShdw>
                </a:effectLst>
                <a:latin typeface="+mn-lt"/>
                <a:ea typeface="楷体" pitchFamily="49" charset="-122"/>
              </a:rPr>
              <a:t>2</a:t>
            </a:r>
            <a:r>
              <a:rPr lang="zh-CN" altLang="en-US" sz="2000" b="1" dirty="0">
                <a:effectLst>
                  <a:outerShdw blurRad="38100" dist="38100" dir="2700000" algn="tl">
                    <a:srgbClr val="FFFFFF"/>
                  </a:outerShdw>
                </a:effectLst>
                <a:latin typeface="+mn-lt"/>
                <a:ea typeface="楷体" pitchFamily="49" charset="-122"/>
              </a:rPr>
              <a:t>。负号运算符的优先级比较高，与强制类型转换符是同一个级别。 </a:t>
            </a:r>
          </a:p>
        </p:txBody>
      </p:sp>
      <p:grpSp>
        <p:nvGrpSpPr>
          <p:cNvPr id="826388" name="Group 20"/>
          <p:cNvGrpSpPr>
            <a:grpSpLocks/>
          </p:cNvGrpSpPr>
          <p:nvPr/>
        </p:nvGrpSpPr>
        <p:grpSpPr bwMode="auto">
          <a:xfrm>
            <a:off x="2172" y="0"/>
            <a:ext cx="446088" cy="6858000"/>
            <a:chOff x="0" y="0"/>
            <a:chExt cx="281" cy="4320"/>
          </a:xfrm>
        </p:grpSpPr>
        <p:sp>
          <p:nvSpPr>
            <p:cNvPr id="826389" name="Text Box 2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26390" name="Text Box 2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65B3F07D-EBF5-02BF-7CE6-2996677CDE0C}"/>
              </a:ext>
            </a:extLst>
          </p:cNvPr>
          <p:cNvSpPr>
            <a:spLocks noGrp="1"/>
          </p:cNvSpPr>
          <p:nvPr>
            <p:ph type="sldNum" sz="quarter" idx="12"/>
          </p:nvPr>
        </p:nvSpPr>
        <p:spPr/>
        <p:txBody>
          <a:bodyPr/>
          <a:lstStyle/>
          <a:p>
            <a:fld id="{889BB3BD-F80A-4CDD-987F-7A7F8A95929D}" type="slidenum">
              <a:rPr lang="en-US" altLang="zh-CN" smtClean="0"/>
              <a:pPr/>
              <a:t>42</a:t>
            </a:fld>
            <a:endParaRPr lang="en-US"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6387">
                                            <p:txEl>
                                              <p:pRg st="0" end="0"/>
                                            </p:txEl>
                                          </p:spTgt>
                                        </p:tgtEl>
                                        <p:attrNameLst>
                                          <p:attrName>style.visibility</p:attrName>
                                        </p:attrNameLst>
                                      </p:cBhvr>
                                      <p:to>
                                        <p:strVal val="visible"/>
                                      </p:to>
                                    </p:set>
                                    <p:animEffect transition="in" filter="box(out)">
                                      <p:cBhvr>
                                        <p:cTn id="7" dur="500"/>
                                        <p:tgtEl>
                                          <p:spTgt spid="826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26387">
                                            <p:txEl>
                                              <p:pRg st="1" end="1"/>
                                            </p:txEl>
                                          </p:spTgt>
                                        </p:tgtEl>
                                        <p:attrNameLst>
                                          <p:attrName>style.visibility</p:attrName>
                                        </p:attrNameLst>
                                      </p:cBhvr>
                                      <p:to>
                                        <p:strVal val="visible"/>
                                      </p:to>
                                    </p:set>
                                    <p:animEffect transition="in" filter="box(out)">
                                      <p:cBhvr>
                                        <p:cTn id="12" dur="500"/>
                                        <p:tgtEl>
                                          <p:spTgt spid="826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26370">
                                            <p:txEl>
                                              <p:pRg st="0" end="0"/>
                                            </p:txEl>
                                          </p:spTgt>
                                        </p:tgtEl>
                                        <p:attrNameLst>
                                          <p:attrName>style.visibility</p:attrName>
                                        </p:attrNameLst>
                                      </p:cBhvr>
                                      <p:to>
                                        <p:strVal val="visible"/>
                                      </p:to>
                                    </p:set>
                                    <p:animEffect transition="in" filter="box(out)">
                                      <p:cBhvr>
                                        <p:cTn id="17" dur="500"/>
                                        <p:tgtEl>
                                          <p:spTgt spid="82637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6370">
                                            <p:txEl>
                                              <p:pRg st="1" end="1"/>
                                            </p:txEl>
                                          </p:spTgt>
                                        </p:tgtEl>
                                        <p:attrNameLst>
                                          <p:attrName>style.visibility</p:attrName>
                                        </p:attrNameLst>
                                      </p:cBhvr>
                                      <p:to>
                                        <p:strVal val="visible"/>
                                      </p:to>
                                    </p:set>
                                    <p:animEffect transition="in" filter="box(out)">
                                      <p:cBhvr>
                                        <p:cTn id="22" dur="500"/>
                                        <p:tgtEl>
                                          <p:spTgt spid="826370">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6370">
                                            <p:txEl>
                                              <p:pRg st="2" end="2"/>
                                            </p:txEl>
                                          </p:spTgt>
                                        </p:tgtEl>
                                        <p:attrNameLst>
                                          <p:attrName>style.visibility</p:attrName>
                                        </p:attrNameLst>
                                      </p:cBhvr>
                                      <p:to>
                                        <p:strVal val="visible"/>
                                      </p:to>
                                    </p:set>
                                    <p:animEffect transition="in" filter="box(out)">
                                      <p:cBhvr>
                                        <p:cTn id="27" dur="500"/>
                                        <p:tgtEl>
                                          <p:spTgt spid="826370">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6370">
                                            <p:txEl>
                                              <p:pRg st="3" end="3"/>
                                            </p:txEl>
                                          </p:spTgt>
                                        </p:tgtEl>
                                        <p:attrNameLst>
                                          <p:attrName>style.visibility</p:attrName>
                                        </p:attrNameLst>
                                      </p:cBhvr>
                                      <p:to>
                                        <p:strVal val="visible"/>
                                      </p:to>
                                    </p:set>
                                    <p:animEffect transition="in" filter="box(out)">
                                      <p:cBhvr>
                                        <p:cTn id="32" dur="500"/>
                                        <p:tgtEl>
                                          <p:spTgt spid="826370">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6370">
                                            <p:txEl>
                                              <p:pRg st="4" end="4"/>
                                            </p:txEl>
                                          </p:spTgt>
                                        </p:tgtEl>
                                        <p:attrNameLst>
                                          <p:attrName>style.visibility</p:attrName>
                                        </p:attrNameLst>
                                      </p:cBhvr>
                                      <p:to>
                                        <p:strVal val="visible"/>
                                      </p:to>
                                    </p:set>
                                    <p:animEffect transition="in" filter="box(out)">
                                      <p:cBhvr>
                                        <p:cTn id="37" dur="500"/>
                                        <p:tgtEl>
                                          <p:spTgt spid="826370">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26371"/>
                                        </p:tgtEl>
                                        <p:attrNameLst>
                                          <p:attrName>style.visibility</p:attrName>
                                        </p:attrNameLst>
                                      </p:cBhvr>
                                      <p:to>
                                        <p:strVal val="visible"/>
                                      </p:to>
                                    </p:set>
                                    <p:animEffect transition="in" filter="box(out)">
                                      <p:cBhvr>
                                        <p:cTn id="42" dur="500"/>
                                        <p:tgtEl>
                                          <p:spTgt spid="826371"/>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26374">
                                            <p:txEl>
                                              <p:pRg st="0" end="0"/>
                                            </p:txEl>
                                          </p:spTgt>
                                        </p:tgtEl>
                                        <p:attrNameLst>
                                          <p:attrName>style.visibility</p:attrName>
                                        </p:attrNameLst>
                                      </p:cBhvr>
                                      <p:to>
                                        <p:strVal val="visible"/>
                                      </p:to>
                                    </p:set>
                                    <p:animEffect transition="in" filter="box(out)">
                                      <p:cBhvr>
                                        <p:cTn id="47" dur="500"/>
                                        <p:tgtEl>
                                          <p:spTgt spid="826374">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26375">
                                            <p:txEl>
                                              <p:pRg st="0" end="0"/>
                                            </p:txEl>
                                          </p:spTgt>
                                        </p:tgtEl>
                                        <p:attrNameLst>
                                          <p:attrName>style.visibility</p:attrName>
                                        </p:attrNameLst>
                                      </p:cBhvr>
                                      <p:to>
                                        <p:strVal val="visible"/>
                                      </p:to>
                                    </p:set>
                                    <p:animEffect transition="in" filter="box(out)">
                                      <p:cBhvr>
                                        <p:cTn id="52" dur="500"/>
                                        <p:tgtEl>
                                          <p:spTgt spid="826375">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826376">
                                            <p:txEl>
                                              <p:pRg st="0" end="0"/>
                                            </p:txEl>
                                          </p:spTgt>
                                        </p:tgtEl>
                                        <p:attrNameLst>
                                          <p:attrName>style.visibility</p:attrName>
                                        </p:attrNameLst>
                                      </p:cBhvr>
                                      <p:to>
                                        <p:strVal val="visible"/>
                                      </p:to>
                                    </p:set>
                                    <p:animEffect transition="in" filter="box(out)">
                                      <p:cBhvr>
                                        <p:cTn id="57" dur="500"/>
                                        <p:tgtEl>
                                          <p:spTgt spid="826376">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826377">
                                            <p:txEl>
                                              <p:pRg st="0" end="0"/>
                                            </p:txEl>
                                          </p:spTgt>
                                        </p:tgtEl>
                                        <p:attrNameLst>
                                          <p:attrName>style.visibility</p:attrName>
                                        </p:attrNameLst>
                                      </p:cBhvr>
                                      <p:to>
                                        <p:strVal val="visible"/>
                                      </p:to>
                                    </p:set>
                                    <p:animEffect transition="in" filter="box(out)">
                                      <p:cBhvr>
                                        <p:cTn id="62" dur="500"/>
                                        <p:tgtEl>
                                          <p:spTgt spid="826377">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826378">
                                            <p:txEl>
                                              <p:pRg st="0" end="0"/>
                                            </p:txEl>
                                          </p:spTgt>
                                        </p:tgtEl>
                                        <p:attrNameLst>
                                          <p:attrName>style.visibility</p:attrName>
                                        </p:attrNameLst>
                                      </p:cBhvr>
                                      <p:to>
                                        <p:strVal val="visible"/>
                                      </p:to>
                                    </p:set>
                                    <p:animEffect transition="in" filter="box(out)">
                                      <p:cBhvr>
                                        <p:cTn id="67" dur="500"/>
                                        <p:tgtEl>
                                          <p:spTgt spid="826378">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26379">
                                            <p:txEl>
                                              <p:pRg st="0" end="0"/>
                                            </p:txEl>
                                          </p:spTgt>
                                        </p:tgtEl>
                                        <p:attrNameLst>
                                          <p:attrName>style.visibility</p:attrName>
                                        </p:attrNameLst>
                                      </p:cBhvr>
                                      <p:to>
                                        <p:strVal val="visible"/>
                                      </p:to>
                                    </p:set>
                                    <p:animEffect transition="in" filter="box(out)">
                                      <p:cBhvr>
                                        <p:cTn id="72" dur="500"/>
                                        <p:tgtEl>
                                          <p:spTgt spid="826379">
                                            <p:txEl>
                                              <p:pRg st="0" end="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0" grpId="0" build="p" bldLvl="4" autoUpdateAnimBg="0"/>
      <p:bldP spid="826371" grpId="0" animBg="1" autoUpdateAnimBg="0"/>
      <p:bldP spid="826374" grpId="0" build="p" autoUpdateAnimBg="0"/>
      <p:bldP spid="826375" grpId="0" build="p" autoUpdateAnimBg="0"/>
      <p:bldP spid="826376" grpId="0" build="p" autoUpdateAnimBg="0"/>
      <p:bldP spid="826377" grpId="0" build="p" autoUpdateAnimBg="0"/>
      <p:bldP spid="826378" grpId="0" build="p" autoUpdateAnimBg="0"/>
      <p:bldP spid="826379" grpId="0" build="p" autoUpdateAnimBg="0"/>
      <p:bldP spid="826387" grpId="0" build="p" bldLvl="4"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7394" name="Rectangle 2"/>
          <p:cNvSpPr>
            <a:spLocks noGrp="1" noChangeArrowheads="1"/>
          </p:cNvSpPr>
          <p:nvPr>
            <p:ph type="body" idx="4294967295"/>
          </p:nvPr>
        </p:nvSpPr>
        <p:spPr>
          <a:xfrm>
            <a:off x="165998" y="765176"/>
            <a:ext cx="11355180" cy="5256213"/>
          </a:xfrm>
        </p:spPr>
        <p:txBody>
          <a:bodyPr/>
          <a:lstStyle/>
          <a:p>
            <a:pPr marL="1371600" lvl="2" indent="-457200">
              <a:buFont typeface="Wingdings" pitchFamily="2" charset="2"/>
              <a:buChar char="Ø"/>
            </a:pPr>
            <a:r>
              <a:rPr lang="en-US" altLang="zh-CN" dirty="0">
                <a:solidFill>
                  <a:srgbClr val="FF0066"/>
                </a:solidFill>
                <a:effectLst>
                  <a:outerShdw blurRad="38100" dist="38100" dir="2700000" algn="tl">
                    <a:srgbClr val="000000"/>
                  </a:outerShdw>
                </a:effectLst>
                <a:ea typeface="楷体" pitchFamily="49" charset="-122"/>
              </a:rPr>
              <a:t> </a:t>
            </a:r>
            <a:r>
              <a:rPr lang="zh-CN" altLang="en-US" dirty="0">
                <a:solidFill>
                  <a:srgbClr val="FF0066"/>
                </a:solidFill>
                <a:effectLst>
                  <a:outerShdw blurRad="38100" dist="38100" dir="2700000" algn="tl">
                    <a:srgbClr val="000000"/>
                  </a:outerShdw>
                </a:effectLst>
                <a:ea typeface="楷体" pitchFamily="49" charset="-122"/>
              </a:rPr>
              <a:t>自增、自减运算符注意事项</a:t>
            </a:r>
          </a:p>
          <a:p>
            <a:pPr marL="1752600" lvl="3" indent="-381000">
              <a:buFontTx/>
              <a:buAutoNum type="circleNumDbPlain"/>
            </a:pPr>
            <a:r>
              <a:rPr lang="en-US" altLang="zh-CN" sz="2400" dirty="0">
                <a:ea typeface="楷体" pitchFamily="49" charset="-122"/>
              </a:rPr>
              <a:t>++</a:t>
            </a:r>
            <a:r>
              <a:rPr lang="zh-CN" altLang="zh-CN" sz="2400" dirty="0">
                <a:ea typeface="楷体" pitchFamily="49" charset="-122"/>
              </a:rPr>
              <a:t>和</a:t>
            </a:r>
            <a:r>
              <a:rPr lang="en-US" altLang="zh-CN" sz="2400" dirty="0">
                <a:ea typeface="楷体" pitchFamily="49" charset="-122"/>
              </a:rPr>
              <a:t>--</a:t>
            </a:r>
            <a:r>
              <a:rPr lang="zh-CN" altLang="zh-CN" sz="2400" dirty="0">
                <a:ea typeface="楷体" pitchFamily="49" charset="-122"/>
              </a:rPr>
              <a:t>运算符只能用于变量，不能用于常量和表达式。 因为</a:t>
            </a:r>
            <a:r>
              <a:rPr lang="en-US" altLang="zh-CN" sz="2400" dirty="0">
                <a:ea typeface="楷体" pitchFamily="49" charset="-122"/>
              </a:rPr>
              <a:t>++</a:t>
            </a:r>
            <a:r>
              <a:rPr lang="zh-CN" altLang="zh-CN" sz="2400" dirty="0">
                <a:ea typeface="楷体" pitchFamily="49" charset="-122"/>
              </a:rPr>
              <a:t>和</a:t>
            </a:r>
            <a:r>
              <a:rPr lang="en-US" altLang="zh-CN" sz="2400" dirty="0">
                <a:ea typeface="楷体" pitchFamily="49" charset="-122"/>
              </a:rPr>
              <a:t>--</a:t>
            </a:r>
            <a:r>
              <a:rPr lang="zh-CN" altLang="zh-CN" sz="2400" dirty="0">
                <a:ea typeface="楷体" pitchFamily="49" charset="-122"/>
              </a:rPr>
              <a:t>蕴含着赋值操作。</a:t>
            </a:r>
            <a:endParaRPr lang="zh-CN" altLang="en-US" sz="2400" dirty="0">
              <a:ea typeface="楷体" pitchFamily="49" charset="-122"/>
            </a:endParaRPr>
          </a:p>
          <a:p>
            <a:pPr marL="1752600" lvl="3" indent="-381000">
              <a:buNone/>
            </a:pPr>
            <a:r>
              <a:rPr lang="zh-CN" altLang="en-US" sz="2400" dirty="0">
                <a:ea typeface="楷体" pitchFamily="49" charset="-122"/>
              </a:rPr>
              <a:t>     </a:t>
            </a:r>
            <a:r>
              <a:rPr lang="zh-CN" altLang="en-US" sz="2400" dirty="0">
                <a:solidFill>
                  <a:schemeClr val="accent2"/>
                </a:solidFill>
                <a:effectLst>
                  <a:outerShdw blurRad="38100" dist="38100" dir="2700000" algn="tl">
                    <a:srgbClr val="000000"/>
                  </a:outerShdw>
                </a:effectLst>
                <a:ea typeface="楷体" pitchFamily="49" charset="-122"/>
              </a:rPr>
              <a:t>例</a:t>
            </a:r>
            <a:r>
              <a:rPr lang="zh-CN" altLang="zh-CN" sz="2400" dirty="0">
                <a:solidFill>
                  <a:schemeClr val="accent2"/>
                </a:solidFill>
                <a:effectLst>
                  <a:outerShdw blurRad="38100" dist="38100" dir="2700000" algn="tl">
                    <a:srgbClr val="000000"/>
                  </a:outerShdw>
                </a:effectLst>
                <a:ea typeface="楷体" pitchFamily="49" charset="-122"/>
              </a:rPr>
              <a:t>如：</a:t>
            </a:r>
            <a:r>
              <a:rPr lang="en-US" altLang="zh-CN" sz="2400" dirty="0">
                <a:solidFill>
                  <a:schemeClr val="accent2"/>
                </a:solidFill>
                <a:effectLst>
                  <a:outerShdw blurRad="38100" dist="38100" dir="2700000" algn="tl">
                    <a:srgbClr val="000000"/>
                  </a:outerShdw>
                </a:effectLst>
                <a:ea typeface="楷体" pitchFamily="49" charset="-122"/>
              </a:rPr>
              <a:t>5++</a:t>
            </a:r>
            <a:r>
              <a:rPr lang="zh-CN" altLang="en-US" sz="2400" dirty="0">
                <a:solidFill>
                  <a:schemeClr val="accent2"/>
                </a:solidFill>
                <a:effectLst>
                  <a:outerShdw blurRad="38100" dist="38100" dir="2700000" algn="tl">
                    <a:srgbClr val="000000"/>
                  </a:outerShdw>
                </a:effectLst>
                <a:ea typeface="楷体" pitchFamily="49" charset="-122"/>
              </a:rPr>
              <a:t>、</a:t>
            </a:r>
            <a:r>
              <a:rPr lang="en-US" altLang="zh-CN" sz="2400" dirty="0">
                <a:solidFill>
                  <a:schemeClr val="accent2"/>
                </a:solidFill>
                <a:effectLst>
                  <a:outerShdw blurRad="38100" dist="38100" dir="2700000" algn="tl">
                    <a:srgbClr val="000000"/>
                  </a:outerShdw>
                </a:effectLst>
                <a:ea typeface="楷体" pitchFamily="49" charset="-122"/>
              </a:rPr>
              <a:t>--</a:t>
            </a:r>
            <a:r>
              <a:rPr lang="zh-CN" altLang="en-US" sz="2400" dirty="0">
                <a:solidFill>
                  <a:schemeClr val="accent2"/>
                </a:solidFill>
                <a:effectLst>
                  <a:outerShdw blurRad="38100" dist="38100" dir="2700000" algn="tl">
                    <a:srgbClr val="000000"/>
                  </a:outerShdw>
                </a:effectLst>
                <a:ea typeface="楷体" pitchFamily="49" charset="-122"/>
              </a:rPr>
              <a:t>（</a:t>
            </a:r>
            <a:r>
              <a:rPr lang="en-US" altLang="zh-CN" sz="2400" dirty="0" err="1">
                <a:solidFill>
                  <a:schemeClr val="accent2"/>
                </a:solidFill>
                <a:effectLst>
                  <a:outerShdw blurRad="38100" dist="38100" dir="2700000" algn="tl">
                    <a:srgbClr val="000000"/>
                  </a:outerShdw>
                </a:effectLst>
                <a:ea typeface="楷体" pitchFamily="49" charset="-122"/>
              </a:rPr>
              <a:t>a+b</a:t>
            </a:r>
            <a:r>
              <a:rPr lang="zh-CN" altLang="en-US" sz="2400" dirty="0">
                <a:solidFill>
                  <a:schemeClr val="accent2"/>
                </a:solidFill>
                <a:effectLst>
                  <a:outerShdw blurRad="38100" dist="38100" dir="2700000" algn="tl">
                    <a:srgbClr val="000000"/>
                  </a:outerShdw>
                </a:effectLst>
                <a:ea typeface="楷体" pitchFamily="49" charset="-122"/>
              </a:rPr>
              <a:t>）都是非法的表达式。</a:t>
            </a:r>
          </a:p>
          <a:p>
            <a:pPr marL="1752600" lvl="3" indent="-381000">
              <a:buFontTx/>
              <a:buAutoNum type="circleNumDbPlain" startAt="2"/>
            </a:pPr>
            <a:r>
              <a:rPr lang="zh-CN" altLang="en-US" sz="2400" dirty="0">
                <a:ea typeface="楷体" pitchFamily="49" charset="-122"/>
              </a:rPr>
              <a:t>负号运算符、</a:t>
            </a:r>
            <a:r>
              <a:rPr lang="en-US" altLang="zh-CN" sz="2400" dirty="0">
                <a:ea typeface="楷体" pitchFamily="49" charset="-122"/>
              </a:rPr>
              <a:t>++</a:t>
            </a:r>
            <a:r>
              <a:rPr lang="zh-CN" altLang="en-US" sz="2400" dirty="0">
                <a:ea typeface="楷体" pitchFamily="49" charset="-122"/>
              </a:rPr>
              <a:t>、</a:t>
            </a:r>
            <a:r>
              <a:rPr lang="en-US" altLang="zh-CN" sz="2400" dirty="0">
                <a:ea typeface="楷体" pitchFamily="49" charset="-122"/>
              </a:rPr>
              <a:t>--</a:t>
            </a:r>
            <a:r>
              <a:rPr lang="zh-CN" altLang="en-US" sz="2400" dirty="0">
                <a:ea typeface="楷体" pitchFamily="49" charset="-122"/>
              </a:rPr>
              <a:t>和强制类型转换运算符的优先级相同，当这些运算符连用时，按照从右向左的顺序计算，即具有右结合性。</a:t>
            </a:r>
          </a:p>
          <a:p>
            <a:pPr marL="1752600" lvl="3" indent="-381000">
              <a:buFontTx/>
              <a:buAutoNum type="circleNumDbPlain" startAt="2"/>
            </a:pPr>
            <a:r>
              <a:rPr lang="zh-CN" altLang="en-US" sz="2400" dirty="0">
                <a:ea typeface="楷体" pitchFamily="49" charset="-122"/>
              </a:rPr>
              <a:t>两个＋和－之间不能有空格。</a:t>
            </a:r>
          </a:p>
          <a:p>
            <a:pPr marL="1752600" lvl="3" indent="-381000">
              <a:buFontTx/>
              <a:buAutoNum type="circleNumDbPlain" startAt="2"/>
            </a:pPr>
            <a:r>
              <a:rPr lang="zh-CN" altLang="en-US" sz="2400" dirty="0">
                <a:ea typeface="楷体" pitchFamily="49" charset="-122"/>
              </a:rPr>
              <a:t>在表达式中，连续使同一变量进行自增或自减运算时，很容易出错，所以最好避免这种用法。</a:t>
            </a:r>
          </a:p>
          <a:p>
            <a:pPr marL="1752600" lvl="3" indent="-381000">
              <a:buNone/>
            </a:pPr>
            <a:r>
              <a:rPr lang="zh-CN" altLang="en-US" sz="2400" dirty="0">
                <a:ea typeface="楷体" pitchFamily="49" charset="-122"/>
              </a:rPr>
              <a:t>     </a:t>
            </a:r>
            <a:r>
              <a:rPr lang="zh-CN" altLang="en-US" sz="2400" dirty="0">
                <a:solidFill>
                  <a:schemeClr val="accent2"/>
                </a:solidFill>
                <a:effectLst>
                  <a:outerShdw blurRad="38100" dist="38100" dir="2700000" algn="tl">
                    <a:srgbClr val="000000"/>
                  </a:outerShdw>
                </a:effectLst>
                <a:ea typeface="楷体" pitchFamily="49" charset="-122"/>
              </a:rPr>
              <a:t>例如：</a:t>
            </a:r>
            <a:r>
              <a:rPr lang="en-US" altLang="zh-CN" sz="2400" dirty="0">
                <a:solidFill>
                  <a:schemeClr val="accent2"/>
                </a:solidFill>
                <a:effectLst>
                  <a:outerShdw blurRad="38100" dist="38100" dir="2700000" algn="tl">
                    <a:srgbClr val="000000"/>
                  </a:outerShdw>
                </a:effectLst>
                <a:ea typeface="楷体" pitchFamily="49" charset="-122"/>
              </a:rPr>
              <a:t>++</a:t>
            </a:r>
            <a:r>
              <a:rPr lang="en-US" altLang="zh-CN" sz="2400" dirty="0" err="1">
                <a:solidFill>
                  <a:schemeClr val="accent2"/>
                </a:solidFill>
                <a:effectLst>
                  <a:outerShdw blurRad="38100" dist="38100" dir="2700000" algn="tl">
                    <a:srgbClr val="000000"/>
                  </a:outerShdw>
                </a:effectLst>
                <a:ea typeface="楷体" pitchFamily="49" charset="-122"/>
              </a:rPr>
              <a:t>i</a:t>
            </a:r>
            <a:r>
              <a:rPr lang="en-US" altLang="zh-CN" sz="2400" dirty="0">
                <a:solidFill>
                  <a:schemeClr val="accent2"/>
                </a:solidFill>
                <a:effectLst>
                  <a:outerShdw blurRad="38100" dist="38100" dir="2700000" algn="tl">
                    <a:srgbClr val="000000"/>
                  </a:outerShdw>
                </a:effectLst>
                <a:ea typeface="楷体" pitchFamily="49" charset="-122"/>
              </a:rPr>
              <a:t>++</a:t>
            </a:r>
            <a:r>
              <a:rPr lang="zh-CN" altLang="en-US" sz="2400" dirty="0">
                <a:solidFill>
                  <a:schemeClr val="accent2"/>
                </a:solidFill>
                <a:effectLst>
                  <a:outerShdw blurRad="38100" dist="38100" dir="2700000" algn="tl">
                    <a:srgbClr val="000000"/>
                  </a:outerShdw>
                </a:effectLst>
                <a:ea typeface="楷体" pitchFamily="49" charset="-122"/>
              </a:rPr>
              <a:t>是非法的。</a:t>
            </a:r>
          </a:p>
          <a:p>
            <a:pPr marL="1752600" lvl="3" indent="-381000">
              <a:buFontTx/>
              <a:buAutoNum type="circleNumDbPlain" startAt="5"/>
            </a:pPr>
            <a:r>
              <a:rPr lang="zh-CN" altLang="en-US" sz="2400" dirty="0">
                <a:ea typeface="楷体" pitchFamily="49" charset="-122"/>
              </a:rPr>
              <a:t>自增、自减运算，常用于循环语句中，使循环控制变变量加（或减）</a:t>
            </a:r>
            <a:r>
              <a:rPr lang="en-US" altLang="zh-CN" sz="2400" dirty="0">
                <a:ea typeface="楷体" pitchFamily="49" charset="-122"/>
              </a:rPr>
              <a:t>-</a:t>
            </a:r>
            <a:r>
              <a:rPr lang="zh-CN" altLang="en-US" sz="2400" dirty="0">
                <a:ea typeface="楷体" pitchFamily="49" charset="-122"/>
              </a:rPr>
              <a:t>１，以及指针变量中，使指针指向下（或上）一个地址。</a:t>
            </a:r>
          </a:p>
        </p:txBody>
      </p:sp>
      <p:sp>
        <p:nvSpPr>
          <p:cNvPr id="827405" name="Rectangle 13"/>
          <p:cNvSpPr>
            <a:spLocks noChangeArrowheads="1"/>
          </p:cNvSpPr>
          <p:nvPr/>
        </p:nvSpPr>
        <p:spPr bwMode="auto">
          <a:xfrm>
            <a:off x="670822" y="161925"/>
            <a:ext cx="7772400" cy="647700"/>
          </a:xfrm>
          <a:prstGeom prst="rect">
            <a:avLst/>
          </a:prstGeom>
          <a:noFill/>
          <a:ln w="9525">
            <a:noFill/>
            <a:miter lim="800000"/>
            <a:headEnd/>
            <a:tailEnd/>
          </a:ln>
          <a:effectLst/>
        </p:spPr>
        <p:txBody>
          <a:bodyPr/>
          <a:lstStyle/>
          <a:p>
            <a:pPr marL="342900" indent="-342900" algn="just">
              <a:spcBef>
                <a:spcPct val="20000"/>
              </a:spcBef>
            </a:pPr>
            <a:r>
              <a:rPr lang="en-US" altLang="zh-CN" sz="3200" b="1">
                <a:solidFill>
                  <a:srgbClr val="FF3399"/>
                </a:solidFill>
                <a:effectLst>
                  <a:outerShdw blurRad="38100" dist="38100" dir="2700000" algn="tl">
                    <a:srgbClr val="000000"/>
                  </a:outerShdw>
                </a:effectLst>
                <a:latin typeface="隶书" pitchFamily="49" charset="-122"/>
                <a:ea typeface="隶书" pitchFamily="49" charset="-122"/>
              </a:rPr>
              <a:t>4. </a:t>
            </a:r>
            <a:r>
              <a:rPr lang="zh-CN" altLang="en-US" sz="3200" b="1">
                <a:solidFill>
                  <a:srgbClr val="FF3399"/>
                </a:solidFill>
                <a:effectLst>
                  <a:outerShdw blurRad="38100" dist="38100" dir="2700000" algn="tl">
                    <a:srgbClr val="000000"/>
                  </a:outerShdw>
                </a:effectLst>
                <a:latin typeface="隶书" pitchFamily="49" charset="-122"/>
                <a:ea typeface="隶书" pitchFamily="49" charset="-122"/>
              </a:rPr>
              <a:t>自增自减</a:t>
            </a:r>
            <a:r>
              <a:rPr lang="zh-CN" altLang="en-US" sz="3200" b="1">
                <a:solidFill>
                  <a:srgbClr val="FF3399"/>
                </a:solidFill>
                <a:effectLst>
                  <a:outerShdw blurRad="38100" dist="38100" dir="2700000" algn="tl">
                    <a:srgbClr val="000000"/>
                  </a:outerShdw>
                </a:effectLst>
                <a:ea typeface="隶书" pitchFamily="49" charset="-122"/>
              </a:rPr>
              <a:t>运算符、符号运算符</a:t>
            </a:r>
          </a:p>
        </p:txBody>
      </p:sp>
      <p:sp>
        <p:nvSpPr>
          <p:cNvPr id="827407" name="Rectangle 15"/>
          <p:cNvSpPr>
            <a:spLocks noChangeArrowheads="1"/>
          </p:cNvSpPr>
          <p:nvPr/>
        </p:nvSpPr>
        <p:spPr bwMode="auto">
          <a:xfrm>
            <a:off x="2711624" y="1241921"/>
            <a:ext cx="7416824" cy="305117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例：假设在</a:t>
            </a:r>
            <a:r>
              <a:rPr lang="en-US" altLang="zh-CN" b="1" dirty="0">
                <a:solidFill>
                  <a:srgbClr val="FF3399"/>
                </a:solidFill>
                <a:effectLst>
                  <a:outerShdw blurRad="38100" dist="38100" dir="2700000" algn="tl">
                    <a:srgbClr val="000000"/>
                  </a:outerShdw>
                </a:effectLst>
                <a:latin typeface="隶书" pitchFamily="49" charset="-122"/>
                <a:ea typeface="隶书" pitchFamily="49" charset="-122"/>
              </a:rPr>
              <a:t>VC6.0</a:t>
            </a:r>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或</a:t>
            </a:r>
            <a:r>
              <a:rPr lang="en-US" altLang="zh-CN" b="1" dirty="0">
                <a:solidFill>
                  <a:srgbClr val="FF3399"/>
                </a:solidFill>
                <a:effectLst>
                  <a:outerShdw blurRad="38100" dist="38100" dir="2700000" algn="tl">
                    <a:srgbClr val="000000"/>
                  </a:outerShdw>
                </a:effectLst>
                <a:latin typeface="隶书" pitchFamily="49" charset="-122"/>
                <a:ea typeface="隶书" pitchFamily="49" charset="-122"/>
              </a:rPr>
              <a:t>VC2010</a:t>
            </a:r>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下</a:t>
            </a:r>
          </a:p>
          <a:p>
            <a:pPr indent="266700"/>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p,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2, j = 3;</a:t>
            </a:r>
          </a:p>
          <a:p>
            <a:pPr indent="266700">
              <a:buFontTx/>
              <a:buAutoNum type="circleNumDbPlain"/>
            </a:pPr>
            <a:r>
              <a:rPr lang="en-US" altLang="zh-CN" b="1" dirty="0">
                <a:effectLst>
                  <a:outerShdw blurRad="38100" dist="38100" dir="2700000" algn="tl">
                    <a:srgbClr val="FFFFFF"/>
                  </a:outerShdw>
                </a:effectLst>
              </a:rPr>
              <a:t>  p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a:t>
            </a:r>
            <a:r>
              <a:rPr lang="en-US" altLang="zh-CN" b="1" dirty="0">
                <a:solidFill>
                  <a:srgbClr val="FF3399"/>
                </a:solidFill>
                <a:effectLst>
                  <a:outerShdw blurRad="38100" dist="38100" dir="2700000" algn="tl">
                    <a:srgbClr val="000000"/>
                  </a:outerShdw>
                </a:effectLst>
              </a:rPr>
              <a:t>p = ?          </a:t>
            </a:r>
            <a:r>
              <a:rPr lang="en-US" altLang="zh-CN" b="1" dirty="0" err="1">
                <a:solidFill>
                  <a:srgbClr val="FF3399"/>
                </a:solidFill>
                <a:effectLst>
                  <a:outerShdw blurRad="38100" dist="38100" dir="2700000" algn="tl">
                    <a:srgbClr val="000000"/>
                  </a:outerShdw>
                </a:effectLst>
              </a:rPr>
              <a:t>i</a:t>
            </a:r>
            <a:r>
              <a:rPr lang="en-US" altLang="zh-CN" b="1" dirty="0">
                <a:solidFill>
                  <a:srgbClr val="FF3399"/>
                </a:solidFill>
                <a:effectLst>
                  <a:outerShdw blurRad="38100" dist="38100" dir="2700000" algn="tl">
                    <a:srgbClr val="000000"/>
                  </a:outerShdw>
                </a:effectLst>
              </a:rPr>
              <a:t> = ?</a:t>
            </a:r>
          </a:p>
          <a:p>
            <a:pPr indent="266700">
              <a:buFontTx/>
              <a:buAutoNum type="circleNumDbPlain"/>
            </a:pPr>
            <a:r>
              <a:rPr lang="en-US" altLang="zh-CN" b="1" dirty="0">
                <a:effectLst>
                  <a:outerShdw blurRad="38100" dist="38100" dir="2700000" algn="tl">
                    <a:srgbClr val="FFFFFF"/>
                  </a:outerShdw>
                </a:effectLst>
              </a:rPr>
              <a:t>  p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+++j;                </a:t>
            </a:r>
            <a:r>
              <a:rPr lang="en-US" altLang="zh-CN" b="1" dirty="0">
                <a:solidFill>
                  <a:srgbClr val="FF3399"/>
                </a:solidFill>
                <a:effectLst>
                  <a:outerShdw blurRad="38100" dist="38100" dir="2700000" algn="tl">
                    <a:srgbClr val="000000"/>
                  </a:outerShdw>
                </a:effectLst>
              </a:rPr>
              <a:t>p = ?          </a:t>
            </a:r>
            <a:r>
              <a:rPr lang="en-US" altLang="zh-CN" b="1" dirty="0" err="1">
                <a:solidFill>
                  <a:srgbClr val="FF3399"/>
                </a:solidFill>
                <a:effectLst>
                  <a:outerShdw blurRad="38100" dist="38100" dir="2700000" algn="tl">
                    <a:srgbClr val="000000"/>
                  </a:outerShdw>
                </a:effectLst>
              </a:rPr>
              <a:t>i</a:t>
            </a:r>
            <a:r>
              <a:rPr lang="en-US" altLang="zh-CN" b="1" dirty="0">
                <a:solidFill>
                  <a:srgbClr val="FF3399"/>
                </a:solidFill>
                <a:effectLst>
                  <a:outerShdw blurRad="38100" dist="38100" dir="2700000" algn="tl">
                    <a:srgbClr val="000000"/>
                  </a:outerShdw>
                </a:effectLst>
              </a:rPr>
              <a:t> = ?         j = ?</a:t>
            </a:r>
            <a:endParaRPr lang="en-US" altLang="zh-CN" b="1" dirty="0">
              <a:effectLst>
                <a:outerShdw blurRad="38100" dist="38100" dir="2700000" algn="tl">
                  <a:srgbClr val="FFFFFF"/>
                </a:outerShdw>
              </a:effectLst>
            </a:endParaRPr>
          </a:p>
          <a:p>
            <a:pPr indent="266700">
              <a:buFontTx/>
              <a:buAutoNum type="circleNumDbPlain"/>
            </a:pPr>
            <a:r>
              <a:rPr lang="en-US" altLang="zh-CN" b="1" dirty="0">
                <a:effectLst>
                  <a:outerShdw blurRad="38100" dist="38100" dir="2700000" algn="tl">
                    <a:srgbClr val="FFFFFF"/>
                  </a:outerShdw>
                </a:effectLst>
              </a:rPr>
              <a:t>  p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+--j;                  </a:t>
            </a:r>
            <a:r>
              <a:rPr lang="en-US" altLang="zh-CN" b="1" dirty="0">
                <a:solidFill>
                  <a:srgbClr val="FF3399"/>
                </a:solidFill>
                <a:effectLst>
                  <a:outerShdw blurRad="38100" dist="38100" dir="2700000" algn="tl">
                    <a:srgbClr val="000000"/>
                  </a:outerShdw>
                </a:effectLst>
              </a:rPr>
              <a:t>p = ?          </a:t>
            </a:r>
            <a:r>
              <a:rPr lang="en-US" altLang="zh-CN" b="1" dirty="0" err="1">
                <a:solidFill>
                  <a:srgbClr val="FF3399"/>
                </a:solidFill>
                <a:effectLst>
                  <a:outerShdw blurRad="38100" dist="38100" dir="2700000" algn="tl">
                    <a:srgbClr val="000000"/>
                  </a:outerShdw>
                </a:effectLst>
              </a:rPr>
              <a:t>i</a:t>
            </a:r>
            <a:r>
              <a:rPr lang="en-US" altLang="zh-CN" b="1" dirty="0">
                <a:solidFill>
                  <a:srgbClr val="FF3399"/>
                </a:solidFill>
                <a:effectLst>
                  <a:outerShdw blurRad="38100" dist="38100" dir="2700000" algn="tl">
                    <a:srgbClr val="000000"/>
                  </a:outerShdw>
                </a:effectLst>
              </a:rPr>
              <a:t> = ?         j = ?</a:t>
            </a:r>
            <a:endParaRPr lang="en-US" altLang="zh-CN" b="1" dirty="0">
              <a:effectLst>
                <a:outerShdw blurRad="38100" dist="38100" dir="2700000" algn="tl">
                  <a:srgbClr val="FFFFFF"/>
                </a:outerShdw>
              </a:effectLst>
            </a:endParaRPr>
          </a:p>
          <a:p>
            <a:pPr indent="266700">
              <a:buFontTx/>
              <a:buAutoNum type="circleNumDbPlain"/>
            </a:pPr>
            <a:r>
              <a:rPr lang="en-US" altLang="zh-CN" b="1" dirty="0">
                <a:effectLst>
                  <a:outerShdw blurRad="38100" dist="38100" dir="2700000" algn="tl">
                    <a:srgbClr val="FFFFFF"/>
                  </a:outerShdw>
                </a:effectLst>
              </a:rPr>
              <a:t>  p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+++--j;              </a:t>
            </a:r>
            <a:r>
              <a:rPr lang="en-US" altLang="zh-CN" b="1" dirty="0">
                <a:solidFill>
                  <a:srgbClr val="FF3399"/>
                </a:solidFill>
                <a:effectLst>
                  <a:outerShdw blurRad="38100" dist="38100" dir="2700000" algn="tl">
                    <a:srgbClr val="000000"/>
                  </a:outerShdw>
                </a:effectLst>
              </a:rPr>
              <a:t>p = ?          </a:t>
            </a:r>
            <a:r>
              <a:rPr lang="en-US" altLang="zh-CN" b="1" dirty="0" err="1">
                <a:solidFill>
                  <a:srgbClr val="FF3399"/>
                </a:solidFill>
                <a:effectLst>
                  <a:outerShdw blurRad="38100" dist="38100" dir="2700000" algn="tl">
                    <a:srgbClr val="000000"/>
                  </a:outerShdw>
                </a:effectLst>
              </a:rPr>
              <a:t>i</a:t>
            </a:r>
            <a:r>
              <a:rPr lang="en-US" altLang="zh-CN" b="1" dirty="0">
                <a:solidFill>
                  <a:srgbClr val="FF3399"/>
                </a:solidFill>
                <a:effectLst>
                  <a:outerShdw blurRad="38100" dist="38100" dir="2700000" algn="tl">
                    <a:srgbClr val="000000"/>
                  </a:outerShdw>
                </a:effectLst>
              </a:rPr>
              <a:t> = ?        j = ?</a:t>
            </a:r>
            <a:endParaRPr lang="en-US" altLang="zh-CN" b="1" dirty="0">
              <a:effectLst>
                <a:outerShdw blurRad="38100" dist="38100" dir="2700000" algn="tl">
                  <a:srgbClr val="FFFFFF"/>
                </a:outerShdw>
              </a:effectLst>
            </a:endParaRPr>
          </a:p>
          <a:p>
            <a:pPr indent="266700">
              <a:buFontTx/>
              <a:buAutoNum type="circleNumDbPlain"/>
            </a:pPr>
            <a:r>
              <a:rPr lang="en-US" altLang="zh-CN" b="1" dirty="0">
                <a:effectLst>
                  <a:outerShdw blurRad="38100" dist="38100" dir="2700000" algn="tl">
                    <a:srgbClr val="FFFFFF"/>
                  </a:outerShdw>
                </a:effectLst>
              </a:rPr>
              <a:t>  p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a:t>
            </a:r>
            <a:r>
              <a:rPr lang="en-US" altLang="zh-CN" b="1" dirty="0">
                <a:solidFill>
                  <a:srgbClr val="FF3399"/>
                </a:solidFill>
                <a:effectLst>
                  <a:outerShdw blurRad="38100" dist="38100" dir="2700000" algn="tl">
                    <a:srgbClr val="000000"/>
                  </a:outerShdw>
                </a:effectLst>
              </a:rPr>
              <a:t>p = ?          </a:t>
            </a:r>
            <a:r>
              <a:rPr lang="en-US" altLang="zh-CN" b="1" dirty="0" err="1">
                <a:solidFill>
                  <a:srgbClr val="FF3399"/>
                </a:solidFill>
                <a:effectLst>
                  <a:outerShdw blurRad="38100" dist="38100" dir="2700000" algn="tl">
                    <a:srgbClr val="000000"/>
                  </a:outerShdw>
                </a:effectLst>
              </a:rPr>
              <a:t>i</a:t>
            </a:r>
            <a:r>
              <a:rPr lang="en-US" altLang="zh-CN" b="1" dirty="0">
                <a:solidFill>
                  <a:srgbClr val="FF3399"/>
                </a:solidFill>
                <a:effectLst>
                  <a:outerShdw blurRad="38100" dist="38100" dir="2700000" algn="tl">
                    <a:srgbClr val="000000"/>
                  </a:outerShdw>
                </a:effectLst>
              </a:rPr>
              <a:t> = ?      </a:t>
            </a:r>
            <a:endParaRPr lang="en-US" altLang="zh-CN" b="1" dirty="0">
              <a:effectLst>
                <a:outerShdw blurRad="38100" dist="38100" dir="2700000" algn="tl">
                  <a:srgbClr val="FFFFFF"/>
                </a:outerShdw>
              </a:effectLst>
            </a:endParaRPr>
          </a:p>
          <a:p>
            <a:pPr indent="266700">
              <a:buFontTx/>
              <a:buAutoNum type="circleNumDbPlain"/>
            </a:pPr>
            <a:r>
              <a:rPr lang="en-US" altLang="zh-CN" b="1" dirty="0">
                <a:effectLst>
                  <a:outerShdw blurRad="38100" dist="38100" dir="2700000" algn="tl">
                    <a:srgbClr val="FFFFFF"/>
                  </a:outerShdw>
                </a:effectLst>
              </a:rPr>
              <a:t>  p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a:t>
            </a:r>
            <a:r>
              <a:rPr lang="en-US" altLang="zh-CN" b="1" dirty="0">
                <a:solidFill>
                  <a:srgbClr val="FF3399"/>
                </a:solidFill>
                <a:effectLst>
                  <a:outerShdw blurRad="38100" dist="38100" dir="2700000" algn="tl">
                    <a:srgbClr val="000000"/>
                  </a:outerShdw>
                </a:effectLst>
              </a:rPr>
              <a:t>p = ?          </a:t>
            </a:r>
            <a:r>
              <a:rPr lang="en-US" altLang="zh-CN" b="1" dirty="0" err="1">
                <a:solidFill>
                  <a:srgbClr val="FF3399"/>
                </a:solidFill>
                <a:effectLst>
                  <a:outerShdw blurRad="38100" dist="38100" dir="2700000" algn="tl">
                    <a:srgbClr val="000000"/>
                  </a:outerShdw>
                </a:effectLst>
              </a:rPr>
              <a:t>i</a:t>
            </a:r>
            <a:r>
              <a:rPr lang="en-US" altLang="zh-CN" b="1" dirty="0">
                <a:solidFill>
                  <a:srgbClr val="FF3399"/>
                </a:solidFill>
                <a:effectLst>
                  <a:outerShdw blurRad="38100" dist="38100" dir="2700000" algn="tl">
                    <a:srgbClr val="000000"/>
                  </a:outerShdw>
                </a:effectLst>
              </a:rPr>
              <a:t> = ?        </a:t>
            </a:r>
          </a:p>
        </p:txBody>
      </p:sp>
      <p:sp>
        <p:nvSpPr>
          <p:cNvPr id="827408" name="Text Box 16"/>
          <p:cNvSpPr txBox="1">
            <a:spLocks noChangeArrowheads="1"/>
          </p:cNvSpPr>
          <p:nvPr/>
        </p:nvSpPr>
        <p:spPr bwMode="auto">
          <a:xfrm>
            <a:off x="6403106" y="1990625"/>
            <a:ext cx="503237"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-2</a:t>
            </a:r>
          </a:p>
        </p:txBody>
      </p:sp>
      <p:sp>
        <p:nvSpPr>
          <p:cNvPr id="827409" name="Text Box 17"/>
          <p:cNvSpPr txBox="1">
            <a:spLocks noChangeArrowheads="1"/>
          </p:cNvSpPr>
          <p:nvPr/>
        </p:nvSpPr>
        <p:spPr bwMode="auto">
          <a:xfrm>
            <a:off x="7810626" y="1980337"/>
            <a:ext cx="503238"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3</a:t>
            </a:r>
          </a:p>
        </p:txBody>
      </p:sp>
      <p:sp>
        <p:nvSpPr>
          <p:cNvPr id="827410" name="Text Box 18"/>
          <p:cNvSpPr txBox="1">
            <a:spLocks noChangeArrowheads="1"/>
          </p:cNvSpPr>
          <p:nvPr/>
        </p:nvSpPr>
        <p:spPr bwMode="auto">
          <a:xfrm>
            <a:off x="6488473" y="2377975"/>
            <a:ext cx="503237"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5</a:t>
            </a:r>
          </a:p>
        </p:txBody>
      </p:sp>
      <p:sp>
        <p:nvSpPr>
          <p:cNvPr id="827411" name="Text Box 19"/>
          <p:cNvSpPr txBox="1">
            <a:spLocks noChangeArrowheads="1"/>
          </p:cNvSpPr>
          <p:nvPr/>
        </p:nvSpPr>
        <p:spPr bwMode="auto">
          <a:xfrm>
            <a:off x="7812215" y="2350987"/>
            <a:ext cx="503237"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3</a:t>
            </a:r>
          </a:p>
        </p:txBody>
      </p:sp>
      <p:sp>
        <p:nvSpPr>
          <p:cNvPr id="827412" name="Text Box 20"/>
          <p:cNvSpPr txBox="1">
            <a:spLocks noChangeArrowheads="1"/>
          </p:cNvSpPr>
          <p:nvPr/>
        </p:nvSpPr>
        <p:spPr bwMode="auto">
          <a:xfrm>
            <a:off x="9019881" y="2365275"/>
            <a:ext cx="503237"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3</a:t>
            </a:r>
          </a:p>
        </p:txBody>
      </p:sp>
      <p:sp>
        <p:nvSpPr>
          <p:cNvPr id="827413" name="Text Box 21"/>
          <p:cNvSpPr txBox="1">
            <a:spLocks noChangeArrowheads="1"/>
          </p:cNvSpPr>
          <p:nvPr/>
        </p:nvSpPr>
        <p:spPr bwMode="auto">
          <a:xfrm>
            <a:off x="6478770" y="2736750"/>
            <a:ext cx="503238"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4</a:t>
            </a:r>
          </a:p>
        </p:txBody>
      </p:sp>
      <p:sp>
        <p:nvSpPr>
          <p:cNvPr id="827414" name="Text Box 22"/>
          <p:cNvSpPr txBox="1">
            <a:spLocks noChangeArrowheads="1"/>
          </p:cNvSpPr>
          <p:nvPr/>
        </p:nvSpPr>
        <p:spPr bwMode="auto">
          <a:xfrm>
            <a:off x="7809418" y="2724050"/>
            <a:ext cx="503238"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2</a:t>
            </a:r>
          </a:p>
        </p:txBody>
      </p:sp>
      <p:sp>
        <p:nvSpPr>
          <p:cNvPr id="827415" name="Text Box 23"/>
          <p:cNvSpPr txBox="1">
            <a:spLocks noChangeArrowheads="1"/>
          </p:cNvSpPr>
          <p:nvPr/>
        </p:nvSpPr>
        <p:spPr bwMode="auto">
          <a:xfrm>
            <a:off x="9012006" y="2724050"/>
            <a:ext cx="503237"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effectLst>
                  <a:outerShdw blurRad="38100" dist="38100" dir="2700000" algn="tl">
                    <a:srgbClr val="000000"/>
                  </a:outerShdw>
                </a:effectLst>
              </a:rPr>
              <a:t>2</a:t>
            </a:r>
          </a:p>
        </p:txBody>
      </p:sp>
      <p:sp>
        <p:nvSpPr>
          <p:cNvPr id="827416" name="Text Box 24"/>
          <p:cNvSpPr txBox="1">
            <a:spLocks noChangeArrowheads="1"/>
          </p:cNvSpPr>
          <p:nvPr/>
        </p:nvSpPr>
        <p:spPr bwMode="auto">
          <a:xfrm>
            <a:off x="6476892" y="3093112"/>
            <a:ext cx="503238"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4</a:t>
            </a:r>
          </a:p>
        </p:txBody>
      </p:sp>
      <p:sp>
        <p:nvSpPr>
          <p:cNvPr id="827417" name="Text Box 25"/>
          <p:cNvSpPr txBox="1">
            <a:spLocks noChangeArrowheads="1"/>
          </p:cNvSpPr>
          <p:nvPr/>
        </p:nvSpPr>
        <p:spPr bwMode="auto">
          <a:xfrm>
            <a:off x="7804806" y="3068537"/>
            <a:ext cx="503237"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3</a:t>
            </a:r>
          </a:p>
        </p:txBody>
      </p:sp>
      <p:sp>
        <p:nvSpPr>
          <p:cNvPr id="827418" name="Text Box 26"/>
          <p:cNvSpPr txBox="1">
            <a:spLocks noChangeArrowheads="1"/>
          </p:cNvSpPr>
          <p:nvPr/>
        </p:nvSpPr>
        <p:spPr bwMode="auto">
          <a:xfrm>
            <a:off x="8999306" y="3082825"/>
            <a:ext cx="503237" cy="457200"/>
          </a:xfrm>
          <a:prstGeom prst="rect">
            <a:avLst/>
          </a:prstGeom>
          <a:noFill/>
          <a:ln w="9525">
            <a:noFill/>
            <a:miter lim="800000"/>
            <a:headEnd/>
            <a:tailEnd/>
          </a:ln>
          <a:effectLst/>
        </p:spPr>
        <p:txBody>
          <a:bodyPr>
            <a:spAutoFit/>
          </a:bodyPr>
          <a:lstStyle/>
          <a:p>
            <a:pPr>
              <a:spcBef>
                <a:spcPct val="50000"/>
              </a:spcBef>
            </a:pPr>
            <a:r>
              <a:rPr lang="en-US" altLang="zh-CN" b="1">
                <a:solidFill>
                  <a:schemeClr val="accent2"/>
                </a:solidFill>
                <a:effectLst>
                  <a:outerShdw blurRad="38100" dist="38100" dir="2700000" algn="tl">
                    <a:srgbClr val="000000"/>
                  </a:outerShdw>
                </a:effectLst>
              </a:rPr>
              <a:t>2</a:t>
            </a:r>
          </a:p>
        </p:txBody>
      </p:sp>
      <p:sp>
        <p:nvSpPr>
          <p:cNvPr id="827419" name="Text Box 27"/>
          <p:cNvSpPr txBox="1">
            <a:spLocks noChangeArrowheads="1"/>
          </p:cNvSpPr>
          <p:nvPr/>
        </p:nvSpPr>
        <p:spPr bwMode="auto">
          <a:xfrm>
            <a:off x="6474895" y="3454300"/>
            <a:ext cx="503238"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4</a:t>
            </a:r>
          </a:p>
        </p:txBody>
      </p:sp>
      <p:sp>
        <p:nvSpPr>
          <p:cNvPr id="827420" name="Text Box 28"/>
          <p:cNvSpPr txBox="1">
            <a:spLocks noChangeArrowheads="1"/>
          </p:cNvSpPr>
          <p:nvPr/>
        </p:nvSpPr>
        <p:spPr bwMode="auto">
          <a:xfrm>
            <a:off x="7790934" y="3453475"/>
            <a:ext cx="503237"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4</a:t>
            </a:r>
          </a:p>
        </p:txBody>
      </p:sp>
      <p:sp>
        <p:nvSpPr>
          <p:cNvPr id="827421" name="Text Box 29"/>
          <p:cNvSpPr txBox="1">
            <a:spLocks noChangeArrowheads="1"/>
          </p:cNvSpPr>
          <p:nvPr/>
        </p:nvSpPr>
        <p:spPr bwMode="auto">
          <a:xfrm>
            <a:off x="6481776" y="3813075"/>
            <a:ext cx="503237"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8</a:t>
            </a:r>
          </a:p>
        </p:txBody>
      </p:sp>
      <p:sp>
        <p:nvSpPr>
          <p:cNvPr id="827422" name="Text Box 30"/>
          <p:cNvSpPr txBox="1">
            <a:spLocks noChangeArrowheads="1"/>
          </p:cNvSpPr>
          <p:nvPr/>
        </p:nvSpPr>
        <p:spPr bwMode="auto">
          <a:xfrm>
            <a:off x="7802051" y="3814662"/>
            <a:ext cx="503237" cy="457200"/>
          </a:xfrm>
          <a:prstGeom prst="rect">
            <a:avLst/>
          </a:prstGeom>
          <a:noFill/>
          <a:ln w="9525">
            <a:noFill/>
            <a:miter lim="800000"/>
            <a:headEnd/>
            <a:tailEnd/>
          </a:ln>
          <a:effectLst/>
        </p:spPr>
        <p:txBody>
          <a:bodyPr>
            <a:spAutoFit/>
          </a:bodyPr>
          <a:lstStyle/>
          <a:p>
            <a:pPr>
              <a:spcBef>
                <a:spcPct val="50000"/>
              </a:spcBef>
            </a:pPr>
            <a:r>
              <a:rPr lang="en-US" altLang="zh-CN" b="1" dirty="0">
                <a:solidFill>
                  <a:schemeClr val="accent2"/>
                </a:solidFill>
                <a:effectLst>
                  <a:outerShdw blurRad="38100" dist="38100" dir="2700000" algn="tl">
                    <a:srgbClr val="000000"/>
                  </a:outerShdw>
                </a:effectLst>
              </a:rPr>
              <a:t>4</a:t>
            </a:r>
          </a:p>
        </p:txBody>
      </p:sp>
      <p:grpSp>
        <p:nvGrpSpPr>
          <p:cNvPr id="827423" name="Group 31"/>
          <p:cNvGrpSpPr>
            <a:grpSpLocks/>
          </p:cNvGrpSpPr>
          <p:nvPr/>
        </p:nvGrpSpPr>
        <p:grpSpPr bwMode="auto">
          <a:xfrm>
            <a:off x="-13391" y="0"/>
            <a:ext cx="446088" cy="6858000"/>
            <a:chOff x="0" y="0"/>
            <a:chExt cx="281" cy="4320"/>
          </a:xfrm>
        </p:grpSpPr>
        <p:sp>
          <p:nvSpPr>
            <p:cNvPr id="827424" name="Text Box 3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27425" name="Text Box 3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3" name="Rectangle 33"/>
          <p:cNvSpPr>
            <a:spLocks noChangeArrowheads="1"/>
          </p:cNvSpPr>
          <p:nvPr/>
        </p:nvSpPr>
        <p:spPr bwMode="auto">
          <a:xfrm>
            <a:off x="2063552" y="4514344"/>
            <a:ext cx="8712968" cy="1938992"/>
          </a:xfrm>
          <a:prstGeom prst="rect">
            <a:avLst/>
          </a:prstGeom>
          <a:gradFill rotWithShape="1">
            <a:gsLst>
              <a:gs pos="0">
                <a:srgbClr val="FFFF99"/>
              </a:gs>
              <a:gs pos="100000">
                <a:srgbClr val="FFFF99">
                  <a:gamma/>
                  <a:shade val="57647"/>
                  <a:invGamma/>
                </a:srgbClr>
              </a:gs>
            </a:gsLst>
            <a:lin ang="5400000" scaled="1"/>
          </a:gradFill>
          <a:ln w="38100">
            <a:solidFill>
              <a:srgbClr val="FF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sz="2000" b="1" dirty="0">
                <a:solidFill>
                  <a:srgbClr val="FF3399"/>
                </a:solidFill>
                <a:effectLst>
                  <a:outerShdw blurRad="38100" dist="38100" dir="2700000" algn="ctr" rotWithShape="0">
                    <a:schemeClr val="bg1"/>
                  </a:outerShdw>
                </a:effectLst>
                <a:latin typeface="隶书" pitchFamily="49" charset="-122"/>
                <a:ea typeface="隶书" pitchFamily="49" charset="-122"/>
              </a:rPr>
              <a:t>  注意：</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不同</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C</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语言编译系统对</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运算的解释是有差别的，所以含有</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运算的算术表达式在不同的编译环境下其运行结果可能有差异。</a:t>
            </a:r>
            <a:endPar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endParaRPr>
          </a:p>
          <a:p>
            <a:pPr indent="266700"/>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  </a:t>
            </a:r>
            <a:r>
              <a:rPr lang="zh-CN" altLang="zh-CN" sz="2000" b="1" dirty="0">
                <a:ln w="1905"/>
                <a:solidFill>
                  <a:srgbClr val="FF0000"/>
                </a:solidFill>
                <a:effectLst>
                  <a:innerShdw blurRad="69850" dist="43180" dir="5400000">
                    <a:srgbClr val="000000">
                      <a:alpha val="65000"/>
                    </a:srgbClr>
                  </a:innerShdw>
                </a:effectLst>
                <a:latin typeface="隶书" pitchFamily="49" charset="-122"/>
                <a:ea typeface="隶书" pitchFamily="49" charset="-122"/>
              </a:rPr>
              <a:t>像情况</a:t>
            </a:r>
            <a:r>
              <a:rPr lang="zh-CN" altLang="en-US" sz="2000" b="1" dirty="0">
                <a:ln w="1905"/>
                <a:solidFill>
                  <a:srgbClr val="FF0000"/>
                </a:solidFill>
                <a:effectLst>
                  <a:innerShdw blurRad="69850" dist="43180" dir="5400000">
                    <a:srgbClr val="000000">
                      <a:alpha val="65000"/>
                    </a:srgbClr>
                  </a:innerShdw>
                </a:effectLst>
                <a:latin typeface="隶书" pitchFamily="49" charset="-122"/>
                <a:ea typeface="隶书" pitchFamily="49" charset="-122"/>
              </a:rPr>
              <a:t>⑤</a:t>
            </a:r>
            <a:r>
              <a:rPr lang="zh-CN" altLang="zh-CN" sz="2000" b="1" dirty="0">
                <a:ln w="1905"/>
                <a:solidFill>
                  <a:srgbClr val="FF0000"/>
                </a:solidFill>
                <a:effectLst>
                  <a:innerShdw blurRad="69850" dist="43180" dir="5400000">
                    <a:srgbClr val="000000">
                      <a:alpha val="65000"/>
                    </a:srgbClr>
                  </a:innerShdw>
                </a:effectLst>
                <a:latin typeface="隶书" pitchFamily="49" charset="-122"/>
                <a:ea typeface="隶书" pitchFamily="49" charset="-122"/>
              </a:rPr>
              <a:t>：</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p=</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 </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在</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VC6.0</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及</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VC2010</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下运行</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p</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的值为</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4</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的值为</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4</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。但在</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CB17.12</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下运行</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p</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的值为</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5</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的值为</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4</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，其解释为表达式第一个</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，则先取</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的值</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2</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，然后执行</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增</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1</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操作，</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的值变为</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3</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，第二个</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，此时</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的值为</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3</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，故</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p</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的值为</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2+3=5</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，然后执行</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增</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1</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操作，</a:t>
            </a:r>
            <a:r>
              <a:rPr lang="en-US" altLang="zh-CN" sz="2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i</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的值最后也是</a:t>
            </a:r>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4</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rPr>
              <a:t>。</a:t>
            </a:r>
            <a:endPar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itchFamily="49" charset="-122"/>
              <a:ea typeface="隶书" pitchFamily="49" charset="-122"/>
            </a:endParaRPr>
          </a:p>
        </p:txBody>
      </p:sp>
      <p:sp>
        <p:nvSpPr>
          <p:cNvPr id="2" name="灯片编号占位符 1">
            <a:extLst>
              <a:ext uri="{FF2B5EF4-FFF2-40B4-BE49-F238E27FC236}">
                <a16:creationId xmlns:a16="http://schemas.microsoft.com/office/drawing/2014/main" id="{F0204C96-2DD6-921A-9FBC-AEB2487F3D46}"/>
              </a:ext>
            </a:extLst>
          </p:cNvPr>
          <p:cNvSpPr>
            <a:spLocks noGrp="1"/>
          </p:cNvSpPr>
          <p:nvPr>
            <p:ph type="sldNum" sz="quarter" idx="12"/>
          </p:nvPr>
        </p:nvSpPr>
        <p:spPr/>
        <p:txBody>
          <a:bodyPr/>
          <a:lstStyle/>
          <a:p>
            <a:fld id="{889BB3BD-F80A-4CDD-987F-7A7F8A95929D}" type="slidenum">
              <a:rPr lang="en-US" altLang="zh-CN" smtClean="0"/>
              <a:pPr/>
              <a:t>43</a:t>
            </a:fld>
            <a:endParaRPr lang="en-US"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7394">
                                            <p:txEl>
                                              <p:pRg st="0" end="0"/>
                                            </p:txEl>
                                          </p:spTgt>
                                        </p:tgtEl>
                                        <p:attrNameLst>
                                          <p:attrName>style.visibility</p:attrName>
                                        </p:attrNameLst>
                                      </p:cBhvr>
                                      <p:to>
                                        <p:strVal val="visible"/>
                                      </p:to>
                                    </p:set>
                                    <p:animEffect transition="in" filter="box(out)">
                                      <p:cBhvr>
                                        <p:cTn id="7" dur="500"/>
                                        <p:tgtEl>
                                          <p:spTgt spid="82739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27394">
                                            <p:txEl>
                                              <p:pRg st="1" end="1"/>
                                            </p:txEl>
                                          </p:spTgt>
                                        </p:tgtEl>
                                        <p:attrNameLst>
                                          <p:attrName>style.visibility</p:attrName>
                                        </p:attrNameLst>
                                      </p:cBhvr>
                                      <p:to>
                                        <p:strVal val="visible"/>
                                      </p:to>
                                    </p:set>
                                    <p:animEffect transition="in" filter="box(out)">
                                      <p:cBhvr>
                                        <p:cTn id="12" dur="500"/>
                                        <p:tgtEl>
                                          <p:spTgt spid="82739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27394">
                                            <p:txEl>
                                              <p:pRg st="2" end="2"/>
                                            </p:txEl>
                                          </p:spTgt>
                                        </p:tgtEl>
                                        <p:attrNameLst>
                                          <p:attrName>style.visibility</p:attrName>
                                        </p:attrNameLst>
                                      </p:cBhvr>
                                      <p:to>
                                        <p:strVal val="visible"/>
                                      </p:to>
                                    </p:set>
                                    <p:animEffect transition="in" filter="box(out)">
                                      <p:cBhvr>
                                        <p:cTn id="17" dur="500"/>
                                        <p:tgtEl>
                                          <p:spTgt spid="82739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7394">
                                            <p:txEl>
                                              <p:pRg st="3" end="3"/>
                                            </p:txEl>
                                          </p:spTgt>
                                        </p:tgtEl>
                                        <p:attrNameLst>
                                          <p:attrName>style.visibility</p:attrName>
                                        </p:attrNameLst>
                                      </p:cBhvr>
                                      <p:to>
                                        <p:strVal val="visible"/>
                                      </p:to>
                                    </p:set>
                                    <p:animEffect transition="in" filter="box(out)">
                                      <p:cBhvr>
                                        <p:cTn id="22" dur="500"/>
                                        <p:tgtEl>
                                          <p:spTgt spid="827394">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7394">
                                            <p:txEl>
                                              <p:pRg st="4" end="4"/>
                                            </p:txEl>
                                          </p:spTgt>
                                        </p:tgtEl>
                                        <p:attrNameLst>
                                          <p:attrName>style.visibility</p:attrName>
                                        </p:attrNameLst>
                                      </p:cBhvr>
                                      <p:to>
                                        <p:strVal val="visible"/>
                                      </p:to>
                                    </p:set>
                                    <p:animEffect transition="in" filter="box(out)">
                                      <p:cBhvr>
                                        <p:cTn id="27" dur="500"/>
                                        <p:tgtEl>
                                          <p:spTgt spid="827394">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7394">
                                            <p:txEl>
                                              <p:pRg st="5" end="5"/>
                                            </p:txEl>
                                          </p:spTgt>
                                        </p:tgtEl>
                                        <p:attrNameLst>
                                          <p:attrName>style.visibility</p:attrName>
                                        </p:attrNameLst>
                                      </p:cBhvr>
                                      <p:to>
                                        <p:strVal val="visible"/>
                                      </p:to>
                                    </p:set>
                                    <p:animEffect transition="in" filter="box(out)">
                                      <p:cBhvr>
                                        <p:cTn id="32" dur="500"/>
                                        <p:tgtEl>
                                          <p:spTgt spid="827394">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7394">
                                            <p:txEl>
                                              <p:pRg st="6" end="6"/>
                                            </p:txEl>
                                          </p:spTgt>
                                        </p:tgtEl>
                                        <p:attrNameLst>
                                          <p:attrName>style.visibility</p:attrName>
                                        </p:attrNameLst>
                                      </p:cBhvr>
                                      <p:to>
                                        <p:strVal val="visible"/>
                                      </p:to>
                                    </p:set>
                                    <p:animEffect transition="in" filter="box(out)">
                                      <p:cBhvr>
                                        <p:cTn id="37" dur="500"/>
                                        <p:tgtEl>
                                          <p:spTgt spid="827394">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27394">
                                            <p:txEl>
                                              <p:pRg st="7" end="7"/>
                                            </p:txEl>
                                          </p:spTgt>
                                        </p:tgtEl>
                                        <p:attrNameLst>
                                          <p:attrName>style.visibility</p:attrName>
                                        </p:attrNameLst>
                                      </p:cBhvr>
                                      <p:to>
                                        <p:strVal val="visible"/>
                                      </p:to>
                                    </p:set>
                                    <p:animEffect transition="in" filter="box(out)">
                                      <p:cBhvr>
                                        <p:cTn id="42" dur="500"/>
                                        <p:tgtEl>
                                          <p:spTgt spid="827394">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27407"/>
                                        </p:tgtEl>
                                        <p:attrNameLst>
                                          <p:attrName>style.visibility</p:attrName>
                                        </p:attrNameLst>
                                      </p:cBhvr>
                                      <p:to>
                                        <p:strVal val="visible"/>
                                      </p:to>
                                    </p:set>
                                    <p:animEffect transition="in" filter="box(out)">
                                      <p:cBhvr>
                                        <p:cTn id="47" dur="500"/>
                                        <p:tgtEl>
                                          <p:spTgt spid="827407"/>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27408"/>
                                        </p:tgtEl>
                                        <p:attrNameLst>
                                          <p:attrName>style.visibility</p:attrName>
                                        </p:attrNameLst>
                                      </p:cBhvr>
                                      <p:to>
                                        <p:strVal val="visible"/>
                                      </p:to>
                                    </p:set>
                                    <p:animEffect transition="in" filter="blinds(horizontal)">
                                      <p:cBhvr>
                                        <p:cTn id="52" dur="500"/>
                                        <p:tgtEl>
                                          <p:spTgt spid="827408"/>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7409"/>
                                        </p:tgtEl>
                                        <p:attrNameLst>
                                          <p:attrName>style.visibility</p:attrName>
                                        </p:attrNameLst>
                                      </p:cBhvr>
                                      <p:to>
                                        <p:strVal val="visible"/>
                                      </p:to>
                                    </p:set>
                                    <p:animEffect transition="in" filter="blinds(horizontal)">
                                      <p:cBhvr>
                                        <p:cTn id="57" dur="500"/>
                                        <p:tgtEl>
                                          <p:spTgt spid="827409"/>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27410"/>
                                        </p:tgtEl>
                                        <p:attrNameLst>
                                          <p:attrName>style.visibility</p:attrName>
                                        </p:attrNameLst>
                                      </p:cBhvr>
                                      <p:to>
                                        <p:strVal val="visible"/>
                                      </p:to>
                                    </p:set>
                                    <p:animEffect transition="in" filter="blinds(horizontal)">
                                      <p:cBhvr>
                                        <p:cTn id="62" dur="500"/>
                                        <p:tgtEl>
                                          <p:spTgt spid="827410"/>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27411"/>
                                        </p:tgtEl>
                                        <p:attrNameLst>
                                          <p:attrName>style.visibility</p:attrName>
                                        </p:attrNameLst>
                                      </p:cBhvr>
                                      <p:to>
                                        <p:strVal val="visible"/>
                                      </p:to>
                                    </p:set>
                                    <p:animEffect transition="in" filter="blinds(horizontal)">
                                      <p:cBhvr>
                                        <p:cTn id="67" dur="500"/>
                                        <p:tgtEl>
                                          <p:spTgt spid="827411"/>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27412"/>
                                        </p:tgtEl>
                                        <p:attrNameLst>
                                          <p:attrName>style.visibility</p:attrName>
                                        </p:attrNameLst>
                                      </p:cBhvr>
                                      <p:to>
                                        <p:strVal val="visible"/>
                                      </p:to>
                                    </p:set>
                                    <p:animEffect transition="in" filter="blinds(horizontal)">
                                      <p:cBhvr>
                                        <p:cTn id="72" dur="500"/>
                                        <p:tgtEl>
                                          <p:spTgt spid="827412"/>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27413"/>
                                        </p:tgtEl>
                                        <p:attrNameLst>
                                          <p:attrName>style.visibility</p:attrName>
                                        </p:attrNameLst>
                                      </p:cBhvr>
                                      <p:to>
                                        <p:strVal val="visible"/>
                                      </p:to>
                                    </p:set>
                                    <p:animEffect transition="in" filter="blinds(horizontal)">
                                      <p:cBhvr>
                                        <p:cTn id="77" dur="500"/>
                                        <p:tgtEl>
                                          <p:spTgt spid="827413"/>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827414"/>
                                        </p:tgtEl>
                                        <p:attrNameLst>
                                          <p:attrName>style.visibility</p:attrName>
                                        </p:attrNameLst>
                                      </p:cBhvr>
                                      <p:to>
                                        <p:strVal val="visible"/>
                                      </p:to>
                                    </p:set>
                                    <p:animEffect transition="in" filter="blinds(horizontal)">
                                      <p:cBhvr>
                                        <p:cTn id="82" dur="500"/>
                                        <p:tgtEl>
                                          <p:spTgt spid="827414"/>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27415"/>
                                        </p:tgtEl>
                                        <p:attrNameLst>
                                          <p:attrName>style.visibility</p:attrName>
                                        </p:attrNameLst>
                                      </p:cBhvr>
                                      <p:to>
                                        <p:strVal val="visible"/>
                                      </p:to>
                                    </p:set>
                                    <p:animEffect transition="in" filter="blinds(horizontal)">
                                      <p:cBhvr>
                                        <p:cTn id="87" dur="500"/>
                                        <p:tgtEl>
                                          <p:spTgt spid="827415"/>
                                        </p:tgtEl>
                                      </p:cBhvr>
                                    </p:animEffect>
                                  </p:childTnLst>
                                  <p:subTnLs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827416"/>
                                        </p:tgtEl>
                                        <p:attrNameLst>
                                          <p:attrName>style.visibility</p:attrName>
                                        </p:attrNameLst>
                                      </p:cBhvr>
                                      <p:to>
                                        <p:strVal val="visible"/>
                                      </p:to>
                                    </p:set>
                                    <p:animEffect transition="in" filter="blinds(horizontal)">
                                      <p:cBhvr>
                                        <p:cTn id="92" dur="500"/>
                                        <p:tgtEl>
                                          <p:spTgt spid="827416"/>
                                        </p:tgtEl>
                                      </p:cBhvr>
                                    </p:animEffect>
                                  </p:childTnLst>
                                  <p:subTnLst>
                                    <p:audio>
                                      <p:cMediaNode>
                                        <p:cTn display="0" masterRel="sameClick">
                                          <p:stCondLst>
                                            <p:cond evt="begin" delay="0">
                                              <p:tn val="90"/>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827417"/>
                                        </p:tgtEl>
                                        <p:attrNameLst>
                                          <p:attrName>style.visibility</p:attrName>
                                        </p:attrNameLst>
                                      </p:cBhvr>
                                      <p:to>
                                        <p:strVal val="visible"/>
                                      </p:to>
                                    </p:set>
                                    <p:animEffect transition="in" filter="blinds(horizontal)">
                                      <p:cBhvr>
                                        <p:cTn id="97" dur="500"/>
                                        <p:tgtEl>
                                          <p:spTgt spid="827417"/>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827418"/>
                                        </p:tgtEl>
                                        <p:attrNameLst>
                                          <p:attrName>style.visibility</p:attrName>
                                        </p:attrNameLst>
                                      </p:cBhvr>
                                      <p:to>
                                        <p:strVal val="visible"/>
                                      </p:to>
                                    </p:set>
                                    <p:animEffect transition="in" filter="blinds(horizontal)">
                                      <p:cBhvr>
                                        <p:cTn id="102" dur="500"/>
                                        <p:tgtEl>
                                          <p:spTgt spid="827418"/>
                                        </p:tgtEl>
                                      </p:cBhvr>
                                    </p:animEffect>
                                  </p:childTnLst>
                                  <p:subTnLs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827419"/>
                                        </p:tgtEl>
                                        <p:attrNameLst>
                                          <p:attrName>style.visibility</p:attrName>
                                        </p:attrNameLst>
                                      </p:cBhvr>
                                      <p:to>
                                        <p:strVal val="visible"/>
                                      </p:to>
                                    </p:set>
                                    <p:animEffect transition="in" filter="blinds(horizontal)">
                                      <p:cBhvr>
                                        <p:cTn id="107" dur="500"/>
                                        <p:tgtEl>
                                          <p:spTgt spid="827419"/>
                                        </p:tgtEl>
                                      </p:cBhvr>
                                    </p:animEffect>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827420"/>
                                        </p:tgtEl>
                                        <p:attrNameLst>
                                          <p:attrName>style.visibility</p:attrName>
                                        </p:attrNameLst>
                                      </p:cBhvr>
                                      <p:to>
                                        <p:strVal val="visible"/>
                                      </p:to>
                                    </p:set>
                                    <p:animEffect transition="in" filter="blinds(horizontal)">
                                      <p:cBhvr>
                                        <p:cTn id="112" dur="500"/>
                                        <p:tgtEl>
                                          <p:spTgt spid="827420"/>
                                        </p:tgtEl>
                                      </p:cBhvr>
                                    </p:animEffect>
                                  </p:childTnLst>
                                  <p:subTnLst>
                                    <p:audio>
                                      <p:cMediaNode>
                                        <p:cTn display="0" masterRel="sameClick">
                                          <p:stCondLst>
                                            <p:cond evt="begin" delay="0">
                                              <p:tn val="110"/>
                                            </p:cond>
                                          </p:stCondLst>
                                          <p:endCondLst>
                                            <p:cond evt="onStopAudio" delay="0">
                                              <p:tgtEl>
                                                <p:sldTgt/>
                                              </p:tgtEl>
                                            </p:cond>
                                          </p:endCondLst>
                                        </p:cTn>
                                        <p:tgtEl>
                                          <p:sndTgt r:embed="rId2"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827421"/>
                                        </p:tgtEl>
                                        <p:attrNameLst>
                                          <p:attrName>style.visibility</p:attrName>
                                        </p:attrNameLst>
                                      </p:cBhvr>
                                      <p:to>
                                        <p:strVal val="visible"/>
                                      </p:to>
                                    </p:set>
                                    <p:animEffect transition="in" filter="blinds(horizontal)">
                                      <p:cBhvr>
                                        <p:cTn id="117" dur="500"/>
                                        <p:tgtEl>
                                          <p:spTgt spid="827421"/>
                                        </p:tgtEl>
                                      </p:cBhvr>
                                    </p:animEffect>
                                  </p:childTnLst>
                                  <p:subTnLst>
                                    <p:audio>
                                      <p:cMediaNode>
                                        <p:cTn display="0" masterRel="sameClick">
                                          <p:stCondLst>
                                            <p:cond evt="begin" delay="0">
                                              <p:tn val="115"/>
                                            </p:cond>
                                          </p:stCondLst>
                                          <p:endCondLst>
                                            <p:cond evt="onStopAudio" delay="0">
                                              <p:tgtEl>
                                                <p:sldTgt/>
                                              </p:tgtEl>
                                            </p:cond>
                                          </p:endCondLst>
                                        </p:cTn>
                                        <p:tgtEl>
                                          <p:sndTgt r:embed="rId2" name="camera.wav"/>
                                        </p:tgtEl>
                                      </p:cMediaNode>
                                    </p:audio>
                                  </p:sub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827422"/>
                                        </p:tgtEl>
                                        <p:attrNameLst>
                                          <p:attrName>style.visibility</p:attrName>
                                        </p:attrNameLst>
                                      </p:cBhvr>
                                      <p:to>
                                        <p:strVal val="visible"/>
                                      </p:to>
                                    </p:set>
                                    <p:animEffect transition="in" filter="blinds(horizontal)">
                                      <p:cBhvr>
                                        <p:cTn id="122" dur="500"/>
                                        <p:tgtEl>
                                          <p:spTgt spid="827422"/>
                                        </p:tgtEl>
                                      </p:cBhvr>
                                    </p:animEffect>
                                  </p:childTnLst>
                                  <p:subTnLst>
                                    <p:audio>
                                      <p:cMediaNode>
                                        <p:cTn display="0" masterRel="sameClick">
                                          <p:stCondLst>
                                            <p:cond evt="begin" delay="0">
                                              <p:tn val="120"/>
                                            </p:cond>
                                          </p:stCondLst>
                                          <p:endCondLst>
                                            <p:cond evt="onStopAudio" delay="0">
                                              <p:tgtEl>
                                                <p:sldTgt/>
                                              </p:tgtEl>
                                            </p:cond>
                                          </p:endCondLst>
                                        </p:cTn>
                                        <p:tgtEl>
                                          <p:sndTgt r:embed="rId2"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box(out)">
                                      <p:cBhvr>
                                        <p:cTn id="127" dur="500"/>
                                        <p:tgtEl>
                                          <p:spTgt spid="23"/>
                                        </p:tgtEl>
                                      </p:cBhvr>
                                    </p:animEffect>
                                  </p:childTnLst>
                                  <p:subTnLst>
                                    <p:audio>
                                      <p:cMediaNode>
                                        <p:cTn display="0" masterRel="sameClick">
                                          <p:stCondLst>
                                            <p:cond evt="begin" delay="0">
                                              <p:tn val="12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4" grpId="0" build="p" bldLvl="4" autoUpdateAnimBg="0"/>
      <p:bldP spid="827407" grpId="0" animBg="1"/>
      <p:bldP spid="827408" grpId="0"/>
      <p:bldP spid="827409" grpId="0"/>
      <p:bldP spid="827410" grpId="0"/>
      <p:bldP spid="827411" grpId="0"/>
      <p:bldP spid="827412" grpId="0"/>
      <p:bldP spid="827413" grpId="0"/>
      <p:bldP spid="827414" grpId="0"/>
      <p:bldP spid="827415" grpId="0"/>
      <p:bldP spid="827416" grpId="0"/>
      <p:bldP spid="827417" grpId="0"/>
      <p:bldP spid="827418" grpId="0"/>
      <p:bldP spid="827419" grpId="0"/>
      <p:bldP spid="827420" grpId="0"/>
      <p:bldP spid="827421" grpId="0"/>
      <p:bldP spid="827422" grpId="0"/>
      <p:bldP spid="23"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8422" name="Rectangle 6"/>
          <p:cNvSpPr>
            <a:spLocks noChangeArrowheads="1"/>
          </p:cNvSpPr>
          <p:nvPr/>
        </p:nvSpPr>
        <p:spPr bwMode="auto">
          <a:xfrm>
            <a:off x="668620" y="9525"/>
            <a:ext cx="7772400" cy="647700"/>
          </a:xfrm>
          <a:prstGeom prst="rect">
            <a:avLst/>
          </a:prstGeom>
          <a:noFill/>
          <a:ln w="9525">
            <a:noFill/>
            <a:miter lim="800000"/>
            <a:headEnd/>
            <a:tailEnd/>
          </a:ln>
          <a:effectLst/>
        </p:spPr>
        <p:txBody>
          <a:bodyPr/>
          <a:lstStyle/>
          <a:p>
            <a:pPr marL="342900" indent="-342900" algn="just">
              <a:spcBef>
                <a:spcPct val="20000"/>
              </a:spcBef>
            </a:pPr>
            <a:r>
              <a:rPr lang="en-US" altLang="zh-CN" sz="3200" b="1">
                <a:solidFill>
                  <a:srgbClr val="FF3399"/>
                </a:solidFill>
                <a:effectLst>
                  <a:outerShdw blurRad="38100" dist="38100" dir="2700000" algn="tl">
                    <a:srgbClr val="000000"/>
                  </a:outerShdw>
                </a:effectLst>
                <a:latin typeface="隶书" pitchFamily="49" charset="-122"/>
                <a:ea typeface="隶书" pitchFamily="49" charset="-122"/>
              </a:rPr>
              <a:t>5. </a:t>
            </a:r>
            <a:r>
              <a:rPr lang="zh-CN" altLang="en-US" sz="3200" b="1">
                <a:solidFill>
                  <a:srgbClr val="FF3399"/>
                </a:solidFill>
                <a:effectLst>
                  <a:outerShdw blurRad="38100" dist="38100" dir="2700000" algn="tl">
                    <a:srgbClr val="000000"/>
                  </a:outerShdw>
                </a:effectLst>
                <a:ea typeface="隶书" pitchFamily="49" charset="-122"/>
              </a:rPr>
              <a:t>算术运算符中数据类型转换规则</a:t>
            </a:r>
            <a:r>
              <a:rPr lang="zh-CN" altLang="en-US" sz="3200" b="1">
                <a:effectLst>
                  <a:outerShdw blurRad="38100" dist="38100" dir="2700000" algn="tl">
                    <a:srgbClr val="FFFFFF"/>
                  </a:outerShdw>
                </a:effectLst>
              </a:rPr>
              <a:t> </a:t>
            </a:r>
          </a:p>
        </p:txBody>
      </p:sp>
      <p:grpSp>
        <p:nvGrpSpPr>
          <p:cNvPr id="828465" name="Group 49"/>
          <p:cNvGrpSpPr>
            <a:grpSpLocks/>
          </p:cNvGrpSpPr>
          <p:nvPr/>
        </p:nvGrpSpPr>
        <p:grpSpPr bwMode="auto">
          <a:xfrm>
            <a:off x="1404244" y="582613"/>
            <a:ext cx="3889375" cy="3600450"/>
            <a:chOff x="385" y="527"/>
            <a:chExt cx="2450" cy="2268"/>
          </a:xfrm>
          <a:effectLst>
            <a:outerShdw blurRad="50800" dist="38100" dir="2700000" algn="tl" rotWithShape="0">
              <a:prstClr val="black">
                <a:alpha val="40000"/>
              </a:prstClr>
            </a:outerShdw>
          </a:effectLst>
        </p:grpSpPr>
        <p:sp>
          <p:nvSpPr>
            <p:cNvPr id="828440" name="Rectangle 24"/>
            <p:cNvSpPr>
              <a:spLocks noChangeArrowheads="1"/>
            </p:cNvSpPr>
            <p:nvPr/>
          </p:nvSpPr>
          <p:spPr bwMode="auto">
            <a:xfrm>
              <a:off x="385" y="527"/>
              <a:ext cx="2450" cy="2268"/>
            </a:xfrm>
            <a:prstGeom prst="rect">
              <a:avLst/>
            </a:prstGeom>
            <a:gradFill rotWithShape="1">
              <a:gsLst>
                <a:gs pos="0">
                  <a:srgbClr val="FFFF99"/>
                </a:gs>
                <a:gs pos="100000">
                  <a:srgbClr val="FFFF99">
                    <a:gamma/>
                    <a:shade val="54510"/>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pPr algn="ctr" eaLnBrk="0" hangingPunct="0"/>
              <a:endParaRPr lang="zh-CN" altLang="zh-CN" sz="4000"/>
            </a:p>
          </p:txBody>
        </p:sp>
        <p:grpSp>
          <p:nvGrpSpPr>
            <p:cNvPr id="828458" name="Group 42"/>
            <p:cNvGrpSpPr>
              <a:grpSpLocks/>
            </p:cNvGrpSpPr>
            <p:nvPr/>
          </p:nvGrpSpPr>
          <p:grpSpPr bwMode="auto">
            <a:xfrm>
              <a:off x="519" y="623"/>
              <a:ext cx="2127" cy="2131"/>
              <a:chOff x="519" y="623"/>
              <a:chExt cx="2127" cy="2131"/>
            </a:xfrm>
          </p:grpSpPr>
          <p:sp>
            <p:nvSpPr>
              <p:cNvPr id="828452" name="Line 36"/>
              <p:cNvSpPr>
                <a:spLocks noChangeShapeType="1"/>
              </p:cNvSpPr>
              <p:nvPr/>
            </p:nvSpPr>
            <p:spPr bwMode="auto">
              <a:xfrm flipV="1">
                <a:off x="880" y="675"/>
                <a:ext cx="0" cy="2040"/>
              </a:xfrm>
              <a:prstGeom prst="line">
                <a:avLst/>
              </a:prstGeom>
              <a:noFill/>
              <a:ln w="28575">
                <a:solidFill>
                  <a:srgbClr val="FF0000"/>
                </a:solidFill>
                <a:round/>
                <a:headEnd/>
                <a:tailEnd type="stealth" w="lg" len="lg"/>
              </a:ln>
              <a:effectLst/>
            </p:spPr>
            <p:txBody>
              <a:bodyPr wrap="none" anchor="ctr"/>
              <a:lstStyle/>
              <a:p>
                <a:endParaRPr lang="zh-CN" altLang="en-US"/>
              </a:p>
            </p:txBody>
          </p:sp>
          <p:sp>
            <p:nvSpPr>
              <p:cNvPr id="828453" name="Text Box 37"/>
              <p:cNvSpPr txBox="1">
                <a:spLocks noChangeArrowheads="1"/>
              </p:cNvSpPr>
              <p:nvPr/>
            </p:nvSpPr>
            <p:spPr bwMode="auto">
              <a:xfrm>
                <a:off x="519" y="2357"/>
                <a:ext cx="279" cy="252"/>
              </a:xfrm>
              <a:prstGeom prst="rect">
                <a:avLst/>
              </a:prstGeom>
              <a:noFill/>
              <a:ln w="9525">
                <a:noFill/>
                <a:miter lim="800000"/>
                <a:headEnd/>
                <a:tailEnd/>
              </a:ln>
              <a:effectLst/>
            </p:spPr>
            <p:txBody>
              <a:bodyPr wrap="none">
                <a:spAutoFit/>
              </a:bodyPr>
              <a:lstStyle/>
              <a:p>
                <a:pPr eaLnBrk="0" hangingPunct="0"/>
                <a:r>
                  <a:rPr lang="zh-CN" altLang="en-US" sz="2000" b="1">
                    <a:solidFill>
                      <a:srgbClr val="FF3399"/>
                    </a:solidFill>
                    <a:effectLst>
                      <a:outerShdw blurRad="38100" dist="38100" dir="2700000" algn="tl">
                        <a:srgbClr val="000000"/>
                      </a:outerShdw>
                    </a:effectLst>
                    <a:latin typeface="楷体" pitchFamily="49" charset="-122"/>
                    <a:ea typeface="楷体" pitchFamily="49" charset="-122"/>
                  </a:rPr>
                  <a:t>低</a:t>
                </a:r>
              </a:p>
            </p:txBody>
          </p:sp>
          <p:sp>
            <p:nvSpPr>
              <p:cNvPr id="828454" name="Text Box 38"/>
              <p:cNvSpPr txBox="1">
                <a:spLocks noChangeArrowheads="1"/>
              </p:cNvSpPr>
              <p:nvPr/>
            </p:nvSpPr>
            <p:spPr bwMode="auto">
              <a:xfrm>
                <a:off x="519" y="772"/>
                <a:ext cx="279" cy="252"/>
              </a:xfrm>
              <a:prstGeom prst="rect">
                <a:avLst/>
              </a:prstGeom>
              <a:noFill/>
              <a:ln w="9525">
                <a:noFill/>
                <a:miter lim="800000"/>
                <a:headEnd/>
                <a:tailEnd/>
              </a:ln>
              <a:effectLst/>
            </p:spPr>
            <p:txBody>
              <a:bodyPr wrap="none">
                <a:spAutoFit/>
              </a:bodyPr>
              <a:lstStyle/>
              <a:p>
                <a:pPr eaLnBrk="0" hangingPunct="0"/>
                <a:r>
                  <a:rPr lang="zh-CN" altLang="en-US" sz="2000" b="1" dirty="0">
                    <a:solidFill>
                      <a:srgbClr val="FF3399"/>
                    </a:solidFill>
                    <a:effectLst>
                      <a:outerShdw blurRad="38100" dist="38100" dir="2700000" algn="tl">
                        <a:srgbClr val="000000"/>
                      </a:outerShdw>
                    </a:effectLst>
                    <a:latin typeface="楷体" pitchFamily="49" charset="-122"/>
                    <a:ea typeface="楷体" pitchFamily="49" charset="-122"/>
                  </a:rPr>
                  <a:t>高</a:t>
                </a:r>
              </a:p>
            </p:txBody>
          </p:sp>
          <p:grpSp>
            <p:nvGrpSpPr>
              <p:cNvPr id="828457" name="Group 41"/>
              <p:cNvGrpSpPr>
                <a:grpSpLocks/>
              </p:cNvGrpSpPr>
              <p:nvPr/>
            </p:nvGrpSpPr>
            <p:grpSpPr bwMode="auto">
              <a:xfrm>
                <a:off x="1040" y="623"/>
                <a:ext cx="1606" cy="2131"/>
                <a:chOff x="1288" y="623"/>
                <a:chExt cx="1606" cy="2131"/>
              </a:xfrm>
            </p:grpSpPr>
            <p:sp>
              <p:nvSpPr>
                <p:cNvPr id="828441" name="Text Box 25"/>
                <p:cNvSpPr txBox="1">
                  <a:spLocks noChangeArrowheads="1"/>
                </p:cNvSpPr>
                <p:nvPr/>
              </p:nvSpPr>
              <p:spPr bwMode="auto">
                <a:xfrm>
                  <a:off x="1288" y="1095"/>
                  <a:ext cx="578" cy="250"/>
                </a:xfrm>
                <a:prstGeom prst="rect">
                  <a:avLst/>
                </a:prstGeom>
                <a:noFill/>
                <a:ln w="9525">
                  <a:noFill/>
                  <a:miter lim="800000"/>
                  <a:headEnd/>
                  <a:tailEnd/>
                </a:ln>
                <a:effectLst/>
              </p:spPr>
              <p:txBody>
                <a:bodyPr wrap="none">
                  <a:spAutoFit/>
                </a:bodyPr>
                <a:lstStyle/>
                <a:p>
                  <a:pPr eaLnBrk="0" hangingPunct="0"/>
                  <a:r>
                    <a:rPr lang="en-US" altLang="zh-CN" sz="2000" b="1">
                      <a:effectLst>
                        <a:outerShdw blurRad="38100" dist="38100" dir="2700000" algn="tl">
                          <a:srgbClr val="FFFFFF"/>
                        </a:outerShdw>
                      </a:effectLst>
                    </a:rPr>
                    <a:t>double</a:t>
                  </a:r>
                </a:p>
              </p:txBody>
            </p:sp>
            <p:sp>
              <p:nvSpPr>
                <p:cNvPr id="828442" name="Text Box 26"/>
                <p:cNvSpPr txBox="1">
                  <a:spLocks noChangeArrowheads="1"/>
                </p:cNvSpPr>
                <p:nvPr/>
              </p:nvSpPr>
              <p:spPr bwMode="auto">
                <a:xfrm>
                  <a:off x="2080" y="1095"/>
                  <a:ext cx="426" cy="250"/>
                </a:xfrm>
                <a:prstGeom prst="rect">
                  <a:avLst/>
                </a:prstGeom>
                <a:noFill/>
                <a:ln w="9525">
                  <a:noFill/>
                  <a:miter lim="800000"/>
                  <a:headEnd/>
                  <a:tailEnd/>
                </a:ln>
                <a:effectLst/>
              </p:spPr>
              <p:txBody>
                <a:bodyPr wrap="none">
                  <a:spAutoFit/>
                </a:bodyPr>
                <a:lstStyle/>
                <a:p>
                  <a:pPr eaLnBrk="0" hangingPunct="0"/>
                  <a:r>
                    <a:rPr lang="en-US" altLang="zh-CN" sz="2000" b="1">
                      <a:effectLst>
                        <a:outerShdw blurRad="38100" dist="38100" dir="2700000" algn="tl">
                          <a:srgbClr val="FFFFFF"/>
                        </a:outerShdw>
                      </a:effectLst>
                    </a:rPr>
                    <a:t>float</a:t>
                  </a:r>
                </a:p>
              </p:txBody>
            </p:sp>
            <p:sp>
              <p:nvSpPr>
                <p:cNvPr id="828443" name="Text Box 27"/>
                <p:cNvSpPr txBox="1">
                  <a:spLocks noChangeArrowheads="1"/>
                </p:cNvSpPr>
                <p:nvPr/>
              </p:nvSpPr>
              <p:spPr bwMode="auto">
                <a:xfrm>
                  <a:off x="1402" y="1538"/>
                  <a:ext cx="409" cy="250"/>
                </a:xfrm>
                <a:prstGeom prst="rect">
                  <a:avLst/>
                </a:prstGeom>
                <a:noFill/>
                <a:ln w="9525">
                  <a:noFill/>
                  <a:miter lim="800000"/>
                  <a:headEnd/>
                  <a:tailEnd/>
                </a:ln>
                <a:effectLst/>
              </p:spPr>
              <p:txBody>
                <a:bodyPr wrap="none">
                  <a:spAutoFit/>
                </a:bodyPr>
                <a:lstStyle/>
                <a:p>
                  <a:pPr eaLnBrk="0" hangingPunct="0"/>
                  <a:r>
                    <a:rPr lang="en-US" altLang="zh-CN" sz="2000" b="1">
                      <a:effectLst>
                        <a:outerShdw blurRad="38100" dist="38100" dir="2700000" algn="tl">
                          <a:srgbClr val="FFFFFF"/>
                        </a:outerShdw>
                      </a:effectLst>
                    </a:rPr>
                    <a:t>long</a:t>
                  </a:r>
                </a:p>
              </p:txBody>
            </p:sp>
            <p:sp>
              <p:nvSpPr>
                <p:cNvPr id="828444" name="Text Box 28"/>
                <p:cNvSpPr txBox="1">
                  <a:spLocks noChangeArrowheads="1"/>
                </p:cNvSpPr>
                <p:nvPr/>
              </p:nvSpPr>
              <p:spPr bwMode="auto">
                <a:xfrm>
                  <a:off x="1316" y="2003"/>
                  <a:ext cx="729" cy="250"/>
                </a:xfrm>
                <a:prstGeom prst="rect">
                  <a:avLst/>
                </a:prstGeom>
                <a:noFill/>
                <a:ln w="9525">
                  <a:noFill/>
                  <a:miter lim="800000"/>
                  <a:headEnd/>
                  <a:tailEnd/>
                </a:ln>
                <a:effectLst/>
              </p:spPr>
              <p:txBody>
                <a:bodyPr wrap="none">
                  <a:spAutoFit/>
                </a:bodyPr>
                <a:lstStyle/>
                <a:p>
                  <a:pPr eaLnBrk="0" hangingPunct="0"/>
                  <a:r>
                    <a:rPr lang="en-US" altLang="zh-CN" sz="2000" b="1">
                      <a:effectLst>
                        <a:outerShdw blurRad="38100" dist="38100" dir="2700000" algn="tl">
                          <a:srgbClr val="FFFFFF"/>
                        </a:outerShdw>
                      </a:effectLst>
                    </a:rPr>
                    <a:t>unsigned</a:t>
                  </a:r>
                </a:p>
              </p:txBody>
            </p:sp>
            <p:sp>
              <p:nvSpPr>
                <p:cNvPr id="828445" name="Text Box 29"/>
                <p:cNvSpPr txBox="1">
                  <a:spLocks noChangeArrowheads="1"/>
                </p:cNvSpPr>
                <p:nvPr/>
              </p:nvSpPr>
              <p:spPr bwMode="auto">
                <a:xfrm>
                  <a:off x="1414" y="2504"/>
                  <a:ext cx="302" cy="250"/>
                </a:xfrm>
                <a:prstGeom prst="rect">
                  <a:avLst/>
                </a:prstGeom>
                <a:noFill/>
                <a:ln w="9525">
                  <a:noFill/>
                  <a:miter lim="800000"/>
                  <a:headEnd/>
                  <a:tailEnd/>
                </a:ln>
                <a:effectLst/>
              </p:spPr>
              <p:txBody>
                <a:bodyPr wrap="none">
                  <a:spAutoFit/>
                </a:bodyPr>
                <a:lstStyle/>
                <a:p>
                  <a:pPr eaLnBrk="0" hangingPunct="0"/>
                  <a:r>
                    <a:rPr lang="en-US" altLang="zh-CN" sz="2000" b="1">
                      <a:effectLst>
                        <a:outerShdw blurRad="38100" dist="38100" dir="2700000" algn="tl">
                          <a:srgbClr val="FFFFFF"/>
                        </a:outerShdw>
                      </a:effectLst>
                    </a:rPr>
                    <a:t>int</a:t>
                  </a:r>
                </a:p>
              </p:txBody>
            </p:sp>
            <p:sp>
              <p:nvSpPr>
                <p:cNvPr id="828446" name="Text Box 30"/>
                <p:cNvSpPr txBox="1">
                  <a:spLocks noChangeArrowheads="1"/>
                </p:cNvSpPr>
                <p:nvPr/>
              </p:nvSpPr>
              <p:spPr bwMode="auto">
                <a:xfrm>
                  <a:off x="2032" y="2504"/>
                  <a:ext cx="862" cy="250"/>
                </a:xfrm>
                <a:prstGeom prst="rect">
                  <a:avLst/>
                </a:prstGeom>
                <a:noFill/>
                <a:ln w="9525">
                  <a:noFill/>
                  <a:miter lim="800000"/>
                  <a:headEnd/>
                  <a:tailEnd/>
                </a:ln>
                <a:effectLst/>
              </p:spPr>
              <p:txBody>
                <a:bodyPr wrap="none">
                  <a:spAutoFit/>
                </a:bodyPr>
                <a:lstStyle/>
                <a:p>
                  <a:pPr eaLnBrk="0" hangingPunct="0"/>
                  <a:r>
                    <a:rPr lang="en-US" altLang="zh-CN" sz="2000" b="1">
                      <a:effectLst>
                        <a:outerShdw blurRad="38100" dist="38100" dir="2700000" algn="tl">
                          <a:srgbClr val="FFFFFF"/>
                        </a:outerShdw>
                      </a:effectLst>
                    </a:rPr>
                    <a:t>char, short</a:t>
                  </a:r>
                </a:p>
              </p:txBody>
            </p:sp>
            <p:sp>
              <p:nvSpPr>
                <p:cNvPr id="828447" name="Line 31"/>
                <p:cNvSpPr>
                  <a:spLocks noChangeShapeType="1"/>
                </p:cNvSpPr>
                <p:nvPr/>
              </p:nvSpPr>
              <p:spPr bwMode="auto">
                <a:xfrm rot="-10800000">
                  <a:off x="1557" y="1301"/>
                  <a:ext cx="0" cy="293"/>
                </a:xfrm>
                <a:prstGeom prst="line">
                  <a:avLst/>
                </a:prstGeom>
                <a:noFill/>
                <a:ln w="28575">
                  <a:solidFill>
                    <a:srgbClr val="0000FF"/>
                  </a:solidFill>
                  <a:round/>
                  <a:headEnd/>
                  <a:tailEnd type="stealth" w="lg" len="lg"/>
                </a:ln>
                <a:effectLst/>
              </p:spPr>
              <p:txBody>
                <a:bodyPr wrap="none" anchor="ctr"/>
                <a:lstStyle/>
                <a:p>
                  <a:endParaRPr lang="zh-CN" altLang="en-US"/>
                </a:p>
              </p:txBody>
            </p:sp>
            <p:sp>
              <p:nvSpPr>
                <p:cNvPr id="828448" name="Line 32"/>
                <p:cNvSpPr>
                  <a:spLocks noChangeShapeType="1"/>
                </p:cNvSpPr>
                <p:nvPr/>
              </p:nvSpPr>
              <p:spPr bwMode="auto">
                <a:xfrm rot="-10800000">
                  <a:off x="1560" y="1760"/>
                  <a:ext cx="0" cy="293"/>
                </a:xfrm>
                <a:prstGeom prst="line">
                  <a:avLst/>
                </a:prstGeom>
                <a:noFill/>
                <a:ln w="28575">
                  <a:solidFill>
                    <a:srgbClr val="0000FF"/>
                  </a:solidFill>
                  <a:round/>
                  <a:headEnd/>
                  <a:tailEnd type="stealth" w="lg" len="lg"/>
                </a:ln>
                <a:effectLst/>
              </p:spPr>
              <p:txBody>
                <a:bodyPr wrap="none" anchor="ctr"/>
                <a:lstStyle/>
                <a:p>
                  <a:endParaRPr lang="zh-CN" altLang="en-US"/>
                </a:p>
              </p:txBody>
            </p:sp>
            <p:sp>
              <p:nvSpPr>
                <p:cNvPr id="828449" name="Line 33"/>
                <p:cNvSpPr>
                  <a:spLocks noChangeShapeType="1"/>
                </p:cNvSpPr>
                <p:nvPr/>
              </p:nvSpPr>
              <p:spPr bwMode="auto">
                <a:xfrm rot="-10800000">
                  <a:off x="1552" y="2243"/>
                  <a:ext cx="0" cy="293"/>
                </a:xfrm>
                <a:prstGeom prst="line">
                  <a:avLst/>
                </a:prstGeom>
                <a:noFill/>
                <a:ln w="28575">
                  <a:solidFill>
                    <a:srgbClr val="0000FF"/>
                  </a:solidFill>
                  <a:round/>
                  <a:headEnd/>
                  <a:tailEnd type="stealth" w="lg" len="lg"/>
                </a:ln>
                <a:effectLst/>
              </p:spPr>
              <p:txBody>
                <a:bodyPr wrap="none" anchor="ctr"/>
                <a:lstStyle/>
                <a:p>
                  <a:endParaRPr lang="zh-CN" altLang="en-US"/>
                </a:p>
              </p:txBody>
            </p:sp>
            <p:sp>
              <p:nvSpPr>
                <p:cNvPr id="828450" name="Line 34"/>
                <p:cNvSpPr>
                  <a:spLocks noChangeShapeType="1"/>
                </p:cNvSpPr>
                <p:nvPr/>
              </p:nvSpPr>
              <p:spPr bwMode="auto">
                <a:xfrm flipH="1">
                  <a:off x="1808" y="1243"/>
                  <a:ext cx="320" cy="0"/>
                </a:xfrm>
                <a:prstGeom prst="line">
                  <a:avLst/>
                </a:prstGeom>
                <a:noFill/>
                <a:ln w="28575">
                  <a:solidFill>
                    <a:srgbClr val="FF00FF"/>
                  </a:solidFill>
                  <a:round/>
                  <a:headEnd/>
                  <a:tailEnd type="stealth" w="lg" len="lg"/>
                </a:ln>
                <a:effectLst/>
              </p:spPr>
              <p:txBody>
                <a:bodyPr wrap="none" anchor="ctr"/>
                <a:lstStyle/>
                <a:p>
                  <a:endParaRPr lang="zh-CN" altLang="en-US"/>
                </a:p>
              </p:txBody>
            </p:sp>
            <p:sp>
              <p:nvSpPr>
                <p:cNvPr id="828451" name="Line 35"/>
                <p:cNvSpPr>
                  <a:spLocks noChangeShapeType="1"/>
                </p:cNvSpPr>
                <p:nvPr/>
              </p:nvSpPr>
              <p:spPr bwMode="auto">
                <a:xfrm flipH="1">
                  <a:off x="1675" y="2627"/>
                  <a:ext cx="375" cy="0"/>
                </a:xfrm>
                <a:prstGeom prst="line">
                  <a:avLst/>
                </a:prstGeom>
                <a:noFill/>
                <a:ln w="28575">
                  <a:solidFill>
                    <a:srgbClr val="FF00FF"/>
                  </a:solidFill>
                  <a:round/>
                  <a:headEnd/>
                  <a:tailEnd type="stealth" w="lg" len="lg"/>
                </a:ln>
                <a:effectLst/>
              </p:spPr>
              <p:txBody>
                <a:bodyPr wrap="none" anchor="ctr"/>
                <a:lstStyle/>
                <a:p>
                  <a:endParaRPr lang="zh-CN" altLang="en-US"/>
                </a:p>
              </p:txBody>
            </p:sp>
            <p:sp>
              <p:nvSpPr>
                <p:cNvPr id="828455" name="Line 39"/>
                <p:cNvSpPr>
                  <a:spLocks noChangeShapeType="1"/>
                </p:cNvSpPr>
                <p:nvPr/>
              </p:nvSpPr>
              <p:spPr bwMode="auto">
                <a:xfrm rot="-10800000">
                  <a:off x="1557" y="861"/>
                  <a:ext cx="0" cy="293"/>
                </a:xfrm>
                <a:prstGeom prst="line">
                  <a:avLst/>
                </a:prstGeom>
                <a:noFill/>
                <a:ln w="28575">
                  <a:solidFill>
                    <a:srgbClr val="0000FF"/>
                  </a:solidFill>
                  <a:round/>
                  <a:headEnd/>
                  <a:tailEnd type="stealth" w="lg" len="lg"/>
                </a:ln>
                <a:effectLst/>
              </p:spPr>
              <p:txBody>
                <a:bodyPr wrap="none" anchor="ctr"/>
                <a:lstStyle/>
                <a:p>
                  <a:endParaRPr lang="zh-CN" altLang="en-US"/>
                </a:p>
              </p:txBody>
            </p:sp>
            <p:sp>
              <p:nvSpPr>
                <p:cNvPr id="828456" name="Text Box 40"/>
                <p:cNvSpPr txBox="1">
                  <a:spLocks noChangeArrowheads="1"/>
                </p:cNvSpPr>
                <p:nvPr/>
              </p:nvSpPr>
              <p:spPr bwMode="auto">
                <a:xfrm>
                  <a:off x="1296" y="623"/>
                  <a:ext cx="911" cy="250"/>
                </a:xfrm>
                <a:prstGeom prst="rect">
                  <a:avLst/>
                </a:prstGeom>
                <a:noFill/>
                <a:ln w="9525">
                  <a:noFill/>
                  <a:miter lim="800000"/>
                  <a:headEnd/>
                  <a:tailEnd/>
                </a:ln>
                <a:effectLst/>
              </p:spPr>
              <p:txBody>
                <a:bodyPr wrap="none">
                  <a:spAutoFit/>
                </a:bodyPr>
                <a:lstStyle/>
                <a:p>
                  <a:pPr eaLnBrk="0" hangingPunct="0"/>
                  <a:r>
                    <a:rPr kumimoji="0" lang="en-US" altLang="zh-CN" sz="2000" b="1">
                      <a:effectLst>
                        <a:outerShdw blurRad="38100" dist="38100" dir="2700000" algn="tl">
                          <a:srgbClr val="FFFFFF"/>
                        </a:outerShdw>
                      </a:effectLst>
                    </a:rPr>
                    <a:t>long d</a:t>
                  </a:r>
                  <a:r>
                    <a:rPr lang="en-US" altLang="zh-CN" sz="2000" b="1">
                      <a:effectLst>
                        <a:outerShdw blurRad="38100" dist="38100" dir="2700000" algn="tl">
                          <a:srgbClr val="FFFFFF"/>
                        </a:outerShdw>
                      </a:effectLst>
                    </a:rPr>
                    <a:t>ouble</a:t>
                  </a:r>
                </a:p>
              </p:txBody>
            </p:sp>
          </p:grpSp>
        </p:grpSp>
      </p:grpSp>
      <p:grpSp>
        <p:nvGrpSpPr>
          <p:cNvPr id="828542" name="Group 126"/>
          <p:cNvGrpSpPr>
            <a:grpSpLocks/>
          </p:cNvGrpSpPr>
          <p:nvPr/>
        </p:nvGrpSpPr>
        <p:grpSpPr bwMode="auto">
          <a:xfrm>
            <a:off x="5580956" y="836614"/>
            <a:ext cx="4219575" cy="1233487"/>
            <a:chOff x="3016" y="527"/>
            <a:chExt cx="2658" cy="777"/>
          </a:xfrm>
        </p:grpSpPr>
        <p:sp>
          <p:nvSpPr>
            <p:cNvPr id="828460" name="Text Box 44"/>
            <p:cNvSpPr txBox="1">
              <a:spLocks noChangeArrowheads="1"/>
            </p:cNvSpPr>
            <p:nvPr/>
          </p:nvSpPr>
          <p:spPr bwMode="auto">
            <a:xfrm>
              <a:off x="3016" y="527"/>
              <a:ext cx="536" cy="250"/>
            </a:xfrm>
            <a:prstGeom prst="rect">
              <a:avLst/>
            </a:prstGeom>
            <a:noFill/>
            <a:ln w="9525">
              <a:noFill/>
              <a:miter lim="800000"/>
              <a:headEnd/>
              <a:tailEnd/>
            </a:ln>
            <a:effectLst/>
          </p:spPr>
          <p:txBody>
            <a:bodyPr>
              <a:spAutoFit/>
            </a:bodyPr>
            <a:lstStyle/>
            <a:p>
              <a:pPr eaLnBrk="0" hangingPunct="0"/>
              <a:r>
                <a:rPr lang="zh-CN" altLang="en-US" sz="2000" b="1" dirty="0">
                  <a:effectLst>
                    <a:outerShdw blurRad="38100" dist="38100" dir="2700000" algn="tl">
                      <a:srgbClr val="FFFFFF"/>
                    </a:outerShdw>
                  </a:effectLst>
                  <a:latin typeface="楷体" pitchFamily="49" charset="-122"/>
                  <a:ea typeface="楷体" pitchFamily="49" charset="-122"/>
                </a:rPr>
                <a:t>说明</a:t>
              </a:r>
              <a:r>
                <a:rPr lang="en-US" altLang="zh-CN" sz="2000" b="1" dirty="0">
                  <a:effectLst>
                    <a:outerShdw blurRad="38100" dist="38100" dir="2700000" algn="tl">
                      <a:srgbClr val="FFFFFF"/>
                    </a:outerShdw>
                  </a:effectLst>
                  <a:latin typeface="楷体" pitchFamily="49" charset="-122"/>
                  <a:ea typeface="楷体" pitchFamily="49" charset="-122"/>
                </a:rPr>
                <a:t>:</a:t>
              </a:r>
            </a:p>
          </p:txBody>
        </p:sp>
        <p:sp>
          <p:nvSpPr>
            <p:cNvPr id="828461" name="Line 45"/>
            <p:cNvSpPr>
              <a:spLocks noChangeShapeType="1"/>
            </p:cNvSpPr>
            <p:nvPr/>
          </p:nvSpPr>
          <p:spPr bwMode="auto">
            <a:xfrm flipH="1">
              <a:off x="3419" y="845"/>
              <a:ext cx="495" cy="0"/>
            </a:xfrm>
            <a:prstGeom prst="line">
              <a:avLst/>
            </a:prstGeom>
            <a:noFill/>
            <a:ln w="28575">
              <a:solidFill>
                <a:srgbClr val="FF00FF"/>
              </a:solidFill>
              <a:round/>
              <a:headEnd/>
              <a:tailEnd type="stealth" w="lg" len="lg"/>
            </a:ln>
            <a:effectLst/>
          </p:spPr>
          <p:txBody>
            <a:bodyPr wrap="none" anchor="ctr"/>
            <a:lstStyle/>
            <a:p>
              <a:endParaRPr lang="zh-CN" altLang="en-US">
                <a:latin typeface="楷体" pitchFamily="49" charset="-122"/>
                <a:ea typeface="楷体" pitchFamily="49" charset="-122"/>
              </a:endParaRPr>
            </a:p>
          </p:txBody>
        </p:sp>
        <p:sp>
          <p:nvSpPr>
            <p:cNvPr id="828462" name="Text Box 46"/>
            <p:cNvSpPr txBox="1">
              <a:spLocks noChangeArrowheads="1"/>
            </p:cNvSpPr>
            <p:nvPr/>
          </p:nvSpPr>
          <p:spPr bwMode="auto">
            <a:xfrm>
              <a:off x="4003" y="709"/>
              <a:ext cx="921" cy="250"/>
            </a:xfrm>
            <a:prstGeom prst="rect">
              <a:avLst/>
            </a:prstGeom>
            <a:noFill/>
            <a:ln w="9525">
              <a:noFill/>
              <a:miter lim="800000"/>
              <a:headEnd/>
              <a:tailEnd/>
            </a:ln>
            <a:effectLst/>
          </p:spPr>
          <p:txBody>
            <a:bodyPr wrap="none">
              <a:spAutoFit/>
            </a:bodyPr>
            <a:lstStyle/>
            <a:p>
              <a:pPr eaLnBrk="0" hangingPunct="0"/>
              <a:r>
                <a:rPr lang="zh-CN" altLang="en-US" sz="2000" b="1" dirty="0">
                  <a:effectLst>
                    <a:outerShdw blurRad="38100" dist="38100" dir="2700000" algn="tl">
                      <a:srgbClr val="FFFFFF"/>
                    </a:outerShdw>
                  </a:effectLst>
                  <a:latin typeface="楷体" pitchFamily="49" charset="-122"/>
                  <a:ea typeface="楷体" pitchFamily="49" charset="-122"/>
                </a:rPr>
                <a:t>必定的转换</a:t>
              </a:r>
            </a:p>
          </p:txBody>
        </p:sp>
        <p:sp>
          <p:nvSpPr>
            <p:cNvPr id="828463" name="Line 47"/>
            <p:cNvSpPr>
              <a:spLocks noChangeShapeType="1"/>
            </p:cNvSpPr>
            <p:nvPr/>
          </p:nvSpPr>
          <p:spPr bwMode="auto">
            <a:xfrm flipV="1">
              <a:off x="3696" y="981"/>
              <a:ext cx="0" cy="323"/>
            </a:xfrm>
            <a:prstGeom prst="line">
              <a:avLst/>
            </a:prstGeom>
            <a:noFill/>
            <a:ln w="28575">
              <a:solidFill>
                <a:srgbClr val="0000FF"/>
              </a:solidFill>
              <a:round/>
              <a:headEnd/>
              <a:tailEnd type="stealth" w="lg" len="lg"/>
            </a:ln>
            <a:effectLst/>
          </p:spPr>
          <p:txBody>
            <a:bodyPr wrap="none" anchor="ctr"/>
            <a:lstStyle/>
            <a:p>
              <a:endParaRPr lang="zh-CN" altLang="en-US">
                <a:latin typeface="楷体" pitchFamily="49" charset="-122"/>
                <a:ea typeface="楷体" pitchFamily="49" charset="-122"/>
              </a:endParaRPr>
            </a:p>
          </p:txBody>
        </p:sp>
        <p:sp>
          <p:nvSpPr>
            <p:cNvPr id="828464" name="Text Box 48"/>
            <p:cNvSpPr txBox="1">
              <a:spLocks noChangeArrowheads="1"/>
            </p:cNvSpPr>
            <p:nvPr/>
          </p:nvSpPr>
          <p:spPr bwMode="auto">
            <a:xfrm>
              <a:off x="3787" y="1007"/>
              <a:ext cx="1887" cy="250"/>
            </a:xfrm>
            <a:prstGeom prst="rect">
              <a:avLst/>
            </a:prstGeom>
            <a:noFill/>
            <a:ln w="9525">
              <a:noFill/>
              <a:miter lim="800000"/>
              <a:headEnd/>
              <a:tailEnd/>
            </a:ln>
            <a:effectLst/>
          </p:spPr>
          <p:txBody>
            <a:bodyPr wrap="none">
              <a:spAutoFit/>
            </a:bodyPr>
            <a:lstStyle/>
            <a:p>
              <a:pPr eaLnBrk="0" hangingPunct="0"/>
              <a:r>
                <a:rPr lang="zh-CN" altLang="en-US" sz="2000" b="1" dirty="0">
                  <a:effectLst>
                    <a:outerShdw blurRad="38100" dist="38100" dir="2700000" algn="tl">
                      <a:srgbClr val="FFFFFF"/>
                    </a:outerShdw>
                  </a:effectLst>
                  <a:latin typeface="楷体" pitchFamily="49" charset="-122"/>
                  <a:ea typeface="楷体" pitchFamily="49" charset="-122"/>
                </a:rPr>
                <a:t>运算对象类型不同时转换</a:t>
              </a:r>
            </a:p>
          </p:txBody>
        </p:sp>
      </p:grpSp>
      <p:grpSp>
        <p:nvGrpSpPr>
          <p:cNvPr id="828466" name="Group 50"/>
          <p:cNvGrpSpPr>
            <a:grpSpLocks/>
          </p:cNvGrpSpPr>
          <p:nvPr/>
        </p:nvGrpSpPr>
        <p:grpSpPr bwMode="auto">
          <a:xfrm>
            <a:off x="1199456" y="4249738"/>
            <a:ext cx="4303713" cy="1358900"/>
            <a:chOff x="0" y="2653"/>
            <a:chExt cx="2711" cy="856"/>
          </a:xfrm>
        </p:grpSpPr>
        <p:sp>
          <p:nvSpPr>
            <p:cNvPr id="828467" name="Text Box 51"/>
            <p:cNvSpPr txBox="1">
              <a:spLocks noChangeArrowheads="1"/>
            </p:cNvSpPr>
            <p:nvPr/>
          </p:nvSpPr>
          <p:spPr bwMode="auto">
            <a:xfrm>
              <a:off x="0" y="2675"/>
              <a:ext cx="1130" cy="834"/>
            </a:xfrm>
            <a:prstGeom prst="rect">
              <a:avLst/>
            </a:prstGeom>
            <a:noFill/>
            <a:ln w="9525">
              <a:noFill/>
              <a:miter lim="800000"/>
              <a:headEnd/>
              <a:tailEnd/>
            </a:ln>
            <a:effectLst/>
          </p:spPr>
          <p:txBody>
            <a:bodyPr wrap="none">
              <a:spAutoFit/>
            </a:bodyPr>
            <a:lstStyle/>
            <a:p>
              <a:pPr eaLnBrk="0" hangingPunct="0"/>
              <a:r>
                <a:rPr lang="zh-CN" altLang="en-US" sz="2000" b="1" dirty="0">
                  <a:solidFill>
                    <a:srgbClr val="FF3399"/>
                  </a:solidFill>
                  <a:effectLst>
                    <a:outerShdw blurRad="38100" dist="38100" dir="2700000" algn="tl">
                      <a:srgbClr val="000000"/>
                    </a:outerShdw>
                  </a:effectLst>
                  <a:latin typeface="隶书" pitchFamily="49" charset="-122"/>
                  <a:ea typeface="隶书" pitchFamily="49" charset="-122"/>
                </a:rPr>
                <a:t>例：</a:t>
              </a:r>
              <a:r>
                <a:rPr lang="en-US" altLang="zh-CN" sz="2000" b="1" dirty="0">
                  <a:effectLst>
                    <a:outerShdw blurRad="38100" dist="38100" dir="2700000" algn="tl">
                      <a:srgbClr val="FFFFFF"/>
                    </a:outerShdw>
                  </a:effectLst>
                </a:rPr>
                <a:t>char </a:t>
              </a:r>
              <a:r>
                <a:rPr lang="en-US" altLang="zh-CN" sz="2000" b="1" dirty="0" err="1">
                  <a:effectLst>
                    <a:outerShdw blurRad="38100" dist="38100" dir="2700000" algn="tl">
                      <a:srgbClr val="FFFFFF"/>
                    </a:outerShdw>
                  </a:effectLst>
                </a:rPr>
                <a:t>ch</a:t>
              </a:r>
              <a:r>
                <a:rPr lang="en-US" altLang="zh-CN" sz="2000" b="1" dirty="0">
                  <a:effectLst>
                    <a:outerShdw blurRad="38100" dist="38100" dir="2700000" algn="tl">
                      <a:srgbClr val="FFFFFF"/>
                    </a:outerShdw>
                  </a:effectLst>
                </a:rPr>
                <a:t>;</a:t>
              </a:r>
            </a:p>
            <a:p>
              <a:pPr eaLnBrk="0" hangingPunct="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a:t>
              </a:r>
            </a:p>
            <a:p>
              <a:pPr eaLnBrk="0" hangingPunct="0"/>
              <a:r>
                <a:rPr lang="en-US" altLang="zh-CN" sz="2000" b="1" dirty="0">
                  <a:effectLst>
                    <a:outerShdw blurRad="38100" dist="38100" dir="2700000" algn="tl">
                      <a:srgbClr val="FFFFFF"/>
                    </a:outerShdw>
                  </a:effectLst>
                </a:rPr>
                <a:t>         float f;</a:t>
              </a:r>
            </a:p>
            <a:p>
              <a:pPr eaLnBrk="0" hangingPunct="0"/>
              <a:r>
                <a:rPr lang="en-US" altLang="zh-CN" sz="2000" b="1" dirty="0">
                  <a:effectLst>
                    <a:outerShdw blurRad="38100" dist="38100" dir="2700000" algn="tl">
                      <a:srgbClr val="FFFFFF"/>
                    </a:outerShdw>
                  </a:effectLst>
                </a:rPr>
                <a:t>         double d;</a:t>
              </a:r>
            </a:p>
          </p:txBody>
        </p:sp>
        <p:sp>
          <p:nvSpPr>
            <p:cNvPr id="828468" name="Text Box 52"/>
            <p:cNvSpPr txBox="1">
              <a:spLocks noChangeArrowheads="1"/>
            </p:cNvSpPr>
            <p:nvPr/>
          </p:nvSpPr>
          <p:spPr bwMode="auto">
            <a:xfrm>
              <a:off x="1032" y="2653"/>
              <a:ext cx="1679" cy="252"/>
            </a:xfrm>
            <a:prstGeom prst="rect">
              <a:avLst/>
            </a:prstGeom>
            <a:noFill/>
            <a:ln w="9525">
              <a:noFill/>
              <a:miter lim="800000"/>
              <a:headEnd/>
              <a:tailEnd/>
            </a:ln>
            <a:effectLst/>
          </p:spPr>
          <p:txBody>
            <a:bodyPr wrap="none">
              <a:spAutoFit/>
            </a:bodyPr>
            <a:lstStyle/>
            <a:p>
              <a:pPr eaLnBrk="0" hangingPunct="0"/>
              <a:r>
                <a:rPr lang="en-US" altLang="zh-CN" sz="2000" b="1">
                  <a:solidFill>
                    <a:srgbClr val="0000FF"/>
                  </a:solidFill>
                  <a:effectLst>
                    <a:outerShdw blurRad="38100" dist="38100" dir="2700000" algn="tl">
                      <a:srgbClr val="000000"/>
                    </a:outerShdw>
                  </a:effectLst>
                </a:rPr>
                <a:t>ch/i     +    f*d    -   (f+i)</a:t>
              </a:r>
            </a:p>
          </p:txBody>
        </p:sp>
      </p:grpSp>
      <p:grpSp>
        <p:nvGrpSpPr>
          <p:cNvPr id="828469" name="Group 53"/>
          <p:cNvGrpSpPr>
            <a:grpSpLocks/>
          </p:cNvGrpSpPr>
          <p:nvPr/>
        </p:nvGrpSpPr>
        <p:grpSpPr bwMode="auto">
          <a:xfrm>
            <a:off x="2837755" y="4584701"/>
            <a:ext cx="2928938" cy="2149475"/>
            <a:chOff x="1008" y="2832"/>
            <a:chExt cx="1845" cy="1354"/>
          </a:xfrm>
        </p:grpSpPr>
        <p:grpSp>
          <p:nvGrpSpPr>
            <p:cNvPr id="828470" name="Group 54"/>
            <p:cNvGrpSpPr>
              <a:grpSpLocks/>
            </p:cNvGrpSpPr>
            <p:nvPr/>
          </p:nvGrpSpPr>
          <p:grpSpPr bwMode="auto">
            <a:xfrm>
              <a:off x="1008" y="2832"/>
              <a:ext cx="381" cy="634"/>
              <a:chOff x="1008" y="3072"/>
              <a:chExt cx="381" cy="634"/>
            </a:xfrm>
          </p:grpSpPr>
          <p:sp>
            <p:nvSpPr>
              <p:cNvPr id="828471" name="Line 55"/>
              <p:cNvSpPr>
                <a:spLocks noChangeShapeType="1"/>
              </p:cNvSpPr>
              <p:nvPr/>
            </p:nvSpPr>
            <p:spPr bwMode="auto">
              <a:xfrm>
                <a:off x="1152" y="3072"/>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472" name="Text Box 56"/>
              <p:cNvSpPr txBox="1">
                <a:spLocks noChangeArrowheads="1"/>
              </p:cNvSpPr>
              <p:nvPr/>
            </p:nvSpPr>
            <p:spPr bwMode="auto">
              <a:xfrm>
                <a:off x="1008" y="3120"/>
                <a:ext cx="285"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int</a:t>
                </a:r>
              </a:p>
            </p:txBody>
          </p:sp>
          <p:sp>
            <p:nvSpPr>
              <p:cNvPr id="828473" name="Line 57"/>
              <p:cNvSpPr>
                <a:spLocks noChangeShapeType="1"/>
              </p:cNvSpPr>
              <p:nvPr/>
            </p:nvSpPr>
            <p:spPr bwMode="auto">
              <a:xfrm>
                <a:off x="1296" y="3072"/>
                <a:ext cx="0" cy="336"/>
              </a:xfrm>
              <a:prstGeom prst="line">
                <a:avLst/>
              </a:prstGeom>
              <a:noFill/>
              <a:ln w="9525">
                <a:solidFill>
                  <a:schemeClr val="tx1"/>
                </a:solidFill>
                <a:round/>
                <a:headEnd/>
                <a:tailEnd/>
              </a:ln>
              <a:effectLst/>
            </p:spPr>
            <p:txBody>
              <a:bodyPr wrap="none" anchor="ctr"/>
              <a:lstStyle/>
              <a:p>
                <a:endParaRPr lang="zh-CN" altLang="en-US"/>
              </a:p>
            </p:txBody>
          </p:sp>
          <p:sp>
            <p:nvSpPr>
              <p:cNvPr id="828474" name="Line 58"/>
              <p:cNvSpPr>
                <a:spLocks noChangeShapeType="1"/>
              </p:cNvSpPr>
              <p:nvPr/>
            </p:nvSpPr>
            <p:spPr bwMode="auto">
              <a:xfrm>
                <a:off x="1152" y="3312"/>
                <a:ext cx="0" cy="96"/>
              </a:xfrm>
              <a:prstGeom prst="line">
                <a:avLst/>
              </a:prstGeom>
              <a:noFill/>
              <a:ln w="9525">
                <a:solidFill>
                  <a:schemeClr val="tx1"/>
                </a:solidFill>
                <a:round/>
                <a:headEnd/>
                <a:tailEnd/>
              </a:ln>
              <a:effectLst/>
            </p:spPr>
            <p:txBody>
              <a:bodyPr wrap="none" anchor="ctr"/>
              <a:lstStyle/>
              <a:p>
                <a:endParaRPr lang="zh-CN" altLang="en-US"/>
              </a:p>
            </p:txBody>
          </p:sp>
          <p:sp>
            <p:nvSpPr>
              <p:cNvPr id="828475" name="Line 59"/>
              <p:cNvSpPr>
                <a:spLocks noChangeShapeType="1"/>
              </p:cNvSpPr>
              <p:nvPr/>
            </p:nvSpPr>
            <p:spPr bwMode="auto">
              <a:xfrm>
                <a:off x="1152" y="3408"/>
                <a:ext cx="144" cy="0"/>
              </a:xfrm>
              <a:prstGeom prst="line">
                <a:avLst/>
              </a:prstGeom>
              <a:noFill/>
              <a:ln w="9525">
                <a:solidFill>
                  <a:schemeClr val="tx1"/>
                </a:solidFill>
                <a:round/>
                <a:headEnd/>
                <a:tailEnd/>
              </a:ln>
              <a:effectLst/>
            </p:spPr>
            <p:txBody>
              <a:bodyPr wrap="none" anchor="ctr"/>
              <a:lstStyle/>
              <a:p>
                <a:endParaRPr lang="zh-CN" altLang="en-US"/>
              </a:p>
            </p:txBody>
          </p:sp>
          <p:sp>
            <p:nvSpPr>
              <p:cNvPr id="828476" name="Line 60"/>
              <p:cNvSpPr>
                <a:spLocks noChangeShapeType="1"/>
              </p:cNvSpPr>
              <p:nvPr/>
            </p:nvSpPr>
            <p:spPr bwMode="auto">
              <a:xfrm>
                <a:off x="1248" y="3408"/>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477" name="Text Box 61"/>
              <p:cNvSpPr txBox="1">
                <a:spLocks noChangeArrowheads="1"/>
              </p:cNvSpPr>
              <p:nvPr/>
            </p:nvSpPr>
            <p:spPr bwMode="auto">
              <a:xfrm>
                <a:off x="1104" y="3456"/>
                <a:ext cx="285"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int</a:t>
                </a:r>
              </a:p>
            </p:txBody>
          </p:sp>
        </p:grpSp>
        <p:grpSp>
          <p:nvGrpSpPr>
            <p:cNvPr id="828478" name="Group 62"/>
            <p:cNvGrpSpPr>
              <a:grpSpLocks/>
            </p:cNvGrpSpPr>
            <p:nvPr/>
          </p:nvGrpSpPr>
          <p:grpSpPr bwMode="auto">
            <a:xfrm>
              <a:off x="1440" y="2832"/>
              <a:ext cx="837" cy="634"/>
              <a:chOff x="1440" y="3072"/>
              <a:chExt cx="837" cy="634"/>
            </a:xfrm>
          </p:grpSpPr>
          <p:sp>
            <p:nvSpPr>
              <p:cNvPr id="828479" name="Line 63"/>
              <p:cNvSpPr>
                <a:spLocks noChangeShapeType="1"/>
              </p:cNvSpPr>
              <p:nvPr/>
            </p:nvSpPr>
            <p:spPr bwMode="auto">
              <a:xfrm>
                <a:off x="1824" y="3072"/>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480" name="Text Box 64"/>
              <p:cNvSpPr txBox="1">
                <a:spLocks noChangeArrowheads="1"/>
              </p:cNvSpPr>
              <p:nvPr/>
            </p:nvSpPr>
            <p:spPr bwMode="auto">
              <a:xfrm>
                <a:off x="1440" y="3120"/>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sp>
            <p:nvSpPr>
              <p:cNvPr id="828481" name="Line 65"/>
              <p:cNvSpPr>
                <a:spLocks noChangeShapeType="1"/>
              </p:cNvSpPr>
              <p:nvPr/>
            </p:nvSpPr>
            <p:spPr bwMode="auto">
              <a:xfrm>
                <a:off x="1968" y="3072"/>
                <a:ext cx="0" cy="336"/>
              </a:xfrm>
              <a:prstGeom prst="line">
                <a:avLst/>
              </a:prstGeom>
              <a:noFill/>
              <a:ln w="9525">
                <a:solidFill>
                  <a:schemeClr val="tx1"/>
                </a:solidFill>
                <a:round/>
                <a:headEnd/>
                <a:tailEnd/>
              </a:ln>
              <a:effectLst/>
            </p:spPr>
            <p:txBody>
              <a:bodyPr wrap="none" anchor="ctr"/>
              <a:lstStyle/>
              <a:p>
                <a:endParaRPr lang="zh-CN" altLang="en-US"/>
              </a:p>
            </p:txBody>
          </p:sp>
          <p:sp>
            <p:nvSpPr>
              <p:cNvPr id="828482" name="Line 66"/>
              <p:cNvSpPr>
                <a:spLocks noChangeShapeType="1"/>
              </p:cNvSpPr>
              <p:nvPr/>
            </p:nvSpPr>
            <p:spPr bwMode="auto">
              <a:xfrm>
                <a:off x="1824" y="3312"/>
                <a:ext cx="0" cy="96"/>
              </a:xfrm>
              <a:prstGeom prst="line">
                <a:avLst/>
              </a:prstGeom>
              <a:noFill/>
              <a:ln w="9525">
                <a:solidFill>
                  <a:schemeClr val="tx1"/>
                </a:solidFill>
                <a:round/>
                <a:headEnd/>
                <a:tailEnd/>
              </a:ln>
              <a:effectLst/>
            </p:spPr>
            <p:txBody>
              <a:bodyPr wrap="none" anchor="ctr"/>
              <a:lstStyle/>
              <a:p>
                <a:endParaRPr lang="zh-CN" altLang="en-US"/>
              </a:p>
            </p:txBody>
          </p:sp>
          <p:sp>
            <p:nvSpPr>
              <p:cNvPr id="828483" name="Line 67"/>
              <p:cNvSpPr>
                <a:spLocks noChangeShapeType="1"/>
              </p:cNvSpPr>
              <p:nvPr/>
            </p:nvSpPr>
            <p:spPr bwMode="auto">
              <a:xfrm>
                <a:off x="1824" y="3408"/>
                <a:ext cx="144" cy="0"/>
              </a:xfrm>
              <a:prstGeom prst="line">
                <a:avLst/>
              </a:prstGeom>
              <a:noFill/>
              <a:ln w="9525">
                <a:solidFill>
                  <a:schemeClr val="tx1"/>
                </a:solidFill>
                <a:round/>
                <a:headEnd/>
                <a:tailEnd/>
              </a:ln>
              <a:effectLst/>
            </p:spPr>
            <p:txBody>
              <a:bodyPr wrap="none" anchor="ctr"/>
              <a:lstStyle/>
              <a:p>
                <a:endParaRPr lang="zh-CN" altLang="en-US"/>
              </a:p>
            </p:txBody>
          </p:sp>
          <p:sp>
            <p:nvSpPr>
              <p:cNvPr id="828484" name="Line 68"/>
              <p:cNvSpPr>
                <a:spLocks noChangeShapeType="1"/>
              </p:cNvSpPr>
              <p:nvPr/>
            </p:nvSpPr>
            <p:spPr bwMode="auto">
              <a:xfrm>
                <a:off x="1920" y="3408"/>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485" name="Text Box 69"/>
              <p:cNvSpPr txBox="1">
                <a:spLocks noChangeArrowheads="1"/>
              </p:cNvSpPr>
              <p:nvPr/>
            </p:nvSpPr>
            <p:spPr bwMode="auto">
              <a:xfrm>
                <a:off x="1680" y="3456"/>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grpSp>
        <p:grpSp>
          <p:nvGrpSpPr>
            <p:cNvPr id="828486" name="Group 70"/>
            <p:cNvGrpSpPr>
              <a:grpSpLocks/>
            </p:cNvGrpSpPr>
            <p:nvPr/>
          </p:nvGrpSpPr>
          <p:grpSpPr bwMode="auto">
            <a:xfrm>
              <a:off x="2016" y="2832"/>
              <a:ext cx="837" cy="634"/>
              <a:chOff x="1440" y="3072"/>
              <a:chExt cx="837" cy="634"/>
            </a:xfrm>
          </p:grpSpPr>
          <p:sp>
            <p:nvSpPr>
              <p:cNvPr id="828487" name="Line 71"/>
              <p:cNvSpPr>
                <a:spLocks noChangeShapeType="1"/>
              </p:cNvSpPr>
              <p:nvPr/>
            </p:nvSpPr>
            <p:spPr bwMode="auto">
              <a:xfrm>
                <a:off x="1824" y="3072"/>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488" name="Text Box 72"/>
              <p:cNvSpPr txBox="1">
                <a:spLocks noChangeArrowheads="1"/>
              </p:cNvSpPr>
              <p:nvPr/>
            </p:nvSpPr>
            <p:spPr bwMode="auto">
              <a:xfrm>
                <a:off x="1440" y="3120"/>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sp>
            <p:nvSpPr>
              <p:cNvPr id="828489" name="Line 73"/>
              <p:cNvSpPr>
                <a:spLocks noChangeShapeType="1"/>
              </p:cNvSpPr>
              <p:nvPr/>
            </p:nvSpPr>
            <p:spPr bwMode="auto">
              <a:xfrm>
                <a:off x="1968" y="3072"/>
                <a:ext cx="0" cy="336"/>
              </a:xfrm>
              <a:prstGeom prst="line">
                <a:avLst/>
              </a:prstGeom>
              <a:noFill/>
              <a:ln w="9525">
                <a:solidFill>
                  <a:schemeClr val="tx1"/>
                </a:solidFill>
                <a:round/>
                <a:headEnd/>
                <a:tailEnd/>
              </a:ln>
              <a:effectLst/>
            </p:spPr>
            <p:txBody>
              <a:bodyPr wrap="none" anchor="ctr"/>
              <a:lstStyle/>
              <a:p>
                <a:endParaRPr lang="zh-CN" altLang="en-US"/>
              </a:p>
            </p:txBody>
          </p:sp>
          <p:sp>
            <p:nvSpPr>
              <p:cNvPr id="828490" name="Line 74"/>
              <p:cNvSpPr>
                <a:spLocks noChangeShapeType="1"/>
              </p:cNvSpPr>
              <p:nvPr/>
            </p:nvSpPr>
            <p:spPr bwMode="auto">
              <a:xfrm>
                <a:off x="1824" y="3312"/>
                <a:ext cx="0" cy="96"/>
              </a:xfrm>
              <a:prstGeom prst="line">
                <a:avLst/>
              </a:prstGeom>
              <a:noFill/>
              <a:ln w="9525">
                <a:solidFill>
                  <a:schemeClr val="tx1"/>
                </a:solidFill>
                <a:round/>
                <a:headEnd/>
                <a:tailEnd/>
              </a:ln>
              <a:effectLst/>
            </p:spPr>
            <p:txBody>
              <a:bodyPr wrap="none" anchor="ctr"/>
              <a:lstStyle/>
              <a:p>
                <a:endParaRPr lang="zh-CN" altLang="en-US"/>
              </a:p>
            </p:txBody>
          </p:sp>
          <p:sp>
            <p:nvSpPr>
              <p:cNvPr id="828491" name="Line 75"/>
              <p:cNvSpPr>
                <a:spLocks noChangeShapeType="1"/>
              </p:cNvSpPr>
              <p:nvPr/>
            </p:nvSpPr>
            <p:spPr bwMode="auto">
              <a:xfrm>
                <a:off x="1824" y="3408"/>
                <a:ext cx="144" cy="0"/>
              </a:xfrm>
              <a:prstGeom prst="line">
                <a:avLst/>
              </a:prstGeom>
              <a:noFill/>
              <a:ln w="9525">
                <a:solidFill>
                  <a:schemeClr val="tx1"/>
                </a:solidFill>
                <a:round/>
                <a:headEnd/>
                <a:tailEnd/>
              </a:ln>
              <a:effectLst/>
            </p:spPr>
            <p:txBody>
              <a:bodyPr wrap="none" anchor="ctr"/>
              <a:lstStyle/>
              <a:p>
                <a:endParaRPr lang="zh-CN" altLang="en-US"/>
              </a:p>
            </p:txBody>
          </p:sp>
          <p:sp>
            <p:nvSpPr>
              <p:cNvPr id="828492" name="Line 76"/>
              <p:cNvSpPr>
                <a:spLocks noChangeShapeType="1"/>
              </p:cNvSpPr>
              <p:nvPr/>
            </p:nvSpPr>
            <p:spPr bwMode="auto">
              <a:xfrm>
                <a:off x="1920" y="3408"/>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493" name="Text Box 77"/>
              <p:cNvSpPr txBox="1">
                <a:spLocks noChangeArrowheads="1"/>
              </p:cNvSpPr>
              <p:nvPr/>
            </p:nvSpPr>
            <p:spPr bwMode="auto">
              <a:xfrm>
                <a:off x="1680" y="3456"/>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grpSp>
        <p:sp>
          <p:nvSpPr>
            <p:cNvPr id="828494" name="Line 78"/>
            <p:cNvSpPr>
              <a:spLocks noChangeShapeType="1"/>
            </p:cNvSpPr>
            <p:nvPr/>
          </p:nvSpPr>
          <p:spPr bwMode="auto">
            <a:xfrm>
              <a:off x="1248" y="34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828495" name="Line 79"/>
            <p:cNvSpPr>
              <a:spLocks noChangeShapeType="1"/>
            </p:cNvSpPr>
            <p:nvPr/>
          </p:nvSpPr>
          <p:spPr bwMode="auto">
            <a:xfrm>
              <a:off x="1920" y="34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828496" name="Line 80"/>
            <p:cNvSpPr>
              <a:spLocks noChangeShapeType="1"/>
            </p:cNvSpPr>
            <p:nvPr/>
          </p:nvSpPr>
          <p:spPr bwMode="auto">
            <a:xfrm>
              <a:off x="1248" y="3552"/>
              <a:ext cx="672" cy="0"/>
            </a:xfrm>
            <a:prstGeom prst="line">
              <a:avLst/>
            </a:prstGeom>
            <a:noFill/>
            <a:ln w="9525">
              <a:solidFill>
                <a:schemeClr val="tx1"/>
              </a:solidFill>
              <a:round/>
              <a:headEnd/>
              <a:tailEnd/>
            </a:ln>
            <a:effectLst/>
          </p:spPr>
          <p:txBody>
            <a:bodyPr wrap="none" anchor="ctr"/>
            <a:lstStyle/>
            <a:p>
              <a:endParaRPr lang="zh-CN" altLang="en-US"/>
            </a:p>
          </p:txBody>
        </p:sp>
        <p:sp>
          <p:nvSpPr>
            <p:cNvPr id="828497" name="Line 81"/>
            <p:cNvSpPr>
              <a:spLocks noChangeShapeType="1"/>
            </p:cNvSpPr>
            <p:nvPr/>
          </p:nvSpPr>
          <p:spPr bwMode="auto">
            <a:xfrm>
              <a:off x="1584" y="3552"/>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498" name="Text Box 82"/>
            <p:cNvSpPr txBox="1">
              <a:spLocks noChangeArrowheads="1"/>
            </p:cNvSpPr>
            <p:nvPr/>
          </p:nvSpPr>
          <p:spPr bwMode="auto">
            <a:xfrm>
              <a:off x="1344" y="3600"/>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sp>
          <p:nvSpPr>
            <p:cNvPr id="828499" name="Line 83"/>
            <p:cNvSpPr>
              <a:spLocks noChangeShapeType="1"/>
            </p:cNvSpPr>
            <p:nvPr/>
          </p:nvSpPr>
          <p:spPr bwMode="auto">
            <a:xfrm>
              <a:off x="1584" y="3792"/>
              <a:ext cx="0" cy="96"/>
            </a:xfrm>
            <a:prstGeom prst="line">
              <a:avLst/>
            </a:prstGeom>
            <a:noFill/>
            <a:ln w="9525">
              <a:solidFill>
                <a:schemeClr val="tx1"/>
              </a:solidFill>
              <a:round/>
              <a:headEnd/>
              <a:tailEnd/>
            </a:ln>
            <a:effectLst/>
          </p:spPr>
          <p:txBody>
            <a:bodyPr wrap="none" anchor="ctr"/>
            <a:lstStyle/>
            <a:p>
              <a:endParaRPr lang="zh-CN" altLang="en-US"/>
            </a:p>
          </p:txBody>
        </p:sp>
        <p:sp>
          <p:nvSpPr>
            <p:cNvPr id="828500" name="Line 84"/>
            <p:cNvSpPr>
              <a:spLocks noChangeShapeType="1"/>
            </p:cNvSpPr>
            <p:nvPr/>
          </p:nvSpPr>
          <p:spPr bwMode="auto">
            <a:xfrm>
              <a:off x="2496" y="340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828501" name="Line 85"/>
            <p:cNvSpPr>
              <a:spLocks noChangeShapeType="1"/>
            </p:cNvSpPr>
            <p:nvPr/>
          </p:nvSpPr>
          <p:spPr bwMode="auto">
            <a:xfrm>
              <a:off x="1584" y="3888"/>
              <a:ext cx="912" cy="0"/>
            </a:xfrm>
            <a:prstGeom prst="line">
              <a:avLst/>
            </a:prstGeom>
            <a:noFill/>
            <a:ln w="9525">
              <a:solidFill>
                <a:schemeClr val="tx1"/>
              </a:solidFill>
              <a:round/>
              <a:headEnd/>
              <a:tailEnd/>
            </a:ln>
            <a:effectLst/>
          </p:spPr>
          <p:txBody>
            <a:bodyPr wrap="none" anchor="ctr"/>
            <a:lstStyle/>
            <a:p>
              <a:endParaRPr lang="zh-CN" altLang="en-US"/>
            </a:p>
          </p:txBody>
        </p:sp>
        <p:sp>
          <p:nvSpPr>
            <p:cNvPr id="828502" name="Line 86"/>
            <p:cNvSpPr>
              <a:spLocks noChangeShapeType="1"/>
            </p:cNvSpPr>
            <p:nvPr/>
          </p:nvSpPr>
          <p:spPr bwMode="auto">
            <a:xfrm>
              <a:off x="2064" y="3888"/>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503" name="Text Box 87"/>
            <p:cNvSpPr txBox="1">
              <a:spLocks noChangeArrowheads="1"/>
            </p:cNvSpPr>
            <p:nvPr/>
          </p:nvSpPr>
          <p:spPr bwMode="auto">
            <a:xfrm>
              <a:off x="1824" y="3936"/>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grpSp>
      <p:grpSp>
        <p:nvGrpSpPr>
          <p:cNvPr id="828504" name="Group 88"/>
          <p:cNvGrpSpPr>
            <a:grpSpLocks/>
          </p:cNvGrpSpPr>
          <p:nvPr/>
        </p:nvGrpSpPr>
        <p:grpSpPr bwMode="auto">
          <a:xfrm>
            <a:off x="7277757" y="2654301"/>
            <a:ext cx="2616200" cy="1825625"/>
            <a:chOff x="3615" y="1672"/>
            <a:chExt cx="1648" cy="1150"/>
          </a:xfrm>
        </p:grpSpPr>
        <p:sp>
          <p:nvSpPr>
            <p:cNvPr id="828505" name="Text Box 89"/>
            <p:cNvSpPr txBox="1">
              <a:spLocks noChangeArrowheads="1"/>
            </p:cNvSpPr>
            <p:nvPr/>
          </p:nvSpPr>
          <p:spPr bwMode="auto">
            <a:xfrm>
              <a:off x="3615" y="2570"/>
              <a:ext cx="1648" cy="252"/>
            </a:xfrm>
            <a:prstGeom prst="rect">
              <a:avLst/>
            </a:prstGeom>
            <a:noFill/>
            <a:ln w="9525">
              <a:noFill/>
              <a:miter lim="800000"/>
              <a:headEnd/>
              <a:tailEnd/>
            </a:ln>
            <a:effectLst/>
          </p:spPr>
          <p:txBody>
            <a:bodyPr wrap="none">
              <a:spAutoFit/>
            </a:bodyPr>
            <a:lstStyle/>
            <a:p>
              <a:pPr eaLnBrk="0" hangingPunct="0"/>
              <a:r>
                <a:rPr lang="en-US" altLang="zh-CN" sz="2000" b="1" dirty="0">
                  <a:solidFill>
                    <a:srgbClr val="0000FF"/>
                  </a:solidFill>
                  <a:effectLst>
                    <a:outerShdw blurRad="38100" dist="38100" dir="2700000" algn="tl">
                      <a:srgbClr val="000000"/>
                    </a:outerShdw>
                  </a:effectLst>
                </a:rPr>
                <a:t>10+'a'   + </a:t>
              </a:r>
              <a:r>
                <a:rPr lang="en-US" altLang="zh-CN" sz="2000" b="1" dirty="0" err="1">
                  <a:solidFill>
                    <a:srgbClr val="0000FF"/>
                  </a:solidFill>
                  <a:effectLst>
                    <a:outerShdw blurRad="38100" dist="38100" dir="2700000" algn="tl">
                      <a:srgbClr val="000000"/>
                    </a:outerShdw>
                  </a:effectLst>
                </a:rPr>
                <a:t>i</a:t>
              </a:r>
              <a:r>
                <a:rPr lang="en-US" altLang="zh-CN" sz="2000" b="1" dirty="0">
                  <a:solidFill>
                    <a:srgbClr val="0000FF"/>
                  </a:solidFill>
                  <a:effectLst>
                    <a:outerShdw blurRad="38100" dist="38100" dir="2700000" algn="tl">
                      <a:srgbClr val="000000"/>
                    </a:outerShdw>
                  </a:effectLst>
                </a:rPr>
                <a:t>*f   -      d / l</a:t>
              </a:r>
            </a:p>
          </p:txBody>
        </p:sp>
        <p:sp>
          <p:nvSpPr>
            <p:cNvPr id="828506" name="Text Box 90"/>
            <p:cNvSpPr txBox="1">
              <a:spLocks noChangeArrowheads="1"/>
            </p:cNvSpPr>
            <p:nvPr/>
          </p:nvSpPr>
          <p:spPr bwMode="auto">
            <a:xfrm>
              <a:off x="3854" y="1672"/>
              <a:ext cx="1130" cy="834"/>
            </a:xfrm>
            <a:prstGeom prst="rect">
              <a:avLst/>
            </a:prstGeom>
            <a:noFill/>
            <a:ln w="9525">
              <a:noFill/>
              <a:miter lim="800000"/>
              <a:headEnd/>
              <a:tailEnd/>
            </a:ln>
            <a:effectLst/>
          </p:spPr>
          <p:txBody>
            <a:bodyPr wrap="none">
              <a:spAutoFit/>
            </a:bodyPr>
            <a:lstStyle/>
            <a:p>
              <a:pPr eaLnBrk="0" hangingPunct="0"/>
              <a:r>
                <a:rPr lang="zh-CN" altLang="en-US" sz="2000" b="1" dirty="0">
                  <a:solidFill>
                    <a:srgbClr val="FF3399"/>
                  </a:solidFill>
                  <a:effectLst>
                    <a:outerShdw blurRad="38100" dist="38100" dir="2700000" algn="tl">
                      <a:srgbClr val="000000"/>
                    </a:outerShdw>
                  </a:effectLst>
                  <a:latin typeface="隶书" pitchFamily="49" charset="-122"/>
                  <a:ea typeface="隶书" pitchFamily="49" charset="-122"/>
                </a:rPr>
                <a:t>例：</a:t>
              </a:r>
              <a:r>
                <a:rPr lang="zh-CN" altLang="en-US" sz="2000" b="1" dirty="0">
                  <a:effectLst>
                    <a:outerShdw blurRad="38100" dist="38100" dir="2700000" algn="tl">
                      <a:srgbClr val="FFFFFF"/>
                    </a:outerShdw>
                  </a:effectLst>
                  <a:latin typeface="隶书" pitchFamily="49" charset="-122"/>
                  <a:ea typeface="隶书" pitchFamily="49" charset="-122"/>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a:t>
              </a:r>
            </a:p>
            <a:p>
              <a:pPr eaLnBrk="0" hangingPunct="0"/>
              <a:r>
                <a:rPr lang="en-US" altLang="zh-CN" sz="2000" b="1" dirty="0">
                  <a:effectLst>
                    <a:outerShdw blurRad="38100" dist="38100" dir="2700000" algn="tl">
                      <a:srgbClr val="FFFFFF"/>
                    </a:outerShdw>
                  </a:effectLst>
                </a:rPr>
                <a:t>         float f;</a:t>
              </a:r>
            </a:p>
            <a:p>
              <a:pPr eaLnBrk="0" hangingPunct="0"/>
              <a:r>
                <a:rPr lang="en-US" altLang="zh-CN" sz="2000" b="1" dirty="0">
                  <a:effectLst>
                    <a:outerShdw blurRad="38100" dist="38100" dir="2700000" algn="tl">
                      <a:srgbClr val="FFFFFF"/>
                    </a:outerShdw>
                  </a:effectLst>
                </a:rPr>
                <a:t>         double d;</a:t>
              </a:r>
            </a:p>
            <a:p>
              <a:pPr eaLnBrk="0" hangingPunct="0"/>
              <a:r>
                <a:rPr lang="en-US" altLang="zh-CN" sz="2000" b="1" dirty="0">
                  <a:effectLst>
                    <a:outerShdw blurRad="38100" dist="38100" dir="2700000" algn="tl">
                      <a:srgbClr val="FFFFFF"/>
                    </a:outerShdw>
                  </a:effectLst>
                </a:rPr>
                <a:t>         long l;</a:t>
              </a:r>
            </a:p>
          </p:txBody>
        </p:sp>
      </p:grpSp>
      <p:grpSp>
        <p:nvGrpSpPr>
          <p:cNvPr id="828507" name="Group 91"/>
          <p:cNvGrpSpPr>
            <a:grpSpLocks/>
          </p:cNvGrpSpPr>
          <p:nvPr/>
        </p:nvGrpSpPr>
        <p:grpSpPr bwMode="auto">
          <a:xfrm>
            <a:off x="7567935" y="4410076"/>
            <a:ext cx="2776537" cy="2225675"/>
            <a:chOff x="3759" y="2762"/>
            <a:chExt cx="1749" cy="1402"/>
          </a:xfrm>
        </p:grpSpPr>
        <p:grpSp>
          <p:nvGrpSpPr>
            <p:cNvPr id="828508" name="Group 92"/>
            <p:cNvGrpSpPr>
              <a:grpSpLocks/>
            </p:cNvGrpSpPr>
            <p:nvPr/>
          </p:nvGrpSpPr>
          <p:grpSpPr bwMode="auto">
            <a:xfrm>
              <a:off x="3759" y="2762"/>
              <a:ext cx="419" cy="682"/>
              <a:chOff x="3456" y="3072"/>
              <a:chExt cx="419" cy="682"/>
            </a:xfrm>
          </p:grpSpPr>
          <p:sp>
            <p:nvSpPr>
              <p:cNvPr id="828509" name="Line 93"/>
              <p:cNvSpPr>
                <a:spLocks noChangeShapeType="1"/>
              </p:cNvSpPr>
              <p:nvPr/>
            </p:nvSpPr>
            <p:spPr bwMode="auto">
              <a:xfrm>
                <a:off x="3696" y="3072"/>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510" name="Text Box 94"/>
              <p:cNvSpPr txBox="1">
                <a:spLocks noChangeArrowheads="1"/>
              </p:cNvSpPr>
              <p:nvPr/>
            </p:nvSpPr>
            <p:spPr bwMode="auto">
              <a:xfrm>
                <a:off x="3590" y="3127"/>
                <a:ext cx="285"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int</a:t>
                </a:r>
              </a:p>
            </p:txBody>
          </p:sp>
          <p:sp>
            <p:nvSpPr>
              <p:cNvPr id="828511" name="Line 95"/>
              <p:cNvSpPr>
                <a:spLocks noChangeShapeType="1"/>
              </p:cNvSpPr>
              <p:nvPr/>
            </p:nvSpPr>
            <p:spPr bwMode="auto">
              <a:xfrm>
                <a:off x="3456" y="3072"/>
                <a:ext cx="0" cy="384"/>
              </a:xfrm>
              <a:prstGeom prst="line">
                <a:avLst/>
              </a:prstGeom>
              <a:noFill/>
              <a:ln w="9525">
                <a:solidFill>
                  <a:schemeClr val="tx1"/>
                </a:solidFill>
                <a:round/>
                <a:headEnd/>
                <a:tailEnd/>
              </a:ln>
              <a:effectLst/>
            </p:spPr>
            <p:txBody>
              <a:bodyPr wrap="none" anchor="ctr"/>
              <a:lstStyle/>
              <a:p>
                <a:endParaRPr lang="zh-CN" altLang="en-US"/>
              </a:p>
            </p:txBody>
          </p:sp>
          <p:sp>
            <p:nvSpPr>
              <p:cNvPr id="828512" name="Line 96"/>
              <p:cNvSpPr>
                <a:spLocks noChangeShapeType="1"/>
              </p:cNvSpPr>
              <p:nvPr/>
            </p:nvSpPr>
            <p:spPr bwMode="auto">
              <a:xfrm>
                <a:off x="3696" y="3312"/>
                <a:ext cx="0" cy="144"/>
              </a:xfrm>
              <a:prstGeom prst="line">
                <a:avLst/>
              </a:prstGeom>
              <a:noFill/>
              <a:ln w="9525">
                <a:solidFill>
                  <a:schemeClr val="tx1"/>
                </a:solidFill>
                <a:round/>
                <a:headEnd/>
                <a:tailEnd/>
              </a:ln>
              <a:effectLst/>
            </p:spPr>
            <p:txBody>
              <a:bodyPr wrap="none" anchor="ctr"/>
              <a:lstStyle/>
              <a:p>
                <a:endParaRPr lang="zh-CN" altLang="en-US"/>
              </a:p>
            </p:txBody>
          </p:sp>
          <p:sp>
            <p:nvSpPr>
              <p:cNvPr id="828513" name="Line 97"/>
              <p:cNvSpPr>
                <a:spLocks noChangeShapeType="1"/>
              </p:cNvSpPr>
              <p:nvPr/>
            </p:nvSpPr>
            <p:spPr bwMode="auto">
              <a:xfrm flipH="1">
                <a:off x="3456" y="3456"/>
                <a:ext cx="240" cy="0"/>
              </a:xfrm>
              <a:prstGeom prst="line">
                <a:avLst/>
              </a:prstGeom>
              <a:noFill/>
              <a:ln w="9525">
                <a:solidFill>
                  <a:schemeClr val="tx1"/>
                </a:solidFill>
                <a:round/>
                <a:headEnd/>
                <a:tailEnd/>
              </a:ln>
              <a:effectLst/>
            </p:spPr>
            <p:txBody>
              <a:bodyPr wrap="none" anchor="ctr"/>
              <a:lstStyle/>
              <a:p>
                <a:endParaRPr lang="zh-CN" altLang="en-US"/>
              </a:p>
            </p:txBody>
          </p:sp>
          <p:sp>
            <p:nvSpPr>
              <p:cNvPr id="828514" name="Line 98"/>
              <p:cNvSpPr>
                <a:spLocks noChangeShapeType="1"/>
              </p:cNvSpPr>
              <p:nvPr/>
            </p:nvSpPr>
            <p:spPr bwMode="auto">
              <a:xfrm>
                <a:off x="3600" y="3456"/>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515" name="Text Box 99"/>
              <p:cNvSpPr txBox="1">
                <a:spLocks noChangeArrowheads="1"/>
              </p:cNvSpPr>
              <p:nvPr/>
            </p:nvSpPr>
            <p:spPr bwMode="auto">
              <a:xfrm>
                <a:off x="3456" y="3504"/>
                <a:ext cx="285"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int</a:t>
                </a:r>
              </a:p>
            </p:txBody>
          </p:sp>
        </p:grpSp>
        <p:grpSp>
          <p:nvGrpSpPr>
            <p:cNvPr id="828516" name="Group 100"/>
            <p:cNvGrpSpPr>
              <a:grpSpLocks/>
            </p:cNvGrpSpPr>
            <p:nvPr/>
          </p:nvGrpSpPr>
          <p:grpSpPr bwMode="auto">
            <a:xfrm>
              <a:off x="4191" y="2762"/>
              <a:ext cx="693" cy="634"/>
              <a:chOff x="3888" y="3072"/>
              <a:chExt cx="693" cy="634"/>
            </a:xfrm>
          </p:grpSpPr>
          <p:sp>
            <p:nvSpPr>
              <p:cNvPr id="828517" name="Line 101"/>
              <p:cNvSpPr>
                <a:spLocks noChangeShapeType="1"/>
              </p:cNvSpPr>
              <p:nvPr/>
            </p:nvSpPr>
            <p:spPr bwMode="auto">
              <a:xfrm>
                <a:off x="4176" y="3072"/>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518" name="Text Box 102"/>
              <p:cNvSpPr txBox="1">
                <a:spLocks noChangeArrowheads="1"/>
              </p:cNvSpPr>
              <p:nvPr/>
            </p:nvSpPr>
            <p:spPr bwMode="auto">
              <a:xfrm>
                <a:off x="3984" y="3120"/>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sp>
            <p:nvSpPr>
              <p:cNvPr id="828519" name="Line 103"/>
              <p:cNvSpPr>
                <a:spLocks noChangeShapeType="1"/>
              </p:cNvSpPr>
              <p:nvPr/>
            </p:nvSpPr>
            <p:spPr bwMode="auto">
              <a:xfrm>
                <a:off x="3984" y="3072"/>
                <a:ext cx="0" cy="336"/>
              </a:xfrm>
              <a:prstGeom prst="line">
                <a:avLst/>
              </a:prstGeom>
              <a:noFill/>
              <a:ln w="9525">
                <a:solidFill>
                  <a:schemeClr val="tx1"/>
                </a:solidFill>
                <a:round/>
                <a:headEnd/>
                <a:tailEnd/>
              </a:ln>
              <a:effectLst/>
            </p:spPr>
            <p:txBody>
              <a:bodyPr wrap="none" anchor="ctr"/>
              <a:lstStyle/>
              <a:p>
                <a:endParaRPr lang="zh-CN" altLang="en-US"/>
              </a:p>
            </p:txBody>
          </p:sp>
          <p:sp>
            <p:nvSpPr>
              <p:cNvPr id="828520" name="Line 104"/>
              <p:cNvSpPr>
                <a:spLocks noChangeShapeType="1"/>
              </p:cNvSpPr>
              <p:nvPr/>
            </p:nvSpPr>
            <p:spPr bwMode="auto">
              <a:xfrm>
                <a:off x="4224" y="3312"/>
                <a:ext cx="0" cy="96"/>
              </a:xfrm>
              <a:prstGeom prst="line">
                <a:avLst/>
              </a:prstGeom>
              <a:noFill/>
              <a:ln w="9525">
                <a:solidFill>
                  <a:schemeClr val="tx1"/>
                </a:solidFill>
                <a:round/>
                <a:headEnd/>
                <a:tailEnd/>
              </a:ln>
              <a:effectLst/>
            </p:spPr>
            <p:txBody>
              <a:bodyPr wrap="none" anchor="ctr"/>
              <a:lstStyle/>
              <a:p>
                <a:endParaRPr lang="zh-CN" altLang="en-US"/>
              </a:p>
            </p:txBody>
          </p:sp>
          <p:sp>
            <p:nvSpPr>
              <p:cNvPr id="828521" name="Line 105"/>
              <p:cNvSpPr>
                <a:spLocks noChangeShapeType="1"/>
              </p:cNvSpPr>
              <p:nvPr/>
            </p:nvSpPr>
            <p:spPr bwMode="auto">
              <a:xfrm>
                <a:off x="3984" y="3408"/>
                <a:ext cx="240" cy="0"/>
              </a:xfrm>
              <a:prstGeom prst="line">
                <a:avLst/>
              </a:prstGeom>
              <a:noFill/>
              <a:ln w="9525">
                <a:solidFill>
                  <a:schemeClr val="tx1"/>
                </a:solidFill>
                <a:round/>
                <a:headEnd/>
                <a:tailEnd/>
              </a:ln>
              <a:effectLst/>
            </p:spPr>
            <p:txBody>
              <a:bodyPr wrap="none" anchor="ctr"/>
              <a:lstStyle/>
              <a:p>
                <a:endParaRPr lang="zh-CN" altLang="en-US"/>
              </a:p>
            </p:txBody>
          </p:sp>
          <p:sp>
            <p:nvSpPr>
              <p:cNvPr id="828522" name="Line 106"/>
              <p:cNvSpPr>
                <a:spLocks noChangeShapeType="1"/>
              </p:cNvSpPr>
              <p:nvPr/>
            </p:nvSpPr>
            <p:spPr bwMode="auto">
              <a:xfrm>
                <a:off x="4128" y="3408"/>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523" name="Text Box 107"/>
              <p:cNvSpPr txBox="1">
                <a:spLocks noChangeArrowheads="1"/>
              </p:cNvSpPr>
              <p:nvPr/>
            </p:nvSpPr>
            <p:spPr bwMode="auto">
              <a:xfrm>
                <a:off x="3888" y="3456"/>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grpSp>
        <p:grpSp>
          <p:nvGrpSpPr>
            <p:cNvPr id="828524" name="Group 108"/>
            <p:cNvGrpSpPr>
              <a:grpSpLocks/>
            </p:cNvGrpSpPr>
            <p:nvPr/>
          </p:nvGrpSpPr>
          <p:grpSpPr bwMode="auto">
            <a:xfrm>
              <a:off x="4815" y="2762"/>
              <a:ext cx="693" cy="634"/>
              <a:chOff x="3888" y="3072"/>
              <a:chExt cx="693" cy="634"/>
            </a:xfrm>
          </p:grpSpPr>
          <p:sp>
            <p:nvSpPr>
              <p:cNvPr id="828525" name="Line 109"/>
              <p:cNvSpPr>
                <a:spLocks noChangeShapeType="1"/>
              </p:cNvSpPr>
              <p:nvPr/>
            </p:nvSpPr>
            <p:spPr bwMode="auto">
              <a:xfrm>
                <a:off x="4206" y="3072"/>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526" name="Text Box 110"/>
              <p:cNvSpPr txBox="1">
                <a:spLocks noChangeArrowheads="1"/>
              </p:cNvSpPr>
              <p:nvPr/>
            </p:nvSpPr>
            <p:spPr bwMode="auto">
              <a:xfrm>
                <a:off x="3984" y="3120"/>
                <a:ext cx="597" cy="250"/>
              </a:xfrm>
              <a:prstGeom prst="rect">
                <a:avLst/>
              </a:prstGeom>
              <a:noFill/>
              <a:ln w="9525">
                <a:noFill/>
                <a:miter lim="800000"/>
                <a:headEnd/>
                <a:tailEnd/>
              </a:ln>
              <a:effectLst/>
            </p:spPr>
            <p:txBody>
              <a:bodyPr wrap="none">
                <a:spAutoFit/>
              </a:bodyPr>
              <a:lstStyle/>
              <a:p>
                <a:r>
                  <a:rPr lang="en-US" altLang="zh-CN" sz="2000" dirty="0">
                    <a:effectLst>
                      <a:outerShdw blurRad="38100" dist="38100" dir="2700000" algn="tl">
                        <a:srgbClr val="FFFFFF"/>
                      </a:outerShdw>
                    </a:effectLst>
                    <a:latin typeface="Arial" pitchFamily="34" charset="0"/>
                  </a:rPr>
                  <a:t>double</a:t>
                </a:r>
              </a:p>
            </p:txBody>
          </p:sp>
          <p:sp>
            <p:nvSpPr>
              <p:cNvPr id="828527" name="Line 111"/>
              <p:cNvSpPr>
                <a:spLocks noChangeShapeType="1"/>
              </p:cNvSpPr>
              <p:nvPr/>
            </p:nvSpPr>
            <p:spPr bwMode="auto">
              <a:xfrm>
                <a:off x="3984" y="3072"/>
                <a:ext cx="0" cy="336"/>
              </a:xfrm>
              <a:prstGeom prst="line">
                <a:avLst/>
              </a:prstGeom>
              <a:noFill/>
              <a:ln w="9525">
                <a:solidFill>
                  <a:schemeClr val="tx1"/>
                </a:solidFill>
                <a:round/>
                <a:headEnd/>
                <a:tailEnd/>
              </a:ln>
              <a:effectLst/>
            </p:spPr>
            <p:txBody>
              <a:bodyPr wrap="none" anchor="ctr"/>
              <a:lstStyle/>
              <a:p>
                <a:endParaRPr lang="zh-CN" altLang="en-US"/>
              </a:p>
            </p:txBody>
          </p:sp>
          <p:sp>
            <p:nvSpPr>
              <p:cNvPr id="828528" name="Line 112"/>
              <p:cNvSpPr>
                <a:spLocks noChangeShapeType="1"/>
              </p:cNvSpPr>
              <p:nvPr/>
            </p:nvSpPr>
            <p:spPr bwMode="auto">
              <a:xfrm>
                <a:off x="4224" y="3312"/>
                <a:ext cx="0" cy="96"/>
              </a:xfrm>
              <a:prstGeom prst="line">
                <a:avLst/>
              </a:prstGeom>
              <a:noFill/>
              <a:ln w="9525">
                <a:solidFill>
                  <a:schemeClr val="tx1"/>
                </a:solidFill>
                <a:round/>
                <a:headEnd/>
                <a:tailEnd/>
              </a:ln>
              <a:effectLst/>
            </p:spPr>
            <p:txBody>
              <a:bodyPr wrap="none" anchor="ctr"/>
              <a:lstStyle/>
              <a:p>
                <a:endParaRPr lang="zh-CN" altLang="en-US"/>
              </a:p>
            </p:txBody>
          </p:sp>
          <p:sp>
            <p:nvSpPr>
              <p:cNvPr id="828529" name="Line 113"/>
              <p:cNvSpPr>
                <a:spLocks noChangeShapeType="1"/>
              </p:cNvSpPr>
              <p:nvPr/>
            </p:nvSpPr>
            <p:spPr bwMode="auto">
              <a:xfrm>
                <a:off x="3984" y="3408"/>
                <a:ext cx="240" cy="0"/>
              </a:xfrm>
              <a:prstGeom prst="line">
                <a:avLst/>
              </a:prstGeom>
              <a:noFill/>
              <a:ln w="9525">
                <a:solidFill>
                  <a:schemeClr val="tx1"/>
                </a:solidFill>
                <a:round/>
                <a:headEnd/>
                <a:tailEnd/>
              </a:ln>
              <a:effectLst/>
            </p:spPr>
            <p:txBody>
              <a:bodyPr wrap="none" anchor="ctr"/>
              <a:lstStyle/>
              <a:p>
                <a:endParaRPr lang="zh-CN" altLang="en-US"/>
              </a:p>
            </p:txBody>
          </p:sp>
          <p:sp>
            <p:nvSpPr>
              <p:cNvPr id="828530" name="Line 114"/>
              <p:cNvSpPr>
                <a:spLocks noChangeShapeType="1"/>
              </p:cNvSpPr>
              <p:nvPr/>
            </p:nvSpPr>
            <p:spPr bwMode="auto">
              <a:xfrm>
                <a:off x="4128" y="3408"/>
                <a:ext cx="0" cy="1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531" name="Text Box 115"/>
              <p:cNvSpPr txBox="1">
                <a:spLocks noChangeArrowheads="1"/>
              </p:cNvSpPr>
              <p:nvPr/>
            </p:nvSpPr>
            <p:spPr bwMode="auto">
              <a:xfrm>
                <a:off x="3888" y="3456"/>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grpSp>
        <p:sp>
          <p:nvSpPr>
            <p:cNvPr id="828532" name="Line 116"/>
            <p:cNvSpPr>
              <a:spLocks noChangeShapeType="1"/>
            </p:cNvSpPr>
            <p:nvPr/>
          </p:nvSpPr>
          <p:spPr bwMode="auto">
            <a:xfrm>
              <a:off x="3903" y="3386"/>
              <a:ext cx="0" cy="96"/>
            </a:xfrm>
            <a:prstGeom prst="line">
              <a:avLst/>
            </a:prstGeom>
            <a:noFill/>
            <a:ln w="9525">
              <a:solidFill>
                <a:schemeClr val="tx1"/>
              </a:solidFill>
              <a:round/>
              <a:headEnd/>
              <a:tailEnd/>
            </a:ln>
            <a:effectLst/>
          </p:spPr>
          <p:txBody>
            <a:bodyPr wrap="none" anchor="ctr"/>
            <a:lstStyle/>
            <a:p>
              <a:endParaRPr lang="zh-CN" altLang="en-US"/>
            </a:p>
          </p:txBody>
        </p:sp>
        <p:sp>
          <p:nvSpPr>
            <p:cNvPr id="828533" name="Line 117"/>
            <p:cNvSpPr>
              <a:spLocks noChangeShapeType="1"/>
            </p:cNvSpPr>
            <p:nvPr/>
          </p:nvSpPr>
          <p:spPr bwMode="auto">
            <a:xfrm>
              <a:off x="4431" y="333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828534" name="Line 118"/>
            <p:cNvSpPr>
              <a:spLocks noChangeShapeType="1"/>
            </p:cNvSpPr>
            <p:nvPr/>
          </p:nvSpPr>
          <p:spPr bwMode="auto">
            <a:xfrm>
              <a:off x="3903" y="3482"/>
              <a:ext cx="528" cy="0"/>
            </a:xfrm>
            <a:prstGeom prst="line">
              <a:avLst/>
            </a:prstGeom>
            <a:noFill/>
            <a:ln w="9525">
              <a:solidFill>
                <a:schemeClr val="tx1"/>
              </a:solidFill>
              <a:round/>
              <a:headEnd/>
              <a:tailEnd/>
            </a:ln>
            <a:effectLst/>
          </p:spPr>
          <p:txBody>
            <a:bodyPr wrap="none" anchor="ctr"/>
            <a:lstStyle/>
            <a:p>
              <a:endParaRPr lang="zh-CN" altLang="en-US"/>
            </a:p>
          </p:txBody>
        </p:sp>
        <p:sp>
          <p:nvSpPr>
            <p:cNvPr id="828535" name="Line 119"/>
            <p:cNvSpPr>
              <a:spLocks noChangeShapeType="1"/>
            </p:cNvSpPr>
            <p:nvPr/>
          </p:nvSpPr>
          <p:spPr bwMode="auto">
            <a:xfrm>
              <a:off x="4191" y="3482"/>
              <a:ext cx="0" cy="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536" name="Text Box 120"/>
            <p:cNvSpPr txBox="1">
              <a:spLocks noChangeArrowheads="1"/>
            </p:cNvSpPr>
            <p:nvPr/>
          </p:nvSpPr>
          <p:spPr bwMode="auto">
            <a:xfrm>
              <a:off x="3951" y="3482"/>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sp>
          <p:nvSpPr>
            <p:cNvPr id="828537" name="Line 121"/>
            <p:cNvSpPr>
              <a:spLocks noChangeShapeType="1"/>
            </p:cNvSpPr>
            <p:nvPr/>
          </p:nvSpPr>
          <p:spPr bwMode="auto">
            <a:xfrm>
              <a:off x="5055" y="3338"/>
              <a:ext cx="0" cy="432"/>
            </a:xfrm>
            <a:prstGeom prst="line">
              <a:avLst/>
            </a:prstGeom>
            <a:noFill/>
            <a:ln w="9525">
              <a:solidFill>
                <a:schemeClr val="tx1"/>
              </a:solidFill>
              <a:round/>
              <a:headEnd/>
              <a:tailEnd/>
            </a:ln>
            <a:effectLst/>
          </p:spPr>
          <p:txBody>
            <a:bodyPr wrap="none" anchor="ctr"/>
            <a:lstStyle/>
            <a:p>
              <a:endParaRPr lang="zh-CN" altLang="en-US"/>
            </a:p>
          </p:txBody>
        </p:sp>
        <p:sp>
          <p:nvSpPr>
            <p:cNvPr id="828538" name="Line 122"/>
            <p:cNvSpPr>
              <a:spLocks noChangeShapeType="1"/>
            </p:cNvSpPr>
            <p:nvPr/>
          </p:nvSpPr>
          <p:spPr bwMode="auto">
            <a:xfrm>
              <a:off x="4191" y="3674"/>
              <a:ext cx="0" cy="96"/>
            </a:xfrm>
            <a:prstGeom prst="line">
              <a:avLst/>
            </a:prstGeom>
            <a:noFill/>
            <a:ln w="9525">
              <a:solidFill>
                <a:schemeClr val="tx1"/>
              </a:solidFill>
              <a:round/>
              <a:headEnd/>
              <a:tailEnd/>
            </a:ln>
            <a:effectLst/>
          </p:spPr>
          <p:txBody>
            <a:bodyPr wrap="none" anchor="ctr"/>
            <a:lstStyle/>
            <a:p>
              <a:endParaRPr lang="zh-CN" altLang="en-US"/>
            </a:p>
          </p:txBody>
        </p:sp>
        <p:sp>
          <p:nvSpPr>
            <p:cNvPr id="828539" name="Line 123"/>
            <p:cNvSpPr>
              <a:spLocks noChangeShapeType="1"/>
            </p:cNvSpPr>
            <p:nvPr/>
          </p:nvSpPr>
          <p:spPr bwMode="auto">
            <a:xfrm>
              <a:off x="4191" y="3770"/>
              <a:ext cx="864" cy="0"/>
            </a:xfrm>
            <a:prstGeom prst="line">
              <a:avLst/>
            </a:prstGeom>
            <a:noFill/>
            <a:ln w="9525">
              <a:solidFill>
                <a:schemeClr val="tx1"/>
              </a:solidFill>
              <a:round/>
              <a:headEnd/>
              <a:tailEnd/>
            </a:ln>
            <a:effectLst/>
          </p:spPr>
          <p:txBody>
            <a:bodyPr wrap="none" anchor="ctr"/>
            <a:lstStyle/>
            <a:p>
              <a:endParaRPr lang="zh-CN" altLang="en-US"/>
            </a:p>
          </p:txBody>
        </p:sp>
        <p:sp>
          <p:nvSpPr>
            <p:cNvPr id="828540" name="Line 124"/>
            <p:cNvSpPr>
              <a:spLocks noChangeShapeType="1"/>
            </p:cNvSpPr>
            <p:nvPr/>
          </p:nvSpPr>
          <p:spPr bwMode="auto">
            <a:xfrm flipH="1">
              <a:off x="4623" y="3770"/>
              <a:ext cx="0" cy="2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8541" name="Text Box 125"/>
            <p:cNvSpPr txBox="1">
              <a:spLocks noChangeArrowheads="1"/>
            </p:cNvSpPr>
            <p:nvPr/>
          </p:nvSpPr>
          <p:spPr bwMode="auto">
            <a:xfrm>
              <a:off x="4335" y="3914"/>
              <a:ext cx="597" cy="250"/>
            </a:xfrm>
            <a:prstGeom prst="rect">
              <a:avLst/>
            </a:prstGeom>
            <a:noFill/>
            <a:ln w="9525">
              <a:noFill/>
              <a:miter lim="800000"/>
              <a:headEnd/>
              <a:tailEnd/>
            </a:ln>
            <a:effectLst/>
          </p:spPr>
          <p:txBody>
            <a:bodyPr wrap="none">
              <a:spAutoFit/>
            </a:bodyPr>
            <a:lstStyle/>
            <a:p>
              <a:r>
                <a:rPr lang="en-US" altLang="zh-CN" sz="2000">
                  <a:effectLst>
                    <a:outerShdw blurRad="38100" dist="38100" dir="2700000" algn="tl">
                      <a:srgbClr val="FFFFFF"/>
                    </a:outerShdw>
                  </a:effectLst>
                  <a:latin typeface="Arial" pitchFamily="34" charset="0"/>
                </a:rPr>
                <a:t>double</a:t>
              </a:r>
            </a:p>
          </p:txBody>
        </p:sp>
      </p:grpSp>
      <p:sp>
        <p:nvSpPr>
          <p:cNvPr id="828543" name="Rectangle 127" descr="信纸"/>
          <p:cNvSpPr>
            <a:spLocks noChangeArrowheads="1"/>
          </p:cNvSpPr>
          <p:nvPr/>
        </p:nvSpPr>
        <p:spPr bwMode="auto">
          <a:xfrm>
            <a:off x="1646394" y="2667684"/>
            <a:ext cx="9634179" cy="3785652"/>
          </a:xfrm>
          <a:prstGeom prst="rect">
            <a:avLst/>
          </a:prstGeom>
          <a:blipFill dpi="0" rotWithShape="1">
            <a:blip r:embed="rId4"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4572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a:tabLst>
                <a:tab pos="457200" algn="l"/>
              </a:tabLst>
            </a:pPr>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a:t>
            </a:r>
          </a:p>
          <a:p>
            <a:pPr>
              <a:tabLst>
                <a:tab pos="457200" algn="l"/>
              </a:tabLst>
            </a:pPr>
            <a:r>
              <a:rPr lang="en-US" altLang="zh-CN" b="1" dirty="0">
                <a:effectLst>
                  <a:outerShdw blurRad="38100" dist="38100" dir="2700000" algn="tl">
                    <a:srgbClr val="FFFFFF"/>
                  </a:outerShdw>
                </a:effectLst>
              </a:rPr>
              <a:t>{</a:t>
            </a:r>
          </a:p>
          <a:p>
            <a:pPr>
              <a:tabLst>
                <a:tab pos="457200" algn="l"/>
              </a:tabLst>
            </a:pPr>
            <a:r>
              <a:rPr lang="en-US" altLang="zh-CN" b="1" dirty="0">
                <a:effectLst>
                  <a:outerShdw blurRad="38100" dist="38100" dir="2700000" algn="tl">
                    <a:srgbClr val="FFFFFF"/>
                  </a:outerShdw>
                </a:effectLst>
              </a:rPr>
              <a:t>   float a, b, c;</a:t>
            </a:r>
          </a:p>
          <a:p>
            <a:pPr>
              <a:tabLst>
                <a:tab pos="457200" algn="l"/>
              </a:tabLst>
            </a:pPr>
            <a:r>
              <a:rPr lang="en-US" altLang="zh-CN" b="1" dirty="0">
                <a:effectLst>
                  <a:outerShdw blurRad="38100" dist="38100" dir="2700000" algn="tl">
                    <a:srgbClr val="FFFFFF"/>
                  </a:outerShdw>
                </a:effectLst>
              </a:rPr>
              <a:t>   a = 7 / 2;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计算</a:t>
            </a:r>
            <a:r>
              <a:rPr lang="en-US" altLang="zh-CN" sz="1800" b="1" dirty="0">
                <a:solidFill>
                  <a:schemeClr val="accent2"/>
                </a:solidFill>
                <a:effectLst>
                  <a:outerShdw blurRad="38100" dist="38100" dir="2700000" algn="tl">
                    <a:srgbClr val="000000"/>
                  </a:outerShdw>
                </a:effectLst>
                <a:latin typeface="+mn-lt"/>
                <a:ea typeface="楷体" pitchFamily="49" charset="-122"/>
              </a:rPr>
              <a:t>7/2</a:t>
            </a:r>
            <a:r>
              <a:rPr lang="zh-CN" altLang="en-US" sz="1800" b="1" dirty="0">
                <a:solidFill>
                  <a:schemeClr val="accent2"/>
                </a:solidFill>
                <a:effectLst>
                  <a:outerShdw blurRad="38100" dist="38100" dir="2700000" algn="tl">
                    <a:srgbClr val="000000"/>
                  </a:outerShdw>
                </a:effectLst>
                <a:latin typeface="+mn-lt"/>
                <a:ea typeface="楷体" pitchFamily="49" charset="-122"/>
              </a:rPr>
              <a:t>得</a:t>
            </a:r>
            <a:r>
              <a:rPr lang="en-US" altLang="zh-CN" sz="1800" b="1" dirty="0" err="1">
                <a:solidFill>
                  <a:schemeClr val="accent2"/>
                </a:solidFill>
                <a:effectLst>
                  <a:outerShdw blurRad="38100" dist="38100" dir="2700000" algn="tl">
                    <a:srgbClr val="000000"/>
                  </a:outerShdw>
                </a:effectLst>
                <a:latin typeface="+mn-lt"/>
                <a:ea typeface="楷体" pitchFamily="49" charset="-122"/>
              </a:rPr>
              <a:t>int</a:t>
            </a:r>
            <a:r>
              <a:rPr lang="zh-CN" altLang="en-US" sz="1800" b="1" dirty="0">
                <a:solidFill>
                  <a:schemeClr val="accent2"/>
                </a:solidFill>
                <a:effectLst>
                  <a:outerShdw blurRad="38100" dist="38100" dir="2700000" algn="tl">
                    <a:srgbClr val="000000"/>
                  </a:outerShdw>
                </a:effectLst>
                <a:latin typeface="+mn-lt"/>
                <a:ea typeface="楷体" pitchFamily="49" charset="-122"/>
              </a:rPr>
              <a:t>型值</a:t>
            </a:r>
            <a:r>
              <a:rPr lang="en-US" altLang="zh-CN" sz="1800" b="1" dirty="0">
                <a:solidFill>
                  <a:schemeClr val="accent2"/>
                </a:solidFill>
                <a:effectLst>
                  <a:outerShdw blurRad="38100" dist="38100" dir="2700000" algn="tl">
                    <a:srgbClr val="000000"/>
                  </a:outerShdw>
                </a:effectLst>
                <a:latin typeface="+mn-lt"/>
                <a:ea typeface="楷体" pitchFamily="49" charset="-122"/>
              </a:rPr>
              <a:t>3</a:t>
            </a:r>
            <a:r>
              <a:rPr lang="zh-CN" altLang="en-US" sz="1800" b="1" dirty="0">
                <a:solidFill>
                  <a:schemeClr val="accent2"/>
                </a:solidFill>
                <a:effectLst>
                  <a:outerShdw blurRad="38100" dist="38100" dir="2700000" algn="tl">
                    <a:srgbClr val="000000"/>
                  </a:outerShdw>
                </a:effectLst>
                <a:latin typeface="+mn-lt"/>
                <a:ea typeface="楷体" pitchFamily="49" charset="-122"/>
              </a:rPr>
              <a:t>，因此</a:t>
            </a:r>
            <a:r>
              <a:rPr lang="en-US" altLang="zh-CN" sz="1800" b="1" dirty="0">
                <a:solidFill>
                  <a:schemeClr val="accent2"/>
                </a:solidFill>
                <a:effectLst>
                  <a:outerShdw blurRad="38100" dist="38100" dir="2700000" algn="tl">
                    <a:srgbClr val="000000"/>
                  </a:outerShdw>
                </a:effectLst>
                <a:latin typeface="+mn-lt"/>
                <a:ea typeface="楷体" pitchFamily="49" charset="-122"/>
              </a:rPr>
              <a:t>a</a:t>
            </a:r>
            <a:r>
              <a:rPr lang="zh-CN" altLang="en-US" sz="1800" b="1" dirty="0">
                <a:solidFill>
                  <a:schemeClr val="accent2"/>
                </a:solidFill>
                <a:effectLst>
                  <a:outerShdw blurRad="38100" dist="38100" dir="2700000" algn="tl">
                    <a:srgbClr val="000000"/>
                  </a:outerShdw>
                </a:effectLst>
                <a:latin typeface="+mn-lt"/>
                <a:ea typeface="楷体" pitchFamily="49" charset="-122"/>
              </a:rPr>
              <a:t>的值为</a:t>
            </a:r>
            <a:r>
              <a:rPr lang="en-US" altLang="zh-CN" sz="1800" b="1" dirty="0">
                <a:solidFill>
                  <a:schemeClr val="accent2"/>
                </a:solidFill>
                <a:effectLst>
                  <a:outerShdw blurRad="38100" dist="38100" dir="2700000" algn="tl">
                    <a:srgbClr val="000000"/>
                  </a:outerShdw>
                </a:effectLst>
                <a:latin typeface="+mn-lt"/>
                <a:ea typeface="楷体" pitchFamily="49" charset="-122"/>
              </a:rPr>
              <a:t>3.0</a:t>
            </a:r>
          </a:p>
          <a:p>
            <a:pPr>
              <a:tabLst>
                <a:tab pos="457200" algn="l"/>
              </a:tabLst>
            </a:pPr>
            <a:r>
              <a:rPr lang="en-US" altLang="zh-CN" b="1" dirty="0">
                <a:effectLst>
                  <a:outerShdw blurRad="38100" dist="38100" dir="2700000" algn="tl">
                    <a:srgbClr val="FFFFFF"/>
                  </a:outerShdw>
                </a:effectLst>
              </a:rPr>
              <a:t>   b = 7 / 2 * 1.0;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计算</a:t>
            </a:r>
            <a:r>
              <a:rPr lang="en-US" altLang="zh-CN" sz="1800" b="1" dirty="0">
                <a:solidFill>
                  <a:schemeClr val="accent2"/>
                </a:solidFill>
                <a:effectLst>
                  <a:outerShdw blurRad="38100" dist="38100" dir="2700000" algn="tl">
                    <a:srgbClr val="000000"/>
                  </a:outerShdw>
                </a:effectLst>
                <a:latin typeface="+mn-lt"/>
                <a:ea typeface="楷体" pitchFamily="49" charset="-122"/>
              </a:rPr>
              <a:t>7/2</a:t>
            </a:r>
            <a:r>
              <a:rPr lang="zh-CN" altLang="en-US" sz="1800" b="1" dirty="0">
                <a:solidFill>
                  <a:schemeClr val="accent2"/>
                </a:solidFill>
                <a:effectLst>
                  <a:outerShdw blurRad="38100" dist="38100" dir="2700000" algn="tl">
                    <a:srgbClr val="000000"/>
                  </a:outerShdw>
                </a:effectLst>
                <a:latin typeface="+mn-lt"/>
                <a:ea typeface="楷体" pitchFamily="49" charset="-122"/>
              </a:rPr>
              <a:t>得</a:t>
            </a:r>
            <a:r>
              <a:rPr lang="en-US" altLang="zh-CN" sz="1800" b="1" dirty="0" err="1">
                <a:solidFill>
                  <a:schemeClr val="accent2"/>
                </a:solidFill>
                <a:effectLst>
                  <a:outerShdw blurRad="38100" dist="38100" dir="2700000" algn="tl">
                    <a:srgbClr val="000000"/>
                  </a:outerShdw>
                </a:effectLst>
                <a:latin typeface="+mn-lt"/>
                <a:ea typeface="楷体" pitchFamily="49" charset="-122"/>
              </a:rPr>
              <a:t>int</a:t>
            </a:r>
            <a:r>
              <a:rPr lang="zh-CN" altLang="en-US" sz="1800" b="1" dirty="0">
                <a:solidFill>
                  <a:schemeClr val="accent2"/>
                </a:solidFill>
                <a:effectLst>
                  <a:outerShdw blurRad="38100" dist="38100" dir="2700000" algn="tl">
                    <a:srgbClr val="000000"/>
                  </a:outerShdw>
                </a:effectLst>
                <a:latin typeface="+mn-lt"/>
                <a:ea typeface="楷体" pitchFamily="49" charset="-122"/>
              </a:rPr>
              <a:t>型值</a:t>
            </a:r>
            <a:r>
              <a:rPr lang="en-US" altLang="zh-CN" sz="1800" b="1" dirty="0">
                <a:solidFill>
                  <a:schemeClr val="accent2"/>
                </a:solidFill>
                <a:effectLst>
                  <a:outerShdw blurRad="38100" dist="38100" dir="2700000" algn="tl">
                    <a:srgbClr val="000000"/>
                  </a:outerShdw>
                </a:effectLst>
                <a:latin typeface="+mn-lt"/>
                <a:ea typeface="楷体" pitchFamily="49" charset="-122"/>
              </a:rPr>
              <a:t>3</a:t>
            </a:r>
            <a:r>
              <a:rPr lang="zh-CN" altLang="en-US" sz="1800" b="1" dirty="0">
                <a:solidFill>
                  <a:schemeClr val="accent2"/>
                </a:solidFill>
                <a:effectLst>
                  <a:outerShdw blurRad="38100" dist="38100" dir="2700000" algn="tl">
                    <a:srgbClr val="000000"/>
                  </a:outerShdw>
                </a:effectLst>
                <a:latin typeface="+mn-lt"/>
                <a:ea typeface="楷体" pitchFamily="49" charset="-122"/>
              </a:rPr>
              <a:t>，再与</a:t>
            </a:r>
            <a:r>
              <a:rPr lang="en-US" altLang="zh-CN" sz="1800" b="1" dirty="0">
                <a:solidFill>
                  <a:schemeClr val="accent2"/>
                </a:solidFill>
                <a:effectLst>
                  <a:outerShdw blurRad="38100" dist="38100" dir="2700000" algn="tl">
                    <a:srgbClr val="000000"/>
                  </a:outerShdw>
                </a:effectLst>
                <a:latin typeface="+mn-lt"/>
                <a:ea typeface="楷体" pitchFamily="49" charset="-122"/>
              </a:rPr>
              <a:t>1.0</a:t>
            </a:r>
            <a:r>
              <a:rPr lang="zh-CN" altLang="en-US" sz="1800" b="1" dirty="0">
                <a:solidFill>
                  <a:schemeClr val="accent2"/>
                </a:solidFill>
                <a:effectLst>
                  <a:outerShdw blurRad="38100" dist="38100" dir="2700000" algn="tl">
                    <a:srgbClr val="000000"/>
                  </a:outerShdw>
                </a:effectLst>
                <a:latin typeface="+mn-lt"/>
                <a:ea typeface="楷体" pitchFamily="49" charset="-122"/>
              </a:rPr>
              <a:t>相乘，因此</a:t>
            </a:r>
            <a:r>
              <a:rPr lang="en-US" altLang="zh-CN" sz="1800" b="1" dirty="0">
                <a:solidFill>
                  <a:schemeClr val="accent2"/>
                </a:solidFill>
                <a:effectLst>
                  <a:outerShdw blurRad="38100" dist="38100" dir="2700000" algn="tl">
                    <a:srgbClr val="000000"/>
                  </a:outerShdw>
                </a:effectLst>
                <a:latin typeface="+mn-lt"/>
                <a:ea typeface="楷体" pitchFamily="49" charset="-122"/>
              </a:rPr>
              <a:t>b</a:t>
            </a:r>
            <a:r>
              <a:rPr lang="zh-CN" altLang="en-US" sz="1800" b="1" dirty="0">
                <a:solidFill>
                  <a:schemeClr val="accent2"/>
                </a:solidFill>
                <a:effectLst>
                  <a:outerShdw blurRad="38100" dist="38100" dir="2700000" algn="tl">
                    <a:srgbClr val="000000"/>
                  </a:outerShdw>
                </a:effectLst>
                <a:latin typeface="+mn-lt"/>
                <a:ea typeface="楷体" pitchFamily="49" charset="-122"/>
              </a:rPr>
              <a:t>的值为</a:t>
            </a:r>
            <a:r>
              <a:rPr lang="en-US" altLang="zh-CN" sz="1800" b="1" dirty="0">
                <a:solidFill>
                  <a:schemeClr val="accent2"/>
                </a:solidFill>
                <a:effectLst>
                  <a:outerShdw blurRad="38100" dist="38100" dir="2700000" algn="tl">
                    <a:srgbClr val="000000"/>
                  </a:outerShdw>
                </a:effectLst>
                <a:latin typeface="+mn-lt"/>
                <a:ea typeface="楷体" pitchFamily="49" charset="-122"/>
              </a:rPr>
              <a:t>3.0</a:t>
            </a:r>
          </a:p>
          <a:p>
            <a:pPr>
              <a:tabLst>
                <a:tab pos="457200" algn="l"/>
              </a:tabLst>
            </a:pPr>
            <a:r>
              <a:rPr lang="en-US" altLang="zh-CN" b="1" dirty="0">
                <a:effectLst>
                  <a:outerShdw blurRad="38100" dist="38100" dir="2700000" algn="tl">
                    <a:srgbClr val="FFFFFF"/>
                  </a:outerShdw>
                </a:effectLst>
              </a:rPr>
              <a:t>   c = 1.0 * 7 / 2;   </a:t>
            </a:r>
            <a:r>
              <a:rPr lang="en-US" altLang="zh-CN" sz="1800" b="1" dirty="0">
                <a:solidFill>
                  <a:schemeClr val="accent2"/>
                </a:solidFill>
                <a:effectLst>
                  <a:outerShdw blurRad="38100" dist="38100" dir="2700000" algn="tl">
                    <a:srgbClr val="000000"/>
                  </a:outerShdw>
                </a:effectLst>
                <a:latin typeface="+mn-lt"/>
                <a:ea typeface="楷体" pitchFamily="49" charset="-122"/>
              </a:rPr>
              <a:t>//</a:t>
            </a:r>
            <a:r>
              <a:rPr lang="zh-CN" altLang="en-US" sz="1800" b="1" dirty="0">
                <a:solidFill>
                  <a:schemeClr val="accent2"/>
                </a:solidFill>
                <a:effectLst>
                  <a:outerShdw blurRad="38100" dist="38100" dir="2700000" algn="tl">
                    <a:srgbClr val="000000"/>
                  </a:outerShdw>
                </a:effectLst>
                <a:latin typeface="+mn-lt"/>
                <a:ea typeface="楷体" pitchFamily="49" charset="-122"/>
              </a:rPr>
              <a:t>先计算</a:t>
            </a:r>
            <a:r>
              <a:rPr lang="en-US" altLang="zh-CN" sz="1800" b="1" dirty="0">
                <a:solidFill>
                  <a:schemeClr val="accent2"/>
                </a:solidFill>
                <a:effectLst>
                  <a:outerShdw blurRad="38100" dist="38100" dir="2700000" algn="tl">
                    <a:srgbClr val="000000"/>
                  </a:outerShdw>
                </a:effectLst>
                <a:latin typeface="+mn-lt"/>
                <a:ea typeface="楷体" pitchFamily="49" charset="-122"/>
              </a:rPr>
              <a:t>1.0*7</a:t>
            </a:r>
            <a:r>
              <a:rPr lang="zh-CN" altLang="en-US" sz="1800" b="1" dirty="0">
                <a:solidFill>
                  <a:schemeClr val="accent2"/>
                </a:solidFill>
                <a:effectLst>
                  <a:outerShdw blurRad="38100" dist="38100" dir="2700000" algn="tl">
                    <a:srgbClr val="000000"/>
                  </a:outerShdw>
                </a:effectLst>
                <a:latin typeface="+mn-lt"/>
                <a:ea typeface="楷体" pitchFamily="49" charset="-122"/>
              </a:rPr>
              <a:t>得</a:t>
            </a:r>
            <a:r>
              <a:rPr lang="en-US" altLang="zh-CN" sz="1800" b="1" dirty="0">
                <a:solidFill>
                  <a:schemeClr val="accent2"/>
                </a:solidFill>
                <a:effectLst>
                  <a:outerShdw blurRad="38100" dist="38100" dir="2700000" algn="tl">
                    <a:srgbClr val="000000"/>
                  </a:outerShdw>
                </a:effectLst>
                <a:latin typeface="+mn-lt"/>
                <a:ea typeface="楷体" pitchFamily="49" charset="-122"/>
              </a:rPr>
              <a:t>double</a:t>
            </a:r>
            <a:r>
              <a:rPr lang="zh-CN" altLang="en-US" sz="1800" b="1" dirty="0">
                <a:solidFill>
                  <a:schemeClr val="accent2"/>
                </a:solidFill>
                <a:effectLst>
                  <a:outerShdw blurRad="38100" dist="38100" dir="2700000" algn="tl">
                    <a:srgbClr val="000000"/>
                  </a:outerShdw>
                </a:effectLst>
                <a:latin typeface="+mn-lt"/>
                <a:ea typeface="楷体" pitchFamily="49" charset="-122"/>
              </a:rPr>
              <a:t>型的结果</a:t>
            </a:r>
            <a:r>
              <a:rPr lang="en-US" altLang="zh-CN" sz="1800" b="1" dirty="0">
                <a:solidFill>
                  <a:schemeClr val="accent2"/>
                </a:solidFill>
                <a:effectLst>
                  <a:outerShdw blurRad="38100" dist="38100" dir="2700000" algn="tl">
                    <a:srgbClr val="000000"/>
                  </a:outerShdw>
                </a:effectLst>
                <a:latin typeface="+mn-lt"/>
                <a:ea typeface="楷体" pitchFamily="49" charset="-122"/>
              </a:rPr>
              <a:t>7.0</a:t>
            </a:r>
            <a:r>
              <a:rPr lang="zh-CN" altLang="en-US" sz="1800" b="1" dirty="0">
                <a:solidFill>
                  <a:schemeClr val="accent2"/>
                </a:solidFill>
                <a:effectLst>
                  <a:outerShdw blurRad="38100" dist="38100" dir="2700000" algn="tl">
                    <a:srgbClr val="000000"/>
                  </a:outerShdw>
                </a:effectLst>
                <a:latin typeface="+mn-lt"/>
                <a:ea typeface="楷体" pitchFamily="49" charset="-122"/>
              </a:rPr>
              <a:t>，然后再计算</a:t>
            </a:r>
            <a:r>
              <a:rPr lang="en-US" altLang="zh-CN" sz="1800" b="1" dirty="0">
                <a:solidFill>
                  <a:schemeClr val="accent2"/>
                </a:solidFill>
                <a:effectLst>
                  <a:outerShdw blurRad="38100" dist="38100" dir="2700000" algn="tl">
                    <a:srgbClr val="000000"/>
                  </a:outerShdw>
                </a:effectLst>
                <a:latin typeface="+mn-lt"/>
                <a:ea typeface="楷体" pitchFamily="49" charset="-122"/>
              </a:rPr>
              <a:t>7.0/2</a:t>
            </a:r>
            <a:r>
              <a:rPr lang="zh-CN" altLang="en-US" sz="1800" b="1" dirty="0">
                <a:solidFill>
                  <a:schemeClr val="accent2"/>
                </a:solidFill>
                <a:effectLst>
                  <a:outerShdw blurRad="38100" dist="38100" dir="2700000" algn="tl">
                    <a:srgbClr val="000000"/>
                  </a:outerShdw>
                </a:effectLst>
                <a:latin typeface="+mn-lt"/>
                <a:ea typeface="楷体" pitchFamily="49" charset="-122"/>
              </a:rPr>
              <a:t>，因此</a:t>
            </a:r>
            <a:r>
              <a:rPr lang="en-US" altLang="zh-CN" sz="1800" b="1" dirty="0">
                <a:solidFill>
                  <a:schemeClr val="accent2"/>
                </a:solidFill>
                <a:effectLst>
                  <a:outerShdw blurRad="38100" dist="38100" dir="2700000" algn="tl">
                    <a:srgbClr val="000000"/>
                  </a:outerShdw>
                </a:effectLst>
                <a:latin typeface="+mn-lt"/>
                <a:ea typeface="楷体" pitchFamily="49" charset="-122"/>
              </a:rPr>
              <a:t>c</a:t>
            </a:r>
            <a:r>
              <a:rPr lang="zh-CN" altLang="en-US" sz="1800" b="1" dirty="0">
                <a:solidFill>
                  <a:schemeClr val="accent2"/>
                </a:solidFill>
                <a:effectLst>
                  <a:outerShdw blurRad="38100" dist="38100" dir="2700000" algn="tl">
                    <a:srgbClr val="000000"/>
                  </a:outerShdw>
                </a:effectLst>
                <a:latin typeface="+mn-lt"/>
                <a:ea typeface="楷体" pitchFamily="49" charset="-122"/>
              </a:rPr>
              <a:t>的值是</a:t>
            </a:r>
            <a:r>
              <a:rPr lang="en-US" altLang="zh-CN" sz="1800" b="1" dirty="0">
                <a:solidFill>
                  <a:schemeClr val="accent2"/>
                </a:solidFill>
                <a:effectLst>
                  <a:outerShdw blurRad="38100" dist="38100" dir="2700000" algn="tl">
                    <a:srgbClr val="000000"/>
                  </a:outerShdw>
                </a:effectLst>
                <a:latin typeface="+mn-lt"/>
                <a:ea typeface="楷体" pitchFamily="49" charset="-122"/>
              </a:rPr>
              <a:t>3.5</a:t>
            </a:r>
          </a:p>
          <a:p>
            <a:pPr>
              <a:tabLst>
                <a:tab pos="4572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%f, b = %f, c = %f", a, b, c);</a:t>
            </a:r>
          </a:p>
          <a:p>
            <a:pPr>
              <a:tabLst>
                <a:tab pos="457200" algn="l"/>
              </a:tabLst>
            </a:pPr>
            <a:r>
              <a:rPr lang="en-US" altLang="zh-CN" b="1" dirty="0">
                <a:effectLst>
                  <a:outerShdw blurRad="38100" dist="38100" dir="2700000" algn="tl">
                    <a:srgbClr val="FFFFFF"/>
                  </a:outerShdw>
                </a:effectLst>
              </a:rPr>
              <a:t>   return 0;</a:t>
            </a:r>
          </a:p>
          <a:p>
            <a:pPr>
              <a:tabLst>
                <a:tab pos="457200" algn="l"/>
              </a:tabLst>
            </a:pPr>
            <a:r>
              <a:rPr lang="en-US" altLang="zh-CN" b="1" dirty="0">
                <a:effectLst>
                  <a:outerShdw blurRad="38100" dist="38100" dir="2700000" algn="tl">
                    <a:srgbClr val="FFFFFF"/>
                  </a:outerShdw>
                </a:effectLst>
              </a:rPr>
              <a:t>}</a:t>
            </a:r>
          </a:p>
        </p:txBody>
      </p:sp>
      <p:sp>
        <p:nvSpPr>
          <p:cNvPr id="828545" name="Text Box 129"/>
          <p:cNvSpPr txBox="1">
            <a:spLocks noChangeArrowheads="1"/>
          </p:cNvSpPr>
          <p:nvPr/>
        </p:nvSpPr>
        <p:spPr bwMode="auto">
          <a:xfrm>
            <a:off x="5924103" y="5805264"/>
            <a:ext cx="4924425" cy="431800"/>
          </a:xfrm>
          <a:prstGeom prst="rect">
            <a:avLst/>
          </a:prstGeom>
          <a:solidFill>
            <a:schemeClr val="bg1"/>
          </a:solidFill>
          <a:ln w="28575">
            <a:solidFill>
              <a:srgbClr val="0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eaLnBrk="0" hangingPunct="0">
              <a:spcBef>
                <a:spcPct val="50000"/>
              </a:spcBef>
            </a:pPr>
            <a:r>
              <a:rPr lang="en-US" altLang="zh-CN" sz="2000" b="1" dirty="0">
                <a:solidFill>
                  <a:srgbClr val="FF3399"/>
                </a:solidFill>
                <a:effectLst>
                  <a:outerShdw blurRad="38100" dist="38100" dir="2700000" algn="tl">
                    <a:srgbClr val="000000"/>
                  </a:outerShdw>
                </a:effectLst>
              </a:rPr>
              <a:t>a = 3.000000</a:t>
            </a:r>
            <a:r>
              <a:rPr lang="zh-CN" altLang="en-US" sz="2000" b="1" dirty="0">
                <a:solidFill>
                  <a:srgbClr val="FF3399"/>
                </a:solidFill>
                <a:effectLst>
                  <a:outerShdw blurRad="38100" dist="38100" dir="2700000" algn="tl">
                    <a:srgbClr val="000000"/>
                  </a:outerShdw>
                </a:effectLst>
              </a:rPr>
              <a:t>，</a:t>
            </a:r>
            <a:r>
              <a:rPr lang="en-US" altLang="zh-CN" sz="2000" b="1" dirty="0">
                <a:solidFill>
                  <a:srgbClr val="FF3399"/>
                </a:solidFill>
                <a:effectLst>
                  <a:outerShdw blurRad="38100" dist="38100" dir="2700000" algn="tl">
                    <a:srgbClr val="000000"/>
                  </a:outerShdw>
                </a:effectLst>
              </a:rPr>
              <a:t>b = 3.000000</a:t>
            </a:r>
            <a:r>
              <a:rPr lang="zh-CN" altLang="en-US" sz="2000" b="1" dirty="0">
                <a:solidFill>
                  <a:srgbClr val="FF3399"/>
                </a:solidFill>
                <a:effectLst>
                  <a:outerShdw blurRad="38100" dist="38100" dir="2700000" algn="tl">
                    <a:srgbClr val="000000"/>
                  </a:outerShdw>
                </a:effectLst>
              </a:rPr>
              <a:t>，</a:t>
            </a:r>
            <a:r>
              <a:rPr lang="en-US" altLang="zh-CN" sz="2000" b="1" dirty="0">
                <a:solidFill>
                  <a:srgbClr val="FF3399"/>
                </a:solidFill>
                <a:effectLst>
                  <a:outerShdw blurRad="38100" dist="38100" dir="2700000" algn="tl">
                    <a:srgbClr val="000000"/>
                  </a:outerShdw>
                </a:effectLst>
              </a:rPr>
              <a:t>c = 3.500000</a:t>
            </a:r>
          </a:p>
        </p:txBody>
      </p:sp>
      <p:grpSp>
        <p:nvGrpSpPr>
          <p:cNvPr id="828546" name="Group 130"/>
          <p:cNvGrpSpPr>
            <a:grpSpLocks/>
          </p:cNvGrpSpPr>
          <p:nvPr/>
        </p:nvGrpSpPr>
        <p:grpSpPr bwMode="auto">
          <a:xfrm>
            <a:off x="-15593" y="0"/>
            <a:ext cx="446088" cy="6858000"/>
            <a:chOff x="0" y="0"/>
            <a:chExt cx="281" cy="4320"/>
          </a:xfrm>
        </p:grpSpPr>
        <p:sp>
          <p:nvSpPr>
            <p:cNvPr id="828547" name="Text Box 13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28548" name="Text Box 13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672E5823-564E-DCC3-8D96-35EDBFD51FF8}"/>
              </a:ext>
            </a:extLst>
          </p:cNvPr>
          <p:cNvSpPr>
            <a:spLocks noGrp="1"/>
          </p:cNvSpPr>
          <p:nvPr>
            <p:ph type="sldNum" sz="quarter" idx="12"/>
          </p:nvPr>
        </p:nvSpPr>
        <p:spPr/>
        <p:txBody>
          <a:bodyPr/>
          <a:lstStyle/>
          <a:p>
            <a:fld id="{889BB3BD-F80A-4CDD-987F-7A7F8A95929D}" type="slidenum">
              <a:rPr lang="en-US" altLang="zh-CN" smtClean="0"/>
              <a:pPr/>
              <a:t>44</a:t>
            </a:fld>
            <a:endParaRPr lang="en-US"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8422"/>
                                        </p:tgtEl>
                                        <p:attrNameLst>
                                          <p:attrName>style.visibility</p:attrName>
                                        </p:attrNameLst>
                                      </p:cBhvr>
                                      <p:to>
                                        <p:strVal val="visible"/>
                                      </p:to>
                                    </p:set>
                                    <p:animEffect transition="in" filter="blinds(horizontal)">
                                      <p:cBhvr>
                                        <p:cTn id="7" dur="500"/>
                                        <p:tgtEl>
                                          <p:spTgt spid="82842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28465"/>
                                        </p:tgtEl>
                                        <p:attrNameLst>
                                          <p:attrName>style.visibility</p:attrName>
                                        </p:attrNameLst>
                                      </p:cBhvr>
                                      <p:to>
                                        <p:strVal val="visible"/>
                                      </p:to>
                                    </p:set>
                                    <p:animEffect transition="in" filter="box(out)">
                                      <p:cBhvr>
                                        <p:cTn id="12" dur="500"/>
                                        <p:tgtEl>
                                          <p:spTgt spid="82846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28542"/>
                                        </p:tgtEl>
                                        <p:attrNameLst>
                                          <p:attrName>style.visibility</p:attrName>
                                        </p:attrNameLst>
                                      </p:cBhvr>
                                      <p:to>
                                        <p:strVal val="visible"/>
                                      </p:to>
                                    </p:set>
                                    <p:animEffect transition="in" filter="strips(downLeft)">
                                      <p:cBhvr>
                                        <p:cTn id="17" dur="500"/>
                                        <p:tgtEl>
                                          <p:spTgt spid="82854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28466"/>
                                        </p:tgtEl>
                                        <p:attrNameLst>
                                          <p:attrName>style.visibility</p:attrName>
                                        </p:attrNameLst>
                                      </p:cBhvr>
                                      <p:to>
                                        <p:strVal val="visible"/>
                                      </p:to>
                                    </p:set>
                                    <p:animEffect transition="in" filter="box(out)">
                                      <p:cBhvr>
                                        <p:cTn id="22" dur="500"/>
                                        <p:tgtEl>
                                          <p:spTgt spid="82846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28469"/>
                                        </p:tgtEl>
                                        <p:attrNameLst>
                                          <p:attrName>style.visibility</p:attrName>
                                        </p:attrNameLst>
                                      </p:cBhvr>
                                      <p:to>
                                        <p:strVal val="visible"/>
                                      </p:to>
                                    </p:set>
                                    <p:animEffect transition="in" filter="box(out)">
                                      <p:cBhvr>
                                        <p:cTn id="27" dur="500"/>
                                        <p:tgtEl>
                                          <p:spTgt spid="828469"/>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28504"/>
                                        </p:tgtEl>
                                        <p:attrNameLst>
                                          <p:attrName>style.visibility</p:attrName>
                                        </p:attrNameLst>
                                      </p:cBhvr>
                                      <p:to>
                                        <p:strVal val="visible"/>
                                      </p:to>
                                    </p:set>
                                    <p:animEffect transition="in" filter="box(out)">
                                      <p:cBhvr>
                                        <p:cTn id="32" dur="500"/>
                                        <p:tgtEl>
                                          <p:spTgt spid="82850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828507"/>
                                        </p:tgtEl>
                                        <p:attrNameLst>
                                          <p:attrName>style.visibility</p:attrName>
                                        </p:attrNameLst>
                                      </p:cBhvr>
                                      <p:to>
                                        <p:strVal val="visible"/>
                                      </p:to>
                                    </p:set>
                                    <p:animEffect transition="in" filter="box(out)">
                                      <p:cBhvr>
                                        <p:cTn id="37" dur="500"/>
                                        <p:tgtEl>
                                          <p:spTgt spid="828507"/>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28543"/>
                                        </p:tgtEl>
                                        <p:attrNameLst>
                                          <p:attrName>style.visibility</p:attrName>
                                        </p:attrNameLst>
                                      </p:cBhvr>
                                      <p:to>
                                        <p:strVal val="visible"/>
                                      </p:to>
                                    </p:set>
                                    <p:animEffect transition="in" filter="box(out)">
                                      <p:cBhvr>
                                        <p:cTn id="42" dur="500"/>
                                        <p:tgtEl>
                                          <p:spTgt spid="828543"/>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28545"/>
                                        </p:tgtEl>
                                        <p:attrNameLst>
                                          <p:attrName>style.visibility</p:attrName>
                                        </p:attrNameLst>
                                      </p:cBhvr>
                                      <p:to>
                                        <p:strVal val="visible"/>
                                      </p:to>
                                    </p:set>
                                    <p:animEffect transition="in" filter="box(out)">
                                      <p:cBhvr>
                                        <p:cTn id="47" dur="500"/>
                                        <p:tgtEl>
                                          <p:spTgt spid="828545"/>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2" grpId="0"/>
      <p:bldP spid="828543" grpId="0" animBg="1"/>
      <p:bldP spid="828545"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557" name="Text Box 117"/>
          <p:cNvSpPr txBox="1">
            <a:spLocks noChangeArrowheads="1"/>
          </p:cNvSpPr>
          <p:nvPr/>
        </p:nvSpPr>
        <p:spPr bwMode="auto">
          <a:xfrm>
            <a:off x="1557237" y="5780213"/>
            <a:ext cx="9075265" cy="860425"/>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例：</a:t>
            </a:r>
            <a:r>
              <a:rPr lang="en-US" altLang="zh-CN" b="1" dirty="0" err="1">
                <a:effectLst>
                  <a:outerShdw blurRad="38100" dist="38100" dir="2700000" algn="tl">
                    <a:srgbClr val="C0C0C0"/>
                  </a:outerShdw>
                </a:effectLst>
              </a:rPr>
              <a:t>int</a:t>
            </a:r>
            <a:r>
              <a:rPr lang="en-US" altLang="zh-CN" b="1" dirty="0">
                <a:effectLst>
                  <a:outerShdw blurRad="38100" dist="38100" dir="2700000" algn="tl">
                    <a:srgbClr val="C0C0C0"/>
                  </a:outerShdw>
                </a:effectLst>
              </a:rPr>
              <a:t> a = 8;  </a:t>
            </a:r>
          </a:p>
          <a:p>
            <a:pPr eaLnBrk="0" hangingPunct="0"/>
            <a:r>
              <a:rPr lang="en-US" altLang="zh-CN" b="1" dirty="0">
                <a:effectLst>
                  <a:outerShdw blurRad="38100" dist="38100" dir="2700000" algn="tl">
                    <a:srgbClr val="C0C0C0"/>
                  </a:outerShdw>
                </a:effectLst>
              </a:rPr>
              <a:t>        a &gt;&gt; 2</a:t>
            </a:r>
            <a:r>
              <a:rPr lang="zh-CN" altLang="en-US" b="1" dirty="0">
                <a:effectLst>
                  <a:outerShdw blurRad="38100" dist="38100" dir="2700000" algn="tl">
                    <a:srgbClr val="C0C0C0"/>
                  </a:outerShdw>
                </a:effectLst>
              </a:rPr>
              <a:t>：</a:t>
            </a:r>
            <a:r>
              <a:rPr lang="zh-CN" altLang="en-US" sz="1800" b="1" dirty="0">
                <a:solidFill>
                  <a:schemeClr val="accent2"/>
                </a:solidFill>
                <a:effectLst>
                  <a:outerShdw blurRad="38100" dist="38100" dir="2700000" algn="tl">
                    <a:srgbClr val="C0C0C0"/>
                  </a:outerShdw>
                </a:effectLst>
                <a:latin typeface="楷体" pitchFamily="49" charset="-122"/>
                <a:ea typeface="楷体" pitchFamily="49" charset="-122"/>
              </a:rPr>
              <a:t>将</a:t>
            </a:r>
            <a:r>
              <a:rPr lang="en-US" altLang="zh-CN" sz="1800" b="1" dirty="0">
                <a:solidFill>
                  <a:schemeClr val="accent2"/>
                </a:solidFill>
                <a:effectLst>
                  <a:outerShdw blurRad="38100" dist="38100" dir="2700000" algn="tl">
                    <a:srgbClr val="C0C0C0"/>
                  </a:outerShdw>
                </a:effectLst>
                <a:latin typeface="楷体" pitchFamily="49" charset="-122"/>
                <a:ea typeface="楷体" pitchFamily="49" charset="-122"/>
              </a:rPr>
              <a:t>a</a:t>
            </a:r>
            <a:r>
              <a:rPr lang="zh-CN" altLang="en-US" sz="1800" b="1" dirty="0">
                <a:solidFill>
                  <a:schemeClr val="accent2"/>
                </a:solidFill>
                <a:effectLst>
                  <a:outerShdw blurRad="38100" dist="38100" dir="2700000" algn="tl">
                    <a:srgbClr val="C0C0C0"/>
                  </a:outerShdw>
                </a:effectLst>
                <a:latin typeface="楷体" pitchFamily="49" charset="-122"/>
                <a:ea typeface="楷体" pitchFamily="49" charset="-122"/>
              </a:rPr>
              <a:t>所对应的二进制数右移两位，该表达式的值为</a:t>
            </a:r>
            <a:r>
              <a:rPr lang="en-US" altLang="zh-CN" sz="1800" b="1" dirty="0">
                <a:solidFill>
                  <a:schemeClr val="accent2"/>
                </a:solidFill>
                <a:effectLst>
                  <a:outerShdw blurRad="38100" dist="38100" dir="2700000" algn="tl">
                    <a:srgbClr val="C0C0C0"/>
                  </a:outerShdw>
                </a:effectLst>
                <a:latin typeface="楷体" pitchFamily="49" charset="-122"/>
                <a:ea typeface="楷体" pitchFamily="49" charset="-122"/>
              </a:rPr>
              <a:t>2</a:t>
            </a:r>
            <a:r>
              <a:rPr lang="zh-CN" altLang="en-US" sz="1800" b="1" dirty="0">
                <a:solidFill>
                  <a:schemeClr val="accent2"/>
                </a:solidFill>
                <a:effectLst>
                  <a:outerShdw blurRad="38100" dist="38100" dir="2700000" algn="tl">
                    <a:srgbClr val="C0C0C0"/>
                  </a:outerShdw>
                </a:effectLst>
                <a:latin typeface="楷体" pitchFamily="49" charset="-122"/>
                <a:ea typeface="楷体" pitchFamily="49" charset="-122"/>
              </a:rPr>
              <a:t>。</a:t>
            </a:r>
            <a:r>
              <a:rPr lang="zh-CN" altLang="en-US" sz="1800" dirty="0">
                <a:latin typeface="楷体" pitchFamily="49" charset="-122"/>
                <a:ea typeface="楷体" pitchFamily="49" charset="-122"/>
              </a:rPr>
              <a:t> </a:t>
            </a:r>
          </a:p>
        </p:txBody>
      </p:sp>
      <p:sp>
        <p:nvSpPr>
          <p:cNvPr id="829553" name="Text Box 113"/>
          <p:cNvSpPr txBox="1">
            <a:spLocks noChangeArrowheads="1"/>
          </p:cNvSpPr>
          <p:nvPr/>
        </p:nvSpPr>
        <p:spPr bwMode="auto">
          <a:xfrm>
            <a:off x="1570785" y="3573016"/>
            <a:ext cx="9061718" cy="1202510"/>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例：</a:t>
            </a:r>
            <a:r>
              <a:rPr lang="en-US" altLang="zh-CN" b="1" dirty="0" err="1">
                <a:effectLst>
                  <a:outerShdw blurRad="38100" dist="38100" dir="2700000" algn="tl">
                    <a:srgbClr val="C0C0C0"/>
                  </a:outerShdw>
                </a:effectLst>
                <a:ea typeface="楷体_GB2312" pitchFamily="49" charset="-122"/>
              </a:rPr>
              <a:t>int</a:t>
            </a:r>
            <a:r>
              <a:rPr lang="en-US" altLang="zh-CN" b="1" dirty="0">
                <a:effectLst>
                  <a:outerShdw blurRad="38100" dist="38100" dir="2700000" algn="tl">
                    <a:srgbClr val="C0C0C0"/>
                  </a:outerShdw>
                </a:effectLst>
                <a:ea typeface="楷体_GB2312" pitchFamily="49" charset="-122"/>
              </a:rPr>
              <a:t> a = 3;</a:t>
            </a:r>
            <a:r>
              <a:rPr lang="en-US" altLang="zh-CN" b="1" dirty="0">
                <a:effectLst>
                  <a:outerShdw blurRad="38100" dist="38100" dir="2700000" algn="tl">
                    <a:srgbClr val="C0C0C0"/>
                  </a:outerShdw>
                </a:effectLst>
                <a:latin typeface="楷体_GB2312" pitchFamily="49" charset="-122"/>
                <a:ea typeface="楷体_GB2312" pitchFamily="49" charset="-122"/>
              </a:rPr>
              <a:t>  </a:t>
            </a:r>
          </a:p>
          <a:p>
            <a:pPr eaLnBrk="0" hangingPunct="0"/>
            <a:r>
              <a:rPr lang="en-US" altLang="zh-CN" b="1" dirty="0">
                <a:effectLst>
                  <a:outerShdw blurRad="38100" dist="38100" dir="2700000" algn="tl">
                    <a:srgbClr val="C0C0C0"/>
                  </a:outerShdw>
                </a:effectLst>
                <a:latin typeface="楷体_GB2312" pitchFamily="49" charset="-122"/>
                <a:ea typeface="楷体_GB2312" pitchFamily="49" charset="-122"/>
              </a:rPr>
              <a:t>       </a:t>
            </a:r>
            <a:r>
              <a:rPr lang="en-US" altLang="zh-CN" b="1" dirty="0">
                <a:effectLst>
                  <a:outerShdw blurRad="38100" dist="38100" dir="2700000" algn="tl">
                    <a:srgbClr val="C0C0C0"/>
                  </a:outerShdw>
                </a:effectLst>
                <a:ea typeface="楷体_GB2312" pitchFamily="49" charset="-122"/>
              </a:rPr>
              <a:t>a &lt;&lt; 2</a:t>
            </a:r>
            <a:r>
              <a:rPr lang="zh-CN" altLang="en-US" b="1" dirty="0">
                <a:effectLst>
                  <a:outerShdw blurRad="38100" dist="38100" dir="2700000" algn="tl">
                    <a:srgbClr val="C0C0C0"/>
                  </a:outerShdw>
                </a:effectLst>
                <a:ea typeface="楷体_GB2312" pitchFamily="49" charset="-122"/>
              </a:rPr>
              <a:t>：  </a:t>
            </a:r>
            <a:r>
              <a:rPr lang="zh-CN" altLang="en-US" sz="1800" b="1" dirty="0">
                <a:solidFill>
                  <a:schemeClr val="accent2"/>
                </a:solidFill>
                <a:effectLst>
                  <a:outerShdw blurRad="38100" dist="38100" dir="2700000" algn="tl">
                    <a:srgbClr val="C0C0C0"/>
                  </a:outerShdw>
                </a:effectLst>
                <a:latin typeface="+mn-lt"/>
                <a:ea typeface="楷体" pitchFamily="49" charset="-122"/>
              </a:rPr>
              <a:t>将</a:t>
            </a:r>
            <a:r>
              <a:rPr lang="en-US" altLang="zh-CN" sz="1800" b="1" dirty="0">
                <a:solidFill>
                  <a:schemeClr val="accent2"/>
                </a:solidFill>
                <a:effectLst>
                  <a:outerShdw blurRad="38100" dist="38100" dir="2700000" algn="tl">
                    <a:srgbClr val="C0C0C0"/>
                  </a:outerShdw>
                </a:effectLst>
                <a:latin typeface="+mn-lt"/>
                <a:ea typeface="楷体" pitchFamily="49" charset="-122"/>
              </a:rPr>
              <a:t>a</a:t>
            </a:r>
            <a:r>
              <a:rPr lang="zh-CN" altLang="en-US" sz="1800" b="1" dirty="0">
                <a:solidFill>
                  <a:schemeClr val="accent2"/>
                </a:solidFill>
                <a:effectLst>
                  <a:outerShdw blurRad="38100" dist="38100" dir="2700000" algn="tl">
                    <a:srgbClr val="C0C0C0"/>
                  </a:outerShdw>
                </a:effectLst>
                <a:latin typeface="+mn-lt"/>
                <a:ea typeface="楷体" pitchFamily="49" charset="-122"/>
              </a:rPr>
              <a:t>所对应的二进制数左移</a:t>
            </a:r>
            <a:r>
              <a:rPr lang="en-US" altLang="zh-CN" sz="1800" b="1" dirty="0">
                <a:solidFill>
                  <a:schemeClr val="accent2"/>
                </a:solidFill>
                <a:effectLst>
                  <a:outerShdw blurRad="38100" dist="38100" dir="2700000" algn="tl">
                    <a:srgbClr val="C0C0C0"/>
                  </a:outerShdw>
                </a:effectLst>
                <a:latin typeface="+mn-lt"/>
                <a:ea typeface="楷体" pitchFamily="49" charset="-122"/>
              </a:rPr>
              <a:t>2</a:t>
            </a:r>
            <a:r>
              <a:rPr lang="zh-CN" altLang="en-US" sz="1800" b="1" dirty="0">
                <a:solidFill>
                  <a:schemeClr val="accent2"/>
                </a:solidFill>
                <a:effectLst>
                  <a:outerShdw blurRad="38100" dist="38100" dir="2700000" algn="tl">
                    <a:srgbClr val="C0C0C0"/>
                  </a:outerShdw>
                </a:effectLst>
                <a:latin typeface="+mn-lt"/>
                <a:ea typeface="楷体" pitchFamily="49" charset="-122"/>
              </a:rPr>
              <a:t>位，该表达式的值为</a:t>
            </a:r>
            <a:r>
              <a:rPr lang="en-US" altLang="zh-CN" sz="1800" b="1" dirty="0">
                <a:solidFill>
                  <a:schemeClr val="accent2"/>
                </a:solidFill>
                <a:effectLst>
                  <a:outerShdw blurRad="38100" dist="38100" dir="2700000" algn="tl">
                    <a:srgbClr val="C0C0C0"/>
                  </a:outerShdw>
                </a:effectLst>
                <a:latin typeface="+mn-lt"/>
                <a:ea typeface="楷体" pitchFamily="49" charset="-122"/>
              </a:rPr>
              <a:t>12</a:t>
            </a:r>
            <a:r>
              <a:rPr lang="zh-CN" altLang="en-US" sz="1800" b="1" dirty="0">
                <a:solidFill>
                  <a:schemeClr val="accent2"/>
                </a:solidFill>
                <a:effectLst>
                  <a:outerShdw blurRad="38100" dist="38100" dir="2700000" algn="tl">
                    <a:srgbClr val="C0C0C0"/>
                  </a:outerShdw>
                </a:effectLst>
                <a:latin typeface="+mn-lt"/>
                <a:ea typeface="楷体" pitchFamily="49" charset="-122"/>
              </a:rPr>
              <a:t>。</a:t>
            </a:r>
          </a:p>
          <a:p>
            <a:pPr eaLnBrk="0" hangingPunct="0"/>
            <a:r>
              <a:rPr lang="zh-CN" altLang="en-US" b="1" dirty="0">
                <a:effectLst>
                  <a:outerShdw blurRad="38100" dist="38100" dir="2700000" algn="tl">
                    <a:srgbClr val="C0C0C0"/>
                  </a:outerShdw>
                </a:effectLst>
                <a:latin typeface="楷体_GB2312" pitchFamily="49" charset="-122"/>
                <a:ea typeface="楷体_GB2312" pitchFamily="49" charset="-122"/>
              </a:rPr>
              <a:t>       </a:t>
            </a:r>
            <a:r>
              <a:rPr lang="en-US" altLang="zh-CN" b="1" dirty="0">
                <a:effectLst>
                  <a:outerShdw blurRad="38100" dist="38100" dir="2700000" algn="tl">
                    <a:srgbClr val="C0C0C0"/>
                  </a:outerShdw>
                </a:effectLst>
                <a:ea typeface="楷体_GB2312" pitchFamily="49" charset="-122"/>
              </a:rPr>
              <a:t>2 &lt;&lt; a</a:t>
            </a:r>
            <a:r>
              <a:rPr lang="zh-CN" altLang="en-US" b="1" dirty="0">
                <a:effectLst>
                  <a:outerShdw blurRad="38100" dist="38100" dir="2700000" algn="tl">
                    <a:srgbClr val="C0C0C0"/>
                  </a:outerShdw>
                </a:effectLst>
                <a:ea typeface="楷体_GB2312" pitchFamily="49" charset="-122"/>
              </a:rPr>
              <a:t>：  </a:t>
            </a:r>
            <a:r>
              <a:rPr lang="zh-CN" altLang="en-US" sz="1800" b="1" dirty="0">
                <a:solidFill>
                  <a:schemeClr val="accent2"/>
                </a:solidFill>
                <a:effectLst>
                  <a:outerShdw blurRad="38100" dist="38100" dir="2700000" algn="tl">
                    <a:srgbClr val="C0C0C0"/>
                  </a:outerShdw>
                </a:effectLst>
                <a:latin typeface="楷体" pitchFamily="49" charset="-122"/>
                <a:ea typeface="楷体" pitchFamily="49" charset="-122"/>
              </a:rPr>
              <a:t>将</a:t>
            </a:r>
            <a:r>
              <a:rPr lang="en-US" altLang="zh-CN" sz="1800" b="1" dirty="0">
                <a:solidFill>
                  <a:schemeClr val="accent2"/>
                </a:solidFill>
                <a:effectLst>
                  <a:outerShdw blurRad="38100" dist="38100" dir="2700000" algn="tl">
                    <a:srgbClr val="C0C0C0"/>
                  </a:outerShdw>
                </a:effectLst>
                <a:latin typeface="楷体" pitchFamily="49" charset="-122"/>
                <a:ea typeface="楷体" pitchFamily="49" charset="-122"/>
              </a:rPr>
              <a:t>2</a:t>
            </a:r>
            <a:r>
              <a:rPr lang="zh-CN" altLang="en-US" sz="1800" b="1" dirty="0">
                <a:solidFill>
                  <a:schemeClr val="accent2"/>
                </a:solidFill>
                <a:effectLst>
                  <a:outerShdw blurRad="38100" dist="38100" dir="2700000" algn="tl">
                    <a:srgbClr val="C0C0C0"/>
                  </a:outerShdw>
                </a:effectLst>
                <a:latin typeface="楷体" pitchFamily="49" charset="-122"/>
                <a:ea typeface="楷体" pitchFamily="49" charset="-122"/>
              </a:rPr>
              <a:t>所对应的二进制数左移</a:t>
            </a:r>
            <a:r>
              <a:rPr lang="en-US" altLang="zh-CN" sz="1800" b="1" dirty="0">
                <a:solidFill>
                  <a:schemeClr val="accent2"/>
                </a:solidFill>
                <a:effectLst>
                  <a:outerShdw blurRad="38100" dist="38100" dir="2700000" algn="tl">
                    <a:srgbClr val="C0C0C0"/>
                  </a:outerShdw>
                </a:effectLst>
                <a:latin typeface="楷体" pitchFamily="49" charset="-122"/>
                <a:ea typeface="楷体" pitchFamily="49" charset="-122"/>
              </a:rPr>
              <a:t>3</a:t>
            </a:r>
            <a:r>
              <a:rPr lang="zh-CN" altLang="en-US" sz="1800" b="1" dirty="0">
                <a:solidFill>
                  <a:schemeClr val="accent2"/>
                </a:solidFill>
                <a:effectLst>
                  <a:outerShdw blurRad="38100" dist="38100" dir="2700000" algn="tl">
                    <a:srgbClr val="C0C0C0"/>
                  </a:outerShdw>
                </a:effectLst>
                <a:latin typeface="楷体" pitchFamily="49" charset="-122"/>
                <a:ea typeface="楷体" pitchFamily="49" charset="-122"/>
              </a:rPr>
              <a:t>位</a:t>
            </a:r>
            <a:r>
              <a:rPr lang="en-US" altLang="zh-CN" sz="1800" b="1" dirty="0">
                <a:solidFill>
                  <a:schemeClr val="accent2"/>
                </a:solidFill>
                <a:effectLst>
                  <a:outerShdw blurRad="38100" dist="38100" dir="2700000" algn="tl">
                    <a:srgbClr val="C0C0C0"/>
                  </a:outerShdw>
                </a:effectLst>
                <a:latin typeface="楷体" pitchFamily="49" charset="-122"/>
                <a:ea typeface="楷体" pitchFamily="49" charset="-122"/>
              </a:rPr>
              <a:t>, </a:t>
            </a:r>
            <a:r>
              <a:rPr lang="zh-CN" altLang="en-US" sz="1800" b="1" dirty="0">
                <a:solidFill>
                  <a:schemeClr val="accent2"/>
                </a:solidFill>
                <a:effectLst>
                  <a:outerShdw blurRad="38100" dist="38100" dir="2700000" algn="tl">
                    <a:srgbClr val="C0C0C0"/>
                  </a:outerShdw>
                </a:effectLst>
                <a:latin typeface="楷体" pitchFamily="49" charset="-122"/>
                <a:ea typeface="楷体" pitchFamily="49" charset="-122"/>
              </a:rPr>
              <a:t>该表达式的值为</a:t>
            </a:r>
            <a:r>
              <a:rPr lang="en-US" altLang="zh-CN" sz="1800" b="1" dirty="0">
                <a:solidFill>
                  <a:schemeClr val="accent2"/>
                </a:solidFill>
                <a:effectLst>
                  <a:outerShdw blurRad="38100" dist="38100" dir="2700000" algn="tl">
                    <a:srgbClr val="C0C0C0"/>
                  </a:outerShdw>
                </a:effectLst>
                <a:latin typeface="+mn-lt"/>
                <a:ea typeface="楷体" pitchFamily="49" charset="-122"/>
              </a:rPr>
              <a:t>16</a:t>
            </a:r>
            <a:r>
              <a:rPr lang="zh-CN" altLang="en-US" sz="1800" b="1" dirty="0">
                <a:solidFill>
                  <a:schemeClr val="accent2"/>
                </a:solidFill>
                <a:effectLst>
                  <a:outerShdw blurRad="38100" dist="38100" dir="2700000" algn="tl">
                    <a:srgbClr val="C0C0C0"/>
                  </a:outerShdw>
                </a:effectLst>
                <a:latin typeface="+mn-lt"/>
                <a:ea typeface="楷体" pitchFamily="49" charset="-122"/>
              </a:rPr>
              <a:t>。</a:t>
            </a:r>
            <a:endParaRPr lang="zh-CN" altLang="en-US" sz="1800" dirty="0">
              <a:latin typeface="+mn-lt"/>
              <a:ea typeface="楷体" pitchFamily="49" charset="-122"/>
            </a:endParaRPr>
          </a:p>
        </p:txBody>
      </p:sp>
      <p:sp>
        <p:nvSpPr>
          <p:cNvPr id="829445" name="Rectangle 5"/>
          <p:cNvSpPr>
            <a:spLocks noChangeArrowheads="1"/>
          </p:cNvSpPr>
          <p:nvPr/>
        </p:nvSpPr>
        <p:spPr bwMode="auto">
          <a:xfrm>
            <a:off x="676918" y="332656"/>
            <a:ext cx="5471963" cy="647700"/>
          </a:xfrm>
          <a:prstGeom prst="rect">
            <a:avLst/>
          </a:prstGeom>
          <a:noFill/>
          <a:ln w="9525">
            <a:noFill/>
            <a:miter lim="800000"/>
            <a:headEnd/>
            <a:tailEnd/>
          </a:ln>
          <a:effectLst/>
        </p:spPr>
        <p:txBody>
          <a:bodyPr/>
          <a:lstStyle/>
          <a:p>
            <a:pPr marL="342900" indent="-342900" algn="just">
              <a:spcBef>
                <a:spcPct val="20000"/>
              </a:spcBef>
            </a:pPr>
            <a:r>
              <a:rPr lang="en-US" altLang="zh-CN" sz="3200" b="1" dirty="0">
                <a:solidFill>
                  <a:srgbClr val="FF3399"/>
                </a:solidFill>
                <a:effectLst>
                  <a:outerShdw blurRad="38100" dist="38100" dir="2700000" algn="tl">
                    <a:srgbClr val="000000"/>
                  </a:outerShdw>
                </a:effectLst>
                <a:latin typeface="隶书" pitchFamily="49" charset="-122"/>
                <a:ea typeface="隶书" pitchFamily="49" charset="-122"/>
              </a:rPr>
              <a:t>6. </a:t>
            </a:r>
            <a:r>
              <a:rPr lang="zh-CN" altLang="en-US" sz="3200" b="1" dirty="0">
                <a:solidFill>
                  <a:srgbClr val="FF3399"/>
                </a:solidFill>
                <a:effectLst>
                  <a:outerShdw blurRad="38100" dist="38100" dir="2700000" algn="tl">
                    <a:srgbClr val="000000"/>
                  </a:outerShdw>
                </a:effectLst>
                <a:ea typeface="隶书" pitchFamily="49" charset="-122"/>
              </a:rPr>
              <a:t>位运算符、位运算表达式</a:t>
            </a:r>
            <a:r>
              <a:rPr lang="zh-CN" altLang="en-US" sz="3200" b="1" dirty="0">
                <a:effectLst>
                  <a:outerShdw blurRad="38100" dist="38100" dir="2700000" algn="tl">
                    <a:srgbClr val="FFFFFF"/>
                  </a:outerShdw>
                </a:effectLst>
              </a:rPr>
              <a:t> </a:t>
            </a:r>
          </a:p>
        </p:txBody>
      </p:sp>
      <p:sp>
        <p:nvSpPr>
          <p:cNvPr id="829550" name="Rectangle 110"/>
          <p:cNvSpPr>
            <a:spLocks noChangeArrowheads="1"/>
          </p:cNvSpPr>
          <p:nvPr/>
        </p:nvSpPr>
        <p:spPr bwMode="auto">
          <a:xfrm>
            <a:off x="1272306" y="970275"/>
            <a:ext cx="10368310" cy="707886"/>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sz="2000" b="1" dirty="0">
                <a:effectLst>
                  <a:outerShdw blurRad="38100" dist="38100" dir="2700000" algn="tl">
                    <a:srgbClr val="FFFFFF"/>
                  </a:outerShdw>
                </a:effectLst>
                <a:ea typeface="楷体" pitchFamily="49" charset="-122"/>
              </a:rPr>
              <a:t>      </a:t>
            </a:r>
            <a:r>
              <a:rPr lang="zh-CN" altLang="en-US" sz="2000" b="1" dirty="0">
                <a:solidFill>
                  <a:srgbClr val="FF0066"/>
                </a:solidFill>
                <a:effectLst>
                  <a:outerShdw blurRad="38100" dist="38100" dir="2700000" algn="tl">
                    <a:srgbClr val="000000"/>
                  </a:outerShdw>
                </a:effectLst>
                <a:ea typeface="楷体" pitchFamily="49" charset="-122"/>
              </a:rPr>
              <a:t>位运算符：</a:t>
            </a:r>
            <a:r>
              <a:rPr lang="zh-CN" altLang="en-US" sz="2000" b="1" dirty="0">
                <a:effectLst>
                  <a:outerShdw blurRad="38100" dist="38100" dir="2700000" algn="tl">
                    <a:srgbClr val="FFFFFF"/>
                  </a:outerShdw>
                </a:effectLst>
                <a:ea typeface="楷体" pitchFamily="49" charset="-122"/>
              </a:rPr>
              <a:t>按位与（</a:t>
            </a:r>
            <a:r>
              <a:rPr lang="en-US" altLang="zh-CN" sz="2000" b="1" dirty="0">
                <a:solidFill>
                  <a:srgbClr val="FF3399"/>
                </a:solidFill>
                <a:effectLst>
                  <a:outerShdw blurRad="38100" dist="38100" dir="2700000" algn="tl">
                    <a:srgbClr val="FFFFFF"/>
                  </a:outerShdw>
                </a:effectLst>
                <a:ea typeface="楷体" pitchFamily="49" charset="-122"/>
              </a:rPr>
              <a:t>&amp;</a:t>
            </a:r>
            <a:r>
              <a:rPr lang="zh-CN" altLang="en-US" sz="2000" b="1" dirty="0">
                <a:effectLst>
                  <a:outerShdw blurRad="38100" dist="38100" dir="2700000" algn="tl">
                    <a:srgbClr val="FFFFFF"/>
                  </a:outerShdw>
                </a:effectLst>
                <a:ea typeface="楷体" pitchFamily="49" charset="-122"/>
              </a:rPr>
              <a:t>）、按位或（</a:t>
            </a:r>
            <a:r>
              <a:rPr lang="en-US" altLang="zh-CN" sz="2000" b="1" dirty="0">
                <a:solidFill>
                  <a:srgbClr val="FF3399"/>
                </a:solidFill>
                <a:effectLst>
                  <a:outerShdw blurRad="38100" dist="38100" dir="2700000" algn="tl">
                    <a:srgbClr val="FFFFFF"/>
                  </a:outerShdw>
                </a:effectLst>
                <a:ea typeface="楷体" pitchFamily="49" charset="-122"/>
              </a:rPr>
              <a:t>|</a:t>
            </a:r>
            <a:r>
              <a:rPr lang="zh-CN" altLang="en-US" sz="2000" b="1" dirty="0">
                <a:effectLst>
                  <a:outerShdw blurRad="38100" dist="38100" dir="2700000" algn="tl">
                    <a:srgbClr val="FFFFFF"/>
                  </a:outerShdw>
                </a:effectLst>
                <a:ea typeface="楷体" pitchFamily="49" charset="-122"/>
              </a:rPr>
              <a:t>）、按位取反（</a:t>
            </a:r>
            <a:r>
              <a:rPr lang="en-US" altLang="zh-CN" sz="2000" b="1" dirty="0">
                <a:solidFill>
                  <a:srgbClr val="FF3399"/>
                </a:solidFill>
                <a:effectLst>
                  <a:outerShdw blurRad="38100" dist="38100" dir="2700000" algn="tl">
                    <a:srgbClr val="FFFFFF"/>
                  </a:outerShdw>
                </a:effectLst>
                <a:ea typeface="楷体" pitchFamily="49" charset="-122"/>
              </a:rPr>
              <a:t>~</a:t>
            </a:r>
            <a:r>
              <a:rPr lang="zh-CN" altLang="en-US" sz="2000" b="1" dirty="0">
                <a:effectLst>
                  <a:outerShdw blurRad="38100" dist="38100" dir="2700000" algn="tl">
                    <a:srgbClr val="FFFFFF"/>
                  </a:outerShdw>
                </a:effectLst>
                <a:ea typeface="楷体" pitchFamily="49" charset="-122"/>
              </a:rPr>
              <a:t>）、按位异或（</a:t>
            </a:r>
            <a:r>
              <a:rPr lang="en-US" altLang="zh-CN" sz="2000" b="1" dirty="0">
                <a:solidFill>
                  <a:srgbClr val="FF3399"/>
                </a:solidFill>
                <a:effectLst>
                  <a:outerShdw blurRad="38100" dist="38100" dir="2700000" algn="tl">
                    <a:srgbClr val="FFFFFF"/>
                  </a:outerShdw>
                </a:effectLst>
                <a:ea typeface="楷体" pitchFamily="49" charset="-122"/>
              </a:rPr>
              <a:t>^</a:t>
            </a:r>
            <a:r>
              <a:rPr lang="zh-CN" altLang="en-US" sz="2000" b="1" dirty="0">
                <a:effectLst>
                  <a:outerShdw blurRad="38100" dist="38100" dir="2700000" algn="tl">
                    <a:srgbClr val="FFFFFF"/>
                  </a:outerShdw>
                </a:effectLst>
                <a:ea typeface="楷体" pitchFamily="49" charset="-122"/>
              </a:rPr>
              <a:t>）、左移（</a:t>
            </a:r>
            <a:r>
              <a:rPr lang="en-US" altLang="zh-CN" sz="2000" b="1" dirty="0">
                <a:solidFill>
                  <a:srgbClr val="FF3399"/>
                </a:solidFill>
                <a:effectLst>
                  <a:outerShdw blurRad="38100" dist="38100" dir="2700000" algn="tl">
                    <a:srgbClr val="FFFFFF"/>
                  </a:outerShdw>
                </a:effectLst>
                <a:ea typeface="楷体" pitchFamily="49" charset="-122"/>
              </a:rPr>
              <a:t>&lt;&lt;</a:t>
            </a:r>
            <a:r>
              <a:rPr lang="zh-CN" altLang="en-US" sz="2000" b="1" dirty="0">
                <a:effectLst>
                  <a:outerShdw blurRad="38100" dist="38100" dir="2700000" algn="tl">
                    <a:srgbClr val="FFFFFF"/>
                  </a:outerShdw>
                </a:effectLst>
                <a:ea typeface="楷体" pitchFamily="49" charset="-122"/>
              </a:rPr>
              <a:t>）、右移（</a:t>
            </a:r>
            <a:r>
              <a:rPr lang="en-US" altLang="zh-CN" sz="2000" b="1" dirty="0">
                <a:solidFill>
                  <a:srgbClr val="FF3399"/>
                </a:solidFill>
                <a:effectLst>
                  <a:outerShdw blurRad="38100" dist="38100" dir="2700000" algn="tl">
                    <a:srgbClr val="FFFFFF"/>
                  </a:outerShdw>
                </a:effectLst>
                <a:ea typeface="楷体" pitchFamily="49" charset="-122"/>
              </a:rPr>
              <a:t>&gt;&gt;</a:t>
            </a:r>
            <a:r>
              <a:rPr lang="zh-CN" altLang="en-US" sz="2000" b="1" dirty="0">
                <a:effectLst>
                  <a:outerShdw blurRad="38100" dist="38100" dir="2700000" algn="tl">
                    <a:srgbClr val="FFFFFF"/>
                  </a:outerShdw>
                </a:effectLst>
                <a:ea typeface="楷体" pitchFamily="49" charset="-122"/>
              </a:rPr>
              <a:t>）六种。</a:t>
            </a:r>
          </a:p>
        </p:txBody>
      </p:sp>
      <p:sp>
        <p:nvSpPr>
          <p:cNvPr id="829551" name="Rectangle 111"/>
          <p:cNvSpPr>
            <a:spLocks noChangeArrowheads="1"/>
          </p:cNvSpPr>
          <p:nvPr/>
        </p:nvSpPr>
        <p:spPr bwMode="auto">
          <a:xfrm>
            <a:off x="676272" y="1772816"/>
            <a:ext cx="10964344" cy="1077218"/>
          </a:xfrm>
          <a:prstGeom prst="rect">
            <a:avLst/>
          </a:prstGeom>
          <a:noFill/>
          <a:ln w="9525">
            <a:noFill/>
            <a:miter lim="800000"/>
            <a:headEnd/>
            <a:tailEnd/>
          </a:ln>
          <a:effectLst/>
        </p:spPr>
        <p:txBody>
          <a:bodyPr wrap="square" anchor="ctr">
            <a:spAutoFit/>
          </a:bodyPr>
          <a:lstStyle/>
          <a:p>
            <a:pPr lvl="1">
              <a:buFont typeface="Wingdings" pitchFamily="2" charset="2"/>
              <a:buChar char="Ø"/>
            </a:pPr>
            <a:r>
              <a:rPr lang="en-US" altLang="zh-CN" b="1" dirty="0">
                <a:solidFill>
                  <a:srgbClr val="FF0066"/>
                </a:solidFill>
                <a:effectLst>
                  <a:outerShdw blurRad="38100" dist="38100" dir="2700000" algn="tl">
                    <a:srgbClr val="000000"/>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mn-lt"/>
                <a:ea typeface="楷体" pitchFamily="49" charset="-122"/>
              </a:rPr>
              <a:t>左移（</a:t>
            </a:r>
            <a:r>
              <a:rPr lang="en-US" altLang="zh-CN" b="1" dirty="0">
                <a:solidFill>
                  <a:srgbClr val="FF0066"/>
                </a:solidFill>
                <a:effectLst>
                  <a:outerShdw blurRad="38100" dist="38100" dir="2700000" algn="tl">
                    <a:srgbClr val="000000"/>
                  </a:outerShdw>
                </a:effectLst>
                <a:latin typeface="+mn-lt"/>
                <a:ea typeface="楷体" pitchFamily="49" charset="-122"/>
              </a:rPr>
              <a:t>&lt;&lt;</a:t>
            </a:r>
            <a:r>
              <a:rPr lang="zh-CN" altLang="en-US" b="1" dirty="0">
                <a:solidFill>
                  <a:srgbClr val="FF0066"/>
                </a:solidFill>
                <a:effectLst>
                  <a:outerShdw blurRad="38100" dist="38100" dir="2700000" algn="tl">
                    <a:srgbClr val="000000"/>
                  </a:outerShdw>
                </a:effectLst>
                <a:latin typeface="+mn-lt"/>
                <a:ea typeface="楷体" pitchFamily="49" charset="-122"/>
              </a:rPr>
              <a:t>）</a:t>
            </a:r>
          </a:p>
          <a:p>
            <a:pPr>
              <a:buFont typeface="Wingdings" pitchFamily="2" charset="2"/>
              <a:buNone/>
            </a:pPr>
            <a:r>
              <a:rPr kumimoji="0" lang="zh-CN" altLang="en-US" sz="2000" b="1" dirty="0">
                <a:effectLst>
                  <a:outerShdw blurRad="38100" dist="38100" dir="2700000" algn="tl">
                    <a:srgbClr val="FFFFFF"/>
                  </a:outerShdw>
                </a:effectLst>
                <a:latin typeface="+mn-lt"/>
                <a:ea typeface="楷体" pitchFamily="49" charset="-122"/>
              </a:rPr>
              <a:t>         实现将某变量所对应的二进制数往左移位，溢出的最高位被丢掉，空出的低位用零填补。其一般格式为：</a:t>
            </a:r>
            <a:r>
              <a:rPr kumimoji="0" lang="zh-CN" altLang="en-US" sz="2000" dirty="0">
                <a:latin typeface="+mn-lt"/>
                <a:ea typeface="楷体" pitchFamily="49" charset="-122"/>
              </a:rPr>
              <a:t> </a:t>
            </a:r>
          </a:p>
        </p:txBody>
      </p:sp>
      <p:sp>
        <p:nvSpPr>
          <p:cNvPr id="829552" name="Text Box 112"/>
          <p:cNvSpPr txBox="1">
            <a:spLocks noChangeArrowheads="1"/>
          </p:cNvSpPr>
          <p:nvPr/>
        </p:nvSpPr>
        <p:spPr bwMode="auto">
          <a:xfrm>
            <a:off x="1570678" y="2894167"/>
            <a:ext cx="9061825"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pPr algn="ctr">
              <a:spcBef>
                <a:spcPts val="0"/>
              </a:spcBef>
            </a:pP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返回整型值的表达式 </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&lt;&lt;  </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返回整型值的表达式</a:t>
            </a:r>
          </a:p>
        </p:txBody>
      </p:sp>
      <p:sp>
        <p:nvSpPr>
          <p:cNvPr id="829554" name="Rectangle 114"/>
          <p:cNvSpPr>
            <a:spLocks noChangeArrowheads="1"/>
          </p:cNvSpPr>
          <p:nvPr/>
        </p:nvSpPr>
        <p:spPr bwMode="auto">
          <a:xfrm>
            <a:off x="748280" y="3582888"/>
            <a:ext cx="10892336" cy="1446550"/>
          </a:xfrm>
          <a:prstGeom prst="rect">
            <a:avLst/>
          </a:prstGeom>
          <a:noFill/>
          <a:ln w="9525">
            <a:noFill/>
            <a:miter lim="800000"/>
            <a:headEnd/>
            <a:tailEnd/>
          </a:ln>
          <a:effectLst/>
        </p:spPr>
        <p:txBody>
          <a:bodyPr wrap="square" anchor="ctr">
            <a:spAutoFit/>
          </a:bodyPr>
          <a:lstStyle/>
          <a:p>
            <a:pPr lvl="1">
              <a:buFont typeface="Wingdings" pitchFamily="2" charset="2"/>
              <a:buChar char="Ø"/>
            </a:pPr>
            <a:r>
              <a:rPr lang="en-US" altLang="zh-CN" b="1" dirty="0">
                <a:solidFill>
                  <a:srgbClr val="FF0066"/>
                </a:solidFill>
                <a:effectLst>
                  <a:outerShdw blurRad="38100" dist="38100" dir="2700000" algn="tl">
                    <a:srgbClr val="000000"/>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mn-lt"/>
                <a:ea typeface="楷体" pitchFamily="49" charset="-122"/>
              </a:rPr>
              <a:t>右移（</a:t>
            </a:r>
            <a:r>
              <a:rPr lang="en-US" altLang="zh-CN" b="1" dirty="0">
                <a:solidFill>
                  <a:srgbClr val="FF0066"/>
                </a:solidFill>
                <a:effectLst>
                  <a:outerShdw blurRad="38100" dist="38100" dir="2700000" algn="tl">
                    <a:srgbClr val="000000"/>
                  </a:outerShdw>
                </a:effectLst>
                <a:latin typeface="+mn-lt"/>
                <a:ea typeface="楷体" pitchFamily="49" charset="-122"/>
              </a:rPr>
              <a:t>&gt;&gt;</a:t>
            </a:r>
            <a:r>
              <a:rPr lang="zh-CN" altLang="en-US" b="1" dirty="0">
                <a:solidFill>
                  <a:srgbClr val="FF0066"/>
                </a:solidFill>
                <a:effectLst>
                  <a:outerShdw blurRad="38100" dist="38100" dir="2700000" algn="tl">
                    <a:srgbClr val="000000"/>
                  </a:outerShdw>
                </a:effectLst>
                <a:latin typeface="+mn-lt"/>
                <a:ea typeface="楷体" pitchFamily="49" charset="-122"/>
              </a:rPr>
              <a:t>）</a:t>
            </a:r>
          </a:p>
          <a:p>
            <a:pPr>
              <a:buFont typeface="Wingdings" pitchFamily="2" charset="2"/>
              <a:buNone/>
            </a:pPr>
            <a:r>
              <a:rPr kumimoji="0" lang="zh-CN" altLang="en-US" b="1" dirty="0">
                <a:effectLst>
                  <a:outerShdw blurRad="38100" dist="38100" dir="2700000" algn="tl">
                    <a:srgbClr val="FFFFFF"/>
                  </a:outerShdw>
                </a:effectLst>
                <a:latin typeface="+mn-lt"/>
                <a:ea typeface="楷体" pitchFamily="49" charset="-122"/>
              </a:rPr>
              <a:t>       </a:t>
            </a:r>
            <a:r>
              <a:rPr kumimoji="0" lang="zh-CN" altLang="en-US" sz="2000" b="1" dirty="0">
                <a:effectLst>
                  <a:outerShdw blurRad="38100" dist="38100" dir="2700000" algn="tl">
                    <a:srgbClr val="FFFFFF"/>
                  </a:outerShdw>
                </a:effectLst>
                <a:latin typeface="+mn-lt"/>
                <a:ea typeface="楷体" pitchFamily="49" charset="-122"/>
              </a:rPr>
              <a:t>右移运算实现将某变量所对应的二进制数往右移位，溢出的最低位被丢掉，如果变量是</a:t>
            </a:r>
            <a:r>
              <a:rPr kumimoji="0" lang="zh-CN" altLang="en-US" sz="2000" b="1" dirty="0">
                <a:solidFill>
                  <a:srgbClr val="0000FF"/>
                </a:solidFill>
                <a:effectLst>
                  <a:outerShdw blurRad="38100" dist="38100" dir="2700000" algn="tl">
                    <a:srgbClr val="FFFFFF"/>
                  </a:outerShdw>
                </a:effectLst>
                <a:latin typeface="+mn-lt"/>
                <a:ea typeface="楷体" pitchFamily="49" charset="-122"/>
              </a:rPr>
              <a:t>无符号数，空出的高位用零填补</a:t>
            </a:r>
            <a:r>
              <a:rPr kumimoji="0" lang="zh-CN" altLang="en-US" sz="2000" b="1" dirty="0">
                <a:effectLst>
                  <a:outerShdw blurRad="38100" dist="38100" dir="2700000" algn="tl">
                    <a:srgbClr val="FFFFFF"/>
                  </a:outerShdw>
                </a:effectLst>
                <a:latin typeface="+mn-lt"/>
                <a:ea typeface="楷体" pitchFamily="49" charset="-122"/>
              </a:rPr>
              <a:t>，如果变量是</a:t>
            </a:r>
            <a:r>
              <a:rPr kumimoji="0" lang="zh-CN" altLang="en-US" sz="2000" b="1" dirty="0">
                <a:solidFill>
                  <a:srgbClr val="0000FF"/>
                </a:solidFill>
                <a:effectLst>
                  <a:outerShdw blurRad="38100" dist="38100" dir="2700000" algn="tl">
                    <a:srgbClr val="FFFFFF"/>
                  </a:outerShdw>
                </a:effectLst>
                <a:latin typeface="+mn-lt"/>
                <a:ea typeface="楷体" pitchFamily="49" charset="-122"/>
              </a:rPr>
              <a:t>有符号数，空出的高位用原来的符号位填补</a:t>
            </a:r>
            <a:r>
              <a:rPr kumimoji="0" lang="zh-CN" altLang="en-US" sz="2000" b="1" dirty="0">
                <a:effectLst>
                  <a:outerShdw blurRad="38100" dist="38100" dir="2700000" algn="tl">
                    <a:srgbClr val="FFFFFF"/>
                  </a:outerShdw>
                </a:effectLst>
                <a:latin typeface="+mn-lt"/>
                <a:ea typeface="楷体" pitchFamily="49" charset="-122"/>
              </a:rPr>
              <a:t>（即负数填</a:t>
            </a:r>
            <a:r>
              <a:rPr kumimoji="0" lang="en-US" altLang="zh-CN" sz="2000" b="1" dirty="0">
                <a:effectLst>
                  <a:outerShdw blurRad="38100" dist="38100" dir="2700000" algn="tl">
                    <a:srgbClr val="FFFFFF"/>
                  </a:outerShdw>
                </a:effectLst>
                <a:latin typeface="+mn-lt"/>
                <a:ea typeface="楷体" pitchFamily="49" charset="-122"/>
              </a:rPr>
              <a:t>1</a:t>
            </a:r>
            <a:r>
              <a:rPr kumimoji="0" lang="zh-CN" altLang="en-US" sz="2000" b="1" dirty="0">
                <a:effectLst>
                  <a:outerShdw blurRad="38100" dist="38100" dir="2700000" algn="tl">
                    <a:srgbClr val="FFFFFF"/>
                  </a:outerShdw>
                </a:effectLst>
                <a:latin typeface="+mn-lt"/>
                <a:ea typeface="楷体" pitchFamily="49" charset="-122"/>
              </a:rPr>
              <a:t>，正数填</a:t>
            </a:r>
            <a:r>
              <a:rPr kumimoji="0" lang="en-US" altLang="zh-CN" sz="2000" b="1" dirty="0">
                <a:effectLst>
                  <a:outerShdw blurRad="38100" dist="38100" dir="2700000" algn="tl">
                    <a:srgbClr val="FFFFFF"/>
                  </a:outerShdw>
                </a:effectLst>
                <a:latin typeface="+mn-lt"/>
                <a:ea typeface="楷体" pitchFamily="49" charset="-122"/>
              </a:rPr>
              <a:t>0</a:t>
            </a:r>
            <a:r>
              <a:rPr kumimoji="0" lang="zh-CN" altLang="en-US" sz="2000" b="1" dirty="0">
                <a:effectLst>
                  <a:outerShdw blurRad="38100" dist="38100" dir="2700000" algn="tl">
                    <a:srgbClr val="FFFFFF"/>
                  </a:outerShdw>
                </a:effectLst>
                <a:latin typeface="+mn-lt"/>
                <a:ea typeface="楷体" pitchFamily="49" charset="-122"/>
              </a:rPr>
              <a:t>）。其一般格式为：</a:t>
            </a:r>
            <a:r>
              <a:rPr kumimoji="0" lang="zh-CN" altLang="en-US" sz="2000" dirty="0">
                <a:latin typeface="+mn-lt"/>
                <a:ea typeface="楷体" pitchFamily="49" charset="-122"/>
              </a:rPr>
              <a:t> </a:t>
            </a:r>
          </a:p>
        </p:txBody>
      </p:sp>
      <p:sp>
        <p:nvSpPr>
          <p:cNvPr id="829555" name="Text Box 115"/>
          <p:cNvSpPr txBox="1">
            <a:spLocks noChangeArrowheads="1"/>
          </p:cNvSpPr>
          <p:nvPr/>
        </p:nvSpPr>
        <p:spPr bwMode="auto">
          <a:xfrm>
            <a:off x="1571304" y="5085184"/>
            <a:ext cx="9061200"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spcBef>
                <a:spcPct val="50000"/>
              </a:spcBef>
            </a:pP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返回整型值的表达式 </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&gt;&gt;  </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返回整型值的表达式</a:t>
            </a:r>
          </a:p>
        </p:txBody>
      </p:sp>
      <p:sp>
        <p:nvSpPr>
          <p:cNvPr id="829560" name="Rectangle 120"/>
          <p:cNvSpPr>
            <a:spLocks noChangeArrowheads="1"/>
          </p:cNvSpPr>
          <p:nvPr/>
        </p:nvSpPr>
        <p:spPr bwMode="auto">
          <a:xfrm>
            <a:off x="1180155" y="5733257"/>
            <a:ext cx="7345363" cy="830997"/>
          </a:xfrm>
          <a:prstGeom prst="rect">
            <a:avLst/>
          </a:prstGeom>
          <a:noFill/>
          <a:ln w="9525">
            <a:noFill/>
            <a:miter lim="800000"/>
            <a:headEnd/>
            <a:tailEnd/>
          </a:ln>
          <a:effectLst/>
        </p:spPr>
        <p:txBody>
          <a:bodyPr>
            <a:spAutoFit/>
          </a:bodyPr>
          <a:lstStyle/>
          <a:p>
            <a:pPr>
              <a:buClr>
                <a:srgbClr val="FF0066"/>
              </a:buClr>
              <a:buFont typeface="Wingdings" pitchFamily="2" charset="2"/>
              <a:buChar char="Ø"/>
            </a:pPr>
            <a:r>
              <a:rPr lang="en-US" altLang="zh-CN" dirty="0">
                <a:latin typeface="+mn-lt"/>
                <a:ea typeface="楷体" pitchFamily="49" charset="-122"/>
              </a:rPr>
              <a:t>  </a:t>
            </a:r>
            <a:r>
              <a:rPr lang="zh-CN" altLang="en-US" b="1" dirty="0">
                <a:solidFill>
                  <a:srgbClr val="FF0066"/>
                </a:solidFill>
                <a:effectLst>
                  <a:outerShdw blurRad="38100" dist="38100" dir="2700000" algn="tl">
                    <a:srgbClr val="000000"/>
                  </a:outerShdw>
                </a:effectLst>
                <a:latin typeface="+mn-lt"/>
                <a:ea typeface="楷体" pitchFamily="49" charset="-122"/>
              </a:rPr>
              <a:t>位运算之间的优先级</a:t>
            </a:r>
          </a:p>
          <a:p>
            <a:pPr>
              <a:buClr>
                <a:srgbClr val="FF0066"/>
              </a:buClr>
              <a:buFont typeface="Wingdings" pitchFamily="2" charset="2"/>
              <a:buNone/>
            </a:pPr>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   →     &lt;&lt;</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&gt;&gt;     →    &amp;   →    ^     →     |</a:t>
            </a:r>
          </a:p>
        </p:txBody>
      </p:sp>
      <p:grpSp>
        <p:nvGrpSpPr>
          <p:cNvPr id="829561" name="Group 121"/>
          <p:cNvGrpSpPr>
            <a:grpSpLocks/>
          </p:cNvGrpSpPr>
          <p:nvPr/>
        </p:nvGrpSpPr>
        <p:grpSpPr bwMode="auto">
          <a:xfrm>
            <a:off x="-7296" y="0"/>
            <a:ext cx="446088" cy="6858000"/>
            <a:chOff x="0" y="0"/>
            <a:chExt cx="281" cy="4320"/>
          </a:xfrm>
        </p:grpSpPr>
        <p:sp>
          <p:nvSpPr>
            <p:cNvPr id="829562" name="Text Box 12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29563" name="Text Box 12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29558" name="Rectangle 118" descr="信纸"/>
          <p:cNvSpPr>
            <a:spLocks noChangeArrowheads="1"/>
          </p:cNvSpPr>
          <p:nvPr/>
        </p:nvSpPr>
        <p:spPr bwMode="auto">
          <a:xfrm>
            <a:off x="1487488" y="2132519"/>
            <a:ext cx="9289032" cy="4524315"/>
          </a:xfrm>
          <a:prstGeom prst="rect">
            <a:avLst/>
          </a:prstGeom>
          <a:blipFill dpi="0" rotWithShape="1">
            <a:blip r:embed="rId4" cstate="print"/>
            <a:srcRect/>
            <a:tile tx="0" ty="0" sx="100000" sy="100000" flip="none" algn="tl"/>
          </a:blipFill>
          <a:ln w="38100">
            <a:solidFill>
              <a:srgbClr val="006600"/>
            </a:solidFill>
            <a:miter lim="800000"/>
            <a:headEnd/>
            <a:tailEnd/>
          </a:ln>
          <a:effectLst>
            <a:outerShdw blurRad="50800" dist="11049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457200" algn="l"/>
              </a:tabLst>
            </a:pPr>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例：将</a:t>
            </a:r>
            <a:r>
              <a:rPr lang="en-US" altLang="zh-CN" b="1" dirty="0">
                <a:solidFill>
                  <a:srgbClr val="FF3399"/>
                </a:solidFill>
                <a:effectLst>
                  <a:outerShdw blurRad="38100" dist="38100" dir="2700000" algn="tl">
                    <a:srgbClr val="000000"/>
                  </a:outerShdw>
                </a:effectLst>
                <a:latin typeface="+mn-lt"/>
                <a:ea typeface="隶书" pitchFamily="49" charset="-122"/>
              </a:rPr>
              <a:t>short</a:t>
            </a:r>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类型数据的高、低位字节互换</a:t>
            </a:r>
          </a:p>
          <a:p>
            <a:pPr marL="457200" indent="-457200">
              <a:tabLst>
                <a:tab pos="457200" algn="l"/>
              </a:tabLst>
            </a:pPr>
            <a:r>
              <a:rPr lang="zh-CN" altLang="en-US" dirty="0">
                <a:effectLst>
                  <a:outerShdw blurRad="38100" dist="38100" dir="2700000" algn="tl">
                    <a:srgbClr val="FFFFFF"/>
                  </a:outerShdw>
                </a:effectLst>
              </a:rPr>
              <a:t> </a:t>
            </a: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457200" algn="l"/>
              </a:tabLst>
            </a:pPr>
            <a:r>
              <a:rPr lang="en-US" altLang="zh-CN" b="1" dirty="0">
                <a:effectLst>
                  <a:outerShdw blurRad="38100" dist="38100" dir="2700000" algn="tl">
                    <a:srgbClr val="FFFFFF"/>
                  </a:outerShdw>
                </a:effectLst>
              </a:rPr>
              <a:t> </a:t>
            </a:r>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a:t>
            </a:r>
          </a:p>
          <a:p>
            <a:pPr marL="457200" indent="-457200">
              <a:tabLst>
                <a:tab pos="457200" algn="l"/>
              </a:tabLst>
            </a:pPr>
            <a:r>
              <a:rPr lang="en-US" altLang="zh-CN" b="1" dirty="0">
                <a:effectLst>
                  <a:outerShdw blurRad="38100" dist="38100" dir="2700000" algn="tl">
                    <a:srgbClr val="FFFFFF"/>
                  </a:outerShdw>
                </a:effectLst>
              </a:rPr>
              <a:t> {</a:t>
            </a:r>
          </a:p>
          <a:p>
            <a:pPr marL="457200" indent="-457200">
              <a:tabLst>
                <a:tab pos="457200" algn="l"/>
              </a:tabLst>
            </a:pPr>
            <a:r>
              <a:rPr lang="en-US" altLang="zh-CN" b="1" dirty="0">
                <a:effectLst>
                  <a:outerShdw blurRad="38100" dist="38100" dir="2700000" algn="tl">
                    <a:srgbClr val="FFFFFF"/>
                  </a:outerShdw>
                </a:effectLst>
              </a:rPr>
              <a:t>   short a = 0xf245 , b, c;</a:t>
            </a:r>
          </a:p>
          <a:p>
            <a:pPr marL="457200" indent="-457200">
              <a:tabLst>
                <a:tab pos="457200" algn="l"/>
              </a:tabLst>
            </a:pPr>
            <a:r>
              <a:rPr lang="en-US" altLang="zh-CN" b="1" dirty="0">
                <a:effectLst>
                  <a:outerShdw blurRad="38100" dist="38100" dir="2700000" algn="tl">
                    <a:srgbClr val="FFFFFF"/>
                  </a:outerShdw>
                </a:effectLst>
              </a:rPr>
              <a:t>   b = a &lt;&lt; 8 ;          </a:t>
            </a:r>
            <a:r>
              <a:rPr lang="en-US" altLang="zh-CN" sz="2000" b="1" dirty="0">
                <a:solidFill>
                  <a:schemeClr val="accent2"/>
                </a:solidFill>
                <a:latin typeface="+mn-lt"/>
                <a:ea typeface="楷体" pitchFamily="49" charset="-122"/>
              </a:rPr>
              <a:t>//</a:t>
            </a:r>
            <a:r>
              <a:rPr lang="zh-CN" altLang="en-US" sz="2000" b="1" dirty="0">
                <a:solidFill>
                  <a:schemeClr val="accent2"/>
                </a:solidFill>
                <a:latin typeface="+mn-lt"/>
                <a:ea typeface="楷体" pitchFamily="49" charset="-122"/>
              </a:rPr>
              <a:t>将</a:t>
            </a:r>
            <a:r>
              <a:rPr lang="en-US" altLang="zh-CN" sz="2000" b="1" dirty="0">
                <a:solidFill>
                  <a:schemeClr val="accent2"/>
                </a:solidFill>
                <a:latin typeface="+mn-lt"/>
                <a:ea typeface="楷体" pitchFamily="49" charset="-122"/>
              </a:rPr>
              <a:t>a</a:t>
            </a:r>
            <a:r>
              <a:rPr lang="zh-CN" altLang="en-US" sz="2000" b="1" dirty="0">
                <a:solidFill>
                  <a:schemeClr val="accent2"/>
                </a:solidFill>
                <a:latin typeface="+mn-lt"/>
                <a:ea typeface="楷体" pitchFamily="49" charset="-122"/>
              </a:rPr>
              <a:t>的低</a:t>
            </a:r>
            <a:r>
              <a:rPr lang="en-US" altLang="zh-CN" sz="2000" b="1" dirty="0">
                <a:solidFill>
                  <a:schemeClr val="accent2"/>
                </a:solidFill>
                <a:latin typeface="+mn-lt"/>
                <a:ea typeface="楷体" pitchFamily="49" charset="-122"/>
              </a:rPr>
              <a:t>8</a:t>
            </a:r>
            <a:r>
              <a:rPr lang="zh-CN" altLang="en-US" sz="2000" b="1" dirty="0">
                <a:solidFill>
                  <a:schemeClr val="accent2"/>
                </a:solidFill>
                <a:latin typeface="+mn-lt"/>
                <a:ea typeface="楷体" pitchFamily="49" charset="-122"/>
              </a:rPr>
              <a:t>位移到高</a:t>
            </a:r>
            <a:r>
              <a:rPr lang="en-US" altLang="zh-CN" sz="2000" b="1" dirty="0">
                <a:solidFill>
                  <a:schemeClr val="accent2"/>
                </a:solidFill>
                <a:latin typeface="+mn-lt"/>
                <a:ea typeface="楷体" pitchFamily="49" charset="-122"/>
              </a:rPr>
              <a:t>8</a:t>
            </a:r>
            <a:r>
              <a:rPr lang="zh-CN" altLang="en-US" sz="2000" b="1" dirty="0">
                <a:solidFill>
                  <a:schemeClr val="accent2"/>
                </a:solidFill>
                <a:latin typeface="+mn-lt"/>
                <a:ea typeface="楷体" pitchFamily="49" charset="-122"/>
              </a:rPr>
              <a:t>位赋值给</a:t>
            </a:r>
            <a:r>
              <a:rPr lang="en-US" altLang="zh-CN" sz="2000" b="1" dirty="0">
                <a:solidFill>
                  <a:schemeClr val="accent2"/>
                </a:solidFill>
                <a:latin typeface="+mn-lt"/>
                <a:ea typeface="楷体" pitchFamily="49" charset="-122"/>
              </a:rPr>
              <a:t>b</a:t>
            </a:r>
            <a:r>
              <a:rPr lang="zh-CN" altLang="en-US" sz="2000" b="1" dirty="0">
                <a:solidFill>
                  <a:schemeClr val="accent2"/>
                </a:solidFill>
                <a:latin typeface="+mn-lt"/>
                <a:ea typeface="楷体" pitchFamily="49" charset="-122"/>
              </a:rPr>
              <a:t>，</a:t>
            </a:r>
            <a:r>
              <a:rPr lang="en-US" altLang="zh-CN" sz="2000" b="1" dirty="0">
                <a:solidFill>
                  <a:schemeClr val="accent2"/>
                </a:solidFill>
                <a:latin typeface="+mn-lt"/>
                <a:ea typeface="楷体" pitchFamily="49" charset="-122"/>
              </a:rPr>
              <a:t>b</a:t>
            </a:r>
            <a:r>
              <a:rPr lang="zh-CN" altLang="en-US" sz="2000" b="1" dirty="0">
                <a:solidFill>
                  <a:schemeClr val="accent2"/>
                </a:solidFill>
                <a:latin typeface="+mn-lt"/>
                <a:ea typeface="楷体" pitchFamily="49" charset="-122"/>
              </a:rPr>
              <a:t>的值为</a:t>
            </a:r>
            <a:r>
              <a:rPr lang="en-US" altLang="zh-CN" sz="2000" b="1" dirty="0">
                <a:solidFill>
                  <a:schemeClr val="accent2"/>
                </a:solidFill>
                <a:latin typeface="+mn-lt"/>
                <a:ea typeface="楷体" pitchFamily="49" charset="-122"/>
              </a:rPr>
              <a:t>0x4500</a:t>
            </a:r>
          </a:p>
          <a:p>
            <a:pPr marL="457200" indent="-457200">
              <a:tabLst>
                <a:tab pos="457200" algn="l"/>
              </a:tabLst>
            </a:pPr>
            <a:r>
              <a:rPr lang="en-US" altLang="zh-CN" b="1" dirty="0">
                <a:effectLst>
                  <a:outerShdw blurRad="38100" dist="38100" dir="2700000" algn="tl">
                    <a:srgbClr val="FFFFFF"/>
                  </a:outerShdw>
                </a:effectLst>
              </a:rPr>
              <a:t>   c = a &gt;&gt; 8 ;          </a:t>
            </a:r>
            <a:r>
              <a:rPr lang="en-US" altLang="zh-CN" sz="2000" b="1" dirty="0">
                <a:solidFill>
                  <a:schemeClr val="accent2"/>
                </a:solidFill>
                <a:latin typeface="+mn-lt"/>
                <a:ea typeface="楷体" pitchFamily="49" charset="-122"/>
              </a:rPr>
              <a:t>//</a:t>
            </a:r>
            <a:r>
              <a:rPr lang="zh-CN" altLang="en-US" sz="2000" b="1" dirty="0">
                <a:solidFill>
                  <a:schemeClr val="accent2"/>
                </a:solidFill>
                <a:latin typeface="+mn-lt"/>
                <a:ea typeface="楷体" pitchFamily="49" charset="-122"/>
              </a:rPr>
              <a:t>将</a:t>
            </a:r>
            <a:r>
              <a:rPr lang="en-US" altLang="zh-CN" sz="2000" b="1" dirty="0">
                <a:solidFill>
                  <a:schemeClr val="accent2"/>
                </a:solidFill>
                <a:latin typeface="+mn-lt"/>
                <a:ea typeface="楷体" pitchFamily="49" charset="-122"/>
              </a:rPr>
              <a:t>a</a:t>
            </a:r>
            <a:r>
              <a:rPr lang="zh-CN" altLang="en-US" sz="2000" b="1" dirty="0">
                <a:solidFill>
                  <a:schemeClr val="accent2"/>
                </a:solidFill>
                <a:latin typeface="+mn-lt"/>
                <a:ea typeface="楷体" pitchFamily="49" charset="-122"/>
              </a:rPr>
              <a:t>的高</a:t>
            </a:r>
            <a:r>
              <a:rPr lang="en-US" altLang="zh-CN" sz="2000" b="1" dirty="0">
                <a:solidFill>
                  <a:schemeClr val="accent2"/>
                </a:solidFill>
                <a:latin typeface="+mn-lt"/>
                <a:ea typeface="楷体" pitchFamily="49" charset="-122"/>
              </a:rPr>
              <a:t>8</a:t>
            </a:r>
            <a:r>
              <a:rPr lang="zh-CN" altLang="en-US" sz="2000" b="1" dirty="0">
                <a:solidFill>
                  <a:schemeClr val="accent2"/>
                </a:solidFill>
                <a:latin typeface="+mn-lt"/>
                <a:ea typeface="楷体" pitchFamily="49" charset="-122"/>
              </a:rPr>
              <a:t>位移到低</a:t>
            </a:r>
            <a:r>
              <a:rPr lang="en-US" altLang="zh-CN" sz="2000" b="1" dirty="0">
                <a:solidFill>
                  <a:schemeClr val="accent2"/>
                </a:solidFill>
                <a:latin typeface="+mn-lt"/>
                <a:ea typeface="楷体" pitchFamily="49" charset="-122"/>
              </a:rPr>
              <a:t>8</a:t>
            </a:r>
            <a:r>
              <a:rPr lang="zh-CN" altLang="en-US" sz="2000" b="1" dirty="0">
                <a:solidFill>
                  <a:schemeClr val="accent2"/>
                </a:solidFill>
                <a:latin typeface="+mn-lt"/>
                <a:ea typeface="楷体" pitchFamily="49" charset="-122"/>
              </a:rPr>
              <a:t>位赋值给</a:t>
            </a:r>
            <a:r>
              <a:rPr lang="en-US" altLang="zh-CN" sz="2000" b="1" dirty="0">
                <a:solidFill>
                  <a:schemeClr val="accent2"/>
                </a:solidFill>
                <a:latin typeface="+mn-lt"/>
                <a:ea typeface="楷体" pitchFamily="49" charset="-122"/>
              </a:rPr>
              <a:t>c</a:t>
            </a:r>
            <a:r>
              <a:rPr lang="zh-CN" altLang="en-US" sz="2000" b="1" dirty="0">
                <a:solidFill>
                  <a:schemeClr val="accent2"/>
                </a:solidFill>
                <a:latin typeface="+mn-lt"/>
                <a:ea typeface="楷体" pitchFamily="49" charset="-122"/>
              </a:rPr>
              <a:t>，</a:t>
            </a:r>
            <a:r>
              <a:rPr lang="en-US" altLang="zh-CN" sz="2000" b="1" dirty="0">
                <a:solidFill>
                  <a:schemeClr val="accent2"/>
                </a:solidFill>
                <a:latin typeface="+mn-lt"/>
                <a:ea typeface="楷体" pitchFamily="49" charset="-122"/>
              </a:rPr>
              <a:t>c</a:t>
            </a:r>
            <a:r>
              <a:rPr lang="zh-CN" altLang="en-US" sz="2000" b="1" dirty="0">
                <a:solidFill>
                  <a:schemeClr val="accent2"/>
                </a:solidFill>
                <a:latin typeface="+mn-lt"/>
                <a:ea typeface="楷体" pitchFamily="49" charset="-122"/>
              </a:rPr>
              <a:t>的值为</a:t>
            </a:r>
            <a:r>
              <a:rPr lang="en-US" altLang="zh-CN" sz="2000" b="1" dirty="0">
                <a:solidFill>
                  <a:schemeClr val="accent2"/>
                </a:solidFill>
                <a:latin typeface="+mn-lt"/>
                <a:ea typeface="楷体" pitchFamily="49" charset="-122"/>
              </a:rPr>
              <a:t>0xfff2</a:t>
            </a:r>
          </a:p>
          <a:p>
            <a:pPr marL="457200" indent="-457200">
              <a:tabLst>
                <a:tab pos="457200" algn="l"/>
              </a:tabLst>
            </a:pPr>
            <a:r>
              <a:rPr lang="en-US" altLang="zh-CN" b="1" dirty="0">
                <a:effectLst>
                  <a:outerShdw blurRad="38100" dist="38100" dir="2700000" algn="tl">
                    <a:srgbClr val="FFFFFF"/>
                  </a:outerShdw>
                </a:effectLst>
              </a:rPr>
              <a:t>   c = c &amp; 0x00ff;    </a:t>
            </a:r>
            <a:r>
              <a:rPr lang="en-US" altLang="zh-CN" sz="2000" b="1" dirty="0">
                <a:solidFill>
                  <a:schemeClr val="accent2"/>
                </a:solidFill>
                <a:latin typeface="+mn-lt"/>
                <a:ea typeface="楷体" pitchFamily="49" charset="-122"/>
              </a:rPr>
              <a:t>//</a:t>
            </a:r>
            <a:r>
              <a:rPr lang="zh-CN" altLang="en-US" sz="2000" b="1" dirty="0">
                <a:solidFill>
                  <a:schemeClr val="accent2"/>
                </a:solidFill>
                <a:latin typeface="+mn-lt"/>
                <a:ea typeface="楷体" pitchFamily="49" charset="-122"/>
              </a:rPr>
              <a:t>将</a:t>
            </a:r>
            <a:r>
              <a:rPr lang="en-US" altLang="zh-CN" sz="2000" b="1" dirty="0">
                <a:solidFill>
                  <a:schemeClr val="accent2"/>
                </a:solidFill>
                <a:latin typeface="+mn-lt"/>
                <a:ea typeface="楷体" pitchFamily="49" charset="-122"/>
              </a:rPr>
              <a:t>c</a:t>
            </a:r>
            <a:r>
              <a:rPr lang="zh-CN" altLang="en-US" sz="2000" b="1" dirty="0">
                <a:solidFill>
                  <a:schemeClr val="accent2"/>
                </a:solidFill>
                <a:latin typeface="+mn-lt"/>
                <a:ea typeface="楷体" pitchFamily="49" charset="-122"/>
              </a:rPr>
              <a:t>的高</a:t>
            </a:r>
            <a:r>
              <a:rPr lang="en-US" altLang="zh-CN" sz="2000" b="1" dirty="0">
                <a:solidFill>
                  <a:schemeClr val="accent2"/>
                </a:solidFill>
                <a:latin typeface="+mn-lt"/>
                <a:ea typeface="楷体" pitchFamily="49" charset="-122"/>
              </a:rPr>
              <a:t>8</a:t>
            </a:r>
            <a:r>
              <a:rPr lang="zh-CN" altLang="en-US" sz="2000" b="1" dirty="0">
                <a:solidFill>
                  <a:schemeClr val="accent2"/>
                </a:solidFill>
                <a:latin typeface="+mn-lt"/>
                <a:ea typeface="楷体" pitchFamily="49" charset="-122"/>
              </a:rPr>
              <a:t>位清</a:t>
            </a:r>
            <a:r>
              <a:rPr lang="en-US" altLang="zh-CN" sz="2000" b="1" dirty="0">
                <a:solidFill>
                  <a:schemeClr val="accent2"/>
                </a:solidFill>
                <a:latin typeface="+mn-lt"/>
                <a:ea typeface="楷体" pitchFamily="49" charset="-122"/>
              </a:rPr>
              <a:t>0</a:t>
            </a:r>
            <a:r>
              <a:rPr lang="zh-CN" altLang="en-US" sz="2000" b="1" dirty="0">
                <a:solidFill>
                  <a:schemeClr val="accent2"/>
                </a:solidFill>
                <a:latin typeface="+mn-lt"/>
                <a:ea typeface="楷体" pitchFamily="49" charset="-122"/>
              </a:rPr>
              <a:t>后赋值给</a:t>
            </a:r>
            <a:r>
              <a:rPr lang="en-US" altLang="zh-CN" sz="2000" b="1" dirty="0">
                <a:solidFill>
                  <a:schemeClr val="accent2"/>
                </a:solidFill>
                <a:latin typeface="+mn-lt"/>
                <a:ea typeface="楷体" pitchFamily="49" charset="-122"/>
              </a:rPr>
              <a:t>c</a:t>
            </a:r>
            <a:r>
              <a:rPr lang="zh-CN" altLang="en-US" sz="2000" b="1" dirty="0">
                <a:solidFill>
                  <a:schemeClr val="accent2"/>
                </a:solidFill>
                <a:latin typeface="+mn-lt"/>
                <a:ea typeface="楷体" pitchFamily="49" charset="-122"/>
              </a:rPr>
              <a:t>，</a:t>
            </a:r>
            <a:r>
              <a:rPr lang="en-US" altLang="zh-CN" sz="2000" b="1" dirty="0">
                <a:solidFill>
                  <a:schemeClr val="accent2"/>
                </a:solidFill>
                <a:latin typeface="+mn-lt"/>
                <a:ea typeface="楷体" pitchFamily="49" charset="-122"/>
              </a:rPr>
              <a:t>c</a:t>
            </a:r>
            <a:r>
              <a:rPr lang="zh-CN" altLang="en-US" sz="2000" b="1" dirty="0">
                <a:solidFill>
                  <a:schemeClr val="accent2"/>
                </a:solidFill>
                <a:latin typeface="+mn-lt"/>
                <a:ea typeface="楷体" pitchFamily="49" charset="-122"/>
              </a:rPr>
              <a:t>的值为</a:t>
            </a:r>
            <a:r>
              <a:rPr lang="en-US" altLang="zh-CN" sz="2000" b="1" dirty="0">
                <a:solidFill>
                  <a:schemeClr val="accent2"/>
                </a:solidFill>
                <a:latin typeface="+mn-lt"/>
                <a:ea typeface="楷体" pitchFamily="49" charset="-122"/>
              </a:rPr>
              <a:t>0x00f2</a:t>
            </a:r>
          </a:p>
          <a:p>
            <a:pPr marL="457200" indent="-457200">
              <a:tabLst>
                <a:tab pos="457200" algn="l"/>
              </a:tabLst>
            </a:pPr>
            <a:r>
              <a:rPr lang="en-US" altLang="zh-CN" b="1" dirty="0">
                <a:effectLst>
                  <a:outerShdw blurRad="38100" dist="38100" dir="2700000" algn="tl">
                    <a:srgbClr val="FFFFFF"/>
                  </a:outerShdw>
                </a:effectLst>
              </a:rPr>
              <a:t>   a = b + c;             </a:t>
            </a:r>
            <a:r>
              <a:rPr lang="en-US" altLang="zh-CN" sz="2000" b="1" dirty="0">
                <a:solidFill>
                  <a:schemeClr val="accent2"/>
                </a:solidFill>
                <a:latin typeface="+mn-lt"/>
                <a:ea typeface="楷体" pitchFamily="49" charset="-122"/>
              </a:rPr>
              <a:t>//</a:t>
            </a:r>
            <a:r>
              <a:rPr lang="zh-CN" altLang="en-US" sz="2000" b="1" dirty="0">
                <a:solidFill>
                  <a:schemeClr val="accent2"/>
                </a:solidFill>
                <a:latin typeface="+mn-lt"/>
                <a:ea typeface="楷体" pitchFamily="49" charset="-122"/>
              </a:rPr>
              <a:t>将</a:t>
            </a:r>
            <a:r>
              <a:rPr lang="en-US" altLang="zh-CN" sz="2000" b="1" dirty="0">
                <a:solidFill>
                  <a:schemeClr val="accent2"/>
                </a:solidFill>
                <a:latin typeface="+mn-lt"/>
                <a:ea typeface="楷体" pitchFamily="49" charset="-122"/>
              </a:rPr>
              <a:t>b</a:t>
            </a:r>
            <a:r>
              <a:rPr lang="zh-CN" altLang="en-US" sz="2000" b="1" dirty="0">
                <a:solidFill>
                  <a:schemeClr val="accent2"/>
                </a:solidFill>
                <a:latin typeface="+mn-lt"/>
                <a:ea typeface="楷体" pitchFamily="49" charset="-122"/>
              </a:rPr>
              <a:t>和</a:t>
            </a:r>
            <a:r>
              <a:rPr lang="en-US" altLang="zh-CN" sz="2000" b="1" dirty="0">
                <a:solidFill>
                  <a:schemeClr val="accent2"/>
                </a:solidFill>
                <a:latin typeface="+mn-lt"/>
                <a:ea typeface="楷体" pitchFamily="49" charset="-122"/>
              </a:rPr>
              <a:t>c</a:t>
            </a:r>
            <a:r>
              <a:rPr lang="zh-CN" altLang="en-US" sz="2000" b="1" dirty="0">
                <a:solidFill>
                  <a:schemeClr val="accent2"/>
                </a:solidFill>
                <a:latin typeface="+mn-lt"/>
                <a:ea typeface="楷体" pitchFamily="49" charset="-122"/>
              </a:rPr>
              <a:t>的值相加赋值给</a:t>
            </a:r>
            <a:r>
              <a:rPr lang="en-US" altLang="zh-CN" sz="2000" b="1" dirty="0">
                <a:solidFill>
                  <a:schemeClr val="accent2"/>
                </a:solidFill>
                <a:latin typeface="+mn-lt"/>
                <a:ea typeface="楷体" pitchFamily="49" charset="-122"/>
              </a:rPr>
              <a:t>a</a:t>
            </a:r>
            <a:r>
              <a:rPr lang="zh-CN" altLang="en-US" sz="2000" b="1" dirty="0">
                <a:solidFill>
                  <a:schemeClr val="accent2"/>
                </a:solidFill>
                <a:latin typeface="+mn-lt"/>
                <a:ea typeface="楷体" pitchFamily="49" charset="-122"/>
              </a:rPr>
              <a:t>，</a:t>
            </a:r>
            <a:r>
              <a:rPr lang="en-US" altLang="zh-CN" sz="2000" b="1" dirty="0">
                <a:solidFill>
                  <a:schemeClr val="accent2"/>
                </a:solidFill>
                <a:latin typeface="+mn-lt"/>
                <a:ea typeface="楷体" pitchFamily="49" charset="-122"/>
              </a:rPr>
              <a:t>a</a:t>
            </a:r>
            <a:r>
              <a:rPr lang="zh-CN" altLang="en-US" sz="2000" b="1" dirty="0">
                <a:solidFill>
                  <a:schemeClr val="accent2"/>
                </a:solidFill>
                <a:latin typeface="+mn-lt"/>
                <a:ea typeface="楷体" pitchFamily="49" charset="-122"/>
              </a:rPr>
              <a:t>的值为</a:t>
            </a:r>
            <a:r>
              <a:rPr lang="en-US" altLang="zh-CN" sz="2000" b="1" dirty="0">
                <a:solidFill>
                  <a:schemeClr val="accent2"/>
                </a:solidFill>
                <a:latin typeface="+mn-lt"/>
                <a:ea typeface="楷体" pitchFamily="49" charset="-122"/>
              </a:rPr>
              <a:t>0x45f2</a:t>
            </a:r>
          </a:p>
          <a:p>
            <a:pPr marL="457200" indent="-457200">
              <a:tabLst>
                <a:tab pos="4572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%x", a);</a:t>
            </a:r>
          </a:p>
          <a:p>
            <a:pPr marL="457200" indent="-457200">
              <a:tabLst>
                <a:tab pos="457200" algn="l"/>
              </a:tabLst>
            </a:pPr>
            <a:r>
              <a:rPr lang="en-US" altLang="zh-CN" b="1" dirty="0">
                <a:effectLst>
                  <a:outerShdw blurRad="38100" dist="38100" dir="2700000" algn="tl">
                    <a:srgbClr val="FFFFFF"/>
                  </a:outerShdw>
                </a:effectLst>
              </a:rPr>
              <a:t>   return 0;</a:t>
            </a:r>
          </a:p>
          <a:p>
            <a:pPr marL="457200" indent="-457200">
              <a:tabLst>
                <a:tab pos="457200" algn="l"/>
              </a:tabLst>
            </a:pPr>
            <a:r>
              <a:rPr lang="en-US" altLang="zh-CN" b="1" dirty="0">
                <a:effectLst>
                  <a:outerShdw blurRad="38100" dist="38100" dir="2700000" algn="tl">
                    <a:srgbClr val="FFFFFF"/>
                  </a:outerShdw>
                </a:effectLst>
              </a:rPr>
              <a:t> }</a:t>
            </a:r>
          </a:p>
        </p:txBody>
      </p:sp>
      <p:sp>
        <p:nvSpPr>
          <p:cNvPr id="829559" name="Text Box 119"/>
          <p:cNvSpPr txBox="1">
            <a:spLocks noChangeArrowheads="1"/>
          </p:cNvSpPr>
          <p:nvPr/>
        </p:nvSpPr>
        <p:spPr bwMode="auto">
          <a:xfrm>
            <a:off x="7391524" y="5876935"/>
            <a:ext cx="2736924" cy="576263"/>
          </a:xfrm>
          <a:prstGeom prst="rect">
            <a:avLst/>
          </a:prstGeom>
          <a:solidFill>
            <a:schemeClr val="bg1"/>
          </a:solidFill>
          <a:ln w="28575">
            <a:solidFill>
              <a:srgbClr val="C00000"/>
            </a:solidFill>
            <a:miter lim="800000"/>
            <a:headEnd/>
            <a:tailEnd/>
          </a:ln>
          <a:effectLst>
            <a:outerShdw blurRad="50800" dist="110490" dir="2700000" algn="tl" rotWithShape="0">
              <a:prstClr val="black">
                <a:alpha val="43000"/>
              </a:prstClr>
            </a:outerShdw>
          </a:effectLst>
          <a:scene3d>
            <a:camera prst="orthographicFront"/>
            <a:lightRig rig="threePt" dir="t"/>
          </a:scene3d>
          <a:sp3d>
            <a:bevelT w="114300" prst="hardEdge"/>
          </a:sp3d>
        </p:spPr>
        <p:txBody>
          <a:bodyPr/>
          <a:lstStyle/>
          <a:p>
            <a:pPr algn="ctr" eaLnBrk="0" hangingPunct="0">
              <a:spcBef>
                <a:spcPct val="50000"/>
              </a:spcBef>
            </a:pPr>
            <a:r>
              <a:rPr lang="en-US" altLang="zh-CN" b="1" dirty="0">
                <a:solidFill>
                  <a:srgbClr val="FF3399"/>
                </a:solidFill>
                <a:effectLst>
                  <a:outerShdw blurRad="38100" dist="38100" dir="2700000" algn="tl">
                    <a:srgbClr val="000000"/>
                  </a:outerShdw>
                </a:effectLst>
              </a:rPr>
              <a:t>a = 0x45f2</a:t>
            </a:r>
          </a:p>
        </p:txBody>
      </p:sp>
      <p:sp>
        <p:nvSpPr>
          <p:cNvPr id="2" name="灯片编号占位符 1">
            <a:extLst>
              <a:ext uri="{FF2B5EF4-FFF2-40B4-BE49-F238E27FC236}">
                <a16:creationId xmlns:a16="http://schemas.microsoft.com/office/drawing/2014/main" id="{AFB262B6-484F-CD09-51E4-8B1C5D806A00}"/>
              </a:ext>
            </a:extLst>
          </p:cNvPr>
          <p:cNvSpPr>
            <a:spLocks noGrp="1"/>
          </p:cNvSpPr>
          <p:nvPr>
            <p:ph type="sldNum" sz="quarter" idx="12"/>
          </p:nvPr>
        </p:nvSpPr>
        <p:spPr/>
        <p:txBody>
          <a:bodyPr/>
          <a:lstStyle/>
          <a:p>
            <a:fld id="{889BB3BD-F80A-4CDD-987F-7A7F8A95929D}" type="slidenum">
              <a:rPr lang="en-US" altLang="zh-CN" smtClean="0"/>
              <a:pPr/>
              <a:t>45</a:t>
            </a:fld>
            <a:endParaRPr lang="en-US"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45"/>
                                        </p:tgtEl>
                                        <p:attrNameLst>
                                          <p:attrName>style.visibility</p:attrName>
                                        </p:attrNameLst>
                                      </p:cBhvr>
                                      <p:to>
                                        <p:strVal val="visible"/>
                                      </p:to>
                                    </p:set>
                                    <p:animEffect transition="in" filter="blinds(horizontal)">
                                      <p:cBhvr>
                                        <p:cTn id="7" dur="500"/>
                                        <p:tgtEl>
                                          <p:spTgt spid="82944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9550"/>
                                        </p:tgtEl>
                                        <p:attrNameLst>
                                          <p:attrName>style.visibility</p:attrName>
                                        </p:attrNameLst>
                                      </p:cBhvr>
                                      <p:to>
                                        <p:strVal val="visible"/>
                                      </p:to>
                                    </p:set>
                                    <p:animEffect transition="in" filter="box(in)">
                                      <p:cBhvr>
                                        <p:cTn id="12" dur="500"/>
                                        <p:tgtEl>
                                          <p:spTgt spid="82955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29551"/>
                                        </p:tgtEl>
                                        <p:attrNameLst>
                                          <p:attrName>style.visibility</p:attrName>
                                        </p:attrNameLst>
                                      </p:cBhvr>
                                      <p:to>
                                        <p:strVal val="visible"/>
                                      </p:to>
                                    </p:set>
                                    <p:anim calcmode="lin" valueType="num">
                                      <p:cBhvr additive="base">
                                        <p:cTn id="17" dur="500" fill="hold"/>
                                        <p:tgtEl>
                                          <p:spTgt spid="829551"/>
                                        </p:tgtEl>
                                        <p:attrNameLst>
                                          <p:attrName>ppt_x</p:attrName>
                                        </p:attrNameLst>
                                      </p:cBhvr>
                                      <p:tavLst>
                                        <p:tav tm="0">
                                          <p:val>
                                            <p:strVal val="0-#ppt_w/2"/>
                                          </p:val>
                                        </p:tav>
                                        <p:tav tm="100000">
                                          <p:val>
                                            <p:strVal val="#ppt_x"/>
                                          </p:val>
                                        </p:tav>
                                      </p:tavLst>
                                    </p:anim>
                                    <p:anim calcmode="lin" valueType="num">
                                      <p:cBhvr additive="base">
                                        <p:cTn id="18" dur="500" fill="hold"/>
                                        <p:tgtEl>
                                          <p:spTgt spid="8295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829552"/>
                                        </p:tgtEl>
                                        <p:attrNameLst>
                                          <p:attrName>style.visibility</p:attrName>
                                        </p:attrNameLst>
                                      </p:cBhvr>
                                      <p:to>
                                        <p:strVal val="visible"/>
                                      </p:to>
                                    </p:set>
                                    <p:animEffect transition="in" filter="box(out)">
                                      <p:cBhvr>
                                        <p:cTn id="23" dur="500"/>
                                        <p:tgtEl>
                                          <p:spTgt spid="829552"/>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829553"/>
                                        </p:tgtEl>
                                        <p:attrNameLst>
                                          <p:attrName>style.visibility</p:attrName>
                                        </p:attrNameLst>
                                      </p:cBhvr>
                                      <p:to>
                                        <p:strVal val="visible"/>
                                      </p:to>
                                    </p:set>
                                    <p:animEffect transition="in" filter="box(out)">
                                      <p:cBhvr>
                                        <p:cTn id="28" dur="500"/>
                                        <p:tgtEl>
                                          <p:spTgt spid="829553"/>
                                        </p:tgtEl>
                                      </p:cBhvr>
                                    </p:animEffect>
                                  </p:childTnLst>
                                  <p:subTnLst>
                                    <p:set>
                                      <p:cBhvr override="childStyle">
                                        <p:cTn dur="1" fill="hold" display="0" masterRel="nextClick" afterEffect="1"/>
                                        <p:tgtEl>
                                          <p:spTgt spid="829553"/>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himes.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29554"/>
                                        </p:tgtEl>
                                        <p:attrNameLst>
                                          <p:attrName>style.visibility</p:attrName>
                                        </p:attrNameLst>
                                      </p:cBhvr>
                                      <p:to>
                                        <p:strVal val="visible"/>
                                      </p:to>
                                    </p:set>
                                    <p:anim calcmode="lin" valueType="num">
                                      <p:cBhvr additive="base">
                                        <p:cTn id="33" dur="500" fill="hold"/>
                                        <p:tgtEl>
                                          <p:spTgt spid="829554"/>
                                        </p:tgtEl>
                                        <p:attrNameLst>
                                          <p:attrName>ppt_x</p:attrName>
                                        </p:attrNameLst>
                                      </p:cBhvr>
                                      <p:tavLst>
                                        <p:tav tm="0">
                                          <p:val>
                                            <p:strVal val="0-#ppt_w/2"/>
                                          </p:val>
                                        </p:tav>
                                        <p:tav tm="100000">
                                          <p:val>
                                            <p:strVal val="#ppt_x"/>
                                          </p:val>
                                        </p:tav>
                                      </p:tavLst>
                                    </p:anim>
                                    <p:anim calcmode="lin" valueType="num">
                                      <p:cBhvr additive="base">
                                        <p:cTn id="34" dur="500" fill="hold"/>
                                        <p:tgtEl>
                                          <p:spTgt spid="8295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829555"/>
                                        </p:tgtEl>
                                        <p:attrNameLst>
                                          <p:attrName>style.visibility</p:attrName>
                                        </p:attrNameLst>
                                      </p:cBhvr>
                                      <p:to>
                                        <p:strVal val="visible"/>
                                      </p:to>
                                    </p:set>
                                    <p:animEffect transition="in" filter="box(out)">
                                      <p:cBhvr>
                                        <p:cTn id="39" dur="500"/>
                                        <p:tgtEl>
                                          <p:spTgt spid="829555"/>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829557"/>
                                        </p:tgtEl>
                                        <p:attrNameLst>
                                          <p:attrName>style.visibility</p:attrName>
                                        </p:attrNameLst>
                                      </p:cBhvr>
                                      <p:to>
                                        <p:strVal val="visible"/>
                                      </p:to>
                                    </p:set>
                                    <p:animEffect transition="in" filter="box(out)">
                                      <p:cBhvr>
                                        <p:cTn id="44" dur="500"/>
                                        <p:tgtEl>
                                          <p:spTgt spid="829557"/>
                                        </p:tgtEl>
                                      </p:cBhvr>
                                    </p:animEffect>
                                  </p:childTnLst>
                                  <p:subTnLst>
                                    <p:set>
                                      <p:cBhvr override="childStyle">
                                        <p:cTn dur="1" fill="hold" display="0" masterRel="nextClick" afterEffect="1"/>
                                        <p:tgtEl>
                                          <p:spTgt spid="829557"/>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3" name="chimes.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9560"/>
                                        </p:tgtEl>
                                        <p:attrNameLst>
                                          <p:attrName>style.visibility</p:attrName>
                                        </p:attrNameLst>
                                      </p:cBhvr>
                                      <p:to>
                                        <p:strVal val="visible"/>
                                      </p:to>
                                    </p:set>
                                    <p:anim calcmode="lin" valueType="num">
                                      <p:cBhvr additive="base">
                                        <p:cTn id="49" dur="500" fill="hold"/>
                                        <p:tgtEl>
                                          <p:spTgt spid="829560"/>
                                        </p:tgtEl>
                                        <p:attrNameLst>
                                          <p:attrName>ppt_x</p:attrName>
                                        </p:attrNameLst>
                                      </p:cBhvr>
                                      <p:tavLst>
                                        <p:tav tm="0">
                                          <p:val>
                                            <p:strVal val="0-#ppt_w/2"/>
                                          </p:val>
                                        </p:tav>
                                        <p:tav tm="100000">
                                          <p:val>
                                            <p:strVal val="#ppt_x"/>
                                          </p:val>
                                        </p:tav>
                                      </p:tavLst>
                                    </p:anim>
                                    <p:anim calcmode="lin" valueType="num">
                                      <p:cBhvr additive="base">
                                        <p:cTn id="50" dur="500" fill="hold"/>
                                        <p:tgtEl>
                                          <p:spTgt spid="82956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829558"/>
                                        </p:tgtEl>
                                        <p:attrNameLst>
                                          <p:attrName>style.visibility</p:attrName>
                                        </p:attrNameLst>
                                      </p:cBhvr>
                                      <p:to>
                                        <p:strVal val="visible"/>
                                      </p:to>
                                    </p:set>
                                    <p:animEffect transition="in" filter="box(out)">
                                      <p:cBhvr>
                                        <p:cTn id="55" dur="500"/>
                                        <p:tgtEl>
                                          <p:spTgt spid="829558"/>
                                        </p:tgtEl>
                                      </p:cBhvr>
                                    </p:animEffect>
                                  </p:childTnLst>
                                  <p:subTnLst>
                                    <p:audio>
                                      <p:cMediaNode>
                                        <p:cTn display="0" masterRel="sameClick">
                                          <p:stCondLst>
                                            <p:cond evt="begin" delay="0">
                                              <p:tn val="53"/>
                                            </p:cond>
                                          </p:stCondLst>
                                          <p:endCondLst>
                                            <p:cond evt="onStopAudio" delay="0">
                                              <p:tgtEl>
                                                <p:sldTgt/>
                                              </p:tgtEl>
                                            </p:cond>
                                          </p:endCondLst>
                                        </p:cTn>
                                        <p:tgtEl>
                                          <p:sndTgt r:embed="rId3" name="chimes.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829559"/>
                                        </p:tgtEl>
                                        <p:attrNameLst>
                                          <p:attrName>style.visibility</p:attrName>
                                        </p:attrNameLst>
                                      </p:cBhvr>
                                      <p:to>
                                        <p:strVal val="visible"/>
                                      </p:to>
                                    </p:set>
                                    <p:animEffect transition="in" filter="box(out)">
                                      <p:cBhvr>
                                        <p:cTn id="60" dur="500"/>
                                        <p:tgtEl>
                                          <p:spTgt spid="829559"/>
                                        </p:tgtEl>
                                      </p:cBhvr>
                                    </p:animEffect>
                                  </p:childTnLst>
                                  <p:subTnLst>
                                    <p:audio>
                                      <p:cMediaNode>
                                        <p:cTn display="0" masterRel="sameClick">
                                          <p:stCondLst>
                                            <p:cond evt="begin" delay="0">
                                              <p:tn val="58"/>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57" grpId="0" animBg="1" autoUpdateAnimBg="0"/>
      <p:bldP spid="829553" grpId="0" animBg="1" autoUpdateAnimBg="0"/>
      <p:bldP spid="829445" grpId="0"/>
      <p:bldP spid="829550" grpId="0" animBg="1"/>
      <p:bldP spid="829551" grpId="0"/>
      <p:bldP spid="829552" grpId="0" animBg="1"/>
      <p:bldP spid="829554" grpId="0"/>
      <p:bldP spid="829555" grpId="0" animBg="1"/>
      <p:bldP spid="829560" grpId="0"/>
      <p:bldP spid="829558" grpId="0" animBg="1"/>
      <p:bldP spid="82955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0469" name="Rectangle 5"/>
          <p:cNvSpPr>
            <a:spLocks noChangeArrowheads="1"/>
          </p:cNvSpPr>
          <p:nvPr/>
        </p:nvSpPr>
        <p:spPr bwMode="auto">
          <a:xfrm>
            <a:off x="668911" y="209550"/>
            <a:ext cx="5859138" cy="647700"/>
          </a:xfrm>
          <a:prstGeom prst="rect">
            <a:avLst/>
          </a:prstGeom>
          <a:noFill/>
          <a:ln w="9525">
            <a:noFill/>
            <a:miter lim="800000"/>
            <a:headEnd/>
            <a:tailEnd/>
          </a:ln>
          <a:effectLst/>
        </p:spPr>
        <p:txBody>
          <a:bodyPr/>
          <a:lstStyle/>
          <a:p>
            <a:pPr marL="342900" indent="-342900" algn="just">
              <a:spcBef>
                <a:spcPct val="20000"/>
              </a:spcBef>
            </a:pPr>
            <a:r>
              <a:rPr lang="en-US" altLang="zh-CN" sz="3200" b="1" dirty="0">
                <a:solidFill>
                  <a:srgbClr val="FF3399"/>
                </a:solidFill>
                <a:effectLst>
                  <a:outerShdw blurRad="38100" dist="38100" dir="2700000" algn="tl">
                    <a:srgbClr val="000000"/>
                  </a:outerShdw>
                </a:effectLst>
                <a:latin typeface="隶书" pitchFamily="49" charset="-122"/>
                <a:ea typeface="隶书" pitchFamily="49" charset="-122"/>
              </a:rPr>
              <a:t>7. </a:t>
            </a:r>
            <a:r>
              <a:rPr lang="zh-CN" altLang="en-US" sz="3200" b="1" dirty="0">
                <a:solidFill>
                  <a:srgbClr val="FF3399"/>
                </a:solidFill>
                <a:effectLst>
                  <a:outerShdw blurRad="38100" dist="38100" dir="2700000" algn="tl">
                    <a:srgbClr val="000000"/>
                  </a:outerShdw>
                </a:effectLst>
                <a:ea typeface="隶书" pitchFamily="49" charset="-122"/>
              </a:rPr>
              <a:t>逗号运算符、逗号表达式</a:t>
            </a:r>
            <a:r>
              <a:rPr lang="zh-CN" altLang="en-US" sz="3200" b="1" dirty="0">
                <a:effectLst>
                  <a:outerShdw blurRad="38100" dist="38100" dir="2700000" algn="tl">
                    <a:srgbClr val="FFFFFF"/>
                  </a:outerShdw>
                </a:effectLst>
              </a:rPr>
              <a:t> </a:t>
            </a:r>
          </a:p>
        </p:txBody>
      </p:sp>
      <p:sp>
        <p:nvSpPr>
          <p:cNvPr id="830470" name="Rectangle 6"/>
          <p:cNvSpPr>
            <a:spLocks noChangeArrowheads="1"/>
          </p:cNvSpPr>
          <p:nvPr/>
        </p:nvSpPr>
        <p:spPr bwMode="auto">
          <a:xfrm>
            <a:off x="585500" y="700515"/>
            <a:ext cx="10791176" cy="830997"/>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位运算符：</a:t>
            </a:r>
            <a:r>
              <a:rPr lang="en-US" altLang="zh-CN" b="1" dirty="0">
                <a:solidFill>
                  <a:srgbClr val="0000FF"/>
                </a:solidFill>
                <a:effectLst>
                  <a:outerShdw blurRad="38100" dist="38100" dir="2700000" algn="tl">
                    <a:srgbClr val="FFFFFF"/>
                  </a:outerShdw>
                </a:effectLst>
                <a:latin typeface="+mn-lt"/>
                <a:ea typeface="楷体" pitchFamily="49" charset="-122"/>
              </a:rPr>
              <a:t>,</a:t>
            </a:r>
          </a:p>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逗号表达式：</a:t>
            </a:r>
            <a:r>
              <a:rPr lang="zh-CN" altLang="en-US" b="1" dirty="0">
                <a:effectLst>
                  <a:outerShdw blurRad="38100" dist="38100" dir="2700000" algn="tl">
                    <a:srgbClr val="FFFFFF"/>
                  </a:outerShdw>
                </a:effectLst>
                <a:latin typeface="+mn-lt"/>
                <a:ea typeface="楷体" pitchFamily="49" charset="-122"/>
              </a:rPr>
              <a:t>用逗号连接起来的表达式。其一般形式为：        </a:t>
            </a:r>
          </a:p>
        </p:txBody>
      </p:sp>
      <p:sp>
        <p:nvSpPr>
          <p:cNvPr id="830472" name="Text Box 8"/>
          <p:cNvSpPr txBox="1">
            <a:spLocks noChangeArrowheads="1"/>
          </p:cNvSpPr>
          <p:nvPr/>
        </p:nvSpPr>
        <p:spPr bwMode="auto">
          <a:xfrm>
            <a:off x="3215902" y="1568081"/>
            <a:ext cx="6840538" cy="40011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spcBef>
                <a:spcPct val="50000"/>
              </a:spcBef>
            </a:pPr>
            <a:r>
              <a:rPr lang="zh-CN" altLang="en-US" sz="2000" b="1">
                <a:solidFill>
                  <a:srgbClr val="FF0066"/>
                </a:solidFill>
                <a:effectLst>
                  <a:outerShdw blurRad="38100" dist="38100" dir="2700000" algn="tl">
                    <a:srgbClr val="000000"/>
                  </a:outerShdw>
                </a:effectLst>
                <a:latin typeface="+mn-lt"/>
                <a:ea typeface="楷体" pitchFamily="49" charset="-122"/>
              </a:rPr>
              <a:t>表达式</a:t>
            </a:r>
            <a:r>
              <a:rPr lang="en-US" altLang="zh-CN" sz="2000" b="1">
                <a:solidFill>
                  <a:srgbClr val="FF0066"/>
                </a:solidFill>
                <a:effectLst>
                  <a:outerShdw blurRad="38100" dist="38100" dir="2700000" algn="tl">
                    <a:srgbClr val="000000"/>
                  </a:outerShdw>
                </a:effectLst>
                <a:latin typeface="+mn-lt"/>
                <a:ea typeface="楷体" pitchFamily="49" charset="-122"/>
              </a:rPr>
              <a:t>1</a:t>
            </a:r>
            <a:r>
              <a:rPr lang="zh-CN" altLang="en-US" sz="2000" b="1">
                <a:solidFill>
                  <a:srgbClr val="FF0066"/>
                </a:solidFill>
                <a:effectLst>
                  <a:outerShdw blurRad="38100" dist="38100" dir="2700000" algn="tl">
                    <a:srgbClr val="000000"/>
                  </a:outerShdw>
                </a:effectLst>
                <a:latin typeface="+mn-lt"/>
                <a:ea typeface="楷体" pitchFamily="49" charset="-122"/>
              </a:rPr>
              <a:t>，表达式</a:t>
            </a:r>
            <a:r>
              <a:rPr lang="en-US" altLang="zh-CN" sz="2000" b="1">
                <a:solidFill>
                  <a:srgbClr val="FF0066"/>
                </a:solidFill>
                <a:effectLst>
                  <a:outerShdw blurRad="38100" dist="38100" dir="2700000" algn="tl">
                    <a:srgbClr val="000000"/>
                  </a:outerShdw>
                </a:effectLst>
                <a:latin typeface="+mn-lt"/>
                <a:ea typeface="楷体" pitchFamily="49" charset="-122"/>
              </a:rPr>
              <a:t>2</a:t>
            </a:r>
            <a:r>
              <a:rPr lang="zh-CN" altLang="en-US" sz="2000" b="1">
                <a:solidFill>
                  <a:srgbClr val="FF0066"/>
                </a:solidFill>
                <a:effectLst>
                  <a:outerShdw blurRad="38100" dist="38100" dir="2700000" algn="tl">
                    <a:srgbClr val="000000"/>
                  </a:outerShdw>
                </a:effectLst>
                <a:latin typeface="+mn-lt"/>
                <a:ea typeface="楷体" pitchFamily="49" charset="-122"/>
              </a:rPr>
              <a:t>，</a:t>
            </a:r>
            <a:r>
              <a:rPr lang="en-US" altLang="zh-CN" sz="2000" b="1">
                <a:solidFill>
                  <a:srgbClr val="FF0066"/>
                </a:solidFill>
                <a:effectLst>
                  <a:outerShdw blurRad="38100" dist="38100" dir="2700000" algn="tl">
                    <a:srgbClr val="000000"/>
                  </a:outerShdw>
                </a:effectLst>
                <a:latin typeface="+mn-lt"/>
                <a:ea typeface="楷体" pitchFamily="49" charset="-122"/>
              </a:rPr>
              <a:t>……</a:t>
            </a:r>
            <a:r>
              <a:rPr lang="zh-CN" altLang="en-US" sz="2000" b="1">
                <a:solidFill>
                  <a:srgbClr val="FF0066"/>
                </a:solidFill>
                <a:effectLst>
                  <a:outerShdw blurRad="38100" dist="38100" dir="2700000" algn="tl">
                    <a:srgbClr val="000000"/>
                  </a:outerShdw>
                </a:effectLst>
                <a:latin typeface="+mn-lt"/>
                <a:ea typeface="楷体" pitchFamily="49" charset="-122"/>
              </a:rPr>
              <a:t>，表达式</a:t>
            </a:r>
            <a:r>
              <a:rPr lang="en-US" altLang="zh-CN" sz="2000" b="1">
                <a:solidFill>
                  <a:srgbClr val="FF0066"/>
                </a:solidFill>
                <a:effectLst>
                  <a:outerShdw blurRad="38100" dist="38100" dir="2700000" algn="tl">
                    <a:srgbClr val="000000"/>
                  </a:outerShdw>
                </a:effectLst>
                <a:latin typeface="+mn-lt"/>
                <a:ea typeface="楷体" pitchFamily="49" charset="-122"/>
              </a:rPr>
              <a:t>k</a:t>
            </a:r>
          </a:p>
        </p:txBody>
      </p:sp>
      <p:sp>
        <p:nvSpPr>
          <p:cNvPr id="830480" name="Rectangle 16"/>
          <p:cNvSpPr>
            <a:spLocks noChangeArrowheads="1"/>
          </p:cNvSpPr>
          <p:nvPr/>
        </p:nvSpPr>
        <p:spPr bwMode="auto">
          <a:xfrm>
            <a:off x="620351" y="2145708"/>
            <a:ext cx="11186859" cy="1938992"/>
          </a:xfrm>
          <a:prstGeom prst="rect">
            <a:avLst/>
          </a:prstGeom>
          <a:noFill/>
          <a:ln w="9525">
            <a:noFill/>
            <a:miter lim="800000"/>
            <a:headEnd/>
            <a:tailEnd/>
          </a:ln>
          <a:effectLst/>
        </p:spPr>
        <p:txBody>
          <a:bodyPr wrap="square" anchor="ctr">
            <a:spAutoFit/>
          </a:bodyPr>
          <a:lstStyle/>
          <a:p>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优先级：</a:t>
            </a:r>
            <a:r>
              <a:rPr lang="zh-CN" altLang="en-US" b="1" dirty="0">
                <a:effectLst>
                  <a:outerShdw blurRad="38100" dist="38100" dir="2700000" algn="tl">
                    <a:srgbClr val="FFFFFF"/>
                  </a:outerShdw>
                </a:effectLst>
                <a:latin typeface="+mn-lt"/>
                <a:ea typeface="楷体" pitchFamily="49" charset="-122"/>
              </a:rPr>
              <a:t>优先级最低。</a:t>
            </a:r>
          </a:p>
          <a:p>
            <a:r>
              <a:rPr lang="zh-CN" altLang="en-US" b="1" dirty="0">
                <a:effectLst>
                  <a:outerShdw blurRad="38100" dist="38100" dir="2700000" algn="tl">
                    <a:srgbClr val="FFFFFF"/>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结合性</a:t>
            </a:r>
            <a:r>
              <a:rPr lang="zh-CN" altLang="en-US" b="1" dirty="0">
                <a:solidFill>
                  <a:srgbClr val="FF0066"/>
                </a:solidFill>
                <a:effectLst>
                  <a:outerShdw blurRad="38100" dist="38100" dir="2700000" algn="tl">
                    <a:srgbClr val="000000"/>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左结合性</a:t>
            </a:r>
            <a:r>
              <a:rPr lang="zh-CN" altLang="en-US" dirty="0">
                <a:latin typeface="+mn-lt"/>
                <a:ea typeface="楷体" pitchFamily="49" charset="-122"/>
              </a:rPr>
              <a:t> 。</a:t>
            </a:r>
            <a:r>
              <a:rPr lang="zh-CN" altLang="en-US" b="1" dirty="0">
                <a:effectLst>
                  <a:outerShdw blurRad="38100" dist="38100" dir="2700000" algn="tl">
                    <a:srgbClr val="FFFFFF"/>
                  </a:outerShdw>
                </a:effectLst>
                <a:latin typeface="+mn-lt"/>
                <a:ea typeface="楷体" pitchFamily="49" charset="-122"/>
              </a:rPr>
              <a:t>即逗号表达式的求值顺序是</a:t>
            </a:r>
            <a:r>
              <a:rPr lang="zh-CN" altLang="en-US" b="1" dirty="0">
                <a:solidFill>
                  <a:srgbClr val="CC0000"/>
                </a:solidFill>
                <a:effectLst>
                  <a:outerShdw blurRad="38100" dist="38100" dir="2700000" algn="tl">
                    <a:srgbClr val="000000"/>
                  </a:outerShdw>
                </a:effectLst>
                <a:latin typeface="+mn-lt"/>
                <a:ea typeface="楷体" pitchFamily="49" charset="-122"/>
              </a:rPr>
              <a:t>从左向右</a:t>
            </a:r>
            <a:r>
              <a:rPr lang="zh-CN" altLang="en-US" b="1" dirty="0">
                <a:effectLst>
                  <a:outerShdw blurRad="38100" dist="38100" dir="2700000" algn="tl">
                    <a:srgbClr val="FFFFFF"/>
                  </a:outerShdw>
                </a:effectLst>
                <a:latin typeface="+mn-lt"/>
                <a:ea typeface="楷体" pitchFamily="49" charset="-122"/>
              </a:rPr>
              <a:t>依此计算用逗号分隔的各表达式的值。</a:t>
            </a:r>
          </a:p>
          <a:p>
            <a:r>
              <a:rPr lang="zh-CN" altLang="en-US" b="1" dirty="0">
                <a:solidFill>
                  <a:srgbClr val="FF0066"/>
                </a:solidFill>
                <a:effectLst>
                  <a:outerShdw blurRad="38100" dist="38100" dir="2700000" algn="tl">
                    <a:srgbClr val="000000"/>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逗号表达式</a:t>
            </a: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的值：</a:t>
            </a:r>
            <a:r>
              <a:rPr lang="zh-CN" altLang="en-US" b="1" dirty="0">
                <a:effectLst>
                  <a:outerShdw blurRad="38100" dist="38100" dir="2700000" algn="tl">
                    <a:srgbClr val="FFFFFF"/>
                  </a:outerShdw>
                </a:effectLst>
                <a:latin typeface="+mn-lt"/>
                <a:ea typeface="楷体" pitchFamily="49" charset="-122"/>
              </a:rPr>
              <a:t>最后一个表达式的值就是整个逗号表达式的值。</a:t>
            </a:r>
            <a:r>
              <a:rPr lang="zh-CN" altLang="en-US" dirty="0">
                <a:latin typeface="+mn-lt"/>
                <a:ea typeface="楷体" pitchFamily="49" charset="-122"/>
              </a:rPr>
              <a:t> </a:t>
            </a:r>
          </a:p>
          <a:p>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   用  途：</a:t>
            </a:r>
            <a:r>
              <a:rPr lang="zh-CN" altLang="zh-CN" b="1" dirty="0">
                <a:effectLst>
                  <a:outerShdw blurRad="38100" dist="38100" dir="2700000" algn="tl">
                    <a:srgbClr val="FFFFFF"/>
                  </a:outerShdw>
                </a:effectLst>
                <a:latin typeface="+mn-lt"/>
                <a:ea typeface="楷体" pitchFamily="49" charset="-122"/>
              </a:rPr>
              <a:t>常用于循环</a:t>
            </a:r>
            <a:r>
              <a:rPr lang="en-US" altLang="zh-CN" b="1" dirty="0">
                <a:effectLst>
                  <a:outerShdw blurRad="38100" dist="38100" dir="2700000" algn="tl">
                    <a:srgbClr val="FFFFFF"/>
                  </a:outerShdw>
                </a:effectLst>
                <a:latin typeface="+mn-lt"/>
                <a:ea typeface="楷体" pitchFamily="49" charset="-122"/>
              </a:rPr>
              <a:t>for</a:t>
            </a:r>
            <a:r>
              <a:rPr lang="zh-CN" altLang="zh-CN" b="1" dirty="0">
                <a:effectLst>
                  <a:outerShdw blurRad="38100" dist="38100" dir="2700000" algn="tl">
                    <a:srgbClr val="FFFFFF"/>
                  </a:outerShdw>
                </a:effectLst>
                <a:latin typeface="+mn-lt"/>
                <a:ea typeface="楷体" pitchFamily="49" charset="-122"/>
              </a:rPr>
              <a:t>语句中</a:t>
            </a:r>
            <a:r>
              <a:rPr lang="zh-CN" altLang="en-US" b="1" dirty="0">
                <a:effectLst>
                  <a:outerShdw blurRad="38100" dist="38100" dir="2700000" algn="tl">
                    <a:srgbClr val="FFFFFF"/>
                  </a:outerShdw>
                </a:effectLst>
                <a:latin typeface="+mn-lt"/>
                <a:ea typeface="楷体" pitchFamily="49" charset="-122"/>
              </a:rPr>
              <a:t>。</a:t>
            </a:r>
          </a:p>
        </p:txBody>
      </p:sp>
      <p:sp>
        <p:nvSpPr>
          <p:cNvPr id="830481" name="Rectangle 17"/>
          <p:cNvSpPr>
            <a:spLocks noChangeArrowheads="1"/>
          </p:cNvSpPr>
          <p:nvPr/>
        </p:nvSpPr>
        <p:spPr bwMode="auto">
          <a:xfrm>
            <a:off x="3204391" y="2132857"/>
            <a:ext cx="4175125" cy="461665"/>
          </a:xfrm>
          <a:prstGeom prst="rect">
            <a:avLst/>
          </a:prstGeom>
          <a:solidFill>
            <a:srgbClr val="FFFFFF"/>
          </a:solidFill>
          <a:ln w="38100">
            <a:solidFill>
              <a:srgbClr val="006600"/>
            </a:solidFill>
            <a:miter lim="800000"/>
            <a:headEnd/>
            <a:tailEnd/>
          </a:ln>
          <a:effectLst>
            <a:outerShdw dist="106680" dir="2700000" algn="ctr" rotWithShape="0">
              <a:schemeClr val="bg1">
                <a:lumMod val="65000"/>
              </a:schemeClr>
            </a:outerShdw>
          </a:effectLst>
          <a:scene3d>
            <a:camera prst="orthographicFront"/>
            <a:lightRig rig="threePt" dir="t"/>
          </a:scene3d>
          <a:sp3d>
            <a:bevelT w="114300" prst="hardEdge"/>
          </a:sp3d>
        </p:spPr>
        <p:txBody>
          <a:bodyPr anchor="ctr">
            <a:spAutoFit/>
          </a:bodyPr>
          <a:lstStyle/>
          <a:p>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  例如： </a:t>
            </a:r>
            <a:r>
              <a:rPr lang="en-US" altLang="zh-CN" b="1" dirty="0">
                <a:effectLst>
                  <a:outerShdw blurRad="38100" dist="38100" dir="2700000" algn="tl">
                    <a:srgbClr val="C0C0C0"/>
                  </a:outerShdw>
                </a:effectLst>
              </a:rPr>
              <a:t>a+3,  b=4,  b++</a:t>
            </a:r>
            <a:r>
              <a:rPr lang="en-US" altLang="zh-CN" b="1" dirty="0"/>
              <a:t> </a:t>
            </a:r>
          </a:p>
        </p:txBody>
      </p:sp>
      <p:sp>
        <p:nvSpPr>
          <p:cNvPr id="830482" name="Text Box 18" descr="信纸"/>
          <p:cNvSpPr txBox="1">
            <a:spLocks noChangeArrowheads="1"/>
          </p:cNvSpPr>
          <p:nvPr/>
        </p:nvSpPr>
        <p:spPr bwMode="auto">
          <a:xfrm>
            <a:off x="1477713" y="4005064"/>
            <a:ext cx="9503542" cy="2686050"/>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ln w="38100">
            <a:solidFill>
              <a:srgbClr val="FF3399"/>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b="1" dirty="0">
                <a:solidFill>
                  <a:srgbClr val="FF0066"/>
                </a:solidFill>
                <a:effectLst>
                  <a:outerShdw blurRad="38100" dist="38100" dir="2700000" algn="tl">
                    <a:srgbClr val="000000"/>
                  </a:outerShdw>
                </a:effectLst>
                <a:ea typeface="楷体_GB2312" pitchFamily="49" charset="-122"/>
              </a:rPr>
              <a:t>      </a:t>
            </a:r>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3399"/>
                </a:solidFill>
                <a:effectLst>
                  <a:outerShdw blurRad="38100" dist="38100" dir="2700000" algn="tl">
                    <a:srgbClr val="000000"/>
                  </a:outerShdw>
                </a:effectLst>
                <a:latin typeface="隶书" pitchFamily="49" charset="-122"/>
                <a:ea typeface="隶书" pitchFamily="49" charset="-122"/>
              </a:rPr>
              <a:t>:</a:t>
            </a:r>
            <a:r>
              <a:rPr lang="en-US" altLang="zh-CN" dirty="0">
                <a:effectLst>
                  <a:outerShdw blurRad="38100" dist="38100" dir="2700000" algn="tl">
                    <a:srgbClr val="FFFFFF"/>
                  </a:outerShdw>
                </a:effectLst>
              </a:rPr>
              <a:t>  </a:t>
            </a:r>
            <a:r>
              <a:rPr lang="en-US" altLang="zh-CN" b="1" dirty="0">
                <a:effectLst>
                  <a:outerShdw blurRad="38100" dist="38100" dir="2700000" algn="tl">
                    <a:srgbClr val="FFFFFF"/>
                  </a:outerShdw>
                </a:effectLst>
              </a:rPr>
              <a:t>a = 3 * 5, a * 4</a:t>
            </a:r>
          </a:p>
          <a:p>
            <a:pPr lvl="1" eaLnBrk="0" hangingPunct="0"/>
            <a:r>
              <a:rPr lang="en-US" altLang="zh-CN" b="1" dirty="0">
                <a:effectLst>
                  <a:outerShdw blurRad="38100" dist="38100" dir="2700000" algn="tl">
                    <a:srgbClr val="FFFFFF"/>
                  </a:outerShdw>
                </a:effectLst>
              </a:rPr>
              <a:t>        a = 3 * 5, a * 4, a + 5</a:t>
            </a:r>
          </a:p>
          <a:p>
            <a:pPr lvl="1" eaLnBrk="0" hangingPunct="0"/>
            <a:r>
              <a:rPr lang="zh-CN" altLang="zh-CN" b="1" dirty="0">
                <a:solidFill>
                  <a:srgbClr val="FF3399"/>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3399"/>
                </a:solidFill>
                <a:effectLst>
                  <a:outerShdw blurRad="38100" dist="38100" dir="2700000" algn="tl">
                    <a:srgbClr val="000000"/>
                  </a:outerShdw>
                </a:effectLst>
                <a:latin typeface="隶书" pitchFamily="49" charset="-122"/>
                <a:ea typeface="隶书" pitchFamily="49" charset="-122"/>
              </a:rPr>
              <a:t>:</a:t>
            </a:r>
            <a:r>
              <a:rPr lang="zh-CN" altLang="zh-CN" b="1" dirty="0">
                <a:solidFill>
                  <a:srgbClr val="FF3399"/>
                </a:solidFill>
                <a:effectLst>
                  <a:outerShdw blurRad="38100" dist="38100" dir="2700000" algn="tl">
                    <a:srgbClr val="FFFFFF"/>
                  </a:outerShdw>
                </a:effectLst>
                <a:latin typeface="隶书" pitchFamily="49" charset="-122"/>
                <a:ea typeface="隶书" pitchFamily="49" charset="-122"/>
              </a:rPr>
              <a:t> </a:t>
            </a:r>
            <a:r>
              <a:rPr lang="en-US" altLang="zh-CN" b="1" dirty="0">
                <a:effectLst>
                  <a:outerShdw blurRad="38100" dist="38100" dir="2700000" algn="tl">
                    <a:srgbClr val="FFFFFF"/>
                  </a:outerShdw>
                </a:effectLst>
              </a:rPr>
              <a:t>x = (a = 3, 6 * 3)</a:t>
            </a:r>
          </a:p>
          <a:p>
            <a:pPr lvl="1" eaLnBrk="0" hangingPunct="0"/>
            <a:r>
              <a:rPr lang="en-US" altLang="zh-CN" b="1" dirty="0">
                <a:effectLst>
                  <a:outerShdw blurRad="38100" dist="38100" dir="2700000" algn="tl">
                    <a:srgbClr val="FFFFFF"/>
                  </a:outerShdw>
                </a:effectLst>
              </a:rPr>
              <a:t>        x = a = 3, 6 * a</a:t>
            </a:r>
          </a:p>
          <a:p>
            <a:pPr lvl="1" eaLnBrk="0" hangingPunct="0"/>
            <a:r>
              <a:rPr lang="zh-CN" altLang="zh-CN" b="1" dirty="0">
                <a:solidFill>
                  <a:srgbClr val="FF3399"/>
                </a:solidFill>
                <a:effectLst>
                  <a:outerShdw blurRad="38100" dist="38100" dir="2700000" algn="tl">
                    <a:srgbClr val="000000"/>
                  </a:outerShdw>
                </a:effectLst>
                <a:latin typeface="隶书" pitchFamily="49" charset="-122"/>
                <a:ea typeface="隶书" pitchFamily="49" charset="-122"/>
              </a:rPr>
              <a:t>例：</a:t>
            </a:r>
            <a:r>
              <a:rPr lang="en-US" altLang="zh-CN" b="1" dirty="0">
                <a:effectLst>
                  <a:outerShdw blurRad="38100" dist="38100" dir="2700000" algn="tl">
                    <a:srgbClr val="FFFFFF"/>
                  </a:outerShdw>
                </a:effectLst>
              </a:rPr>
              <a:t>a = 1; b = 2; c = 3;</a:t>
            </a:r>
          </a:p>
          <a:p>
            <a:pPr lvl="1" eaLnBrk="0" hangingPunct="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d,%d,%d</a:t>
            </a:r>
            <a:r>
              <a:rPr lang="en-US" altLang="zh-CN" b="1" dirty="0">
                <a:effectLst>
                  <a:outerShdw blurRad="38100" dist="38100" dir="2700000" algn="tl">
                    <a:srgbClr val="FFFFFF"/>
                  </a:outerShdw>
                </a:effectLst>
              </a:rPr>
              <a:t>", a, b, c);   </a:t>
            </a:r>
          </a:p>
          <a:p>
            <a:pPr lvl="1" eaLnBrk="0" hangingPunct="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d,%d,%d</a:t>
            </a:r>
            <a:r>
              <a:rPr lang="en-US" altLang="zh-CN" b="1" dirty="0">
                <a:effectLst>
                  <a:outerShdw blurRad="38100" dist="38100" dir="2700000" algn="tl">
                    <a:srgbClr val="FFFFFF"/>
                  </a:outerShdw>
                </a:effectLst>
              </a:rPr>
              <a:t>", (a, b, c), b, c); </a:t>
            </a:r>
            <a:endParaRPr lang="en-US" altLang="zh-CN" sz="2000" b="1" dirty="0">
              <a:effectLst>
                <a:outerShdw blurRad="38100" dist="38100" dir="2700000" algn="tl">
                  <a:srgbClr val="FFFFFF"/>
                </a:outerShdw>
              </a:effectLst>
              <a:latin typeface="Arial" pitchFamily="34" charset="0"/>
              <a:ea typeface="隶书" pitchFamily="49" charset="-122"/>
            </a:endParaRPr>
          </a:p>
        </p:txBody>
      </p:sp>
      <p:sp>
        <p:nvSpPr>
          <p:cNvPr id="830483" name="Text Box 19"/>
          <p:cNvSpPr txBox="1">
            <a:spLocks noChangeArrowheads="1"/>
          </p:cNvSpPr>
          <p:nvPr/>
        </p:nvSpPr>
        <p:spPr bwMode="auto">
          <a:xfrm>
            <a:off x="5786313" y="4005065"/>
            <a:ext cx="2400314"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dirty="0">
                <a:solidFill>
                  <a:srgbClr val="0000FF"/>
                </a:solidFill>
                <a:latin typeface="+mn-lt"/>
                <a:ea typeface="楷体" pitchFamily="49" charset="-122"/>
              </a:rPr>
              <a:t>//a=15</a:t>
            </a:r>
            <a:r>
              <a:rPr lang="zh-CN" altLang="en-US" sz="2000" b="1" dirty="0">
                <a:solidFill>
                  <a:srgbClr val="0000FF"/>
                </a:solidFill>
                <a:latin typeface="+mn-lt"/>
                <a:ea typeface="楷体" pitchFamily="49" charset="-122"/>
              </a:rPr>
              <a:t>，</a:t>
            </a:r>
            <a:r>
              <a:rPr lang="zh-CN" altLang="zh-CN" sz="2000" b="1" dirty="0">
                <a:solidFill>
                  <a:srgbClr val="0000FF"/>
                </a:solidFill>
                <a:latin typeface="+mn-lt"/>
                <a:ea typeface="楷体" pitchFamily="49" charset="-122"/>
              </a:rPr>
              <a:t>表达式值60</a:t>
            </a:r>
            <a:endParaRPr lang="en-US" altLang="zh-CN" sz="2000" b="1" dirty="0">
              <a:solidFill>
                <a:srgbClr val="0000FF"/>
              </a:solidFill>
              <a:latin typeface="+mn-lt"/>
              <a:ea typeface="楷体" pitchFamily="49" charset="-122"/>
            </a:endParaRPr>
          </a:p>
        </p:txBody>
      </p:sp>
      <p:sp>
        <p:nvSpPr>
          <p:cNvPr id="830484" name="Text Box 20"/>
          <p:cNvSpPr txBox="1">
            <a:spLocks noChangeArrowheads="1"/>
          </p:cNvSpPr>
          <p:nvPr/>
        </p:nvSpPr>
        <p:spPr bwMode="auto">
          <a:xfrm>
            <a:off x="5756151" y="4365427"/>
            <a:ext cx="2400314"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dirty="0">
                <a:solidFill>
                  <a:srgbClr val="0000FF"/>
                </a:solidFill>
                <a:latin typeface="+mn-lt"/>
                <a:ea typeface="楷体" pitchFamily="49" charset="-122"/>
              </a:rPr>
              <a:t>//a=15</a:t>
            </a:r>
            <a:r>
              <a:rPr lang="zh-CN" altLang="en-US" sz="2000" b="1" dirty="0">
                <a:solidFill>
                  <a:srgbClr val="0000FF"/>
                </a:solidFill>
                <a:latin typeface="+mn-lt"/>
                <a:ea typeface="楷体" pitchFamily="49" charset="-122"/>
              </a:rPr>
              <a:t>，</a:t>
            </a:r>
            <a:r>
              <a:rPr lang="zh-CN" altLang="zh-CN" sz="2000" b="1" dirty="0">
                <a:solidFill>
                  <a:srgbClr val="0000FF"/>
                </a:solidFill>
                <a:latin typeface="+mn-lt"/>
                <a:ea typeface="楷体" pitchFamily="49" charset="-122"/>
              </a:rPr>
              <a:t>表达式值20</a:t>
            </a:r>
            <a:endParaRPr lang="en-US" altLang="zh-CN" sz="2000" b="1" dirty="0">
              <a:solidFill>
                <a:srgbClr val="0000FF"/>
              </a:solidFill>
              <a:latin typeface="+mn-lt"/>
              <a:ea typeface="楷体" pitchFamily="49" charset="-122"/>
            </a:endParaRPr>
          </a:p>
        </p:txBody>
      </p:sp>
      <p:sp>
        <p:nvSpPr>
          <p:cNvPr id="830485" name="Text Box 21"/>
          <p:cNvSpPr txBox="1">
            <a:spLocks noChangeArrowheads="1"/>
          </p:cNvSpPr>
          <p:nvPr/>
        </p:nvSpPr>
        <p:spPr bwMode="auto">
          <a:xfrm>
            <a:off x="5718051" y="4740077"/>
            <a:ext cx="4059422"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a:solidFill>
                  <a:srgbClr val="0000FF"/>
                </a:solidFill>
                <a:latin typeface="+mn-lt"/>
                <a:ea typeface="楷体" pitchFamily="49" charset="-122"/>
              </a:rPr>
              <a:t>//</a:t>
            </a:r>
            <a:r>
              <a:rPr lang="zh-CN" altLang="zh-CN" sz="2000" b="1">
                <a:solidFill>
                  <a:srgbClr val="0000FF"/>
                </a:solidFill>
                <a:latin typeface="+mn-lt"/>
                <a:ea typeface="楷体" pitchFamily="49" charset="-122"/>
              </a:rPr>
              <a:t>赋值表达式，表达式值18，</a:t>
            </a:r>
            <a:r>
              <a:rPr lang="en-US" altLang="zh-CN" sz="2000" b="1">
                <a:solidFill>
                  <a:srgbClr val="0000FF"/>
                </a:solidFill>
                <a:latin typeface="+mn-lt"/>
                <a:ea typeface="楷体" pitchFamily="49" charset="-122"/>
              </a:rPr>
              <a:t>x=18</a:t>
            </a:r>
          </a:p>
        </p:txBody>
      </p:sp>
      <p:sp>
        <p:nvSpPr>
          <p:cNvPr id="830486" name="Text Box 22"/>
          <p:cNvSpPr txBox="1">
            <a:spLocks noChangeArrowheads="1"/>
          </p:cNvSpPr>
          <p:nvPr/>
        </p:nvSpPr>
        <p:spPr bwMode="auto">
          <a:xfrm>
            <a:off x="5695827" y="5113140"/>
            <a:ext cx="3884695"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dirty="0">
                <a:solidFill>
                  <a:srgbClr val="0000FF"/>
                </a:solidFill>
                <a:latin typeface="+mn-lt"/>
                <a:ea typeface="楷体" pitchFamily="49" charset="-122"/>
              </a:rPr>
              <a:t>//</a:t>
            </a:r>
            <a:r>
              <a:rPr lang="zh-CN" altLang="zh-CN" sz="2000" b="1" dirty="0">
                <a:solidFill>
                  <a:srgbClr val="0000FF"/>
                </a:solidFill>
                <a:latin typeface="+mn-lt"/>
                <a:ea typeface="楷体" pitchFamily="49" charset="-122"/>
              </a:rPr>
              <a:t>逗号表达式</a:t>
            </a:r>
            <a:r>
              <a:rPr lang="zh-CN" altLang="en-US" sz="2000" b="1" dirty="0">
                <a:solidFill>
                  <a:srgbClr val="0000FF"/>
                </a:solidFill>
                <a:latin typeface="+mn-lt"/>
                <a:ea typeface="楷体" pitchFamily="49" charset="-122"/>
              </a:rPr>
              <a:t>，</a:t>
            </a:r>
            <a:r>
              <a:rPr lang="zh-CN" altLang="zh-CN" sz="2000" b="1" dirty="0">
                <a:solidFill>
                  <a:srgbClr val="0000FF"/>
                </a:solidFill>
                <a:latin typeface="+mn-lt"/>
                <a:ea typeface="楷体" pitchFamily="49" charset="-122"/>
              </a:rPr>
              <a:t>表达式值18</a:t>
            </a:r>
            <a:r>
              <a:rPr lang="zh-CN" altLang="en-US" sz="2000" b="1" dirty="0">
                <a:solidFill>
                  <a:srgbClr val="0000FF"/>
                </a:solidFill>
                <a:latin typeface="+mn-lt"/>
                <a:ea typeface="楷体" pitchFamily="49" charset="-122"/>
              </a:rPr>
              <a:t>，</a:t>
            </a:r>
            <a:r>
              <a:rPr lang="en-US" altLang="zh-CN" sz="2000" b="1" dirty="0">
                <a:solidFill>
                  <a:srgbClr val="0000FF"/>
                </a:solidFill>
                <a:latin typeface="+mn-lt"/>
                <a:ea typeface="楷体" pitchFamily="49" charset="-122"/>
              </a:rPr>
              <a:t>x=3</a:t>
            </a:r>
          </a:p>
        </p:txBody>
      </p:sp>
      <p:sp>
        <p:nvSpPr>
          <p:cNvPr id="830487" name="Text Box 23"/>
          <p:cNvSpPr txBox="1">
            <a:spLocks noChangeArrowheads="1"/>
          </p:cNvSpPr>
          <p:nvPr/>
        </p:nvSpPr>
        <p:spPr bwMode="auto">
          <a:xfrm>
            <a:off x="7498163" y="5875140"/>
            <a:ext cx="1223710"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dirty="0">
                <a:solidFill>
                  <a:srgbClr val="0000FF"/>
                </a:solidFill>
                <a:latin typeface="+mn-lt"/>
                <a:ea typeface="楷体" pitchFamily="49" charset="-122"/>
              </a:rPr>
              <a:t>//1</a:t>
            </a:r>
            <a:r>
              <a:rPr lang="zh-CN" altLang="en-US" sz="2000" b="1" dirty="0">
                <a:solidFill>
                  <a:srgbClr val="0000FF"/>
                </a:solidFill>
                <a:latin typeface="+mn-lt"/>
                <a:ea typeface="楷体" pitchFamily="49" charset="-122"/>
              </a:rPr>
              <a:t>，</a:t>
            </a:r>
            <a:r>
              <a:rPr lang="en-US" altLang="zh-CN" sz="2000" b="1" dirty="0">
                <a:solidFill>
                  <a:srgbClr val="0000FF"/>
                </a:solidFill>
                <a:latin typeface="+mn-lt"/>
                <a:ea typeface="楷体" pitchFamily="49" charset="-122"/>
              </a:rPr>
              <a:t>2</a:t>
            </a:r>
            <a:r>
              <a:rPr lang="zh-CN" altLang="en-US" sz="2000" b="1" dirty="0">
                <a:solidFill>
                  <a:srgbClr val="0000FF"/>
                </a:solidFill>
                <a:latin typeface="+mn-lt"/>
                <a:ea typeface="楷体" pitchFamily="49" charset="-122"/>
              </a:rPr>
              <a:t>，</a:t>
            </a:r>
            <a:r>
              <a:rPr lang="en-US" altLang="zh-CN" sz="2000" b="1" dirty="0">
                <a:solidFill>
                  <a:srgbClr val="0000FF"/>
                </a:solidFill>
                <a:latin typeface="+mn-lt"/>
                <a:ea typeface="楷体" pitchFamily="49" charset="-122"/>
              </a:rPr>
              <a:t>3</a:t>
            </a:r>
          </a:p>
        </p:txBody>
      </p:sp>
      <p:sp>
        <p:nvSpPr>
          <p:cNvPr id="830488" name="Text Box 24"/>
          <p:cNvSpPr txBox="1">
            <a:spLocks noChangeArrowheads="1"/>
          </p:cNvSpPr>
          <p:nvPr/>
        </p:nvSpPr>
        <p:spPr bwMode="auto">
          <a:xfrm>
            <a:off x="7488638" y="6249790"/>
            <a:ext cx="1223710" cy="402291"/>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sz="2000" b="1" dirty="0">
                <a:solidFill>
                  <a:srgbClr val="0000FF"/>
                </a:solidFill>
                <a:latin typeface="+mn-lt"/>
                <a:ea typeface="楷体" pitchFamily="49" charset="-122"/>
              </a:rPr>
              <a:t>//3</a:t>
            </a:r>
            <a:r>
              <a:rPr lang="zh-CN" altLang="en-US" sz="2000" b="1" dirty="0">
                <a:solidFill>
                  <a:srgbClr val="0000FF"/>
                </a:solidFill>
                <a:latin typeface="+mn-lt"/>
                <a:ea typeface="楷体" pitchFamily="49" charset="-122"/>
              </a:rPr>
              <a:t>，</a:t>
            </a:r>
            <a:r>
              <a:rPr lang="en-US" altLang="zh-CN" sz="2000" b="1" dirty="0">
                <a:solidFill>
                  <a:srgbClr val="0000FF"/>
                </a:solidFill>
                <a:latin typeface="+mn-lt"/>
                <a:ea typeface="楷体" pitchFamily="49" charset="-122"/>
              </a:rPr>
              <a:t>2</a:t>
            </a:r>
            <a:r>
              <a:rPr lang="zh-CN" altLang="en-US" sz="2000" b="1" dirty="0">
                <a:solidFill>
                  <a:srgbClr val="0000FF"/>
                </a:solidFill>
                <a:latin typeface="+mn-lt"/>
                <a:ea typeface="楷体" pitchFamily="49" charset="-122"/>
              </a:rPr>
              <a:t>，</a:t>
            </a:r>
            <a:r>
              <a:rPr lang="en-US" altLang="zh-CN" sz="2000" b="1" dirty="0">
                <a:solidFill>
                  <a:srgbClr val="0000FF"/>
                </a:solidFill>
                <a:latin typeface="+mn-lt"/>
                <a:ea typeface="楷体" pitchFamily="49" charset="-122"/>
              </a:rPr>
              <a:t>3</a:t>
            </a:r>
          </a:p>
        </p:txBody>
      </p:sp>
      <p:sp>
        <p:nvSpPr>
          <p:cNvPr id="830489" name="Text Box 25"/>
          <p:cNvSpPr txBox="1">
            <a:spLocks noChangeArrowheads="1"/>
          </p:cNvSpPr>
          <p:nvPr/>
        </p:nvSpPr>
        <p:spPr bwMode="auto">
          <a:xfrm>
            <a:off x="2368044" y="2811700"/>
            <a:ext cx="6536268" cy="3785652"/>
          </a:xfrm>
          <a:prstGeom prst="rect">
            <a:avLst/>
          </a:prstGeom>
          <a:blipFill>
            <a:blip r:embed="rId4" cstate="prin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FF3399"/>
                </a:solidFill>
                <a:effectLst>
                  <a:outerShdw blurRad="38100" dist="38100" dir="2700000" algn="tl">
                    <a:srgbClr val="000000"/>
                  </a:outerShdw>
                </a:effectLst>
                <a:latin typeface="隶书" pitchFamily="49" charset="-122"/>
                <a:ea typeface="隶书" pitchFamily="49" charset="-122"/>
              </a:rPr>
              <a:t>:</a:t>
            </a:r>
          </a:p>
          <a:p>
            <a:pPr lvl="1" eaLnBrk="0" hangingPunct="0"/>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lvl="1" eaLnBrk="0" hangingPunct="0"/>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a:t>
            </a:r>
          </a:p>
          <a:p>
            <a:pPr lvl="1" eaLnBrk="0" hangingPunct="0"/>
            <a:r>
              <a:rPr lang="en-US" altLang="zh-CN" b="1" dirty="0">
                <a:effectLst>
                  <a:outerShdw blurRad="38100" dist="38100" dir="2700000" algn="tl">
                    <a:srgbClr val="FFFFFF"/>
                  </a:outerShdw>
                </a:effectLst>
              </a:rPr>
              <a:t>{   </a:t>
            </a:r>
          </a:p>
          <a:p>
            <a:pPr lvl="1" eaLnBrk="0" hangingPunct="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x, y = 7;</a:t>
            </a:r>
          </a:p>
          <a:p>
            <a:pPr lvl="1" eaLnBrk="0" hangingPunct="0"/>
            <a:r>
              <a:rPr lang="en-US" altLang="zh-CN" b="1" dirty="0">
                <a:effectLst>
                  <a:outerShdw blurRad="38100" dist="38100" dir="2700000" algn="tl">
                    <a:srgbClr val="FFFFFF"/>
                  </a:outerShdw>
                </a:effectLst>
              </a:rPr>
              <a:t>    float z = 4;</a:t>
            </a:r>
          </a:p>
          <a:p>
            <a:pPr lvl="1" eaLnBrk="0" hangingPunct="0"/>
            <a:r>
              <a:rPr lang="en-US" altLang="zh-CN" b="1" dirty="0">
                <a:effectLst>
                  <a:outerShdw blurRad="38100" dist="38100" dir="2700000" algn="tl">
                    <a:srgbClr val="FFFFFF"/>
                  </a:outerShdw>
                </a:effectLst>
              </a:rPr>
              <a:t>    x = (y = y + 6, y / z);</a:t>
            </a:r>
          </a:p>
          <a:p>
            <a:pPr lvl="1" eaLnBrk="0" hangingPunct="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("x = %d\n", x);</a:t>
            </a:r>
          </a:p>
          <a:p>
            <a:pPr lvl="1" eaLnBrk="0" hangingPunct="0"/>
            <a:r>
              <a:rPr lang="en-US" altLang="zh-CN" b="1" dirty="0">
                <a:effectLst>
                  <a:outerShdw blurRad="38100" dist="38100" dir="2700000" algn="tl">
                    <a:srgbClr val="FFFFFF"/>
                  </a:outerShdw>
                </a:effectLst>
              </a:rPr>
              <a:t>    return 0;</a:t>
            </a:r>
          </a:p>
          <a:p>
            <a:pPr lvl="1" eaLnBrk="0" hangingPunct="0"/>
            <a:r>
              <a:rPr lang="en-US" altLang="zh-CN" b="1" dirty="0">
                <a:effectLst>
                  <a:outerShdw blurRad="38100" dist="38100" dir="2700000" algn="tl">
                    <a:srgbClr val="FFFFFF"/>
                  </a:outerShdw>
                </a:effectLst>
              </a:rPr>
              <a:t>}</a:t>
            </a:r>
          </a:p>
        </p:txBody>
      </p:sp>
      <p:sp>
        <p:nvSpPr>
          <p:cNvPr id="830490" name="Text Box 26"/>
          <p:cNvSpPr txBox="1">
            <a:spLocks noChangeArrowheads="1"/>
          </p:cNvSpPr>
          <p:nvPr/>
        </p:nvSpPr>
        <p:spPr bwMode="auto">
          <a:xfrm>
            <a:off x="6213780" y="5981368"/>
            <a:ext cx="2304256" cy="400110"/>
          </a:xfrm>
          <a:prstGeom prst="rect">
            <a:avLst/>
          </a:prstGeom>
          <a:solidFill>
            <a:schemeClr val="bg1"/>
          </a:solidFill>
          <a:ln w="28575">
            <a:solidFill>
              <a:srgbClr val="C0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3399"/>
                </a:solidFill>
                <a:effectLst>
                  <a:outerShdw blurRad="38100" dist="38100" dir="2700000" algn="tl">
                    <a:srgbClr val="FFFFFF"/>
                  </a:outerShdw>
                </a:effectLst>
                <a:latin typeface="+mn-lt"/>
                <a:ea typeface="隶书" pitchFamily="49" charset="-122"/>
              </a:rPr>
              <a:t>运行结果：</a:t>
            </a:r>
            <a:r>
              <a:rPr lang="en-US" altLang="zh-CN" sz="2000" b="1" dirty="0">
                <a:solidFill>
                  <a:srgbClr val="FF3399"/>
                </a:solidFill>
                <a:effectLst>
                  <a:outerShdw blurRad="38100" dist="38100" dir="2700000" algn="tl">
                    <a:srgbClr val="FFFFFF"/>
                  </a:outerShdw>
                </a:effectLst>
                <a:latin typeface="+mn-lt"/>
                <a:ea typeface="隶书" pitchFamily="49" charset="-122"/>
              </a:rPr>
              <a:t>x = 3</a:t>
            </a:r>
          </a:p>
        </p:txBody>
      </p:sp>
      <p:grpSp>
        <p:nvGrpSpPr>
          <p:cNvPr id="830491" name="Group 27"/>
          <p:cNvGrpSpPr>
            <a:grpSpLocks/>
          </p:cNvGrpSpPr>
          <p:nvPr/>
        </p:nvGrpSpPr>
        <p:grpSpPr bwMode="auto">
          <a:xfrm>
            <a:off x="-15302" y="0"/>
            <a:ext cx="446088" cy="6858000"/>
            <a:chOff x="0" y="0"/>
            <a:chExt cx="281" cy="4320"/>
          </a:xfrm>
        </p:grpSpPr>
        <p:sp>
          <p:nvSpPr>
            <p:cNvPr id="830492" name="Text Box 2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30493" name="Text Box 2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EB293022-AA8F-93BD-B302-211128C74931}"/>
              </a:ext>
            </a:extLst>
          </p:cNvPr>
          <p:cNvSpPr>
            <a:spLocks noGrp="1"/>
          </p:cNvSpPr>
          <p:nvPr>
            <p:ph type="sldNum" sz="quarter" idx="12"/>
          </p:nvPr>
        </p:nvSpPr>
        <p:spPr/>
        <p:txBody>
          <a:bodyPr/>
          <a:lstStyle/>
          <a:p>
            <a:fld id="{889BB3BD-F80A-4CDD-987F-7A7F8A95929D}" type="slidenum">
              <a:rPr lang="en-US" altLang="zh-CN" smtClean="0"/>
              <a:pPr/>
              <a:t>46</a:t>
            </a:fld>
            <a:endParaRPr lang="en-US"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0469"/>
                                        </p:tgtEl>
                                        <p:attrNameLst>
                                          <p:attrName>style.visibility</p:attrName>
                                        </p:attrNameLst>
                                      </p:cBhvr>
                                      <p:to>
                                        <p:strVal val="visible"/>
                                      </p:to>
                                    </p:set>
                                    <p:animEffect transition="in" filter="blinds(horizontal)">
                                      <p:cBhvr>
                                        <p:cTn id="7" dur="500"/>
                                        <p:tgtEl>
                                          <p:spTgt spid="83046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0470"/>
                                        </p:tgtEl>
                                        <p:attrNameLst>
                                          <p:attrName>style.visibility</p:attrName>
                                        </p:attrNameLst>
                                      </p:cBhvr>
                                      <p:to>
                                        <p:strVal val="visible"/>
                                      </p:to>
                                    </p:set>
                                    <p:animEffect transition="in" filter="box(in)">
                                      <p:cBhvr>
                                        <p:cTn id="12" dur="500"/>
                                        <p:tgtEl>
                                          <p:spTgt spid="83047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30472"/>
                                        </p:tgtEl>
                                        <p:attrNameLst>
                                          <p:attrName>style.visibility</p:attrName>
                                        </p:attrNameLst>
                                      </p:cBhvr>
                                      <p:to>
                                        <p:strVal val="visible"/>
                                      </p:to>
                                    </p:set>
                                    <p:animEffect transition="in" filter="box(out)">
                                      <p:cBhvr>
                                        <p:cTn id="17" dur="500"/>
                                        <p:tgtEl>
                                          <p:spTgt spid="83047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0481"/>
                                        </p:tgtEl>
                                        <p:attrNameLst>
                                          <p:attrName>style.visibility</p:attrName>
                                        </p:attrNameLst>
                                      </p:cBhvr>
                                      <p:to>
                                        <p:strVal val="visible"/>
                                      </p:to>
                                    </p:set>
                                    <p:animEffect transition="in" filter="box(in)">
                                      <p:cBhvr>
                                        <p:cTn id="22" dur="500"/>
                                        <p:tgtEl>
                                          <p:spTgt spid="830481"/>
                                        </p:tgtEl>
                                      </p:cBhvr>
                                    </p:animEffect>
                                  </p:childTnLst>
                                  <p:subTnLst>
                                    <p:set>
                                      <p:cBhvr override="childStyle">
                                        <p:cTn dur="1" fill="hold" display="0" masterRel="nextClick" afterEffect="1"/>
                                        <p:tgtEl>
                                          <p:spTgt spid="830481"/>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30480"/>
                                        </p:tgtEl>
                                        <p:attrNameLst>
                                          <p:attrName>style.visibility</p:attrName>
                                        </p:attrNameLst>
                                      </p:cBhvr>
                                      <p:to>
                                        <p:strVal val="visible"/>
                                      </p:to>
                                    </p:set>
                                    <p:animEffect transition="in" filter="box(in)">
                                      <p:cBhvr>
                                        <p:cTn id="27" dur="500"/>
                                        <p:tgtEl>
                                          <p:spTgt spid="830480"/>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30482"/>
                                        </p:tgtEl>
                                        <p:attrNameLst>
                                          <p:attrName>style.visibility</p:attrName>
                                        </p:attrNameLst>
                                      </p:cBhvr>
                                      <p:to>
                                        <p:strVal val="visible"/>
                                      </p:to>
                                    </p:set>
                                    <p:animEffect transition="in" filter="box(out)">
                                      <p:cBhvr>
                                        <p:cTn id="32" dur="500"/>
                                        <p:tgtEl>
                                          <p:spTgt spid="830482"/>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30483">
                                            <p:txEl>
                                              <p:pRg st="0" end="0"/>
                                            </p:txEl>
                                          </p:spTgt>
                                        </p:tgtEl>
                                        <p:attrNameLst>
                                          <p:attrName>style.visibility</p:attrName>
                                        </p:attrNameLst>
                                      </p:cBhvr>
                                      <p:to>
                                        <p:strVal val="visible"/>
                                      </p:to>
                                    </p:set>
                                    <p:animEffect transition="in" filter="box(out)">
                                      <p:cBhvr>
                                        <p:cTn id="37" dur="500"/>
                                        <p:tgtEl>
                                          <p:spTgt spid="830483">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30484">
                                            <p:txEl>
                                              <p:pRg st="0" end="0"/>
                                            </p:txEl>
                                          </p:spTgt>
                                        </p:tgtEl>
                                        <p:attrNameLst>
                                          <p:attrName>style.visibility</p:attrName>
                                        </p:attrNameLst>
                                      </p:cBhvr>
                                      <p:to>
                                        <p:strVal val="visible"/>
                                      </p:to>
                                    </p:set>
                                    <p:animEffect transition="in" filter="box(out)">
                                      <p:cBhvr>
                                        <p:cTn id="42" dur="500"/>
                                        <p:tgtEl>
                                          <p:spTgt spid="830484">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30485">
                                            <p:txEl>
                                              <p:pRg st="0" end="0"/>
                                            </p:txEl>
                                          </p:spTgt>
                                        </p:tgtEl>
                                        <p:attrNameLst>
                                          <p:attrName>style.visibility</p:attrName>
                                        </p:attrNameLst>
                                      </p:cBhvr>
                                      <p:to>
                                        <p:strVal val="visible"/>
                                      </p:to>
                                    </p:set>
                                    <p:animEffect transition="in" filter="box(out)">
                                      <p:cBhvr>
                                        <p:cTn id="47" dur="500"/>
                                        <p:tgtEl>
                                          <p:spTgt spid="830485">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30486">
                                            <p:txEl>
                                              <p:pRg st="0" end="0"/>
                                            </p:txEl>
                                          </p:spTgt>
                                        </p:tgtEl>
                                        <p:attrNameLst>
                                          <p:attrName>style.visibility</p:attrName>
                                        </p:attrNameLst>
                                      </p:cBhvr>
                                      <p:to>
                                        <p:strVal val="visible"/>
                                      </p:to>
                                    </p:set>
                                    <p:animEffect transition="in" filter="box(out)">
                                      <p:cBhvr>
                                        <p:cTn id="52" dur="500"/>
                                        <p:tgtEl>
                                          <p:spTgt spid="830486">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830487">
                                            <p:txEl>
                                              <p:pRg st="0" end="0"/>
                                            </p:txEl>
                                          </p:spTgt>
                                        </p:tgtEl>
                                        <p:attrNameLst>
                                          <p:attrName>style.visibility</p:attrName>
                                        </p:attrNameLst>
                                      </p:cBhvr>
                                      <p:to>
                                        <p:strVal val="visible"/>
                                      </p:to>
                                    </p:set>
                                    <p:animEffect transition="in" filter="box(out)">
                                      <p:cBhvr>
                                        <p:cTn id="57" dur="500"/>
                                        <p:tgtEl>
                                          <p:spTgt spid="830487">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830488">
                                            <p:txEl>
                                              <p:pRg st="0" end="0"/>
                                            </p:txEl>
                                          </p:spTgt>
                                        </p:tgtEl>
                                        <p:attrNameLst>
                                          <p:attrName>style.visibility</p:attrName>
                                        </p:attrNameLst>
                                      </p:cBhvr>
                                      <p:to>
                                        <p:strVal val="visible"/>
                                      </p:to>
                                    </p:set>
                                    <p:animEffect transition="in" filter="box(out)">
                                      <p:cBhvr>
                                        <p:cTn id="62" dur="500"/>
                                        <p:tgtEl>
                                          <p:spTgt spid="830488">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830489"/>
                                        </p:tgtEl>
                                        <p:attrNameLst>
                                          <p:attrName>style.visibility</p:attrName>
                                        </p:attrNameLst>
                                      </p:cBhvr>
                                      <p:to>
                                        <p:strVal val="visible"/>
                                      </p:to>
                                    </p:set>
                                    <p:animEffect transition="in" filter="box(out)">
                                      <p:cBhvr>
                                        <p:cTn id="67" dur="500"/>
                                        <p:tgtEl>
                                          <p:spTgt spid="830489"/>
                                        </p:tgtEl>
                                      </p:cBhvr>
                                    </p:animEffect>
                                  </p:childTnLst>
                                  <p:subTnLst>
                                    <p:audio>
                                      <p:cMediaNode>
                                        <p:cTn display="0" masterRel="sameClick">
                                          <p:stCondLst>
                                            <p:cond evt="begin" delay="0">
                                              <p:tn val="65"/>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30490"/>
                                        </p:tgtEl>
                                        <p:attrNameLst>
                                          <p:attrName>style.visibility</p:attrName>
                                        </p:attrNameLst>
                                      </p:cBhvr>
                                      <p:to>
                                        <p:strVal val="visible"/>
                                      </p:to>
                                    </p:set>
                                    <p:animEffect transition="in" filter="box(out)">
                                      <p:cBhvr>
                                        <p:cTn id="72" dur="500"/>
                                        <p:tgtEl>
                                          <p:spTgt spid="830490"/>
                                        </p:tgtEl>
                                      </p:cBhvr>
                                    </p:animEffect>
                                  </p:childTnLst>
                                  <p:subTnLst>
                                    <p:audio>
                                      <p:cMediaNode>
                                        <p:cTn display="0" masterRel="sameClick">
                                          <p:stCondLst>
                                            <p:cond evt="begin" delay="0">
                                              <p:tn val="7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9" grpId="0"/>
      <p:bldP spid="830470" grpId="0"/>
      <p:bldP spid="830472" grpId="0" animBg="1"/>
      <p:bldP spid="830480" grpId="0"/>
      <p:bldP spid="830481" grpId="0" animBg="1"/>
      <p:bldP spid="830482" grpId="0" animBg="1" autoUpdateAnimBg="0"/>
      <p:bldP spid="830483" grpId="0" build="p" autoUpdateAnimBg="0"/>
      <p:bldP spid="830484" grpId="0" build="p" autoUpdateAnimBg="0"/>
      <p:bldP spid="830485" grpId="0" build="p" autoUpdateAnimBg="0"/>
      <p:bldP spid="830486" grpId="0" build="p" autoUpdateAnimBg="0"/>
      <p:bldP spid="830487" grpId="0" build="p" autoUpdateAnimBg="0"/>
      <p:bldP spid="830488" grpId="0" build="p" autoUpdateAnimBg="0"/>
      <p:bldP spid="830489" grpId="0" animBg="1" autoUpdateAnimBg="0"/>
      <p:bldP spid="83049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1529" name="Rectangle 41" descr="信纸"/>
          <p:cNvSpPr>
            <a:spLocks noChangeArrowheads="1"/>
          </p:cNvSpPr>
          <p:nvPr/>
        </p:nvSpPr>
        <p:spPr bwMode="auto">
          <a:xfrm>
            <a:off x="2329229" y="5057626"/>
            <a:ext cx="5111750" cy="1582738"/>
          </a:xfrm>
          <a:prstGeom prst="rect">
            <a:avLst/>
          </a:prstGeom>
          <a:blipFill dpi="0" rotWithShape="1">
            <a:blip r:embed="rId3"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sp>
        <p:nvSpPr>
          <p:cNvPr id="831493" name="Rectangle 5"/>
          <p:cNvSpPr>
            <a:spLocks noChangeArrowheads="1"/>
          </p:cNvSpPr>
          <p:nvPr/>
        </p:nvSpPr>
        <p:spPr bwMode="auto">
          <a:xfrm>
            <a:off x="673467" y="209550"/>
            <a:ext cx="7772400" cy="647700"/>
          </a:xfrm>
          <a:prstGeom prst="rect">
            <a:avLst/>
          </a:prstGeom>
          <a:noFill/>
          <a:ln w="9525">
            <a:noFill/>
            <a:miter lim="800000"/>
            <a:headEnd/>
            <a:tailEnd/>
          </a:ln>
          <a:effectLst/>
        </p:spPr>
        <p:txBody>
          <a:bodyPr/>
          <a:lstStyle/>
          <a:p>
            <a:pPr marL="342900" indent="-342900" algn="just">
              <a:spcBef>
                <a:spcPct val="20000"/>
              </a:spcBef>
            </a:pPr>
            <a:r>
              <a:rPr lang="en-US" altLang="zh-CN" sz="3200" b="1" dirty="0">
                <a:solidFill>
                  <a:srgbClr val="FF3399"/>
                </a:solidFill>
                <a:effectLst>
                  <a:outerShdw blurRad="38100" dist="38100" dir="2700000" algn="tl">
                    <a:srgbClr val="000000"/>
                  </a:outerShdw>
                </a:effectLst>
                <a:latin typeface="隶书" pitchFamily="49" charset="-122"/>
                <a:ea typeface="隶书" pitchFamily="49" charset="-122"/>
              </a:rPr>
              <a:t>8. </a:t>
            </a:r>
            <a:r>
              <a:rPr lang="en-US" altLang="zh-CN" sz="3200" b="1" dirty="0" err="1">
                <a:solidFill>
                  <a:srgbClr val="FF3399"/>
                </a:solidFill>
                <a:effectLst>
                  <a:outerShdw blurRad="38100" dist="38100" dir="2700000" algn="tl">
                    <a:srgbClr val="000000"/>
                  </a:outerShdw>
                </a:effectLst>
                <a:latin typeface="隶书" pitchFamily="49" charset="-122"/>
                <a:ea typeface="隶书" pitchFamily="49" charset="-122"/>
              </a:rPr>
              <a:t>s</a:t>
            </a:r>
            <a:r>
              <a:rPr lang="en-US" altLang="zh-CN" sz="3200" b="1" dirty="0" err="1">
                <a:solidFill>
                  <a:srgbClr val="FF3399"/>
                </a:solidFill>
                <a:effectLst>
                  <a:outerShdw blurRad="38100" dist="38100" dir="2700000" algn="tl">
                    <a:srgbClr val="000000"/>
                  </a:outerShdw>
                </a:effectLst>
                <a:ea typeface="隶书" pitchFamily="49" charset="-122"/>
              </a:rPr>
              <a:t>izeof</a:t>
            </a:r>
            <a:r>
              <a:rPr lang="zh-CN" altLang="en-US" sz="3200" b="1" dirty="0">
                <a:solidFill>
                  <a:srgbClr val="FF3399"/>
                </a:solidFill>
                <a:effectLst>
                  <a:outerShdw blurRad="38100" dist="38100" dir="2700000" algn="tl">
                    <a:srgbClr val="000000"/>
                  </a:outerShdw>
                </a:effectLst>
                <a:ea typeface="隶书" pitchFamily="49" charset="-122"/>
              </a:rPr>
              <a:t>运算符、复合运算符</a:t>
            </a:r>
            <a:r>
              <a:rPr lang="zh-CN" altLang="en-US" sz="3200" b="1" dirty="0">
                <a:effectLst>
                  <a:outerShdw blurRad="38100" dist="38100" dir="2700000" algn="tl">
                    <a:srgbClr val="FFFFFF"/>
                  </a:outerShdw>
                </a:effectLst>
              </a:rPr>
              <a:t> </a:t>
            </a:r>
          </a:p>
        </p:txBody>
      </p:sp>
      <p:sp>
        <p:nvSpPr>
          <p:cNvPr id="831494" name="Rectangle 6"/>
          <p:cNvSpPr>
            <a:spLocks noChangeArrowheads="1"/>
          </p:cNvSpPr>
          <p:nvPr/>
        </p:nvSpPr>
        <p:spPr bwMode="auto">
          <a:xfrm>
            <a:off x="781342" y="707937"/>
            <a:ext cx="7884368" cy="1138773"/>
          </a:xfrm>
          <a:prstGeom prst="rect">
            <a:avLst/>
          </a:prstGeom>
          <a:noFill/>
          <a:ln w="9525">
            <a:noFill/>
            <a:miter lim="800000"/>
            <a:headEnd/>
            <a:tailEnd/>
          </a:ln>
          <a:effectLst/>
        </p:spPr>
        <p:txBody>
          <a:bodyPr wrap="square" anchor="ctr">
            <a:spAutoFit/>
          </a:bodyPr>
          <a:lstStyle/>
          <a:p>
            <a:pPr marL="914400" lvl="1" indent="-457200">
              <a:buFont typeface="Wingdings" pitchFamily="2" charset="2"/>
              <a:buChar char="Ø"/>
            </a:pPr>
            <a:r>
              <a:rPr lang="en-US" altLang="zh-CN" b="1" dirty="0" err="1">
                <a:solidFill>
                  <a:srgbClr val="FF0066"/>
                </a:solidFill>
                <a:effectLst>
                  <a:outerShdw blurRad="38100" dist="38100" dir="2700000" algn="tl">
                    <a:srgbClr val="000000"/>
                  </a:outerShdw>
                </a:effectLst>
                <a:latin typeface="+mn-lt"/>
                <a:ea typeface="楷体" pitchFamily="49" charset="-122"/>
              </a:rPr>
              <a:t>sizeof</a:t>
            </a:r>
            <a:r>
              <a:rPr lang="zh-CN" altLang="en-US" b="1" dirty="0">
                <a:solidFill>
                  <a:srgbClr val="FF0066"/>
                </a:solidFill>
                <a:effectLst>
                  <a:outerShdw blurRad="38100" dist="38100" dir="2700000" algn="tl">
                    <a:srgbClr val="000000"/>
                  </a:outerShdw>
                </a:effectLst>
                <a:latin typeface="+mn-lt"/>
                <a:ea typeface="楷体" pitchFamily="49" charset="-122"/>
              </a:rPr>
              <a:t>运算符</a:t>
            </a:r>
            <a:r>
              <a:rPr lang="zh-CN" altLang="en-US" b="1" dirty="0">
                <a:effectLst>
                  <a:outerShdw blurRad="38100" dist="38100" dir="2700000" algn="tl">
                    <a:srgbClr val="FFFFFF"/>
                  </a:outerShdw>
                </a:effectLst>
                <a:latin typeface="+mn-lt"/>
                <a:ea typeface="楷体" pitchFamily="49" charset="-122"/>
              </a:rPr>
              <a:t> </a:t>
            </a:r>
          </a:p>
          <a:p>
            <a:pPr marL="457200" indent="-457200"/>
            <a:r>
              <a:rPr lang="zh-CN" altLang="en-US" sz="2000" b="1" dirty="0">
                <a:effectLst>
                  <a:outerShdw blurRad="38100" dist="38100" dir="2700000" algn="tl">
                    <a:srgbClr val="FFFFFF"/>
                  </a:outerShdw>
                </a:effectLst>
                <a:latin typeface="+mn-lt"/>
                <a:ea typeface="楷体" pitchFamily="49" charset="-122"/>
              </a:rPr>
              <a:t>      </a:t>
            </a:r>
            <a:r>
              <a:rPr lang="zh-CN" altLang="en-US" sz="2000" b="1" dirty="0">
                <a:solidFill>
                  <a:srgbClr val="0000FF"/>
                </a:solidFill>
                <a:effectLst>
                  <a:outerShdw blurRad="38100" dist="38100" dir="2700000" algn="tl">
                    <a:srgbClr val="000000"/>
                  </a:outerShdw>
                </a:effectLst>
                <a:latin typeface="+mn-lt"/>
                <a:ea typeface="楷体" pitchFamily="49" charset="-122"/>
              </a:rPr>
              <a:t>功能：</a:t>
            </a:r>
            <a:r>
              <a:rPr lang="zh-CN" altLang="en-US" sz="2000" b="1" dirty="0">
                <a:effectLst>
                  <a:outerShdw blurRad="38100" dist="38100" dir="2700000" algn="tl">
                    <a:srgbClr val="FFFFFF"/>
                  </a:outerShdw>
                </a:effectLst>
                <a:latin typeface="+mn-lt"/>
                <a:ea typeface="楷体" pitchFamily="49" charset="-122"/>
              </a:rPr>
              <a:t>获取变量和数据类型所占内存大小（字节数）</a:t>
            </a:r>
          </a:p>
          <a:p>
            <a:pPr marL="457200" indent="-457200"/>
            <a:r>
              <a:rPr lang="zh-CN" altLang="en-US" b="1" dirty="0">
                <a:effectLst>
                  <a:outerShdw blurRad="38100" dist="38100" dir="2700000" algn="tl">
                    <a:srgbClr val="FFFFFF"/>
                  </a:outerShdw>
                </a:effectLst>
                <a:latin typeface="+mn-lt"/>
                <a:ea typeface="楷体" pitchFamily="49" charset="-122"/>
              </a:rPr>
              <a:t>     </a:t>
            </a:r>
            <a:r>
              <a:rPr lang="zh-CN" altLang="en-US" sz="2000" b="1" dirty="0">
                <a:solidFill>
                  <a:srgbClr val="0000FF"/>
                </a:solidFill>
                <a:effectLst>
                  <a:outerShdw blurRad="38100" dist="38100" dir="2700000" algn="tl">
                    <a:srgbClr val="000000"/>
                  </a:outerShdw>
                </a:effectLst>
                <a:latin typeface="+mn-lt"/>
                <a:ea typeface="楷体" pitchFamily="49" charset="-122"/>
              </a:rPr>
              <a:t>格式：</a:t>
            </a:r>
          </a:p>
        </p:txBody>
      </p:sp>
      <p:sp>
        <p:nvSpPr>
          <p:cNvPr id="831507" name="Text Box 19"/>
          <p:cNvSpPr txBox="1">
            <a:spLocks noChangeArrowheads="1"/>
          </p:cNvSpPr>
          <p:nvPr/>
        </p:nvSpPr>
        <p:spPr bwMode="auto">
          <a:xfrm>
            <a:off x="2135560" y="1700808"/>
            <a:ext cx="8136904" cy="830997"/>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lvl="2"/>
            <a:r>
              <a:rPr lang="en-US" altLang="zh-CN" b="1" dirty="0" err="1">
                <a:solidFill>
                  <a:srgbClr val="FF0066"/>
                </a:solidFill>
                <a:effectLst>
                  <a:outerShdw blurRad="38100" dist="38100" dir="2700000" algn="tl">
                    <a:srgbClr val="000000"/>
                  </a:outerShdw>
                </a:effectLst>
                <a:latin typeface="+mn-lt"/>
                <a:ea typeface="楷体" pitchFamily="49" charset="-122"/>
              </a:rPr>
              <a:t>sizeof</a:t>
            </a:r>
            <a:r>
              <a:rPr lang="en-US" altLang="zh-CN" b="1" dirty="0">
                <a:solidFill>
                  <a:srgbClr val="FF0066"/>
                </a:solidFill>
                <a:effectLst>
                  <a:outerShdw blurRad="38100" dist="38100" dir="2700000" algn="tl">
                    <a:srgbClr val="000000"/>
                  </a:outerShdw>
                </a:effectLst>
                <a:latin typeface="+mn-lt"/>
                <a:ea typeface="楷体" pitchFamily="49" charset="-122"/>
              </a:rPr>
              <a:t> </a:t>
            </a:r>
            <a:r>
              <a:rPr lang="zh-CN" altLang="en-US" b="1" dirty="0">
                <a:solidFill>
                  <a:srgbClr val="FF0066"/>
                </a:solidFill>
                <a:effectLst>
                  <a:outerShdw blurRad="38100" dist="38100" dir="2700000" algn="tl">
                    <a:srgbClr val="000000"/>
                  </a:outerShdw>
                </a:effectLst>
                <a:latin typeface="+mn-lt"/>
                <a:ea typeface="楷体" pitchFamily="49" charset="-122"/>
              </a:rPr>
              <a:t>表达式</a:t>
            </a:r>
          </a:p>
          <a:p>
            <a:pPr lvl="2"/>
            <a:r>
              <a:rPr lang="en-US" altLang="zh-CN" b="1" dirty="0" err="1">
                <a:solidFill>
                  <a:srgbClr val="FF0066"/>
                </a:solidFill>
                <a:effectLst>
                  <a:outerShdw blurRad="38100" dist="38100" dir="2700000" algn="tl">
                    <a:srgbClr val="000000"/>
                  </a:outerShdw>
                </a:effectLst>
                <a:latin typeface="+mn-lt"/>
                <a:ea typeface="楷体" pitchFamily="49" charset="-122"/>
              </a:rPr>
              <a:t>sizeof</a:t>
            </a:r>
            <a:r>
              <a:rPr lang="zh-CN" altLang="en-US" b="1" dirty="0">
                <a:solidFill>
                  <a:srgbClr val="FF0066"/>
                </a:solidFill>
                <a:effectLst>
                  <a:outerShdw blurRad="38100" dist="38100" dir="2700000" algn="tl">
                    <a:srgbClr val="000000"/>
                  </a:outerShdw>
                </a:effectLst>
                <a:latin typeface="+mn-lt"/>
                <a:ea typeface="楷体" pitchFamily="49" charset="-122"/>
              </a:rPr>
              <a:t>（数据类型名或表达式）</a:t>
            </a:r>
          </a:p>
        </p:txBody>
      </p:sp>
      <p:sp>
        <p:nvSpPr>
          <p:cNvPr id="831509" name="Rectangle 21"/>
          <p:cNvSpPr>
            <a:spLocks noChangeArrowheads="1"/>
          </p:cNvSpPr>
          <p:nvPr/>
        </p:nvSpPr>
        <p:spPr bwMode="auto">
          <a:xfrm>
            <a:off x="1248886" y="2724150"/>
            <a:ext cx="3744416" cy="457200"/>
          </a:xfrm>
          <a:prstGeom prst="rect">
            <a:avLst/>
          </a:prstGeom>
          <a:noFill/>
          <a:ln w="9525">
            <a:noFill/>
            <a:miter lim="800000"/>
            <a:headEnd/>
            <a:tailEnd/>
          </a:ln>
          <a:effectLst/>
        </p:spPr>
        <p:txBody>
          <a:bodyPr wrap="square" anchor="ctr">
            <a:spAutoFit/>
          </a:bodyPr>
          <a:lstStyle/>
          <a:p>
            <a:pPr marL="457200" indent="-457200">
              <a:buFont typeface="Wingdings" pitchFamily="2" charset="2"/>
              <a:buChar char="Ø"/>
            </a:pPr>
            <a:r>
              <a:rPr lang="zh-CN" altLang="en-US" b="1" dirty="0">
                <a:solidFill>
                  <a:srgbClr val="FF0066"/>
                </a:solidFill>
                <a:effectLst>
                  <a:outerShdw blurRad="38100" dist="38100" dir="2700000" algn="tl">
                    <a:srgbClr val="000000"/>
                  </a:outerShdw>
                </a:effectLst>
                <a:latin typeface="+mn-lt"/>
                <a:ea typeface="楷体" pitchFamily="49" charset="-122"/>
              </a:rPr>
              <a:t>复合赋值运算符</a:t>
            </a:r>
            <a:r>
              <a:rPr lang="zh-CN" altLang="en-US" b="1" dirty="0">
                <a:effectLst>
                  <a:outerShdw blurRad="38100" dist="38100" dir="2700000" algn="tl">
                    <a:srgbClr val="FFFFFF"/>
                  </a:outerShdw>
                </a:effectLst>
                <a:latin typeface="+mn-lt"/>
                <a:ea typeface="楷体" pitchFamily="49" charset="-122"/>
              </a:rPr>
              <a:t>       </a:t>
            </a:r>
            <a:endParaRPr lang="zh-CN" altLang="en-US" dirty="0">
              <a:latin typeface="+mn-lt"/>
              <a:ea typeface="楷体" pitchFamily="49" charset="-122"/>
            </a:endParaRPr>
          </a:p>
        </p:txBody>
      </p:sp>
      <p:sp>
        <p:nvSpPr>
          <p:cNvPr id="831510" name="Rectangle 22"/>
          <p:cNvSpPr>
            <a:spLocks noChangeArrowheads="1"/>
          </p:cNvSpPr>
          <p:nvPr/>
        </p:nvSpPr>
        <p:spPr bwMode="auto">
          <a:xfrm>
            <a:off x="1824950" y="4005064"/>
            <a:ext cx="8663538" cy="707886"/>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a:solidFill>
                  <a:srgbClr val="0000FF"/>
                </a:solidFill>
                <a:ea typeface="楷体" pitchFamily="49" charset="-122"/>
                <a:sym typeface="Wingdings" pitchFamily="2" charset="2"/>
              </a:rPr>
              <a:t>种类：   </a:t>
            </a:r>
            <a:r>
              <a:rPr lang="en-US" altLang="zh-CN" sz="2000" b="1" dirty="0">
                <a:solidFill>
                  <a:schemeClr val="tx1"/>
                </a:solidFill>
                <a:ea typeface="楷体" pitchFamily="49" charset="-122"/>
                <a:sym typeface="Wingdings" pitchFamily="2" charset="2"/>
              </a:rPr>
              <a:t>+=  -=  *=  /=  %=  &lt;&lt;=  &gt;&gt;=  &amp;=  ^=  |=</a:t>
            </a:r>
          </a:p>
          <a:p>
            <a:r>
              <a:rPr lang="zh-CN" altLang="en-US" sz="2000" b="1" dirty="0">
                <a:solidFill>
                  <a:srgbClr val="0000FF"/>
                </a:solidFill>
                <a:ea typeface="楷体" pitchFamily="49" charset="-122"/>
                <a:sym typeface="Wingdings" pitchFamily="2" charset="2"/>
              </a:rPr>
              <a:t>含义：   </a:t>
            </a:r>
            <a:r>
              <a:rPr lang="en-US" altLang="zh-CN" sz="2000" b="1" dirty="0">
                <a:solidFill>
                  <a:schemeClr val="tx1"/>
                </a:solidFill>
                <a:ea typeface="楷体" pitchFamily="49" charset="-122"/>
                <a:sym typeface="Wingdings" pitchFamily="2" charset="2"/>
              </a:rPr>
              <a:t>exp1 op= exp2  exp1 = exp1  op  exp2</a:t>
            </a:r>
          </a:p>
        </p:txBody>
      </p:sp>
      <p:sp>
        <p:nvSpPr>
          <p:cNvPr id="831511" name="Rectangle 23"/>
          <p:cNvSpPr>
            <a:spLocks noChangeArrowheads="1"/>
          </p:cNvSpPr>
          <p:nvPr/>
        </p:nvSpPr>
        <p:spPr bwMode="auto">
          <a:xfrm>
            <a:off x="1032862" y="3155950"/>
            <a:ext cx="10463738" cy="769441"/>
          </a:xfrm>
          <a:prstGeom prst="rect">
            <a:avLst/>
          </a:prstGeom>
          <a:noFill/>
          <a:ln w="9525">
            <a:noFill/>
            <a:miter lim="800000"/>
            <a:headEnd/>
            <a:tailEnd/>
          </a:ln>
          <a:effectLst/>
        </p:spPr>
        <p:txBody>
          <a:bodyPr wrap="square">
            <a:spAutoFit/>
          </a:bodyPr>
          <a:lstStyle/>
          <a:p>
            <a:pPr>
              <a:buFont typeface="Wingdings" pitchFamily="2" charset="2"/>
              <a:buNone/>
            </a:pPr>
            <a:r>
              <a:rPr lang="en-US" altLang="zh-CN" b="1" dirty="0">
                <a:solidFill>
                  <a:schemeClr val="accent2"/>
                </a:solidFill>
                <a:effectLst>
                  <a:outerShdw blurRad="38100" dist="38100" dir="2700000" algn="tl">
                    <a:srgbClr val="000000"/>
                  </a:outerShdw>
                </a:effectLst>
                <a:latin typeface="+mn-lt"/>
                <a:ea typeface="楷体" pitchFamily="49" charset="-122"/>
              </a:rPr>
              <a:t>        </a:t>
            </a:r>
            <a:r>
              <a:rPr lang="zh-CN" altLang="en-US" sz="2000" b="1" dirty="0">
                <a:solidFill>
                  <a:srgbClr val="0000FF"/>
                </a:solidFill>
                <a:effectLst>
                  <a:outerShdw blurRad="38100" dist="38100" dir="2700000" algn="tl">
                    <a:srgbClr val="000000"/>
                  </a:outerShdw>
                </a:effectLst>
                <a:latin typeface="+mn-lt"/>
                <a:ea typeface="楷体" pitchFamily="49" charset="-122"/>
              </a:rPr>
              <a:t>定义：</a:t>
            </a:r>
            <a:r>
              <a:rPr lang="zh-CN" altLang="en-US" sz="2000" b="1" dirty="0">
                <a:effectLst>
                  <a:outerShdw blurRad="38100" dist="38100" dir="2700000" algn="tl">
                    <a:srgbClr val="FFFFFF"/>
                  </a:outerShdw>
                </a:effectLst>
                <a:latin typeface="+mn-lt"/>
                <a:ea typeface="楷体" pitchFamily="49" charset="-122"/>
              </a:rPr>
              <a:t>将算术运算符、位运算符与赋值运算符组合在一起就构成了</a:t>
            </a:r>
            <a:r>
              <a:rPr lang="zh-CN" altLang="en-US" sz="2000" b="1" dirty="0">
                <a:solidFill>
                  <a:schemeClr val="accent1"/>
                </a:solidFill>
                <a:effectLst>
                  <a:outerShdw blurRad="38100" dist="38100" dir="2700000" algn="tl">
                    <a:srgbClr val="000000"/>
                  </a:outerShdw>
                </a:effectLst>
                <a:latin typeface="+mn-lt"/>
                <a:ea typeface="楷体" pitchFamily="49" charset="-122"/>
              </a:rPr>
              <a:t>复合赋值运算符</a:t>
            </a:r>
            <a:r>
              <a:rPr lang="zh-CN" altLang="en-US" sz="2000" b="1" dirty="0">
                <a:effectLst>
                  <a:outerShdw blurRad="38100" dist="38100" dir="2700000" algn="tl">
                    <a:srgbClr val="FFFFFF"/>
                  </a:outerShdw>
                </a:effectLst>
                <a:latin typeface="+mn-lt"/>
                <a:ea typeface="楷体" pitchFamily="49" charset="-122"/>
              </a:rPr>
              <a:t>。复合赋值运算符即包含了算术运算或位运算，又包含了赋值操作。</a:t>
            </a:r>
          </a:p>
        </p:txBody>
      </p:sp>
      <p:grpSp>
        <p:nvGrpSpPr>
          <p:cNvPr id="831530" name="Group 42"/>
          <p:cNvGrpSpPr>
            <a:grpSpLocks/>
          </p:cNvGrpSpPr>
          <p:nvPr/>
        </p:nvGrpSpPr>
        <p:grpSpPr bwMode="auto">
          <a:xfrm>
            <a:off x="2708643" y="5013176"/>
            <a:ext cx="3711575" cy="457200"/>
            <a:chOff x="1713" y="3230"/>
            <a:chExt cx="2338" cy="288"/>
          </a:xfrm>
        </p:grpSpPr>
        <p:sp>
          <p:nvSpPr>
            <p:cNvPr id="831513" name="AutoShape 25"/>
            <p:cNvSpPr>
              <a:spLocks noChangeArrowheads="1"/>
            </p:cNvSpPr>
            <p:nvPr/>
          </p:nvSpPr>
          <p:spPr bwMode="auto">
            <a:xfrm>
              <a:off x="2661" y="3357"/>
              <a:ext cx="422" cy="47"/>
            </a:xfrm>
            <a:prstGeom prst="leftRightArrow">
              <a:avLst>
                <a:gd name="adj1" fmla="val 50000"/>
                <a:gd name="adj2" fmla="val 179574"/>
              </a:avLst>
            </a:prstGeom>
            <a:noFill/>
            <a:ln w="9525">
              <a:solidFill>
                <a:schemeClr val="tx1"/>
              </a:solidFill>
              <a:miter lim="800000"/>
              <a:headEnd/>
              <a:tailEnd/>
            </a:ln>
            <a:effectLst/>
          </p:spPr>
          <p:txBody>
            <a:bodyPr wrap="none" anchor="ctr"/>
            <a:lstStyle/>
            <a:p>
              <a:endParaRPr lang="zh-CN" altLang="en-US"/>
            </a:p>
          </p:txBody>
        </p:sp>
        <p:sp>
          <p:nvSpPr>
            <p:cNvPr id="831514" name="Text Box 26"/>
            <p:cNvSpPr txBox="1">
              <a:spLocks noChangeArrowheads="1"/>
            </p:cNvSpPr>
            <p:nvPr/>
          </p:nvSpPr>
          <p:spPr bwMode="auto">
            <a:xfrm>
              <a:off x="1713" y="3230"/>
              <a:ext cx="622" cy="288"/>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rPr>
                <a:t>a += 3</a:t>
              </a:r>
            </a:p>
          </p:txBody>
        </p:sp>
        <p:sp>
          <p:nvSpPr>
            <p:cNvPr id="831515" name="Text Box 27"/>
            <p:cNvSpPr txBox="1">
              <a:spLocks noChangeArrowheads="1"/>
            </p:cNvSpPr>
            <p:nvPr/>
          </p:nvSpPr>
          <p:spPr bwMode="auto">
            <a:xfrm>
              <a:off x="3237" y="3230"/>
              <a:ext cx="814" cy="288"/>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FFFFFF"/>
                    </a:outerShdw>
                  </a:effectLst>
                </a:rPr>
                <a:t>a = a + 3</a:t>
              </a:r>
            </a:p>
          </p:txBody>
        </p:sp>
      </p:grpSp>
      <p:grpSp>
        <p:nvGrpSpPr>
          <p:cNvPr id="831531" name="Group 43"/>
          <p:cNvGrpSpPr>
            <a:grpSpLocks/>
          </p:cNvGrpSpPr>
          <p:nvPr/>
        </p:nvGrpSpPr>
        <p:grpSpPr bwMode="auto">
          <a:xfrm>
            <a:off x="2708642" y="5379889"/>
            <a:ext cx="4400550" cy="457200"/>
            <a:chOff x="1713" y="3461"/>
            <a:chExt cx="2772" cy="288"/>
          </a:xfrm>
        </p:grpSpPr>
        <p:sp>
          <p:nvSpPr>
            <p:cNvPr id="831517" name="AutoShape 29"/>
            <p:cNvSpPr>
              <a:spLocks noChangeArrowheads="1"/>
            </p:cNvSpPr>
            <p:nvPr/>
          </p:nvSpPr>
          <p:spPr bwMode="auto">
            <a:xfrm>
              <a:off x="2661" y="3588"/>
              <a:ext cx="422" cy="47"/>
            </a:xfrm>
            <a:prstGeom prst="leftRightArrow">
              <a:avLst>
                <a:gd name="adj1" fmla="val 50000"/>
                <a:gd name="adj2" fmla="val 179574"/>
              </a:avLst>
            </a:prstGeom>
            <a:noFill/>
            <a:ln w="9525">
              <a:solidFill>
                <a:schemeClr val="tx1"/>
              </a:solidFill>
              <a:miter lim="800000"/>
              <a:headEnd/>
              <a:tailEnd/>
            </a:ln>
            <a:effectLst/>
          </p:spPr>
          <p:txBody>
            <a:bodyPr wrap="none" anchor="ctr"/>
            <a:lstStyle/>
            <a:p>
              <a:endParaRPr lang="zh-CN" altLang="en-US"/>
            </a:p>
          </p:txBody>
        </p:sp>
        <p:sp>
          <p:nvSpPr>
            <p:cNvPr id="831518" name="Text Box 30"/>
            <p:cNvSpPr txBox="1">
              <a:spLocks noChangeArrowheads="1"/>
            </p:cNvSpPr>
            <p:nvPr/>
          </p:nvSpPr>
          <p:spPr bwMode="auto">
            <a:xfrm>
              <a:off x="1713" y="3461"/>
              <a:ext cx="910" cy="288"/>
            </a:xfrm>
            <a:prstGeom prst="rect">
              <a:avLst/>
            </a:prstGeom>
            <a:noFill/>
            <a:ln w="9525">
              <a:noFill/>
              <a:miter lim="800000"/>
              <a:headEnd/>
              <a:tailEnd/>
            </a:ln>
            <a:effectLst/>
          </p:spPr>
          <p:txBody>
            <a:bodyPr wrap="none">
              <a:spAutoFit/>
            </a:bodyPr>
            <a:lstStyle/>
            <a:p>
              <a:r>
                <a:rPr lang="en-US" altLang="zh-CN" b="1" dirty="0">
                  <a:effectLst>
                    <a:outerShdw blurRad="38100" dist="38100" dir="2700000" algn="tl">
                      <a:srgbClr val="FFFFFF"/>
                    </a:outerShdw>
                  </a:effectLst>
                </a:rPr>
                <a:t>x *= y + 8</a:t>
              </a:r>
            </a:p>
          </p:txBody>
        </p:sp>
        <p:sp>
          <p:nvSpPr>
            <p:cNvPr id="831519" name="Text Box 31"/>
            <p:cNvSpPr txBox="1">
              <a:spLocks noChangeArrowheads="1"/>
            </p:cNvSpPr>
            <p:nvPr/>
          </p:nvSpPr>
          <p:spPr bwMode="auto">
            <a:xfrm>
              <a:off x="3255" y="3461"/>
              <a:ext cx="1230" cy="288"/>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FFFFFF"/>
                    </a:outerShdw>
                  </a:effectLst>
                </a:rPr>
                <a:t>x = x * (y + 8)</a:t>
              </a:r>
            </a:p>
          </p:txBody>
        </p:sp>
      </p:grpSp>
      <p:grpSp>
        <p:nvGrpSpPr>
          <p:cNvPr id="831532" name="Group 44"/>
          <p:cNvGrpSpPr>
            <a:grpSpLocks/>
          </p:cNvGrpSpPr>
          <p:nvPr/>
        </p:nvGrpSpPr>
        <p:grpSpPr bwMode="auto">
          <a:xfrm>
            <a:off x="2689592" y="5775176"/>
            <a:ext cx="3871912" cy="457200"/>
            <a:chOff x="1701" y="3710"/>
            <a:chExt cx="2439" cy="288"/>
          </a:xfrm>
        </p:grpSpPr>
        <p:sp>
          <p:nvSpPr>
            <p:cNvPr id="831521" name="AutoShape 33"/>
            <p:cNvSpPr>
              <a:spLocks noChangeArrowheads="1"/>
            </p:cNvSpPr>
            <p:nvPr/>
          </p:nvSpPr>
          <p:spPr bwMode="auto">
            <a:xfrm>
              <a:off x="2640" y="3837"/>
              <a:ext cx="422" cy="47"/>
            </a:xfrm>
            <a:prstGeom prst="leftRightArrow">
              <a:avLst>
                <a:gd name="adj1" fmla="val 50000"/>
                <a:gd name="adj2" fmla="val 179574"/>
              </a:avLst>
            </a:prstGeom>
            <a:noFill/>
            <a:ln w="9525">
              <a:solidFill>
                <a:schemeClr val="tx1"/>
              </a:solidFill>
              <a:miter lim="800000"/>
              <a:headEnd/>
              <a:tailEnd/>
            </a:ln>
            <a:effectLst/>
          </p:spPr>
          <p:txBody>
            <a:bodyPr wrap="none" anchor="ctr"/>
            <a:lstStyle/>
            <a:p>
              <a:endParaRPr lang="zh-CN" altLang="en-US"/>
            </a:p>
          </p:txBody>
        </p:sp>
        <p:sp>
          <p:nvSpPr>
            <p:cNvPr id="831522" name="Text Box 34"/>
            <p:cNvSpPr txBox="1">
              <a:spLocks noChangeArrowheads="1"/>
            </p:cNvSpPr>
            <p:nvPr/>
          </p:nvSpPr>
          <p:spPr bwMode="auto">
            <a:xfrm>
              <a:off x="1701" y="3710"/>
              <a:ext cx="771" cy="288"/>
            </a:xfrm>
            <a:prstGeom prst="rect">
              <a:avLst/>
            </a:prstGeom>
            <a:noFill/>
            <a:ln w="9525">
              <a:noFill/>
              <a:miter lim="800000"/>
              <a:headEnd/>
              <a:tailEnd/>
            </a:ln>
            <a:effectLst/>
          </p:spPr>
          <p:txBody>
            <a:bodyPr>
              <a:spAutoFit/>
            </a:bodyPr>
            <a:lstStyle/>
            <a:p>
              <a:r>
                <a:rPr lang="en-US" altLang="zh-CN" b="1">
                  <a:effectLst>
                    <a:outerShdw blurRad="38100" dist="38100" dir="2700000" algn="tl">
                      <a:srgbClr val="FFFFFF"/>
                    </a:outerShdw>
                  </a:effectLst>
                </a:rPr>
                <a:t>x %= 3</a:t>
              </a:r>
            </a:p>
          </p:txBody>
        </p:sp>
        <p:sp>
          <p:nvSpPr>
            <p:cNvPr id="831523" name="Text Box 35"/>
            <p:cNvSpPr txBox="1">
              <a:spLocks noChangeArrowheads="1"/>
            </p:cNvSpPr>
            <p:nvPr/>
          </p:nvSpPr>
          <p:spPr bwMode="auto">
            <a:xfrm>
              <a:off x="3243" y="3710"/>
              <a:ext cx="897" cy="288"/>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FFFFFF"/>
                    </a:outerShdw>
                  </a:effectLst>
                </a:rPr>
                <a:t>x = x % 3</a:t>
              </a:r>
            </a:p>
          </p:txBody>
        </p:sp>
      </p:grpSp>
      <p:grpSp>
        <p:nvGrpSpPr>
          <p:cNvPr id="831533" name="Group 45"/>
          <p:cNvGrpSpPr>
            <a:grpSpLocks/>
          </p:cNvGrpSpPr>
          <p:nvPr/>
        </p:nvGrpSpPr>
        <p:grpSpPr bwMode="auto">
          <a:xfrm>
            <a:off x="2691179" y="6176814"/>
            <a:ext cx="4605338" cy="457200"/>
            <a:chOff x="1702" y="3963"/>
            <a:chExt cx="2901" cy="288"/>
          </a:xfrm>
        </p:grpSpPr>
        <p:sp>
          <p:nvSpPr>
            <p:cNvPr id="831525" name="AutoShape 37"/>
            <p:cNvSpPr>
              <a:spLocks noChangeArrowheads="1"/>
            </p:cNvSpPr>
            <p:nvPr/>
          </p:nvSpPr>
          <p:spPr bwMode="auto">
            <a:xfrm>
              <a:off x="2659" y="4090"/>
              <a:ext cx="422" cy="47"/>
            </a:xfrm>
            <a:prstGeom prst="leftRightArrow">
              <a:avLst>
                <a:gd name="adj1" fmla="val 50000"/>
                <a:gd name="adj2" fmla="val 179574"/>
              </a:avLst>
            </a:prstGeom>
            <a:noFill/>
            <a:ln w="9525">
              <a:solidFill>
                <a:schemeClr val="tx1"/>
              </a:solidFill>
              <a:miter lim="800000"/>
              <a:headEnd/>
              <a:tailEnd/>
            </a:ln>
            <a:effectLst/>
          </p:spPr>
          <p:txBody>
            <a:bodyPr wrap="none" anchor="ctr"/>
            <a:lstStyle/>
            <a:p>
              <a:endParaRPr lang="zh-CN" altLang="en-US"/>
            </a:p>
          </p:txBody>
        </p:sp>
        <p:sp>
          <p:nvSpPr>
            <p:cNvPr id="831526" name="Text Box 38"/>
            <p:cNvSpPr txBox="1">
              <a:spLocks noChangeArrowheads="1"/>
            </p:cNvSpPr>
            <p:nvPr/>
          </p:nvSpPr>
          <p:spPr bwMode="auto">
            <a:xfrm>
              <a:off x="1702" y="3963"/>
              <a:ext cx="974" cy="288"/>
            </a:xfrm>
            <a:prstGeom prst="rect">
              <a:avLst/>
            </a:prstGeom>
            <a:noFill/>
            <a:ln w="9525">
              <a:noFill/>
              <a:miter lim="800000"/>
              <a:headEnd/>
              <a:tailEnd/>
            </a:ln>
            <a:effectLst/>
          </p:spPr>
          <p:txBody>
            <a:bodyPr wrap="none">
              <a:spAutoFit/>
            </a:bodyPr>
            <a:lstStyle/>
            <a:p>
              <a:r>
                <a:rPr lang="en-US" altLang="zh-CN" b="1">
                  <a:effectLst>
                    <a:outerShdw blurRad="38100" dist="38100" dir="2700000" algn="tl">
                      <a:srgbClr val="FFFFFF"/>
                    </a:outerShdw>
                  </a:effectLst>
                </a:rPr>
                <a:t>x &amp;= y = 3</a:t>
              </a:r>
            </a:p>
          </p:txBody>
        </p:sp>
        <p:sp>
          <p:nvSpPr>
            <p:cNvPr id="831527" name="Text Box 39"/>
            <p:cNvSpPr txBox="1">
              <a:spLocks noChangeArrowheads="1"/>
            </p:cNvSpPr>
            <p:nvPr/>
          </p:nvSpPr>
          <p:spPr bwMode="auto">
            <a:xfrm>
              <a:off x="3244" y="3963"/>
              <a:ext cx="1359" cy="288"/>
            </a:xfrm>
            <a:prstGeom prst="rect">
              <a:avLst/>
            </a:prstGeom>
            <a:noFill/>
            <a:ln w="9525">
              <a:noFill/>
              <a:miter lim="800000"/>
              <a:headEnd/>
              <a:tailEnd/>
            </a:ln>
            <a:effectLst/>
          </p:spPr>
          <p:txBody>
            <a:bodyPr wrap="none">
              <a:spAutoFit/>
            </a:bodyPr>
            <a:lstStyle/>
            <a:p>
              <a:r>
                <a:rPr kumimoji="0" lang="en-US" altLang="zh-CN" b="1" dirty="0">
                  <a:effectLst>
                    <a:outerShdw blurRad="38100" dist="38100" dir="2700000" algn="tl">
                      <a:srgbClr val="FFFFFF"/>
                    </a:outerShdw>
                  </a:effectLst>
                </a:rPr>
                <a:t>y = </a:t>
              </a:r>
              <a:r>
                <a:rPr lang="en-US" altLang="zh-CN" b="1" dirty="0">
                  <a:effectLst>
                    <a:outerShdw blurRad="38100" dist="38100" dir="2700000" algn="tl">
                      <a:srgbClr val="FFFFFF"/>
                    </a:outerShdw>
                  </a:effectLst>
                </a:rPr>
                <a:t>3 </a:t>
              </a:r>
              <a:r>
                <a:rPr lang="zh-CN" altLang="en-US" sz="2000" b="1" dirty="0">
                  <a:effectLst>
                    <a:outerShdw blurRad="38100" dist="38100" dir="2700000" algn="tl">
                      <a:srgbClr val="FFFFFF"/>
                    </a:outerShdw>
                  </a:effectLst>
                  <a:latin typeface="楷体" pitchFamily="49" charset="-122"/>
                  <a:ea typeface="楷体" pitchFamily="49" charset="-122"/>
                </a:rPr>
                <a:t>和</a:t>
              </a:r>
              <a:r>
                <a:rPr lang="zh-CN" altLang="en-US" b="1" dirty="0">
                  <a:effectLst>
                    <a:outerShdw blurRad="38100" dist="38100" dir="2700000" algn="tl">
                      <a:srgbClr val="FFFFFF"/>
                    </a:outerShdw>
                  </a:effectLst>
                  <a:ea typeface="楷体_GB2312" pitchFamily="49" charset="-122"/>
                </a:rPr>
                <a:t> </a:t>
              </a:r>
              <a:r>
                <a:rPr lang="en-US" altLang="zh-CN" b="1" dirty="0">
                  <a:effectLst>
                    <a:outerShdw blurRad="38100" dist="38100" dir="2700000" algn="tl">
                      <a:srgbClr val="FFFFFF"/>
                    </a:outerShdw>
                  </a:effectLst>
                </a:rPr>
                <a:t>x &amp;= y</a:t>
              </a:r>
            </a:p>
          </p:txBody>
        </p:sp>
      </p:grpSp>
      <p:sp>
        <p:nvSpPr>
          <p:cNvPr id="831534" name="Text Box 46" descr="新闻纸"/>
          <p:cNvSpPr txBox="1">
            <a:spLocks noChangeArrowheads="1"/>
          </p:cNvSpPr>
          <p:nvPr/>
        </p:nvSpPr>
        <p:spPr bwMode="auto">
          <a:xfrm>
            <a:off x="2155528" y="4387683"/>
            <a:ext cx="8111976" cy="860425"/>
          </a:xfrm>
          <a:prstGeom prst="rect">
            <a:avLst/>
          </a:prstGeom>
          <a:blipFill dpi="0" rotWithShape="1">
            <a:blip r:embed="rId4" cstate="print"/>
            <a:srcRect/>
            <a:tile tx="0" ty="0" sx="100000" sy="100000" flip="none" algn="tl"/>
          </a:blip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zh-CN" b="1">
                <a:solidFill>
                  <a:srgbClr val="FF0066"/>
                </a:solidFill>
                <a:effectLst>
                  <a:outerShdw blurRad="38100" dist="38100" dir="2700000" algn="tl">
                    <a:srgbClr val="C0C0C0"/>
                  </a:outerShdw>
                </a:effectLst>
                <a:latin typeface="隶书" pitchFamily="49" charset="-122"/>
                <a:ea typeface="隶书" pitchFamily="49" charset="-122"/>
              </a:rPr>
              <a:t>例:</a:t>
            </a:r>
            <a:r>
              <a:rPr lang="zh-CN" altLang="zh-CN" b="1">
                <a:effectLst>
                  <a:outerShdw blurRad="38100" dist="38100" dir="2700000" algn="tl">
                    <a:srgbClr val="C0C0C0"/>
                  </a:outerShdw>
                </a:effectLst>
                <a:latin typeface="隶书" pitchFamily="49" charset="-122"/>
                <a:ea typeface="隶书" pitchFamily="49" charset="-122"/>
              </a:rPr>
              <a:t>  </a:t>
            </a:r>
            <a:r>
              <a:rPr lang="en-US" altLang="zh-CN" b="1">
                <a:effectLst>
                  <a:outerShdw blurRad="38100" dist="38100" dir="2700000" algn="tl">
                    <a:srgbClr val="C0C0C0"/>
                  </a:outerShdw>
                </a:effectLst>
                <a:ea typeface="隶书" pitchFamily="49" charset="-122"/>
              </a:rPr>
              <a:t>a=12;    </a:t>
            </a:r>
          </a:p>
          <a:p>
            <a:pPr eaLnBrk="0" hangingPunct="0"/>
            <a:r>
              <a:rPr lang="en-US" altLang="zh-CN" b="1">
                <a:effectLst>
                  <a:outerShdw blurRad="38100" dist="38100" dir="2700000" algn="tl">
                    <a:srgbClr val="C0C0C0"/>
                  </a:outerShdw>
                </a:effectLst>
                <a:ea typeface="隶书" pitchFamily="49" charset="-122"/>
              </a:rPr>
              <a:t>          a+=a-=a*a;</a:t>
            </a:r>
          </a:p>
        </p:txBody>
      </p:sp>
      <p:sp>
        <p:nvSpPr>
          <p:cNvPr id="831535" name="Text Box 47"/>
          <p:cNvSpPr txBox="1">
            <a:spLocks noChangeArrowheads="1"/>
          </p:cNvSpPr>
          <p:nvPr/>
        </p:nvSpPr>
        <p:spPr bwMode="auto">
          <a:xfrm>
            <a:off x="5116383" y="4755272"/>
            <a:ext cx="4363993" cy="463846"/>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b="1" dirty="0">
                <a:solidFill>
                  <a:srgbClr val="0000FF"/>
                </a:solidFill>
                <a:ea typeface="隶书" pitchFamily="49" charset="-122"/>
              </a:rPr>
              <a:t>//a=-264 </a:t>
            </a:r>
            <a:r>
              <a:rPr lang="zh-CN" altLang="zh-CN" b="1" dirty="0">
                <a:solidFill>
                  <a:srgbClr val="0000FF"/>
                </a:solidFill>
                <a:ea typeface="隶书" pitchFamily="49" charset="-122"/>
              </a:rPr>
              <a:t>等价于</a:t>
            </a:r>
            <a:r>
              <a:rPr lang="en-US" altLang="zh-CN" b="1" dirty="0">
                <a:solidFill>
                  <a:srgbClr val="0000FF"/>
                </a:solidFill>
                <a:ea typeface="隶书" pitchFamily="49" charset="-122"/>
              </a:rPr>
              <a:t>a=a+(a=a-(a*a))</a:t>
            </a:r>
          </a:p>
        </p:txBody>
      </p:sp>
      <p:sp>
        <p:nvSpPr>
          <p:cNvPr id="831536" name="Text Box 48" descr="新闻纸"/>
          <p:cNvSpPr txBox="1">
            <a:spLocks noChangeArrowheads="1"/>
          </p:cNvSpPr>
          <p:nvPr/>
        </p:nvSpPr>
        <p:spPr bwMode="auto">
          <a:xfrm>
            <a:off x="2148999" y="5445224"/>
            <a:ext cx="8118506" cy="1225550"/>
          </a:xfrm>
          <a:prstGeom prst="rect">
            <a:avLst/>
          </a:prstGeom>
          <a:blipFill dpi="0" rotWithShape="1">
            <a:blip r:embed="rId4"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b="1" dirty="0">
                <a:solidFill>
                  <a:srgbClr val="FF0066"/>
                </a:solidFill>
                <a:effectLst>
                  <a:outerShdw blurRad="38100" dist="38100" dir="2700000" algn="tl">
                    <a:srgbClr val="C0C0C0"/>
                  </a:outerShdw>
                </a:effectLst>
                <a:latin typeface="隶书" pitchFamily="49" charset="-122"/>
                <a:ea typeface="隶书" pitchFamily="49" charset="-122"/>
              </a:rPr>
              <a:t>例</a:t>
            </a:r>
            <a:r>
              <a:rPr lang="en-US" altLang="zh-CN" b="1" dirty="0">
                <a:solidFill>
                  <a:srgbClr val="FF0066"/>
                </a:solidFill>
                <a:effectLst>
                  <a:outerShdw blurRad="38100" dist="38100" dir="2700000" algn="tl">
                    <a:srgbClr val="C0C0C0"/>
                  </a:outerShdw>
                </a:effectLst>
                <a:latin typeface="隶书" pitchFamily="49" charset="-122"/>
                <a:ea typeface="隶书" pitchFamily="49" charset="-122"/>
              </a:rPr>
              <a:t>:</a:t>
            </a:r>
            <a:r>
              <a:rPr lang="en-US" altLang="zh-CN" b="1" dirty="0">
                <a:effectLst>
                  <a:outerShdw blurRad="38100" dist="38100" dir="2700000" algn="tl">
                    <a:srgbClr val="C0C0C0"/>
                  </a:outerShdw>
                </a:effectLst>
                <a:latin typeface="隶书" pitchFamily="49" charset="-122"/>
                <a:ea typeface="隶书" pitchFamily="49" charset="-122"/>
              </a:rPr>
              <a:t> </a:t>
            </a:r>
            <a:r>
              <a:rPr lang="en-US" altLang="zh-CN" b="1" dirty="0" err="1">
                <a:effectLst>
                  <a:outerShdw blurRad="38100" dist="38100" dir="2700000" algn="tl">
                    <a:srgbClr val="C0C0C0"/>
                  </a:outerShdw>
                </a:effectLst>
                <a:ea typeface="隶书" pitchFamily="49" charset="-122"/>
              </a:rPr>
              <a:t>int</a:t>
            </a:r>
            <a:r>
              <a:rPr lang="en-US" altLang="zh-CN" b="1" dirty="0">
                <a:effectLst>
                  <a:outerShdw blurRad="38100" dist="38100" dir="2700000" algn="tl">
                    <a:srgbClr val="C0C0C0"/>
                  </a:outerShdw>
                </a:effectLst>
                <a:ea typeface="隶书" pitchFamily="49" charset="-122"/>
              </a:rPr>
              <a:t> a=2;  </a:t>
            </a:r>
          </a:p>
          <a:p>
            <a:pPr eaLnBrk="0" hangingPunct="0"/>
            <a:r>
              <a:rPr lang="en-US" altLang="zh-CN" b="1" dirty="0">
                <a:effectLst>
                  <a:outerShdw blurRad="38100" dist="38100" dir="2700000" algn="tl">
                    <a:srgbClr val="C0C0C0"/>
                  </a:outerShdw>
                </a:effectLst>
                <a:ea typeface="隶书" pitchFamily="49" charset="-122"/>
              </a:rPr>
              <a:t>        a%=4-1;  </a:t>
            </a:r>
          </a:p>
          <a:p>
            <a:pPr eaLnBrk="0" hangingPunct="0"/>
            <a:r>
              <a:rPr lang="en-US" altLang="zh-CN" b="1" dirty="0">
                <a:effectLst>
                  <a:outerShdw blurRad="38100" dist="38100" dir="2700000" algn="tl">
                    <a:srgbClr val="C0C0C0"/>
                  </a:outerShdw>
                </a:effectLst>
                <a:ea typeface="隶书" pitchFamily="49" charset="-122"/>
              </a:rPr>
              <a:t>        a+=a*=a-=a*=3;  </a:t>
            </a:r>
          </a:p>
        </p:txBody>
      </p:sp>
      <p:sp>
        <p:nvSpPr>
          <p:cNvPr id="831537" name="Text Box 49"/>
          <p:cNvSpPr txBox="1">
            <a:spLocks noChangeArrowheads="1"/>
          </p:cNvSpPr>
          <p:nvPr/>
        </p:nvSpPr>
        <p:spPr bwMode="auto">
          <a:xfrm>
            <a:off x="5148648" y="6165304"/>
            <a:ext cx="5123816" cy="463846"/>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b="1" dirty="0">
                <a:solidFill>
                  <a:srgbClr val="0000FF"/>
                </a:solidFill>
                <a:ea typeface="隶书" pitchFamily="49" charset="-122"/>
              </a:rPr>
              <a:t>//a=0 </a:t>
            </a:r>
            <a:r>
              <a:rPr lang="zh-CN" altLang="en-US" b="1" dirty="0">
                <a:solidFill>
                  <a:srgbClr val="0000FF"/>
                </a:solidFill>
                <a:ea typeface="隶书" pitchFamily="49" charset="-122"/>
              </a:rPr>
              <a:t>等价于</a:t>
            </a:r>
            <a:r>
              <a:rPr lang="en-US" altLang="zh-CN" b="1" dirty="0">
                <a:solidFill>
                  <a:srgbClr val="0000FF"/>
                </a:solidFill>
                <a:ea typeface="隶书" pitchFamily="49" charset="-122"/>
              </a:rPr>
              <a:t>a=a+(a=a*(a=a-(a=a*3)))</a:t>
            </a:r>
          </a:p>
        </p:txBody>
      </p:sp>
      <p:grpSp>
        <p:nvGrpSpPr>
          <p:cNvPr id="831538" name="Group 50"/>
          <p:cNvGrpSpPr>
            <a:grpSpLocks/>
          </p:cNvGrpSpPr>
          <p:nvPr/>
        </p:nvGrpSpPr>
        <p:grpSpPr bwMode="auto">
          <a:xfrm>
            <a:off x="-10746" y="0"/>
            <a:ext cx="446088" cy="6858000"/>
            <a:chOff x="0" y="0"/>
            <a:chExt cx="281" cy="4320"/>
          </a:xfrm>
        </p:grpSpPr>
        <p:sp>
          <p:nvSpPr>
            <p:cNvPr id="831539" name="Text Box 5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31540" name="Text Box 5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31508" name="Text Box 20"/>
          <p:cNvSpPr txBox="1">
            <a:spLocks noChangeArrowheads="1"/>
          </p:cNvSpPr>
          <p:nvPr/>
        </p:nvSpPr>
        <p:spPr bwMode="auto">
          <a:xfrm>
            <a:off x="2160488" y="2711963"/>
            <a:ext cx="8111976" cy="1941173"/>
          </a:xfrm>
          <a:prstGeom prst="rect">
            <a:avLst/>
          </a:prstGeom>
          <a:solidFill>
            <a:schemeClr val="bg1"/>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zh-CN" b="1" dirty="0">
                <a:solidFill>
                  <a:srgbClr val="FF0066"/>
                </a:solidFill>
                <a:effectLst>
                  <a:outerShdw blurRad="38100" dist="38100" dir="2700000" algn="tl">
                    <a:srgbClr val="C0C0C0"/>
                  </a:outerShdw>
                </a:effectLst>
                <a:latin typeface="隶书" pitchFamily="49" charset="-122"/>
                <a:ea typeface="隶书" pitchFamily="49" charset="-122"/>
              </a:rPr>
              <a:t>例：</a:t>
            </a:r>
            <a:r>
              <a:rPr lang="zh-CN" altLang="zh-CN" dirty="0">
                <a:latin typeface="隶书" pitchFamily="49" charset="-122"/>
                <a:ea typeface="隶书" pitchFamily="49" charset="-122"/>
              </a:rPr>
              <a:t>   </a:t>
            </a:r>
            <a:r>
              <a:rPr lang="en-US" altLang="zh-CN" b="1" dirty="0" err="1">
                <a:effectLst>
                  <a:outerShdw blurRad="38100" dist="38100" dir="2700000" algn="tl">
                    <a:srgbClr val="C0C0C0"/>
                  </a:outerShdw>
                </a:effectLst>
              </a:rPr>
              <a:t>sizeof</a:t>
            </a:r>
            <a:r>
              <a:rPr lang="en-US" altLang="zh-CN" b="1" dirty="0">
                <a:effectLst>
                  <a:outerShdw blurRad="38100" dist="38100" dir="2700000" algn="tl">
                    <a:srgbClr val="C0C0C0"/>
                  </a:outerShdw>
                </a:effectLst>
              </a:rPr>
              <a:t> (short)     </a:t>
            </a:r>
            <a:r>
              <a:rPr lang="zh-CN" altLang="en-US" sz="2000" b="1" dirty="0">
                <a:solidFill>
                  <a:schemeClr val="accent2"/>
                </a:solidFill>
                <a:effectLst>
                  <a:outerShdw blurRad="38100" dist="38100" dir="2700000" algn="tl">
                    <a:srgbClr val="C0C0C0"/>
                  </a:outerShdw>
                </a:effectLst>
                <a:latin typeface="+mn-lt"/>
                <a:ea typeface="楷体" pitchFamily="49" charset="-122"/>
              </a:rPr>
              <a:t>其值为</a:t>
            </a:r>
            <a:r>
              <a:rPr lang="en-US" altLang="zh-CN" sz="2000" b="1" dirty="0">
                <a:solidFill>
                  <a:srgbClr val="CC0000"/>
                </a:solidFill>
                <a:effectLst>
                  <a:outerShdw blurRad="38100" dist="38100" dir="2700000" algn="tl">
                    <a:srgbClr val="C0C0C0"/>
                  </a:outerShdw>
                </a:effectLst>
                <a:latin typeface="+mn-lt"/>
                <a:ea typeface="楷体" pitchFamily="49" charset="-122"/>
              </a:rPr>
              <a:t>2</a:t>
            </a:r>
            <a:endParaRPr lang="zh-CN" altLang="en-US" sz="2000" b="1" dirty="0">
              <a:solidFill>
                <a:srgbClr val="CC0000"/>
              </a:solidFill>
              <a:effectLst>
                <a:outerShdw blurRad="38100" dist="38100" dir="2700000" algn="tl">
                  <a:srgbClr val="C0C0C0"/>
                </a:outerShdw>
              </a:effectLst>
              <a:latin typeface="+mn-lt"/>
              <a:ea typeface="楷体" pitchFamily="49" charset="-122"/>
            </a:endParaRPr>
          </a:p>
          <a:p>
            <a:pPr eaLnBrk="0" hangingPunct="0"/>
            <a:r>
              <a:rPr lang="en-US" altLang="zh-CN" b="1" dirty="0">
                <a:effectLst>
                  <a:outerShdw blurRad="38100" dist="38100" dir="2700000" algn="tl">
                    <a:srgbClr val="C0C0C0"/>
                  </a:outerShdw>
                </a:effectLst>
              </a:rPr>
              <a:t>              </a:t>
            </a:r>
            <a:r>
              <a:rPr lang="en-US" altLang="zh-CN" b="1" dirty="0" err="1">
                <a:effectLst>
                  <a:outerShdw blurRad="38100" dist="38100" dir="2700000" algn="tl">
                    <a:srgbClr val="C0C0C0"/>
                  </a:outerShdw>
                </a:effectLst>
              </a:rPr>
              <a:t>sizeof</a:t>
            </a:r>
            <a:r>
              <a:rPr lang="en-US" altLang="zh-CN" b="1" dirty="0">
                <a:effectLst>
                  <a:outerShdw blurRad="38100" dist="38100" dir="2700000" algn="tl">
                    <a:srgbClr val="C0C0C0"/>
                  </a:outerShdw>
                </a:effectLst>
              </a:rPr>
              <a:t> (long)       </a:t>
            </a:r>
            <a:r>
              <a:rPr lang="zh-CN" altLang="en-US" sz="2000" b="1" dirty="0">
                <a:solidFill>
                  <a:schemeClr val="accent2"/>
                </a:solidFill>
                <a:effectLst>
                  <a:outerShdw blurRad="38100" dist="38100" dir="2700000" algn="tl">
                    <a:srgbClr val="C0C0C0"/>
                  </a:outerShdw>
                </a:effectLst>
                <a:latin typeface="+mn-lt"/>
                <a:ea typeface="楷体" pitchFamily="49" charset="-122"/>
              </a:rPr>
              <a:t>其值是</a:t>
            </a:r>
            <a:r>
              <a:rPr lang="en-US" altLang="zh-CN" sz="2000" b="1" dirty="0">
                <a:solidFill>
                  <a:schemeClr val="accent2"/>
                </a:solidFill>
                <a:effectLst>
                  <a:outerShdw blurRad="38100" dist="38100" dir="2700000" algn="tl">
                    <a:srgbClr val="C0C0C0"/>
                  </a:outerShdw>
                </a:effectLst>
                <a:latin typeface="+mn-lt"/>
                <a:ea typeface="楷体" pitchFamily="49" charset="-122"/>
              </a:rPr>
              <a:t>4</a:t>
            </a:r>
            <a:r>
              <a:rPr lang="en-US" altLang="zh-CN" dirty="0"/>
              <a:t> </a:t>
            </a:r>
          </a:p>
          <a:p>
            <a:pPr eaLnBrk="0" hangingPunct="0"/>
            <a:r>
              <a:rPr lang="en-US" altLang="zh-CN" dirty="0"/>
              <a:t>              </a:t>
            </a:r>
            <a:r>
              <a:rPr lang="en-US" altLang="zh-CN" b="1" dirty="0" err="1"/>
              <a:t>sizeof</a:t>
            </a:r>
            <a:r>
              <a:rPr lang="en-US" altLang="zh-CN" b="1" dirty="0"/>
              <a:t> 10L          </a:t>
            </a:r>
            <a:r>
              <a:rPr lang="zh-CN" altLang="en-US" sz="2000" b="1" dirty="0">
                <a:solidFill>
                  <a:schemeClr val="accent2"/>
                </a:solidFill>
                <a:effectLst>
                  <a:outerShdw blurRad="38100" dist="38100" dir="2700000" algn="tl">
                    <a:srgbClr val="C0C0C0"/>
                  </a:outerShdw>
                </a:effectLst>
                <a:latin typeface="+mn-lt"/>
                <a:ea typeface="楷体" pitchFamily="49" charset="-122"/>
              </a:rPr>
              <a:t>其值也是</a:t>
            </a:r>
            <a:r>
              <a:rPr lang="en-US" altLang="zh-CN" sz="2000" b="1" dirty="0">
                <a:solidFill>
                  <a:schemeClr val="accent2"/>
                </a:solidFill>
                <a:effectLst>
                  <a:outerShdw blurRad="38100" dist="38100" dir="2700000" algn="tl">
                    <a:srgbClr val="C0C0C0"/>
                  </a:outerShdw>
                </a:effectLst>
                <a:latin typeface="+mn-lt"/>
                <a:ea typeface="楷体" pitchFamily="49" charset="-122"/>
              </a:rPr>
              <a:t>4</a:t>
            </a:r>
            <a:r>
              <a:rPr lang="en-US" altLang="zh-CN" dirty="0"/>
              <a:t> </a:t>
            </a:r>
          </a:p>
          <a:p>
            <a:pPr eaLnBrk="0" hangingPunct="0"/>
            <a:r>
              <a:rPr lang="en-US" altLang="zh-CN" dirty="0"/>
              <a:t>              </a:t>
            </a:r>
            <a:r>
              <a:rPr lang="en-US" altLang="zh-CN" b="1" dirty="0"/>
              <a:t>unsigned long a = 2;</a:t>
            </a:r>
          </a:p>
          <a:p>
            <a:pPr eaLnBrk="0" hangingPunct="0"/>
            <a:r>
              <a:rPr lang="en-US" altLang="zh-CN" b="1" dirty="0"/>
              <a:t>              </a:t>
            </a:r>
            <a:r>
              <a:rPr lang="en-US" altLang="zh-CN" b="1" dirty="0" err="1"/>
              <a:t>sizeof</a:t>
            </a:r>
            <a:r>
              <a:rPr lang="en-US" altLang="zh-CN" b="1" dirty="0"/>
              <a:t> (a)            </a:t>
            </a:r>
            <a:r>
              <a:rPr lang="zh-CN" altLang="en-US" sz="2000" b="1" dirty="0">
                <a:solidFill>
                  <a:schemeClr val="accent2"/>
                </a:solidFill>
                <a:effectLst>
                  <a:outerShdw blurRad="38100" dist="38100" dir="2700000" algn="tl">
                    <a:srgbClr val="C0C0C0"/>
                  </a:outerShdw>
                </a:effectLst>
                <a:latin typeface="+mn-lt"/>
                <a:ea typeface="楷体" pitchFamily="49" charset="-122"/>
              </a:rPr>
              <a:t>其值也是</a:t>
            </a:r>
            <a:r>
              <a:rPr lang="en-US" altLang="zh-CN" sz="2000" b="1" dirty="0">
                <a:solidFill>
                  <a:schemeClr val="accent2"/>
                </a:solidFill>
                <a:effectLst>
                  <a:outerShdw blurRad="38100" dist="38100" dir="2700000" algn="tl">
                    <a:srgbClr val="C0C0C0"/>
                  </a:outerShdw>
                </a:effectLst>
                <a:latin typeface="+mn-lt"/>
                <a:ea typeface="楷体" pitchFamily="49" charset="-122"/>
              </a:rPr>
              <a:t>4        </a:t>
            </a:r>
          </a:p>
        </p:txBody>
      </p:sp>
      <p:sp>
        <p:nvSpPr>
          <p:cNvPr id="33" name="Text Box 20"/>
          <p:cNvSpPr txBox="1">
            <a:spLocks noChangeArrowheads="1"/>
          </p:cNvSpPr>
          <p:nvPr/>
        </p:nvSpPr>
        <p:spPr bwMode="auto">
          <a:xfrm>
            <a:off x="2160488" y="2722350"/>
            <a:ext cx="8111976" cy="1941173"/>
          </a:xfrm>
          <a:prstGeom prst="rect">
            <a:avLst/>
          </a:prstGeom>
          <a:solidFill>
            <a:srgbClr val="00FFCC"/>
          </a:soli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r>
              <a:rPr lang="en-US" altLang="zh-CN" sz="2000" b="1" dirty="0">
                <a:solidFill>
                  <a:srgbClr val="FF3399"/>
                </a:solidFill>
                <a:latin typeface="+mn-lt"/>
                <a:ea typeface="隶书" pitchFamily="49" charset="-122"/>
              </a:rPr>
              <a:t>        </a:t>
            </a:r>
            <a:r>
              <a:rPr lang="zh-CN" altLang="en-US" sz="2000" b="1" dirty="0">
                <a:solidFill>
                  <a:srgbClr val="FF3399"/>
                </a:solidFill>
                <a:latin typeface="+mn-lt"/>
                <a:ea typeface="隶书" pitchFamily="49" charset="-122"/>
              </a:rPr>
              <a:t>注意：</a:t>
            </a:r>
            <a:r>
              <a:rPr lang="en-US" altLang="zh-CN" sz="2000" b="1" dirty="0" err="1">
                <a:solidFill>
                  <a:srgbClr val="FF3399"/>
                </a:solidFill>
                <a:latin typeface="+mn-lt"/>
                <a:ea typeface="隶书" pitchFamily="49" charset="-122"/>
              </a:rPr>
              <a:t>sizeof</a:t>
            </a:r>
            <a:r>
              <a:rPr lang="zh-CN" altLang="zh-CN" sz="2000" b="1" dirty="0">
                <a:solidFill>
                  <a:srgbClr val="FF3399"/>
                </a:solidFill>
                <a:latin typeface="+mn-lt"/>
                <a:ea typeface="隶书" pitchFamily="49" charset="-122"/>
              </a:rPr>
              <a:t>仅仅提供后面表达式或数据类型所占内存字节数，并不完成对表达式的计算。例如：</a:t>
            </a:r>
          </a:p>
          <a:p>
            <a:r>
              <a:rPr lang="en-US" altLang="zh-CN" sz="2000" b="1" dirty="0">
                <a:solidFill>
                  <a:srgbClr val="0000FF"/>
                </a:solidFill>
                <a:latin typeface="+mn-lt"/>
                <a:ea typeface="隶书" pitchFamily="49" charset="-122"/>
              </a:rPr>
              <a:t>        </a:t>
            </a:r>
            <a:r>
              <a:rPr lang="en-US" altLang="zh-CN" sz="2000" b="1" dirty="0" err="1">
                <a:solidFill>
                  <a:srgbClr val="0000FF"/>
                </a:solidFill>
                <a:latin typeface="+mn-lt"/>
                <a:ea typeface="隶书" pitchFamily="49" charset="-122"/>
              </a:rPr>
              <a:t>int</a:t>
            </a:r>
            <a:r>
              <a:rPr lang="en-US" altLang="zh-CN" sz="2000" b="1" dirty="0">
                <a:solidFill>
                  <a:srgbClr val="0000FF"/>
                </a:solidFill>
                <a:latin typeface="+mn-lt"/>
                <a:ea typeface="隶书" pitchFamily="49" charset="-122"/>
              </a:rPr>
              <a:t> a = 2, b = 3, c;</a:t>
            </a:r>
            <a:endParaRPr lang="zh-CN" altLang="zh-CN" sz="2000" b="1" dirty="0">
              <a:solidFill>
                <a:srgbClr val="0000FF"/>
              </a:solidFill>
              <a:latin typeface="+mn-lt"/>
              <a:ea typeface="隶书" pitchFamily="49" charset="-122"/>
            </a:endParaRPr>
          </a:p>
          <a:p>
            <a:r>
              <a:rPr lang="en-US" altLang="zh-CN" sz="2000" b="1" dirty="0">
                <a:solidFill>
                  <a:srgbClr val="0000FF"/>
                </a:solidFill>
                <a:latin typeface="+mn-lt"/>
                <a:ea typeface="隶书" pitchFamily="49" charset="-122"/>
              </a:rPr>
              <a:t>        c = </a:t>
            </a:r>
            <a:r>
              <a:rPr lang="en-US" altLang="zh-CN" sz="2000" b="1" dirty="0" err="1">
                <a:solidFill>
                  <a:srgbClr val="0000FF"/>
                </a:solidFill>
                <a:latin typeface="+mn-lt"/>
                <a:ea typeface="隶书" pitchFamily="49" charset="-122"/>
              </a:rPr>
              <a:t>sizeof</a:t>
            </a:r>
            <a:r>
              <a:rPr lang="en-US" altLang="zh-CN" sz="2000" b="1" dirty="0">
                <a:solidFill>
                  <a:srgbClr val="0000FF"/>
                </a:solidFill>
                <a:latin typeface="+mn-lt"/>
                <a:ea typeface="隶书" pitchFamily="49" charset="-122"/>
              </a:rPr>
              <a:t>(b = a++);</a:t>
            </a:r>
            <a:endParaRPr lang="zh-CN" altLang="zh-CN" sz="2000" b="1" dirty="0">
              <a:solidFill>
                <a:srgbClr val="0000FF"/>
              </a:solidFill>
              <a:latin typeface="+mn-lt"/>
              <a:ea typeface="隶书" pitchFamily="49" charset="-122"/>
            </a:endParaRPr>
          </a:p>
          <a:p>
            <a:r>
              <a:rPr lang="en-US" altLang="zh-CN" sz="2000" b="1" dirty="0">
                <a:solidFill>
                  <a:srgbClr val="0000FF"/>
                </a:solidFill>
                <a:latin typeface="+mn-lt"/>
                <a:ea typeface="隶书" pitchFamily="49" charset="-122"/>
              </a:rPr>
              <a:t>        </a:t>
            </a:r>
            <a:r>
              <a:rPr lang="en-US" altLang="zh-CN" sz="2000" b="1" dirty="0" err="1">
                <a:solidFill>
                  <a:srgbClr val="0000FF"/>
                </a:solidFill>
                <a:latin typeface="+mn-lt"/>
                <a:ea typeface="隶书" pitchFamily="49" charset="-122"/>
              </a:rPr>
              <a:t>printf</a:t>
            </a:r>
            <a:r>
              <a:rPr lang="en-US" altLang="zh-CN" sz="2000" b="1" dirty="0">
                <a:solidFill>
                  <a:srgbClr val="0000FF"/>
                </a:solidFill>
                <a:latin typeface="+mn-lt"/>
                <a:ea typeface="隶书" pitchFamily="49" charset="-122"/>
              </a:rPr>
              <a:t>("a = %d, b = %d, c = %d\n", a, b, c);  </a:t>
            </a:r>
          </a:p>
          <a:p>
            <a:r>
              <a:rPr lang="en-US" altLang="zh-CN" sz="2000" b="1" dirty="0">
                <a:solidFill>
                  <a:srgbClr val="FF3399"/>
                </a:solidFill>
                <a:latin typeface="+mn-lt"/>
                <a:ea typeface="隶书" pitchFamily="49" charset="-122"/>
              </a:rPr>
              <a:t>        </a:t>
            </a:r>
            <a:r>
              <a:rPr lang="zh-CN" altLang="zh-CN" sz="2000" b="1" dirty="0">
                <a:solidFill>
                  <a:srgbClr val="FF3399"/>
                </a:solidFill>
                <a:latin typeface="+mn-lt"/>
                <a:ea typeface="隶书" pitchFamily="49" charset="-122"/>
              </a:rPr>
              <a:t>输出：</a:t>
            </a:r>
            <a:r>
              <a:rPr lang="en-US" altLang="zh-CN" sz="2000" b="1" dirty="0">
                <a:solidFill>
                  <a:srgbClr val="FF3399"/>
                </a:solidFill>
                <a:latin typeface="+mn-lt"/>
                <a:ea typeface="隶书" pitchFamily="49" charset="-122"/>
              </a:rPr>
              <a:t>a = 2, b = 3, c= 4</a:t>
            </a:r>
            <a:r>
              <a:rPr lang="zh-CN" altLang="zh-CN" sz="2000" b="1" dirty="0">
                <a:solidFill>
                  <a:srgbClr val="FF3399"/>
                </a:solidFill>
                <a:latin typeface="+mn-lt"/>
                <a:ea typeface="隶书" pitchFamily="49" charset="-122"/>
              </a:rPr>
              <a:t>，</a:t>
            </a:r>
            <a:r>
              <a:rPr lang="en-US" altLang="zh-CN" sz="2000" b="1" dirty="0">
                <a:solidFill>
                  <a:srgbClr val="FF3399"/>
                </a:solidFill>
                <a:latin typeface="+mn-lt"/>
                <a:ea typeface="隶书" pitchFamily="49" charset="-122"/>
              </a:rPr>
              <a:t>a</a:t>
            </a:r>
            <a:r>
              <a:rPr lang="zh-CN" altLang="zh-CN" sz="2000" b="1" dirty="0">
                <a:solidFill>
                  <a:srgbClr val="FF3399"/>
                </a:solidFill>
                <a:latin typeface="+mn-lt"/>
                <a:ea typeface="隶书" pitchFamily="49" charset="-122"/>
              </a:rPr>
              <a:t>、</a:t>
            </a:r>
            <a:r>
              <a:rPr lang="en-US" altLang="zh-CN" sz="2000" b="1" dirty="0">
                <a:solidFill>
                  <a:srgbClr val="FF3399"/>
                </a:solidFill>
                <a:latin typeface="+mn-lt"/>
                <a:ea typeface="隶书" pitchFamily="49" charset="-122"/>
              </a:rPr>
              <a:t>b</a:t>
            </a:r>
            <a:r>
              <a:rPr lang="zh-CN" altLang="zh-CN" sz="2000" b="1" dirty="0">
                <a:solidFill>
                  <a:srgbClr val="FF3399"/>
                </a:solidFill>
                <a:latin typeface="+mn-lt"/>
                <a:ea typeface="隶书" pitchFamily="49" charset="-122"/>
              </a:rPr>
              <a:t>的值没变化</a:t>
            </a:r>
          </a:p>
        </p:txBody>
      </p:sp>
      <p:sp>
        <p:nvSpPr>
          <p:cNvPr id="2" name="灯片编号占位符 1">
            <a:extLst>
              <a:ext uri="{FF2B5EF4-FFF2-40B4-BE49-F238E27FC236}">
                <a16:creationId xmlns:a16="http://schemas.microsoft.com/office/drawing/2014/main" id="{2E861F8A-B3C7-A437-9942-C1DF8A227F9B}"/>
              </a:ext>
            </a:extLst>
          </p:cNvPr>
          <p:cNvSpPr>
            <a:spLocks noGrp="1"/>
          </p:cNvSpPr>
          <p:nvPr>
            <p:ph type="sldNum" sz="quarter" idx="12"/>
          </p:nvPr>
        </p:nvSpPr>
        <p:spPr/>
        <p:txBody>
          <a:bodyPr/>
          <a:lstStyle/>
          <a:p>
            <a:fld id="{889BB3BD-F80A-4CDD-987F-7A7F8A95929D}" type="slidenum">
              <a:rPr lang="en-US" altLang="zh-CN" smtClean="0"/>
              <a:pPr/>
              <a:t>47</a:t>
            </a:fld>
            <a:endParaRPr lang="en-US" altLang="zh-CN"/>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1493"/>
                                        </p:tgtEl>
                                        <p:attrNameLst>
                                          <p:attrName>style.visibility</p:attrName>
                                        </p:attrNameLst>
                                      </p:cBhvr>
                                      <p:to>
                                        <p:strVal val="visible"/>
                                      </p:to>
                                    </p:set>
                                    <p:animEffect transition="in" filter="blinds(horizontal)">
                                      <p:cBhvr>
                                        <p:cTn id="7" dur="500"/>
                                        <p:tgtEl>
                                          <p:spTgt spid="83149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1494"/>
                                        </p:tgtEl>
                                        <p:attrNameLst>
                                          <p:attrName>style.visibility</p:attrName>
                                        </p:attrNameLst>
                                      </p:cBhvr>
                                      <p:to>
                                        <p:strVal val="visible"/>
                                      </p:to>
                                    </p:set>
                                    <p:animEffect transition="in" filter="box(in)">
                                      <p:cBhvr>
                                        <p:cTn id="12" dur="500"/>
                                        <p:tgtEl>
                                          <p:spTgt spid="83149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31507"/>
                                        </p:tgtEl>
                                        <p:attrNameLst>
                                          <p:attrName>style.visibility</p:attrName>
                                        </p:attrNameLst>
                                      </p:cBhvr>
                                      <p:to>
                                        <p:strVal val="visible"/>
                                      </p:to>
                                    </p:set>
                                    <p:animEffect transition="in" filter="box(out)">
                                      <p:cBhvr>
                                        <p:cTn id="17" dur="500"/>
                                        <p:tgtEl>
                                          <p:spTgt spid="83150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31508"/>
                                        </p:tgtEl>
                                        <p:attrNameLst>
                                          <p:attrName>style.visibility</p:attrName>
                                        </p:attrNameLst>
                                      </p:cBhvr>
                                      <p:to>
                                        <p:strVal val="visible"/>
                                      </p:to>
                                    </p:set>
                                    <p:animEffect transition="in" filter="box(out)">
                                      <p:cBhvr>
                                        <p:cTn id="22" dur="500"/>
                                        <p:tgtEl>
                                          <p:spTgt spid="83150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et>
                                      <p:cBhvr override="childStyle">
                                        <p:cTn dur="1" fill="hold" display="0" masterRel="nextClick" afterEffect="1"/>
                                        <p:tgtEl>
                                          <p:spTgt spid="83150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ox(out)">
                                      <p:cBhvr>
                                        <p:cTn id="2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31509"/>
                                        </p:tgtEl>
                                        <p:attrNameLst>
                                          <p:attrName>style.visibility</p:attrName>
                                        </p:attrNameLst>
                                      </p:cBhvr>
                                      <p:to>
                                        <p:strVal val="visible"/>
                                      </p:to>
                                    </p:set>
                                    <p:animEffect transition="in" filter="box(in)">
                                      <p:cBhvr>
                                        <p:cTn id="32" dur="500"/>
                                        <p:tgtEl>
                                          <p:spTgt spid="831509"/>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1511"/>
                                        </p:tgtEl>
                                        <p:attrNameLst>
                                          <p:attrName>style.visibility</p:attrName>
                                        </p:attrNameLst>
                                      </p:cBhvr>
                                      <p:to>
                                        <p:strVal val="visible"/>
                                      </p:to>
                                    </p:set>
                                    <p:anim calcmode="lin" valueType="num">
                                      <p:cBhvr additive="base">
                                        <p:cTn id="37" dur="500" fill="hold"/>
                                        <p:tgtEl>
                                          <p:spTgt spid="831511"/>
                                        </p:tgtEl>
                                        <p:attrNameLst>
                                          <p:attrName>ppt_x</p:attrName>
                                        </p:attrNameLst>
                                      </p:cBhvr>
                                      <p:tavLst>
                                        <p:tav tm="0">
                                          <p:val>
                                            <p:strVal val="0-#ppt_w/2"/>
                                          </p:val>
                                        </p:tav>
                                        <p:tav tm="100000">
                                          <p:val>
                                            <p:strVal val="#ppt_x"/>
                                          </p:val>
                                        </p:tav>
                                      </p:tavLst>
                                    </p:anim>
                                    <p:anim calcmode="lin" valueType="num">
                                      <p:cBhvr additive="base">
                                        <p:cTn id="38" dur="500" fill="hold"/>
                                        <p:tgtEl>
                                          <p:spTgt spid="8315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1510"/>
                                        </p:tgtEl>
                                        <p:attrNameLst>
                                          <p:attrName>style.visibility</p:attrName>
                                        </p:attrNameLst>
                                      </p:cBhvr>
                                      <p:to>
                                        <p:strVal val="visible"/>
                                      </p:to>
                                    </p:set>
                                    <p:anim calcmode="lin" valueType="num">
                                      <p:cBhvr additive="base">
                                        <p:cTn id="43" dur="500" fill="hold"/>
                                        <p:tgtEl>
                                          <p:spTgt spid="831510"/>
                                        </p:tgtEl>
                                        <p:attrNameLst>
                                          <p:attrName>ppt_x</p:attrName>
                                        </p:attrNameLst>
                                      </p:cBhvr>
                                      <p:tavLst>
                                        <p:tav tm="0">
                                          <p:val>
                                            <p:strVal val="0-#ppt_w/2"/>
                                          </p:val>
                                        </p:tav>
                                        <p:tav tm="100000">
                                          <p:val>
                                            <p:strVal val="#ppt_x"/>
                                          </p:val>
                                        </p:tav>
                                      </p:tavLst>
                                    </p:anim>
                                    <p:anim calcmode="lin" valueType="num">
                                      <p:cBhvr additive="base">
                                        <p:cTn id="44" dur="500" fill="hold"/>
                                        <p:tgtEl>
                                          <p:spTgt spid="8315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831529"/>
                                        </p:tgtEl>
                                        <p:attrNameLst>
                                          <p:attrName>style.visibility</p:attrName>
                                        </p:attrNameLst>
                                      </p:cBhvr>
                                      <p:to>
                                        <p:strVal val="visible"/>
                                      </p:to>
                                    </p:set>
                                    <p:animEffect transition="in" filter="blinds(horizontal)">
                                      <p:cBhvr>
                                        <p:cTn id="49" dur="500"/>
                                        <p:tgtEl>
                                          <p:spTgt spid="831529"/>
                                        </p:tgtEl>
                                      </p:cBhvr>
                                    </p:animEffect>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31530"/>
                                        </p:tgtEl>
                                        <p:attrNameLst>
                                          <p:attrName>style.visibility</p:attrName>
                                        </p:attrNameLst>
                                      </p:cBhvr>
                                      <p:to>
                                        <p:strVal val="visible"/>
                                      </p:to>
                                    </p:set>
                                    <p:anim calcmode="lin" valueType="num">
                                      <p:cBhvr additive="base">
                                        <p:cTn id="54" dur="500" fill="hold"/>
                                        <p:tgtEl>
                                          <p:spTgt spid="831530"/>
                                        </p:tgtEl>
                                        <p:attrNameLst>
                                          <p:attrName>ppt_x</p:attrName>
                                        </p:attrNameLst>
                                      </p:cBhvr>
                                      <p:tavLst>
                                        <p:tav tm="0">
                                          <p:val>
                                            <p:strVal val="#ppt_x"/>
                                          </p:val>
                                        </p:tav>
                                        <p:tav tm="100000">
                                          <p:val>
                                            <p:strVal val="#ppt_x"/>
                                          </p:val>
                                        </p:tav>
                                      </p:tavLst>
                                    </p:anim>
                                    <p:anim calcmode="lin" valueType="num">
                                      <p:cBhvr additive="base">
                                        <p:cTn id="55" dur="500" fill="hold"/>
                                        <p:tgtEl>
                                          <p:spTgt spid="83153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31531"/>
                                        </p:tgtEl>
                                        <p:attrNameLst>
                                          <p:attrName>style.visibility</p:attrName>
                                        </p:attrNameLst>
                                      </p:cBhvr>
                                      <p:to>
                                        <p:strVal val="visible"/>
                                      </p:to>
                                    </p:set>
                                    <p:anim calcmode="lin" valueType="num">
                                      <p:cBhvr additive="base">
                                        <p:cTn id="60" dur="500" fill="hold"/>
                                        <p:tgtEl>
                                          <p:spTgt spid="831531"/>
                                        </p:tgtEl>
                                        <p:attrNameLst>
                                          <p:attrName>ppt_x</p:attrName>
                                        </p:attrNameLst>
                                      </p:cBhvr>
                                      <p:tavLst>
                                        <p:tav tm="0">
                                          <p:val>
                                            <p:strVal val="#ppt_x"/>
                                          </p:val>
                                        </p:tav>
                                        <p:tav tm="100000">
                                          <p:val>
                                            <p:strVal val="#ppt_x"/>
                                          </p:val>
                                        </p:tav>
                                      </p:tavLst>
                                    </p:anim>
                                    <p:anim calcmode="lin" valueType="num">
                                      <p:cBhvr additive="base">
                                        <p:cTn id="61" dur="500" fill="hold"/>
                                        <p:tgtEl>
                                          <p:spTgt spid="83153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831532"/>
                                        </p:tgtEl>
                                        <p:attrNameLst>
                                          <p:attrName>style.visibility</p:attrName>
                                        </p:attrNameLst>
                                      </p:cBhvr>
                                      <p:to>
                                        <p:strVal val="visible"/>
                                      </p:to>
                                    </p:set>
                                    <p:anim calcmode="lin" valueType="num">
                                      <p:cBhvr additive="base">
                                        <p:cTn id="66" dur="500" fill="hold"/>
                                        <p:tgtEl>
                                          <p:spTgt spid="831532"/>
                                        </p:tgtEl>
                                        <p:attrNameLst>
                                          <p:attrName>ppt_x</p:attrName>
                                        </p:attrNameLst>
                                      </p:cBhvr>
                                      <p:tavLst>
                                        <p:tav tm="0">
                                          <p:val>
                                            <p:strVal val="#ppt_x"/>
                                          </p:val>
                                        </p:tav>
                                        <p:tav tm="100000">
                                          <p:val>
                                            <p:strVal val="#ppt_x"/>
                                          </p:val>
                                        </p:tav>
                                      </p:tavLst>
                                    </p:anim>
                                    <p:anim calcmode="lin" valueType="num">
                                      <p:cBhvr additive="base">
                                        <p:cTn id="67" dur="500" fill="hold"/>
                                        <p:tgtEl>
                                          <p:spTgt spid="8315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831533"/>
                                        </p:tgtEl>
                                        <p:attrNameLst>
                                          <p:attrName>style.visibility</p:attrName>
                                        </p:attrNameLst>
                                      </p:cBhvr>
                                      <p:to>
                                        <p:strVal val="visible"/>
                                      </p:to>
                                    </p:set>
                                    <p:anim calcmode="lin" valueType="num">
                                      <p:cBhvr additive="base">
                                        <p:cTn id="72" dur="500" fill="hold"/>
                                        <p:tgtEl>
                                          <p:spTgt spid="831533"/>
                                        </p:tgtEl>
                                        <p:attrNameLst>
                                          <p:attrName>ppt_x</p:attrName>
                                        </p:attrNameLst>
                                      </p:cBhvr>
                                      <p:tavLst>
                                        <p:tav tm="0">
                                          <p:val>
                                            <p:strVal val="#ppt_x"/>
                                          </p:val>
                                        </p:tav>
                                        <p:tav tm="100000">
                                          <p:val>
                                            <p:strVal val="#ppt_x"/>
                                          </p:val>
                                        </p:tav>
                                      </p:tavLst>
                                    </p:anim>
                                    <p:anim calcmode="lin" valueType="num">
                                      <p:cBhvr additive="base">
                                        <p:cTn id="73" dur="500" fill="hold"/>
                                        <p:tgtEl>
                                          <p:spTgt spid="8315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831534"/>
                                        </p:tgtEl>
                                        <p:attrNameLst>
                                          <p:attrName>style.visibility</p:attrName>
                                        </p:attrNameLst>
                                      </p:cBhvr>
                                      <p:to>
                                        <p:strVal val="visible"/>
                                      </p:to>
                                    </p:set>
                                    <p:animEffect transition="in" filter="box(out)">
                                      <p:cBhvr>
                                        <p:cTn id="78" dur="500"/>
                                        <p:tgtEl>
                                          <p:spTgt spid="831534"/>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831535">
                                            <p:txEl>
                                              <p:pRg st="0" end="0"/>
                                            </p:txEl>
                                          </p:spTgt>
                                        </p:tgtEl>
                                        <p:attrNameLst>
                                          <p:attrName>style.visibility</p:attrName>
                                        </p:attrNameLst>
                                      </p:cBhvr>
                                      <p:to>
                                        <p:strVal val="visible"/>
                                      </p:to>
                                    </p:set>
                                    <p:animEffect transition="in" filter="box(out)">
                                      <p:cBhvr>
                                        <p:cTn id="83" dur="500"/>
                                        <p:tgtEl>
                                          <p:spTgt spid="831535">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2"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831536"/>
                                        </p:tgtEl>
                                        <p:attrNameLst>
                                          <p:attrName>style.visibility</p:attrName>
                                        </p:attrNameLst>
                                      </p:cBhvr>
                                      <p:to>
                                        <p:strVal val="visible"/>
                                      </p:to>
                                    </p:set>
                                    <p:animEffect transition="in" filter="box(out)">
                                      <p:cBhvr>
                                        <p:cTn id="88" dur="500"/>
                                        <p:tgtEl>
                                          <p:spTgt spid="831536"/>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831537">
                                            <p:txEl>
                                              <p:pRg st="0" end="0"/>
                                            </p:txEl>
                                          </p:spTgt>
                                        </p:tgtEl>
                                        <p:attrNameLst>
                                          <p:attrName>style.visibility</p:attrName>
                                        </p:attrNameLst>
                                      </p:cBhvr>
                                      <p:to>
                                        <p:strVal val="visible"/>
                                      </p:to>
                                    </p:set>
                                    <p:animEffect transition="in" filter="box(out)">
                                      <p:cBhvr>
                                        <p:cTn id="93" dur="500"/>
                                        <p:tgtEl>
                                          <p:spTgt spid="831537">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529" grpId="0" animBg="1"/>
      <p:bldP spid="831493" grpId="0"/>
      <p:bldP spid="831494" grpId="0"/>
      <p:bldP spid="831507" grpId="0" animBg="1"/>
      <p:bldP spid="831509" grpId="0"/>
      <p:bldP spid="831510" grpId="0" animBg="1"/>
      <p:bldP spid="831511" grpId="0"/>
      <p:bldP spid="831534" grpId="0" animBg="1" autoUpdateAnimBg="0"/>
      <p:bldP spid="831535" grpId="0" build="p" autoUpdateAnimBg="0"/>
      <p:bldP spid="831536" grpId="0" animBg="1" autoUpdateAnimBg="0"/>
      <p:bldP spid="831537" grpId="0" build="p" autoUpdateAnimBg="0"/>
      <p:bldP spid="831508" grpId="0" animBg="1" autoUpdateAnimBg="0"/>
      <p:bldP spid="33"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2514" name="Rectangle 2"/>
          <p:cNvSpPr>
            <a:spLocks noGrp="1" noChangeArrowheads="1"/>
          </p:cNvSpPr>
          <p:nvPr>
            <p:ph type="body" idx="4294967295"/>
          </p:nvPr>
        </p:nvSpPr>
        <p:spPr>
          <a:xfrm>
            <a:off x="675097" y="333375"/>
            <a:ext cx="6048375" cy="647700"/>
          </a:xfrm>
        </p:spPr>
        <p:txBody>
          <a:bodyPr/>
          <a:lstStyle/>
          <a:p>
            <a:pPr algn="just">
              <a:buFontTx/>
              <a:buNone/>
            </a:pPr>
            <a:r>
              <a:rPr lang="en-US" altLang="zh-CN" dirty="0">
                <a:solidFill>
                  <a:srgbClr val="FF3300"/>
                </a:solidFill>
                <a:effectLst>
                  <a:outerShdw blurRad="38100" dist="38100" dir="2700000" algn="tl">
                    <a:srgbClr val="000000">
                      <a:alpha val="43137"/>
                    </a:srgbClr>
                  </a:outerShdw>
                </a:effectLst>
                <a:latin typeface="隶书" pitchFamily="49" charset="-122"/>
                <a:ea typeface="隶书" pitchFamily="49" charset="-122"/>
              </a:rPr>
              <a:t>3.5  </a:t>
            </a:r>
            <a:r>
              <a:rPr lang="zh-CN" altLang="en-US" dirty="0">
                <a:solidFill>
                  <a:srgbClr val="FF3300"/>
                </a:solidFill>
                <a:effectLst>
                  <a:outerShdw blurRad="38100" dist="38100" dir="2700000" algn="tl">
                    <a:srgbClr val="000000">
                      <a:alpha val="43137"/>
                    </a:srgbClr>
                  </a:outerShdw>
                </a:effectLst>
                <a:latin typeface="隶书" pitchFamily="49" charset="-122"/>
                <a:ea typeface="隶书" pitchFamily="49" charset="-122"/>
              </a:rPr>
              <a:t>运算符的优先级和结合性</a:t>
            </a:r>
          </a:p>
        </p:txBody>
      </p:sp>
      <p:sp>
        <p:nvSpPr>
          <p:cNvPr id="832534" name="Rectangle 22"/>
          <p:cNvSpPr>
            <a:spLocks noChangeArrowheads="1"/>
          </p:cNvSpPr>
          <p:nvPr/>
        </p:nvSpPr>
        <p:spPr bwMode="auto">
          <a:xfrm>
            <a:off x="3439368" y="1951039"/>
            <a:ext cx="184731" cy="461665"/>
          </a:xfrm>
          <a:prstGeom prst="rect">
            <a:avLst/>
          </a:prstGeom>
          <a:noFill/>
          <a:ln w="9525">
            <a:noFill/>
            <a:miter lim="800000"/>
            <a:headEnd/>
            <a:tailEnd/>
          </a:ln>
          <a:effectLst/>
        </p:spPr>
        <p:txBody>
          <a:bodyPr wrap="none">
            <a:spAutoFit/>
          </a:bodyPr>
          <a:lstStyle/>
          <a:p>
            <a:endParaRPr lang="zh-CN" altLang="en-US"/>
          </a:p>
        </p:txBody>
      </p:sp>
      <p:graphicFrame>
        <p:nvGraphicFramePr>
          <p:cNvPr id="832805" name="Group 293"/>
          <p:cNvGraphicFramePr>
            <a:graphicFrameLocks noGrp="1"/>
          </p:cNvGraphicFramePr>
          <p:nvPr>
            <p:extLst>
              <p:ext uri="{D42A27DB-BD31-4B8C-83A1-F6EECF244321}">
                <p14:modId xmlns:p14="http://schemas.microsoft.com/office/powerpoint/2010/main" val="1898463407"/>
              </p:ext>
            </p:extLst>
          </p:nvPr>
        </p:nvGraphicFramePr>
        <p:xfrm>
          <a:off x="2447180" y="1377951"/>
          <a:ext cx="7632700" cy="4772978"/>
        </p:xfrm>
        <a:graphic>
          <a:graphicData uri="http://schemas.openxmlformats.org/drawingml/2006/table">
            <a:tbl>
              <a:tblPr/>
              <a:tblGrid>
                <a:gridCol w="1308100">
                  <a:extLst>
                    <a:ext uri="{9D8B030D-6E8A-4147-A177-3AD203B41FA5}">
                      <a16:colId xmlns:a16="http://schemas.microsoft.com/office/drawing/2014/main" val="20000"/>
                    </a:ext>
                  </a:extLst>
                </a:gridCol>
                <a:gridCol w="2762250">
                  <a:extLst>
                    <a:ext uri="{9D8B030D-6E8A-4147-A177-3AD203B41FA5}">
                      <a16:colId xmlns:a16="http://schemas.microsoft.com/office/drawing/2014/main" val="20001"/>
                    </a:ext>
                  </a:extLst>
                </a:gridCol>
                <a:gridCol w="2036762">
                  <a:extLst>
                    <a:ext uri="{9D8B030D-6E8A-4147-A177-3AD203B41FA5}">
                      <a16:colId xmlns:a16="http://schemas.microsoft.com/office/drawing/2014/main" val="20002"/>
                    </a:ext>
                  </a:extLst>
                </a:gridCol>
                <a:gridCol w="1525588">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FF3399"/>
                          </a:solidFill>
                          <a:effectLst/>
                          <a:latin typeface="楷体" pitchFamily="49" charset="-122"/>
                          <a:ea typeface="楷体" pitchFamily="49" charset="-122"/>
                          <a:cs typeface="Times New Roman" pitchFamily="18" charset="0"/>
                        </a:rPr>
                        <a:t>优 先 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89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FF3399"/>
                          </a:solidFill>
                          <a:effectLst/>
                          <a:latin typeface="楷体" pitchFamily="49" charset="-122"/>
                          <a:ea typeface="楷体" pitchFamily="49" charset="-122"/>
                          <a:cs typeface="Times New Roman" pitchFamily="18" charset="0"/>
                        </a:rPr>
                        <a:t>运 算 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89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FF3399"/>
                          </a:solidFill>
                          <a:effectLst/>
                          <a:latin typeface="楷体" pitchFamily="49" charset="-122"/>
                          <a:ea typeface="楷体" pitchFamily="49" charset="-122"/>
                          <a:cs typeface="Times New Roman" pitchFamily="18" charset="0"/>
                        </a:rPr>
                        <a:t>需要操作数的个数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89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FF3399"/>
                          </a:solidFill>
                          <a:effectLst/>
                          <a:latin typeface="楷体" pitchFamily="49" charset="-122"/>
                          <a:ea typeface="楷体" pitchFamily="49" charset="-122"/>
                          <a:cs typeface="Times New Roman" pitchFamily="18" charset="0"/>
                        </a:rPr>
                        <a:t>结 合 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8900000" scaled="1"/>
                      <a:tileRect/>
                    </a:gradFill>
                  </a:tcPr>
                </a:tc>
                <a:extLst>
                  <a:ext uri="{0D108BD9-81ED-4DB2-BD59-A6C34878D82A}">
                    <a16:rowId xmlns:a16="http://schemas.microsoft.com/office/drawing/2014/main" val="10000"/>
                  </a:ext>
                </a:extLst>
              </a:tr>
              <a:tr h="357188">
                <a:tc rowSpan="10">
                  <a:txBody>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 pitchFamily="49" charset="-122"/>
                          <a:ea typeface="楷体" pitchFamily="49" charset="-122"/>
                          <a:cs typeface="Times New Roman" pitchFamily="18" charset="0"/>
                        </a:rPr>
                        <a:t>高</a:t>
                      </a: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_GB2312" pitchFamily="49" charset="-122"/>
                        <a:ea typeface="楷体_GB2312" pitchFamily="49" charset="-122"/>
                        <a:cs typeface="Times New Roman" pitchFamily="18" charset="0"/>
                      </a:endParaRPr>
                    </a:p>
                    <a:p>
                      <a:pPr marL="0" marR="0" lvl="0" indent="2286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楷体" pitchFamily="49" charset="-122"/>
                          <a:ea typeface="楷体" pitchFamily="49" charset="-122"/>
                          <a:cs typeface="Times New Roman" pitchFamily="18" charset="0"/>
                        </a:rPr>
                        <a:t>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从左向右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  </a:t>
                      </a:r>
                      <a:r>
                        <a:rPr kumimoji="1" lang="en-US" altLang="zh-CN" sz="1800" b="1" i="0" u="none" strike="noStrike" cap="none" normalizeH="0" baseline="0" dirty="0">
                          <a:ln>
                            <a:noFill/>
                          </a:ln>
                          <a:solidFill>
                            <a:srgbClr val="000000"/>
                          </a:solidFill>
                          <a:effectLst>
                            <a:outerShdw blurRad="38100" dist="38100" dir="2700000" algn="tl">
                              <a:srgbClr val="FFFFFF"/>
                            </a:outerShdw>
                          </a:effectLst>
                          <a:latin typeface="+mn-lt"/>
                          <a:ea typeface="楷体" pitchFamily="49" charset="-122"/>
                          <a:cs typeface="Times New Roman" pitchFamily="18" charset="0"/>
                        </a:rPr>
                        <a:t>++ -- -</a:t>
                      </a:r>
                      <a:r>
                        <a:rPr kumimoji="1" lang="zh-CN" altLang="en-US" sz="1800" b="1" i="0" u="none" strike="noStrike" cap="none" normalizeH="0" baseline="0" dirty="0">
                          <a:ln>
                            <a:noFill/>
                          </a:ln>
                          <a:solidFill>
                            <a:srgbClr val="000000"/>
                          </a:solidFill>
                          <a:effectLst>
                            <a:outerShdw blurRad="38100" dist="38100" dir="2700000" algn="tl">
                              <a:srgbClr val="FFFFFF"/>
                            </a:outerShdw>
                          </a:effectLst>
                          <a:latin typeface="+mn-lt"/>
                          <a:ea typeface="楷体" pitchFamily="49" charset="-122"/>
                          <a:cs typeface="Times New Roman" pitchFamily="18" charset="0"/>
                        </a:rPr>
                        <a:t>（负号运算符）  </a:t>
                      </a:r>
                      <a:r>
                        <a:rPr kumimoji="1" lang="en-US" altLang="zh-CN" sz="1800" b="1" i="0" u="none" strike="noStrike" cap="none" normalizeH="0" baseline="0" dirty="0" err="1">
                          <a:ln>
                            <a:noFill/>
                          </a:ln>
                          <a:solidFill>
                            <a:srgbClr val="000000"/>
                          </a:solidFill>
                          <a:effectLst>
                            <a:outerShdw blurRad="38100" dist="38100" dir="2700000" algn="tl">
                              <a:srgbClr val="FFFFFF"/>
                            </a:outerShdw>
                          </a:effectLst>
                          <a:latin typeface="+mn-lt"/>
                          <a:ea typeface="楷体" pitchFamily="49" charset="-122"/>
                          <a:cs typeface="Times New Roman" pitchFamily="18" charset="0"/>
                        </a:rPr>
                        <a:t>sizeof</a:t>
                      </a:r>
                      <a:r>
                        <a:rPr kumimoji="1" lang="en-US" altLang="zh-CN" sz="1800" b="1" i="0" u="none" strike="noStrike" cap="none" normalizeH="0" baseline="0" dirty="0">
                          <a:ln>
                            <a:noFill/>
                          </a:ln>
                          <a:solidFill>
                            <a:srgbClr val="000000"/>
                          </a:solidFill>
                          <a:effectLst>
                            <a:outerShdw blurRad="38100" dist="38100" dir="2700000" algn="tl">
                              <a:srgbClr val="FFFFFF"/>
                            </a:outerShdw>
                          </a:effectLst>
                          <a:latin typeface="+mn-lt"/>
                          <a:ea typeface="楷体" pitchFamily="49" charset="-122"/>
                          <a:cs typeface="Times New Roman" pitchFamily="18" charset="0"/>
                        </a:rPr>
                        <a:t>  (</a:t>
                      </a:r>
                      <a:r>
                        <a:rPr kumimoji="1" lang="zh-CN" altLang="en-US" sz="1800" b="1" i="0" u="none" strike="noStrike" cap="none" normalizeH="0" baseline="0" dirty="0">
                          <a:ln>
                            <a:noFill/>
                          </a:ln>
                          <a:solidFill>
                            <a:srgbClr val="000000"/>
                          </a:solidFill>
                          <a:effectLst>
                            <a:outerShdw blurRad="38100" dist="38100" dir="2700000" algn="tl">
                              <a:srgbClr val="FFFFFF"/>
                            </a:outerShdw>
                          </a:effectLst>
                          <a:latin typeface="+mn-lt"/>
                          <a:ea typeface="楷体" pitchFamily="49" charset="-122"/>
                          <a:cs typeface="Times New Roman" pitchFamily="18" charset="0"/>
                        </a:rPr>
                        <a:t>类型</a:t>
                      </a:r>
                      <a:r>
                        <a:rPr kumimoji="1" lang="en-US" altLang="zh-CN" sz="1800" b="1" i="0" u="none" strike="noStrike" cap="none" normalizeH="0" baseline="0" dirty="0">
                          <a:ln>
                            <a:noFill/>
                          </a:ln>
                          <a:solidFill>
                            <a:srgbClr val="000000"/>
                          </a:solidFill>
                          <a:effectLst>
                            <a:outerShdw blurRad="38100" dist="38100" dir="2700000" algn="tl">
                              <a:srgbClr val="FFFFFF"/>
                            </a:outerShdw>
                          </a:effectLst>
                          <a:latin typeface="+mn-lt"/>
                          <a:ea typeface="楷体" pitchFamily="49" charset="-122"/>
                          <a:cs typeface="Times New Roman" pitchFamily="18" charset="0"/>
                        </a:rPr>
                        <a:t>)</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1 </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（单目运算符）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从右向左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 </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（双目运算符）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从左向右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  - </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（减法）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 </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（双目运算符）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从左向右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&lt;&lt;  &gt;&gt;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 </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（双目运算符）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从左向右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 </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（双目运算符）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从左向右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 </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（双目运算符）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从左向右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52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 </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（双目运算符）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从左向右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810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  +=  -=  *=  /=  %=</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&gt;&gt;=  &lt;&lt;=  &amp;=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2 </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（双目运算符）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FF0066"/>
                          </a:solidFill>
                          <a:effectLst>
                            <a:outerShdw blurRad="38100" dist="38100" dir="2700000" algn="tl">
                              <a:srgbClr val="000000"/>
                            </a:outerShdw>
                          </a:effectLst>
                          <a:latin typeface="+mn-lt"/>
                          <a:ea typeface="楷体" pitchFamily="49" charset="-122"/>
                          <a:cs typeface="Times New Roman" pitchFamily="18" charset="0"/>
                        </a:rPr>
                        <a:t>从右向左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667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mn-lt"/>
                        <a:ea typeface="楷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itchFamily="49" charset="-122"/>
                          <a:cs typeface="Times New Roman" pitchFamily="18" charset="0"/>
                        </a:rPr>
                        <a:t>从左向右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832803" name="Line 291"/>
          <p:cNvSpPr>
            <a:spLocks noChangeShapeType="1"/>
          </p:cNvSpPr>
          <p:nvPr/>
        </p:nvSpPr>
        <p:spPr bwMode="auto">
          <a:xfrm flipV="1">
            <a:off x="3229817" y="1766888"/>
            <a:ext cx="0" cy="4248150"/>
          </a:xfrm>
          <a:prstGeom prst="line">
            <a:avLst/>
          </a:prstGeom>
          <a:noFill/>
          <a:ln w="28575">
            <a:solidFill>
              <a:srgbClr val="FF0000"/>
            </a:solidFill>
            <a:round/>
            <a:headEnd/>
            <a:tailEnd type="stealth" w="lg" len="lg"/>
          </a:ln>
          <a:effectLst/>
        </p:spPr>
        <p:txBody>
          <a:bodyPr/>
          <a:lstStyle/>
          <a:p>
            <a:endParaRPr lang="zh-CN" altLang="en-US"/>
          </a:p>
        </p:txBody>
      </p:sp>
      <p:sp>
        <p:nvSpPr>
          <p:cNvPr id="832806" name="Text Box 294" descr="新闻纸"/>
          <p:cNvSpPr txBox="1">
            <a:spLocks noChangeArrowheads="1"/>
          </p:cNvSpPr>
          <p:nvPr/>
        </p:nvSpPr>
        <p:spPr bwMode="auto">
          <a:xfrm>
            <a:off x="1559496" y="1340768"/>
            <a:ext cx="9073009" cy="4876800"/>
          </a:xfrm>
          <a:prstGeom prst="rect">
            <a:avLst/>
          </a:prstGeom>
          <a:blipFill dpi="0" rotWithShape="1">
            <a:blip r:embed="rId6"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p:spPr>
        <p:txBody>
          <a:bodyPr wrap="square">
            <a:spAutoFit/>
          </a:bodyPr>
          <a:lstStyle/>
          <a:p>
            <a:pPr>
              <a:spcBef>
                <a:spcPct val="50000"/>
              </a:spcBef>
            </a:pPr>
            <a:r>
              <a:rPr lang="en-US" altLang="zh-CN" b="1" dirty="0">
                <a:effectLst>
                  <a:outerShdw blurRad="38100" dist="38100" dir="2700000" algn="tl">
                    <a:srgbClr val="C0C0C0"/>
                  </a:outerShdw>
                </a:effectLst>
                <a:latin typeface="楷体_GB2312" pitchFamily="49" charset="-122"/>
                <a:ea typeface="楷体_GB2312" pitchFamily="49" charset="-122"/>
              </a:rPr>
              <a:t>   </a:t>
            </a:r>
            <a:r>
              <a:rPr lang="zh-CN" altLang="en-US" b="1" dirty="0">
                <a:solidFill>
                  <a:srgbClr val="FF3399"/>
                </a:solidFill>
                <a:effectLst>
                  <a:outerShdw blurRad="38100" dist="38100" dir="2700000" algn="tl">
                    <a:srgbClr val="000000">
                      <a:alpha val="43137"/>
                    </a:srgbClr>
                  </a:outerShdw>
                </a:effectLst>
                <a:latin typeface="隶书" pitchFamily="49" charset="-122"/>
                <a:ea typeface="隶书" pitchFamily="49" charset="-122"/>
              </a:rPr>
              <a:t>判断表达式</a:t>
            </a:r>
            <a:r>
              <a:rPr lang="en-US" altLang="zh-CN" b="1" dirty="0">
                <a:solidFill>
                  <a:srgbClr val="FF3399"/>
                </a:solidFill>
                <a:effectLst>
                  <a:outerShdw blurRad="38100" dist="38100" dir="2700000" algn="tl">
                    <a:srgbClr val="000000">
                      <a:alpha val="43137"/>
                    </a:srgbClr>
                  </a:outerShdw>
                </a:effectLst>
                <a:ea typeface="楷体_GB2312" pitchFamily="49" charset="-122"/>
              </a:rPr>
              <a:t>0XF0F0 &amp; 0X1010 + 0X0A0A &lt;&lt; 5/2</a:t>
            </a:r>
            <a:r>
              <a:rPr lang="zh-CN" altLang="en-US" b="1" dirty="0">
                <a:solidFill>
                  <a:srgbClr val="FF3399"/>
                </a:solidFill>
                <a:effectLst>
                  <a:outerShdw blurRad="38100" dist="38100" dir="2700000" algn="tl">
                    <a:srgbClr val="000000">
                      <a:alpha val="43137"/>
                    </a:srgbClr>
                  </a:outerShdw>
                </a:effectLst>
                <a:latin typeface="隶书" pitchFamily="49" charset="-122"/>
                <a:ea typeface="隶书" pitchFamily="49" charset="-122"/>
              </a:rPr>
              <a:t>的值？</a:t>
            </a:r>
          </a:p>
          <a:p>
            <a:pPr>
              <a:spcBef>
                <a:spcPct val="50000"/>
              </a:spcBef>
            </a:pPr>
            <a:r>
              <a:rPr lang="zh-CN" altLang="en-US" b="1" dirty="0">
                <a:solidFill>
                  <a:srgbClr val="FF0066"/>
                </a:solidFill>
                <a:effectLst>
                  <a:outerShdw blurRad="38100" dist="38100" dir="2700000" algn="tl">
                    <a:srgbClr val="C0C0C0"/>
                  </a:outerShdw>
                </a:effectLst>
              </a:rPr>
              <a:t>                </a:t>
            </a:r>
            <a:r>
              <a:rPr lang="en-US" altLang="zh-CN" b="1" dirty="0">
                <a:effectLst>
                  <a:outerShdw blurRad="38100" dist="38100" dir="2700000" algn="tl">
                    <a:srgbClr val="C0C0C0"/>
                  </a:outerShdw>
                </a:effectLst>
              </a:rPr>
              <a:t>0XF0F0 &amp; 0X1010 + 0X0A0A &lt;&lt; 5/2</a:t>
            </a:r>
          </a:p>
          <a:p>
            <a:pPr>
              <a:spcBef>
                <a:spcPct val="50000"/>
              </a:spcBef>
            </a:pPr>
            <a:endParaRPr lang="en-US" altLang="zh-CN" b="1" dirty="0">
              <a:effectLst>
                <a:outerShdw blurRad="38100" dist="38100" dir="2700000" algn="tl">
                  <a:srgbClr val="C0C0C0"/>
                </a:outerShdw>
              </a:effectLst>
            </a:endParaRPr>
          </a:p>
          <a:p>
            <a:pPr>
              <a:spcBef>
                <a:spcPct val="50000"/>
              </a:spcBef>
            </a:pPr>
            <a:endParaRPr lang="en-US" altLang="zh-CN" b="1" dirty="0">
              <a:effectLst>
                <a:outerShdw blurRad="38100" dist="38100" dir="2700000" algn="tl">
                  <a:srgbClr val="C0C0C0"/>
                </a:outerShdw>
              </a:effectLst>
            </a:endParaRPr>
          </a:p>
          <a:p>
            <a:pPr>
              <a:spcBef>
                <a:spcPct val="50000"/>
              </a:spcBef>
            </a:pPr>
            <a:endParaRPr lang="en-US" altLang="zh-CN" b="1" dirty="0">
              <a:effectLst>
                <a:outerShdw blurRad="38100" dist="38100" dir="2700000" algn="tl">
                  <a:srgbClr val="C0C0C0"/>
                </a:outerShdw>
              </a:effectLst>
            </a:endParaRPr>
          </a:p>
          <a:p>
            <a:pPr>
              <a:spcBef>
                <a:spcPct val="50000"/>
              </a:spcBef>
            </a:pPr>
            <a:endParaRPr lang="en-US" altLang="zh-CN" b="1" dirty="0">
              <a:effectLst>
                <a:outerShdw blurRad="38100" dist="38100" dir="2700000" algn="tl">
                  <a:srgbClr val="C0C0C0"/>
                </a:outerShdw>
              </a:effectLst>
            </a:endParaRPr>
          </a:p>
          <a:p>
            <a:pPr>
              <a:spcBef>
                <a:spcPct val="50000"/>
              </a:spcBef>
            </a:pPr>
            <a:endParaRPr lang="en-US" altLang="zh-CN" b="1" dirty="0">
              <a:effectLst>
                <a:outerShdw blurRad="38100" dist="38100" dir="2700000" algn="tl">
                  <a:srgbClr val="C0C0C0"/>
                </a:outerShdw>
              </a:effectLst>
            </a:endParaRPr>
          </a:p>
          <a:p>
            <a:pPr>
              <a:spcBef>
                <a:spcPct val="50000"/>
              </a:spcBef>
            </a:pPr>
            <a:endParaRPr lang="en-US" altLang="zh-CN" b="1" dirty="0">
              <a:effectLst>
                <a:outerShdw blurRad="38100" dist="38100" dir="2700000" algn="tl">
                  <a:srgbClr val="C0C0C0"/>
                </a:outerShdw>
              </a:effectLst>
            </a:endParaRPr>
          </a:p>
          <a:p>
            <a:pPr>
              <a:spcBef>
                <a:spcPct val="50000"/>
              </a:spcBef>
            </a:pPr>
            <a:endParaRPr lang="en-US" altLang="zh-CN" b="1" dirty="0">
              <a:effectLst>
                <a:outerShdw blurRad="38100" dist="38100" dir="2700000" algn="tl">
                  <a:srgbClr val="C0C0C0"/>
                </a:outerShdw>
              </a:effectLst>
            </a:endParaRPr>
          </a:p>
        </p:txBody>
      </p:sp>
      <p:sp>
        <p:nvSpPr>
          <p:cNvPr id="832808" name="Text Box 296"/>
          <p:cNvSpPr txBox="1">
            <a:spLocks noChangeArrowheads="1"/>
          </p:cNvSpPr>
          <p:nvPr/>
        </p:nvSpPr>
        <p:spPr bwMode="auto">
          <a:xfrm>
            <a:off x="7270706" y="3089276"/>
            <a:ext cx="504825" cy="457200"/>
          </a:xfrm>
          <a:prstGeom prst="rect">
            <a:avLst/>
          </a:prstGeom>
          <a:noFill/>
          <a:ln w="9525">
            <a:noFill/>
            <a:miter lim="800000"/>
            <a:headEnd/>
            <a:tailEnd/>
          </a:ln>
          <a:effectLst/>
        </p:spPr>
        <p:txBody>
          <a:bodyPr>
            <a:spAutoFit/>
          </a:bodyPr>
          <a:lstStyle/>
          <a:p>
            <a:pPr>
              <a:spcBef>
                <a:spcPct val="50000"/>
              </a:spcBef>
            </a:pPr>
            <a:r>
              <a:rPr lang="en-US" altLang="zh-CN" b="1"/>
              <a:t>2</a:t>
            </a:r>
          </a:p>
        </p:txBody>
      </p:sp>
      <p:grpSp>
        <p:nvGrpSpPr>
          <p:cNvPr id="832829" name="Group 317"/>
          <p:cNvGrpSpPr>
            <a:grpSpLocks/>
          </p:cNvGrpSpPr>
          <p:nvPr/>
        </p:nvGrpSpPr>
        <p:grpSpPr bwMode="auto">
          <a:xfrm>
            <a:off x="7359605" y="2401888"/>
            <a:ext cx="287338" cy="755650"/>
            <a:chOff x="4206" y="1344"/>
            <a:chExt cx="181" cy="476"/>
          </a:xfrm>
          <a:effectLst>
            <a:outerShdw blurRad="50800" dist="38100" dir="2700000" algn="tl" rotWithShape="0">
              <a:prstClr val="black">
                <a:alpha val="40000"/>
              </a:prstClr>
            </a:outerShdw>
          </a:effectLst>
        </p:grpSpPr>
        <p:sp>
          <p:nvSpPr>
            <p:cNvPr id="832807" name="Line 295"/>
            <p:cNvSpPr>
              <a:spLocks noChangeShapeType="1"/>
            </p:cNvSpPr>
            <p:nvPr/>
          </p:nvSpPr>
          <p:spPr bwMode="auto">
            <a:xfrm>
              <a:off x="4241" y="1344"/>
              <a:ext cx="0" cy="476"/>
            </a:xfrm>
            <a:prstGeom prst="line">
              <a:avLst/>
            </a:prstGeom>
            <a:noFill/>
            <a:ln w="28575">
              <a:solidFill>
                <a:srgbClr val="0000FF"/>
              </a:solidFill>
              <a:round/>
              <a:headEnd/>
              <a:tailEnd type="stealth" w="lg" len="lg"/>
            </a:ln>
            <a:effectLst/>
          </p:spPr>
          <p:txBody>
            <a:bodyPr/>
            <a:lstStyle/>
            <a:p>
              <a:endParaRPr lang="zh-CN" altLang="en-US"/>
            </a:p>
          </p:txBody>
        </p:sp>
        <p:sp>
          <p:nvSpPr>
            <p:cNvPr id="832809" name="Text Box 297"/>
            <p:cNvSpPr txBox="1">
              <a:spLocks noChangeArrowheads="1"/>
            </p:cNvSpPr>
            <p:nvPr/>
          </p:nvSpPr>
          <p:spPr bwMode="auto">
            <a:xfrm>
              <a:off x="4206" y="1417"/>
              <a:ext cx="181" cy="231"/>
            </a:xfrm>
            <a:prstGeom prst="rect">
              <a:avLst/>
            </a:prstGeom>
            <a:noFill/>
            <a:ln w="9525">
              <a:noFill/>
              <a:miter lim="800000"/>
              <a:headEnd/>
              <a:tailEnd/>
            </a:ln>
            <a:effectLst/>
          </p:spPr>
          <p:txBody>
            <a:bodyPr>
              <a:spAutoFit/>
            </a:bodyPr>
            <a:lstStyle/>
            <a:p>
              <a:pPr>
                <a:spcBef>
                  <a:spcPct val="50000"/>
                </a:spcBef>
              </a:pPr>
              <a:r>
                <a:rPr lang="en-US" altLang="zh-CN" sz="1800" b="1">
                  <a:solidFill>
                    <a:schemeClr val="accent2"/>
                  </a:solidFill>
                  <a:effectLst>
                    <a:outerShdw blurRad="38100" dist="38100" dir="2700000" algn="tl">
                      <a:srgbClr val="000000"/>
                    </a:outerShdw>
                  </a:effectLst>
                </a:rPr>
                <a:t>①</a:t>
              </a:r>
            </a:p>
          </p:txBody>
        </p:sp>
      </p:grpSp>
      <p:grpSp>
        <p:nvGrpSpPr>
          <p:cNvPr id="832831" name="Group 319"/>
          <p:cNvGrpSpPr>
            <a:grpSpLocks/>
          </p:cNvGrpSpPr>
          <p:nvPr/>
        </p:nvGrpSpPr>
        <p:grpSpPr bwMode="auto">
          <a:xfrm>
            <a:off x="4417238" y="2328863"/>
            <a:ext cx="2260600" cy="833438"/>
            <a:chOff x="2318" y="1298"/>
            <a:chExt cx="1424" cy="525"/>
          </a:xfrm>
          <a:effectLst>
            <a:outerShdw blurRad="50800" dist="38100" dir="2700000" algn="tl" rotWithShape="0">
              <a:prstClr val="black">
                <a:alpha val="40000"/>
              </a:prstClr>
            </a:outerShdw>
          </a:effectLst>
        </p:grpSpPr>
        <p:sp>
          <p:nvSpPr>
            <p:cNvPr id="832811" name="AutoShape 299"/>
            <p:cNvSpPr>
              <a:spLocks/>
            </p:cNvSpPr>
            <p:nvPr/>
          </p:nvSpPr>
          <p:spPr bwMode="auto">
            <a:xfrm rot="-5400000">
              <a:off x="2930" y="686"/>
              <a:ext cx="200" cy="1424"/>
            </a:xfrm>
            <a:prstGeom prst="leftBrace">
              <a:avLst>
                <a:gd name="adj1" fmla="val 59333"/>
                <a:gd name="adj2" fmla="val 50000"/>
              </a:avLst>
            </a:prstGeom>
            <a:noFill/>
            <a:ln w="28575">
              <a:solidFill>
                <a:srgbClr val="0000FF"/>
              </a:solidFill>
              <a:round/>
              <a:headEnd/>
              <a:tailEnd/>
            </a:ln>
            <a:effectLst/>
          </p:spPr>
          <p:txBody>
            <a:bodyPr wrap="none" anchor="ctr"/>
            <a:lstStyle/>
            <a:p>
              <a:endParaRPr lang="zh-CN" altLang="en-US"/>
            </a:p>
          </p:txBody>
        </p:sp>
        <p:grpSp>
          <p:nvGrpSpPr>
            <p:cNvPr id="832812" name="Group 300"/>
            <p:cNvGrpSpPr>
              <a:grpSpLocks/>
            </p:cNvGrpSpPr>
            <p:nvPr/>
          </p:nvGrpSpPr>
          <p:grpSpPr bwMode="auto">
            <a:xfrm>
              <a:off x="2998" y="1516"/>
              <a:ext cx="181" cy="307"/>
              <a:chOff x="4206" y="1309"/>
              <a:chExt cx="181" cy="307"/>
            </a:xfrm>
          </p:grpSpPr>
          <p:sp>
            <p:nvSpPr>
              <p:cNvPr id="832813" name="Line 301"/>
              <p:cNvSpPr>
                <a:spLocks noChangeShapeType="1"/>
              </p:cNvSpPr>
              <p:nvPr/>
            </p:nvSpPr>
            <p:spPr bwMode="auto">
              <a:xfrm>
                <a:off x="4241" y="1344"/>
                <a:ext cx="0" cy="272"/>
              </a:xfrm>
              <a:prstGeom prst="line">
                <a:avLst/>
              </a:prstGeom>
              <a:noFill/>
              <a:ln w="28575">
                <a:solidFill>
                  <a:srgbClr val="0000FF"/>
                </a:solidFill>
                <a:round/>
                <a:headEnd/>
                <a:tailEnd type="stealth" w="lg" len="lg"/>
              </a:ln>
              <a:effectLst/>
            </p:spPr>
            <p:txBody>
              <a:bodyPr/>
              <a:lstStyle/>
              <a:p>
                <a:endParaRPr lang="zh-CN" altLang="en-US"/>
              </a:p>
            </p:txBody>
          </p:sp>
          <p:sp>
            <p:nvSpPr>
              <p:cNvPr id="832814" name="Text Box 302"/>
              <p:cNvSpPr txBox="1">
                <a:spLocks noChangeArrowheads="1"/>
              </p:cNvSpPr>
              <p:nvPr/>
            </p:nvSpPr>
            <p:spPr bwMode="auto">
              <a:xfrm>
                <a:off x="4206" y="1309"/>
                <a:ext cx="181" cy="231"/>
              </a:xfrm>
              <a:prstGeom prst="rect">
                <a:avLst/>
              </a:prstGeom>
              <a:noFill/>
              <a:ln w="9525">
                <a:noFill/>
                <a:miter lim="800000"/>
                <a:headEnd/>
                <a:tailEnd/>
              </a:ln>
              <a:effectLst/>
            </p:spPr>
            <p:txBody>
              <a:bodyPr>
                <a:spAutoFit/>
              </a:bodyPr>
              <a:lstStyle/>
              <a:p>
                <a:pPr>
                  <a:spcBef>
                    <a:spcPct val="50000"/>
                  </a:spcBef>
                </a:pPr>
                <a:r>
                  <a:rPr lang="en-US" altLang="en-US" sz="1800" b="1">
                    <a:solidFill>
                      <a:schemeClr val="accent2"/>
                    </a:solidFill>
                    <a:effectLst>
                      <a:outerShdw blurRad="38100" dist="38100" dir="2700000" algn="tl">
                        <a:srgbClr val="000000"/>
                      </a:outerShdw>
                    </a:effectLst>
                  </a:rPr>
                  <a:t>②</a:t>
                </a:r>
                <a:endParaRPr lang="en-US" altLang="zh-CN" sz="1800" b="1">
                  <a:solidFill>
                    <a:schemeClr val="accent2"/>
                  </a:solidFill>
                  <a:effectLst>
                    <a:outerShdw blurRad="38100" dist="38100" dir="2700000" algn="tl">
                      <a:srgbClr val="000000"/>
                    </a:outerShdw>
                  </a:effectLst>
                </a:endParaRPr>
              </a:p>
            </p:txBody>
          </p:sp>
        </p:grpSp>
      </p:grpSp>
      <p:sp>
        <p:nvSpPr>
          <p:cNvPr id="832815" name="Text Box 303"/>
          <p:cNvSpPr txBox="1">
            <a:spLocks noChangeArrowheads="1"/>
          </p:cNvSpPr>
          <p:nvPr/>
        </p:nvSpPr>
        <p:spPr bwMode="auto">
          <a:xfrm>
            <a:off x="5027169" y="3092451"/>
            <a:ext cx="1422400" cy="457200"/>
          </a:xfrm>
          <a:prstGeom prst="rect">
            <a:avLst/>
          </a:prstGeom>
          <a:noFill/>
          <a:ln w="9525">
            <a:noFill/>
            <a:miter lim="800000"/>
            <a:headEnd/>
            <a:tailEnd/>
          </a:ln>
          <a:effectLst/>
        </p:spPr>
        <p:txBody>
          <a:bodyPr>
            <a:spAutoFit/>
          </a:bodyPr>
          <a:lstStyle/>
          <a:p>
            <a:pPr>
              <a:spcBef>
                <a:spcPct val="50000"/>
              </a:spcBef>
            </a:pPr>
            <a:r>
              <a:rPr lang="en-US" altLang="zh-CN" b="1" dirty="0"/>
              <a:t>0X1A1A</a:t>
            </a:r>
          </a:p>
        </p:txBody>
      </p:sp>
      <p:grpSp>
        <p:nvGrpSpPr>
          <p:cNvPr id="832835" name="Group 323"/>
          <p:cNvGrpSpPr>
            <a:grpSpLocks/>
          </p:cNvGrpSpPr>
          <p:nvPr/>
        </p:nvGrpSpPr>
        <p:grpSpPr bwMode="auto">
          <a:xfrm>
            <a:off x="3143672" y="3079751"/>
            <a:ext cx="3986214" cy="468312"/>
            <a:chOff x="1324" y="1771"/>
            <a:chExt cx="2511" cy="295"/>
          </a:xfrm>
        </p:grpSpPr>
        <p:sp>
          <p:nvSpPr>
            <p:cNvPr id="832817" name="Text Box 305"/>
            <p:cNvSpPr txBox="1">
              <a:spLocks noChangeArrowheads="1"/>
            </p:cNvSpPr>
            <p:nvPr/>
          </p:nvSpPr>
          <p:spPr bwMode="auto">
            <a:xfrm>
              <a:off x="1324" y="1771"/>
              <a:ext cx="1193" cy="288"/>
            </a:xfrm>
            <a:prstGeom prst="rect">
              <a:avLst/>
            </a:prstGeom>
            <a:noFill/>
            <a:ln w="9525">
              <a:noFill/>
              <a:miter lim="800000"/>
              <a:headEnd/>
              <a:tailEnd/>
            </a:ln>
            <a:effectLst/>
          </p:spPr>
          <p:txBody>
            <a:bodyPr>
              <a:spAutoFit/>
            </a:bodyPr>
            <a:lstStyle/>
            <a:p>
              <a:pPr>
                <a:spcBef>
                  <a:spcPct val="50000"/>
                </a:spcBef>
              </a:pPr>
              <a:r>
                <a:rPr lang="en-US" altLang="zh-CN" b="1" dirty="0"/>
                <a:t>0XF0F0    &amp;</a:t>
              </a:r>
            </a:p>
          </p:txBody>
        </p:sp>
        <p:sp>
          <p:nvSpPr>
            <p:cNvPr id="832818" name="Text Box 306"/>
            <p:cNvSpPr txBox="1">
              <a:spLocks noChangeArrowheads="1"/>
            </p:cNvSpPr>
            <p:nvPr/>
          </p:nvSpPr>
          <p:spPr bwMode="auto">
            <a:xfrm>
              <a:off x="3432" y="1778"/>
              <a:ext cx="403" cy="288"/>
            </a:xfrm>
            <a:prstGeom prst="rect">
              <a:avLst/>
            </a:prstGeom>
            <a:noFill/>
            <a:ln w="9525">
              <a:noFill/>
              <a:miter lim="800000"/>
              <a:headEnd/>
              <a:tailEnd/>
            </a:ln>
            <a:effectLst/>
          </p:spPr>
          <p:txBody>
            <a:bodyPr>
              <a:spAutoFit/>
            </a:bodyPr>
            <a:lstStyle/>
            <a:p>
              <a:pPr>
                <a:spcBef>
                  <a:spcPct val="50000"/>
                </a:spcBef>
              </a:pPr>
              <a:r>
                <a:rPr lang="en-US" altLang="zh-CN" b="1" dirty="0"/>
                <a:t>&lt;&lt;</a:t>
              </a:r>
            </a:p>
          </p:txBody>
        </p:sp>
      </p:grpSp>
      <p:grpSp>
        <p:nvGrpSpPr>
          <p:cNvPr id="832830" name="Group 318"/>
          <p:cNvGrpSpPr>
            <a:grpSpLocks/>
          </p:cNvGrpSpPr>
          <p:nvPr/>
        </p:nvGrpSpPr>
        <p:grpSpPr bwMode="auto">
          <a:xfrm>
            <a:off x="5299995" y="3552826"/>
            <a:ext cx="2103438" cy="811212"/>
            <a:chOff x="2916" y="2069"/>
            <a:chExt cx="1325" cy="511"/>
          </a:xfrm>
          <a:effectLst>
            <a:outerShdw blurRad="50800" dist="38100" dir="2700000" algn="tl" rotWithShape="0">
              <a:prstClr val="black">
                <a:alpha val="40000"/>
              </a:prstClr>
            </a:outerShdw>
          </a:effectLst>
        </p:grpSpPr>
        <p:sp>
          <p:nvSpPr>
            <p:cNvPr id="832816" name="AutoShape 304"/>
            <p:cNvSpPr>
              <a:spLocks/>
            </p:cNvSpPr>
            <p:nvPr/>
          </p:nvSpPr>
          <p:spPr bwMode="auto">
            <a:xfrm rot="-5400000">
              <a:off x="3487" y="1498"/>
              <a:ext cx="183" cy="1325"/>
            </a:xfrm>
            <a:prstGeom prst="leftBrace">
              <a:avLst>
                <a:gd name="adj1" fmla="val 60337"/>
                <a:gd name="adj2" fmla="val 50000"/>
              </a:avLst>
            </a:prstGeom>
            <a:noFill/>
            <a:ln w="28575">
              <a:solidFill>
                <a:srgbClr val="0000FF"/>
              </a:solidFill>
              <a:round/>
              <a:headEnd/>
              <a:tailEnd/>
            </a:ln>
            <a:effectLst/>
          </p:spPr>
          <p:txBody>
            <a:bodyPr wrap="none" anchor="ctr"/>
            <a:lstStyle/>
            <a:p>
              <a:endParaRPr lang="zh-CN" altLang="en-US"/>
            </a:p>
          </p:txBody>
        </p:sp>
        <p:grpSp>
          <p:nvGrpSpPr>
            <p:cNvPr id="832819" name="Group 307"/>
            <p:cNvGrpSpPr>
              <a:grpSpLocks/>
            </p:cNvGrpSpPr>
            <p:nvPr/>
          </p:nvGrpSpPr>
          <p:grpSpPr bwMode="auto">
            <a:xfrm>
              <a:off x="3539" y="2273"/>
              <a:ext cx="181" cy="307"/>
              <a:chOff x="4206" y="1309"/>
              <a:chExt cx="181" cy="307"/>
            </a:xfrm>
          </p:grpSpPr>
          <p:sp>
            <p:nvSpPr>
              <p:cNvPr id="832820" name="Line 308"/>
              <p:cNvSpPr>
                <a:spLocks noChangeShapeType="1"/>
              </p:cNvSpPr>
              <p:nvPr/>
            </p:nvSpPr>
            <p:spPr bwMode="auto">
              <a:xfrm>
                <a:off x="4241" y="1344"/>
                <a:ext cx="0" cy="272"/>
              </a:xfrm>
              <a:prstGeom prst="line">
                <a:avLst/>
              </a:prstGeom>
              <a:noFill/>
              <a:ln w="28575">
                <a:solidFill>
                  <a:srgbClr val="0000FF"/>
                </a:solidFill>
                <a:round/>
                <a:headEnd/>
                <a:tailEnd type="stealth" w="lg" len="lg"/>
              </a:ln>
              <a:effectLst/>
            </p:spPr>
            <p:txBody>
              <a:bodyPr/>
              <a:lstStyle/>
              <a:p>
                <a:endParaRPr lang="zh-CN" altLang="en-US"/>
              </a:p>
            </p:txBody>
          </p:sp>
          <p:sp>
            <p:nvSpPr>
              <p:cNvPr id="832821" name="Text Box 309"/>
              <p:cNvSpPr txBox="1">
                <a:spLocks noChangeArrowheads="1"/>
              </p:cNvSpPr>
              <p:nvPr/>
            </p:nvSpPr>
            <p:spPr bwMode="auto">
              <a:xfrm>
                <a:off x="4206" y="1309"/>
                <a:ext cx="181" cy="231"/>
              </a:xfrm>
              <a:prstGeom prst="rect">
                <a:avLst/>
              </a:prstGeom>
              <a:noFill/>
              <a:ln w="9525">
                <a:noFill/>
                <a:miter lim="800000"/>
                <a:headEnd/>
                <a:tailEnd/>
              </a:ln>
              <a:effectLst/>
            </p:spPr>
            <p:txBody>
              <a:bodyPr>
                <a:spAutoFit/>
              </a:bodyPr>
              <a:lstStyle/>
              <a:p>
                <a:pPr>
                  <a:spcBef>
                    <a:spcPct val="50000"/>
                  </a:spcBef>
                </a:pPr>
                <a:r>
                  <a:rPr lang="en-US" altLang="en-US" sz="1800" b="1">
                    <a:solidFill>
                      <a:schemeClr val="accent2"/>
                    </a:solidFill>
                    <a:effectLst>
                      <a:outerShdw blurRad="38100" dist="38100" dir="2700000" algn="tl">
                        <a:srgbClr val="000000"/>
                      </a:outerShdw>
                    </a:effectLst>
                  </a:rPr>
                  <a:t>③</a:t>
                </a:r>
                <a:endParaRPr lang="en-US" altLang="zh-CN" sz="1800" b="1">
                  <a:solidFill>
                    <a:schemeClr val="accent2"/>
                  </a:solidFill>
                  <a:effectLst>
                    <a:outerShdw blurRad="38100" dist="38100" dir="2700000" algn="tl">
                      <a:srgbClr val="000000"/>
                    </a:outerShdw>
                  </a:effectLst>
                </a:endParaRPr>
              </a:p>
            </p:txBody>
          </p:sp>
        </p:grpSp>
      </p:grpSp>
      <p:sp>
        <p:nvSpPr>
          <p:cNvPr id="832822" name="Text Box 310"/>
          <p:cNvSpPr txBox="1">
            <a:spLocks noChangeArrowheads="1"/>
          </p:cNvSpPr>
          <p:nvPr/>
        </p:nvSpPr>
        <p:spPr bwMode="auto">
          <a:xfrm>
            <a:off x="5762812" y="4302126"/>
            <a:ext cx="1422400" cy="457200"/>
          </a:xfrm>
          <a:prstGeom prst="rect">
            <a:avLst/>
          </a:prstGeom>
          <a:noFill/>
          <a:ln w="9525">
            <a:noFill/>
            <a:miter lim="800000"/>
            <a:headEnd/>
            <a:tailEnd/>
          </a:ln>
          <a:effectLst/>
        </p:spPr>
        <p:txBody>
          <a:bodyPr>
            <a:spAutoFit/>
          </a:bodyPr>
          <a:lstStyle/>
          <a:p>
            <a:pPr>
              <a:spcBef>
                <a:spcPct val="50000"/>
              </a:spcBef>
            </a:pPr>
            <a:r>
              <a:rPr lang="en-US" altLang="zh-CN" b="1" dirty="0"/>
              <a:t>0X6868</a:t>
            </a:r>
          </a:p>
        </p:txBody>
      </p:sp>
      <p:sp>
        <p:nvSpPr>
          <p:cNvPr id="832823" name="Text Box 311"/>
          <p:cNvSpPr txBox="1">
            <a:spLocks noChangeArrowheads="1"/>
          </p:cNvSpPr>
          <p:nvPr/>
        </p:nvSpPr>
        <p:spPr bwMode="auto">
          <a:xfrm>
            <a:off x="3137793" y="4252913"/>
            <a:ext cx="2670175" cy="457200"/>
          </a:xfrm>
          <a:prstGeom prst="rect">
            <a:avLst/>
          </a:prstGeom>
          <a:noFill/>
          <a:ln w="9525">
            <a:noFill/>
            <a:miter lim="800000"/>
            <a:headEnd/>
            <a:tailEnd/>
          </a:ln>
          <a:effectLst/>
        </p:spPr>
        <p:txBody>
          <a:bodyPr>
            <a:spAutoFit/>
          </a:bodyPr>
          <a:lstStyle/>
          <a:p>
            <a:pPr>
              <a:spcBef>
                <a:spcPct val="50000"/>
              </a:spcBef>
            </a:pPr>
            <a:r>
              <a:rPr lang="en-US" altLang="zh-CN" b="1" dirty="0"/>
              <a:t>0XF0F0         &amp;</a:t>
            </a:r>
          </a:p>
        </p:txBody>
      </p:sp>
      <p:grpSp>
        <p:nvGrpSpPr>
          <p:cNvPr id="832832" name="Group 320"/>
          <p:cNvGrpSpPr>
            <a:grpSpLocks/>
          </p:cNvGrpSpPr>
          <p:nvPr/>
        </p:nvGrpSpPr>
        <p:grpSpPr bwMode="auto">
          <a:xfrm>
            <a:off x="3442993" y="4705352"/>
            <a:ext cx="3097212" cy="833437"/>
            <a:chOff x="1655" y="2795"/>
            <a:chExt cx="1951" cy="525"/>
          </a:xfrm>
          <a:effectLst>
            <a:outerShdw blurRad="50800" dist="38100" dir="2700000" algn="tl" rotWithShape="0">
              <a:prstClr val="black">
                <a:alpha val="40000"/>
              </a:prstClr>
            </a:outerShdw>
          </a:effectLst>
        </p:grpSpPr>
        <p:sp>
          <p:nvSpPr>
            <p:cNvPr id="832824" name="AutoShape 312"/>
            <p:cNvSpPr>
              <a:spLocks/>
            </p:cNvSpPr>
            <p:nvPr/>
          </p:nvSpPr>
          <p:spPr bwMode="auto">
            <a:xfrm rot="-5400000">
              <a:off x="2517" y="1933"/>
              <a:ext cx="228" cy="1951"/>
            </a:xfrm>
            <a:prstGeom prst="leftBrace">
              <a:avLst>
                <a:gd name="adj1" fmla="val 71308"/>
                <a:gd name="adj2" fmla="val 50000"/>
              </a:avLst>
            </a:prstGeom>
            <a:noFill/>
            <a:ln w="28575">
              <a:solidFill>
                <a:srgbClr val="0000FF"/>
              </a:solidFill>
              <a:round/>
              <a:headEnd/>
              <a:tailEnd/>
            </a:ln>
            <a:effectLst/>
          </p:spPr>
          <p:txBody>
            <a:bodyPr wrap="none" anchor="ctr"/>
            <a:lstStyle/>
            <a:p>
              <a:endParaRPr lang="zh-CN" altLang="en-US"/>
            </a:p>
          </p:txBody>
        </p:sp>
        <p:grpSp>
          <p:nvGrpSpPr>
            <p:cNvPr id="832825" name="Group 313"/>
            <p:cNvGrpSpPr>
              <a:grpSpLocks/>
            </p:cNvGrpSpPr>
            <p:nvPr/>
          </p:nvGrpSpPr>
          <p:grpSpPr bwMode="auto">
            <a:xfrm>
              <a:off x="2590" y="3013"/>
              <a:ext cx="181" cy="307"/>
              <a:chOff x="4206" y="1309"/>
              <a:chExt cx="181" cy="307"/>
            </a:xfrm>
          </p:grpSpPr>
          <p:sp>
            <p:nvSpPr>
              <p:cNvPr id="832826" name="Line 314"/>
              <p:cNvSpPr>
                <a:spLocks noChangeShapeType="1"/>
              </p:cNvSpPr>
              <p:nvPr/>
            </p:nvSpPr>
            <p:spPr bwMode="auto">
              <a:xfrm>
                <a:off x="4241" y="1344"/>
                <a:ext cx="0" cy="272"/>
              </a:xfrm>
              <a:prstGeom prst="line">
                <a:avLst/>
              </a:prstGeom>
              <a:noFill/>
              <a:ln w="28575">
                <a:solidFill>
                  <a:srgbClr val="0000FF"/>
                </a:solidFill>
                <a:round/>
                <a:headEnd/>
                <a:tailEnd type="stealth" w="lg" len="lg"/>
              </a:ln>
              <a:effectLst/>
            </p:spPr>
            <p:txBody>
              <a:bodyPr/>
              <a:lstStyle/>
              <a:p>
                <a:endParaRPr lang="zh-CN" altLang="en-US"/>
              </a:p>
            </p:txBody>
          </p:sp>
          <p:sp>
            <p:nvSpPr>
              <p:cNvPr id="832827" name="Text Box 315"/>
              <p:cNvSpPr txBox="1">
                <a:spLocks noChangeArrowheads="1"/>
              </p:cNvSpPr>
              <p:nvPr/>
            </p:nvSpPr>
            <p:spPr bwMode="auto">
              <a:xfrm>
                <a:off x="4206" y="1309"/>
                <a:ext cx="181" cy="231"/>
              </a:xfrm>
              <a:prstGeom prst="rect">
                <a:avLst/>
              </a:prstGeom>
              <a:noFill/>
              <a:ln w="9525">
                <a:noFill/>
                <a:miter lim="800000"/>
                <a:headEnd/>
                <a:tailEnd/>
              </a:ln>
              <a:effectLst/>
            </p:spPr>
            <p:txBody>
              <a:bodyPr>
                <a:spAutoFit/>
              </a:bodyPr>
              <a:lstStyle/>
              <a:p>
                <a:pPr>
                  <a:spcBef>
                    <a:spcPct val="50000"/>
                  </a:spcBef>
                </a:pPr>
                <a:r>
                  <a:rPr lang="en-US" altLang="en-US" sz="1800" b="1">
                    <a:solidFill>
                      <a:schemeClr val="accent2"/>
                    </a:solidFill>
                    <a:effectLst>
                      <a:outerShdw blurRad="38100" dist="38100" dir="2700000" algn="tl">
                        <a:srgbClr val="000000"/>
                      </a:outerShdw>
                    </a:effectLst>
                  </a:rPr>
                  <a:t>④</a:t>
                </a:r>
                <a:endParaRPr lang="en-US" altLang="zh-CN" sz="1800" b="1">
                  <a:solidFill>
                    <a:schemeClr val="accent2"/>
                  </a:solidFill>
                  <a:effectLst>
                    <a:outerShdw blurRad="38100" dist="38100" dir="2700000" algn="tl">
                      <a:srgbClr val="000000"/>
                    </a:outerShdw>
                  </a:effectLst>
                </a:endParaRPr>
              </a:p>
            </p:txBody>
          </p:sp>
        </p:grpSp>
      </p:grpSp>
      <p:sp>
        <p:nvSpPr>
          <p:cNvPr id="832828" name="Text Box 316"/>
          <p:cNvSpPr txBox="1">
            <a:spLocks noChangeArrowheads="1"/>
          </p:cNvSpPr>
          <p:nvPr/>
        </p:nvSpPr>
        <p:spPr bwMode="auto">
          <a:xfrm>
            <a:off x="4422480" y="5468938"/>
            <a:ext cx="1422400" cy="457200"/>
          </a:xfrm>
          <a:prstGeom prst="rect">
            <a:avLst/>
          </a:prstGeom>
          <a:noFill/>
          <a:ln w="9525">
            <a:noFill/>
            <a:miter lim="800000"/>
            <a:headEnd/>
            <a:tailEnd/>
          </a:ln>
          <a:effectLst/>
        </p:spPr>
        <p:txBody>
          <a:bodyPr>
            <a:spAutoFit/>
          </a:bodyPr>
          <a:lstStyle/>
          <a:p>
            <a:pPr>
              <a:spcBef>
                <a:spcPct val="50000"/>
              </a:spcBef>
            </a:pPr>
            <a:r>
              <a:rPr lang="en-US" altLang="zh-CN" b="1">
                <a:solidFill>
                  <a:srgbClr val="FF0066"/>
                </a:solidFill>
              </a:rPr>
              <a:t>0X6060</a:t>
            </a:r>
          </a:p>
        </p:txBody>
      </p:sp>
      <p:sp>
        <p:nvSpPr>
          <p:cNvPr id="832833" name="AutoShape 321"/>
          <p:cNvSpPr>
            <a:spLocks/>
          </p:cNvSpPr>
          <p:nvPr/>
        </p:nvSpPr>
        <p:spPr bwMode="auto">
          <a:xfrm>
            <a:off x="8760469" y="2564904"/>
            <a:ext cx="1223963" cy="720725"/>
          </a:xfrm>
          <a:prstGeom prst="borderCallout2">
            <a:avLst>
              <a:gd name="adj1" fmla="val 15861"/>
              <a:gd name="adj2" fmla="val -6227"/>
              <a:gd name="adj3" fmla="val 15861"/>
              <a:gd name="adj4" fmla="val -34500"/>
              <a:gd name="adj5" fmla="val -36566"/>
              <a:gd name="adj6" fmla="val -108476"/>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w="9525">
            <a:solidFill>
              <a:srgbClr val="FF0000"/>
            </a:solidFill>
            <a:miter lim="800000"/>
            <a:headEnd/>
            <a:tailEnd/>
          </a:ln>
          <a:effectLst>
            <a:outerShdw blurRad="50800" dist="106680" dir="2700000" algn="tl" rotWithShape="0">
              <a:prstClr val="black">
                <a:alpha val="43000"/>
              </a:prstClr>
            </a:outerShdw>
          </a:effectLst>
        </p:spPr>
        <p:txBody>
          <a:bodyPr/>
          <a:lstStyle/>
          <a:p>
            <a:pPr algn="ctr"/>
            <a:r>
              <a:rPr lang="en-US" altLang="zh-CN" sz="2000" b="1" dirty="0">
                <a:effectLst>
                  <a:outerShdw blurRad="38100" dist="38100" dir="2700000" algn="tl">
                    <a:srgbClr val="FFFFFF"/>
                  </a:outerShdw>
                </a:effectLst>
                <a:latin typeface="+mn-lt"/>
                <a:ea typeface="楷体" pitchFamily="49" charset="-122"/>
              </a:rPr>
              <a:t>/</a:t>
            </a:r>
            <a:r>
              <a:rPr lang="zh-CN" altLang="en-US" sz="2000" b="1" dirty="0">
                <a:effectLst>
                  <a:outerShdw blurRad="38100" dist="38100" dir="2700000" algn="tl">
                    <a:srgbClr val="FFFFFF"/>
                  </a:outerShdw>
                </a:effectLst>
                <a:latin typeface="+mn-lt"/>
                <a:ea typeface="楷体" pitchFamily="49" charset="-122"/>
              </a:rPr>
              <a:t>的优先级最高 </a:t>
            </a:r>
          </a:p>
        </p:txBody>
      </p:sp>
      <p:sp>
        <p:nvSpPr>
          <p:cNvPr id="832834" name="AutoShape 322"/>
          <p:cNvSpPr>
            <a:spLocks/>
          </p:cNvSpPr>
          <p:nvPr/>
        </p:nvSpPr>
        <p:spPr bwMode="auto">
          <a:xfrm>
            <a:off x="1798098" y="2401889"/>
            <a:ext cx="1665288" cy="720725"/>
          </a:xfrm>
          <a:prstGeom prst="borderCallout2">
            <a:avLst>
              <a:gd name="adj1" fmla="val 15861"/>
              <a:gd name="adj2" fmla="val 104574"/>
              <a:gd name="adj3" fmla="val 15861"/>
              <a:gd name="adj4" fmla="val 159866"/>
              <a:gd name="adj5" fmla="val -17181"/>
              <a:gd name="adj6" fmla="val 218111"/>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w="9525">
            <a:solidFill>
              <a:srgbClr val="FF0000"/>
            </a:solidFill>
            <a:miter lim="800000"/>
            <a:headEnd/>
            <a:tailEnd/>
          </a:ln>
          <a:effectLst>
            <a:outerShdw blurRad="50800" dist="106680" dir="2700000" algn="tl" rotWithShape="0">
              <a:prstClr val="black">
                <a:alpha val="43000"/>
              </a:prstClr>
            </a:outerShdw>
          </a:effectLst>
        </p:spPr>
        <p:txBody>
          <a:bodyPr/>
          <a:lstStyle/>
          <a:p>
            <a:pPr algn="ctr"/>
            <a:r>
              <a:rPr lang="en-US" altLang="zh-CN" sz="2000" b="1">
                <a:effectLst>
                  <a:outerShdw blurRad="38100" dist="38100" dir="2700000" algn="tl">
                    <a:srgbClr val="FFFFFF"/>
                  </a:outerShdw>
                </a:effectLst>
                <a:latin typeface="+mn-lt"/>
                <a:ea typeface="楷体" pitchFamily="49" charset="-122"/>
              </a:rPr>
              <a:t>+</a:t>
            </a:r>
            <a:r>
              <a:rPr lang="zh-CN" altLang="en-US" sz="2000" b="1">
                <a:effectLst>
                  <a:outerShdw blurRad="38100" dist="38100" dir="2700000" algn="tl">
                    <a:srgbClr val="FFFFFF"/>
                  </a:outerShdw>
                </a:effectLst>
                <a:latin typeface="+mn-lt"/>
                <a:ea typeface="楷体" pitchFamily="49" charset="-122"/>
              </a:rPr>
              <a:t>的优先级比</a:t>
            </a:r>
            <a:r>
              <a:rPr lang="en-US" altLang="zh-CN" sz="2000" b="1">
                <a:effectLst>
                  <a:outerShdw blurRad="38100" dist="38100" dir="2700000" algn="tl">
                    <a:srgbClr val="FFFFFF"/>
                  </a:outerShdw>
                </a:effectLst>
                <a:latin typeface="+mn-lt"/>
                <a:ea typeface="楷体" pitchFamily="49" charset="-122"/>
              </a:rPr>
              <a:t>&amp;</a:t>
            </a:r>
            <a:r>
              <a:rPr lang="zh-CN" altLang="en-US" sz="2000" b="1">
                <a:effectLst>
                  <a:outerShdw blurRad="38100" dist="38100" dir="2700000" algn="tl">
                    <a:srgbClr val="FFFFFF"/>
                  </a:outerShdw>
                </a:effectLst>
                <a:latin typeface="+mn-lt"/>
                <a:ea typeface="楷体" pitchFamily="49" charset="-122"/>
              </a:rPr>
              <a:t>、</a:t>
            </a:r>
            <a:r>
              <a:rPr lang="en-US" altLang="zh-CN" sz="2000" b="1">
                <a:effectLst>
                  <a:outerShdw blurRad="38100" dist="38100" dir="2700000" algn="tl">
                    <a:srgbClr val="FFFFFF"/>
                  </a:outerShdw>
                </a:effectLst>
                <a:latin typeface="+mn-lt"/>
                <a:ea typeface="楷体" pitchFamily="49" charset="-122"/>
              </a:rPr>
              <a:t>&lt;&lt;</a:t>
            </a:r>
            <a:r>
              <a:rPr lang="zh-CN" altLang="en-US" sz="2000" b="1">
                <a:effectLst>
                  <a:outerShdw blurRad="38100" dist="38100" dir="2700000" algn="tl">
                    <a:srgbClr val="FFFFFF"/>
                  </a:outerShdw>
                </a:effectLst>
                <a:latin typeface="+mn-lt"/>
                <a:ea typeface="楷体" pitchFamily="49" charset="-122"/>
              </a:rPr>
              <a:t>高 </a:t>
            </a:r>
          </a:p>
        </p:txBody>
      </p:sp>
      <p:sp>
        <p:nvSpPr>
          <p:cNvPr id="832836" name="AutoShape 324"/>
          <p:cNvSpPr>
            <a:spLocks/>
          </p:cNvSpPr>
          <p:nvPr/>
        </p:nvSpPr>
        <p:spPr bwMode="auto">
          <a:xfrm>
            <a:off x="8148514" y="4005064"/>
            <a:ext cx="1475878" cy="720725"/>
          </a:xfrm>
          <a:prstGeom prst="borderCallout2">
            <a:avLst>
              <a:gd name="adj1" fmla="val 15861"/>
              <a:gd name="adj2" fmla="val -6227"/>
              <a:gd name="adj3" fmla="val 15861"/>
              <a:gd name="adj4" fmla="val -34500"/>
              <a:gd name="adj5" fmla="val -78857"/>
              <a:gd name="adj6" fmla="val -87916"/>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w="9525">
            <a:solidFill>
              <a:srgbClr val="FF0000"/>
            </a:solidFill>
            <a:miter lim="800000"/>
            <a:headEnd/>
            <a:tailEnd/>
          </a:ln>
          <a:effectLst>
            <a:outerShdw blurRad="50800" dist="106680" dir="2700000" algn="tl" rotWithShape="0">
              <a:prstClr val="black">
                <a:alpha val="43000"/>
              </a:prstClr>
            </a:outerShdw>
          </a:effectLst>
        </p:spPr>
        <p:txBody>
          <a:bodyPr/>
          <a:lstStyle/>
          <a:p>
            <a:pPr algn="ctr"/>
            <a:r>
              <a:rPr lang="en-US" altLang="zh-CN" sz="2000" b="1" dirty="0">
                <a:effectLst>
                  <a:outerShdw blurRad="38100" dist="38100" dir="2700000" algn="tl">
                    <a:srgbClr val="FFFFFF"/>
                  </a:outerShdw>
                </a:effectLst>
                <a:latin typeface="+mn-lt"/>
                <a:ea typeface="楷体" pitchFamily="49" charset="-122"/>
              </a:rPr>
              <a:t>&lt;&lt;</a:t>
            </a:r>
            <a:r>
              <a:rPr lang="zh-CN" altLang="en-US" sz="2000" b="1" dirty="0">
                <a:effectLst>
                  <a:outerShdw blurRad="38100" dist="38100" dir="2700000" algn="tl">
                    <a:srgbClr val="FFFFFF"/>
                  </a:outerShdw>
                </a:effectLst>
                <a:latin typeface="+mn-lt"/>
                <a:ea typeface="楷体" pitchFamily="49" charset="-122"/>
              </a:rPr>
              <a:t>的优先级比</a:t>
            </a:r>
            <a:r>
              <a:rPr lang="en-US" altLang="zh-CN" sz="2000" b="1" dirty="0">
                <a:effectLst>
                  <a:outerShdw blurRad="38100" dist="38100" dir="2700000" algn="tl">
                    <a:srgbClr val="FFFFFF"/>
                  </a:outerShdw>
                </a:effectLst>
                <a:latin typeface="+mn-lt"/>
                <a:ea typeface="楷体" pitchFamily="49" charset="-122"/>
              </a:rPr>
              <a:t>&amp;</a:t>
            </a:r>
            <a:r>
              <a:rPr lang="zh-CN" altLang="en-US" sz="2000" b="1" dirty="0">
                <a:effectLst>
                  <a:outerShdw blurRad="38100" dist="38100" dir="2700000" algn="tl">
                    <a:srgbClr val="FFFFFF"/>
                  </a:outerShdw>
                </a:effectLst>
                <a:latin typeface="+mn-lt"/>
                <a:ea typeface="楷体" pitchFamily="49" charset="-122"/>
              </a:rPr>
              <a:t>高 </a:t>
            </a:r>
          </a:p>
        </p:txBody>
      </p:sp>
      <p:grpSp>
        <p:nvGrpSpPr>
          <p:cNvPr id="832837" name="Group 325"/>
          <p:cNvGrpSpPr>
            <a:grpSpLocks/>
          </p:cNvGrpSpPr>
          <p:nvPr/>
        </p:nvGrpSpPr>
        <p:grpSpPr bwMode="auto">
          <a:xfrm>
            <a:off x="-9117" y="0"/>
            <a:ext cx="446088" cy="6858000"/>
            <a:chOff x="0" y="0"/>
            <a:chExt cx="281" cy="4320"/>
          </a:xfrm>
        </p:grpSpPr>
        <p:sp>
          <p:nvSpPr>
            <p:cNvPr id="832838" name="Text Box 3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32839" name="Text Box 3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1869100F-375D-92F2-DAFE-9BC753E7BC20}"/>
              </a:ext>
            </a:extLst>
          </p:cNvPr>
          <p:cNvSpPr>
            <a:spLocks noGrp="1"/>
          </p:cNvSpPr>
          <p:nvPr>
            <p:ph type="sldNum" sz="quarter" idx="12"/>
          </p:nvPr>
        </p:nvSpPr>
        <p:spPr/>
        <p:txBody>
          <a:bodyPr/>
          <a:lstStyle/>
          <a:p>
            <a:fld id="{889BB3BD-F80A-4CDD-987F-7A7F8A95929D}" type="slidenum">
              <a:rPr lang="en-US" altLang="zh-CN" smtClean="0"/>
              <a:pPr/>
              <a:t>48</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32806"/>
                                        </p:tgtEl>
                                        <p:attrNameLst>
                                          <p:attrName>style.visibility</p:attrName>
                                        </p:attrNameLst>
                                      </p:cBhvr>
                                      <p:to>
                                        <p:strVal val="visible"/>
                                      </p:to>
                                    </p:set>
                                    <p:animEffect transition="in" filter="box(out)">
                                      <p:cBhvr>
                                        <p:cTn id="7" dur="500"/>
                                        <p:tgtEl>
                                          <p:spTgt spid="8328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32829"/>
                                        </p:tgtEl>
                                        <p:attrNameLst>
                                          <p:attrName>style.visibility</p:attrName>
                                        </p:attrNameLst>
                                      </p:cBhvr>
                                      <p:to>
                                        <p:strVal val="visible"/>
                                      </p:to>
                                    </p:set>
                                    <p:animEffect transition="in" filter="strips(downLeft)">
                                      <p:cBhvr>
                                        <p:cTn id="12" dur="500"/>
                                        <p:tgtEl>
                                          <p:spTgt spid="83282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32808"/>
                                        </p:tgtEl>
                                        <p:attrNameLst>
                                          <p:attrName>style.visibility</p:attrName>
                                        </p:attrNameLst>
                                      </p:cBhvr>
                                      <p:to>
                                        <p:strVal val="visible"/>
                                      </p:to>
                                    </p:set>
                                    <p:animEffect transition="in" filter="blinds(horizontal)">
                                      <p:cBhvr>
                                        <p:cTn id="16" dur="500"/>
                                        <p:tgtEl>
                                          <p:spTgt spid="832808"/>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7" fill="hold">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832833"/>
                                        </p:tgtEl>
                                        <p:attrNameLst>
                                          <p:attrName>style.visibility</p:attrName>
                                        </p:attrNameLst>
                                      </p:cBhvr>
                                      <p:to>
                                        <p:strVal val="visible"/>
                                      </p:to>
                                    </p:set>
                                    <p:animEffect transition="in" filter="strips(downRight)">
                                      <p:cBhvr>
                                        <p:cTn id="20" dur="500"/>
                                        <p:tgtEl>
                                          <p:spTgt spid="832833"/>
                                        </p:tgtEl>
                                      </p:cBhvr>
                                    </p:animEffect>
                                  </p:childTnLst>
                                  <p:subTnLst>
                                    <p:audio>
                                      <p:cMediaNode>
                                        <p:cTn display="0" masterRel="sameClick">
                                          <p:stCondLst>
                                            <p:cond evt="begin" delay="0">
                                              <p:tn val="18"/>
                                            </p:cond>
                                          </p:stCondLst>
                                          <p:endCondLst>
                                            <p:cond evt="onStopAudio" delay="0">
                                              <p:tgtEl>
                                                <p:sldTgt/>
                                              </p:tgtEl>
                                            </p:cond>
                                          </p:endCondLst>
                                        </p:cTn>
                                        <p:tgtEl>
                                          <p:sndTgt r:embed="rId4" name="laser.wav"/>
                                        </p:tgtEl>
                                      </p:cMediaNode>
                                    </p:audio>
                                  </p:sub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832831"/>
                                        </p:tgtEl>
                                        <p:attrNameLst>
                                          <p:attrName>style.visibility</p:attrName>
                                        </p:attrNameLst>
                                      </p:cBhvr>
                                      <p:to>
                                        <p:strVal val="visible"/>
                                      </p:to>
                                    </p:set>
                                    <p:animEffect transition="in" filter="strips(downLeft)">
                                      <p:cBhvr>
                                        <p:cTn id="25" dur="500"/>
                                        <p:tgtEl>
                                          <p:spTgt spid="832831"/>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832815"/>
                                        </p:tgtEl>
                                        <p:attrNameLst>
                                          <p:attrName>style.visibility</p:attrName>
                                        </p:attrNameLst>
                                      </p:cBhvr>
                                      <p:to>
                                        <p:strVal val="visible"/>
                                      </p:to>
                                    </p:set>
                                    <p:animEffect transition="in" filter="blinds(horizontal)">
                                      <p:cBhvr>
                                        <p:cTn id="29" dur="500"/>
                                        <p:tgtEl>
                                          <p:spTgt spid="832815"/>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0" fill="hold">
                            <p:stCondLst>
                              <p:cond delay="1000"/>
                            </p:stCondLst>
                            <p:childTnLst>
                              <p:par>
                                <p:cTn id="31" presetID="18" presetClass="entr" presetSubtype="6" fill="hold" grpId="0" nodeType="afterEffect">
                                  <p:stCondLst>
                                    <p:cond delay="0"/>
                                  </p:stCondLst>
                                  <p:childTnLst>
                                    <p:set>
                                      <p:cBhvr>
                                        <p:cTn id="32" dur="1" fill="hold">
                                          <p:stCondLst>
                                            <p:cond delay="0"/>
                                          </p:stCondLst>
                                        </p:cTn>
                                        <p:tgtEl>
                                          <p:spTgt spid="832834"/>
                                        </p:tgtEl>
                                        <p:attrNameLst>
                                          <p:attrName>style.visibility</p:attrName>
                                        </p:attrNameLst>
                                      </p:cBhvr>
                                      <p:to>
                                        <p:strVal val="visible"/>
                                      </p:to>
                                    </p:set>
                                    <p:animEffect transition="in" filter="strips(downRight)">
                                      <p:cBhvr>
                                        <p:cTn id="33" dur="500"/>
                                        <p:tgtEl>
                                          <p:spTgt spid="832834"/>
                                        </p:tgtEl>
                                      </p:cBhvr>
                                    </p:animEffect>
                                  </p:childTnLst>
                                  <p:subTnLst>
                                    <p:audio>
                                      <p:cMediaNode>
                                        <p:cTn display="0" masterRel="sameClick">
                                          <p:stCondLst>
                                            <p:cond evt="begin" delay="0">
                                              <p:tn val="31"/>
                                            </p:cond>
                                          </p:stCondLst>
                                          <p:endCondLst>
                                            <p:cond evt="onStopAudio" delay="0">
                                              <p:tgtEl>
                                                <p:sldTgt/>
                                              </p:tgtEl>
                                            </p:cond>
                                          </p:endCondLst>
                                        </p:cTn>
                                        <p:tgtEl>
                                          <p:sndTgt r:embed="rId4" name="laser.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32835"/>
                                        </p:tgtEl>
                                        <p:attrNameLst>
                                          <p:attrName>style.visibility</p:attrName>
                                        </p:attrNameLst>
                                      </p:cBhvr>
                                      <p:to>
                                        <p:strVal val="visible"/>
                                      </p:to>
                                    </p:set>
                                    <p:animEffect transition="in" filter="blinds(horizontal)">
                                      <p:cBhvr>
                                        <p:cTn id="38" dur="500"/>
                                        <p:tgtEl>
                                          <p:spTgt spid="832835"/>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832830"/>
                                        </p:tgtEl>
                                        <p:attrNameLst>
                                          <p:attrName>style.visibility</p:attrName>
                                        </p:attrNameLst>
                                      </p:cBhvr>
                                      <p:to>
                                        <p:strVal val="visible"/>
                                      </p:to>
                                    </p:set>
                                    <p:animEffect transition="in" filter="strips(downLeft)">
                                      <p:cBhvr>
                                        <p:cTn id="43" dur="500"/>
                                        <p:tgtEl>
                                          <p:spTgt spid="832830"/>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832822"/>
                                        </p:tgtEl>
                                        <p:attrNameLst>
                                          <p:attrName>style.visibility</p:attrName>
                                        </p:attrNameLst>
                                      </p:cBhvr>
                                      <p:to>
                                        <p:strVal val="visible"/>
                                      </p:to>
                                    </p:set>
                                    <p:animEffect transition="in" filter="blinds(horizontal)">
                                      <p:cBhvr>
                                        <p:cTn id="47" dur="500"/>
                                        <p:tgtEl>
                                          <p:spTgt spid="832822"/>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8" fill="hold">
                            <p:stCondLst>
                              <p:cond delay="1000"/>
                            </p:stCondLst>
                            <p:childTnLst>
                              <p:par>
                                <p:cTn id="49" presetID="18" presetClass="entr" presetSubtype="6" fill="hold" grpId="0" nodeType="afterEffect">
                                  <p:stCondLst>
                                    <p:cond delay="0"/>
                                  </p:stCondLst>
                                  <p:childTnLst>
                                    <p:set>
                                      <p:cBhvr>
                                        <p:cTn id="50" dur="1" fill="hold">
                                          <p:stCondLst>
                                            <p:cond delay="0"/>
                                          </p:stCondLst>
                                        </p:cTn>
                                        <p:tgtEl>
                                          <p:spTgt spid="832836"/>
                                        </p:tgtEl>
                                        <p:attrNameLst>
                                          <p:attrName>style.visibility</p:attrName>
                                        </p:attrNameLst>
                                      </p:cBhvr>
                                      <p:to>
                                        <p:strVal val="visible"/>
                                      </p:to>
                                    </p:set>
                                    <p:animEffect transition="in" filter="strips(downRight)">
                                      <p:cBhvr>
                                        <p:cTn id="51" dur="500"/>
                                        <p:tgtEl>
                                          <p:spTgt spid="832836"/>
                                        </p:tgtEl>
                                      </p:cBhvr>
                                    </p:animEffect>
                                  </p:childTnLst>
                                  <p:subTnLst>
                                    <p:audio>
                                      <p:cMediaNode>
                                        <p:cTn display="0" masterRel="sameClick">
                                          <p:stCondLst>
                                            <p:cond evt="begin" delay="0">
                                              <p:tn val="49"/>
                                            </p:cond>
                                          </p:stCondLst>
                                          <p:endCondLst>
                                            <p:cond evt="onStopAudio" delay="0">
                                              <p:tgtEl>
                                                <p:sldTgt/>
                                              </p:tgtEl>
                                            </p:cond>
                                          </p:endCondLst>
                                        </p:cTn>
                                        <p:tgtEl>
                                          <p:sndTgt r:embed="rId4" name="laser.wav"/>
                                        </p:tgtEl>
                                      </p:cMediaNode>
                                    </p:audio>
                                  </p:sub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832823"/>
                                        </p:tgtEl>
                                        <p:attrNameLst>
                                          <p:attrName>style.visibility</p:attrName>
                                        </p:attrNameLst>
                                      </p:cBhvr>
                                      <p:to>
                                        <p:strVal val="visible"/>
                                      </p:to>
                                    </p:set>
                                    <p:animEffect transition="in" filter="blinds(horizontal)">
                                      <p:cBhvr>
                                        <p:cTn id="56" dur="500"/>
                                        <p:tgtEl>
                                          <p:spTgt spid="832823"/>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832832"/>
                                        </p:tgtEl>
                                        <p:attrNameLst>
                                          <p:attrName>style.visibility</p:attrName>
                                        </p:attrNameLst>
                                      </p:cBhvr>
                                      <p:to>
                                        <p:strVal val="visible"/>
                                      </p:to>
                                    </p:set>
                                    <p:animEffect transition="in" filter="strips(downLeft)">
                                      <p:cBhvr>
                                        <p:cTn id="61" dur="500"/>
                                        <p:tgtEl>
                                          <p:spTgt spid="832832"/>
                                        </p:tgtEl>
                                      </p:cBhvr>
                                    </p:animEffect>
                                  </p:childTnLst>
                                  <p:subTnLst>
                                    <p:audio>
                                      <p:cMediaNode>
                                        <p:cTn display="0" masterRel="sameClick">
                                          <p:stCondLst>
                                            <p:cond evt="begin" delay="0">
                                              <p:tn val="59"/>
                                            </p:cond>
                                          </p:stCondLst>
                                          <p:endCondLst>
                                            <p:cond evt="onStopAudio" delay="0">
                                              <p:tgtEl>
                                                <p:sldTgt/>
                                              </p:tgtEl>
                                            </p:cond>
                                          </p:endCondLst>
                                        </p:cTn>
                                        <p:tgtEl>
                                          <p:sndTgt r:embed="rId3" name="camera.wav"/>
                                        </p:tgtEl>
                                      </p:cMediaNode>
                                    </p:audio>
                                  </p:sub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832828"/>
                                        </p:tgtEl>
                                        <p:attrNameLst>
                                          <p:attrName>style.visibility</p:attrName>
                                        </p:attrNameLst>
                                      </p:cBhvr>
                                      <p:to>
                                        <p:strVal val="visible"/>
                                      </p:to>
                                    </p:set>
                                    <p:animEffect transition="in" filter="blinds(horizontal)">
                                      <p:cBhvr>
                                        <p:cTn id="65" dur="500"/>
                                        <p:tgtEl>
                                          <p:spTgt spid="832828"/>
                                        </p:tgtEl>
                                      </p:cBhvr>
                                    </p:animEffect>
                                  </p:childTnLst>
                                  <p:subTnLst>
                                    <p:audio>
                                      <p:cMediaNode>
                                        <p:cTn display="0" masterRel="sameClick">
                                          <p:stCondLst>
                                            <p:cond evt="begin" delay="0">
                                              <p:tn val="63"/>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806" grpId="0" animBg="1"/>
      <p:bldP spid="832808" grpId="0"/>
      <p:bldP spid="832815" grpId="0"/>
      <p:bldP spid="832822" grpId="0"/>
      <p:bldP spid="832823" grpId="0"/>
      <p:bldP spid="832828" grpId="0"/>
      <p:bldP spid="832833" grpId="0" animBg="1"/>
      <p:bldP spid="832834" grpId="0" animBg="1"/>
      <p:bldP spid="83283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6610" name="Rectangle 2"/>
          <p:cNvSpPr>
            <a:spLocks noGrp="1" noChangeArrowheads="1"/>
          </p:cNvSpPr>
          <p:nvPr>
            <p:ph type="body" idx="4294967295"/>
          </p:nvPr>
        </p:nvSpPr>
        <p:spPr>
          <a:xfrm>
            <a:off x="675097" y="117475"/>
            <a:ext cx="7488237" cy="647700"/>
          </a:xfrm>
        </p:spPr>
        <p:txBody>
          <a:bodyPr/>
          <a:lstStyle/>
          <a:p>
            <a:pPr algn="just">
              <a:lnSpc>
                <a:spcPct val="90000"/>
              </a:lnSpc>
              <a:buFontTx/>
              <a:buNone/>
            </a:pPr>
            <a:r>
              <a:rPr lang="en-US" altLang="zh-CN" sz="2800" dirty="0">
                <a:solidFill>
                  <a:srgbClr val="FF0000"/>
                </a:solidFill>
                <a:effectLst>
                  <a:outerShdw blurRad="38100" dist="38100" dir="2700000" algn="tl">
                    <a:srgbClr val="000000"/>
                  </a:outerShdw>
                </a:effectLst>
                <a:latin typeface="隶书" pitchFamily="49" charset="-122"/>
                <a:ea typeface="隶书" pitchFamily="49" charset="-122"/>
              </a:rPr>
              <a:t>3.6  </a:t>
            </a:r>
            <a:r>
              <a:rPr lang="zh-CN" altLang="en-US" sz="2800" dirty="0">
                <a:solidFill>
                  <a:srgbClr val="FF0000"/>
                </a:solidFill>
                <a:effectLst>
                  <a:outerShdw blurRad="38100" dist="38100" dir="2700000" algn="tl">
                    <a:srgbClr val="000000"/>
                  </a:outerShdw>
                </a:effectLst>
                <a:latin typeface="隶书" pitchFamily="49" charset="-122"/>
                <a:ea typeface="隶书" pitchFamily="49" charset="-122"/>
              </a:rPr>
              <a:t>有符号数与无符号数之间运算问题 </a:t>
            </a:r>
          </a:p>
        </p:txBody>
      </p:sp>
      <p:grpSp>
        <p:nvGrpSpPr>
          <p:cNvPr id="836696" name="Group 88"/>
          <p:cNvGrpSpPr>
            <a:grpSpLocks/>
          </p:cNvGrpSpPr>
          <p:nvPr/>
        </p:nvGrpSpPr>
        <p:grpSpPr bwMode="auto">
          <a:xfrm>
            <a:off x="-9117" y="0"/>
            <a:ext cx="446088" cy="6858000"/>
            <a:chOff x="0" y="0"/>
            <a:chExt cx="281" cy="4320"/>
          </a:xfrm>
        </p:grpSpPr>
        <p:sp>
          <p:nvSpPr>
            <p:cNvPr id="836697" name="Text Box 8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36698" name="Text Box 9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36700" name="Rectangle 92"/>
          <p:cNvSpPr>
            <a:spLocks noChangeArrowheads="1"/>
          </p:cNvSpPr>
          <p:nvPr/>
        </p:nvSpPr>
        <p:spPr bwMode="auto">
          <a:xfrm>
            <a:off x="602070" y="514160"/>
            <a:ext cx="11038545" cy="1200329"/>
          </a:xfrm>
          <a:prstGeom prst="rect">
            <a:avLst/>
          </a:prstGeom>
          <a:noFill/>
          <a:ln w="9525">
            <a:noFill/>
            <a:miter lim="800000"/>
            <a:headEnd/>
            <a:tailEnd/>
          </a:ln>
          <a:effectLst/>
        </p:spPr>
        <p:txBody>
          <a:bodyPr wrap="square" anchor="ctr">
            <a:spAutoFit/>
          </a:bodyPr>
          <a:lstStyle/>
          <a:p>
            <a:pPr indent="266700"/>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１、有符号数与无符号数在内存中的表示</a:t>
            </a:r>
            <a:r>
              <a:rPr lang="zh-CN" altLang="en-US" b="1" dirty="0">
                <a:solidFill>
                  <a:srgbClr val="FF3399"/>
                </a:solidFill>
                <a:effectLst>
                  <a:outerShdw blurRad="38100" dist="38100" dir="2700000" algn="tl">
                    <a:srgbClr val="FFFFFF"/>
                  </a:outerShdw>
                </a:effectLst>
                <a:latin typeface="楷体_GB2312" pitchFamily="49" charset="-122"/>
                <a:ea typeface="楷体_GB2312" pitchFamily="49" charset="-122"/>
              </a:rPr>
              <a:t>    </a:t>
            </a:r>
          </a:p>
          <a:p>
            <a:pPr indent="266700"/>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 pitchFamily="49" charset="-122"/>
                <a:ea typeface="楷体" pitchFamily="49" charset="-122"/>
              </a:rPr>
              <a:t>有符号数与无符号数都是以其补码的形式存贮在内存中，从内存表示形式上二者并无差异。</a:t>
            </a:r>
            <a:r>
              <a:rPr lang="zh-CN" altLang="en-US" b="1" dirty="0">
                <a:effectLst>
                  <a:outerShdw blurRad="38100" dist="38100" dir="2700000" algn="tl">
                    <a:srgbClr val="FFFFFF"/>
                  </a:outerShdw>
                </a:effectLst>
                <a:latin typeface="楷体_GB2312" pitchFamily="49" charset="-122"/>
                <a:ea typeface="楷体_GB2312" pitchFamily="49" charset="-122"/>
              </a:rPr>
              <a:t>　　</a:t>
            </a:r>
            <a:endParaRPr lang="zh-CN" altLang="en-US" b="1" dirty="0">
              <a:effectLst>
                <a:outerShdw blurRad="38100" dist="38100" dir="2700000" algn="tl">
                  <a:srgbClr val="FFFFFF"/>
                </a:outerShdw>
              </a:effectLst>
              <a:ea typeface="楷体_GB2312" pitchFamily="49" charset="-122"/>
            </a:endParaRPr>
          </a:p>
        </p:txBody>
      </p:sp>
      <p:graphicFrame>
        <p:nvGraphicFramePr>
          <p:cNvPr id="836733" name="Group 125"/>
          <p:cNvGraphicFramePr>
            <a:graphicFrameLocks noGrp="1"/>
          </p:cNvGraphicFramePr>
          <p:nvPr>
            <p:extLst>
              <p:ext uri="{D42A27DB-BD31-4B8C-83A1-F6EECF244321}">
                <p14:modId xmlns:p14="http://schemas.microsoft.com/office/powerpoint/2010/main" val="3646734333"/>
              </p:ext>
            </p:extLst>
          </p:nvPr>
        </p:nvGraphicFramePr>
        <p:xfrm>
          <a:off x="4893318" y="3000372"/>
          <a:ext cx="1943100" cy="1092835"/>
        </p:xfrm>
        <a:graphic>
          <a:graphicData uri="http://schemas.openxmlformats.org/drawingml/2006/table">
            <a:tbl>
              <a:tblPr/>
              <a:tblGrid>
                <a:gridCol w="1943100">
                  <a:extLst>
                    <a:ext uri="{9D8B030D-6E8A-4147-A177-3AD203B41FA5}">
                      <a16:colId xmlns:a16="http://schemas.microsoft.com/office/drawing/2014/main" val="20000"/>
                    </a:ext>
                  </a:extLst>
                </a:gridCol>
              </a:tblGrid>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3300"/>
                          </a:solidFill>
                          <a:effectLst>
                            <a:outerShdw blurRad="38100" dist="38100" dir="2700000" algn="tl">
                              <a:srgbClr val="000000"/>
                            </a:outerShdw>
                          </a:effectLst>
                          <a:latin typeface="Times New Roman" pitchFamily="18" charset="0"/>
                          <a:ea typeface="宋体" pitchFamily="2" charset="-122"/>
                        </a:rPr>
                        <a:t>1</a:t>
                      </a:r>
                      <a:r>
                        <a:rPr kumimoji="1" lang="en-US" altLang="zh-CN" sz="2800" b="1" i="0" u="none" strike="noStrike" cap="none" normalizeH="0" baseline="0" dirty="0">
                          <a:ln>
                            <a:noFill/>
                          </a:ln>
                          <a:solidFill>
                            <a:schemeClr val="accent2"/>
                          </a:solidFill>
                          <a:effectLst>
                            <a:outerShdw blurRad="38100" dist="38100" dir="2700000" algn="tl">
                              <a:srgbClr val="000000"/>
                            </a:outerShdw>
                          </a:effectLst>
                          <a:latin typeface="Times New Roman" pitchFamily="18" charset="0"/>
                          <a:ea typeface="宋体" pitchFamily="2" charset="-122"/>
                        </a:rPr>
                        <a:t>1111111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bl>
          </a:graphicData>
        </a:graphic>
      </p:graphicFrame>
      <p:grpSp>
        <p:nvGrpSpPr>
          <p:cNvPr id="836709" name="Group 101"/>
          <p:cNvGrpSpPr>
            <a:grpSpLocks/>
          </p:cNvGrpSpPr>
          <p:nvPr/>
        </p:nvGrpSpPr>
        <p:grpSpPr bwMode="auto">
          <a:xfrm>
            <a:off x="3883668" y="2928934"/>
            <a:ext cx="1023938" cy="1027112"/>
            <a:chOff x="1654" y="2714"/>
            <a:chExt cx="645" cy="647"/>
          </a:xfrm>
        </p:grpSpPr>
        <p:sp>
          <p:nvSpPr>
            <p:cNvPr id="836710" name="Text Box 102"/>
            <p:cNvSpPr txBox="1">
              <a:spLocks noChangeArrowheads="1"/>
            </p:cNvSpPr>
            <p:nvPr/>
          </p:nvSpPr>
          <p:spPr bwMode="auto">
            <a:xfrm>
              <a:off x="1654" y="2714"/>
              <a:ext cx="635" cy="250"/>
            </a:xfrm>
            <a:prstGeom prst="rect">
              <a:avLst/>
            </a:prstGeom>
            <a:noFill/>
            <a:ln w="9525">
              <a:noFill/>
              <a:miter lim="800000"/>
              <a:headEnd/>
              <a:tailEnd/>
            </a:ln>
            <a:effectLst/>
          </p:spPr>
          <p:txBody>
            <a:bodyPr>
              <a:spAutoFit/>
            </a:bodyPr>
            <a:lstStyle/>
            <a:p>
              <a:pPr>
                <a:spcBef>
                  <a:spcPct val="50000"/>
                </a:spcBef>
              </a:pPr>
              <a:r>
                <a:rPr lang="zh-CN" altLang="en-US" sz="2000" b="1" dirty="0">
                  <a:latin typeface="楷体" pitchFamily="49" charset="-122"/>
                  <a:ea typeface="楷体" pitchFamily="49" charset="-122"/>
                </a:rPr>
                <a:t>低字节</a:t>
              </a:r>
            </a:p>
          </p:txBody>
        </p:sp>
        <p:sp>
          <p:nvSpPr>
            <p:cNvPr id="836711" name="Text Box 103"/>
            <p:cNvSpPr txBox="1">
              <a:spLocks noChangeArrowheads="1"/>
            </p:cNvSpPr>
            <p:nvPr/>
          </p:nvSpPr>
          <p:spPr bwMode="auto">
            <a:xfrm>
              <a:off x="1664" y="3111"/>
              <a:ext cx="635" cy="250"/>
            </a:xfrm>
            <a:prstGeom prst="rect">
              <a:avLst/>
            </a:prstGeom>
            <a:noFill/>
            <a:ln w="9525">
              <a:noFill/>
              <a:miter lim="800000"/>
              <a:headEnd/>
              <a:tailEnd/>
            </a:ln>
            <a:effectLst/>
          </p:spPr>
          <p:txBody>
            <a:bodyPr>
              <a:spAutoFit/>
            </a:bodyPr>
            <a:lstStyle/>
            <a:p>
              <a:pPr>
                <a:spcBef>
                  <a:spcPct val="50000"/>
                </a:spcBef>
              </a:pPr>
              <a:r>
                <a:rPr lang="zh-CN" altLang="en-US" sz="2000" b="1">
                  <a:latin typeface="楷体" pitchFamily="49" charset="-122"/>
                  <a:ea typeface="楷体" pitchFamily="49" charset="-122"/>
                </a:rPr>
                <a:t>高字节</a:t>
              </a:r>
            </a:p>
          </p:txBody>
        </p:sp>
      </p:grpSp>
      <p:grpSp>
        <p:nvGrpSpPr>
          <p:cNvPr id="836734" name="Group 126"/>
          <p:cNvGrpSpPr>
            <a:grpSpLocks/>
          </p:cNvGrpSpPr>
          <p:nvPr/>
        </p:nvGrpSpPr>
        <p:grpSpPr bwMode="auto">
          <a:xfrm>
            <a:off x="6979293" y="2928934"/>
            <a:ext cx="1023938" cy="1223962"/>
            <a:chOff x="3596" y="1979"/>
            <a:chExt cx="645" cy="771"/>
          </a:xfrm>
        </p:grpSpPr>
        <p:grpSp>
          <p:nvGrpSpPr>
            <p:cNvPr id="836712" name="Group 104"/>
            <p:cNvGrpSpPr>
              <a:grpSpLocks/>
            </p:cNvGrpSpPr>
            <p:nvPr/>
          </p:nvGrpSpPr>
          <p:grpSpPr bwMode="auto">
            <a:xfrm>
              <a:off x="3598" y="2006"/>
              <a:ext cx="643" cy="620"/>
              <a:chOff x="3606" y="2741"/>
              <a:chExt cx="643" cy="620"/>
            </a:xfrm>
          </p:grpSpPr>
          <p:sp>
            <p:nvSpPr>
              <p:cNvPr id="836713" name="Text Box 105"/>
              <p:cNvSpPr txBox="1">
                <a:spLocks noChangeArrowheads="1"/>
              </p:cNvSpPr>
              <p:nvPr/>
            </p:nvSpPr>
            <p:spPr bwMode="auto">
              <a:xfrm>
                <a:off x="3614" y="2741"/>
                <a:ext cx="635" cy="250"/>
              </a:xfrm>
              <a:prstGeom prst="rect">
                <a:avLst/>
              </a:prstGeom>
              <a:noFill/>
              <a:ln w="9525">
                <a:noFill/>
                <a:miter lim="800000"/>
                <a:headEnd/>
                <a:tailEnd/>
              </a:ln>
              <a:effectLst/>
            </p:spPr>
            <p:txBody>
              <a:bodyPr>
                <a:spAutoFit/>
              </a:bodyPr>
              <a:lstStyle/>
              <a:p>
                <a:pPr>
                  <a:spcBef>
                    <a:spcPct val="50000"/>
                  </a:spcBef>
                </a:pPr>
                <a:r>
                  <a:rPr lang="zh-CN" altLang="en-US" sz="2000" b="1">
                    <a:latin typeface="楷体" pitchFamily="49" charset="-122"/>
                    <a:ea typeface="楷体" pitchFamily="49" charset="-122"/>
                  </a:rPr>
                  <a:t>低地址</a:t>
                </a:r>
              </a:p>
            </p:txBody>
          </p:sp>
          <p:sp>
            <p:nvSpPr>
              <p:cNvPr id="836714" name="Text Box 106"/>
              <p:cNvSpPr txBox="1">
                <a:spLocks noChangeArrowheads="1"/>
              </p:cNvSpPr>
              <p:nvPr/>
            </p:nvSpPr>
            <p:spPr bwMode="auto">
              <a:xfrm>
                <a:off x="3606" y="3111"/>
                <a:ext cx="635" cy="250"/>
              </a:xfrm>
              <a:prstGeom prst="rect">
                <a:avLst/>
              </a:prstGeom>
              <a:noFill/>
              <a:ln w="9525">
                <a:noFill/>
                <a:miter lim="800000"/>
                <a:headEnd/>
                <a:tailEnd/>
              </a:ln>
              <a:effectLst/>
            </p:spPr>
            <p:txBody>
              <a:bodyPr>
                <a:spAutoFit/>
              </a:bodyPr>
              <a:lstStyle/>
              <a:p>
                <a:pPr>
                  <a:spcBef>
                    <a:spcPct val="50000"/>
                  </a:spcBef>
                </a:pPr>
                <a:r>
                  <a:rPr lang="zh-CN" altLang="en-US" sz="2000" b="1">
                    <a:latin typeface="楷体" pitchFamily="49" charset="-122"/>
                    <a:ea typeface="楷体" pitchFamily="49" charset="-122"/>
                  </a:rPr>
                  <a:t>高地址</a:t>
                </a:r>
              </a:p>
            </p:txBody>
          </p:sp>
        </p:grpSp>
        <p:sp>
          <p:nvSpPr>
            <p:cNvPr id="836715" name="Line 107"/>
            <p:cNvSpPr>
              <a:spLocks noChangeShapeType="1"/>
            </p:cNvSpPr>
            <p:nvPr/>
          </p:nvSpPr>
          <p:spPr bwMode="auto">
            <a:xfrm>
              <a:off x="3596" y="1979"/>
              <a:ext cx="0" cy="771"/>
            </a:xfrm>
            <a:prstGeom prst="line">
              <a:avLst/>
            </a:prstGeom>
            <a:noFill/>
            <a:ln w="28575">
              <a:solidFill>
                <a:srgbClr val="FF0000"/>
              </a:solidFill>
              <a:round/>
              <a:headEnd/>
              <a:tailEnd type="stealth" w="lg" len="lg"/>
            </a:ln>
            <a:effectLst/>
          </p:spPr>
          <p:txBody>
            <a:bodyPr/>
            <a:lstStyle/>
            <a:p>
              <a:endParaRPr lang="zh-CN" altLang="en-US">
                <a:latin typeface="楷体" pitchFamily="49" charset="-122"/>
                <a:ea typeface="楷体" pitchFamily="49" charset="-122"/>
              </a:endParaRPr>
            </a:p>
          </p:txBody>
        </p:sp>
      </p:grpSp>
      <p:sp>
        <p:nvSpPr>
          <p:cNvPr id="836721" name="Rectangle 113"/>
          <p:cNvSpPr>
            <a:spLocks noChangeArrowheads="1"/>
          </p:cNvSpPr>
          <p:nvPr/>
        </p:nvSpPr>
        <p:spPr bwMode="auto">
          <a:xfrm>
            <a:off x="1631503" y="4650719"/>
            <a:ext cx="3706021" cy="1225550"/>
          </a:xfrm>
          <a:prstGeom prst="rect">
            <a:avLst/>
          </a:prstGeom>
          <a:gradFill rotWithShape="1">
            <a:gsLst>
              <a:gs pos="0">
                <a:srgbClr val="CCFFCC"/>
              </a:gs>
              <a:gs pos="100000">
                <a:schemeClr val="bg1"/>
              </a:gs>
            </a:gsLst>
            <a:lin ang="5400000" scaled="1"/>
          </a:gradFill>
          <a:ln w="38100">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("%hu\n", a);</a:t>
            </a:r>
          </a:p>
          <a:p>
            <a:r>
              <a:rPr lang="zh-CN" altLang="en-US" b="1" dirty="0">
                <a:effectLst>
                  <a:outerShdw blurRad="38100" dist="38100" dir="2700000" algn="tl">
                    <a:srgbClr val="FFFFFF"/>
                  </a:outerShdw>
                </a:effectLst>
                <a:ea typeface="楷体_GB2312" pitchFamily="49" charset="-122"/>
              </a:rPr>
              <a:t>　　　</a:t>
            </a:r>
            <a:r>
              <a:rPr lang="zh-CN" altLang="en-US" b="1" dirty="0">
                <a:effectLst>
                  <a:outerShdw blurRad="38100" dist="38100" dir="2700000" algn="tl">
                    <a:srgbClr val="FFFFFF"/>
                  </a:outerShdw>
                </a:effectLst>
                <a:latin typeface="楷体" pitchFamily="49" charset="-122"/>
                <a:ea typeface="楷体" pitchFamily="49" charset="-122"/>
              </a:rPr>
              <a:t>或</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("%hu\n", b);</a:t>
            </a:r>
            <a:r>
              <a:rPr lang="en-US" altLang="zh-CN" dirty="0">
                <a:effectLst>
                  <a:outerShdw blurRad="38100" dist="38100" dir="2700000" algn="tl">
                    <a:srgbClr val="FFFFFF"/>
                  </a:outerShdw>
                </a:effectLst>
              </a:rPr>
              <a:t>  </a:t>
            </a:r>
          </a:p>
        </p:txBody>
      </p:sp>
      <p:grpSp>
        <p:nvGrpSpPr>
          <p:cNvPr id="836737" name="Group 129"/>
          <p:cNvGrpSpPr>
            <a:grpSpLocks/>
          </p:cNvGrpSpPr>
          <p:nvPr/>
        </p:nvGrpSpPr>
        <p:grpSpPr bwMode="auto">
          <a:xfrm>
            <a:off x="2991948" y="3605210"/>
            <a:ext cx="2462213" cy="979487"/>
            <a:chOff x="1020" y="2405"/>
            <a:chExt cx="1551" cy="617"/>
          </a:xfrm>
        </p:grpSpPr>
        <p:grpSp>
          <p:nvGrpSpPr>
            <p:cNvPr id="836736" name="Group 128"/>
            <p:cNvGrpSpPr>
              <a:grpSpLocks/>
            </p:cNvGrpSpPr>
            <p:nvPr/>
          </p:nvGrpSpPr>
          <p:grpSpPr bwMode="auto">
            <a:xfrm>
              <a:off x="1610" y="2405"/>
              <a:ext cx="961" cy="617"/>
              <a:chOff x="1610" y="2405"/>
              <a:chExt cx="961" cy="617"/>
            </a:xfrm>
          </p:grpSpPr>
          <p:sp>
            <p:nvSpPr>
              <p:cNvPr id="836722" name="Oval 114"/>
              <p:cNvSpPr>
                <a:spLocks noChangeArrowheads="1"/>
              </p:cNvSpPr>
              <p:nvPr/>
            </p:nvSpPr>
            <p:spPr bwMode="auto">
              <a:xfrm>
                <a:off x="2390" y="2405"/>
                <a:ext cx="181" cy="227"/>
              </a:xfrm>
              <a:prstGeom prst="ellipse">
                <a:avLst/>
              </a:prstGeom>
              <a:noFill/>
              <a:ln w="28575">
                <a:solidFill>
                  <a:srgbClr val="FF0000"/>
                </a:solidFill>
                <a:round/>
                <a:headEnd/>
                <a:tailEnd/>
              </a:ln>
              <a:effectLst/>
            </p:spPr>
            <p:txBody>
              <a:bodyPr wrap="none" anchor="ctr"/>
              <a:lstStyle/>
              <a:p>
                <a:endParaRPr lang="zh-CN" altLang="en-US"/>
              </a:p>
            </p:txBody>
          </p:sp>
          <p:sp>
            <p:nvSpPr>
              <p:cNvPr id="836723" name="Line 115"/>
              <p:cNvSpPr>
                <a:spLocks noChangeShapeType="1"/>
              </p:cNvSpPr>
              <p:nvPr/>
            </p:nvSpPr>
            <p:spPr bwMode="auto">
              <a:xfrm flipH="1">
                <a:off x="1610" y="2523"/>
                <a:ext cx="771" cy="499"/>
              </a:xfrm>
              <a:prstGeom prst="line">
                <a:avLst/>
              </a:prstGeom>
              <a:noFill/>
              <a:ln w="28575">
                <a:solidFill>
                  <a:srgbClr val="FF0000"/>
                </a:solidFill>
                <a:round/>
                <a:headEnd/>
                <a:tailEnd type="stealth" w="lg" len="lg"/>
              </a:ln>
              <a:effectLst/>
            </p:spPr>
            <p:txBody>
              <a:bodyPr/>
              <a:lstStyle/>
              <a:p>
                <a:endParaRPr lang="zh-CN" altLang="en-US"/>
              </a:p>
            </p:txBody>
          </p:sp>
        </p:grpSp>
        <p:sp>
          <p:nvSpPr>
            <p:cNvPr id="836724" name="Text Box 116"/>
            <p:cNvSpPr txBox="1">
              <a:spLocks noChangeArrowheads="1"/>
            </p:cNvSpPr>
            <p:nvPr/>
          </p:nvSpPr>
          <p:spPr bwMode="auto">
            <a:xfrm>
              <a:off x="1020" y="2636"/>
              <a:ext cx="1134" cy="233"/>
            </a:xfrm>
            <a:prstGeom prst="rect">
              <a:avLst/>
            </a:prstGeom>
            <a:noFill/>
            <a:ln w="9525">
              <a:noFill/>
              <a:miter lim="800000"/>
              <a:headEnd/>
              <a:tailEnd/>
            </a:ln>
            <a:effectLst/>
          </p:spPr>
          <p:txBody>
            <a:bodyPr>
              <a:spAutoFit/>
            </a:bodyPr>
            <a:lstStyle/>
            <a:p>
              <a:pPr>
                <a:spcBef>
                  <a:spcPct val="50000"/>
                </a:spcBef>
              </a:pPr>
              <a:r>
                <a:rPr lang="zh-CN" altLang="en-US" sz="1800" b="1" dirty="0">
                  <a:solidFill>
                    <a:srgbClr val="FF0000"/>
                  </a:solidFill>
                  <a:effectLst>
                    <a:outerShdw blurRad="38100" dist="38100" dir="2700000" algn="tl">
                      <a:srgbClr val="000000"/>
                    </a:outerShdw>
                  </a:effectLst>
                  <a:latin typeface="楷体" pitchFamily="49" charset="-122"/>
                  <a:ea typeface="楷体" pitchFamily="49" charset="-122"/>
                </a:rPr>
                <a:t>当成数据位</a:t>
              </a:r>
            </a:p>
          </p:txBody>
        </p:sp>
      </p:grpSp>
      <p:sp>
        <p:nvSpPr>
          <p:cNvPr id="836725" name="Rectangle 117"/>
          <p:cNvSpPr>
            <a:spLocks noChangeArrowheads="1"/>
          </p:cNvSpPr>
          <p:nvPr/>
        </p:nvSpPr>
        <p:spPr bwMode="auto">
          <a:xfrm>
            <a:off x="2403681" y="6135687"/>
            <a:ext cx="2036135" cy="461665"/>
          </a:xfrm>
          <a:prstGeom prst="rect">
            <a:avLst/>
          </a:prstGeom>
          <a:solidFill>
            <a:schemeClr val="bg1"/>
          </a:soli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输出：</a:t>
            </a:r>
            <a:r>
              <a:rPr lang="en-US" altLang="zh-CN" b="1" dirty="0">
                <a:solidFill>
                  <a:srgbClr val="FF3399"/>
                </a:solidFill>
                <a:effectLst>
                  <a:outerShdw blurRad="38100" dist="38100" dir="2700000" algn="tl">
                    <a:srgbClr val="000000"/>
                  </a:outerShdw>
                </a:effectLst>
              </a:rPr>
              <a:t>65534</a:t>
            </a:r>
            <a:r>
              <a:rPr lang="en-US" altLang="zh-CN" dirty="0">
                <a:solidFill>
                  <a:srgbClr val="FF3399"/>
                </a:solidFill>
                <a:effectLst>
                  <a:outerShdw blurRad="38100" dist="38100" dir="2700000" algn="tl">
                    <a:srgbClr val="FFFFFF"/>
                  </a:outerShdw>
                </a:effectLst>
              </a:rPr>
              <a:t>  </a:t>
            </a:r>
          </a:p>
        </p:txBody>
      </p:sp>
      <p:sp>
        <p:nvSpPr>
          <p:cNvPr id="836726" name="Rectangle 118"/>
          <p:cNvSpPr>
            <a:spLocks noChangeArrowheads="1"/>
          </p:cNvSpPr>
          <p:nvPr/>
        </p:nvSpPr>
        <p:spPr bwMode="auto">
          <a:xfrm>
            <a:off x="7068520" y="4624602"/>
            <a:ext cx="3708000" cy="1200329"/>
          </a:xfrm>
          <a:prstGeom prst="rect">
            <a:avLst/>
          </a:prstGeom>
          <a:gradFill rotWithShape="1">
            <a:gsLst>
              <a:gs pos="0">
                <a:srgbClr val="CCFFCC"/>
              </a:gs>
              <a:gs pos="100000">
                <a:schemeClr val="bg1"/>
              </a:gs>
            </a:gsLst>
            <a:lin ang="5400000" scaled="1"/>
          </a:gradFill>
          <a:ln w="38100">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hd</a:t>
            </a:r>
            <a:r>
              <a:rPr lang="en-US" altLang="zh-CN" b="1" dirty="0">
                <a:effectLst>
                  <a:outerShdw blurRad="38100" dist="38100" dir="2700000" algn="tl">
                    <a:srgbClr val="FFFFFF"/>
                  </a:outerShdw>
                </a:effectLst>
              </a:rPr>
              <a:t>\n", a);</a:t>
            </a:r>
          </a:p>
          <a:p>
            <a:r>
              <a:rPr lang="zh-CN" altLang="en-US" b="1" dirty="0">
                <a:effectLst>
                  <a:outerShdw blurRad="38100" dist="38100" dir="2700000" algn="tl">
                    <a:srgbClr val="FFFFFF"/>
                  </a:outerShdw>
                </a:effectLst>
                <a:ea typeface="楷体_GB2312" pitchFamily="49" charset="-122"/>
              </a:rPr>
              <a:t>　　　</a:t>
            </a:r>
            <a:r>
              <a:rPr lang="zh-CN" altLang="en-US" b="1" dirty="0">
                <a:effectLst>
                  <a:outerShdw blurRad="38100" dist="38100" dir="2700000" algn="tl">
                    <a:srgbClr val="FFFFFF"/>
                  </a:outerShdw>
                </a:effectLst>
                <a:latin typeface="楷体" pitchFamily="49" charset="-122"/>
                <a:ea typeface="楷体" pitchFamily="49" charset="-122"/>
              </a:rPr>
              <a:t>或</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hd</a:t>
            </a:r>
            <a:r>
              <a:rPr lang="en-US" altLang="zh-CN" b="1" dirty="0">
                <a:effectLst>
                  <a:outerShdw blurRad="38100" dist="38100" dir="2700000" algn="tl">
                    <a:srgbClr val="FFFFFF"/>
                  </a:outerShdw>
                </a:effectLst>
              </a:rPr>
              <a:t>\n", b);</a:t>
            </a:r>
            <a:r>
              <a:rPr lang="en-US" altLang="zh-CN" dirty="0">
                <a:effectLst>
                  <a:outerShdw blurRad="38100" dist="38100" dir="2700000" algn="tl">
                    <a:srgbClr val="FFFFFF"/>
                  </a:outerShdw>
                </a:effectLst>
              </a:rPr>
              <a:t>  </a:t>
            </a:r>
          </a:p>
        </p:txBody>
      </p:sp>
      <p:grpSp>
        <p:nvGrpSpPr>
          <p:cNvPr id="836738" name="Group 130"/>
          <p:cNvGrpSpPr>
            <a:grpSpLocks/>
          </p:cNvGrpSpPr>
          <p:nvPr/>
        </p:nvGrpSpPr>
        <p:grpSpPr bwMode="auto">
          <a:xfrm>
            <a:off x="5337525" y="3963015"/>
            <a:ext cx="2549525" cy="1042988"/>
            <a:chOff x="2544" y="2596"/>
            <a:chExt cx="1606" cy="657"/>
          </a:xfrm>
        </p:grpSpPr>
        <p:sp>
          <p:nvSpPr>
            <p:cNvPr id="836727" name="Line 119"/>
            <p:cNvSpPr>
              <a:spLocks noChangeShapeType="1"/>
            </p:cNvSpPr>
            <p:nvPr/>
          </p:nvSpPr>
          <p:spPr bwMode="auto">
            <a:xfrm>
              <a:off x="2544" y="2596"/>
              <a:ext cx="1044" cy="657"/>
            </a:xfrm>
            <a:prstGeom prst="line">
              <a:avLst/>
            </a:prstGeom>
            <a:noFill/>
            <a:ln w="28575">
              <a:solidFill>
                <a:srgbClr val="FF0000"/>
              </a:solidFill>
              <a:round/>
              <a:headEnd/>
              <a:tailEnd type="stealth" w="lg" len="lg"/>
            </a:ln>
            <a:effectLst/>
          </p:spPr>
          <p:txBody>
            <a:bodyPr/>
            <a:lstStyle/>
            <a:p>
              <a:endParaRPr lang="zh-CN" altLang="en-US"/>
            </a:p>
          </p:txBody>
        </p:sp>
        <p:sp>
          <p:nvSpPr>
            <p:cNvPr id="836728" name="Text Box 120"/>
            <p:cNvSpPr txBox="1">
              <a:spLocks noChangeArrowheads="1"/>
            </p:cNvSpPr>
            <p:nvPr/>
          </p:nvSpPr>
          <p:spPr bwMode="auto">
            <a:xfrm>
              <a:off x="3016" y="2745"/>
              <a:ext cx="1134" cy="233"/>
            </a:xfrm>
            <a:prstGeom prst="rect">
              <a:avLst/>
            </a:prstGeom>
            <a:noFill/>
            <a:ln w="9525">
              <a:noFill/>
              <a:miter lim="800000"/>
              <a:headEnd/>
              <a:tailEnd/>
            </a:ln>
            <a:effectLst/>
          </p:spPr>
          <p:txBody>
            <a:bodyPr>
              <a:spAutoFit/>
            </a:bodyPr>
            <a:lstStyle/>
            <a:p>
              <a:pPr>
                <a:spcBef>
                  <a:spcPct val="50000"/>
                </a:spcBef>
              </a:pPr>
              <a:r>
                <a:rPr lang="zh-CN" altLang="en-US" sz="1800" b="1" dirty="0">
                  <a:solidFill>
                    <a:srgbClr val="FF0000"/>
                  </a:solidFill>
                  <a:effectLst>
                    <a:outerShdw blurRad="38100" dist="38100" dir="2700000" algn="tl">
                      <a:srgbClr val="000000"/>
                    </a:outerShdw>
                  </a:effectLst>
                  <a:latin typeface="楷体" pitchFamily="49" charset="-122"/>
                  <a:ea typeface="楷体" pitchFamily="49" charset="-122"/>
                </a:rPr>
                <a:t>当成符号位</a:t>
              </a:r>
            </a:p>
          </p:txBody>
        </p:sp>
      </p:grpSp>
      <p:sp>
        <p:nvSpPr>
          <p:cNvPr id="836729" name="Rectangle 121"/>
          <p:cNvSpPr>
            <a:spLocks noChangeArrowheads="1"/>
          </p:cNvSpPr>
          <p:nvPr/>
        </p:nvSpPr>
        <p:spPr bwMode="auto">
          <a:xfrm>
            <a:off x="7968208" y="6104863"/>
            <a:ext cx="2037600" cy="461665"/>
          </a:xfrm>
          <a:prstGeom prst="rect">
            <a:avLst/>
          </a:prstGeom>
          <a:solidFill>
            <a:schemeClr val="bg1"/>
          </a:soli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输出：</a:t>
            </a:r>
            <a:r>
              <a:rPr lang="en-US" altLang="zh-CN" b="1" dirty="0">
                <a:solidFill>
                  <a:srgbClr val="FF3399"/>
                </a:solidFill>
                <a:effectLst>
                  <a:outerShdw blurRad="38100" dist="38100" dir="2700000" algn="tl">
                    <a:srgbClr val="000000"/>
                  </a:outerShdw>
                </a:effectLst>
                <a:ea typeface="楷体_GB2312" pitchFamily="49" charset="-122"/>
              </a:rPr>
              <a:t>-2</a:t>
            </a:r>
            <a:r>
              <a:rPr lang="en-US" altLang="zh-CN" dirty="0">
                <a:solidFill>
                  <a:srgbClr val="FF3399"/>
                </a:solidFill>
                <a:effectLst>
                  <a:outerShdw blurRad="38100" dist="38100" dir="2700000" algn="tl">
                    <a:srgbClr val="FFFFFF"/>
                  </a:outerShdw>
                </a:effectLst>
              </a:rPr>
              <a:t>  </a:t>
            </a:r>
          </a:p>
        </p:txBody>
      </p:sp>
      <p:sp>
        <p:nvSpPr>
          <p:cNvPr id="836731" name="Rectangle 123"/>
          <p:cNvSpPr>
            <a:spLocks noChangeArrowheads="1"/>
          </p:cNvSpPr>
          <p:nvPr/>
        </p:nvSpPr>
        <p:spPr bwMode="auto">
          <a:xfrm>
            <a:off x="3010562" y="1785927"/>
            <a:ext cx="6325797" cy="860425"/>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sp3d extrusionH="57150">
              <a:bevelT w="57150" h="38100" prst="hardEdge"/>
            </a:sp3d>
          </a:bodyPr>
          <a:lstStyle/>
          <a:p>
            <a:r>
              <a:rPr lang="zh-CN" altLang="en-US" b="1" dirty="0">
                <a:solidFill>
                  <a:srgbClr val="FF3399"/>
                </a:solidFill>
                <a:effectLst>
                  <a:outerShdw blurRad="38100" dist="38100" dir="2700000" algn="tl">
                    <a:srgbClr val="FFFFFF"/>
                  </a:outerShdw>
                </a:effectLst>
                <a:latin typeface="隶书" pitchFamily="49" charset="-122"/>
                <a:ea typeface="隶书" pitchFamily="49" charset="-122"/>
              </a:rPr>
              <a:t>例如：</a:t>
            </a:r>
            <a:r>
              <a:rPr lang="en-US" altLang="zh-CN" b="1" dirty="0">
                <a:effectLst>
                  <a:outerShdw blurRad="38100" dist="38100" dir="2700000" algn="tl">
                    <a:srgbClr val="FFFFFF"/>
                  </a:outerShdw>
                </a:effectLst>
              </a:rPr>
              <a:t>short  a = -2;</a:t>
            </a:r>
          </a:p>
          <a:p>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unsigned short  b = -2;</a:t>
            </a:r>
          </a:p>
        </p:txBody>
      </p:sp>
      <p:grpSp>
        <p:nvGrpSpPr>
          <p:cNvPr id="836735" name="Group 127"/>
          <p:cNvGrpSpPr>
            <a:grpSpLocks/>
          </p:cNvGrpSpPr>
          <p:nvPr/>
        </p:nvGrpSpPr>
        <p:grpSpPr bwMode="auto">
          <a:xfrm>
            <a:off x="8112224" y="2348731"/>
            <a:ext cx="2054225" cy="1584325"/>
            <a:chOff x="4195" y="1480"/>
            <a:chExt cx="1294" cy="998"/>
          </a:xfrm>
          <a:effectLst>
            <a:outerShdw blurRad="50800" dist="106680" dir="2700000" algn="tl" rotWithShape="0">
              <a:prstClr val="black">
                <a:alpha val="43000"/>
              </a:prstClr>
            </a:outerShdw>
          </a:effectLst>
        </p:grpSpPr>
        <p:sp>
          <p:nvSpPr>
            <p:cNvPr id="836732" name="Text Box 124"/>
            <p:cNvSpPr txBox="1">
              <a:spLocks noChangeArrowheads="1"/>
            </p:cNvSpPr>
            <p:nvPr/>
          </p:nvSpPr>
          <p:spPr bwMode="auto">
            <a:xfrm>
              <a:off x="5012" y="1706"/>
              <a:ext cx="477" cy="442"/>
            </a:xfrm>
            <a:prstGeom prst="rect">
              <a:avLst/>
            </a:prstGeom>
            <a:noFill/>
            <a:ln w="9525">
              <a:noFill/>
              <a:miter lim="800000"/>
              <a:headEnd/>
              <a:tailEnd/>
            </a:ln>
            <a:effectLst/>
          </p:spPr>
          <p:txBody>
            <a:bodyPr>
              <a:spAutoFit/>
            </a:bodyPr>
            <a:lstStyle/>
            <a:p>
              <a:pPr>
                <a:spcBef>
                  <a:spcPct val="50000"/>
                </a:spcBef>
              </a:pPr>
              <a:r>
                <a:rPr lang="zh-CN" altLang="en-US" sz="2000" b="1" dirty="0">
                  <a:solidFill>
                    <a:srgbClr val="A50021"/>
                  </a:solidFill>
                  <a:effectLst>
                    <a:outerShdw blurRad="38100" dist="38100" dir="2700000" algn="tl">
                      <a:srgbClr val="000000"/>
                    </a:outerShdw>
                  </a:effectLst>
                  <a:latin typeface="楷体" pitchFamily="49" charset="-122"/>
                  <a:ea typeface="楷体" pitchFamily="49" charset="-122"/>
                </a:rPr>
                <a:t>内存表示</a:t>
              </a:r>
            </a:p>
          </p:txBody>
        </p:sp>
        <p:sp>
          <p:nvSpPr>
            <p:cNvPr id="836730" name="AutoShape 122"/>
            <p:cNvSpPr>
              <a:spLocks noChangeArrowheads="1"/>
            </p:cNvSpPr>
            <p:nvPr/>
          </p:nvSpPr>
          <p:spPr bwMode="auto">
            <a:xfrm>
              <a:off x="4195" y="1480"/>
              <a:ext cx="817" cy="998"/>
            </a:xfrm>
            <a:prstGeom prst="curvedLeftArrow">
              <a:avLst>
                <a:gd name="adj1" fmla="val 23741"/>
                <a:gd name="adj2" fmla="val 43817"/>
                <a:gd name="adj3" fmla="val 31565"/>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836739" name="AutoShape 131"/>
          <p:cNvSpPr>
            <a:spLocks noChangeArrowheads="1"/>
          </p:cNvSpPr>
          <p:nvPr/>
        </p:nvSpPr>
        <p:spPr bwMode="auto">
          <a:xfrm>
            <a:off x="3028557" y="3459650"/>
            <a:ext cx="6643734" cy="1785950"/>
          </a:xfrm>
          <a:prstGeom prst="cloudCallout">
            <a:avLst>
              <a:gd name="adj1" fmla="val -36879"/>
              <a:gd name="adj2" fmla="val -103101"/>
            </a:avLst>
          </a:prstGeom>
          <a:solidFill>
            <a:srgbClr val="66FFCC"/>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zh-CN" altLang="en-US" b="1" dirty="0">
                <a:latin typeface="楷体_GB2312" pitchFamily="49" charset="-122"/>
                <a:ea typeface="楷体_GB2312" pitchFamily="49" charset="-122"/>
              </a:rPr>
              <a:t>　</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问：有符号短整型变量</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a</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与无符号短整型变量</a:t>
            </a:r>
            <a:r>
              <a:rPr lang="en-US" altLang="zh-CN" b="1" dirty="0">
                <a:solidFill>
                  <a:srgbClr val="FF0066"/>
                </a:solidFill>
                <a:effectLst>
                  <a:outerShdw blurRad="38100" dist="38100" dir="2700000" algn="tl">
                    <a:srgbClr val="000000"/>
                  </a:outerShdw>
                </a:effectLst>
                <a:latin typeface="隶书" pitchFamily="49" charset="-122"/>
                <a:ea typeface="隶书" pitchFamily="49" charset="-122"/>
              </a:rPr>
              <a:t>b</a:t>
            </a:r>
            <a:r>
              <a:rPr lang="zh-CN" altLang="en-US" b="1" dirty="0">
                <a:solidFill>
                  <a:srgbClr val="FF0066"/>
                </a:solidFill>
                <a:effectLst>
                  <a:outerShdw blurRad="38100" dist="38100" dir="2700000" algn="tl">
                    <a:srgbClr val="000000"/>
                  </a:outerShdw>
                </a:effectLst>
                <a:latin typeface="隶书" pitchFamily="49" charset="-122"/>
                <a:ea typeface="隶书" pitchFamily="49" charset="-122"/>
              </a:rPr>
              <a:t>是否完全等价？</a:t>
            </a:r>
          </a:p>
          <a:p>
            <a:pPr algn="ctr"/>
            <a:r>
              <a:rPr lang="zh-CN" altLang="en-US" b="1" dirty="0">
                <a:solidFill>
                  <a:srgbClr val="FF0066"/>
                </a:solidFill>
                <a:effectLst>
                  <a:outerShdw blurRad="38100" dist="38100" dir="2700000" algn="tl">
                    <a:srgbClr val="000000"/>
                  </a:outerShdw>
                </a:effectLst>
                <a:latin typeface="楷体_GB2312" pitchFamily="49" charset="-122"/>
                <a:ea typeface="楷体_GB2312" pitchFamily="49" charset="-122"/>
              </a:rPr>
              <a:t> </a:t>
            </a:r>
          </a:p>
        </p:txBody>
      </p:sp>
      <p:sp>
        <p:nvSpPr>
          <p:cNvPr id="836740" name="Text Box 132"/>
          <p:cNvSpPr txBox="1">
            <a:spLocks noChangeArrowheads="1"/>
          </p:cNvSpPr>
          <p:nvPr/>
        </p:nvSpPr>
        <p:spPr bwMode="auto">
          <a:xfrm>
            <a:off x="5725261" y="4487852"/>
            <a:ext cx="792162" cy="641350"/>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FF3399"/>
                </a:solidFill>
                <a:effectLst>
                  <a:outerShdw blurRad="38100" dist="38100" dir="2700000" algn="tl">
                    <a:srgbClr val="000000"/>
                  </a:outerShdw>
                </a:effectLst>
                <a:ea typeface="隶书" pitchFamily="49" charset="-122"/>
              </a:rPr>
              <a:t>否</a:t>
            </a:r>
          </a:p>
        </p:txBody>
      </p:sp>
      <p:sp>
        <p:nvSpPr>
          <p:cNvPr id="2" name="灯片编号占位符 1">
            <a:extLst>
              <a:ext uri="{FF2B5EF4-FFF2-40B4-BE49-F238E27FC236}">
                <a16:creationId xmlns:a16="http://schemas.microsoft.com/office/drawing/2014/main" id="{69C34E36-19A6-6EA5-369E-042BE113DA83}"/>
              </a:ext>
            </a:extLst>
          </p:cNvPr>
          <p:cNvSpPr>
            <a:spLocks noGrp="1"/>
          </p:cNvSpPr>
          <p:nvPr>
            <p:ph type="sldNum" sz="quarter" idx="12"/>
          </p:nvPr>
        </p:nvSpPr>
        <p:spPr/>
        <p:txBody>
          <a:bodyPr/>
          <a:lstStyle/>
          <a:p>
            <a:fld id="{889BB3BD-F80A-4CDD-987F-7A7F8A95929D}" type="slidenum">
              <a:rPr lang="en-US" altLang="zh-CN" smtClean="0"/>
              <a:pPr/>
              <a:t>49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6700">
                                            <p:txEl>
                                              <p:pRg st="0" end="0"/>
                                            </p:txEl>
                                          </p:spTgt>
                                        </p:tgtEl>
                                        <p:attrNameLst>
                                          <p:attrName>style.visibility</p:attrName>
                                        </p:attrNameLst>
                                      </p:cBhvr>
                                      <p:to>
                                        <p:strVal val="visible"/>
                                      </p:to>
                                    </p:set>
                                    <p:anim calcmode="lin" valueType="num">
                                      <p:cBhvr additive="base">
                                        <p:cTn id="7" dur="500" fill="hold"/>
                                        <p:tgtEl>
                                          <p:spTgt spid="836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670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836700">
                                            <p:txEl>
                                              <p:pRg st="1" end="1"/>
                                            </p:txEl>
                                          </p:spTgt>
                                        </p:tgtEl>
                                        <p:attrNameLst>
                                          <p:attrName>style.visibility</p:attrName>
                                        </p:attrNameLst>
                                      </p:cBhvr>
                                      <p:to>
                                        <p:strVal val="visible"/>
                                      </p:to>
                                    </p:set>
                                    <p:animEffect transition="in" filter="box(out)">
                                      <p:cBhvr>
                                        <p:cTn id="13" dur="500"/>
                                        <p:tgtEl>
                                          <p:spTgt spid="836700">
                                            <p:txEl>
                                              <p:pRg st="1" end="1"/>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836731"/>
                                        </p:tgtEl>
                                        <p:attrNameLst>
                                          <p:attrName>style.visibility</p:attrName>
                                        </p:attrNameLst>
                                      </p:cBhvr>
                                      <p:to>
                                        <p:strVal val="visible"/>
                                      </p:to>
                                    </p:set>
                                    <p:animEffect transition="in" filter="box(out)">
                                      <p:cBhvr>
                                        <p:cTn id="18" dur="500"/>
                                        <p:tgtEl>
                                          <p:spTgt spid="83673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836735"/>
                                        </p:tgtEl>
                                        <p:attrNameLst>
                                          <p:attrName>style.visibility</p:attrName>
                                        </p:attrNameLst>
                                      </p:cBhvr>
                                      <p:to>
                                        <p:strVal val="visible"/>
                                      </p:to>
                                    </p:set>
                                    <p:animEffect transition="in" filter="strips(downLeft)">
                                      <p:cBhvr>
                                        <p:cTn id="23" dur="500"/>
                                        <p:tgtEl>
                                          <p:spTgt spid="836735"/>
                                        </p:tgtEl>
                                      </p:cBhvr>
                                    </p:animEffect>
                                  </p:childTnLst>
                                  <p:subTnLst>
                                    <p:audio>
                                      <p:cMediaNode>
                                        <p:cTn display="0" masterRel="sameClick">
                                          <p:stCondLst>
                                            <p:cond evt="begin" delay="0">
                                              <p:tn val="21"/>
                                            </p:cond>
                                          </p:stCondLst>
                                          <p:endCondLst>
                                            <p:cond evt="onStopAudio" delay="0">
                                              <p:tgtEl>
                                                <p:sldTgt/>
                                              </p:tgtEl>
                                            </p:cond>
                                          </p:endCondLst>
                                        </p:cTn>
                                        <p:tgtEl>
                                          <p:sndTgt r:embed="rId4" name="laser.wav"/>
                                        </p:tgtEl>
                                      </p:cMediaNode>
                                    </p:audio>
                                  </p:subTnLst>
                                </p:cTn>
                              </p:par>
                            </p:childTnLst>
                          </p:cTn>
                        </p:par>
                        <p:par>
                          <p:cTn id="24" fill="hold">
                            <p:stCondLst>
                              <p:cond delay="500"/>
                            </p:stCondLst>
                            <p:childTnLst>
                              <p:par>
                                <p:cTn id="25" presetID="4" presetClass="entr" presetSubtype="16" fill="hold" nodeType="afterEffect">
                                  <p:stCondLst>
                                    <p:cond delay="0"/>
                                  </p:stCondLst>
                                  <p:childTnLst>
                                    <p:set>
                                      <p:cBhvr>
                                        <p:cTn id="26" dur="1" fill="hold">
                                          <p:stCondLst>
                                            <p:cond delay="0"/>
                                          </p:stCondLst>
                                        </p:cTn>
                                        <p:tgtEl>
                                          <p:spTgt spid="836733"/>
                                        </p:tgtEl>
                                        <p:attrNameLst>
                                          <p:attrName>style.visibility</p:attrName>
                                        </p:attrNameLst>
                                      </p:cBhvr>
                                      <p:to>
                                        <p:strVal val="visible"/>
                                      </p:to>
                                    </p:set>
                                    <p:animEffect transition="in" filter="box(in)">
                                      <p:cBhvr>
                                        <p:cTn id="27" dur="500"/>
                                        <p:tgtEl>
                                          <p:spTgt spid="836733"/>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par>
                          <p:cTn id="28" fill="hold">
                            <p:stCondLst>
                              <p:cond delay="1000"/>
                            </p:stCondLst>
                            <p:childTnLst>
                              <p:par>
                                <p:cTn id="29" presetID="18" presetClass="entr" presetSubtype="12" fill="hold" nodeType="afterEffect">
                                  <p:stCondLst>
                                    <p:cond delay="0"/>
                                  </p:stCondLst>
                                  <p:childTnLst>
                                    <p:set>
                                      <p:cBhvr>
                                        <p:cTn id="30" dur="1" fill="hold">
                                          <p:stCondLst>
                                            <p:cond delay="0"/>
                                          </p:stCondLst>
                                        </p:cTn>
                                        <p:tgtEl>
                                          <p:spTgt spid="836709"/>
                                        </p:tgtEl>
                                        <p:attrNameLst>
                                          <p:attrName>style.visibility</p:attrName>
                                        </p:attrNameLst>
                                      </p:cBhvr>
                                      <p:to>
                                        <p:strVal val="visible"/>
                                      </p:to>
                                    </p:set>
                                    <p:animEffect transition="in" filter="strips(downLeft)">
                                      <p:cBhvr>
                                        <p:cTn id="31" dur="500"/>
                                        <p:tgtEl>
                                          <p:spTgt spid="836709"/>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p:stCondLst>
                              <p:cond delay="1500"/>
                            </p:stCondLst>
                            <p:childTnLst>
                              <p:par>
                                <p:cTn id="33" presetID="18" presetClass="entr" presetSubtype="12" fill="hold" nodeType="afterEffect">
                                  <p:stCondLst>
                                    <p:cond delay="0"/>
                                  </p:stCondLst>
                                  <p:childTnLst>
                                    <p:set>
                                      <p:cBhvr>
                                        <p:cTn id="34" dur="1" fill="hold">
                                          <p:stCondLst>
                                            <p:cond delay="0"/>
                                          </p:stCondLst>
                                        </p:cTn>
                                        <p:tgtEl>
                                          <p:spTgt spid="836734"/>
                                        </p:tgtEl>
                                        <p:attrNameLst>
                                          <p:attrName>style.visibility</p:attrName>
                                        </p:attrNameLst>
                                      </p:cBhvr>
                                      <p:to>
                                        <p:strVal val="visible"/>
                                      </p:to>
                                    </p:set>
                                    <p:animEffect transition="in" filter="strips(downLeft)">
                                      <p:cBhvr>
                                        <p:cTn id="35" dur="500"/>
                                        <p:tgtEl>
                                          <p:spTgt spid="836734"/>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836737"/>
                                        </p:tgtEl>
                                        <p:attrNameLst>
                                          <p:attrName>style.visibility</p:attrName>
                                        </p:attrNameLst>
                                      </p:cBhvr>
                                      <p:to>
                                        <p:strVal val="visible"/>
                                      </p:to>
                                    </p:set>
                                    <p:animEffect transition="in" filter="strips(downLeft)">
                                      <p:cBhvr>
                                        <p:cTn id="40" dur="500"/>
                                        <p:tgtEl>
                                          <p:spTgt spid="836737"/>
                                        </p:tgtEl>
                                      </p:cBhvr>
                                    </p:animEffect>
                                  </p:childTnLst>
                                  <p:subTnLst>
                                    <p:audio>
                                      <p:cMediaNode>
                                        <p:cTn display="0" masterRel="sameClick">
                                          <p:stCondLst>
                                            <p:cond evt="begin" delay="0">
                                              <p:tn val="38"/>
                                            </p:cond>
                                          </p:stCondLst>
                                          <p:endCondLst>
                                            <p:cond evt="onStopAudio" delay="0">
                                              <p:tgtEl>
                                                <p:sldTgt/>
                                              </p:tgtEl>
                                            </p:cond>
                                          </p:endCondLst>
                                        </p:cTn>
                                        <p:tgtEl>
                                          <p:sndTgt r:embed="rId4" name="laser.wav"/>
                                        </p:tgtEl>
                                      </p:cMediaNode>
                                    </p:audio>
                                  </p:subTnLst>
                                </p:cTn>
                              </p:par>
                            </p:childTnLst>
                          </p:cTn>
                        </p:par>
                        <p:par>
                          <p:cTn id="41" fill="hold">
                            <p:stCondLst>
                              <p:cond delay="500"/>
                            </p:stCondLst>
                            <p:childTnLst>
                              <p:par>
                                <p:cTn id="42" presetID="4" presetClass="entr" presetSubtype="32" fill="hold" grpId="0" nodeType="afterEffect">
                                  <p:stCondLst>
                                    <p:cond delay="0"/>
                                  </p:stCondLst>
                                  <p:childTnLst>
                                    <p:set>
                                      <p:cBhvr>
                                        <p:cTn id="43" dur="1" fill="hold">
                                          <p:stCondLst>
                                            <p:cond delay="0"/>
                                          </p:stCondLst>
                                        </p:cTn>
                                        <p:tgtEl>
                                          <p:spTgt spid="836721"/>
                                        </p:tgtEl>
                                        <p:attrNameLst>
                                          <p:attrName>style.visibility</p:attrName>
                                        </p:attrNameLst>
                                      </p:cBhvr>
                                      <p:to>
                                        <p:strVal val="visible"/>
                                      </p:to>
                                    </p:set>
                                    <p:animEffect transition="in" filter="box(out)">
                                      <p:cBhvr>
                                        <p:cTn id="44" dur="500"/>
                                        <p:tgtEl>
                                          <p:spTgt spid="836721"/>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836725"/>
                                        </p:tgtEl>
                                        <p:attrNameLst>
                                          <p:attrName>style.visibility</p:attrName>
                                        </p:attrNameLst>
                                      </p:cBhvr>
                                      <p:to>
                                        <p:strVal val="visible"/>
                                      </p:to>
                                    </p:set>
                                    <p:animEffect transition="in" filter="box(out)">
                                      <p:cBhvr>
                                        <p:cTn id="49" dur="500"/>
                                        <p:tgtEl>
                                          <p:spTgt spid="836725"/>
                                        </p:tgtEl>
                                      </p:cBhvr>
                                    </p:animEffect>
                                  </p:childTnLst>
                                  <p:subTnLst>
                                    <p:audio>
                                      <p:cMediaNode>
                                        <p:cTn display="0" masterRel="sameClick">
                                          <p:stCondLst>
                                            <p:cond evt="begin" delay="0">
                                              <p:tn val="47"/>
                                            </p:cond>
                                          </p:stCondLst>
                                          <p:endCondLst>
                                            <p:cond evt="onStopAudio" delay="0">
                                              <p:tgtEl>
                                                <p:sldTgt/>
                                              </p:tgtEl>
                                            </p:cond>
                                          </p:endCondLst>
                                        </p:cTn>
                                        <p:tgtEl>
                                          <p:sndTgt r:embed="rId5" name="chimes.wav"/>
                                        </p:tgtEl>
                                      </p:cMediaNode>
                                    </p:audio>
                                  </p:sub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836738"/>
                                        </p:tgtEl>
                                        <p:attrNameLst>
                                          <p:attrName>style.visibility</p:attrName>
                                        </p:attrNameLst>
                                      </p:cBhvr>
                                      <p:to>
                                        <p:strVal val="visible"/>
                                      </p:to>
                                    </p:set>
                                    <p:animEffect transition="in" filter="strips(downRight)">
                                      <p:cBhvr>
                                        <p:cTn id="54" dur="500"/>
                                        <p:tgtEl>
                                          <p:spTgt spid="836738"/>
                                        </p:tgtEl>
                                      </p:cBhvr>
                                    </p:animEffect>
                                  </p:childTnLst>
                                  <p:subTnLst>
                                    <p:audio>
                                      <p:cMediaNode>
                                        <p:cTn display="0" masterRel="sameClick">
                                          <p:stCondLst>
                                            <p:cond evt="begin" delay="0">
                                              <p:tn val="52"/>
                                            </p:cond>
                                          </p:stCondLst>
                                          <p:endCondLst>
                                            <p:cond evt="onStopAudio" delay="0">
                                              <p:tgtEl>
                                                <p:sldTgt/>
                                              </p:tgtEl>
                                            </p:cond>
                                          </p:endCondLst>
                                        </p:cTn>
                                        <p:tgtEl>
                                          <p:sndTgt r:embed="rId4" name="laser.wav"/>
                                        </p:tgtEl>
                                      </p:cMediaNode>
                                    </p:audio>
                                  </p:subTnLst>
                                </p:cTn>
                              </p:par>
                            </p:childTnLst>
                          </p:cTn>
                        </p:par>
                        <p:par>
                          <p:cTn id="55" fill="hold">
                            <p:stCondLst>
                              <p:cond delay="500"/>
                            </p:stCondLst>
                            <p:childTnLst>
                              <p:par>
                                <p:cTn id="56" presetID="4" presetClass="entr" presetSubtype="32" fill="hold" grpId="0" nodeType="afterEffect">
                                  <p:stCondLst>
                                    <p:cond delay="0"/>
                                  </p:stCondLst>
                                  <p:childTnLst>
                                    <p:set>
                                      <p:cBhvr>
                                        <p:cTn id="57" dur="1" fill="hold">
                                          <p:stCondLst>
                                            <p:cond delay="0"/>
                                          </p:stCondLst>
                                        </p:cTn>
                                        <p:tgtEl>
                                          <p:spTgt spid="836726"/>
                                        </p:tgtEl>
                                        <p:attrNameLst>
                                          <p:attrName>style.visibility</p:attrName>
                                        </p:attrNameLst>
                                      </p:cBhvr>
                                      <p:to>
                                        <p:strVal val="visible"/>
                                      </p:to>
                                    </p:set>
                                    <p:animEffect transition="in" filter="box(out)">
                                      <p:cBhvr>
                                        <p:cTn id="58" dur="500"/>
                                        <p:tgtEl>
                                          <p:spTgt spid="836726"/>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836729"/>
                                        </p:tgtEl>
                                        <p:attrNameLst>
                                          <p:attrName>style.visibility</p:attrName>
                                        </p:attrNameLst>
                                      </p:cBhvr>
                                      <p:to>
                                        <p:strVal val="visible"/>
                                      </p:to>
                                    </p:set>
                                    <p:animEffect transition="in" filter="box(out)">
                                      <p:cBhvr>
                                        <p:cTn id="63" dur="500"/>
                                        <p:tgtEl>
                                          <p:spTgt spid="836729"/>
                                        </p:tgtEl>
                                      </p:cBhvr>
                                    </p:animEffect>
                                  </p:childTnLst>
                                  <p:subTnLst>
                                    <p:audio>
                                      <p:cMediaNode>
                                        <p:cTn display="0" masterRel="sameClick">
                                          <p:stCondLst>
                                            <p:cond evt="begin" delay="0">
                                              <p:tn val="61"/>
                                            </p:cond>
                                          </p:stCondLst>
                                          <p:endCondLst>
                                            <p:cond evt="onStopAudio" delay="0">
                                              <p:tgtEl>
                                                <p:sldTgt/>
                                              </p:tgtEl>
                                            </p:cond>
                                          </p:endCondLst>
                                        </p:cTn>
                                        <p:tgtEl>
                                          <p:sndTgt r:embed="rId5" name="chimes.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836739">
                                            <p:bg/>
                                          </p:spTgt>
                                        </p:tgtEl>
                                        <p:attrNameLst>
                                          <p:attrName>style.visibility</p:attrName>
                                        </p:attrNameLst>
                                      </p:cBhvr>
                                      <p:to>
                                        <p:strVal val="visible"/>
                                      </p:to>
                                    </p:set>
                                    <p:animEffect transition="in" filter="strips(downRight)">
                                      <p:cBhvr>
                                        <p:cTn id="68" dur="500"/>
                                        <p:tgtEl>
                                          <p:spTgt spid="836739">
                                            <p:bg/>
                                          </p:spTgt>
                                        </p:tgtEl>
                                      </p:cBhvr>
                                    </p:animEffect>
                                  </p:childTnLst>
                                  <p:subTnLst>
                                    <p:audio>
                                      <p:cMediaNode>
                                        <p:cTn display="0" masterRel="sameClick">
                                          <p:stCondLst>
                                            <p:cond evt="begin" delay="0">
                                              <p:tn val="66"/>
                                            </p:cond>
                                          </p:stCondLst>
                                          <p:endCondLst>
                                            <p:cond evt="onStopAudio" delay="0">
                                              <p:tgtEl>
                                                <p:sldTgt/>
                                              </p:tgtEl>
                                            </p:cond>
                                          </p:endCondLst>
                                        </p:cTn>
                                        <p:tgtEl>
                                          <p:sndTgt r:embed="rId5" name="chimes.wav"/>
                                        </p:tgtEl>
                                      </p:cMediaNode>
                                    </p:audio>
                                  </p:subTnLst>
                                </p:cTn>
                              </p:par>
                              <p:par>
                                <p:cTn id="69" presetID="18" presetClass="entr" presetSubtype="6" fill="hold" grpId="0" nodeType="withEffect">
                                  <p:stCondLst>
                                    <p:cond delay="0"/>
                                  </p:stCondLst>
                                  <p:childTnLst>
                                    <p:set>
                                      <p:cBhvr>
                                        <p:cTn id="70" dur="1" fill="hold">
                                          <p:stCondLst>
                                            <p:cond delay="0"/>
                                          </p:stCondLst>
                                        </p:cTn>
                                        <p:tgtEl>
                                          <p:spTgt spid="836739">
                                            <p:txEl>
                                              <p:pRg st="0" end="0"/>
                                            </p:txEl>
                                          </p:spTgt>
                                        </p:tgtEl>
                                        <p:attrNameLst>
                                          <p:attrName>style.visibility</p:attrName>
                                        </p:attrNameLst>
                                      </p:cBhvr>
                                      <p:to>
                                        <p:strVal val="visible"/>
                                      </p:to>
                                    </p:set>
                                    <p:animEffect transition="in" filter="strips(downRight)">
                                      <p:cBhvr>
                                        <p:cTn id="71" dur="500"/>
                                        <p:tgtEl>
                                          <p:spTgt spid="836739">
                                            <p:txEl>
                                              <p:pRg st="0" end="0"/>
                                            </p:txEl>
                                          </p:spTgt>
                                        </p:tgtEl>
                                      </p:cBhvr>
                                    </p:animEffect>
                                  </p:childTnLst>
                                  <p:subTnLst>
                                    <p:audio>
                                      <p:cMediaNode>
                                        <p:cTn display="0" masterRel="sameClick">
                                          <p:stCondLst>
                                            <p:cond evt="begin" delay="0">
                                              <p:tn val="69"/>
                                            </p:cond>
                                          </p:stCondLst>
                                          <p:endCondLst>
                                            <p:cond evt="onStopAudio" delay="0">
                                              <p:tgtEl>
                                                <p:sldTgt/>
                                              </p:tgtEl>
                                            </p:cond>
                                          </p:endCondLst>
                                        </p:cTn>
                                        <p:tgtEl>
                                          <p:sndTgt r:embed="rId5" name="chimes.wav"/>
                                        </p:tgtEl>
                                      </p:cMediaNode>
                                    </p:audio>
                                  </p:subTnLst>
                                </p:cTn>
                              </p:par>
                              <p:par>
                                <p:cTn id="72" presetID="18" presetClass="entr" presetSubtype="6" fill="hold" grpId="0" nodeType="withEffect">
                                  <p:stCondLst>
                                    <p:cond delay="0"/>
                                  </p:stCondLst>
                                  <p:childTnLst>
                                    <p:set>
                                      <p:cBhvr>
                                        <p:cTn id="73" dur="1" fill="hold">
                                          <p:stCondLst>
                                            <p:cond delay="0"/>
                                          </p:stCondLst>
                                        </p:cTn>
                                        <p:tgtEl>
                                          <p:spTgt spid="836739">
                                            <p:txEl>
                                              <p:pRg st="1" end="1"/>
                                            </p:txEl>
                                          </p:spTgt>
                                        </p:tgtEl>
                                        <p:attrNameLst>
                                          <p:attrName>style.visibility</p:attrName>
                                        </p:attrNameLst>
                                      </p:cBhvr>
                                      <p:to>
                                        <p:strVal val="visible"/>
                                      </p:to>
                                    </p:set>
                                    <p:animEffect transition="in" filter="strips(downRight)">
                                      <p:cBhvr>
                                        <p:cTn id="74" dur="500"/>
                                        <p:tgtEl>
                                          <p:spTgt spid="836739">
                                            <p:txEl>
                                              <p:pRg st="1" end="1"/>
                                            </p:txEl>
                                          </p:spTgt>
                                        </p:tgtEl>
                                      </p:cBhvr>
                                    </p:animEffect>
                                  </p:childTnLst>
                                  <p:subTnLst>
                                    <p:audio>
                                      <p:cMediaNode>
                                        <p:cTn display="0" masterRel="sameClick">
                                          <p:stCondLst>
                                            <p:cond evt="begin" delay="0">
                                              <p:tn val="72"/>
                                            </p:cond>
                                          </p:stCondLst>
                                          <p:endCondLst>
                                            <p:cond evt="onStopAudio" delay="0">
                                              <p:tgtEl>
                                                <p:sldTgt/>
                                              </p:tgtEl>
                                            </p:cond>
                                          </p:endCondLst>
                                        </p:cTn>
                                        <p:tgtEl>
                                          <p:sndTgt r:embed="rId5" name="chimes.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836739">
                                            <p:txEl>
                                              <p:pRg st="1" end="1"/>
                                            </p:txEl>
                                          </p:spTgt>
                                        </p:tgtEl>
                                        <p:attrNameLst>
                                          <p:attrName>style.visibility</p:attrName>
                                        </p:attrNameLst>
                                      </p:cBhvr>
                                      <p:to>
                                        <p:strVal val="visible"/>
                                      </p:to>
                                    </p:set>
                                    <p:animEffect transition="in" filter="box(in)">
                                      <p:cBhvr>
                                        <p:cTn id="79" dur="500"/>
                                        <p:tgtEl>
                                          <p:spTgt spid="836739">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836740"/>
                                        </p:tgtEl>
                                        <p:attrNameLst>
                                          <p:attrName>style.visibility</p:attrName>
                                        </p:attrNameLst>
                                      </p:cBhvr>
                                      <p:to>
                                        <p:strVal val="visible"/>
                                      </p:to>
                                    </p:set>
                                    <p:animEffect transition="in" filter="box(in)">
                                      <p:cBhvr>
                                        <p:cTn id="84" dur="500"/>
                                        <p:tgtEl>
                                          <p:spTgt spid="836740"/>
                                        </p:tgtEl>
                                      </p:cBhvr>
                                    </p:animEffect>
                                  </p:childTnLst>
                                  <p:subTnLst>
                                    <p:audio>
                                      <p:cMediaNode>
                                        <p:cTn display="0" masterRel="sameClick">
                                          <p:stCondLst>
                                            <p:cond evt="begin" delay="0">
                                              <p:tn val="82"/>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721" grpId="0" animBg="1"/>
      <p:bldP spid="836725" grpId="0" animBg="1"/>
      <p:bldP spid="836726" grpId="0" animBg="1"/>
      <p:bldP spid="836729" grpId="0" animBg="1"/>
      <p:bldP spid="836731" grpId="0" animBg="1"/>
      <p:bldP spid="836739" grpId="0" uiExpand="1" build="allAtOnce" animBg="1"/>
      <p:bldP spid="836740"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63" name="Freeform 39"/>
          <p:cNvSpPr>
            <a:spLocks/>
          </p:cNvSpPr>
          <p:nvPr/>
        </p:nvSpPr>
        <p:spPr bwMode="auto">
          <a:xfrm>
            <a:off x="3409795" y="122239"/>
            <a:ext cx="5008563" cy="3119437"/>
          </a:xfrm>
          <a:custGeom>
            <a:avLst/>
            <a:gdLst/>
            <a:ahLst/>
            <a:cxnLst>
              <a:cxn ang="0">
                <a:pos x="1444" y="258"/>
              </a:cxn>
              <a:cxn ang="0">
                <a:pos x="1401" y="353"/>
              </a:cxn>
              <a:cxn ang="0">
                <a:pos x="1367" y="404"/>
              </a:cxn>
              <a:cxn ang="0">
                <a:pos x="1315" y="422"/>
              </a:cxn>
              <a:cxn ang="0">
                <a:pos x="1144" y="413"/>
              </a:cxn>
              <a:cxn ang="0">
                <a:pos x="1058" y="447"/>
              </a:cxn>
              <a:cxn ang="0">
                <a:pos x="705" y="568"/>
              </a:cxn>
              <a:cxn ang="0">
                <a:pos x="585" y="602"/>
              </a:cxn>
              <a:cxn ang="0">
                <a:pos x="550" y="611"/>
              </a:cxn>
              <a:cxn ang="0">
                <a:pos x="499" y="628"/>
              </a:cxn>
              <a:cxn ang="0">
                <a:pos x="318" y="723"/>
              </a:cxn>
              <a:cxn ang="0">
                <a:pos x="198" y="808"/>
              </a:cxn>
              <a:cxn ang="0">
                <a:pos x="95" y="912"/>
              </a:cxn>
              <a:cxn ang="0">
                <a:pos x="77" y="937"/>
              </a:cxn>
              <a:cxn ang="0">
                <a:pos x="35" y="1066"/>
              </a:cxn>
              <a:cxn ang="0">
                <a:pos x="17" y="1118"/>
              </a:cxn>
              <a:cxn ang="0">
                <a:pos x="60" y="1445"/>
              </a:cxn>
              <a:cxn ang="0">
                <a:pos x="731" y="1771"/>
              </a:cxn>
              <a:cxn ang="0">
                <a:pos x="946" y="1840"/>
              </a:cxn>
              <a:cxn ang="0">
                <a:pos x="1272" y="1952"/>
              </a:cxn>
              <a:cxn ang="0">
                <a:pos x="1582" y="1926"/>
              </a:cxn>
              <a:cxn ang="0">
                <a:pos x="2536" y="1926"/>
              </a:cxn>
              <a:cxn ang="0">
                <a:pos x="2674" y="1883"/>
              </a:cxn>
              <a:cxn ang="0">
                <a:pos x="2777" y="1849"/>
              </a:cxn>
              <a:cxn ang="0">
                <a:pos x="3018" y="1677"/>
              </a:cxn>
              <a:cxn ang="0">
                <a:pos x="3104" y="1599"/>
              </a:cxn>
              <a:cxn ang="0">
                <a:pos x="3155" y="1445"/>
              </a:cxn>
              <a:cxn ang="0">
                <a:pos x="3147" y="860"/>
              </a:cxn>
              <a:cxn ang="0">
                <a:pos x="3086" y="594"/>
              </a:cxn>
              <a:cxn ang="0">
                <a:pos x="3061" y="490"/>
              </a:cxn>
              <a:cxn ang="0">
                <a:pos x="2940" y="207"/>
              </a:cxn>
              <a:cxn ang="0">
                <a:pos x="2915" y="138"/>
              </a:cxn>
              <a:cxn ang="0">
                <a:pos x="2837" y="104"/>
              </a:cxn>
              <a:cxn ang="0">
                <a:pos x="2657" y="69"/>
              </a:cxn>
              <a:cxn ang="0">
                <a:pos x="2313" y="52"/>
              </a:cxn>
              <a:cxn ang="0">
                <a:pos x="2115" y="0"/>
              </a:cxn>
              <a:cxn ang="0">
                <a:pos x="1711" y="9"/>
              </a:cxn>
              <a:cxn ang="0">
                <a:pos x="1565" y="78"/>
              </a:cxn>
              <a:cxn ang="0">
                <a:pos x="1522" y="112"/>
              </a:cxn>
              <a:cxn ang="0">
                <a:pos x="1470" y="147"/>
              </a:cxn>
              <a:cxn ang="0">
                <a:pos x="1462" y="172"/>
              </a:cxn>
              <a:cxn ang="0">
                <a:pos x="1444" y="190"/>
              </a:cxn>
              <a:cxn ang="0">
                <a:pos x="1444" y="258"/>
              </a:cxn>
            </a:cxnLst>
            <a:rect l="0" t="0" r="r" b="b"/>
            <a:pathLst>
              <a:path w="3155" h="1965">
                <a:moveTo>
                  <a:pt x="1444" y="258"/>
                </a:moveTo>
                <a:cubicBezTo>
                  <a:pt x="1433" y="317"/>
                  <a:pt x="1435" y="309"/>
                  <a:pt x="1401" y="353"/>
                </a:cubicBezTo>
                <a:cubicBezTo>
                  <a:pt x="1388" y="369"/>
                  <a:pt x="1386" y="397"/>
                  <a:pt x="1367" y="404"/>
                </a:cubicBezTo>
                <a:cubicBezTo>
                  <a:pt x="1350" y="410"/>
                  <a:pt x="1315" y="422"/>
                  <a:pt x="1315" y="422"/>
                </a:cubicBezTo>
                <a:cubicBezTo>
                  <a:pt x="1244" y="411"/>
                  <a:pt x="1218" y="404"/>
                  <a:pt x="1144" y="413"/>
                </a:cubicBezTo>
                <a:cubicBezTo>
                  <a:pt x="1112" y="421"/>
                  <a:pt x="1090" y="438"/>
                  <a:pt x="1058" y="447"/>
                </a:cubicBezTo>
                <a:cubicBezTo>
                  <a:pt x="938" y="480"/>
                  <a:pt x="821" y="525"/>
                  <a:pt x="705" y="568"/>
                </a:cubicBezTo>
                <a:cubicBezTo>
                  <a:pt x="667" y="582"/>
                  <a:pt x="624" y="591"/>
                  <a:pt x="585" y="602"/>
                </a:cubicBezTo>
                <a:cubicBezTo>
                  <a:pt x="573" y="605"/>
                  <a:pt x="562" y="608"/>
                  <a:pt x="550" y="611"/>
                </a:cubicBezTo>
                <a:cubicBezTo>
                  <a:pt x="533" y="616"/>
                  <a:pt x="499" y="628"/>
                  <a:pt x="499" y="628"/>
                </a:cubicBezTo>
                <a:cubicBezTo>
                  <a:pt x="445" y="682"/>
                  <a:pt x="382" y="687"/>
                  <a:pt x="318" y="723"/>
                </a:cubicBezTo>
                <a:cubicBezTo>
                  <a:pt x="276" y="747"/>
                  <a:pt x="238" y="781"/>
                  <a:pt x="198" y="808"/>
                </a:cubicBezTo>
                <a:cubicBezTo>
                  <a:pt x="143" y="845"/>
                  <a:pt x="141" y="850"/>
                  <a:pt x="95" y="912"/>
                </a:cubicBezTo>
                <a:cubicBezTo>
                  <a:pt x="89" y="920"/>
                  <a:pt x="77" y="937"/>
                  <a:pt x="77" y="937"/>
                </a:cubicBezTo>
                <a:cubicBezTo>
                  <a:pt x="64" y="980"/>
                  <a:pt x="49" y="1023"/>
                  <a:pt x="35" y="1066"/>
                </a:cubicBezTo>
                <a:cubicBezTo>
                  <a:pt x="29" y="1083"/>
                  <a:pt x="17" y="1118"/>
                  <a:pt x="17" y="1118"/>
                </a:cubicBezTo>
                <a:cubicBezTo>
                  <a:pt x="19" y="1181"/>
                  <a:pt x="0" y="1362"/>
                  <a:pt x="60" y="1445"/>
                </a:cubicBezTo>
                <a:cubicBezTo>
                  <a:pt x="205" y="1647"/>
                  <a:pt x="501" y="1714"/>
                  <a:pt x="731" y="1771"/>
                </a:cubicBezTo>
                <a:cubicBezTo>
                  <a:pt x="804" y="1789"/>
                  <a:pt x="874" y="1818"/>
                  <a:pt x="946" y="1840"/>
                </a:cubicBezTo>
                <a:cubicBezTo>
                  <a:pt x="1040" y="1902"/>
                  <a:pt x="1167" y="1914"/>
                  <a:pt x="1272" y="1952"/>
                </a:cubicBezTo>
                <a:cubicBezTo>
                  <a:pt x="1448" y="1946"/>
                  <a:pt x="1471" y="1965"/>
                  <a:pt x="1582" y="1926"/>
                </a:cubicBezTo>
                <a:cubicBezTo>
                  <a:pt x="2020" y="1933"/>
                  <a:pt x="2130" y="1942"/>
                  <a:pt x="2536" y="1926"/>
                </a:cubicBezTo>
                <a:cubicBezTo>
                  <a:pt x="2579" y="1924"/>
                  <a:pt x="2630" y="1894"/>
                  <a:pt x="2674" y="1883"/>
                </a:cubicBezTo>
                <a:cubicBezTo>
                  <a:pt x="2707" y="1862"/>
                  <a:pt x="2739" y="1858"/>
                  <a:pt x="2777" y="1849"/>
                </a:cubicBezTo>
                <a:cubicBezTo>
                  <a:pt x="2861" y="1797"/>
                  <a:pt x="2944" y="1741"/>
                  <a:pt x="3018" y="1677"/>
                </a:cubicBezTo>
                <a:cubicBezTo>
                  <a:pt x="3044" y="1654"/>
                  <a:pt x="3088" y="1630"/>
                  <a:pt x="3104" y="1599"/>
                </a:cubicBezTo>
                <a:cubicBezTo>
                  <a:pt x="3129" y="1548"/>
                  <a:pt x="3142" y="1500"/>
                  <a:pt x="3155" y="1445"/>
                </a:cubicBezTo>
                <a:cubicBezTo>
                  <a:pt x="3152" y="1250"/>
                  <a:pt x="3152" y="1055"/>
                  <a:pt x="3147" y="860"/>
                </a:cubicBezTo>
                <a:cubicBezTo>
                  <a:pt x="3144" y="762"/>
                  <a:pt x="3120" y="683"/>
                  <a:pt x="3086" y="594"/>
                </a:cubicBezTo>
                <a:cubicBezTo>
                  <a:pt x="3073" y="560"/>
                  <a:pt x="3071" y="524"/>
                  <a:pt x="3061" y="490"/>
                </a:cubicBezTo>
                <a:cubicBezTo>
                  <a:pt x="3032" y="392"/>
                  <a:pt x="2985" y="297"/>
                  <a:pt x="2940" y="207"/>
                </a:cubicBezTo>
                <a:cubicBezTo>
                  <a:pt x="2933" y="177"/>
                  <a:pt x="2933" y="165"/>
                  <a:pt x="2915" y="138"/>
                </a:cubicBezTo>
                <a:cubicBezTo>
                  <a:pt x="2897" y="111"/>
                  <a:pt x="2865" y="112"/>
                  <a:pt x="2837" y="104"/>
                </a:cubicBezTo>
                <a:cubicBezTo>
                  <a:pt x="2773" y="85"/>
                  <a:pt x="2727" y="76"/>
                  <a:pt x="2657" y="69"/>
                </a:cubicBezTo>
                <a:cubicBezTo>
                  <a:pt x="2517" y="37"/>
                  <a:pt x="2676" y="71"/>
                  <a:pt x="2313" y="52"/>
                </a:cubicBezTo>
                <a:cubicBezTo>
                  <a:pt x="2281" y="50"/>
                  <a:pt x="2148" y="11"/>
                  <a:pt x="2115" y="0"/>
                </a:cubicBezTo>
                <a:cubicBezTo>
                  <a:pt x="1980" y="3"/>
                  <a:pt x="1846" y="3"/>
                  <a:pt x="1711" y="9"/>
                </a:cubicBezTo>
                <a:cubicBezTo>
                  <a:pt x="1655" y="11"/>
                  <a:pt x="1615" y="61"/>
                  <a:pt x="1565" y="78"/>
                </a:cubicBezTo>
                <a:cubicBezTo>
                  <a:pt x="1533" y="127"/>
                  <a:pt x="1567" y="87"/>
                  <a:pt x="1522" y="112"/>
                </a:cubicBezTo>
                <a:cubicBezTo>
                  <a:pt x="1504" y="122"/>
                  <a:pt x="1470" y="147"/>
                  <a:pt x="1470" y="147"/>
                </a:cubicBezTo>
                <a:cubicBezTo>
                  <a:pt x="1467" y="155"/>
                  <a:pt x="1467" y="165"/>
                  <a:pt x="1462" y="172"/>
                </a:cubicBezTo>
                <a:cubicBezTo>
                  <a:pt x="1458" y="179"/>
                  <a:pt x="1446" y="182"/>
                  <a:pt x="1444" y="190"/>
                </a:cubicBezTo>
                <a:cubicBezTo>
                  <a:pt x="1439" y="212"/>
                  <a:pt x="1444" y="235"/>
                  <a:pt x="1444" y="258"/>
                </a:cubicBezTo>
                <a:close/>
              </a:path>
            </a:pathLst>
          </a:custGeom>
          <a:solidFill>
            <a:srgbClr val="CCFFCC"/>
          </a:solidFill>
          <a:ln w="34925">
            <a:noFill/>
            <a:round/>
            <a:headEnd/>
            <a:tailEnd/>
          </a:ln>
          <a:effectLst>
            <a:glow rad="1397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endParaRPr lang="zh-CN" altLang="en-US"/>
          </a:p>
        </p:txBody>
      </p:sp>
      <p:sp>
        <p:nvSpPr>
          <p:cNvPr id="743426" name="Rectangle 2"/>
          <p:cNvSpPr>
            <a:spLocks noGrp="1" noChangeArrowheads="1"/>
          </p:cNvSpPr>
          <p:nvPr>
            <p:ph type="body" idx="1"/>
          </p:nvPr>
        </p:nvSpPr>
        <p:spPr>
          <a:xfrm>
            <a:off x="604147" y="82550"/>
            <a:ext cx="3954462" cy="573088"/>
          </a:xfrm>
        </p:spPr>
        <p:txBody>
          <a:bodyPr/>
          <a:lstStyle/>
          <a:p>
            <a:pPr>
              <a:buFontTx/>
              <a:buNone/>
            </a:pPr>
            <a:r>
              <a:rPr lang="en-US" altLang="zh-CN" dirty="0">
                <a:solidFill>
                  <a:srgbClr val="FF3300"/>
                </a:solidFill>
                <a:effectLst>
                  <a:outerShdw blurRad="38100" dist="38100" dir="2700000" algn="tl">
                    <a:srgbClr val="000000"/>
                  </a:outerShdw>
                </a:effectLst>
                <a:latin typeface="隶书" pitchFamily="49" charset="-122"/>
                <a:ea typeface="隶书" pitchFamily="49" charset="-122"/>
              </a:rPr>
              <a:t>3.1 C</a:t>
            </a:r>
            <a:r>
              <a:rPr lang="zh-CN" altLang="en-US" dirty="0">
                <a:solidFill>
                  <a:srgbClr val="FF3300"/>
                </a:solidFill>
                <a:effectLst>
                  <a:outerShdw blurRad="38100" dist="38100" dir="2700000" algn="tl">
                    <a:srgbClr val="000000"/>
                  </a:outerShdw>
                </a:effectLst>
                <a:latin typeface="隶书" pitchFamily="49" charset="-122"/>
                <a:ea typeface="隶书" pitchFamily="49" charset="-122"/>
              </a:rPr>
              <a:t>语言数据类型</a:t>
            </a:r>
          </a:p>
        </p:txBody>
      </p:sp>
      <p:grpSp>
        <p:nvGrpSpPr>
          <p:cNvPr id="743462" name="Group 38"/>
          <p:cNvGrpSpPr>
            <a:grpSpLocks/>
          </p:cNvGrpSpPr>
          <p:nvPr/>
        </p:nvGrpSpPr>
        <p:grpSpPr bwMode="auto">
          <a:xfrm>
            <a:off x="2350933" y="342901"/>
            <a:ext cx="5888038" cy="6232526"/>
            <a:chOff x="717" y="216"/>
            <a:chExt cx="3709" cy="3926"/>
          </a:xfrm>
        </p:grpSpPr>
        <p:sp>
          <p:nvSpPr>
            <p:cNvPr id="743430" name="Text Box 6"/>
            <p:cNvSpPr txBox="1">
              <a:spLocks noChangeArrowheads="1"/>
            </p:cNvSpPr>
            <p:nvPr/>
          </p:nvSpPr>
          <p:spPr bwMode="auto">
            <a:xfrm>
              <a:off x="717" y="2096"/>
              <a:ext cx="279" cy="1028"/>
            </a:xfrm>
            <a:prstGeom prst="rect">
              <a:avLst/>
            </a:prstGeom>
            <a:noFill/>
            <a:ln w="9525">
              <a:noFill/>
              <a:miter lim="800000"/>
              <a:headEnd/>
              <a:tailEnd/>
            </a:ln>
            <a:effectLst/>
          </p:spPr>
          <p:txBody>
            <a:bodyPr wrap="square">
              <a:spAutoFit/>
              <a:scene3d>
                <a:camera prst="orthographicFront"/>
                <a:lightRig rig="threePt" dir="t"/>
              </a:scene3d>
              <a:sp3d extrusionH="57150">
                <a:bevelT w="57150" h="38100" prst="hardEdge"/>
              </a:sp3d>
            </a:bodyPr>
            <a:lstStyle/>
            <a:p>
              <a:pPr eaLnBrk="0" hangingPunct="0"/>
              <a:r>
                <a:rPr lang="en-US" altLang="zh-CN" sz="20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
              </a:r>
            </a:p>
            <a:p>
              <a:pPr eaLnBrk="0" hangingPunct="0"/>
              <a:r>
                <a:rPr lang="zh-CN" altLang="en-US" sz="20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a:t>
              </a:r>
            </a:p>
            <a:p>
              <a:pPr eaLnBrk="0" hangingPunct="0"/>
              <a:r>
                <a:rPr lang="zh-CN" altLang="en-US" sz="20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据</a:t>
              </a:r>
            </a:p>
            <a:p>
              <a:pPr eaLnBrk="0" hangingPunct="0"/>
              <a:r>
                <a:rPr lang="zh-CN" altLang="en-US" sz="20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a:t>
              </a:r>
            </a:p>
            <a:p>
              <a:pPr eaLnBrk="0" hangingPunct="0"/>
              <a:r>
                <a:rPr lang="zh-CN" altLang="en-US" sz="20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型</a:t>
              </a:r>
            </a:p>
          </p:txBody>
        </p:sp>
        <p:sp>
          <p:nvSpPr>
            <p:cNvPr id="743431" name="AutoShape 7"/>
            <p:cNvSpPr>
              <a:spLocks/>
            </p:cNvSpPr>
            <p:nvPr/>
          </p:nvSpPr>
          <p:spPr bwMode="auto">
            <a:xfrm>
              <a:off x="1114" y="1223"/>
              <a:ext cx="192" cy="2868"/>
            </a:xfrm>
            <a:prstGeom prst="leftBrace">
              <a:avLst>
                <a:gd name="adj1" fmla="val 124479"/>
                <a:gd name="adj2" fmla="val 50000"/>
              </a:avLst>
            </a:prstGeom>
            <a:noFill/>
            <a:ln w="25400">
              <a:solidFill>
                <a:schemeClr val="tx1"/>
              </a:solidFill>
              <a:round/>
              <a:headEnd/>
              <a:tailEnd/>
            </a:ln>
            <a:effectLst/>
          </p:spPr>
          <p:txBody>
            <a:bodyPr wrap="none" anchor="ctr">
              <a:scene3d>
                <a:camera prst="orthographicFront"/>
                <a:lightRig rig="threePt" dir="t"/>
              </a:scene3d>
              <a:sp3d extrusionH="57150">
                <a:bevelT w="57150" h="38100" prst="hardEdge"/>
              </a:sp3d>
            </a:bodyPr>
            <a:lstStyle/>
            <a:p>
              <a:pPr algn="ctr"/>
              <a:endParaRPr lang="zh-CN" altLang="zh-CN" b="1">
                <a:effectLst>
                  <a:outerShdw blurRad="38100" dist="38100" dir="2700000" algn="tl">
                    <a:srgbClr val="FFFFFF"/>
                  </a:outerShdw>
                </a:effectLst>
                <a:latin typeface="+mn-lt"/>
                <a:ea typeface="楷体" pitchFamily="49" charset="-122"/>
              </a:endParaRPr>
            </a:p>
          </p:txBody>
        </p:sp>
        <p:sp>
          <p:nvSpPr>
            <p:cNvPr id="743432" name="Text Box 8"/>
            <p:cNvSpPr txBox="1">
              <a:spLocks noChangeArrowheads="1"/>
            </p:cNvSpPr>
            <p:nvPr/>
          </p:nvSpPr>
          <p:spPr bwMode="auto">
            <a:xfrm>
              <a:off x="1378" y="1116"/>
              <a:ext cx="896" cy="291"/>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b="1" dirty="0">
                  <a:solidFill>
                    <a:srgbClr val="FF3300"/>
                  </a:solidFill>
                  <a:effectLst>
                    <a:outerShdw blurRad="38100" dist="38100" dir="2700000" algn="tl">
                      <a:srgbClr val="000000">
                        <a:alpha val="43137"/>
                      </a:srgbClr>
                    </a:outerShdw>
                  </a:effectLst>
                  <a:latin typeface="+mn-lt"/>
                  <a:ea typeface="楷体" pitchFamily="49" charset="-122"/>
                </a:rPr>
                <a:t>基本类型</a:t>
              </a:r>
            </a:p>
          </p:txBody>
        </p:sp>
        <p:sp>
          <p:nvSpPr>
            <p:cNvPr id="743433" name="Text Box 9"/>
            <p:cNvSpPr txBox="1">
              <a:spLocks noChangeArrowheads="1"/>
            </p:cNvSpPr>
            <p:nvPr/>
          </p:nvSpPr>
          <p:spPr bwMode="auto">
            <a:xfrm>
              <a:off x="1354" y="2520"/>
              <a:ext cx="912" cy="291"/>
            </a:xfrm>
            <a:prstGeom prst="rect">
              <a:avLst/>
            </a:prstGeom>
            <a:noFill/>
            <a:ln w="9525">
              <a:noFill/>
              <a:miter lim="800000"/>
              <a:headEnd/>
              <a:tailEnd/>
            </a:ln>
            <a:effectLst/>
          </p:spPr>
          <p:txBody>
            <a:bodyPr wrap="square">
              <a:spAutoFit/>
              <a:scene3d>
                <a:camera prst="orthographicFront"/>
                <a:lightRig rig="threePt" dir="t"/>
              </a:scene3d>
              <a:sp3d extrusionH="57150">
                <a:bevelT w="57150" h="38100" prst="hardEdge"/>
              </a:sp3d>
            </a:bodyPr>
            <a:lstStyle/>
            <a:p>
              <a:pPr eaLnBrk="0" hangingPunct="0"/>
              <a:r>
                <a:rPr lang="zh-CN" altLang="en-US" b="1" dirty="0">
                  <a:effectLst>
                    <a:outerShdw blurRad="38100" dist="38100" dir="2700000" algn="tl">
                      <a:srgbClr val="000000">
                        <a:alpha val="43137"/>
                      </a:srgbClr>
                    </a:outerShdw>
                  </a:effectLst>
                  <a:latin typeface="+mn-lt"/>
                  <a:ea typeface="楷体" pitchFamily="49" charset="-122"/>
                </a:rPr>
                <a:t>构造类型</a:t>
              </a:r>
            </a:p>
          </p:txBody>
        </p:sp>
        <p:sp>
          <p:nvSpPr>
            <p:cNvPr id="743434" name="Text Box 10"/>
            <p:cNvSpPr txBox="1">
              <a:spLocks noChangeArrowheads="1"/>
            </p:cNvSpPr>
            <p:nvPr/>
          </p:nvSpPr>
          <p:spPr bwMode="auto">
            <a:xfrm>
              <a:off x="1354" y="3179"/>
              <a:ext cx="896" cy="291"/>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b="1">
                  <a:effectLst>
                    <a:outerShdw blurRad="38100" dist="38100" dir="2700000" algn="tl">
                      <a:srgbClr val="000000">
                        <a:alpha val="43137"/>
                      </a:srgbClr>
                    </a:outerShdw>
                  </a:effectLst>
                  <a:latin typeface="+mn-lt"/>
                  <a:ea typeface="楷体" pitchFamily="49" charset="-122"/>
                </a:rPr>
                <a:t>指针类型</a:t>
              </a:r>
            </a:p>
          </p:txBody>
        </p:sp>
        <p:sp>
          <p:nvSpPr>
            <p:cNvPr id="743435" name="Text Box 11"/>
            <p:cNvSpPr txBox="1">
              <a:spLocks noChangeArrowheads="1"/>
            </p:cNvSpPr>
            <p:nvPr/>
          </p:nvSpPr>
          <p:spPr bwMode="auto">
            <a:xfrm>
              <a:off x="1354" y="3530"/>
              <a:ext cx="1056" cy="291"/>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b="1">
                  <a:effectLst>
                    <a:outerShdw blurRad="38100" dist="38100" dir="2700000" algn="tl">
                      <a:srgbClr val="000000">
                        <a:alpha val="43137"/>
                      </a:srgbClr>
                    </a:outerShdw>
                  </a:effectLst>
                  <a:latin typeface="+mn-lt"/>
                  <a:ea typeface="楷体" pitchFamily="49" charset="-122"/>
                </a:rPr>
                <a:t>空类型</a:t>
              </a:r>
              <a:r>
                <a:rPr lang="en-US" altLang="zh-CN" b="1">
                  <a:effectLst>
                    <a:outerShdw blurRad="38100" dist="38100" dir="2700000" algn="tl">
                      <a:srgbClr val="000000">
                        <a:alpha val="43137"/>
                      </a:srgbClr>
                    </a:outerShdw>
                  </a:effectLst>
                  <a:latin typeface="+mn-lt"/>
                  <a:ea typeface="楷体" pitchFamily="49" charset="-122"/>
                </a:rPr>
                <a:t>void</a:t>
              </a:r>
            </a:p>
          </p:txBody>
        </p:sp>
        <p:sp>
          <p:nvSpPr>
            <p:cNvPr id="743436" name="Text Box 12"/>
            <p:cNvSpPr txBox="1">
              <a:spLocks noChangeArrowheads="1"/>
            </p:cNvSpPr>
            <p:nvPr/>
          </p:nvSpPr>
          <p:spPr bwMode="auto">
            <a:xfrm>
              <a:off x="1354" y="3851"/>
              <a:ext cx="1510" cy="291"/>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b="1">
                  <a:effectLst>
                    <a:outerShdw blurRad="38100" dist="38100" dir="2700000" algn="tl">
                      <a:srgbClr val="000000">
                        <a:alpha val="43137"/>
                      </a:srgbClr>
                    </a:outerShdw>
                  </a:effectLst>
                  <a:latin typeface="+mn-lt"/>
                  <a:ea typeface="楷体" pitchFamily="49" charset="-122"/>
                </a:rPr>
                <a:t>定义类型</a:t>
              </a:r>
              <a:r>
                <a:rPr lang="en-US" altLang="zh-CN" b="1">
                  <a:effectLst>
                    <a:outerShdw blurRad="38100" dist="38100" dir="2700000" algn="tl">
                      <a:srgbClr val="000000">
                        <a:alpha val="43137"/>
                      </a:srgbClr>
                    </a:outerShdw>
                  </a:effectLst>
                  <a:latin typeface="+mn-lt"/>
                  <a:ea typeface="楷体" pitchFamily="49" charset="-122"/>
                </a:rPr>
                <a:t>typedef</a:t>
              </a:r>
            </a:p>
          </p:txBody>
        </p:sp>
        <p:sp>
          <p:nvSpPr>
            <p:cNvPr id="743437" name="Text Box 13"/>
            <p:cNvSpPr txBox="1">
              <a:spLocks noChangeArrowheads="1"/>
            </p:cNvSpPr>
            <p:nvPr/>
          </p:nvSpPr>
          <p:spPr bwMode="auto">
            <a:xfrm>
              <a:off x="2392" y="1745"/>
              <a:ext cx="1094"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a:solidFill>
                    <a:srgbClr val="CC0066"/>
                  </a:solidFill>
                  <a:effectLst>
                    <a:outerShdw blurRad="38100" dist="38100" dir="2700000" algn="tl">
                      <a:srgbClr val="000000">
                        <a:alpha val="43137"/>
                      </a:srgbClr>
                    </a:outerShdw>
                  </a:effectLst>
                  <a:latin typeface="+mn-lt"/>
                  <a:ea typeface="楷体" pitchFamily="49" charset="-122"/>
                </a:rPr>
                <a:t>字符类型</a:t>
              </a:r>
              <a:r>
                <a:rPr lang="en-US" altLang="zh-CN" sz="2000" b="1">
                  <a:solidFill>
                    <a:srgbClr val="CC0066"/>
                  </a:solidFill>
                  <a:effectLst>
                    <a:outerShdw blurRad="38100" dist="38100" dir="2700000" algn="tl">
                      <a:srgbClr val="000000">
                        <a:alpha val="43137"/>
                      </a:srgbClr>
                    </a:outerShdw>
                  </a:effectLst>
                  <a:latin typeface="+mn-lt"/>
                  <a:ea typeface="楷体" pitchFamily="49" charset="-122"/>
                </a:rPr>
                <a:t>char</a:t>
              </a:r>
              <a:endParaRPr lang="en-US" altLang="zh-CN" sz="4000" b="1">
                <a:solidFill>
                  <a:srgbClr val="CC0066"/>
                </a:solidFill>
                <a:effectLst>
                  <a:outerShdw blurRad="38100" dist="38100" dir="2700000" algn="tl">
                    <a:srgbClr val="000000">
                      <a:alpha val="43137"/>
                    </a:srgbClr>
                  </a:outerShdw>
                </a:effectLst>
                <a:latin typeface="+mn-lt"/>
                <a:ea typeface="楷体" pitchFamily="49" charset="-122"/>
              </a:endParaRPr>
            </a:p>
          </p:txBody>
        </p:sp>
        <p:sp>
          <p:nvSpPr>
            <p:cNvPr id="743438" name="Text Box 14"/>
            <p:cNvSpPr txBox="1">
              <a:spLocks noChangeArrowheads="1"/>
            </p:cNvSpPr>
            <p:nvPr/>
          </p:nvSpPr>
          <p:spPr bwMode="auto">
            <a:xfrm>
              <a:off x="2428" y="3022"/>
              <a:ext cx="1152"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a:effectLst>
                    <a:outerShdw blurRad="38100" dist="38100" dir="2700000" algn="tl">
                      <a:srgbClr val="000000">
                        <a:alpha val="43137"/>
                      </a:srgbClr>
                    </a:outerShdw>
                  </a:effectLst>
                  <a:latin typeface="+mn-lt"/>
                  <a:ea typeface="楷体" pitchFamily="49" charset="-122"/>
                </a:rPr>
                <a:t>枚举类型</a:t>
              </a:r>
              <a:r>
                <a:rPr lang="en-US" altLang="zh-CN" sz="2000" b="1">
                  <a:effectLst>
                    <a:outerShdw blurRad="38100" dist="38100" dir="2700000" algn="tl">
                      <a:srgbClr val="000000">
                        <a:alpha val="43137"/>
                      </a:srgbClr>
                    </a:outerShdw>
                  </a:effectLst>
                  <a:latin typeface="+mn-lt"/>
                  <a:ea typeface="楷体" pitchFamily="49" charset="-122"/>
                </a:rPr>
                <a:t>enum</a:t>
              </a:r>
              <a:endParaRPr lang="en-US" altLang="zh-CN" sz="4000" b="1">
                <a:effectLst>
                  <a:outerShdw blurRad="38100" dist="38100" dir="2700000" algn="tl">
                    <a:srgbClr val="000000">
                      <a:alpha val="43137"/>
                    </a:srgbClr>
                  </a:outerShdw>
                </a:effectLst>
                <a:latin typeface="+mn-lt"/>
                <a:ea typeface="楷体" pitchFamily="49" charset="-122"/>
              </a:endParaRPr>
            </a:p>
          </p:txBody>
        </p:sp>
        <p:sp>
          <p:nvSpPr>
            <p:cNvPr id="743439" name="Text Box 15"/>
            <p:cNvSpPr txBox="1">
              <a:spLocks noChangeArrowheads="1"/>
            </p:cNvSpPr>
            <p:nvPr/>
          </p:nvSpPr>
          <p:spPr bwMode="auto">
            <a:xfrm>
              <a:off x="2422" y="551"/>
              <a:ext cx="563"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a:solidFill>
                    <a:srgbClr val="CC0066"/>
                  </a:solidFill>
                  <a:effectLst>
                    <a:outerShdw blurRad="38100" dist="38100" dir="2700000" algn="tl">
                      <a:srgbClr val="000000">
                        <a:alpha val="43137"/>
                      </a:srgbClr>
                    </a:outerShdw>
                  </a:effectLst>
                  <a:latin typeface="+mn-lt"/>
                  <a:ea typeface="楷体" pitchFamily="49" charset="-122"/>
                </a:rPr>
                <a:t>整   型</a:t>
              </a:r>
              <a:endParaRPr lang="zh-CN" altLang="en-US" sz="4000" b="1">
                <a:solidFill>
                  <a:srgbClr val="CC0066"/>
                </a:solidFill>
                <a:effectLst>
                  <a:outerShdw blurRad="38100" dist="38100" dir="2700000" algn="tl">
                    <a:srgbClr val="000000">
                      <a:alpha val="43137"/>
                    </a:srgbClr>
                  </a:outerShdw>
                </a:effectLst>
                <a:latin typeface="+mn-lt"/>
                <a:ea typeface="楷体" pitchFamily="49" charset="-122"/>
              </a:endParaRPr>
            </a:p>
          </p:txBody>
        </p:sp>
        <p:sp>
          <p:nvSpPr>
            <p:cNvPr id="743440" name="Text Box 16"/>
            <p:cNvSpPr txBox="1">
              <a:spLocks noChangeArrowheads="1"/>
            </p:cNvSpPr>
            <p:nvPr/>
          </p:nvSpPr>
          <p:spPr bwMode="auto">
            <a:xfrm>
              <a:off x="2458" y="1262"/>
              <a:ext cx="438" cy="250"/>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a:solidFill>
                    <a:srgbClr val="CC0066"/>
                  </a:solidFill>
                  <a:effectLst>
                    <a:outerShdw blurRad="38100" dist="38100" dir="2700000" algn="tl">
                      <a:srgbClr val="000000">
                        <a:alpha val="43137"/>
                      </a:srgbClr>
                    </a:outerShdw>
                  </a:effectLst>
                  <a:latin typeface="+mn-lt"/>
                  <a:ea typeface="楷体" pitchFamily="49" charset="-122"/>
                </a:rPr>
                <a:t>实型</a:t>
              </a:r>
              <a:endParaRPr lang="zh-CN" altLang="en-US" sz="4000" b="1">
                <a:solidFill>
                  <a:srgbClr val="CC0066"/>
                </a:solidFill>
                <a:effectLst>
                  <a:outerShdw blurRad="38100" dist="38100" dir="2700000" algn="tl">
                    <a:srgbClr val="000000">
                      <a:alpha val="43137"/>
                    </a:srgbClr>
                  </a:outerShdw>
                </a:effectLst>
                <a:latin typeface="+mn-lt"/>
                <a:ea typeface="楷体" pitchFamily="49" charset="-122"/>
              </a:endParaRPr>
            </a:p>
          </p:txBody>
        </p:sp>
        <p:sp>
          <p:nvSpPr>
            <p:cNvPr id="743441" name="AutoShape 17"/>
            <p:cNvSpPr>
              <a:spLocks/>
            </p:cNvSpPr>
            <p:nvPr/>
          </p:nvSpPr>
          <p:spPr bwMode="auto">
            <a:xfrm>
              <a:off x="2266" y="683"/>
              <a:ext cx="84" cy="1161"/>
            </a:xfrm>
            <a:prstGeom prst="leftBrace">
              <a:avLst>
                <a:gd name="adj1" fmla="val 115179"/>
                <a:gd name="adj2" fmla="val 50000"/>
              </a:avLst>
            </a:prstGeom>
            <a:noFill/>
            <a:ln w="25400">
              <a:solidFill>
                <a:schemeClr val="tx1"/>
              </a:solidFill>
              <a:round/>
              <a:headEnd/>
              <a:tailEnd/>
            </a:ln>
            <a:effectLst/>
          </p:spPr>
          <p:txBody>
            <a:bodyPr wrap="none" anchor="ctr">
              <a:scene3d>
                <a:camera prst="orthographicFront"/>
                <a:lightRig rig="threePt" dir="t"/>
              </a:scene3d>
              <a:sp3d extrusionH="57150">
                <a:bevelT w="57150" h="38100" prst="hardEdge"/>
              </a:sp3d>
            </a:bodyPr>
            <a:lstStyle/>
            <a:p>
              <a:endParaRPr lang="zh-CN" altLang="en-US" b="1">
                <a:latin typeface="+mn-lt"/>
                <a:ea typeface="楷体" pitchFamily="49" charset="-122"/>
              </a:endParaRPr>
            </a:p>
          </p:txBody>
        </p:sp>
        <p:grpSp>
          <p:nvGrpSpPr>
            <p:cNvPr id="743442" name="Group 18"/>
            <p:cNvGrpSpPr>
              <a:grpSpLocks/>
            </p:cNvGrpSpPr>
            <p:nvPr/>
          </p:nvGrpSpPr>
          <p:grpSpPr bwMode="auto">
            <a:xfrm>
              <a:off x="3016" y="1115"/>
              <a:ext cx="1410" cy="624"/>
              <a:chOff x="3325" y="1235"/>
              <a:chExt cx="1410" cy="624"/>
            </a:xfrm>
          </p:grpSpPr>
          <p:sp>
            <p:nvSpPr>
              <p:cNvPr id="743443" name="Text Box 19"/>
              <p:cNvSpPr txBox="1">
                <a:spLocks noChangeArrowheads="1"/>
              </p:cNvSpPr>
              <p:nvPr/>
            </p:nvSpPr>
            <p:spPr bwMode="auto">
              <a:xfrm>
                <a:off x="3478" y="1235"/>
                <a:ext cx="1080"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a:solidFill>
                      <a:srgbClr val="FF00FF"/>
                    </a:solidFill>
                    <a:effectLst>
                      <a:outerShdw blurRad="38100" dist="38100" dir="2700000" algn="tl">
                        <a:srgbClr val="000000">
                          <a:alpha val="43137"/>
                        </a:srgbClr>
                      </a:outerShdw>
                    </a:effectLst>
                    <a:latin typeface="+mn-lt"/>
                    <a:ea typeface="楷体" pitchFamily="49" charset="-122"/>
                  </a:rPr>
                  <a:t>单精度型</a:t>
                </a:r>
                <a:r>
                  <a:rPr lang="en-US" altLang="zh-CN" sz="2000" b="1">
                    <a:solidFill>
                      <a:srgbClr val="FF00FF"/>
                    </a:solidFill>
                    <a:effectLst>
                      <a:outerShdw blurRad="38100" dist="38100" dir="2700000" algn="tl">
                        <a:srgbClr val="000000">
                          <a:alpha val="43137"/>
                        </a:srgbClr>
                      </a:outerShdw>
                    </a:effectLst>
                    <a:latin typeface="+mn-lt"/>
                    <a:ea typeface="楷体" pitchFamily="49" charset="-122"/>
                  </a:rPr>
                  <a:t>float</a:t>
                </a:r>
                <a:endParaRPr lang="en-US" altLang="zh-CN" sz="4000" b="1">
                  <a:solidFill>
                    <a:srgbClr val="FF00FF"/>
                  </a:solidFill>
                  <a:effectLst>
                    <a:outerShdw blurRad="38100" dist="38100" dir="2700000" algn="tl">
                      <a:srgbClr val="000000">
                        <a:alpha val="43137"/>
                      </a:srgbClr>
                    </a:outerShdw>
                  </a:effectLst>
                  <a:latin typeface="+mn-lt"/>
                  <a:ea typeface="楷体" pitchFamily="49" charset="-122"/>
                </a:endParaRPr>
              </a:p>
            </p:txBody>
          </p:sp>
          <p:sp>
            <p:nvSpPr>
              <p:cNvPr id="743444" name="Text Box 20"/>
              <p:cNvSpPr txBox="1">
                <a:spLocks noChangeArrowheads="1"/>
              </p:cNvSpPr>
              <p:nvPr/>
            </p:nvSpPr>
            <p:spPr bwMode="auto">
              <a:xfrm>
                <a:off x="3478" y="1571"/>
                <a:ext cx="1257"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a:solidFill>
                      <a:srgbClr val="FF00FF"/>
                    </a:solidFill>
                    <a:effectLst>
                      <a:outerShdw blurRad="38100" dist="38100" dir="2700000" algn="tl">
                        <a:srgbClr val="000000">
                          <a:alpha val="43137"/>
                        </a:srgbClr>
                      </a:outerShdw>
                    </a:effectLst>
                    <a:latin typeface="+mn-lt"/>
                    <a:ea typeface="楷体" pitchFamily="49" charset="-122"/>
                  </a:rPr>
                  <a:t>双精度型</a:t>
                </a:r>
                <a:r>
                  <a:rPr lang="en-US" altLang="zh-CN" sz="2000" b="1">
                    <a:solidFill>
                      <a:srgbClr val="FF00FF"/>
                    </a:solidFill>
                    <a:effectLst>
                      <a:outerShdw blurRad="38100" dist="38100" dir="2700000" algn="tl">
                        <a:srgbClr val="000000">
                          <a:alpha val="43137"/>
                        </a:srgbClr>
                      </a:outerShdw>
                    </a:effectLst>
                    <a:latin typeface="+mn-lt"/>
                    <a:ea typeface="楷体" pitchFamily="49" charset="-122"/>
                  </a:rPr>
                  <a:t>double</a:t>
                </a:r>
                <a:endParaRPr lang="en-US" altLang="zh-CN" sz="4000" b="1">
                  <a:solidFill>
                    <a:srgbClr val="FF00FF"/>
                  </a:solidFill>
                  <a:effectLst>
                    <a:outerShdw blurRad="38100" dist="38100" dir="2700000" algn="tl">
                      <a:srgbClr val="000000">
                        <a:alpha val="43137"/>
                      </a:srgbClr>
                    </a:outerShdw>
                  </a:effectLst>
                  <a:latin typeface="+mn-lt"/>
                  <a:ea typeface="楷体" pitchFamily="49" charset="-122"/>
                </a:endParaRPr>
              </a:p>
            </p:txBody>
          </p:sp>
          <p:sp>
            <p:nvSpPr>
              <p:cNvPr id="743445" name="AutoShape 21"/>
              <p:cNvSpPr>
                <a:spLocks/>
              </p:cNvSpPr>
              <p:nvPr/>
            </p:nvSpPr>
            <p:spPr bwMode="auto">
              <a:xfrm>
                <a:off x="3325" y="1235"/>
                <a:ext cx="105" cy="624"/>
              </a:xfrm>
              <a:prstGeom prst="leftBrace">
                <a:avLst>
                  <a:gd name="adj1" fmla="val 108333"/>
                  <a:gd name="adj2" fmla="val 50000"/>
                </a:avLst>
              </a:prstGeom>
              <a:noFill/>
              <a:ln w="25400">
                <a:solidFill>
                  <a:schemeClr val="tx1"/>
                </a:solidFill>
                <a:round/>
                <a:headEnd/>
                <a:tailEnd/>
              </a:ln>
              <a:effectLst/>
            </p:spPr>
            <p:txBody>
              <a:bodyPr wrap="none" anchor="ctr">
                <a:scene3d>
                  <a:camera prst="orthographicFront"/>
                  <a:lightRig rig="threePt" dir="t"/>
                </a:scene3d>
                <a:sp3d extrusionH="57150">
                  <a:bevelT w="57150" h="38100" prst="hardEdge"/>
                </a:sp3d>
              </a:bodyPr>
              <a:lstStyle/>
              <a:p>
                <a:endParaRPr lang="zh-CN" altLang="en-US" b="1">
                  <a:latin typeface="+mn-lt"/>
                  <a:ea typeface="楷体" pitchFamily="49" charset="-122"/>
                </a:endParaRPr>
              </a:p>
            </p:txBody>
          </p:sp>
        </p:grpSp>
        <p:sp>
          <p:nvSpPr>
            <p:cNvPr id="743446" name="AutoShape 22"/>
            <p:cNvSpPr>
              <a:spLocks/>
            </p:cNvSpPr>
            <p:nvPr/>
          </p:nvSpPr>
          <p:spPr bwMode="auto">
            <a:xfrm>
              <a:off x="2218" y="2106"/>
              <a:ext cx="156" cy="1112"/>
            </a:xfrm>
            <a:prstGeom prst="leftBrace">
              <a:avLst>
                <a:gd name="adj1" fmla="val 59402"/>
                <a:gd name="adj2" fmla="val 50000"/>
              </a:avLst>
            </a:prstGeom>
            <a:noFill/>
            <a:ln w="25400">
              <a:solidFill>
                <a:schemeClr val="tx1"/>
              </a:solidFill>
              <a:round/>
              <a:headEnd/>
              <a:tailEnd/>
            </a:ln>
            <a:effectLst/>
          </p:spPr>
          <p:txBody>
            <a:bodyPr wrap="none" anchor="ctr">
              <a:scene3d>
                <a:camera prst="orthographicFront"/>
                <a:lightRig rig="threePt" dir="t"/>
              </a:scene3d>
              <a:sp3d extrusionH="57150">
                <a:bevelT w="57150" h="38100" prst="hardEdge"/>
              </a:sp3d>
            </a:bodyPr>
            <a:lstStyle/>
            <a:p>
              <a:endParaRPr lang="zh-CN" altLang="en-US" b="1">
                <a:latin typeface="+mn-lt"/>
                <a:ea typeface="楷体" pitchFamily="49" charset="-122"/>
              </a:endParaRPr>
            </a:p>
          </p:txBody>
        </p:sp>
        <p:sp>
          <p:nvSpPr>
            <p:cNvPr id="743447" name="Text Box 23"/>
            <p:cNvSpPr txBox="1">
              <a:spLocks noChangeArrowheads="1"/>
            </p:cNvSpPr>
            <p:nvPr/>
          </p:nvSpPr>
          <p:spPr bwMode="auto">
            <a:xfrm>
              <a:off x="2428" y="2059"/>
              <a:ext cx="438" cy="250"/>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dirty="0">
                  <a:effectLst>
                    <a:outerShdw blurRad="38100" dist="38100" dir="2700000" algn="tl">
                      <a:srgbClr val="000000">
                        <a:alpha val="43137"/>
                      </a:srgbClr>
                    </a:outerShdw>
                  </a:effectLst>
                  <a:latin typeface="+mn-lt"/>
                  <a:ea typeface="楷体" pitchFamily="49" charset="-122"/>
                </a:rPr>
                <a:t>数组</a:t>
              </a:r>
            </a:p>
          </p:txBody>
        </p:sp>
        <p:sp>
          <p:nvSpPr>
            <p:cNvPr id="743448" name="Text Box 24"/>
            <p:cNvSpPr txBox="1">
              <a:spLocks noChangeArrowheads="1"/>
            </p:cNvSpPr>
            <p:nvPr/>
          </p:nvSpPr>
          <p:spPr bwMode="auto">
            <a:xfrm>
              <a:off x="2428" y="2401"/>
              <a:ext cx="1007"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dirty="0">
                  <a:effectLst>
                    <a:outerShdw blurRad="38100" dist="38100" dir="2700000" algn="tl">
                      <a:srgbClr val="000000">
                        <a:alpha val="43137"/>
                      </a:srgbClr>
                    </a:outerShdw>
                  </a:effectLst>
                  <a:latin typeface="+mn-lt"/>
                  <a:ea typeface="楷体" pitchFamily="49" charset="-122"/>
                </a:rPr>
                <a:t>结构体</a:t>
              </a:r>
              <a:r>
                <a:rPr lang="en-US" altLang="zh-CN" sz="2000" b="1" dirty="0" err="1">
                  <a:effectLst>
                    <a:outerShdw blurRad="38100" dist="38100" dir="2700000" algn="tl">
                      <a:srgbClr val="000000">
                        <a:alpha val="43137"/>
                      </a:srgbClr>
                    </a:outerShdw>
                  </a:effectLst>
                  <a:latin typeface="+mn-lt"/>
                  <a:ea typeface="楷体" pitchFamily="49" charset="-122"/>
                </a:rPr>
                <a:t>struct</a:t>
              </a:r>
              <a:endParaRPr lang="en-US" altLang="zh-CN" sz="4000" b="1" dirty="0">
                <a:effectLst>
                  <a:outerShdw blurRad="38100" dist="38100" dir="2700000" algn="tl">
                    <a:srgbClr val="000000">
                      <a:alpha val="43137"/>
                    </a:srgbClr>
                  </a:outerShdw>
                </a:effectLst>
                <a:latin typeface="+mn-lt"/>
                <a:ea typeface="楷体" pitchFamily="49" charset="-122"/>
              </a:endParaRPr>
            </a:p>
          </p:txBody>
        </p:sp>
        <p:sp>
          <p:nvSpPr>
            <p:cNvPr id="743449" name="Text Box 25"/>
            <p:cNvSpPr txBox="1">
              <a:spLocks noChangeArrowheads="1"/>
            </p:cNvSpPr>
            <p:nvPr/>
          </p:nvSpPr>
          <p:spPr bwMode="auto">
            <a:xfrm>
              <a:off x="2428" y="2725"/>
              <a:ext cx="1013"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a:effectLst>
                    <a:outerShdw blurRad="38100" dist="38100" dir="2700000" algn="tl">
                      <a:srgbClr val="000000">
                        <a:alpha val="43137"/>
                      </a:srgbClr>
                    </a:outerShdw>
                  </a:effectLst>
                  <a:latin typeface="+mn-lt"/>
                  <a:ea typeface="楷体" pitchFamily="49" charset="-122"/>
                </a:rPr>
                <a:t>共用体</a:t>
              </a:r>
              <a:r>
                <a:rPr lang="en-US" altLang="zh-CN" sz="2000" b="1">
                  <a:effectLst>
                    <a:outerShdw blurRad="38100" dist="38100" dir="2700000" algn="tl">
                      <a:srgbClr val="000000">
                        <a:alpha val="43137"/>
                      </a:srgbClr>
                    </a:outerShdw>
                  </a:effectLst>
                  <a:latin typeface="+mn-lt"/>
                  <a:ea typeface="楷体" pitchFamily="49" charset="-122"/>
                </a:rPr>
                <a:t>union</a:t>
              </a:r>
              <a:endParaRPr lang="en-US" altLang="zh-CN" sz="4000" b="1">
                <a:effectLst>
                  <a:outerShdw blurRad="38100" dist="38100" dir="2700000" algn="tl">
                    <a:srgbClr val="000000">
                      <a:alpha val="43137"/>
                    </a:srgbClr>
                  </a:outerShdw>
                </a:effectLst>
                <a:latin typeface="+mn-lt"/>
                <a:ea typeface="楷体" pitchFamily="49" charset="-122"/>
              </a:endParaRPr>
            </a:p>
          </p:txBody>
        </p:sp>
        <p:grpSp>
          <p:nvGrpSpPr>
            <p:cNvPr id="743450" name="Group 26"/>
            <p:cNvGrpSpPr>
              <a:grpSpLocks/>
            </p:cNvGrpSpPr>
            <p:nvPr/>
          </p:nvGrpSpPr>
          <p:grpSpPr bwMode="auto">
            <a:xfrm>
              <a:off x="3016" y="216"/>
              <a:ext cx="1088" cy="828"/>
              <a:chOff x="4444" y="2076"/>
              <a:chExt cx="1088" cy="828"/>
            </a:xfrm>
          </p:grpSpPr>
          <p:sp>
            <p:nvSpPr>
              <p:cNvPr id="743451" name="Text Box 27"/>
              <p:cNvSpPr txBox="1">
                <a:spLocks noChangeArrowheads="1"/>
              </p:cNvSpPr>
              <p:nvPr/>
            </p:nvSpPr>
            <p:spPr bwMode="auto">
              <a:xfrm>
                <a:off x="4569" y="2076"/>
                <a:ext cx="963"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dirty="0">
                    <a:solidFill>
                      <a:srgbClr val="FF3300"/>
                    </a:solidFill>
                    <a:effectLst>
                      <a:outerShdw blurRad="38100" dist="38100" dir="2700000" algn="tl">
                        <a:srgbClr val="000000">
                          <a:alpha val="43137"/>
                        </a:srgbClr>
                      </a:outerShdw>
                    </a:effectLst>
                    <a:latin typeface="+mn-lt"/>
                    <a:ea typeface="楷体" pitchFamily="49" charset="-122"/>
                  </a:rPr>
                  <a:t>短整型</a:t>
                </a:r>
                <a:r>
                  <a:rPr lang="en-US" altLang="zh-CN" sz="2000" b="1" dirty="0">
                    <a:solidFill>
                      <a:srgbClr val="FF3300"/>
                    </a:solidFill>
                    <a:effectLst>
                      <a:outerShdw blurRad="38100" dist="38100" dir="2700000" algn="tl">
                        <a:srgbClr val="000000">
                          <a:alpha val="43137"/>
                        </a:srgbClr>
                      </a:outerShdw>
                    </a:effectLst>
                    <a:latin typeface="+mn-lt"/>
                    <a:ea typeface="楷体" pitchFamily="49" charset="-122"/>
                  </a:rPr>
                  <a:t>short</a:t>
                </a:r>
                <a:endParaRPr lang="en-US" altLang="zh-CN" sz="4000" b="1" dirty="0">
                  <a:solidFill>
                    <a:srgbClr val="FF3300"/>
                  </a:solidFill>
                  <a:effectLst>
                    <a:outerShdw blurRad="38100" dist="38100" dir="2700000" algn="tl">
                      <a:srgbClr val="000000">
                        <a:alpha val="43137"/>
                      </a:srgbClr>
                    </a:outerShdw>
                  </a:effectLst>
                  <a:latin typeface="+mn-lt"/>
                  <a:ea typeface="楷体" pitchFamily="49" charset="-122"/>
                </a:endParaRPr>
              </a:p>
            </p:txBody>
          </p:sp>
          <p:sp>
            <p:nvSpPr>
              <p:cNvPr id="743452" name="Text Box 28"/>
              <p:cNvSpPr txBox="1">
                <a:spLocks noChangeArrowheads="1"/>
              </p:cNvSpPr>
              <p:nvPr/>
            </p:nvSpPr>
            <p:spPr bwMode="auto">
              <a:xfrm>
                <a:off x="4569" y="2652"/>
                <a:ext cx="931"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a:solidFill>
                      <a:srgbClr val="FF3300"/>
                    </a:solidFill>
                    <a:effectLst>
                      <a:outerShdw blurRad="38100" dist="38100" dir="2700000" algn="tl">
                        <a:srgbClr val="000000">
                          <a:alpha val="43137"/>
                        </a:srgbClr>
                      </a:outerShdw>
                    </a:effectLst>
                    <a:latin typeface="+mn-lt"/>
                    <a:ea typeface="楷体" pitchFamily="49" charset="-122"/>
                  </a:rPr>
                  <a:t>长整型</a:t>
                </a:r>
                <a:r>
                  <a:rPr lang="en-US" altLang="zh-CN" sz="2000" b="1">
                    <a:solidFill>
                      <a:srgbClr val="FF3300"/>
                    </a:solidFill>
                    <a:effectLst>
                      <a:outerShdw blurRad="38100" dist="38100" dir="2700000" algn="tl">
                        <a:srgbClr val="000000">
                          <a:alpha val="43137"/>
                        </a:srgbClr>
                      </a:outerShdw>
                    </a:effectLst>
                    <a:latin typeface="+mn-lt"/>
                    <a:ea typeface="楷体" pitchFamily="49" charset="-122"/>
                  </a:rPr>
                  <a:t>long</a:t>
                </a:r>
                <a:endParaRPr lang="en-US" altLang="zh-CN" sz="4000" b="1">
                  <a:solidFill>
                    <a:srgbClr val="FF3300"/>
                  </a:solidFill>
                  <a:effectLst>
                    <a:outerShdw blurRad="38100" dist="38100" dir="2700000" algn="tl">
                      <a:srgbClr val="000000">
                        <a:alpha val="43137"/>
                      </a:srgbClr>
                    </a:outerShdw>
                  </a:effectLst>
                  <a:latin typeface="+mn-lt"/>
                  <a:ea typeface="楷体" pitchFamily="49" charset="-122"/>
                </a:endParaRPr>
              </a:p>
            </p:txBody>
          </p:sp>
          <p:sp>
            <p:nvSpPr>
              <p:cNvPr id="743453" name="Text Box 29"/>
              <p:cNvSpPr txBox="1">
                <a:spLocks noChangeArrowheads="1"/>
              </p:cNvSpPr>
              <p:nvPr/>
            </p:nvSpPr>
            <p:spPr bwMode="auto">
              <a:xfrm>
                <a:off x="4569" y="2364"/>
                <a:ext cx="629" cy="252"/>
              </a:xfrm>
              <a:prstGeom prst="rect">
                <a:avLst/>
              </a:prstGeom>
              <a:noFill/>
              <a:ln w="9525">
                <a:noFill/>
                <a:miter lim="800000"/>
                <a:headEnd/>
                <a:tailEnd/>
              </a:ln>
              <a:effectLst/>
            </p:spPr>
            <p:txBody>
              <a:bodyPr wrap="none">
                <a:spAutoFit/>
                <a:scene3d>
                  <a:camera prst="orthographicFront"/>
                  <a:lightRig rig="threePt" dir="t"/>
                </a:scene3d>
                <a:sp3d extrusionH="57150">
                  <a:bevelT w="57150" h="38100" prst="hardEdge"/>
                </a:sp3d>
              </a:bodyPr>
              <a:lstStyle/>
              <a:p>
                <a:pPr eaLnBrk="0" hangingPunct="0"/>
                <a:r>
                  <a:rPr lang="zh-CN" altLang="en-US" sz="2000" b="1" dirty="0">
                    <a:solidFill>
                      <a:srgbClr val="FF3300"/>
                    </a:solidFill>
                    <a:effectLst>
                      <a:outerShdw blurRad="38100" dist="38100" dir="2700000" algn="tl">
                        <a:srgbClr val="000000">
                          <a:alpha val="43137"/>
                        </a:srgbClr>
                      </a:outerShdw>
                    </a:effectLst>
                    <a:latin typeface="+mn-lt"/>
                    <a:ea typeface="楷体" pitchFamily="49" charset="-122"/>
                  </a:rPr>
                  <a:t>整型</a:t>
                </a:r>
                <a:r>
                  <a:rPr lang="en-US" altLang="zh-CN" sz="2000" b="1" dirty="0">
                    <a:solidFill>
                      <a:srgbClr val="FF3300"/>
                    </a:solidFill>
                    <a:effectLst>
                      <a:outerShdw blurRad="38100" dist="38100" dir="2700000" algn="tl">
                        <a:srgbClr val="000000">
                          <a:alpha val="43137"/>
                        </a:srgbClr>
                      </a:outerShdw>
                    </a:effectLst>
                    <a:latin typeface="+mn-lt"/>
                    <a:ea typeface="楷体" pitchFamily="49" charset="-122"/>
                  </a:rPr>
                  <a:t>int</a:t>
                </a:r>
                <a:endParaRPr lang="en-US" altLang="zh-CN" sz="4000" b="1" dirty="0">
                  <a:solidFill>
                    <a:srgbClr val="FF3300"/>
                  </a:solidFill>
                  <a:effectLst>
                    <a:outerShdw blurRad="38100" dist="38100" dir="2700000" algn="tl">
                      <a:srgbClr val="000000">
                        <a:alpha val="43137"/>
                      </a:srgbClr>
                    </a:outerShdw>
                  </a:effectLst>
                  <a:latin typeface="+mn-lt"/>
                  <a:ea typeface="楷体" pitchFamily="49" charset="-122"/>
                </a:endParaRPr>
              </a:p>
            </p:txBody>
          </p:sp>
          <p:sp>
            <p:nvSpPr>
              <p:cNvPr id="743454" name="AutoShape 30"/>
              <p:cNvSpPr>
                <a:spLocks/>
              </p:cNvSpPr>
              <p:nvPr/>
            </p:nvSpPr>
            <p:spPr bwMode="auto">
              <a:xfrm>
                <a:off x="4444" y="2076"/>
                <a:ext cx="77" cy="816"/>
              </a:xfrm>
              <a:prstGeom prst="leftBrace">
                <a:avLst>
                  <a:gd name="adj1" fmla="val 141667"/>
                  <a:gd name="adj2" fmla="val 50000"/>
                </a:avLst>
              </a:prstGeom>
              <a:noFill/>
              <a:ln w="25400">
                <a:solidFill>
                  <a:schemeClr val="tx1"/>
                </a:solidFill>
                <a:round/>
                <a:headEnd/>
                <a:tailEnd/>
              </a:ln>
              <a:effectLst/>
            </p:spPr>
            <p:txBody>
              <a:bodyPr wrap="none" anchor="ctr">
                <a:scene3d>
                  <a:camera prst="orthographicFront"/>
                  <a:lightRig rig="threePt" dir="t"/>
                </a:scene3d>
                <a:sp3d extrusionH="57150">
                  <a:bevelT w="57150" h="38100" prst="hardEdge"/>
                </a:sp3d>
              </a:bodyPr>
              <a:lstStyle/>
              <a:p>
                <a:endParaRPr lang="zh-CN" altLang="en-US" b="1">
                  <a:latin typeface="+mn-lt"/>
                  <a:ea typeface="楷体" pitchFamily="49" charset="-122"/>
                </a:endParaRPr>
              </a:p>
            </p:txBody>
          </p:sp>
        </p:grpSp>
      </p:grpSp>
      <p:sp>
        <p:nvSpPr>
          <p:cNvPr id="743455" name="AutoShape 31"/>
          <p:cNvSpPr>
            <a:spLocks noChangeArrowheads="1"/>
          </p:cNvSpPr>
          <p:nvPr/>
        </p:nvSpPr>
        <p:spPr bwMode="auto">
          <a:xfrm>
            <a:off x="7382853" y="5022741"/>
            <a:ext cx="3969731" cy="1571842"/>
          </a:xfrm>
          <a:prstGeom prst="wedgeRectCallout">
            <a:avLst>
              <a:gd name="adj1" fmla="val -25519"/>
              <a:gd name="adj2" fmla="val -66565"/>
            </a:avLst>
          </a:prstGeom>
          <a:gradFill rotWithShape="1">
            <a:gsLst>
              <a:gs pos="0">
                <a:srgbClr val="00FFFF"/>
              </a:gs>
              <a:gs pos="100000">
                <a:srgbClr val="FFFFFF"/>
              </a:gs>
            </a:gsLst>
            <a:lin ang="5400000" scaled="1"/>
          </a:gradFill>
          <a:ln w="38100">
            <a:noFill/>
            <a:miter lim="800000"/>
            <a:headEnd/>
            <a:tailEnd/>
          </a:ln>
          <a:effectLst>
            <a:outerShdw blurRad="76200" dir="18900000" sy="23000" kx="-1200000" algn="bl" rotWithShape="0">
              <a:prstClr val="black">
                <a:alpha val="2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0000" tIns="46800" rIns="90000" bIns="46800" anchor="ctr">
            <a:spAutoFit/>
          </a:bodyPr>
          <a:lstStyle/>
          <a:p>
            <a:pPr eaLnBrk="0" hangingPunct="0"/>
            <a:r>
              <a:rPr lang="zh-CN" altLang="en-US" b="1" dirty="0">
                <a:solidFill>
                  <a:srgbClr val="FF3399"/>
                </a:solidFill>
                <a:effectLst>
                  <a:outerShdw blurRad="38100" dist="38100" dir="2700000" algn="tl">
                    <a:srgbClr val="FFFFFF"/>
                  </a:outerShdw>
                </a:effectLst>
                <a:latin typeface="隶书" pitchFamily="49" charset="-122"/>
                <a:ea typeface="隶书" pitchFamily="49" charset="-122"/>
              </a:rPr>
              <a:t>数据类型决定：</a:t>
            </a:r>
          </a:p>
          <a:p>
            <a:pPr eaLnBrk="0" hangingPunct="0"/>
            <a:r>
              <a:rPr lang="en-US" altLang="zh-CN" b="1" dirty="0">
                <a:effectLst>
                  <a:outerShdw blurRad="38100" dist="38100" dir="2700000" algn="tl">
                    <a:srgbClr val="FFFFFF"/>
                  </a:outerShdw>
                </a:effectLst>
                <a:latin typeface="隶书" pitchFamily="49" charset="-122"/>
                <a:ea typeface="隶书" pitchFamily="49" charset="-122"/>
              </a:rPr>
              <a:t>1. </a:t>
            </a:r>
            <a:r>
              <a:rPr lang="zh-CN" altLang="en-US" b="1" dirty="0">
                <a:effectLst>
                  <a:outerShdw blurRad="38100" dist="38100" dir="2700000" algn="tl">
                    <a:srgbClr val="FFFFFF"/>
                  </a:outerShdw>
                </a:effectLst>
                <a:latin typeface="隶书" pitchFamily="49" charset="-122"/>
                <a:ea typeface="隶书" pitchFamily="49" charset="-122"/>
              </a:rPr>
              <a:t>数据占内存字节数</a:t>
            </a:r>
          </a:p>
          <a:p>
            <a:pPr eaLnBrk="0" hangingPunct="0"/>
            <a:r>
              <a:rPr lang="en-US" altLang="zh-CN" b="1" dirty="0">
                <a:effectLst>
                  <a:outerShdw blurRad="38100" dist="38100" dir="2700000" algn="tl">
                    <a:srgbClr val="FFFFFF"/>
                  </a:outerShdw>
                </a:effectLst>
                <a:latin typeface="隶书" pitchFamily="49" charset="-122"/>
                <a:ea typeface="隶书" pitchFamily="49" charset="-122"/>
              </a:rPr>
              <a:t>2. </a:t>
            </a:r>
            <a:r>
              <a:rPr lang="zh-CN" altLang="en-US" b="1" dirty="0">
                <a:effectLst>
                  <a:outerShdw blurRad="38100" dist="38100" dir="2700000" algn="tl">
                    <a:srgbClr val="FFFFFF"/>
                  </a:outerShdw>
                </a:effectLst>
                <a:latin typeface="隶书" pitchFamily="49" charset="-122"/>
                <a:ea typeface="隶书" pitchFamily="49" charset="-122"/>
              </a:rPr>
              <a:t>数据取值范围</a:t>
            </a:r>
          </a:p>
          <a:p>
            <a:pPr eaLnBrk="0" hangingPunct="0"/>
            <a:r>
              <a:rPr lang="en-US" altLang="zh-CN" b="1" dirty="0">
                <a:effectLst>
                  <a:outerShdw blurRad="38100" dist="38100" dir="2700000" algn="tl">
                    <a:srgbClr val="FFFFFF"/>
                  </a:outerShdw>
                </a:effectLst>
                <a:latin typeface="隶书" pitchFamily="49" charset="-122"/>
                <a:ea typeface="隶书" pitchFamily="49" charset="-122"/>
              </a:rPr>
              <a:t>3. </a:t>
            </a:r>
            <a:r>
              <a:rPr lang="zh-CN" altLang="en-US" b="1" dirty="0">
                <a:effectLst>
                  <a:outerShdw blurRad="38100" dist="38100" dir="2700000" algn="tl">
                    <a:srgbClr val="FFFFFF"/>
                  </a:outerShdw>
                </a:effectLst>
                <a:latin typeface="隶书" pitchFamily="49" charset="-122"/>
                <a:ea typeface="隶书" pitchFamily="49" charset="-122"/>
              </a:rPr>
              <a:t>其上可进行的操作</a:t>
            </a:r>
          </a:p>
        </p:txBody>
      </p:sp>
      <p:sp>
        <p:nvSpPr>
          <p:cNvPr id="743464" name="AutoShape 40"/>
          <p:cNvSpPr>
            <a:spLocks noChangeArrowheads="1"/>
          </p:cNvSpPr>
          <p:nvPr/>
        </p:nvSpPr>
        <p:spPr bwMode="auto">
          <a:xfrm>
            <a:off x="8161183" y="2997201"/>
            <a:ext cx="1944687" cy="936625"/>
          </a:xfrm>
          <a:prstGeom prst="wedgeRoundRectCallout">
            <a:avLst>
              <a:gd name="adj1" fmla="val -108287"/>
              <a:gd name="adj2" fmla="val -72375"/>
              <a:gd name="adj3" fmla="val 16667"/>
            </a:avLst>
          </a:prstGeom>
          <a:solidFill>
            <a:srgbClr val="FFCC99"/>
          </a:solidFill>
          <a:ln w="9525">
            <a:noFill/>
            <a:miter lim="800000"/>
            <a:headEnd/>
            <a:tailEnd/>
          </a:ln>
          <a:effectLst>
            <a:glow rad="139700">
              <a:schemeClr val="accent6">
                <a:satMod val="175000"/>
                <a:alpha val="40000"/>
              </a:schemeClr>
            </a:glow>
            <a:outerShdw blurRad="76200" dir="18900000" sy="23000" kx="-1200000" algn="bl" rotWithShape="0">
              <a:prstClr val="black">
                <a:alpha val="2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zh-CN" altLang="en-US" b="1" dirty="0">
                <a:effectLst>
                  <a:outerShdw blurRad="38100" dist="38100" dir="2700000" algn="tl">
                    <a:srgbClr val="FFFFFF"/>
                  </a:outerShdw>
                </a:effectLst>
                <a:latin typeface="楷体" pitchFamily="49" charset="-122"/>
                <a:ea typeface="楷体" pitchFamily="49" charset="-122"/>
              </a:rPr>
              <a:t>本章所介绍的数据类型</a:t>
            </a:r>
          </a:p>
        </p:txBody>
      </p:sp>
      <p:grpSp>
        <p:nvGrpSpPr>
          <p:cNvPr id="743465" name="Group 41"/>
          <p:cNvGrpSpPr>
            <a:grpSpLocks/>
          </p:cNvGrpSpPr>
          <p:nvPr/>
        </p:nvGrpSpPr>
        <p:grpSpPr bwMode="auto">
          <a:xfrm>
            <a:off x="-13391" y="0"/>
            <a:ext cx="446088" cy="6858000"/>
            <a:chOff x="0" y="0"/>
            <a:chExt cx="281" cy="4320"/>
          </a:xfrm>
        </p:grpSpPr>
        <p:sp>
          <p:nvSpPr>
            <p:cNvPr id="743466" name="Text Box 4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43467" name="Text Box 4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A3EA1F50-7FBB-9F9D-126C-9C5EB0CB9178}"/>
              </a:ext>
            </a:extLst>
          </p:cNvPr>
          <p:cNvSpPr>
            <a:spLocks noGrp="1"/>
          </p:cNvSpPr>
          <p:nvPr>
            <p:ph type="sldNum" sz="quarter" idx="12"/>
          </p:nvPr>
        </p:nvSpPr>
        <p:spPr/>
        <p:txBody>
          <a:bodyPr/>
          <a:lstStyle/>
          <a:p>
            <a:fld id="{6448ABDB-7CF0-4614-96B2-6F0EAC8A7EEF}" type="slidenum">
              <a:rPr lang="en-US" altLang="zh-CN" smtClean="0"/>
              <a:pPr/>
              <a:t>5</a:t>
            </a:fld>
            <a:endParaRPr lang="en-US" altLang="zh-CN"/>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animEffect transition="in" filter="box(out)">
                                      <p:cBhvr>
                                        <p:cTn id="7" dur="500"/>
                                        <p:tgtEl>
                                          <p:spTgt spid="7434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3462"/>
                                        </p:tgtEl>
                                        <p:attrNameLst>
                                          <p:attrName>style.visibility</p:attrName>
                                        </p:attrNameLst>
                                      </p:cBhvr>
                                      <p:to>
                                        <p:strVal val="visible"/>
                                      </p:to>
                                    </p:set>
                                    <p:anim calcmode="lin" valueType="num">
                                      <p:cBhvr additive="base">
                                        <p:cTn id="12" dur="500" fill="hold"/>
                                        <p:tgtEl>
                                          <p:spTgt spid="743462"/>
                                        </p:tgtEl>
                                        <p:attrNameLst>
                                          <p:attrName>ppt_x</p:attrName>
                                        </p:attrNameLst>
                                      </p:cBhvr>
                                      <p:tavLst>
                                        <p:tav tm="0">
                                          <p:val>
                                            <p:strVal val="#ppt_x"/>
                                          </p:val>
                                        </p:tav>
                                        <p:tav tm="100000">
                                          <p:val>
                                            <p:strVal val="#ppt_x"/>
                                          </p:val>
                                        </p:tav>
                                      </p:tavLst>
                                    </p:anim>
                                    <p:anim calcmode="lin" valueType="num">
                                      <p:cBhvr additive="base">
                                        <p:cTn id="13" dur="500" fill="hold"/>
                                        <p:tgtEl>
                                          <p:spTgt spid="74346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43455"/>
                                        </p:tgtEl>
                                        <p:attrNameLst>
                                          <p:attrName>style.visibility</p:attrName>
                                        </p:attrNameLst>
                                      </p:cBhvr>
                                      <p:to>
                                        <p:strVal val="visible"/>
                                      </p:to>
                                    </p:set>
                                    <p:animEffect transition="in" filter="box(out)">
                                      <p:cBhvr>
                                        <p:cTn id="18" dur="500"/>
                                        <p:tgtEl>
                                          <p:spTgt spid="74345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743463"/>
                                        </p:tgtEl>
                                        <p:attrNameLst>
                                          <p:attrName>style.visibility</p:attrName>
                                        </p:attrNameLst>
                                      </p:cBhvr>
                                      <p:to>
                                        <p:strVal val="visible"/>
                                      </p:to>
                                    </p:set>
                                    <p:animEffect transition="in" filter="strips(downLeft)">
                                      <p:cBhvr>
                                        <p:cTn id="23" dur="500"/>
                                        <p:tgtEl>
                                          <p:spTgt spid="74346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18" presetClass="entr" presetSubtype="6" fill="hold" grpId="0" nodeType="afterEffect">
                                  <p:stCondLst>
                                    <p:cond delay="0"/>
                                  </p:stCondLst>
                                  <p:childTnLst>
                                    <p:set>
                                      <p:cBhvr>
                                        <p:cTn id="26" dur="1" fill="hold">
                                          <p:stCondLst>
                                            <p:cond delay="0"/>
                                          </p:stCondLst>
                                        </p:cTn>
                                        <p:tgtEl>
                                          <p:spTgt spid="743464"/>
                                        </p:tgtEl>
                                        <p:attrNameLst>
                                          <p:attrName>style.visibility</p:attrName>
                                        </p:attrNameLst>
                                      </p:cBhvr>
                                      <p:to>
                                        <p:strVal val="visible"/>
                                      </p:to>
                                    </p:set>
                                    <p:animEffect transition="in" filter="strips(downRight)">
                                      <p:cBhvr>
                                        <p:cTn id="27" dur="1000"/>
                                        <p:tgtEl>
                                          <p:spTgt spid="743464"/>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63" grpId="0" animBg="1"/>
      <p:bldP spid="743426" grpId="0" build="p" bldLvl="5" autoUpdateAnimBg="0"/>
      <p:bldP spid="743455" grpId="0" animBg="1" autoUpdateAnimBg="0"/>
      <p:bldP spid="743464"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38659" name="Group 3"/>
          <p:cNvGrpSpPr>
            <a:grpSpLocks/>
          </p:cNvGrpSpPr>
          <p:nvPr/>
        </p:nvGrpSpPr>
        <p:grpSpPr bwMode="auto">
          <a:xfrm>
            <a:off x="-12775" y="0"/>
            <a:ext cx="446088" cy="6858000"/>
            <a:chOff x="0" y="0"/>
            <a:chExt cx="281" cy="4320"/>
          </a:xfrm>
        </p:grpSpPr>
        <p:sp>
          <p:nvSpPr>
            <p:cNvPr id="838660" name="Text Box 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38661" name="Text Box 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38662" name="Rectangle 6"/>
          <p:cNvSpPr>
            <a:spLocks noChangeArrowheads="1"/>
          </p:cNvSpPr>
          <p:nvPr/>
        </p:nvSpPr>
        <p:spPr bwMode="auto">
          <a:xfrm>
            <a:off x="272946" y="181254"/>
            <a:ext cx="6889769" cy="461665"/>
          </a:xfrm>
          <a:prstGeom prst="rect">
            <a:avLst/>
          </a:prstGeom>
          <a:noFill/>
          <a:ln w="9525">
            <a:noFill/>
            <a:miter lim="800000"/>
            <a:headEnd/>
            <a:tailEnd/>
          </a:ln>
          <a:effectLst/>
        </p:spPr>
        <p:txBody>
          <a:bodyPr wrap="square" anchor="ctr">
            <a:spAutoFit/>
          </a:bodyPr>
          <a:lstStyle/>
          <a:p>
            <a:pPr indent="266700"/>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２、表达式中有符号数与无符号数的计算问题</a:t>
            </a:r>
            <a:endParaRPr lang="zh-CN" altLang="en-US" b="1" dirty="0">
              <a:solidFill>
                <a:srgbClr val="FF3399"/>
              </a:solidFill>
              <a:effectLst>
                <a:outerShdw blurRad="38100" dist="38100" dir="2700000" algn="tl">
                  <a:srgbClr val="FFFFFF"/>
                </a:outerShdw>
              </a:effectLst>
              <a:ea typeface="楷体_GB2312" pitchFamily="49" charset="-122"/>
            </a:endParaRPr>
          </a:p>
        </p:txBody>
      </p:sp>
      <p:grpSp>
        <p:nvGrpSpPr>
          <p:cNvPr id="838697" name="Group 41"/>
          <p:cNvGrpSpPr>
            <a:grpSpLocks/>
          </p:cNvGrpSpPr>
          <p:nvPr/>
        </p:nvGrpSpPr>
        <p:grpSpPr bwMode="auto">
          <a:xfrm>
            <a:off x="1173091" y="836613"/>
            <a:ext cx="4275138" cy="3925888"/>
            <a:chOff x="747" y="527"/>
            <a:chExt cx="2693" cy="2473"/>
          </a:xfrm>
          <a:effectLst>
            <a:outerShdw blurRad="50800" dist="38100" dir="2700000" algn="tl" rotWithShape="0">
              <a:prstClr val="black">
                <a:alpha val="40000"/>
              </a:prstClr>
            </a:outerShdw>
          </a:effectLst>
        </p:grpSpPr>
        <p:sp>
          <p:nvSpPr>
            <p:cNvPr id="838698" name="Rectangle 42"/>
            <p:cNvSpPr>
              <a:spLocks noChangeArrowheads="1"/>
            </p:cNvSpPr>
            <p:nvPr/>
          </p:nvSpPr>
          <p:spPr bwMode="auto">
            <a:xfrm>
              <a:off x="747" y="527"/>
              <a:ext cx="2693" cy="2473"/>
            </a:xfrm>
            <a:prstGeom prst="rect">
              <a:avLst/>
            </a:prstGeom>
            <a:gradFill rotWithShape="1">
              <a:gsLst>
                <a:gs pos="0">
                  <a:srgbClr val="FFFF99"/>
                </a:gs>
                <a:gs pos="100000">
                  <a:srgbClr val="FFFF99">
                    <a:gamma/>
                    <a:shade val="54510"/>
                    <a:invGamma/>
                  </a:srgbClr>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pPr algn="ctr" eaLnBrk="0" hangingPunct="0"/>
              <a:endParaRPr lang="zh-CN" altLang="zh-CN" sz="4000"/>
            </a:p>
          </p:txBody>
        </p:sp>
        <p:grpSp>
          <p:nvGrpSpPr>
            <p:cNvPr id="838699" name="Group 43"/>
            <p:cNvGrpSpPr>
              <a:grpSpLocks/>
            </p:cNvGrpSpPr>
            <p:nvPr/>
          </p:nvGrpSpPr>
          <p:grpSpPr bwMode="auto">
            <a:xfrm>
              <a:off x="930" y="700"/>
              <a:ext cx="2127" cy="2131"/>
              <a:chOff x="930" y="700"/>
              <a:chExt cx="2127" cy="2131"/>
            </a:xfrm>
          </p:grpSpPr>
          <p:sp>
            <p:nvSpPr>
              <p:cNvPr id="838700" name="Line 44"/>
              <p:cNvSpPr>
                <a:spLocks noChangeShapeType="1"/>
              </p:cNvSpPr>
              <p:nvPr/>
            </p:nvSpPr>
            <p:spPr bwMode="auto">
              <a:xfrm flipV="1">
                <a:off x="1291" y="752"/>
                <a:ext cx="0" cy="2040"/>
              </a:xfrm>
              <a:prstGeom prst="line">
                <a:avLst/>
              </a:prstGeom>
              <a:noFill/>
              <a:ln w="28575">
                <a:solidFill>
                  <a:srgbClr val="FF0000"/>
                </a:solidFill>
                <a:round/>
                <a:headEnd/>
                <a:tailEnd type="stealth" w="lg" len="lg"/>
              </a:ln>
              <a:effectLst/>
              <a:scene3d>
                <a:camera prst="orthographicFront"/>
                <a:lightRig rig="threePt" dir="t"/>
              </a:scene3d>
              <a:sp3d>
                <a:bevelT w="114300" prst="hardEdge"/>
              </a:sp3d>
            </p:spPr>
            <p:txBody>
              <a:bodyPr wrap="none" anchor="ctr"/>
              <a:lstStyle/>
              <a:p>
                <a:endParaRPr lang="zh-CN" altLang="en-US"/>
              </a:p>
            </p:txBody>
          </p:sp>
          <p:sp>
            <p:nvSpPr>
              <p:cNvPr id="838701" name="Text Box 45"/>
              <p:cNvSpPr txBox="1">
                <a:spLocks noChangeArrowheads="1"/>
              </p:cNvSpPr>
              <p:nvPr/>
            </p:nvSpPr>
            <p:spPr bwMode="auto">
              <a:xfrm>
                <a:off x="930" y="2434"/>
                <a:ext cx="279" cy="252"/>
              </a:xfrm>
              <a:prstGeom prst="rect">
                <a:avLst/>
              </a:prstGeom>
              <a:noFill/>
              <a:ln w="9525">
                <a:noFill/>
                <a:miter lim="800000"/>
                <a:headEnd/>
                <a:tailEnd/>
              </a:ln>
              <a:effectLst/>
              <a:scene3d>
                <a:camera prst="orthographicFront"/>
                <a:lightRig rig="threePt" dir="t"/>
              </a:scene3d>
              <a:sp3d>
                <a:bevelT w="114300" prst="hardEdge"/>
              </a:sp3d>
            </p:spPr>
            <p:txBody>
              <a:bodyPr wrap="none">
                <a:spAutoFit/>
              </a:bodyPr>
              <a:lstStyle/>
              <a:p>
                <a:pPr eaLnBrk="0" hangingPunct="0"/>
                <a:r>
                  <a:rPr lang="zh-CN" altLang="en-US" sz="2000" b="1" dirty="0">
                    <a:solidFill>
                      <a:srgbClr val="FF3399"/>
                    </a:solidFill>
                    <a:effectLst>
                      <a:outerShdw blurRad="38100" dist="38100" dir="2700000" algn="tl">
                        <a:srgbClr val="000000"/>
                      </a:outerShdw>
                    </a:effectLst>
                    <a:latin typeface="楷体" pitchFamily="49" charset="-122"/>
                    <a:ea typeface="楷体" pitchFamily="49" charset="-122"/>
                  </a:rPr>
                  <a:t>低</a:t>
                </a:r>
              </a:p>
            </p:txBody>
          </p:sp>
          <p:sp>
            <p:nvSpPr>
              <p:cNvPr id="838702" name="Text Box 46"/>
              <p:cNvSpPr txBox="1">
                <a:spLocks noChangeArrowheads="1"/>
              </p:cNvSpPr>
              <p:nvPr/>
            </p:nvSpPr>
            <p:spPr bwMode="auto">
              <a:xfrm>
                <a:off x="930" y="849"/>
                <a:ext cx="279" cy="252"/>
              </a:xfrm>
              <a:prstGeom prst="rect">
                <a:avLst/>
              </a:prstGeom>
              <a:noFill/>
              <a:ln w="9525">
                <a:noFill/>
                <a:miter lim="800000"/>
                <a:headEnd/>
                <a:tailEnd/>
              </a:ln>
              <a:effectLst/>
              <a:scene3d>
                <a:camera prst="orthographicFront"/>
                <a:lightRig rig="threePt" dir="t"/>
              </a:scene3d>
              <a:sp3d>
                <a:bevelT w="114300" prst="hardEdge"/>
              </a:sp3d>
            </p:spPr>
            <p:txBody>
              <a:bodyPr wrap="none">
                <a:spAutoFit/>
              </a:bodyPr>
              <a:lstStyle/>
              <a:p>
                <a:pPr eaLnBrk="0" hangingPunct="0"/>
                <a:r>
                  <a:rPr lang="zh-CN" altLang="en-US" sz="2000" b="1" dirty="0">
                    <a:solidFill>
                      <a:srgbClr val="FF3399"/>
                    </a:solidFill>
                    <a:effectLst>
                      <a:outerShdw blurRad="38100" dist="38100" dir="2700000" algn="tl">
                        <a:srgbClr val="000000"/>
                      </a:outerShdw>
                    </a:effectLst>
                    <a:latin typeface="楷体" pitchFamily="49" charset="-122"/>
                    <a:ea typeface="楷体" pitchFamily="49" charset="-122"/>
                  </a:rPr>
                  <a:t>高</a:t>
                </a:r>
              </a:p>
            </p:txBody>
          </p:sp>
          <p:grpSp>
            <p:nvGrpSpPr>
              <p:cNvPr id="838703" name="Group 47"/>
              <p:cNvGrpSpPr>
                <a:grpSpLocks/>
              </p:cNvGrpSpPr>
              <p:nvPr/>
            </p:nvGrpSpPr>
            <p:grpSpPr bwMode="auto">
              <a:xfrm>
                <a:off x="1451" y="700"/>
                <a:ext cx="1606" cy="2131"/>
                <a:chOff x="1699" y="700"/>
                <a:chExt cx="1606" cy="2131"/>
              </a:xfrm>
            </p:grpSpPr>
            <p:sp>
              <p:nvSpPr>
                <p:cNvPr id="838704" name="Text Box 48"/>
                <p:cNvSpPr txBox="1">
                  <a:spLocks noChangeArrowheads="1"/>
                </p:cNvSpPr>
                <p:nvPr/>
              </p:nvSpPr>
              <p:spPr bwMode="auto">
                <a:xfrm>
                  <a:off x="1699" y="1172"/>
                  <a:ext cx="578" cy="250"/>
                </a:xfrm>
                <a:prstGeom prst="rect">
                  <a:avLst/>
                </a:prstGeom>
                <a:noFill/>
                <a:ln w="9525">
                  <a:noFill/>
                  <a:miter lim="800000"/>
                  <a:headEnd/>
                  <a:tailEnd/>
                </a:ln>
                <a:effectLst/>
                <a:scene3d>
                  <a:camera prst="orthographicFront"/>
                  <a:lightRig rig="threePt" dir="t"/>
                </a:scene3d>
                <a:sp3d>
                  <a:bevelT w="114300" prst="hardEdge"/>
                </a:sp3d>
              </p:spPr>
              <p:txBody>
                <a:bodyPr wrap="none">
                  <a:spAutoFit/>
                </a:bodyPr>
                <a:lstStyle/>
                <a:p>
                  <a:pPr eaLnBrk="0" hangingPunct="0"/>
                  <a:r>
                    <a:rPr lang="en-US" altLang="zh-CN" sz="2000" b="1">
                      <a:effectLst>
                        <a:outerShdw blurRad="38100" dist="38100" dir="2700000" algn="tl">
                          <a:srgbClr val="FFFFFF"/>
                        </a:outerShdw>
                      </a:effectLst>
                    </a:rPr>
                    <a:t>double</a:t>
                  </a:r>
                </a:p>
              </p:txBody>
            </p:sp>
            <p:sp>
              <p:nvSpPr>
                <p:cNvPr id="838705" name="Text Box 49"/>
                <p:cNvSpPr txBox="1">
                  <a:spLocks noChangeArrowheads="1"/>
                </p:cNvSpPr>
                <p:nvPr/>
              </p:nvSpPr>
              <p:spPr bwMode="auto">
                <a:xfrm>
                  <a:off x="2491" y="1172"/>
                  <a:ext cx="426" cy="250"/>
                </a:xfrm>
                <a:prstGeom prst="rect">
                  <a:avLst/>
                </a:prstGeom>
                <a:noFill/>
                <a:ln w="9525">
                  <a:noFill/>
                  <a:miter lim="800000"/>
                  <a:headEnd/>
                  <a:tailEnd/>
                </a:ln>
                <a:effectLst/>
                <a:scene3d>
                  <a:camera prst="orthographicFront"/>
                  <a:lightRig rig="threePt" dir="t"/>
                </a:scene3d>
                <a:sp3d>
                  <a:bevelT w="114300" prst="hardEdge"/>
                </a:sp3d>
              </p:spPr>
              <p:txBody>
                <a:bodyPr wrap="none">
                  <a:spAutoFit/>
                </a:bodyPr>
                <a:lstStyle/>
                <a:p>
                  <a:pPr eaLnBrk="0" hangingPunct="0"/>
                  <a:r>
                    <a:rPr lang="en-US" altLang="zh-CN" sz="2000" b="1">
                      <a:effectLst>
                        <a:outerShdw blurRad="38100" dist="38100" dir="2700000" algn="tl">
                          <a:srgbClr val="FFFFFF"/>
                        </a:outerShdw>
                      </a:effectLst>
                    </a:rPr>
                    <a:t>float</a:t>
                  </a:r>
                </a:p>
              </p:txBody>
            </p:sp>
            <p:sp>
              <p:nvSpPr>
                <p:cNvPr id="838706" name="Text Box 50"/>
                <p:cNvSpPr txBox="1">
                  <a:spLocks noChangeArrowheads="1"/>
                </p:cNvSpPr>
                <p:nvPr/>
              </p:nvSpPr>
              <p:spPr bwMode="auto">
                <a:xfrm>
                  <a:off x="1813" y="1615"/>
                  <a:ext cx="409" cy="250"/>
                </a:xfrm>
                <a:prstGeom prst="rect">
                  <a:avLst/>
                </a:prstGeom>
                <a:noFill/>
                <a:ln w="9525">
                  <a:noFill/>
                  <a:miter lim="800000"/>
                  <a:headEnd/>
                  <a:tailEnd/>
                </a:ln>
                <a:effectLst/>
                <a:scene3d>
                  <a:camera prst="orthographicFront"/>
                  <a:lightRig rig="threePt" dir="t"/>
                </a:scene3d>
                <a:sp3d>
                  <a:bevelT w="114300" prst="hardEdge"/>
                </a:sp3d>
              </p:spPr>
              <p:txBody>
                <a:bodyPr wrap="none">
                  <a:spAutoFit/>
                </a:bodyPr>
                <a:lstStyle/>
                <a:p>
                  <a:pPr eaLnBrk="0" hangingPunct="0"/>
                  <a:r>
                    <a:rPr lang="en-US" altLang="zh-CN" sz="2000" b="1">
                      <a:effectLst>
                        <a:outerShdw blurRad="38100" dist="38100" dir="2700000" algn="tl">
                          <a:srgbClr val="FFFFFF"/>
                        </a:outerShdw>
                      </a:effectLst>
                    </a:rPr>
                    <a:t>long</a:t>
                  </a:r>
                </a:p>
              </p:txBody>
            </p:sp>
            <p:sp>
              <p:nvSpPr>
                <p:cNvPr id="838707" name="Text Box 51"/>
                <p:cNvSpPr txBox="1">
                  <a:spLocks noChangeArrowheads="1"/>
                </p:cNvSpPr>
                <p:nvPr/>
              </p:nvSpPr>
              <p:spPr bwMode="auto">
                <a:xfrm>
                  <a:off x="1727" y="2080"/>
                  <a:ext cx="729" cy="250"/>
                </a:xfrm>
                <a:prstGeom prst="rect">
                  <a:avLst/>
                </a:prstGeom>
                <a:noFill/>
                <a:ln w="9525">
                  <a:noFill/>
                  <a:miter lim="800000"/>
                  <a:headEnd/>
                  <a:tailEnd/>
                </a:ln>
                <a:effectLst/>
                <a:scene3d>
                  <a:camera prst="orthographicFront"/>
                  <a:lightRig rig="threePt" dir="t"/>
                </a:scene3d>
                <a:sp3d>
                  <a:bevelT w="114300" prst="hardEdge"/>
                </a:sp3d>
              </p:spPr>
              <p:txBody>
                <a:bodyPr wrap="none">
                  <a:spAutoFit/>
                </a:bodyPr>
                <a:lstStyle/>
                <a:p>
                  <a:pPr eaLnBrk="0" hangingPunct="0"/>
                  <a:r>
                    <a:rPr lang="en-US" altLang="zh-CN" sz="2000" b="1">
                      <a:solidFill>
                        <a:srgbClr val="FF0000"/>
                      </a:solidFill>
                      <a:effectLst>
                        <a:outerShdw blurRad="38100" dist="38100" dir="2700000" algn="tl">
                          <a:srgbClr val="000000"/>
                        </a:outerShdw>
                      </a:effectLst>
                    </a:rPr>
                    <a:t>unsigned</a:t>
                  </a:r>
                </a:p>
              </p:txBody>
            </p:sp>
            <p:sp>
              <p:nvSpPr>
                <p:cNvPr id="838708" name="Text Box 52"/>
                <p:cNvSpPr txBox="1">
                  <a:spLocks noChangeArrowheads="1"/>
                </p:cNvSpPr>
                <p:nvPr/>
              </p:nvSpPr>
              <p:spPr bwMode="auto">
                <a:xfrm>
                  <a:off x="1825" y="2581"/>
                  <a:ext cx="302" cy="250"/>
                </a:xfrm>
                <a:prstGeom prst="rect">
                  <a:avLst/>
                </a:prstGeom>
                <a:noFill/>
                <a:ln w="9525">
                  <a:noFill/>
                  <a:miter lim="800000"/>
                  <a:headEnd/>
                  <a:tailEnd/>
                </a:ln>
                <a:effectLst/>
                <a:scene3d>
                  <a:camera prst="orthographicFront"/>
                  <a:lightRig rig="threePt" dir="t"/>
                </a:scene3d>
                <a:sp3d>
                  <a:bevelT w="114300" prst="hardEdge"/>
                </a:sp3d>
              </p:spPr>
              <p:txBody>
                <a:bodyPr wrap="none">
                  <a:spAutoFit/>
                </a:bodyPr>
                <a:lstStyle/>
                <a:p>
                  <a:pPr eaLnBrk="0" hangingPunct="0"/>
                  <a:r>
                    <a:rPr lang="en-US" altLang="zh-CN" sz="2000" b="1">
                      <a:effectLst>
                        <a:outerShdw blurRad="38100" dist="38100" dir="2700000" algn="tl">
                          <a:srgbClr val="FFFFFF"/>
                        </a:outerShdw>
                      </a:effectLst>
                    </a:rPr>
                    <a:t>int</a:t>
                  </a:r>
                </a:p>
              </p:txBody>
            </p:sp>
            <p:sp>
              <p:nvSpPr>
                <p:cNvPr id="838709" name="Text Box 53"/>
                <p:cNvSpPr txBox="1">
                  <a:spLocks noChangeArrowheads="1"/>
                </p:cNvSpPr>
                <p:nvPr/>
              </p:nvSpPr>
              <p:spPr bwMode="auto">
                <a:xfrm>
                  <a:off x="2443" y="2581"/>
                  <a:ext cx="862" cy="250"/>
                </a:xfrm>
                <a:prstGeom prst="rect">
                  <a:avLst/>
                </a:prstGeom>
                <a:noFill/>
                <a:ln w="9525">
                  <a:noFill/>
                  <a:miter lim="800000"/>
                  <a:headEnd/>
                  <a:tailEnd/>
                </a:ln>
                <a:effectLst/>
                <a:scene3d>
                  <a:camera prst="orthographicFront"/>
                  <a:lightRig rig="threePt" dir="t"/>
                </a:scene3d>
                <a:sp3d>
                  <a:bevelT w="114300" prst="hardEdge"/>
                </a:sp3d>
              </p:spPr>
              <p:txBody>
                <a:bodyPr wrap="none">
                  <a:spAutoFit/>
                </a:bodyPr>
                <a:lstStyle/>
                <a:p>
                  <a:pPr eaLnBrk="0" hangingPunct="0"/>
                  <a:r>
                    <a:rPr lang="en-US" altLang="zh-CN" sz="2000" b="1" dirty="0">
                      <a:effectLst>
                        <a:outerShdw blurRad="38100" dist="38100" dir="2700000" algn="tl">
                          <a:srgbClr val="FFFFFF"/>
                        </a:outerShdw>
                      </a:effectLst>
                    </a:rPr>
                    <a:t>char, short</a:t>
                  </a:r>
                </a:p>
              </p:txBody>
            </p:sp>
            <p:sp>
              <p:nvSpPr>
                <p:cNvPr id="838710" name="Line 54"/>
                <p:cNvSpPr>
                  <a:spLocks noChangeShapeType="1"/>
                </p:cNvSpPr>
                <p:nvPr/>
              </p:nvSpPr>
              <p:spPr bwMode="auto">
                <a:xfrm rot="10800000">
                  <a:off x="1968" y="1378"/>
                  <a:ext cx="0" cy="293"/>
                </a:xfrm>
                <a:prstGeom prst="line">
                  <a:avLst/>
                </a:prstGeom>
                <a:noFill/>
                <a:ln w="28575">
                  <a:solidFill>
                    <a:srgbClr val="0000FF"/>
                  </a:solidFill>
                  <a:round/>
                  <a:headEnd/>
                  <a:tailEnd type="stealth" w="lg" len="lg"/>
                </a:ln>
                <a:effectLst/>
                <a:scene3d>
                  <a:camera prst="orthographicFront"/>
                  <a:lightRig rig="threePt" dir="t"/>
                </a:scene3d>
                <a:sp3d>
                  <a:bevelT w="114300" prst="hardEdge"/>
                </a:sp3d>
              </p:spPr>
              <p:txBody>
                <a:bodyPr wrap="none" anchor="ctr"/>
                <a:lstStyle/>
                <a:p>
                  <a:endParaRPr lang="zh-CN" altLang="en-US"/>
                </a:p>
              </p:txBody>
            </p:sp>
            <p:sp>
              <p:nvSpPr>
                <p:cNvPr id="838711" name="Line 55"/>
                <p:cNvSpPr>
                  <a:spLocks noChangeShapeType="1"/>
                </p:cNvSpPr>
                <p:nvPr/>
              </p:nvSpPr>
              <p:spPr bwMode="auto">
                <a:xfrm rot="10800000">
                  <a:off x="1971" y="1837"/>
                  <a:ext cx="0" cy="293"/>
                </a:xfrm>
                <a:prstGeom prst="line">
                  <a:avLst/>
                </a:prstGeom>
                <a:noFill/>
                <a:ln w="28575">
                  <a:solidFill>
                    <a:srgbClr val="0000FF"/>
                  </a:solidFill>
                  <a:round/>
                  <a:headEnd/>
                  <a:tailEnd type="stealth" w="lg" len="lg"/>
                </a:ln>
                <a:effectLst/>
                <a:scene3d>
                  <a:camera prst="orthographicFront"/>
                  <a:lightRig rig="threePt" dir="t"/>
                </a:scene3d>
                <a:sp3d>
                  <a:bevelT w="114300" prst="hardEdge"/>
                </a:sp3d>
              </p:spPr>
              <p:txBody>
                <a:bodyPr wrap="none" anchor="ctr"/>
                <a:lstStyle/>
                <a:p>
                  <a:endParaRPr lang="zh-CN" altLang="en-US"/>
                </a:p>
              </p:txBody>
            </p:sp>
            <p:sp>
              <p:nvSpPr>
                <p:cNvPr id="838712" name="Line 56"/>
                <p:cNvSpPr>
                  <a:spLocks noChangeShapeType="1"/>
                </p:cNvSpPr>
                <p:nvPr/>
              </p:nvSpPr>
              <p:spPr bwMode="auto">
                <a:xfrm rot="10800000">
                  <a:off x="1963" y="2320"/>
                  <a:ext cx="0" cy="293"/>
                </a:xfrm>
                <a:prstGeom prst="line">
                  <a:avLst/>
                </a:prstGeom>
                <a:noFill/>
                <a:ln w="28575">
                  <a:solidFill>
                    <a:srgbClr val="0000FF"/>
                  </a:solidFill>
                  <a:round/>
                  <a:headEnd/>
                  <a:tailEnd type="stealth" w="lg" len="lg"/>
                </a:ln>
                <a:effectLst/>
                <a:scene3d>
                  <a:camera prst="orthographicFront"/>
                  <a:lightRig rig="threePt" dir="t"/>
                </a:scene3d>
                <a:sp3d>
                  <a:bevelT w="114300" prst="hardEdge"/>
                </a:sp3d>
              </p:spPr>
              <p:txBody>
                <a:bodyPr wrap="none" anchor="ctr"/>
                <a:lstStyle/>
                <a:p>
                  <a:endParaRPr lang="zh-CN" altLang="en-US"/>
                </a:p>
              </p:txBody>
            </p:sp>
            <p:sp>
              <p:nvSpPr>
                <p:cNvPr id="838713" name="Line 57"/>
                <p:cNvSpPr>
                  <a:spLocks noChangeShapeType="1"/>
                </p:cNvSpPr>
                <p:nvPr/>
              </p:nvSpPr>
              <p:spPr bwMode="auto">
                <a:xfrm flipH="1">
                  <a:off x="2219" y="1320"/>
                  <a:ext cx="320" cy="0"/>
                </a:xfrm>
                <a:prstGeom prst="line">
                  <a:avLst/>
                </a:prstGeom>
                <a:noFill/>
                <a:ln w="28575">
                  <a:solidFill>
                    <a:srgbClr val="FF00FF"/>
                  </a:solidFill>
                  <a:round/>
                  <a:headEnd/>
                  <a:tailEnd type="stealth" w="lg" len="lg"/>
                </a:ln>
                <a:effectLst/>
                <a:scene3d>
                  <a:camera prst="orthographicFront"/>
                  <a:lightRig rig="threePt" dir="t"/>
                </a:scene3d>
                <a:sp3d>
                  <a:bevelT w="114300" prst="hardEdge"/>
                </a:sp3d>
              </p:spPr>
              <p:txBody>
                <a:bodyPr wrap="none" anchor="ctr"/>
                <a:lstStyle/>
                <a:p>
                  <a:endParaRPr lang="zh-CN" altLang="en-US"/>
                </a:p>
              </p:txBody>
            </p:sp>
            <p:sp>
              <p:nvSpPr>
                <p:cNvPr id="838714" name="Line 58"/>
                <p:cNvSpPr>
                  <a:spLocks noChangeShapeType="1"/>
                </p:cNvSpPr>
                <p:nvPr/>
              </p:nvSpPr>
              <p:spPr bwMode="auto">
                <a:xfrm flipH="1">
                  <a:off x="2086" y="2704"/>
                  <a:ext cx="375" cy="0"/>
                </a:xfrm>
                <a:prstGeom prst="line">
                  <a:avLst/>
                </a:prstGeom>
                <a:noFill/>
                <a:ln w="28575">
                  <a:solidFill>
                    <a:srgbClr val="FF00FF"/>
                  </a:solidFill>
                  <a:round/>
                  <a:headEnd/>
                  <a:tailEnd type="stealth" w="lg" len="lg"/>
                </a:ln>
                <a:effectLst/>
                <a:scene3d>
                  <a:camera prst="orthographicFront"/>
                  <a:lightRig rig="threePt" dir="t"/>
                </a:scene3d>
                <a:sp3d>
                  <a:bevelT w="114300" prst="hardEdge"/>
                </a:sp3d>
              </p:spPr>
              <p:txBody>
                <a:bodyPr wrap="none" anchor="ctr"/>
                <a:lstStyle/>
                <a:p>
                  <a:endParaRPr lang="zh-CN" altLang="en-US"/>
                </a:p>
              </p:txBody>
            </p:sp>
            <p:sp>
              <p:nvSpPr>
                <p:cNvPr id="838715" name="Line 59"/>
                <p:cNvSpPr>
                  <a:spLocks noChangeShapeType="1"/>
                </p:cNvSpPr>
                <p:nvPr/>
              </p:nvSpPr>
              <p:spPr bwMode="auto">
                <a:xfrm rot="10800000">
                  <a:off x="1968" y="938"/>
                  <a:ext cx="0" cy="293"/>
                </a:xfrm>
                <a:prstGeom prst="line">
                  <a:avLst/>
                </a:prstGeom>
                <a:noFill/>
                <a:ln w="28575">
                  <a:solidFill>
                    <a:srgbClr val="0000FF"/>
                  </a:solidFill>
                  <a:round/>
                  <a:headEnd/>
                  <a:tailEnd type="stealth" w="lg" len="lg"/>
                </a:ln>
                <a:effectLst/>
                <a:scene3d>
                  <a:camera prst="orthographicFront"/>
                  <a:lightRig rig="threePt" dir="t"/>
                </a:scene3d>
                <a:sp3d>
                  <a:bevelT w="114300" prst="hardEdge"/>
                </a:sp3d>
              </p:spPr>
              <p:txBody>
                <a:bodyPr wrap="none" anchor="ctr"/>
                <a:lstStyle/>
                <a:p>
                  <a:endParaRPr lang="zh-CN" altLang="en-US"/>
                </a:p>
              </p:txBody>
            </p:sp>
            <p:sp>
              <p:nvSpPr>
                <p:cNvPr id="838716" name="Text Box 60"/>
                <p:cNvSpPr txBox="1">
                  <a:spLocks noChangeArrowheads="1"/>
                </p:cNvSpPr>
                <p:nvPr/>
              </p:nvSpPr>
              <p:spPr bwMode="auto">
                <a:xfrm>
                  <a:off x="1707" y="700"/>
                  <a:ext cx="911" cy="250"/>
                </a:xfrm>
                <a:prstGeom prst="rect">
                  <a:avLst/>
                </a:prstGeom>
                <a:noFill/>
                <a:ln w="9525">
                  <a:noFill/>
                  <a:miter lim="800000"/>
                  <a:headEnd/>
                  <a:tailEnd/>
                </a:ln>
                <a:effectLst/>
                <a:scene3d>
                  <a:camera prst="orthographicFront"/>
                  <a:lightRig rig="threePt" dir="t"/>
                </a:scene3d>
                <a:sp3d>
                  <a:bevelT w="114300" prst="hardEdge"/>
                </a:sp3d>
              </p:spPr>
              <p:txBody>
                <a:bodyPr wrap="none">
                  <a:spAutoFit/>
                </a:bodyPr>
                <a:lstStyle/>
                <a:p>
                  <a:pPr eaLnBrk="0" hangingPunct="0"/>
                  <a:r>
                    <a:rPr kumimoji="0" lang="en-US" altLang="zh-CN" sz="2000" b="1" dirty="0">
                      <a:effectLst>
                        <a:outerShdw blurRad="38100" dist="38100" dir="2700000" algn="tl">
                          <a:srgbClr val="FFFFFF"/>
                        </a:outerShdw>
                      </a:effectLst>
                    </a:rPr>
                    <a:t>long d</a:t>
                  </a:r>
                  <a:r>
                    <a:rPr lang="en-US" altLang="zh-CN" sz="2000" b="1" dirty="0">
                      <a:effectLst>
                        <a:outerShdw blurRad="38100" dist="38100" dir="2700000" algn="tl">
                          <a:srgbClr val="FFFFFF"/>
                        </a:outerShdw>
                      </a:effectLst>
                    </a:rPr>
                    <a:t>ouble</a:t>
                  </a:r>
                </a:p>
              </p:txBody>
            </p:sp>
          </p:grpSp>
        </p:grpSp>
      </p:grpSp>
      <p:grpSp>
        <p:nvGrpSpPr>
          <p:cNvPr id="838717" name="Group 61"/>
          <p:cNvGrpSpPr>
            <a:grpSpLocks/>
          </p:cNvGrpSpPr>
          <p:nvPr/>
        </p:nvGrpSpPr>
        <p:grpSpPr bwMode="auto">
          <a:xfrm>
            <a:off x="1228353" y="5075832"/>
            <a:ext cx="4219575" cy="1233488"/>
            <a:chOff x="3016" y="527"/>
            <a:chExt cx="2658" cy="777"/>
          </a:xfrm>
        </p:grpSpPr>
        <p:sp>
          <p:nvSpPr>
            <p:cNvPr id="838718" name="Text Box 62"/>
            <p:cNvSpPr txBox="1">
              <a:spLocks noChangeArrowheads="1"/>
            </p:cNvSpPr>
            <p:nvPr/>
          </p:nvSpPr>
          <p:spPr bwMode="auto">
            <a:xfrm>
              <a:off x="3016" y="527"/>
              <a:ext cx="536" cy="250"/>
            </a:xfrm>
            <a:prstGeom prst="rect">
              <a:avLst/>
            </a:prstGeom>
            <a:noFill/>
            <a:ln w="9525">
              <a:noFill/>
              <a:miter lim="800000"/>
              <a:headEnd/>
              <a:tailEnd/>
            </a:ln>
            <a:effectLst/>
          </p:spPr>
          <p:txBody>
            <a:bodyPr>
              <a:spAutoFit/>
            </a:bodyPr>
            <a:lstStyle/>
            <a:p>
              <a:pPr eaLnBrk="0" hangingPunct="0"/>
              <a:r>
                <a:rPr lang="zh-CN" altLang="en-US" sz="2000" b="1" dirty="0">
                  <a:effectLst>
                    <a:outerShdw blurRad="38100" dist="38100" dir="2700000" algn="tl">
                      <a:srgbClr val="FFFFFF"/>
                    </a:outerShdw>
                  </a:effectLst>
                  <a:latin typeface="楷体" pitchFamily="49" charset="-122"/>
                  <a:ea typeface="楷体" pitchFamily="49" charset="-122"/>
                </a:rPr>
                <a:t>说明</a:t>
              </a:r>
              <a:r>
                <a:rPr lang="en-US" altLang="zh-CN" sz="2000" b="1" dirty="0">
                  <a:effectLst>
                    <a:outerShdw blurRad="38100" dist="38100" dir="2700000" algn="tl">
                      <a:srgbClr val="FFFFFF"/>
                    </a:outerShdw>
                  </a:effectLst>
                  <a:latin typeface="楷体" pitchFamily="49" charset="-122"/>
                  <a:ea typeface="楷体" pitchFamily="49" charset="-122"/>
                </a:rPr>
                <a:t>:</a:t>
              </a:r>
            </a:p>
          </p:txBody>
        </p:sp>
        <p:sp>
          <p:nvSpPr>
            <p:cNvPr id="838719" name="Line 63"/>
            <p:cNvSpPr>
              <a:spLocks noChangeShapeType="1"/>
            </p:cNvSpPr>
            <p:nvPr/>
          </p:nvSpPr>
          <p:spPr bwMode="auto">
            <a:xfrm flipH="1">
              <a:off x="3419" y="845"/>
              <a:ext cx="495" cy="0"/>
            </a:xfrm>
            <a:prstGeom prst="line">
              <a:avLst/>
            </a:prstGeom>
            <a:noFill/>
            <a:ln w="28575">
              <a:solidFill>
                <a:srgbClr val="FF00FF"/>
              </a:solidFill>
              <a:round/>
              <a:headEnd/>
              <a:tailEnd type="stealth" w="lg" len="lg"/>
            </a:ln>
            <a:effectLst/>
          </p:spPr>
          <p:txBody>
            <a:bodyPr wrap="none" anchor="ctr"/>
            <a:lstStyle/>
            <a:p>
              <a:endParaRPr lang="zh-CN" altLang="en-US"/>
            </a:p>
          </p:txBody>
        </p:sp>
        <p:sp>
          <p:nvSpPr>
            <p:cNvPr id="838720" name="Text Box 64"/>
            <p:cNvSpPr txBox="1">
              <a:spLocks noChangeArrowheads="1"/>
            </p:cNvSpPr>
            <p:nvPr/>
          </p:nvSpPr>
          <p:spPr bwMode="auto">
            <a:xfrm>
              <a:off x="4003" y="709"/>
              <a:ext cx="921" cy="250"/>
            </a:xfrm>
            <a:prstGeom prst="rect">
              <a:avLst/>
            </a:prstGeom>
            <a:noFill/>
            <a:ln w="9525">
              <a:noFill/>
              <a:miter lim="800000"/>
              <a:headEnd/>
              <a:tailEnd/>
            </a:ln>
            <a:effectLst/>
          </p:spPr>
          <p:txBody>
            <a:bodyPr wrap="none">
              <a:spAutoFit/>
            </a:bodyPr>
            <a:lstStyle/>
            <a:p>
              <a:pPr eaLnBrk="0" hangingPunct="0"/>
              <a:r>
                <a:rPr lang="zh-CN" altLang="en-US" sz="2000" b="1" dirty="0">
                  <a:effectLst>
                    <a:outerShdw blurRad="38100" dist="38100" dir="2700000" algn="tl">
                      <a:srgbClr val="FFFFFF"/>
                    </a:outerShdw>
                  </a:effectLst>
                  <a:latin typeface="楷体" pitchFamily="49" charset="-122"/>
                  <a:ea typeface="楷体" pitchFamily="49" charset="-122"/>
                </a:rPr>
                <a:t>必定的转换</a:t>
              </a:r>
            </a:p>
          </p:txBody>
        </p:sp>
        <p:sp>
          <p:nvSpPr>
            <p:cNvPr id="838721" name="Line 65"/>
            <p:cNvSpPr>
              <a:spLocks noChangeShapeType="1"/>
            </p:cNvSpPr>
            <p:nvPr/>
          </p:nvSpPr>
          <p:spPr bwMode="auto">
            <a:xfrm flipV="1">
              <a:off x="3451" y="981"/>
              <a:ext cx="0" cy="323"/>
            </a:xfrm>
            <a:prstGeom prst="line">
              <a:avLst/>
            </a:prstGeom>
            <a:noFill/>
            <a:ln w="28575">
              <a:solidFill>
                <a:srgbClr val="0000FF"/>
              </a:solidFill>
              <a:round/>
              <a:headEnd/>
              <a:tailEnd type="stealth" w="lg" len="lg"/>
            </a:ln>
            <a:effectLst/>
          </p:spPr>
          <p:txBody>
            <a:bodyPr wrap="none" anchor="ctr"/>
            <a:lstStyle/>
            <a:p>
              <a:endParaRPr lang="zh-CN" altLang="en-US"/>
            </a:p>
          </p:txBody>
        </p:sp>
        <p:sp>
          <p:nvSpPr>
            <p:cNvPr id="838722" name="Text Box 66"/>
            <p:cNvSpPr txBox="1">
              <a:spLocks noChangeArrowheads="1"/>
            </p:cNvSpPr>
            <p:nvPr/>
          </p:nvSpPr>
          <p:spPr bwMode="auto">
            <a:xfrm>
              <a:off x="3787" y="1007"/>
              <a:ext cx="1887" cy="250"/>
            </a:xfrm>
            <a:prstGeom prst="rect">
              <a:avLst/>
            </a:prstGeom>
            <a:noFill/>
            <a:ln w="9525">
              <a:noFill/>
              <a:miter lim="800000"/>
              <a:headEnd/>
              <a:tailEnd/>
            </a:ln>
            <a:effectLst/>
          </p:spPr>
          <p:txBody>
            <a:bodyPr wrap="none">
              <a:spAutoFit/>
            </a:bodyPr>
            <a:lstStyle/>
            <a:p>
              <a:pPr eaLnBrk="0" hangingPunct="0"/>
              <a:r>
                <a:rPr lang="zh-CN" altLang="en-US" sz="2000" b="1">
                  <a:effectLst>
                    <a:outerShdw blurRad="38100" dist="38100" dir="2700000" algn="tl">
                      <a:srgbClr val="FFFFFF"/>
                    </a:outerShdw>
                  </a:effectLst>
                  <a:latin typeface="楷体" pitchFamily="49" charset="-122"/>
                  <a:ea typeface="楷体" pitchFamily="49" charset="-122"/>
                </a:rPr>
                <a:t>运算对象类型不同时转换</a:t>
              </a:r>
            </a:p>
          </p:txBody>
        </p:sp>
      </p:grpSp>
      <p:sp>
        <p:nvSpPr>
          <p:cNvPr id="838723" name="Rectangle 67"/>
          <p:cNvSpPr>
            <a:spLocks noChangeArrowheads="1"/>
          </p:cNvSpPr>
          <p:nvPr/>
        </p:nvSpPr>
        <p:spPr bwMode="auto">
          <a:xfrm>
            <a:off x="6096000" y="851228"/>
            <a:ext cx="5616624" cy="1569660"/>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latin typeface="楷体" pitchFamily="49" charset="-122"/>
                <a:ea typeface="楷体" pitchFamily="49" charset="-122"/>
              </a:rPr>
              <a:t>　　当表达式中存在有符号类型和无符号类型时，按照左图中算术运算数据类型转换规则，</a:t>
            </a:r>
            <a:r>
              <a:rPr lang="zh-CN" altLang="en-US" b="1" dirty="0">
                <a:solidFill>
                  <a:srgbClr val="C00000"/>
                </a:solidFill>
                <a:effectLst>
                  <a:outerShdw blurRad="38100" dist="38100" dir="2700000" algn="tl">
                    <a:srgbClr val="000000"/>
                  </a:outerShdw>
                </a:effectLst>
                <a:latin typeface="楷体" pitchFamily="49" charset="-122"/>
                <a:ea typeface="楷体" pitchFamily="49" charset="-122"/>
              </a:rPr>
              <a:t>所有的操作数都自动转换为无符号类型</a:t>
            </a:r>
            <a:r>
              <a:rPr lang="zh-CN" altLang="en-US" b="1" dirty="0">
                <a:effectLst>
                  <a:outerShdw blurRad="38100" dist="38100" dir="2700000" algn="tl">
                    <a:srgbClr val="FFFFFF"/>
                  </a:outerShdw>
                </a:effectLst>
                <a:latin typeface="楷体" pitchFamily="49" charset="-122"/>
                <a:ea typeface="楷体" pitchFamily="49" charset="-122"/>
              </a:rPr>
              <a:t>。 </a:t>
            </a:r>
          </a:p>
        </p:txBody>
      </p:sp>
      <p:sp>
        <p:nvSpPr>
          <p:cNvPr id="838724" name="Rectangle 68"/>
          <p:cNvSpPr>
            <a:spLocks noChangeArrowheads="1"/>
          </p:cNvSpPr>
          <p:nvPr/>
        </p:nvSpPr>
        <p:spPr bwMode="auto">
          <a:xfrm>
            <a:off x="6960096" y="2757697"/>
            <a:ext cx="4051300" cy="860425"/>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algn="ctr"/>
            <a:r>
              <a:rPr lang="zh-CN" altLang="en-US" b="1" dirty="0">
                <a:solidFill>
                  <a:srgbClr val="FF3399"/>
                </a:solidFill>
                <a:latin typeface="隶书" pitchFamily="49" charset="-122"/>
                <a:ea typeface="隶书" pitchFamily="49" charset="-122"/>
              </a:rPr>
              <a:t>例： </a:t>
            </a:r>
            <a:r>
              <a:rPr lang="en-US" altLang="zh-CN" b="1" dirty="0"/>
              <a:t>unsigned </a:t>
            </a:r>
            <a:r>
              <a:rPr lang="en-US" altLang="zh-CN" b="1" dirty="0" err="1"/>
              <a:t>int</a:t>
            </a:r>
            <a:r>
              <a:rPr lang="en-US" altLang="zh-CN" b="1" dirty="0"/>
              <a:t> a = 30;</a:t>
            </a:r>
          </a:p>
          <a:p>
            <a:pPr algn="ctr"/>
            <a:r>
              <a:rPr lang="en-US" altLang="zh-CN" b="1" dirty="0" err="1"/>
              <a:t>int</a:t>
            </a:r>
            <a:r>
              <a:rPr lang="en-US" altLang="zh-CN" b="1" dirty="0"/>
              <a:t> b = -130;</a:t>
            </a:r>
          </a:p>
        </p:txBody>
      </p:sp>
      <p:sp>
        <p:nvSpPr>
          <p:cNvPr id="838725" name="Rectangle 69"/>
          <p:cNvSpPr>
            <a:spLocks noChangeArrowheads="1"/>
          </p:cNvSpPr>
          <p:nvPr/>
        </p:nvSpPr>
        <p:spPr bwMode="auto">
          <a:xfrm>
            <a:off x="6871207" y="3737389"/>
            <a:ext cx="4454525" cy="519112"/>
          </a:xfrm>
          <a:prstGeom prst="rect">
            <a:avLst/>
          </a:prstGeom>
          <a:noFill/>
          <a:ln w="9525">
            <a:noFill/>
            <a:miter lim="800000"/>
            <a:headEnd/>
            <a:tailEnd/>
          </a:ln>
          <a:effectLst/>
        </p:spPr>
        <p:txBody>
          <a:bodyPr wrap="none" anchor="ctr">
            <a:spAutoFit/>
          </a:bodyPr>
          <a:lstStyle/>
          <a:p>
            <a:r>
              <a:rPr lang="zh-CN" altLang="en-US" sz="2800" b="1" dirty="0">
                <a:solidFill>
                  <a:srgbClr val="FF0000"/>
                </a:solidFill>
                <a:effectLst>
                  <a:outerShdw blurRad="38100" dist="38100" dir="2700000" algn="tl">
                    <a:srgbClr val="000000"/>
                  </a:outerShdw>
                </a:effectLst>
                <a:latin typeface="隶书" pitchFamily="49" charset="-122"/>
                <a:ea typeface="隶书" pitchFamily="49" charset="-122"/>
              </a:rPr>
              <a:t>问：</a:t>
            </a:r>
            <a:r>
              <a:rPr lang="en-US" altLang="zh-CN" sz="2800" b="1" dirty="0">
                <a:solidFill>
                  <a:srgbClr val="0000FF"/>
                </a:solidFill>
                <a:effectLst>
                  <a:outerShdw blurRad="38100" dist="38100" dir="2700000" algn="tl">
                    <a:srgbClr val="000000"/>
                  </a:outerShdw>
                </a:effectLst>
                <a:ea typeface="隶书" pitchFamily="49" charset="-122"/>
              </a:rPr>
              <a:t>a &gt; b</a:t>
            </a:r>
            <a:r>
              <a:rPr lang="en-US" altLang="zh-CN" sz="2800" b="1" dirty="0">
                <a:solidFill>
                  <a:srgbClr val="0000FF"/>
                </a:solidFill>
                <a:effectLst>
                  <a:outerShdw blurRad="38100" dist="38100" dir="2700000" algn="tl">
                    <a:srgbClr val="000000"/>
                  </a:outerShdw>
                </a:effectLst>
                <a:latin typeface="隶书" pitchFamily="49" charset="-122"/>
                <a:ea typeface="隶书" pitchFamily="49" charset="-122"/>
              </a:rPr>
              <a:t>?</a:t>
            </a:r>
            <a:r>
              <a:rPr lang="zh-CN" altLang="en-US" sz="2800" b="1" dirty="0">
                <a:solidFill>
                  <a:srgbClr val="0000FF"/>
                </a:solidFill>
                <a:effectLst>
                  <a:outerShdw blurRad="38100" dist="38100" dir="2700000" algn="tl">
                    <a:srgbClr val="000000"/>
                  </a:outerShdw>
                </a:effectLst>
                <a:latin typeface="隶书" pitchFamily="49" charset="-122"/>
                <a:ea typeface="隶书" pitchFamily="49" charset="-122"/>
              </a:rPr>
              <a:t>　还是　</a:t>
            </a:r>
            <a:r>
              <a:rPr lang="en-US" altLang="zh-CN" sz="2800" b="1" dirty="0">
                <a:solidFill>
                  <a:srgbClr val="0000FF"/>
                </a:solidFill>
                <a:effectLst>
                  <a:outerShdw blurRad="38100" dist="38100" dir="2700000" algn="tl">
                    <a:srgbClr val="000000"/>
                  </a:outerShdw>
                </a:effectLst>
                <a:ea typeface="隶书" pitchFamily="49" charset="-122"/>
              </a:rPr>
              <a:t>b &gt; a</a:t>
            </a:r>
            <a:r>
              <a:rPr lang="zh-CN" altLang="en-US" sz="2800" b="1" dirty="0">
                <a:solidFill>
                  <a:srgbClr val="0000FF"/>
                </a:solidFill>
                <a:effectLst>
                  <a:outerShdw blurRad="38100" dist="38100" dir="2700000" algn="tl">
                    <a:srgbClr val="000000"/>
                  </a:outerShdw>
                </a:effectLst>
                <a:latin typeface="隶书" pitchFamily="49" charset="-122"/>
                <a:ea typeface="隶书" pitchFamily="49" charset="-122"/>
              </a:rPr>
              <a:t>？</a:t>
            </a:r>
            <a:r>
              <a:rPr lang="zh-CN" altLang="en-US" dirty="0">
                <a:solidFill>
                  <a:srgbClr val="0000FF"/>
                </a:solidFill>
              </a:rPr>
              <a:t> </a:t>
            </a:r>
          </a:p>
        </p:txBody>
      </p:sp>
      <p:sp>
        <p:nvSpPr>
          <p:cNvPr id="838726" name="Text Box 70"/>
          <p:cNvSpPr txBox="1">
            <a:spLocks noChangeArrowheads="1"/>
          </p:cNvSpPr>
          <p:nvPr/>
        </p:nvSpPr>
        <p:spPr bwMode="auto">
          <a:xfrm>
            <a:off x="9623871" y="3533348"/>
            <a:ext cx="936625" cy="914400"/>
          </a:xfrm>
          <a:prstGeom prst="rect">
            <a:avLst/>
          </a:prstGeom>
          <a:noFill/>
          <a:ln w="9525">
            <a:noFill/>
            <a:miter lim="800000"/>
            <a:headEnd/>
            <a:tailEnd/>
          </a:ln>
          <a:effectLst/>
        </p:spPr>
        <p:txBody>
          <a:bodyPr>
            <a:spAutoFit/>
          </a:bodyPr>
          <a:lstStyle/>
          <a:p>
            <a:pPr>
              <a:spcBef>
                <a:spcPct val="50000"/>
              </a:spcBef>
            </a:pPr>
            <a:r>
              <a:rPr lang="en-US" altLang="zh-CN" sz="5400" b="1" dirty="0">
                <a:solidFill>
                  <a:srgbClr val="FF0000"/>
                </a:solidFill>
              </a:rPr>
              <a:t>√</a:t>
            </a:r>
          </a:p>
        </p:txBody>
      </p:sp>
      <p:sp>
        <p:nvSpPr>
          <p:cNvPr id="838727" name="Rectangle 71"/>
          <p:cNvSpPr>
            <a:spLocks noChangeArrowheads="1"/>
          </p:cNvSpPr>
          <p:nvPr/>
        </p:nvSpPr>
        <p:spPr bwMode="auto">
          <a:xfrm>
            <a:off x="6243269" y="4561777"/>
            <a:ext cx="5469347" cy="1569660"/>
          </a:xfrm>
          <a:prstGeom prst="rect">
            <a:avLst/>
          </a:prstGeom>
          <a:solidFill>
            <a:srgbClr val="FFFFFF"/>
          </a:soli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effectLst>
                  <a:outerShdw blurRad="38100" dist="38100" dir="2700000" algn="tl">
                    <a:srgbClr val="C0C0C0"/>
                  </a:outerShdw>
                </a:effectLst>
                <a:latin typeface="楷体_GB2312" pitchFamily="49" charset="-122"/>
                <a:ea typeface="楷体" pitchFamily="49" charset="-122"/>
              </a:rPr>
              <a:t>    </a:t>
            </a:r>
            <a:r>
              <a:rPr lang="zh-CN" altLang="en-US" b="1" dirty="0">
                <a:effectLst>
                  <a:outerShdw blurRad="38100" dist="38100" dir="2700000" algn="tl">
                    <a:srgbClr val="C0C0C0"/>
                  </a:outerShdw>
                </a:effectLst>
                <a:latin typeface="+mn-lt"/>
                <a:ea typeface="楷体" pitchFamily="49" charset="-122"/>
              </a:rPr>
              <a:t>因为在</a:t>
            </a:r>
            <a:r>
              <a:rPr lang="en-US" altLang="zh-CN" b="1" dirty="0">
                <a:effectLst>
                  <a:outerShdw blurRad="38100" dist="38100" dir="2700000" algn="tl">
                    <a:srgbClr val="C0C0C0"/>
                  </a:outerShdw>
                </a:effectLst>
                <a:latin typeface="+mn-lt"/>
                <a:ea typeface="楷体" pitchFamily="49" charset="-122"/>
              </a:rPr>
              <a:t>C</a:t>
            </a:r>
            <a:r>
              <a:rPr lang="zh-CN" altLang="en-US" b="1" dirty="0">
                <a:effectLst>
                  <a:outerShdw blurRad="38100" dist="38100" dir="2700000" algn="tl">
                    <a:srgbClr val="C0C0C0"/>
                  </a:outerShdw>
                </a:effectLst>
                <a:latin typeface="+mn-lt"/>
                <a:ea typeface="楷体" pitchFamily="49" charset="-122"/>
              </a:rPr>
              <a:t>语言操作中，如果遇到无符号数与有符号数之间的操作，编译器会自动转化为无符号数来进行处理，因此</a:t>
            </a:r>
            <a:r>
              <a:rPr lang="en-US" altLang="zh-CN" b="1" dirty="0">
                <a:solidFill>
                  <a:srgbClr val="A50021"/>
                </a:solidFill>
                <a:effectLst>
                  <a:outerShdw blurRad="38100" dist="38100" dir="2700000" algn="tl">
                    <a:srgbClr val="C0C0C0"/>
                  </a:outerShdw>
                </a:effectLst>
                <a:latin typeface="+mn-lt"/>
                <a:ea typeface="楷体" pitchFamily="49" charset="-122"/>
              </a:rPr>
              <a:t>a</a:t>
            </a:r>
            <a:r>
              <a:rPr lang="zh-CN" altLang="en-US" b="1" dirty="0">
                <a:solidFill>
                  <a:srgbClr val="A50021"/>
                </a:solidFill>
                <a:effectLst>
                  <a:outerShdw blurRad="38100" dist="38100" dir="2700000" algn="tl">
                    <a:srgbClr val="C0C0C0"/>
                  </a:outerShdw>
                </a:effectLst>
                <a:latin typeface="+mn-lt"/>
                <a:ea typeface="楷体" pitchFamily="49" charset="-122"/>
              </a:rPr>
              <a:t>＝</a:t>
            </a:r>
            <a:r>
              <a:rPr lang="en-US" altLang="zh-CN" b="1" dirty="0">
                <a:solidFill>
                  <a:srgbClr val="A50021"/>
                </a:solidFill>
                <a:effectLst>
                  <a:outerShdw blurRad="38100" dist="38100" dir="2700000" algn="tl">
                    <a:srgbClr val="C0C0C0"/>
                  </a:outerShdw>
                </a:effectLst>
                <a:latin typeface="+mn-lt"/>
                <a:ea typeface="楷体" pitchFamily="49" charset="-122"/>
              </a:rPr>
              <a:t>30</a:t>
            </a:r>
            <a:r>
              <a:rPr lang="zh-CN" altLang="en-US" b="1" dirty="0">
                <a:solidFill>
                  <a:srgbClr val="A50021"/>
                </a:solidFill>
                <a:effectLst>
                  <a:outerShdw blurRad="38100" dist="38100" dir="2700000" algn="tl">
                    <a:srgbClr val="C0C0C0"/>
                  </a:outerShdw>
                </a:effectLst>
                <a:latin typeface="+mn-lt"/>
                <a:ea typeface="楷体" pitchFamily="49" charset="-122"/>
              </a:rPr>
              <a:t>，</a:t>
            </a:r>
            <a:r>
              <a:rPr lang="en-US" altLang="zh-CN" b="1" dirty="0">
                <a:solidFill>
                  <a:srgbClr val="A50021"/>
                </a:solidFill>
                <a:effectLst>
                  <a:outerShdw blurRad="38100" dist="38100" dir="2700000" algn="tl">
                    <a:srgbClr val="C0C0C0"/>
                  </a:outerShdw>
                </a:effectLst>
                <a:latin typeface="+mn-lt"/>
                <a:ea typeface="楷体" pitchFamily="49" charset="-122"/>
              </a:rPr>
              <a:t>b</a:t>
            </a:r>
            <a:r>
              <a:rPr lang="zh-CN" altLang="en-US" b="1" dirty="0">
                <a:solidFill>
                  <a:srgbClr val="A50021"/>
                </a:solidFill>
                <a:effectLst>
                  <a:outerShdw blurRad="38100" dist="38100" dir="2700000" algn="tl">
                    <a:srgbClr val="C0C0C0"/>
                  </a:outerShdw>
                </a:effectLst>
                <a:latin typeface="+mn-lt"/>
                <a:ea typeface="楷体" pitchFamily="49" charset="-122"/>
              </a:rPr>
              <a:t>＝</a:t>
            </a:r>
            <a:r>
              <a:rPr lang="en-US" altLang="zh-CN" b="1" dirty="0">
                <a:solidFill>
                  <a:srgbClr val="A50021"/>
                </a:solidFill>
                <a:effectLst>
                  <a:outerShdw blurRad="38100" dist="38100" dir="2700000" algn="tl">
                    <a:srgbClr val="C0C0C0"/>
                  </a:outerShdw>
                </a:effectLst>
                <a:latin typeface="+mn-lt"/>
                <a:ea typeface="楷体" pitchFamily="49" charset="-122"/>
              </a:rPr>
              <a:t>4294967166</a:t>
            </a:r>
            <a:r>
              <a:rPr lang="zh-CN" altLang="en-US" b="1" dirty="0">
                <a:solidFill>
                  <a:srgbClr val="A50021"/>
                </a:solidFill>
                <a:effectLst>
                  <a:outerShdw blurRad="38100" dist="38100" dir="2700000" algn="tl">
                    <a:srgbClr val="C0C0C0"/>
                  </a:outerShdw>
                </a:effectLst>
                <a:latin typeface="+mn-lt"/>
                <a:ea typeface="楷体" pitchFamily="49" charset="-122"/>
              </a:rPr>
              <a:t>（</a:t>
            </a:r>
            <a:r>
              <a:rPr lang="en-US" altLang="zh-CN" b="1" dirty="0">
                <a:solidFill>
                  <a:srgbClr val="A50021"/>
                </a:solidFill>
                <a:effectLst>
                  <a:outerShdw blurRad="38100" dist="38100" dir="2700000" algn="tl">
                    <a:srgbClr val="C0C0C0"/>
                  </a:outerShdw>
                </a:effectLst>
                <a:latin typeface="+mn-lt"/>
                <a:ea typeface="楷体" pitchFamily="49" charset="-122"/>
              </a:rPr>
              <a:t>VC</a:t>
            </a:r>
            <a:r>
              <a:rPr lang="zh-CN" altLang="en-US" b="1" dirty="0">
                <a:solidFill>
                  <a:srgbClr val="A50021"/>
                </a:solidFill>
                <a:effectLst>
                  <a:outerShdw blurRad="38100" dist="38100" dir="2700000" algn="tl">
                    <a:srgbClr val="C0C0C0"/>
                  </a:outerShdw>
                </a:effectLst>
                <a:latin typeface="+mn-lt"/>
                <a:ea typeface="楷体" pitchFamily="49" charset="-122"/>
              </a:rPr>
              <a:t>、</a:t>
            </a:r>
            <a:r>
              <a:rPr lang="en-US" altLang="zh-CN" b="1" dirty="0">
                <a:solidFill>
                  <a:srgbClr val="A50021"/>
                </a:solidFill>
                <a:effectLst>
                  <a:outerShdw blurRad="38100" dist="38100" dir="2700000" algn="tl">
                    <a:srgbClr val="C0C0C0"/>
                  </a:outerShdw>
                </a:effectLst>
                <a:latin typeface="+mn-lt"/>
                <a:ea typeface="楷体" pitchFamily="49" charset="-122"/>
              </a:rPr>
              <a:t>CB</a:t>
            </a:r>
            <a:r>
              <a:rPr lang="zh-CN" altLang="en-US" b="1" dirty="0">
                <a:solidFill>
                  <a:srgbClr val="A50021"/>
                </a:solidFill>
                <a:effectLst>
                  <a:outerShdw blurRad="38100" dist="38100" dir="2700000" algn="tl">
                    <a:srgbClr val="C0C0C0"/>
                  </a:outerShdw>
                </a:effectLst>
                <a:latin typeface="+mn-lt"/>
                <a:ea typeface="楷体" pitchFamily="49" charset="-122"/>
              </a:rPr>
              <a:t>下）</a:t>
            </a:r>
            <a:r>
              <a:rPr lang="zh-CN" altLang="en-US" b="1" dirty="0">
                <a:effectLst>
                  <a:outerShdw blurRad="38100" dist="38100" dir="2700000" algn="tl">
                    <a:srgbClr val="C0C0C0"/>
                  </a:outerShdw>
                </a:effectLst>
                <a:latin typeface="+mn-lt"/>
                <a:ea typeface="楷体" pitchFamily="49" charset="-122"/>
              </a:rPr>
              <a:t> </a:t>
            </a:r>
          </a:p>
        </p:txBody>
      </p:sp>
      <p:sp>
        <p:nvSpPr>
          <p:cNvPr id="2" name="灯片编号占位符 1">
            <a:extLst>
              <a:ext uri="{FF2B5EF4-FFF2-40B4-BE49-F238E27FC236}">
                <a16:creationId xmlns:a16="http://schemas.microsoft.com/office/drawing/2014/main" id="{7C6D59B8-1AEB-D392-0620-B0B77863840A}"/>
              </a:ext>
            </a:extLst>
          </p:cNvPr>
          <p:cNvSpPr>
            <a:spLocks noGrp="1"/>
          </p:cNvSpPr>
          <p:nvPr>
            <p:ph type="sldNum" sz="quarter" idx="12"/>
          </p:nvPr>
        </p:nvSpPr>
        <p:spPr/>
        <p:txBody>
          <a:bodyPr/>
          <a:lstStyle/>
          <a:p>
            <a:fld id="{889BB3BD-F80A-4CDD-987F-7A7F8A95929D}" type="slidenum">
              <a:rPr lang="en-US" altLang="zh-CN" smtClean="0"/>
              <a:pPr/>
              <a:t>50</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38697"/>
                                        </p:tgtEl>
                                        <p:attrNameLst>
                                          <p:attrName>style.visibility</p:attrName>
                                        </p:attrNameLst>
                                      </p:cBhvr>
                                      <p:to>
                                        <p:strVal val="visible"/>
                                      </p:to>
                                    </p:set>
                                    <p:animEffect transition="in" filter="box(in)">
                                      <p:cBhvr>
                                        <p:cTn id="7" dur="500"/>
                                        <p:tgtEl>
                                          <p:spTgt spid="83869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838717"/>
                                        </p:tgtEl>
                                        <p:attrNameLst>
                                          <p:attrName>style.visibility</p:attrName>
                                        </p:attrNameLst>
                                      </p:cBhvr>
                                      <p:to>
                                        <p:strVal val="visible"/>
                                      </p:to>
                                    </p:set>
                                    <p:animEffect transition="in" filter="box(in)">
                                      <p:cBhvr>
                                        <p:cTn id="11" dur="500"/>
                                        <p:tgtEl>
                                          <p:spTgt spid="838717"/>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838723"/>
                                        </p:tgtEl>
                                        <p:attrNameLst>
                                          <p:attrName>style.visibility</p:attrName>
                                        </p:attrNameLst>
                                      </p:cBhvr>
                                      <p:to>
                                        <p:strVal val="visible"/>
                                      </p:to>
                                    </p:set>
                                    <p:animEffect transition="in" filter="box(in)">
                                      <p:cBhvr>
                                        <p:cTn id="16" dur="500"/>
                                        <p:tgtEl>
                                          <p:spTgt spid="838723"/>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838724"/>
                                        </p:tgtEl>
                                        <p:attrNameLst>
                                          <p:attrName>style.visibility</p:attrName>
                                        </p:attrNameLst>
                                      </p:cBhvr>
                                      <p:to>
                                        <p:strVal val="visible"/>
                                      </p:to>
                                    </p:set>
                                    <p:animEffect transition="in" filter="box(in)">
                                      <p:cBhvr>
                                        <p:cTn id="21" dur="500"/>
                                        <p:tgtEl>
                                          <p:spTgt spid="838724"/>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38725"/>
                                        </p:tgtEl>
                                        <p:attrNameLst>
                                          <p:attrName>style.visibility</p:attrName>
                                        </p:attrNameLst>
                                      </p:cBhvr>
                                      <p:to>
                                        <p:strVal val="visible"/>
                                      </p:to>
                                    </p:set>
                                    <p:anim calcmode="lin" valueType="num">
                                      <p:cBhvr additive="base">
                                        <p:cTn id="26" dur="500" fill="hold"/>
                                        <p:tgtEl>
                                          <p:spTgt spid="838725"/>
                                        </p:tgtEl>
                                        <p:attrNameLst>
                                          <p:attrName>ppt_x</p:attrName>
                                        </p:attrNameLst>
                                      </p:cBhvr>
                                      <p:tavLst>
                                        <p:tav tm="0">
                                          <p:val>
                                            <p:strVal val="#ppt_x"/>
                                          </p:val>
                                        </p:tav>
                                        <p:tav tm="100000">
                                          <p:val>
                                            <p:strVal val="#ppt_x"/>
                                          </p:val>
                                        </p:tav>
                                      </p:tavLst>
                                    </p:anim>
                                    <p:anim calcmode="lin" valueType="num">
                                      <p:cBhvr additive="base">
                                        <p:cTn id="27" dur="500" fill="hold"/>
                                        <p:tgtEl>
                                          <p:spTgt spid="83872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38726"/>
                                        </p:tgtEl>
                                        <p:attrNameLst>
                                          <p:attrName>style.visibility</p:attrName>
                                        </p:attrNameLst>
                                      </p:cBhvr>
                                      <p:to>
                                        <p:strVal val="visible"/>
                                      </p:to>
                                    </p:set>
                                    <p:anim calcmode="lin" valueType="num">
                                      <p:cBhvr additive="base">
                                        <p:cTn id="32" dur="500" fill="hold"/>
                                        <p:tgtEl>
                                          <p:spTgt spid="838726"/>
                                        </p:tgtEl>
                                        <p:attrNameLst>
                                          <p:attrName>ppt_x</p:attrName>
                                        </p:attrNameLst>
                                      </p:cBhvr>
                                      <p:tavLst>
                                        <p:tav tm="0">
                                          <p:val>
                                            <p:strVal val="#ppt_x"/>
                                          </p:val>
                                        </p:tav>
                                        <p:tav tm="100000">
                                          <p:val>
                                            <p:strVal val="#ppt_x"/>
                                          </p:val>
                                        </p:tav>
                                      </p:tavLst>
                                    </p:anim>
                                    <p:anim calcmode="lin" valueType="num">
                                      <p:cBhvr additive="base">
                                        <p:cTn id="33" dur="500" fill="hold"/>
                                        <p:tgtEl>
                                          <p:spTgt spid="83872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4" name="laser.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838727"/>
                                        </p:tgtEl>
                                        <p:attrNameLst>
                                          <p:attrName>style.visibility</p:attrName>
                                        </p:attrNameLst>
                                      </p:cBhvr>
                                      <p:to>
                                        <p:strVal val="visible"/>
                                      </p:to>
                                    </p:set>
                                    <p:animEffect transition="in" filter="box(in)">
                                      <p:cBhvr>
                                        <p:cTn id="38" dur="500"/>
                                        <p:tgtEl>
                                          <p:spTgt spid="838727"/>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723" grpId="0" animBg="1"/>
      <p:bldP spid="838724" grpId="0" animBg="1"/>
      <p:bldP spid="838725" grpId="0"/>
      <p:bldP spid="838726" grpId="0"/>
      <p:bldP spid="83872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40706" name="Group 2"/>
          <p:cNvGrpSpPr>
            <a:grpSpLocks/>
          </p:cNvGrpSpPr>
          <p:nvPr/>
        </p:nvGrpSpPr>
        <p:grpSpPr bwMode="auto">
          <a:xfrm>
            <a:off x="-9117" y="0"/>
            <a:ext cx="446088" cy="6858000"/>
            <a:chOff x="0" y="0"/>
            <a:chExt cx="281" cy="4320"/>
          </a:xfrm>
        </p:grpSpPr>
        <p:sp>
          <p:nvSpPr>
            <p:cNvPr id="840707" name="Text Box 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40708" name="Text Box 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40709" name="Rectangle 5"/>
          <p:cNvSpPr>
            <a:spLocks noChangeArrowheads="1"/>
          </p:cNvSpPr>
          <p:nvPr/>
        </p:nvSpPr>
        <p:spPr bwMode="auto">
          <a:xfrm>
            <a:off x="276604" y="109816"/>
            <a:ext cx="6961207" cy="461665"/>
          </a:xfrm>
          <a:prstGeom prst="rect">
            <a:avLst/>
          </a:prstGeom>
          <a:noFill/>
          <a:ln w="9525">
            <a:noFill/>
            <a:miter lim="800000"/>
            <a:headEnd/>
            <a:tailEnd/>
          </a:ln>
          <a:effectLst/>
        </p:spPr>
        <p:txBody>
          <a:bodyPr wrap="square" anchor="ctr">
            <a:spAutoFit/>
          </a:bodyPr>
          <a:lstStyle/>
          <a:p>
            <a:pPr indent="266700"/>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２、表达式中有符号数与无符号数的计算问题</a:t>
            </a:r>
            <a:endParaRPr lang="zh-CN" altLang="en-US" b="1" dirty="0">
              <a:solidFill>
                <a:srgbClr val="FF3399"/>
              </a:solidFill>
              <a:effectLst>
                <a:outerShdw blurRad="38100" dist="38100" dir="2700000" algn="tl">
                  <a:srgbClr val="FFFFFF"/>
                </a:outerShdw>
              </a:effectLst>
              <a:ea typeface="楷体_GB2312" pitchFamily="49" charset="-122"/>
            </a:endParaRPr>
          </a:p>
        </p:txBody>
      </p:sp>
      <p:sp>
        <p:nvSpPr>
          <p:cNvPr id="840799" name="Rectangle 95"/>
          <p:cNvSpPr>
            <a:spLocks noChangeArrowheads="1"/>
          </p:cNvSpPr>
          <p:nvPr/>
        </p:nvSpPr>
        <p:spPr bwMode="auto">
          <a:xfrm>
            <a:off x="1272555" y="5143513"/>
            <a:ext cx="3970638" cy="461665"/>
          </a:xfrm>
          <a:prstGeom prst="rect">
            <a:avLst/>
          </a:prstGeom>
          <a:solidFill>
            <a:srgbClr val="FFFFFF"/>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3399"/>
                </a:solidFill>
                <a:effectLst>
                  <a:outerShdw blurRad="38100" dist="38100" dir="2700000" algn="tl">
                    <a:srgbClr val="C0C0C0"/>
                  </a:outerShdw>
                </a:effectLst>
                <a:latin typeface="隶书" pitchFamily="49" charset="-122"/>
                <a:ea typeface="隶书" pitchFamily="49" charset="-122"/>
              </a:rPr>
              <a:t>运行结果：</a:t>
            </a:r>
            <a:r>
              <a:rPr lang="en-US" altLang="zh-CN" b="1" dirty="0">
                <a:effectLst>
                  <a:outerShdw blurRad="38100" dist="38100" dir="2700000" algn="tl">
                    <a:srgbClr val="C0C0C0"/>
                  </a:outerShdw>
                </a:effectLst>
                <a:ea typeface="楷体_GB2312" pitchFamily="49" charset="-122"/>
              </a:rPr>
              <a:t>c = 2147483598</a:t>
            </a:r>
            <a:r>
              <a:rPr lang="en-US" altLang="zh-CN" b="1" dirty="0">
                <a:effectLst>
                  <a:outerShdw blurRad="38100" dist="38100" dir="2700000" algn="tl">
                    <a:srgbClr val="C0C0C0"/>
                  </a:outerShdw>
                </a:effectLst>
                <a:latin typeface="楷体_GB2312" pitchFamily="49" charset="-122"/>
                <a:ea typeface="楷体_GB2312" pitchFamily="49" charset="-122"/>
              </a:rPr>
              <a:t> </a:t>
            </a:r>
            <a:endParaRPr lang="zh-CN" altLang="en-US" b="1" dirty="0">
              <a:effectLst>
                <a:outerShdw blurRad="38100" dist="38100" dir="2700000" algn="tl">
                  <a:srgbClr val="C0C0C0"/>
                </a:outerShdw>
              </a:effectLst>
              <a:latin typeface="楷体_GB2312" pitchFamily="49" charset="-122"/>
              <a:ea typeface="楷体_GB2312" pitchFamily="49" charset="-122"/>
            </a:endParaRPr>
          </a:p>
        </p:txBody>
      </p:sp>
      <p:sp>
        <p:nvSpPr>
          <p:cNvPr id="840800" name="Rectangle 96"/>
          <p:cNvSpPr>
            <a:spLocks noChangeArrowheads="1"/>
          </p:cNvSpPr>
          <p:nvPr/>
        </p:nvSpPr>
        <p:spPr bwMode="auto">
          <a:xfrm>
            <a:off x="6694642" y="5110476"/>
            <a:ext cx="4081878" cy="461665"/>
          </a:xfrm>
          <a:prstGeom prst="rect">
            <a:avLst/>
          </a:prstGeom>
          <a:solidFill>
            <a:srgbClr val="FFFFFF"/>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3399"/>
                </a:solidFill>
                <a:effectLst>
                  <a:outerShdw blurRad="38100" dist="38100" dir="2700000" algn="tl">
                    <a:srgbClr val="C0C0C0"/>
                  </a:outerShdw>
                </a:effectLst>
                <a:latin typeface="隶书" pitchFamily="49" charset="-122"/>
                <a:ea typeface="隶书" pitchFamily="49" charset="-122"/>
              </a:rPr>
              <a:t>运行结果：</a:t>
            </a:r>
            <a:r>
              <a:rPr lang="en-US" altLang="zh-CN" b="1" dirty="0">
                <a:effectLst>
                  <a:outerShdw blurRad="38100" dist="38100" dir="2700000" algn="tl">
                    <a:srgbClr val="C0C0C0"/>
                  </a:outerShdw>
                </a:effectLst>
                <a:ea typeface="楷体_GB2312" pitchFamily="49" charset="-122"/>
              </a:rPr>
              <a:t>c = -50</a:t>
            </a:r>
            <a:r>
              <a:rPr lang="en-US" altLang="zh-CN" b="1" dirty="0">
                <a:effectLst>
                  <a:outerShdw blurRad="38100" dist="38100" dir="2700000" algn="tl">
                    <a:srgbClr val="C0C0C0"/>
                  </a:outerShdw>
                </a:effectLst>
                <a:latin typeface="楷体_GB2312" pitchFamily="49" charset="-122"/>
                <a:ea typeface="楷体_GB2312" pitchFamily="49" charset="-122"/>
              </a:rPr>
              <a:t> </a:t>
            </a:r>
            <a:r>
              <a:rPr lang="zh-CN" altLang="en-US" b="1" dirty="0">
                <a:effectLst>
                  <a:outerShdw blurRad="38100" dist="38100" dir="2700000" algn="tl">
                    <a:srgbClr val="C0C0C0"/>
                  </a:outerShdw>
                </a:effectLst>
                <a:latin typeface="楷体_GB2312" pitchFamily="49" charset="-122"/>
                <a:ea typeface="楷体_GB2312" pitchFamily="49" charset="-122"/>
              </a:rPr>
              <a:t> </a:t>
            </a:r>
          </a:p>
        </p:txBody>
      </p:sp>
      <p:grpSp>
        <p:nvGrpSpPr>
          <p:cNvPr id="840806" name="Group 102"/>
          <p:cNvGrpSpPr>
            <a:grpSpLocks/>
          </p:cNvGrpSpPr>
          <p:nvPr/>
        </p:nvGrpSpPr>
        <p:grpSpPr bwMode="auto">
          <a:xfrm>
            <a:off x="1259512" y="703272"/>
            <a:ext cx="3983681" cy="4154488"/>
            <a:chOff x="521" y="405"/>
            <a:chExt cx="2087" cy="2617"/>
          </a:xfrm>
        </p:grpSpPr>
        <p:sp>
          <p:nvSpPr>
            <p:cNvPr id="840797" name="Rectangle 93" descr="信纸"/>
            <p:cNvSpPr>
              <a:spLocks noChangeArrowheads="1"/>
            </p:cNvSpPr>
            <p:nvPr/>
          </p:nvSpPr>
          <p:spPr bwMode="auto">
            <a:xfrm>
              <a:off x="521" y="405"/>
              <a:ext cx="2087" cy="2617"/>
            </a:xfrm>
            <a:prstGeom prst="rect">
              <a:avLst/>
            </a:prstGeom>
            <a:blipFill dpi="0" rotWithShape="1">
              <a:blip r:embed="rId6" cstate="print"/>
              <a:srcRect/>
              <a:tile tx="0" ty="0" sx="100000" sy="100000" flip="none" algn="tl"/>
            </a:blip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 </a:t>
              </a:r>
            </a:p>
            <a:p>
              <a:endParaRPr lang="en-US" altLang="zh-CN" b="1" dirty="0">
                <a:effectLst>
                  <a:outerShdw blurRad="38100" dist="38100" dir="2700000" algn="tl">
                    <a:srgbClr val="FFFFFF"/>
                  </a:outerShdw>
                </a:effectLst>
              </a:endParaRPr>
            </a:p>
            <a:p>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 </a:t>
              </a:r>
            </a:p>
            <a:p>
              <a:r>
                <a:rPr lang="en-US" altLang="zh-CN" b="1" dirty="0">
                  <a:effectLst>
                    <a:outerShdw blurRad="38100" dist="38100" dir="2700000" algn="tl">
                      <a:srgbClr val="FFFFFF"/>
                    </a:outerShdw>
                  </a:effectLst>
                </a:rPr>
                <a:t>{ </a:t>
              </a:r>
            </a:p>
            <a:p>
              <a:r>
                <a:rPr lang="en-US" altLang="zh-CN" b="1" dirty="0">
                  <a:effectLst>
                    <a:outerShdw blurRad="38100" dist="38100" dir="2700000" algn="tl">
                      <a:srgbClr val="FFFFFF"/>
                    </a:outerShdw>
                  </a:effectLst>
                </a:rPr>
                <a:t>   </a:t>
              </a:r>
              <a:r>
                <a:rPr lang="en-US" altLang="zh-CN" b="1" dirty="0">
                  <a:solidFill>
                    <a:srgbClr val="A50021"/>
                  </a:solidFill>
                  <a:effectLst>
                    <a:outerShdw blurRad="38100" dist="38100" dir="2700000" algn="tl">
                      <a:srgbClr val="000000"/>
                    </a:outerShdw>
                  </a:effectLst>
                </a:rPr>
                <a:t>unsigned </a:t>
              </a:r>
              <a:r>
                <a:rPr lang="en-US" altLang="zh-CN" b="1" dirty="0" err="1">
                  <a:solidFill>
                    <a:srgbClr val="A50021"/>
                  </a:solidFill>
                  <a:effectLst>
                    <a:outerShdw blurRad="38100" dist="38100" dir="2700000" algn="tl">
                      <a:srgbClr val="000000"/>
                    </a:outerShdw>
                  </a:effectLst>
                </a:rPr>
                <a:t>int</a:t>
              </a:r>
              <a:r>
                <a:rPr lang="en-US" altLang="zh-CN" b="1" dirty="0">
                  <a:solidFill>
                    <a:srgbClr val="A50021"/>
                  </a:solidFill>
                  <a:effectLst>
                    <a:outerShdw blurRad="38100" dist="38100" dir="2700000" algn="tl">
                      <a:srgbClr val="000000"/>
                    </a:outerShdw>
                  </a:effectLst>
                </a:rPr>
                <a:t> a = 30;</a:t>
              </a:r>
              <a:r>
                <a:rPr lang="en-US" altLang="zh-CN" b="1" dirty="0">
                  <a:effectLst>
                    <a:outerShdw blurRad="38100" dist="38100" dir="2700000" algn="tl">
                      <a:srgbClr val="FFFFFF"/>
                    </a:outerShdw>
                  </a:effectLst>
                </a:rPr>
                <a:t> </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b = -130, c; </a:t>
              </a:r>
            </a:p>
            <a:p>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c = (a + b) / 2; </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("c = %d\n", c);</a:t>
              </a:r>
            </a:p>
            <a:p>
              <a:r>
                <a:rPr lang="en-US" altLang="zh-CN" b="1" dirty="0">
                  <a:effectLst>
                    <a:outerShdw blurRad="38100" dist="38100" dir="2700000" algn="tl">
                      <a:srgbClr val="FFFFFF"/>
                    </a:outerShdw>
                  </a:effectLst>
                </a:rPr>
                <a:t>   return 0; </a:t>
              </a:r>
            </a:p>
            <a:p>
              <a:r>
                <a:rPr lang="en-US" altLang="zh-CN" b="1" dirty="0">
                  <a:effectLst>
                    <a:outerShdw blurRad="38100" dist="38100" dir="2700000" algn="tl">
                      <a:srgbClr val="FFFFFF"/>
                    </a:outerShdw>
                  </a:effectLst>
                </a:rPr>
                <a:t>} </a:t>
              </a:r>
            </a:p>
          </p:txBody>
        </p:sp>
        <p:sp>
          <p:nvSpPr>
            <p:cNvPr id="840801" name="Rectangle 97"/>
            <p:cNvSpPr>
              <a:spLocks noChangeArrowheads="1"/>
            </p:cNvSpPr>
            <p:nvPr/>
          </p:nvSpPr>
          <p:spPr bwMode="auto">
            <a:xfrm>
              <a:off x="1755" y="723"/>
              <a:ext cx="771" cy="233"/>
            </a:xfrm>
            <a:prstGeom prst="rect">
              <a:avLst/>
            </a:prstGeom>
            <a:solidFill>
              <a:srgbClr val="FFFFFF"/>
            </a:solidFill>
            <a:ln w="38100">
              <a:solidFill>
                <a:srgbClr val="FF00FF"/>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anchor="ctr">
              <a:spAutoFit/>
            </a:bodyPr>
            <a:lstStyle/>
            <a:p>
              <a:pPr algn="ctr"/>
              <a:r>
                <a:rPr lang="zh-CN" altLang="en-US" sz="1800" b="1" dirty="0">
                  <a:solidFill>
                    <a:srgbClr val="0000FF"/>
                  </a:solidFill>
                  <a:effectLst>
                    <a:outerShdw blurRad="38100" dist="38100" dir="2700000" algn="tl">
                      <a:srgbClr val="C0C0C0"/>
                    </a:outerShdw>
                  </a:effectLst>
                  <a:latin typeface="隶书" pitchFamily="49" charset="-122"/>
                  <a:ea typeface="隶书" pitchFamily="49" charset="-122"/>
                </a:rPr>
                <a:t>程序一</a:t>
              </a:r>
            </a:p>
          </p:txBody>
        </p:sp>
      </p:grpSp>
      <p:grpSp>
        <p:nvGrpSpPr>
          <p:cNvPr id="840807" name="Group 103"/>
          <p:cNvGrpSpPr>
            <a:grpSpLocks/>
          </p:cNvGrpSpPr>
          <p:nvPr/>
        </p:nvGrpSpPr>
        <p:grpSpPr bwMode="auto">
          <a:xfrm>
            <a:off x="6690294" y="1071572"/>
            <a:ext cx="4086226" cy="3786188"/>
            <a:chOff x="3288" y="754"/>
            <a:chExt cx="2574" cy="2385"/>
          </a:xfrm>
        </p:grpSpPr>
        <p:sp>
          <p:nvSpPr>
            <p:cNvPr id="840798" name="Rectangle 94" descr="信纸"/>
            <p:cNvSpPr>
              <a:spLocks noChangeArrowheads="1"/>
            </p:cNvSpPr>
            <p:nvPr/>
          </p:nvSpPr>
          <p:spPr bwMode="auto">
            <a:xfrm>
              <a:off x="3288" y="754"/>
              <a:ext cx="2574" cy="2385"/>
            </a:xfrm>
            <a:prstGeom prst="rect">
              <a:avLst/>
            </a:prstGeom>
            <a:blipFill dpi="0" rotWithShape="1">
              <a:blip r:embed="rId6" cstate="print"/>
              <a:srcRect/>
              <a:tile tx="0" ty="0" sx="100000" sy="100000" flip="none" algn="tl"/>
            </a:blip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 </a:t>
              </a:r>
            </a:p>
            <a:p>
              <a:endParaRPr lang="en-US" altLang="zh-CN" b="1" dirty="0">
                <a:effectLst>
                  <a:outerShdw blurRad="38100" dist="38100" dir="2700000" algn="tl">
                    <a:srgbClr val="FFFFFF"/>
                  </a:outerShdw>
                </a:effectLst>
              </a:endParaRPr>
            </a:p>
            <a:p>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 </a:t>
              </a:r>
            </a:p>
            <a:p>
              <a:r>
                <a:rPr lang="en-US" altLang="zh-CN" b="1" dirty="0">
                  <a:effectLst>
                    <a:outerShdw blurRad="38100" dist="38100" dir="2700000" algn="tl">
                      <a:srgbClr val="FFFFFF"/>
                    </a:outerShdw>
                  </a:effectLst>
                </a:rPr>
                <a:t>{ </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b = -130, c; </a:t>
              </a:r>
            </a:p>
            <a:p>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c = (30 + b) / 2; </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("c = %d\n", c);</a:t>
              </a:r>
            </a:p>
            <a:p>
              <a:r>
                <a:rPr lang="en-US" altLang="zh-CN" b="1" dirty="0">
                  <a:effectLst>
                    <a:outerShdw blurRad="38100" dist="38100" dir="2700000" algn="tl">
                      <a:srgbClr val="FFFFFF"/>
                    </a:outerShdw>
                  </a:effectLst>
                </a:rPr>
                <a:t>   return 0; </a:t>
              </a:r>
            </a:p>
            <a:p>
              <a:r>
                <a:rPr lang="en-US" altLang="zh-CN" b="1" dirty="0">
                  <a:effectLst>
                    <a:outerShdw blurRad="38100" dist="38100" dir="2700000" algn="tl">
                      <a:srgbClr val="FFFFFF"/>
                    </a:outerShdw>
                  </a:effectLst>
                </a:rPr>
                <a:t>} </a:t>
              </a:r>
            </a:p>
          </p:txBody>
        </p:sp>
        <p:sp>
          <p:nvSpPr>
            <p:cNvPr id="840802" name="Rectangle 98"/>
            <p:cNvSpPr>
              <a:spLocks noChangeArrowheads="1"/>
            </p:cNvSpPr>
            <p:nvPr/>
          </p:nvSpPr>
          <p:spPr bwMode="auto">
            <a:xfrm>
              <a:off x="4513" y="1083"/>
              <a:ext cx="771" cy="233"/>
            </a:xfrm>
            <a:prstGeom prst="rect">
              <a:avLst/>
            </a:prstGeom>
            <a:solidFill>
              <a:srgbClr val="FFFFFF"/>
            </a:solidFill>
            <a:ln w="38100">
              <a:solidFill>
                <a:srgbClr val="FF00FF"/>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anchor="ctr">
              <a:spAutoFit/>
            </a:bodyPr>
            <a:lstStyle/>
            <a:p>
              <a:pPr algn="ctr"/>
              <a:r>
                <a:rPr lang="zh-CN" altLang="en-US" sz="1800" b="1" dirty="0">
                  <a:solidFill>
                    <a:srgbClr val="0000FF"/>
                  </a:solidFill>
                  <a:effectLst>
                    <a:outerShdw blurRad="38100" dist="38100" dir="2700000" algn="tl">
                      <a:srgbClr val="C0C0C0"/>
                    </a:outerShdw>
                  </a:effectLst>
                  <a:latin typeface="隶书" pitchFamily="49" charset="-122"/>
                  <a:ea typeface="隶书" pitchFamily="49" charset="-122"/>
                </a:rPr>
                <a:t>程序二</a:t>
              </a:r>
            </a:p>
          </p:txBody>
        </p:sp>
      </p:grpSp>
      <p:sp>
        <p:nvSpPr>
          <p:cNvPr id="840803" name="AutoShape 99"/>
          <p:cNvSpPr>
            <a:spLocks noChangeArrowheads="1"/>
          </p:cNvSpPr>
          <p:nvPr/>
        </p:nvSpPr>
        <p:spPr bwMode="auto">
          <a:xfrm>
            <a:off x="1410479" y="5831610"/>
            <a:ext cx="2428892" cy="928694"/>
          </a:xfrm>
          <a:prstGeom prst="cloudCallout">
            <a:avLst>
              <a:gd name="adj1" fmla="val 28648"/>
              <a:gd name="adj2" fmla="val -89052"/>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w="9525">
            <a:solidFill>
              <a:schemeClr val="tx1"/>
            </a:solidFill>
            <a:round/>
            <a:headEnd/>
            <a:tailEnd/>
          </a:ln>
          <a:effectLst>
            <a:outerShdw blurRad="50800" dist="106680" dir="2700000" algn="tl" rotWithShape="0">
              <a:prstClr val="black">
                <a:alpha val="43000"/>
              </a:prstClr>
            </a:outerShdw>
          </a:effectLst>
        </p:spPr>
        <p:txBody>
          <a:bodyPr/>
          <a:lstStyle/>
          <a:p>
            <a:pPr algn="ctr"/>
            <a:r>
              <a:rPr lang="en-US" altLang="zh-CN" sz="3200" b="1" dirty="0">
                <a:solidFill>
                  <a:srgbClr val="FF0000"/>
                </a:solidFill>
                <a:effectLst>
                  <a:outerShdw blurRad="38100" dist="38100" dir="2700000" algn="tl">
                    <a:srgbClr val="000000"/>
                  </a:outerShdw>
                </a:effectLst>
              </a:rPr>
              <a:t>Why?</a:t>
            </a:r>
          </a:p>
        </p:txBody>
      </p:sp>
      <p:sp>
        <p:nvSpPr>
          <p:cNvPr id="840804" name="AutoShape 100"/>
          <p:cNvSpPr>
            <a:spLocks/>
          </p:cNvSpPr>
          <p:nvPr/>
        </p:nvSpPr>
        <p:spPr bwMode="auto">
          <a:xfrm>
            <a:off x="5496694" y="1932792"/>
            <a:ext cx="3983682" cy="2000264"/>
          </a:xfrm>
          <a:prstGeom prst="borderCallout2">
            <a:avLst>
              <a:gd name="adj1" fmla="val 2907"/>
              <a:gd name="adj2" fmla="val -1375"/>
              <a:gd name="adj3" fmla="val 2907"/>
              <a:gd name="adj4" fmla="val -20602"/>
              <a:gd name="adj5" fmla="val 159898"/>
              <a:gd name="adj6" fmla="val -50145"/>
            </a:avLst>
          </a:prstGeom>
          <a:gradFill rotWithShape="1">
            <a:gsLst>
              <a:gs pos="0">
                <a:srgbClr val="00FFFF"/>
              </a:gs>
              <a:gs pos="100000">
                <a:schemeClr val="bg1"/>
              </a:gs>
            </a:gsLst>
            <a:lin ang="5400000" scaled="1"/>
          </a:gradFill>
          <a:ln w="28575">
            <a:solidFill>
              <a:srgbClr val="FF00FF"/>
            </a:solidFill>
            <a:miter lim="800000"/>
            <a:headEnd/>
            <a:tailEnd/>
          </a:ln>
          <a:effectLst>
            <a:outerShdw blurRad="50800" dist="106680" dir="2700000" algn="tl" rotWithShape="0">
              <a:prstClr val="black">
                <a:alpha val="43000"/>
              </a:prstClr>
            </a:outerShdw>
          </a:effectLst>
        </p:spPr>
        <p:txBody>
          <a:bodyPr/>
          <a:lstStyle/>
          <a:p>
            <a:r>
              <a:rPr lang="zh-CN" altLang="en-US" sz="1800" b="1" dirty="0">
                <a:effectLst>
                  <a:outerShdw blurRad="38100" dist="38100" dir="2700000" algn="tl">
                    <a:srgbClr val="FFFFFF"/>
                  </a:outerShdw>
                </a:effectLst>
                <a:latin typeface="+mn-lt"/>
                <a:ea typeface="楷体_GB2312" pitchFamily="49" charset="-122"/>
              </a:rPr>
              <a:t>        </a:t>
            </a:r>
            <a:r>
              <a:rPr lang="zh-CN" altLang="en-US" sz="1800" b="1" dirty="0">
                <a:effectLst>
                  <a:outerShdw blurRad="38100" dist="38100" dir="2700000" algn="tl">
                    <a:srgbClr val="FFFFFF"/>
                  </a:outerShdw>
                </a:effectLst>
                <a:latin typeface="+mn-lt"/>
                <a:ea typeface="楷体" pitchFamily="49" charset="-122"/>
              </a:rPr>
              <a:t>对于表达式</a:t>
            </a:r>
            <a:r>
              <a:rPr lang="en-US" altLang="zh-CN" sz="1800" b="1" dirty="0">
                <a:effectLst>
                  <a:outerShdw blurRad="38100" dist="38100" dir="2700000" algn="tl">
                    <a:srgbClr val="FFFFFF"/>
                  </a:outerShdw>
                </a:effectLst>
                <a:latin typeface="+mn-lt"/>
                <a:ea typeface="楷体" pitchFamily="49" charset="-122"/>
              </a:rPr>
              <a:t>(a + b) / 2</a:t>
            </a:r>
            <a:r>
              <a:rPr lang="zh-CN" altLang="en-US" sz="1800" b="1" dirty="0">
                <a:effectLst>
                  <a:outerShdw blurRad="38100" dist="38100" dir="2700000" algn="tl">
                    <a:srgbClr val="FFFFFF"/>
                  </a:outerShdw>
                </a:effectLst>
                <a:latin typeface="+mn-lt"/>
                <a:ea typeface="楷体" pitchFamily="49" charset="-122"/>
              </a:rPr>
              <a:t>在运算之前，考虑到变量</a:t>
            </a:r>
            <a:r>
              <a:rPr lang="en-US" altLang="zh-CN" sz="1800" b="1" dirty="0">
                <a:effectLst>
                  <a:outerShdw blurRad="38100" dist="38100" dir="2700000" algn="tl">
                    <a:srgbClr val="FFFFFF"/>
                  </a:outerShdw>
                </a:effectLst>
                <a:latin typeface="+mn-lt"/>
                <a:ea typeface="楷体" pitchFamily="49" charset="-122"/>
              </a:rPr>
              <a:t>a</a:t>
            </a:r>
            <a:r>
              <a:rPr lang="zh-CN" altLang="en-US" sz="1800" b="1" dirty="0">
                <a:effectLst>
                  <a:outerShdw blurRad="38100" dist="38100" dir="2700000" algn="tl">
                    <a:srgbClr val="FFFFFF"/>
                  </a:outerShdw>
                </a:effectLst>
                <a:latin typeface="+mn-lt"/>
                <a:ea typeface="楷体" pitchFamily="49" charset="-122"/>
              </a:rPr>
              <a:t>为无符号整型，因此</a:t>
            </a:r>
            <a:r>
              <a:rPr lang="en-US" altLang="zh-CN" sz="1800" b="1" dirty="0">
                <a:effectLst>
                  <a:outerShdw blurRad="38100" dist="38100" dir="2700000" algn="tl">
                    <a:srgbClr val="FFFFFF"/>
                  </a:outerShdw>
                </a:effectLst>
                <a:latin typeface="+mn-lt"/>
                <a:ea typeface="楷体" pitchFamily="49" charset="-122"/>
              </a:rPr>
              <a:t>b</a:t>
            </a:r>
            <a:r>
              <a:rPr lang="zh-CN" altLang="en-US" sz="1800" b="1" dirty="0">
                <a:effectLst>
                  <a:outerShdw blurRad="38100" dist="38100" dir="2700000" algn="tl">
                    <a:srgbClr val="FFFFFF"/>
                  </a:outerShdw>
                </a:effectLst>
                <a:latin typeface="+mn-lt"/>
                <a:ea typeface="楷体" pitchFamily="49" charset="-122"/>
              </a:rPr>
              <a:t>必须被转化为无符号整型，即</a:t>
            </a:r>
            <a:r>
              <a:rPr lang="en-US" altLang="zh-CN" sz="1800" b="1" dirty="0">
                <a:effectLst>
                  <a:outerShdw blurRad="38100" dist="38100" dir="2700000" algn="tl">
                    <a:srgbClr val="FFFFFF"/>
                  </a:outerShdw>
                </a:effectLst>
                <a:latin typeface="+mn-lt"/>
                <a:ea typeface="楷体" pitchFamily="49" charset="-122"/>
              </a:rPr>
              <a:t>b</a:t>
            </a:r>
            <a:r>
              <a:rPr lang="zh-CN" altLang="en-US" sz="1800" b="1" dirty="0">
                <a:effectLst>
                  <a:outerShdw blurRad="38100" dist="38100" dir="2700000" algn="tl">
                    <a:srgbClr val="FFFFFF"/>
                  </a:outerShdw>
                </a:effectLst>
                <a:latin typeface="+mn-lt"/>
                <a:ea typeface="楷体" pitchFamily="49" charset="-122"/>
              </a:rPr>
              <a:t>被转化为</a:t>
            </a:r>
            <a:r>
              <a:rPr lang="en-US" altLang="zh-CN" sz="1800" b="1" dirty="0">
                <a:effectLst>
                  <a:outerShdw blurRad="38100" dist="38100" dir="2700000" algn="tl">
                    <a:srgbClr val="FFFFFF"/>
                  </a:outerShdw>
                </a:effectLst>
                <a:latin typeface="+mn-lt"/>
                <a:ea typeface="楷体" pitchFamily="49" charset="-122"/>
              </a:rPr>
              <a:t>4294967166</a:t>
            </a:r>
            <a:r>
              <a:rPr lang="zh-CN" altLang="en-US" sz="1800" b="1" dirty="0">
                <a:effectLst>
                  <a:outerShdw blurRad="38100" dist="38100" dir="2700000" algn="tl">
                    <a:srgbClr val="FFFFFF"/>
                  </a:outerShdw>
                </a:effectLst>
                <a:latin typeface="+mn-lt"/>
                <a:ea typeface="楷体" pitchFamily="49" charset="-122"/>
              </a:rPr>
              <a:t>（</a:t>
            </a:r>
            <a:r>
              <a:rPr lang="en-US" altLang="zh-CN" sz="1800" b="1" dirty="0">
                <a:effectLst>
                  <a:outerShdw blurRad="38100" dist="38100" dir="2700000" algn="tl">
                    <a:srgbClr val="FFFFFF"/>
                  </a:outerShdw>
                </a:effectLst>
                <a:latin typeface="+mn-lt"/>
                <a:ea typeface="楷体" pitchFamily="49" charset="-122"/>
              </a:rPr>
              <a:t>-130</a:t>
            </a:r>
            <a:r>
              <a:rPr lang="zh-CN" altLang="en-US" sz="1800" b="1" dirty="0">
                <a:effectLst>
                  <a:outerShdw blurRad="38100" dist="38100" dir="2700000" algn="tl">
                    <a:srgbClr val="FFFFFF"/>
                  </a:outerShdw>
                </a:effectLst>
                <a:latin typeface="+mn-lt"/>
                <a:ea typeface="楷体" pitchFamily="49" charset="-122"/>
              </a:rPr>
              <a:t>的四个字节的补码，最高位为数据位），所以</a:t>
            </a:r>
            <a:r>
              <a:rPr lang="en-US" altLang="zh-CN" sz="1800" b="1" dirty="0">
                <a:effectLst>
                  <a:outerShdw blurRad="38100" dist="38100" dir="2700000" algn="tl">
                    <a:srgbClr val="FFFFFF"/>
                  </a:outerShdw>
                </a:effectLst>
                <a:latin typeface="+mn-lt"/>
                <a:ea typeface="楷体" pitchFamily="49" charset="-122"/>
              </a:rPr>
              <a:t>(a + b)/2 </a:t>
            </a:r>
            <a:r>
              <a:rPr lang="zh-CN" altLang="en-US" sz="1800" b="1" dirty="0">
                <a:effectLst>
                  <a:outerShdw blurRad="38100" dist="38100" dir="2700000" algn="tl">
                    <a:srgbClr val="FFFFFF"/>
                  </a:outerShdw>
                </a:effectLst>
                <a:latin typeface="+mn-lt"/>
                <a:ea typeface="楷体" pitchFamily="49" charset="-122"/>
              </a:rPr>
              <a:t>其实就是</a:t>
            </a:r>
            <a:r>
              <a:rPr lang="en-US" altLang="zh-CN" sz="1800" b="1" dirty="0">
                <a:solidFill>
                  <a:srgbClr val="FF0000"/>
                </a:solidFill>
                <a:effectLst>
                  <a:outerShdw blurRad="38100" dist="38100" dir="2700000" algn="tl">
                    <a:srgbClr val="000000"/>
                  </a:outerShdw>
                </a:effectLst>
                <a:latin typeface="+mn-lt"/>
                <a:ea typeface="楷体" pitchFamily="49" charset="-122"/>
              </a:rPr>
              <a:t>(30 + 4294967166) / 2 = 2147483598</a:t>
            </a:r>
            <a:r>
              <a:rPr lang="zh-CN" altLang="en-US" sz="1800" b="1" dirty="0">
                <a:effectLst>
                  <a:outerShdw blurRad="38100" dist="38100" dir="2700000" algn="tl">
                    <a:srgbClr val="FFFFFF"/>
                  </a:outerShdw>
                </a:effectLst>
                <a:latin typeface="+mn-lt"/>
                <a:ea typeface="楷体" pitchFamily="49" charset="-122"/>
              </a:rPr>
              <a:t>。</a:t>
            </a:r>
            <a:r>
              <a:rPr lang="zh-CN" altLang="en-US" sz="1800" dirty="0">
                <a:effectLst>
                  <a:outerShdw blurRad="38100" dist="38100" dir="2700000" algn="tl">
                    <a:srgbClr val="FFFFFF"/>
                  </a:outerShdw>
                </a:effectLst>
                <a:latin typeface="+mn-lt"/>
                <a:ea typeface="楷体" pitchFamily="49" charset="-122"/>
              </a:rPr>
              <a:t> </a:t>
            </a:r>
          </a:p>
        </p:txBody>
      </p:sp>
      <p:sp>
        <p:nvSpPr>
          <p:cNvPr id="840808" name="AutoShape 104"/>
          <p:cNvSpPr>
            <a:spLocks noChangeArrowheads="1"/>
          </p:cNvSpPr>
          <p:nvPr/>
        </p:nvSpPr>
        <p:spPr bwMode="auto">
          <a:xfrm>
            <a:off x="6645820" y="5857893"/>
            <a:ext cx="2286016" cy="785817"/>
          </a:xfrm>
          <a:prstGeom prst="cloudCallout">
            <a:avLst>
              <a:gd name="adj1" fmla="val 30925"/>
              <a:gd name="adj2" fmla="val -100712"/>
            </a:avLst>
          </a:prstGeom>
          <a:solidFill>
            <a:srgbClr val="00FFFF"/>
          </a:solidFill>
          <a:ln w="9525">
            <a:solidFill>
              <a:schemeClr val="tx1"/>
            </a:solidFill>
            <a:round/>
            <a:headEnd/>
            <a:tailEnd/>
          </a:ln>
          <a:effectLst>
            <a:outerShdw blurRad="50800" dist="106680" dir="2700000" algn="tl" rotWithShape="0">
              <a:prstClr val="black">
                <a:alpha val="43000"/>
              </a:prstClr>
            </a:outerShdw>
          </a:effectLst>
        </p:spPr>
        <p:txBody>
          <a:bodyPr/>
          <a:lstStyle/>
          <a:p>
            <a:pPr algn="ctr"/>
            <a:r>
              <a:rPr lang="en-US" altLang="zh-CN" sz="3200" b="1">
                <a:solidFill>
                  <a:srgbClr val="FF0000"/>
                </a:solidFill>
                <a:effectLst>
                  <a:outerShdw blurRad="38100" dist="38100" dir="2700000" algn="tl">
                    <a:srgbClr val="000000"/>
                  </a:outerShdw>
                </a:effectLst>
              </a:rPr>
              <a:t>Why?</a:t>
            </a:r>
          </a:p>
        </p:txBody>
      </p:sp>
      <p:sp>
        <p:nvSpPr>
          <p:cNvPr id="840809" name="AutoShape 105"/>
          <p:cNvSpPr>
            <a:spLocks/>
          </p:cNvSpPr>
          <p:nvPr/>
        </p:nvSpPr>
        <p:spPr bwMode="auto">
          <a:xfrm>
            <a:off x="2634088" y="2082810"/>
            <a:ext cx="3500462" cy="1500198"/>
          </a:xfrm>
          <a:prstGeom prst="borderCallout2">
            <a:avLst>
              <a:gd name="adj1" fmla="val 3644"/>
              <a:gd name="adj2" fmla="val 101824"/>
              <a:gd name="adj3" fmla="val 3644"/>
              <a:gd name="adj4" fmla="val 128204"/>
              <a:gd name="adj5" fmla="val 202116"/>
              <a:gd name="adj6" fmla="val 162615"/>
            </a:avLst>
          </a:prstGeom>
          <a:gradFill rotWithShape="1">
            <a:gsLst>
              <a:gs pos="0">
                <a:srgbClr val="00FFFF"/>
              </a:gs>
              <a:gs pos="100000">
                <a:schemeClr val="bg1"/>
              </a:gs>
            </a:gsLst>
            <a:lin ang="5400000" scaled="1"/>
          </a:gradFill>
          <a:ln w="28575">
            <a:solidFill>
              <a:srgbClr val="FF00FF"/>
            </a:solidFill>
            <a:miter lim="800000"/>
            <a:headEnd/>
            <a:tailEnd/>
          </a:ln>
          <a:effectLst>
            <a:outerShdw blurRad="50800" dist="106680" dir="2700000" algn="tl" rotWithShape="0">
              <a:prstClr val="black">
                <a:alpha val="43000"/>
              </a:prstClr>
            </a:outerShdw>
          </a:effectLst>
        </p:spPr>
        <p:txBody>
          <a:bodyPr/>
          <a:lstStyle/>
          <a:p>
            <a:r>
              <a:rPr lang="zh-CN" altLang="en-US" sz="1800" b="1" dirty="0">
                <a:effectLst>
                  <a:outerShdw blurRad="38100" dist="38100" dir="2700000" algn="tl">
                    <a:srgbClr val="FFFFFF"/>
                  </a:outerShdw>
                </a:effectLst>
                <a:latin typeface="+mn-lt"/>
                <a:ea typeface="楷体" pitchFamily="49" charset="-122"/>
              </a:rPr>
              <a:t>        表达式</a:t>
            </a:r>
            <a:r>
              <a:rPr lang="en-US" altLang="zh-CN" sz="1800" b="1" dirty="0">
                <a:effectLst>
                  <a:outerShdw blurRad="38100" dist="38100" dir="2700000" algn="tl">
                    <a:srgbClr val="FFFFFF"/>
                  </a:outerShdw>
                </a:effectLst>
                <a:latin typeface="+mn-lt"/>
                <a:ea typeface="楷体" pitchFamily="49" charset="-122"/>
              </a:rPr>
              <a:t>(30+b)/2 </a:t>
            </a:r>
            <a:r>
              <a:rPr lang="zh-CN" altLang="en-US" sz="1800" b="1" dirty="0">
                <a:effectLst>
                  <a:outerShdw blurRad="38100" dist="38100" dir="2700000" algn="tl">
                    <a:srgbClr val="FFFFFF"/>
                  </a:outerShdw>
                </a:effectLst>
                <a:latin typeface="+mn-lt"/>
                <a:ea typeface="楷体" pitchFamily="49" charset="-122"/>
              </a:rPr>
              <a:t>的计算，因整常数</a:t>
            </a:r>
            <a:r>
              <a:rPr lang="en-US" altLang="zh-CN" sz="1800" b="1" dirty="0">
                <a:effectLst>
                  <a:outerShdw blurRad="38100" dist="38100" dir="2700000" algn="tl">
                    <a:srgbClr val="FFFFFF"/>
                  </a:outerShdw>
                </a:effectLst>
                <a:latin typeface="+mn-lt"/>
                <a:ea typeface="楷体" pitchFamily="49" charset="-122"/>
              </a:rPr>
              <a:t>30</a:t>
            </a:r>
            <a:r>
              <a:rPr lang="zh-CN" altLang="en-US" sz="1800" b="1" dirty="0">
                <a:effectLst>
                  <a:outerShdw blurRad="38100" dist="38100" dir="2700000" algn="tl">
                    <a:srgbClr val="FFFFFF"/>
                  </a:outerShdw>
                </a:effectLst>
                <a:latin typeface="+mn-lt"/>
                <a:ea typeface="楷体" pitchFamily="49" charset="-122"/>
              </a:rPr>
              <a:t>为有符号数，</a:t>
            </a:r>
            <a:r>
              <a:rPr lang="en-US" altLang="zh-CN" sz="1800" b="1" dirty="0">
                <a:effectLst>
                  <a:outerShdw blurRad="38100" dist="38100" dir="2700000" algn="tl">
                    <a:srgbClr val="FFFFFF"/>
                  </a:outerShdw>
                </a:effectLst>
                <a:latin typeface="+mn-lt"/>
                <a:ea typeface="楷体" pitchFamily="49" charset="-122"/>
              </a:rPr>
              <a:t>b</a:t>
            </a:r>
            <a:r>
              <a:rPr lang="zh-CN" altLang="en-US" sz="1800" b="1" dirty="0">
                <a:effectLst>
                  <a:outerShdw blurRad="38100" dist="38100" dir="2700000" algn="tl">
                    <a:srgbClr val="FFFFFF"/>
                  </a:outerShdw>
                </a:effectLst>
                <a:latin typeface="+mn-lt"/>
                <a:ea typeface="楷体" pitchFamily="49" charset="-122"/>
              </a:rPr>
              <a:t>与整常数之间操作时不影响</a:t>
            </a:r>
            <a:r>
              <a:rPr lang="en-US" altLang="zh-CN" sz="1800" b="1" dirty="0">
                <a:effectLst>
                  <a:outerShdw blurRad="38100" dist="38100" dir="2700000" algn="tl">
                    <a:srgbClr val="FFFFFF"/>
                  </a:outerShdw>
                </a:effectLst>
                <a:latin typeface="+mn-lt"/>
                <a:ea typeface="楷体" pitchFamily="49" charset="-122"/>
              </a:rPr>
              <a:t>b</a:t>
            </a:r>
            <a:r>
              <a:rPr lang="zh-CN" altLang="en-US" sz="1800" b="1" dirty="0">
                <a:effectLst>
                  <a:outerShdw blurRad="38100" dist="38100" dir="2700000" algn="tl">
                    <a:srgbClr val="FFFFFF"/>
                  </a:outerShdw>
                </a:effectLst>
                <a:latin typeface="+mn-lt"/>
                <a:ea typeface="楷体" pitchFamily="49" charset="-122"/>
              </a:rPr>
              <a:t>的类型，运算结果仍然为</a:t>
            </a:r>
            <a:r>
              <a:rPr lang="en-US" altLang="zh-CN" sz="1800" b="1" dirty="0" err="1">
                <a:effectLst>
                  <a:outerShdw blurRad="38100" dist="38100" dir="2700000" algn="tl">
                    <a:srgbClr val="FFFFFF"/>
                  </a:outerShdw>
                </a:effectLst>
                <a:latin typeface="+mn-lt"/>
                <a:ea typeface="楷体" pitchFamily="49" charset="-122"/>
              </a:rPr>
              <a:t>int</a:t>
            </a:r>
            <a:r>
              <a:rPr lang="zh-CN" altLang="en-US" sz="1800" b="1" dirty="0">
                <a:effectLst>
                  <a:outerShdw blurRad="38100" dist="38100" dir="2700000" algn="tl">
                    <a:srgbClr val="FFFFFF"/>
                  </a:outerShdw>
                </a:effectLst>
                <a:latin typeface="+mn-lt"/>
                <a:ea typeface="楷体" pitchFamily="49" charset="-122"/>
              </a:rPr>
              <a:t>型，所以</a:t>
            </a:r>
            <a:r>
              <a:rPr lang="en-US" altLang="zh-CN" sz="1800" b="1" dirty="0">
                <a:effectLst>
                  <a:outerShdw blurRad="38100" dist="38100" dir="2700000" algn="tl">
                    <a:srgbClr val="FFFFFF"/>
                  </a:outerShdw>
                </a:effectLst>
                <a:latin typeface="+mn-lt"/>
                <a:ea typeface="楷体" pitchFamily="49" charset="-122"/>
              </a:rPr>
              <a:t>(30 + b)/2</a:t>
            </a:r>
            <a:r>
              <a:rPr lang="zh-CN" altLang="en-US" sz="1800" b="1" dirty="0">
                <a:effectLst>
                  <a:outerShdw blurRad="38100" dist="38100" dir="2700000" algn="tl">
                    <a:srgbClr val="FFFFFF"/>
                  </a:outerShdw>
                </a:effectLst>
                <a:latin typeface="+mn-lt"/>
                <a:ea typeface="楷体" pitchFamily="49" charset="-122"/>
              </a:rPr>
              <a:t>其实就是</a:t>
            </a:r>
            <a:r>
              <a:rPr lang="en-US" altLang="zh-CN" sz="1800" b="1" dirty="0">
                <a:solidFill>
                  <a:srgbClr val="FF0000"/>
                </a:solidFill>
                <a:effectLst>
                  <a:outerShdw blurRad="38100" dist="38100" dir="2700000" algn="tl">
                    <a:srgbClr val="000000"/>
                  </a:outerShdw>
                </a:effectLst>
                <a:latin typeface="+mn-lt"/>
                <a:ea typeface="楷体" pitchFamily="49" charset="-122"/>
              </a:rPr>
              <a:t>(30 - 130) / 2 = -50</a:t>
            </a:r>
            <a:r>
              <a:rPr lang="zh-CN" altLang="en-US" sz="1800" b="1" dirty="0">
                <a:effectLst>
                  <a:outerShdw blurRad="38100" dist="38100" dir="2700000" algn="tl">
                    <a:srgbClr val="FFFFFF"/>
                  </a:outerShdw>
                </a:effectLst>
                <a:latin typeface="+mn-lt"/>
                <a:ea typeface="楷体" pitchFamily="49" charset="-122"/>
              </a:rPr>
              <a:t>。</a:t>
            </a:r>
          </a:p>
        </p:txBody>
      </p:sp>
      <p:sp>
        <p:nvSpPr>
          <p:cNvPr id="2" name="灯片编号占位符 1">
            <a:extLst>
              <a:ext uri="{FF2B5EF4-FFF2-40B4-BE49-F238E27FC236}">
                <a16:creationId xmlns:a16="http://schemas.microsoft.com/office/drawing/2014/main" id="{6B5CDB26-2C88-FE39-088E-8CB3C13E251A}"/>
              </a:ext>
            </a:extLst>
          </p:cNvPr>
          <p:cNvSpPr>
            <a:spLocks noGrp="1"/>
          </p:cNvSpPr>
          <p:nvPr>
            <p:ph type="sldNum" sz="quarter" idx="12"/>
          </p:nvPr>
        </p:nvSpPr>
        <p:spPr/>
        <p:txBody>
          <a:bodyPr/>
          <a:lstStyle/>
          <a:p>
            <a:fld id="{889BB3BD-F80A-4CDD-987F-7A7F8A95929D}" type="slidenum">
              <a:rPr lang="en-US" altLang="zh-CN" smtClean="0"/>
              <a:pPr/>
              <a:t>51</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40806"/>
                                        </p:tgtEl>
                                        <p:attrNameLst>
                                          <p:attrName>style.visibility</p:attrName>
                                        </p:attrNameLst>
                                      </p:cBhvr>
                                      <p:to>
                                        <p:strVal val="visible"/>
                                      </p:to>
                                    </p:set>
                                    <p:animEffect transition="in" filter="box(in)">
                                      <p:cBhvr>
                                        <p:cTn id="7" dur="500"/>
                                        <p:tgtEl>
                                          <p:spTgt spid="84080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0799"/>
                                        </p:tgtEl>
                                        <p:attrNameLst>
                                          <p:attrName>style.visibility</p:attrName>
                                        </p:attrNameLst>
                                      </p:cBhvr>
                                      <p:to>
                                        <p:strVal val="visible"/>
                                      </p:to>
                                    </p:set>
                                    <p:animEffect transition="in" filter="box(in)">
                                      <p:cBhvr>
                                        <p:cTn id="12" dur="500"/>
                                        <p:tgtEl>
                                          <p:spTgt spid="840799"/>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40803"/>
                                        </p:tgtEl>
                                        <p:attrNameLst>
                                          <p:attrName>style.visibility</p:attrName>
                                        </p:attrNameLst>
                                      </p:cBhvr>
                                      <p:to>
                                        <p:strVal val="visible"/>
                                      </p:to>
                                    </p:set>
                                    <p:animEffect transition="in" filter="strips(downLeft)">
                                      <p:cBhvr>
                                        <p:cTn id="17" dur="500"/>
                                        <p:tgtEl>
                                          <p:spTgt spid="840803"/>
                                        </p:tgtEl>
                                      </p:cBhvr>
                                    </p:animEffect>
                                  </p:childTnLst>
                                  <p:subTnLst>
                                    <p:audio>
                                      <p:cMediaNode>
                                        <p:cTn display="0" masterRel="sameClick">
                                          <p:stCondLst>
                                            <p:cond evt="begin" delay="0">
                                              <p:tn val="15"/>
                                            </p:cond>
                                          </p:stCondLst>
                                          <p:endCondLst>
                                            <p:cond evt="onStopAudio" delay="0">
                                              <p:tgtEl>
                                                <p:sldTgt/>
                                              </p:tgtEl>
                                            </p:cond>
                                          </p:endCondLst>
                                        </p:cTn>
                                        <p:tgtEl>
                                          <p:sndTgt r:embed="rId5" name="laser.wav"/>
                                        </p:tgtEl>
                                      </p:cMediaNode>
                                    </p:audio>
                                    <p:set>
                                      <p:cBhvr override="childStyle">
                                        <p:cTn dur="1" fill="hold" display="0" masterRel="nextClick" afterEffect="1"/>
                                        <p:tgtEl>
                                          <p:spTgt spid="84080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840804"/>
                                        </p:tgtEl>
                                        <p:attrNameLst>
                                          <p:attrName>style.visibility</p:attrName>
                                        </p:attrNameLst>
                                      </p:cBhvr>
                                      <p:to>
                                        <p:strVal val="visible"/>
                                      </p:to>
                                    </p:set>
                                    <p:animEffect transition="in" filter="strips(upRight)">
                                      <p:cBhvr>
                                        <p:cTn id="22" dur="500"/>
                                        <p:tgtEl>
                                          <p:spTgt spid="840804"/>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et>
                                      <p:cBhvr override="childStyle">
                                        <p:cTn dur="1" fill="hold" display="0" masterRel="nextClick" afterEffect="1"/>
                                        <p:tgtEl>
                                          <p:spTgt spid="84080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40807"/>
                                        </p:tgtEl>
                                        <p:attrNameLst>
                                          <p:attrName>style.visibility</p:attrName>
                                        </p:attrNameLst>
                                      </p:cBhvr>
                                      <p:to>
                                        <p:strVal val="visible"/>
                                      </p:to>
                                    </p:set>
                                    <p:animEffect transition="in" filter="box(in)">
                                      <p:cBhvr>
                                        <p:cTn id="27" dur="500"/>
                                        <p:tgtEl>
                                          <p:spTgt spid="84080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40800"/>
                                        </p:tgtEl>
                                        <p:attrNameLst>
                                          <p:attrName>style.visibility</p:attrName>
                                        </p:attrNameLst>
                                      </p:cBhvr>
                                      <p:to>
                                        <p:strVal val="visible"/>
                                      </p:to>
                                    </p:set>
                                    <p:animEffect transition="in" filter="box(in)">
                                      <p:cBhvr>
                                        <p:cTn id="32" dur="500"/>
                                        <p:tgtEl>
                                          <p:spTgt spid="840800"/>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840808"/>
                                        </p:tgtEl>
                                        <p:attrNameLst>
                                          <p:attrName>style.visibility</p:attrName>
                                        </p:attrNameLst>
                                      </p:cBhvr>
                                      <p:to>
                                        <p:strVal val="visible"/>
                                      </p:to>
                                    </p:set>
                                    <p:animEffect transition="in" filter="strips(downLeft)">
                                      <p:cBhvr>
                                        <p:cTn id="37" dur="500"/>
                                        <p:tgtEl>
                                          <p:spTgt spid="840808"/>
                                        </p:tgtEl>
                                      </p:cBhvr>
                                    </p:animEffect>
                                  </p:childTnLst>
                                  <p:subTnLst>
                                    <p:set>
                                      <p:cBhvr override="childStyle">
                                        <p:cTn dur="1" fill="hold" display="0" masterRel="nextClick" afterEffect="1"/>
                                        <p:tgtEl>
                                          <p:spTgt spid="840808"/>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5" name="laser.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840809"/>
                                        </p:tgtEl>
                                        <p:attrNameLst>
                                          <p:attrName>style.visibility</p:attrName>
                                        </p:attrNameLst>
                                      </p:cBhvr>
                                      <p:to>
                                        <p:strVal val="visible"/>
                                      </p:to>
                                    </p:set>
                                    <p:animEffect transition="in" filter="strips(upRight)">
                                      <p:cBhvr>
                                        <p:cTn id="42" dur="500"/>
                                        <p:tgtEl>
                                          <p:spTgt spid="840809"/>
                                        </p:tgtEl>
                                      </p:cBhvr>
                                    </p:animEffect>
                                  </p:childTnLst>
                                  <p:subTnLst>
                                    <p:set>
                                      <p:cBhvr override="childStyle">
                                        <p:cTn dur="1" fill="hold" display="0" masterRel="nextClick" afterEffect="1"/>
                                        <p:tgtEl>
                                          <p:spTgt spid="840809"/>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99" grpId="0" animBg="1"/>
      <p:bldP spid="840800" grpId="0" animBg="1"/>
      <p:bldP spid="840803" grpId="0" animBg="1"/>
      <p:bldP spid="840804" grpId="0" animBg="1"/>
      <p:bldP spid="840808" grpId="0" animBg="1"/>
      <p:bldP spid="840809"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2761" name="Rectangle 9" descr="信纸"/>
          <p:cNvSpPr>
            <a:spLocks noChangeArrowheads="1"/>
          </p:cNvSpPr>
          <p:nvPr/>
        </p:nvSpPr>
        <p:spPr bwMode="auto">
          <a:xfrm>
            <a:off x="1510759" y="1004866"/>
            <a:ext cx="9193753" cy="3785652"/>
          </a:xfrm>
          <a:prstGeom prst="rect">
            <a:avLst/>
          </a:prstGeom>
          <a:blipFill dpi="0" rotWithShape="1">
            <a:blip r:embed="rId5" cstate="print"/>
            <a:srcRect/>
            <a:tile tx="0" ty="0" sx="100000" sy="100000" flip="none" algn="tl"/>
          </a:blip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sp3d extrusionH="57150">
              <a:bevelT w="57150" h="38100" prst="hardEdge"/>
            </a:sp3d>
          </a:bodyPr>
          <a:lstStyle/>
          <a:p>
            <a:pPr marL="457200" indent="-457200"/>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a:t>
            </a:r>
          </a:p>
          <a:p>
            <a:pPr marL="457200" indent="-457200"/>
            <a:r>
              <a:rPr lang="en-US" altLang="zh-CN" b="1" dirty="0">
                <a:effectLst>
                  <a:outerShdw blurRad="38100" dist="38100" dir="2700000" algn="tl">
                    <a:srgbClr val="FFFFFF"/>
                  </a:outerShdw>
                </a:effectLst>
              </a:rPr>
              <a:t>{</a:t>
            </a:r>
          </a:p>
          <a:p>
            <a:pPr marL="457200" indent="-457200"/>
            <a:r>
              <a:rPr lang="en-US" altLang="zh-CN" b="1" dirty="0">
                <a:effectLst>
                  <a:outerShdw blurRad="38100" dist="38100" dir="2700000" algn="tl">
                    <a:srgbClr val="FFFFFF"/>
                  </a:outerShdw>
                </a:effectLst>
              </a:rPr>
              <a:t>  unsigned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 6;</a:t>
            </a:r>
          </a:p>
          <a:p>
            <a:pPr marL="457200" indent="-45720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b = -20;</a:t>
            </a:r>
          </a:p>
          <a:p>
            <a:pPr marL="457200" indent="-45720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b = %d\n", a + b);</a:t>
            </a:r>
          </a:p>
          <a:p>
            <a:pPr marL="457200" indent="-45720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("(a + b) &gt; 6?  %s\n", (a + b) &gt; 6 ? "Yes" : "No");</a:t>
            </a:r>
          </a:p>
          <a:p>
            <a:pPr marL="457200" indent="-457200"/>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("(6 + b) &gt; 6?  %s\n", (6 + b) &gt; 6 ? "Yes" : "No");</a:t>
            </a:r>
          </a:p>
          <a:p>
            <a:pPr marL="457200" indent="-457200"/>
            <a:r>
              <a:rPr lang="en-US" altLang="zh-CN" b="1" dirty="0">
                <a:effectLst>
                  <a:outerShdw blurRad="38100" dist="38100" dir="2700000" algn="tl">
                    <a:srgbClr val="FFFFFF"/>
                  </a:outerShdw>
                </a:effectLst>
              </a:rPr>
              <a:t>  return 0;</a:t>
            </a:r>
          </a:p>
          <a:p>
            <a:pPr marL="457200" indent="-457200"/>
            <a:r>
              <a:rPr lang="en-US" altLang="zh-CN" b="1" dirty="0">
                <a:effectLst>
                  <a:outerShdw blurRad="38100" dist="38100" dir="2700000" algn="tl">
                    <a:srgbClr val="FFFFFF"/>
                  </a:outerShdw>
                </a:effectLst>
              </a:rPr>
              <a:t>}</a:t>
            </a:r>
          </a:p>
        </p:txBody>
      </p:sp>
      <p:grpSp>
        <p:nvGrpSpPr>
          <p:cNvPr id="842754" name="Group 2"/>
          <p:cNvGrpSpPr>
            <a:grpSpLocks/>
          </p:cNvGrpSpPr>
          <p:nvPr/>
        </p:nvGrpSpPr>
        <p:grpSpPr bwMode="auto">
          <a:xfrm>
            <a:off x="-10547" y="0"/>
            <a:ext cx="446088" cy="6858000"/>
            <a:chOff x="0" y="0"/>
            <a:chExt cx="281" cy="4320"/>
          </a:xfrm>
        </p:grpSpPr>
        <p:sp>
          <p:nvSpPr>
            <p:cNvPr id="842755" name="Text Box 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42756" name="Text Box 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42757" name="Rectangle 5"/>
          <p:cNvSpPr>
            <a:spLocks noChangeArrowheads="1"/>
          </p:cNvSpPr>
          <p:nvPr/>
        </p:nvSpPr>
        <p:spPr bwMode="auto">
          <a:xfrm>
            <a:off x="203736" y="44451"/>
            <a:ext cx="6818331" cy="461665"/>
          </a:xfrm>
          <a:prstGeom prst="rect">
            <a:avLst/>
          </a:prstGeom>
          <a:noFill/>
          <a:ln w="9525">
            <a:noFill/>
            <a:miter lim="800000"/>
            <a:headEnd/>
            <a:tailEnd/>
          </a:ln>
          <a:effectLst/>
        </p:spPr>
        <p:txBody>
          <a:bodyPr wrap="square" anchor="ctr">
            <a:spAutoFit/>
          </a:bodyPr>
          <a:lstStyle/>
          <a:p>
            <a:pPr indent="266700"/>
            <a:r>
              <a:rPr lang="zh-CN" altLang="en-US" b="1" dirty="0">
                <a:solidFill>
                  <a:srgbClr val="FF3399"/>
                </a:solidFill>
                <a:effectLst>
                  <a:outerShdw blurRad="38100" dist="38100" dir="2700000" algn="tl">
                    <a:srgbClr val="000000"/>
                  </a:outerShdw>
                </a:effectLst>
                <a:latin typeface="隶书" pitchFamily="49" charset="-122"/>
                <a:ea typeface="隶书" pitchFamily="49" charset="-122"/>
              </a:rPr>
              <a:t>２、表达式中有符号数与无符号数的计算问题</a:t>
            </a:r>
            <a:endParaRPr lang="zh-CN" altLang="en-US" b="1" dirty="0">
              <a:solidFill>
                <a:srgbClr val="FF3399"/>
              </a:solidFill>
              <a:effectLst>
                <a:outerShdw blurRad="38100" dist="38100" dir="2700000" algn="tl">
                  <a:srgbClr val="FFFFFF"/>
                </a:outerShdw>
              </a:effectLst>
              <a:ea typeface="楷体_GB2312" pitchFamily="49" charset="-122"/>
            </a:endParaRPr>
          </a:p>
        </p:txBody>
      </p:sp>
      <p:sp>
        <p:nvSpPr>
          <p:cNvPr id="842758" name="Rectangle 6"/>
          <p:cNvSpPr>
            <a:spLocks noChangeArrowheads="1"/>
          </p:cNvSpPr>
          <p:nvPr/>
        </p:nvSpPr>
        <p:spPr bwMode="auto">
          <a:xfrm>
            <a:off x="1540894" y="5053036"/>
            <a:ext cx="2898922" cy="1590675"/>
          </a:xfrm>
          <a:prstGeom prst="rect">
            <a:avLst/>
          </a:prstGeom>
          <a:solidFill>
            <a:srgbClr val="FFFFFF"/>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3399"/>
                </a:solidFill>
                <a:effectLst>
                  <a:outerShdw blurRad="38100" dist="38100" dir="2700000" algn="tl">
                    <a:srgbClr val="C0C0C0"/>
                  </a:outerShdw>
                </a:effectLst>
                <a:latin typeface="隶书" pitchFamily="49" charset="-122"/>
                <a:ea typeface="隶书" pitchFamily="49" charset="-122"/>
              </a:rPr>
              <a:t>运行结果：</a:t>
            </a:r>
          </a:p>
          <a:p>
            <a:r>
              <a:rPr lang="en-US" altLang="zh-CN" b="1" dirty="0">
                <a:effectLst>
                  <a:outerShdw blurRad="38100" dist="38100" dir="2700000" algn="tl">
                    <a:srgbClr val="C0C0C0"/>
                  </a:outerShdw>
                </a:effectLst>
              </a:rPr>
              <a:t>a + b = -14</a:t>
            </a:r>
          </a:p>
          <a:p>
            <a:r>
              <a:rPr lang="en-US" altLang="zh-CN" b="1" dirty="0">
                <a:effectLst>
                  <a:outerShdw blurRad="38100" dist="38100" dir="2700000" algn="tl">
                    <a:srgbClr val="C0C0C0"/>
                  </a:outerShdw>
                </a:effectLst>
              </a:rPr>
              <a:t>(a + b) &gt; 6? Yes</a:t>
            </a:r>
          </a:p>
          <a:p>
            <a:r>
              <a:rPr lang="en-US" altLang="zh-CN" b="1" dirty="0">
                <a:effectLst>
                  <a:outerShdw blurRad="38100" dist="38100" dir="2700000" algn="tl">
                    <a:srgbClr val="C0C0C0"/>
                  </a:outerShdw>
                </a:effectLst>
              </a:rPr>
              <a:t>(6 + b) &gt; 6? No</a:t>
            </a:r>
          </a:p>
        </p:txBody>
      </p:sp>
      <p:sp>
        <p:nvSpPr>
          <p:cNvPr id="842770" name="Rectangle 18"/>
          <p:cNvSpPr>
            <a:spLocks noChangeArrowheads="1"/>
          </p:cNvSpPr>
          <p:nvPr/>
        </p:nvSpPr>
        <p:spPr bwMode="auto">
          <a:xfrm>
            <a:off x="311717" y="428604"/>
            <a:ext cx="5749935" cy="457200"/>
          </a:xfrm>
          <a:prstGeom prst="rect">
            <a:avLst/>
          </a:prstGeom>
          <a:noFill/>
          <a:ln w="9525">
            <a:noFill/>
            <a:miter lim="800000"/>
            <a:headEnd/>
            <a:tailEnd/>
          </a:ln>
          <a:effectLst/>
        </p:spPr>
        <p:txBody>
          <a:bodyPr wrap="square" anchor="ctr">
            <a:spAutoFit/>
          </a:bodyPr>
          <a:lstStyle/>
          <a:p>
            <a:r>
              <a:rPr lang="en-US" altLang="zh-CN" b="1" dirty="0">
                <a:solidFill>
                  <a:srgbClr val="C00000"/>
                </a:solidFill>
                <a:effectLst>
                  <a:outerShdw blurRad="38100" dist="38100" dir="2700000" algn="tl">
                    <a:srgbClr val="000000"/>
                  </a:outerShdw>
                </a:effectLst>
                <a:latin typeface="隶书" pitchFamily="49" charset="-122"/>
                <a:ea typeface="隶书" pitchFamily="49" charset="-122"/>
              </a:rPr>
              <a:t>【</a:t>
            </a:r>
            <a:r>
              <a:rPr lang="zh-CN" altLang="en-US" b="1" dirty="0">
                <a:solidFill>
                  <a:srgbClr val="C00000"/>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C00000"/>
                </a:solidFill>
                <a:effectLst>
                  <a:outerShdw blurRad="38100" dist="38100" dir="2700000" algn="tl">
                    <a:srgbClr val="000000"/>
                  </a:outerShdw>
                </a:effectLst>
                <a:latin typeface="隶书" pitchFamily="49" charset="-122"/>
                <a:ea typeface="隶书" pitchFamily="49" charset="-122"/>
              </a:rPr>
              <a:t>】 </a:t>
            </a:r>
            <a:r>
              <a:rPr lang="zh-CN" altLang="en-US" b="1" dirty="0">
                <a:solidFill>
                  <a:srgbClr val="C00000"/>
                </a:solidFill>
                <a:effectLst>
                  <a:outerShdw blurRad="38100" dist="38100" dir="2700000" algn="tl">
                    <a:srgbClr val="000000"/>
                  </a:outerShdw>
                </a:effectLst>
                <a:latin typeface="隶书" pitchFamily="49" charset="-122"/>
                <a:ea typeface="隶书" pitchFamily="49" charset="-122"/>
              </a:rPr>
              <a:t>有符号数与无符号数之间的运算</a:t>
            </a:r>
            <a:endParaRPr lang="zh-CN" altLang="en-US" dirty="0">
              <a:solidFill>
                <a:srgbClr val="C00000"/>
              </a:solidFill>
              <a:latin typeface="隶书" pitchFamily="49" charset="-122"/>
              <a:ea typeface="隶书" pitchFamily="49" charset="-122"/>
            </a:endParaRPr>
          </a:p>
        </p:txBody>
      </p:sp>
      <p:sp>
        <p:nvSpPr>
          <p:cNvPr id="842771" name="AutoShape 19"/>
          <p:cNvSpPr>
            <a:spLocks/>
          </p:cNvSpPr>
          <p:nvPr/>
        </p:nvSpPr>
        <p:spPr bwMode="auto">
          <a:xfrm>
            <a:off x="5112793" y="1285860"/>
            <a:ext cx="4572032" cy="2357454"/>
          </a:xfrm>
          <a:prstGeom prst="borderCallout2">
            <a:avLst>
              <a:gd name="adj1" fmla="val 3176"/>
              <a:gd name="adj2" fmla="val -1556"/>
              <a:gd name="adj3" fmla="val 3176"/>
              <a:gd name="adj4" fmla="val -15403"/>
              <a:gd name="adj5" fmla="val 185746"/>
              <a:gd name="adj6" fmla="val -44953"/>
            </a:avLst>
          </a:prstGeom>
          <a:gradFill rotWithShape="1">
            <a:gsLst>
              <a:gs pos="0">
                <a:srgbClr val="00FFFF"/>
              </a:gs>
              <a:gs pos="100000">
                <a:schemeClr val="bg1"/>
              </a:gs>
            </a:gsLst>
            <a:lin ang="5400000" scaled="1"/>
          </a:gradFill>
          <a:ln w="28575">
            <a:solidFill>
              <a:srgbClr val="FF00FF"/>
            </a:solidFill>
            <a:miter lim="800000"/>
            <a:headEnd/>
            <a:tailEnd/>
          </a:ln>
          <a:effectLst>
            <a:outerShdw blurRad="50800" dist="106680" dir="2700000" algn="tl" rotWithShape="0">
              <a:prstClr val="black">
                <a:alpha val="43000"/>
              </a:prstClr>
            </a:outerShdw>
          </a:effectLst>
        </p:spPr>
        <p:txBody>
          <a:bodyPr/>
          <a:lstStyle/>
          <a:p>
            <a:r>
              <a:rPr lang="zh-CN" altLang="en-US" sz="1800" b="1" dirty="0">
                <a:effectLst>
                  <a:outerShdw blurRad="38100" dist="38100" dir="2700000" algn="tl">
                    <a:srgbClr val="FFFFFF"/>
                  </a:outerShdw>
                </a:effectLst>
                <a:latin typeface="+mn-lt"/>
                <a:ea typeface="楷体" pitchFamily="49" charset="-122"/>
              </a:rPr>
              <a:t>        计算</a:t>
            </a:r>
            <a:r>
              <a:rPr lang="en-US" altLang="zh-CN" sz="1800" b="1" dirty="0" err="1">
                <a:effectLst>
                  <a:outerShdw blurRad="38100" dist="38100" dir="2700000" algn="tl">
                    <a:srgbClr val="FFFFFF"/>
                  </a:outerShdw>
                </a:effectLst>
                <a:latin typeface="+mn-lt"/>
                <a:ea typeface="楷体" pitchFamily="49" charset="-122"/>
              </a:rPr>
              <a:t>a+b</a:t>
            </a:r>
            <a:r>
              <a:rPr lang="zh-CN" altLang="en-US" sz="1800" b="1" dirty="0">
                <a:effectLst>
                  <a:outerShdw blurRad="38100" dist="38100" dir="2700000" algn="tl">
                    <a:srgbClr val="FFFFFF"/>
                  </a:outerShdw>
                </a:effectLst>
                <a:latin typeface="+mn-lt"/>
                <a:ea typeface="楷体" pitchFamily="49" charset="-122"/>
              </a:rPr>
              <a:t>之前先将</a:t>
            </a:r>
            <a:r>
              <a:rPr lang="en-US" altLang="zh-CN" sz="1800" b="1" dirty="0">
                <a:effectLst>
                  <a:outerShdw blurRad="38100" dist="38100" dir="2700000" algn="tl">
                    <a:srgbClr val="FFFFFF"/>
                  </a:outerShdw>
                </a:effectLst>
                <a:latin typeface="+mn-lt"/>
                <a:ea typeface="楷体" pitchFamily="49" charset="-122"/>
              </a:rPr>
              <a:t>b</a:t>
            </a:r>
            <a:r>
              <a:rPr lang="zh-CN" altLang="en-US" sz="1800" b="1" dirty="0">
                <a:effectLst>
                  <a:outerShdw blurRad="38100" dist="38100" dir="2700000" algn="tl">
                    <a:srgbClr val="FFFFFF"/>
                  </a:outerShdw>
                </a:effectLst>
                <a:latin typeface="+mn-lt"/>
                <a:ea typeface="楷体" pitchFamily="49" charset="-122"/>
              </a:rPr>
              <a:t>转化为无符号整数</a:t>
            </a:r>
            <a:r>
              <a:rPr lang="en-US" altLang="zh-CN" sz="1800" b="1" dirty="0">
                <a:effectLst>
                  <a:outerShdw blurRad="38100" dist="38100" dir="2700000" algn="tl">
                    <a:srgbClr val="FFFFFF"/>
                  </a:outerShdw>
                </a:effectLst>
                <a:latin typeface="+mn-lt"/>
                <a:ea typeface="楷体" pitchFamily="49" charset="-122"/>
              </a:rPr>
              <a:t>4294967276</a:t>
            </a:r>
            <a:r>
              <a:rPr lang="zh-CN" altLang="en-US" sz="1800" b="1" dirty="0">
                <a:effectLst>
                  <a:outerShdw blurRad="38100" dist="38100" dir="2700000" algn="tl">
                    <a:srgbClr val="FFFFFF"/>
                  </a:outerShdw>
                </a:effectLst>
                <a:latin typeface="+mn-lt"/>
                <a:ea typeface="楷体" pitchFamily="49" charset="-122"/>
              </a:rPr>
              <a:t>（</a:t>
            </a:r>
            <a:r>
              <a:rPr lang="en-US" altLang="zh-CN" sz="1800" b="1" dirty="0">
                <a:effectLst>
                  <a:outerShdw blurRad="38100" dist="38100" dir="2700000" algn="tl">
                    <a:srgbClr val="FFFFFF"/>
                  </a:outerShdw>
                </a:effectLst>
                <a:latin typeface="+mn-lt"/>
                <a:ea typeface="楷体" pitchFamily="49" charset="-122"/>
              </a:rPr>
              <a:t>-20</a:t>
            </a:r>
            <a:r>
              <a:rPr lang="zh-CN" altLang="en-US" sz="1800" b="1" dirty="0">
                <a:effectLst>
                  <a:outerShdw blurRad="38100" dist="38100" dir="2700000" algn="tl">
                    <a:srgbClr val="FFFFFF"/>
                  </a:outerShdw>
                </a:effectLst>
                <a:latin typeface="+mn-lt"/>
                <a:ea typeface="楷体" pitchFamily="49" charset="-122"/>
              </a:rPr>
              <a:t>的四个字节的补码，最高位为数据位），然后计算</a:t>
            </a:r>
            <a:r>
              <a:rPr lang="en-US" altLang="zh-CN" sz="1800" b="1" dirty="0" err="1">
                <a:effectLst>
                  <a:outerShdw blurRad="38100" dist="38100" dir="2700000" algn="tl">
                    <a:srgbClr val="FFFFFF"/>
                  </a:outerShdw>
                </a:effectLst>
                <a:latin typeface="+mn-lt"/>
                <a:ea typeface="楷体" pitchFamily="49" charset="-122"/>
              </a:rPr>
              <a:t>a+b</a:t>
            </a:r>
            <a:r>
              <a:rPr lang="zh-CN" altLang="en-US" sz="1800" b="1" dirty="0">
                <a:effectLst>
                  <a:outerShdw blurRad="38100" dist="38100" dir="2700000" algn="tl">
                    <a:srgbClr val="FFFFFF"/>
                  </a:outerShdw>
                </a:effectLst>
                <a:latin typeface="+mn-lt"/>
                <a:ea typeface="楷体" pitchFamily="49" charset="-122"/>
              </a:rPr>
              <a:t>得</a:t>
            </a:r>
            <a:r>
              <a:rPr lang="en-US" altLang="zh-CN" sz="1800" b="1" dirty="0">
                <a:effectLst>
                  <a:outerShdw blurRad="38100" dist="38100" dir="2700000" algn="tl">
                    <a:srgbClr val="FFFFFF"/>
                  </a:outerShdw>
                </a:effectLst>
                <a:latin typeface="+mn-lt"/>
                <a:ea typeface="楷体" pitchFamily="49" charset="-122"/>
              </a:rPr>
              <a:t>4294867282</a:t>
            </a:r>
            <a:r>
              <a:rPr lang="zh-CN" altLang="en-US" sz="1800" b="1" dirty="0">
                <a:effectLst>
                  <a:outerShdw blurRad="38100" dist="38100" dir="2700000" algn="tl">
                    <a:srgbClr val="FFFFFF"/>
                  </a:outerShdw>
                </a:effectLst>
                <a:latin typeface="+mn-lt"/>
                <a:ea typeface="楷体" pitchFamily="49" charset="-122"/>
              </a:rPr>
              <a:t>（十六进制内存中表示为</a:t>
            </a:r>
            <a:r>
              <a:rPr lang="en-US" altLang="zh-CN" sz="1800" b="1" dirty="0">
                <a:effectLst>
                  <a:outerShdw blurRad="38100" dist="38100" dir="2700000" algn="tl">
                    <a:srgbClr val="FFFFFF"/>
                  </a:outerShdw>
                </a:effectLst>
                <a:latin typeface="+mn-lt"/>
                <a:ea typeface="楷体" pitchFamily="49" charset="-122"/>
              </a:rPr>
              <a:t>0XFFFFFFF2</a:t>
            </a:r>
            <a:r>
              <a:rPr lang="zh-CN" altLang="en-US" sz="1800" b="1" dirty="0">
                <a:effectLst>
                  <a:outerShdw blurRad="38100" dist="38100" dir="2700000" algn="tl">
                    <a:srgbClr val="FFFFFF"/>
                  </a:outerShdw>
                </a:effectLst>
                <a:latin typeface="+mn-lt"/>
                <a:ea typeface="楷体" pitchFamily="49" charset="-122"/>
              </a:rPr>
              <a:t>），由于输出时是按有符号十进制整型数输出（</a:t>
            </a:r>
            <a:r>
              <a:rPr lang="en-US" altLang="zh-CN" sz="1800" b="1" dirty="0">
                <a:effectLst>
                  <a:outerShdw blurRad="38100" dist="38100" dir="2700000" algn="tl">
                    <a:srgbClr val="FFFFFF"/>
                  </a:outerShdw>
                </a:effectLst>
                <a:latin typeface="+mn-lt"/>
                <a:ea typeface="楷体" pitchFamily="49" charset="-122"/>
              </a:rPr>
              <a:t>%d</a:t>
            </a:r>
            <a:r>
              <a:rPr lang="zh-CN" altLang="en-US" sz="1800" b="1" dirty="0">
                <a:effectLst>
                  <a:outerShdw blurRad="38100" dist="38100" dir="2700000" algn="tl">
                    <a:srgbClr val="FFFFFF"/>
                  </a:outerShdw>
                </a:effectLst>
                <a:latin typeface="+mn-lt"/>
                <a:ea typeface="楷体" pitchFamily="49" charset="-122"/>
              </a:rPr>
              <a:t>），因此将其计算的结果的最高位（为</a:t>
            </a:r>
            <a:r>
              <a:rPr lang="en-US" altLang="zh-CN" sz="1800" b="1" dirty="0">
                <a:effectLst>
                  <a:outerShdw blurRad="38100" dist="38100" dir="2700000" algn="tl">
                    <a:srgbClr val="FFFFFF"/>
                  </a:outerShdw>
                </a:effectLst>
                <a:latin typeface="+mn-lt"/>
                <a:ea typeface="楷体" pitchFamily="49" charset="-122"/>
              </a:rPr>
              <a:t>1</a:t>
            </a:r>
            <a:r>
              <a:rPr lang="zh-CN" altLang="en-US" sz="1800" b="1" dirty="0">
                <a:effectLst>
                  <a:outerShdw blurRad="38100" dist="38100" dir="2700000" algn="tl">
                    <a:srgbClr val="FFFFFF"/>
                  </a:outerShdw>
                </a:effectLst>
                <a:latin typeface="+mn-lt"/>
                <a:ea typeface="楷体" pitchFamily="49" charset="-122"/>
              </a:rPr>
              <a:t>，表示负）看成为符号位，所以输出的结果均为</a:t>
            </a:r>
            <a:r>
              <a:rPr lang="en-US" altLang="zh-CN" sz="1800" b="1" dirty="0">
                <a:solidFill>
                  <a:srgbClr val="FF0000"/>
                </a:solidFill>
                <a:effectLst>
                  <a:outerShdw blurRad="38100" dist="38100" dir="2700000" algn="tl">
                    <a:srgbClr val="000000"/>
                  </a:outerShdw>
                </a:effectLst>
                <a:latin typeface="+mn-lt"/>
                <a:ea typeface="楷体" pitchFamily="49" charset="-122"/>
              </a:rPr>
              <a:t>-14</a:t>
            </a:r>
            <a:r>
              <a:rPr lang="zh-CN" altLang="en-US" sz="1800" b="1" dirty="0">
                <a:effectLst>
                  <a:outerShdw blurRad="38100" dist="38100" dir="2700000" algn="tl">
                    <a:srgbClr val="FFFFFF"/>
                  </a:outerShdw>
                </a:effectLst>
                <a:latin typeface="+mn-lt"/>
                <a:ea typeface="楷体" pitchFamily="49" charset="-122"/>
              </a:rPr>
              <a:t>。</a:t>
            </a:r>
            <a:r>
              <a:rPr lang="zh-CN" altLang="en-US" sz="1800" dirty="0">
                <a:latin typeface="+mn-lt"/>
                <a:ea typeface="楷体" pitchFamily="49" charset="-122"/>
              </a:rPr>
              <a:t> </a:t>
            </a:r>
          </a:p>
        </p:txBody>
      </p:sp>
      <p:sp>
        <p:nvSpPr>
          <p:cNvPr id="842772" name="AutoShape 20"/>
          <p:cNvSpPr>
            <a:spLocks/>
          </p:cNvSpPr>
          <p:nvPr/>
        </p:nvSpPr>
        <p:spPr bwMode="auto">
          <a:xfrm>
            <a:off x="5112793" y="3857628"/>
            <a:ext cx="4572032" cy="714380"/>
          </a:xfrm>
          <a:prstGeom prst="borderCallout2">
            <a:avLst>
              <a:gd name="adj1" fmla="val 9338"/>
              <a:gd name="adj2" fmla="val -1630"/>
              <a:gd name="adj3" fmla="val 9338"/>
              <a:gd name="adj4" fmla="val -11088"/>
              <a:gd name="adj5" fmla="val 298039"/>
              <a:gd name="adj6" fmla="val -42385"/>
            </a:avLst>
          </a:prstGeom>
          <a:gradFill rotWithShape="1">
            <a:gsLst>
              <a:gs pos="0">
                <a:srgbClr val="CCFFCC"/>
              </a:gs>
              <a:gs pos="100000">
                <a:schemeClr val="bg1"/>
              </a:gs>
            </a:gsLst>
            <a:lin ang="5400000" scaled="1"/>
          </a:gradFill>
          <a:ln w="28575">
            <a:solidFill>
              <a:srgbClr val="FF00FF"/>
            </a:solidFill>
            <a:miter lim="800000"/>
            <a:headEnd/>
            <a:tailEnd/>
          </a:ln>
          <a:effectLst>
            <a:outerShdw blurRad="50800" dist="106680" dir="2700000" algn="tl" rotWithShape="0">
              <a:prstClr val="black">
                <a:alpha val="43000"/>
              </a:prstClr>
            </a:outerShdw>
          </a:effectLst>
        </p:spPr>
        <p:txBody>
          <a:bodyPr/>
          <a:lstStyle/>
          <a:p>
            <a:r>
              <a:rPr lang="zh-CN" altLang="en-US" sz="1800" b="1" dirty="0">
                <a:effectLst>
                  <a:outerShdw blurRad="38100" dist="38100" dir="2700000" algn="tl">
                    <a:srgbClr val="FFFFFF"/>
                  </a:outerShdw>
                </a:effectLst>
                <a:latin typeface="+mn-lt"/>
                <a:ea typeface="楷体" pitchFamily="49" charset="-122"/>
              </a:rPr>
              <a:t>        计算</a:t>
            </a:r>
            <a:r>
              <a:rPr lang="en-US" altLang="zh-CN" sz="1800" b="1" dirty="0">
                <a:effectLst>
                  <a:outerShdw blurRad="38100" dist="38100" dir="2700000" algn="tl">
                    <a:srgbClr val="FFFFFF"/>
                  </a:outerShdw>
                </a:effectLst>
                <a:latin typeface="+mn-lt"/>
                <a:ea typeface="楷体" pitchFamily="49" charset="-122"/>
              </a:rPr>
              <a:t>(a + b)</a:t>
            </a:r>
            <a:r>
              <a:rPr lang="zh-CN" altLang="en-US" sz="1800" b="1" dirty="0">
                <a:effectLst>
                  <a:outerShdw blurRad="38100" dist="38100" dir="2700000" algn="tl">
                    <a:srgbClr val="FFFFFF"/>
                  </a:outerShdw>
                </a:effectLst>
                <a:latin typeface="+mn-lt"/>
                <a:ea typeface="楷体" pitchFamily="49" charset="-122"/>
              </a:rPr>
              <a:t>的结果为</a:t>
            </a:r>
            <a:r>
              <a:rPr lang="en-US" altLang="zh-CN" sz="1800" b="1" dirty="0">
                <a:effectLst>
                  <a:outerShdw blurRad="38100" dist="38100" dir="2700000" algn="tl">
                    <a:srgbClr val="FFFFFF"/>
                  </a:outerShdw>
                </a:effectLst>
                <a:latin typeface="+mn-lt"/>
                <a:ea typeface="楷体" pitchFamily="49" charset="-122"/>
              </a:rPr>
              <a:t>4294967282</a:t>
            </a:r>
            <a:r>
              <a:rPr lang="zh-CN" altLang="en-US" sz="1800" b="1" dirty="0">
                <a:effectLst>
                  <a:outerShdw blurRad="38100" dist="38100" dir="2700000" algn="tl">
                    <a:srgbClr val="FFFFFF"/>
                  </a:outerShdw>
                </a:effectLst>
                <a:latin typeface="+mn-lt"/>
                <a:ea typeface="楷体" pitchFamily="49" charset="-122"/>
              </a:rPr>
              <a:t>，大于</a:t>
            </a:r>
            <a:r>
              <a:rPr lang="en-US" altLang="zh-CN" sz="1800" b="1" dirty="0">
                <a:effectLst>
                  <a:outerShdw blurRad="38100" dist="38100" dir="2700000" algn="tl">
                    <a:srgbClr val="FFFFFF"/>
                  </a:outerShdw>
                </a:effectLst>
                <a:latin typeface="+mn-lt"/>
                <a:ea typeface="楷体" pitchFamily="49" charset="-122"/>
              </a:rPr>
              <a:t>6</a:t>
            </a:r>
            <a:r>
              <a:rPr lang="zh-CN" altLang="en-US" sz="1800" b="1" dirty="0">
                <a:effectLst>
                  <a:outerShdw blurRad="38100" dist="38100" dir="2700000" algn="tl">
                    <a:srgbClr val="FFFFFF"/>
                  </a:outerShdw>
                </a:effectLst>
                <a:latin typeface="+mn-lt"/>
                <a:ea typeface="楷体" pitchFamily="49" charset="-122"/>
              </a:rPr>
              <a:t>，所以输出为</a:t>
            </a:r>
            <a:r>
              <a:rPr lang="zh-CN" altLang="en-US" sz="1800" b="1" dirty="0">
                <a:solidFill>
                  <a:srgbClr val="FF0000"/>
                </a:solidFill>
                <a:effectLst>
                  <a:outerShdw blurRad="38100" dist="38100" dir="2700000" algn="tl">
                    <a:srgbClr val="000000"/>
                  </a:outerShdw>
                </a:effectLst>
                <a:latin typeface="+mn-lt"/>
                <a:ea typeface="楷体" pitchFamily="49" charset="-122"/>
              </a:rPr>
              <a:t>“</a:t>
            </a:r>
            <a:r>
              <a:rPr lang="en-US" altLang="zh-CN" sz="1800" b="1" dirty="0">
                <a:solidFill>
                  <a:srgbClr val="FF0000"/>
                </a:solidFill>
                <a:effectLst>
                  <a:outerShdw blurRad="38100" dist="38100" dir="2700000" algn="tl">
                    <a:srgbClr val="000000"/>
                  </a:outerShdw>
                </a:effectLst>
                <a:latin typeface="+mn-lt"/>
                <a:ea typeface="楷体" pitchFamily="49" charset="-122"/>
              </a:rPr>
              <a:t>Yes”</a:t>
            </a:r>
            <a:r>
              <a:rPr lang="zh-CN" altLang="en-US" sz="1800" b="1" dirty="0">
                <a:effectLst>
                  <a:outerShdw blurRad="38100" dist="38100" dir="2700000" algn="tl">
                    <a:srgbClr val="FFFFFF"/>
                  </a:outerShdw>
                </a:effectLst>
                <a:latin typeface="+mn-lt"/>
                <a:ea typeface="楷体" pitchFamily="49" charset="-122"/>
              </a:rPr>
              <a:t>。</a:t>
            </a:r>
          </a:p>
        </p:txBody>
      </p:sp>
      <p:sp>
        <p:nvSpPr>
          <p:cNvPr id="842773" name="AutoShape 21"/>
          <p:cNvSpPr>
            <a:spLocks/>
          </p:cNvSpPr>
          <p:nvPr/>
        </p:nvSpPr>
        <p:spPr bwMode="auto">
          <a:xfrm>
            <a:off x="5112793" y="4929198"/>
            <a:ext cx="4572000" cy="1000132"/>
          </a:xfrm>
          <a:prstGeom prst="borderCallout2">
            <a:avLst>
              <a:gd name="adj1" fmla="val 7556"/>
              <a:gd name="adj2" fmla="val -1630"/>
              <a:gd name="adj3" fmla="val 7556"/>
              <a:gd name="adj4" fmla="val -14750"/>
              <a:gd name="adj5" fmla="val 150743"/>
              <a:gd name="adj6" fmla="val -33269"/>
            </a:avLst>
          </a:prstGeom>
          <a:gradFill rotWithShape="1">
            <a:gsLst>
              <a:gs pos="0">
                <a:srgbClr val="FFCC99"/>
              </a:gs>
              <a:gs pos="100000">
                <a:schemeClr val="bg1"/>
              </a:gs>
            </a:gsLst>
            <a:lin ang="5400000" scaled="1"/>
          </a:gradFill>
          <a:ln w="28575">
            <a:solidFill>
              <a:srgbClr val="FF00FF"/>
            </a:solidFill>
            <a:miter lim="800000"/>
            <a:headEnd/>
            <a:tailEnd/>
          </a:ln>
          <a:effectLst>
            <a:outerShdw blurRad="50800" dist="106680" dir="2700000" algn="tl" rotWithShape="0">
              <a:prstClr val="black">
                <a:alpha val="43000"/>
              </a:prstClr>
            </a:outerShdw>
          </a:effectLst>
        </p:spPr>
        <p:txBody>
          <a:bodyPr/>
          <a:lstStyle/>
          <a:p>
            <a:r>
              <a:rPr lang="zh-CN" altLang="en-US" sz="1800" b="1" dirty="0">
                <a:effectLst>
                  <a:outerShdw blurRad="38100" dist="38100" dir="2700000" algn="tl">
                    <a:srgbClr val="FFFFFF"/>
                  </a:outerShdw>
                </a:effectLst>
                <a:latin typeface="+mn-lt"/>
                <a:ea typeface="楷体" pitchFamily="49" charset="-122"/>
              </a:rPr>
              <a:t>        计算</a:t>
            </a:r>
            <a:r>
              <a:rPr lang="en-US" altLang="zh-CN" sz="1800" b="1" dirty="0">
                <a:effectLst>
                  <a:outerShdw blurRad="38100" dist="38100" dir="2700000" algn="tl">
                    <a:srgbClr val="FFFFFF"/>
                  </a:outerShdw>
                </a:effectLst>
                <a:latin typeface="+mn-lt"/>
                <a:ea typeface="楷体" pitchFamily="49" charset="-122"/>
              </a:rPr>
              <a:t>(6 + b)</a:t>
            </a:r>
            <a:r>
              <a:rPr lang="zh-CN" altLang="en-US" sz="1800" b="1" dirty="0">
                <a:effectLst>
                  <a:outerShdw blurRad="38100" dist="38100" dir="2700000" algn="tl">
                    <a:srgbClr val="FFFFFF"/>
                  </a:outerShdw>
                </a:effectLst>
                <a:latin typeface="+mn-lt"/>
                <a:ea typeface="楷体" pitchFamily="49" charset="-122"/>
              </a:rPr>
              <a:t>时，</a:t>
            </a:r>
            <a:r>
              <a:rPr lang="en-US" altLang="zh-CN" sz="1800" b="1" dirty="0">
                <a:effectLst>
                  <a:outerShdw blurRad="38100" dist="38100" dir="2700000" algn="tl">
                    <a:srgbClr val="FFFFFF"/>
                  </a:outerShdw>
                </a:effectLst>
                <a:latin typeface="+mn-lt"/>
                <a:ea typeface="楷体" pitchFamily="49" charset="-122"/>
              </a:rPr>
              <a:t>b</a:t>
            </a:r>
            <a:r>
              <a:rPr lang="zh-CN" altLang="en-US" sz="1800" b="1" dirty="0">
                <a:effectLst>
                  <a:outerShdw blurRad="38100" dist="38100" dir="2700000" algn="tl">
                    <a:srgbClr val="FFFFFF"/>
                  </a:outerShdw>
                </a:effectLst>
                <a:latin typeface="+mn-lt"/>
                <a:ea typeface="楷体" pitchFamily="49" charset="-122"/>
              </a:rPr>
              <a:t>与整常数之间操作时不影响</a:t>
            </a:r>
            <a:r>
              <a:rPr lang="en-US" altLang="zh-CN" sz="1800" b="1" dirty="0">
                <a:effectLst>
                  <a:outerShdw blurRad="38100" dist="38100" dir="2700000" algn="tl">
                    <a:srgbClr val="FFFFFF"/>
                  </a:outerShdw>
                </a:effectLst>
                <a:latin typeface="+mn-lt"/>
                <a:ea typeface="楷体" pitchFamily="49" charset="-122"/>
              </a:rPr>
              <a:t>b</a:t>
            </a:r>
            <a:r>
              <a:rPr lang="zh-CN" altLang="en-US" sz="1800" b="1" dirty="0">
                <a:effectLst>
                  <a:outerShdw blurRad="38100" dist="38100" dir="2700000" algn="tl">
                    <a:srgbClr val="FFFFFF"/>
                  </a:outerShdw>
                </a:effectLst>
                <a:latin typeface="+mn-lt"/>
                <a:ea typeface="楷体" pitchFamily="49" charset="-122"/>
              </a:rPr>
              <a:t>的类型，运算结果仍然为</a:t>
            </a:r>
            <a:r>
              <a:rPr lang="en-US" altLang="zh-CN" sz="1800" b="1" dirty="0" err="1">
                <a:effectLst>
                  <a:outerShdw blurRad="38100" dist="38100" dir="2700000" algn="tl">
                    <a:srgbClr val="FFFFFF"/>
                  </a:outerShdw>
                </a:effectLst>
                <a:latin typeface="+mn-lt"/>
                <a:ea typeface="楷体" pitchFamily="49" charset="-122"/>
              </a:rPr>
              <a:t>int</a:t>
            </a:r>
            <a:r>
              <a:rPr lang="zh-CN" altLang="en-US" sz="1800" b="1" dirty="0">
                <a:effectLst>
                  <a:outerShdw blurRad="38100" dist="38100" dir="2700000" algn="tl">
                    <a:srgbClr val="FFFFFF"/>
                  </a:outerShdw>
                </a:effectLst>
                <a:latin typeface="+mn-lt"/>
                <a:ea typeface="楷体" pitchFamily="49" charset="-122"/>
              </a:rPr>
              <a:t>型，其结果为</a:t>
            </a:r>
            <a:r>
              <a:rPr lang="en-US" altLang="zh-CN" sz="1800" b="1" dirty="0">
                <a:effectLst>
                  <a:outerShdw blurRad="38100" dist="38100" dir="2700000" algn="tl">
                    <a:srgbClr val="FFFFFF"/>
                  </a:outerShdw>
                </a:effectLst>
                <a:latin typeface="+mn-lt"/>
                <a:ea typeface="楷体" pitchFamily="49" charset="-122"/>
              </a:rPr>
              <a:t>-14</a:t>
            </a:r>
            <a:r>
              <a:rPr lang="zh-CN" altLang="en-US" sz="1800" b="1" dirty="0">
                <a:effectLst>
                  <a:outerShdw blurRad="38100" dist="38100" dir="2700000" algn="tl">
                    <a:srgbClr val="FFFFFF"/>
                  </a:outerShdw>
                </a:effectLst>
                <a:latin typeface="+mn-lt"/>
                <a:ea typeface="楷体" pitchFamily="49" charset="-122"/>
              </a:rPr>
              <a:t>，小于</a:t>
            </a:r>
            <a:r>
              <a:rPr lang="en-US" altLang="zh-CN" sz="1800" b="1" dirty="0">
                <a:effectLst>
                  <a:outerShdw blurRad="38100" dist="38100" dir="2700000" algn="tl">
                    <a:srgbClr val="FFFFFF"/>
                  </a:outerShdw>
                </a:effectLst>
                <a:latin typeface="+mn-lt"/>
                <a:ea typeface="楷体" pitchFamily="49" charset="-122"/>
              </a:rPr>
              <a:t>6</a:t>
            </a:r>
            <a:r>
              <a:rPr lang="zh-CN" altLang="en-US" sz="1800" b="1" dirty="0">
                <a:effectLst>
                  <a:outerShdw blurRad="38100" dist="38100" dir="2700000" algn="tl">
                    <a:srgbClr val="FFFFFF"/>
                  </a:outerShdw>
                </a:effectLst>
                <a:latin typeface="+mn-lt"/>
                <a:ea typeface="楷体" pitchFamily="49" charset="-122"/>
              </a:rPr>
              <a:t>，所以输出为</a:t>
            </a:r>
            <a:r>
              <a:rPr lang="zh-CN" altLang="en-US" sz="1800" b="1" dirty="0">
                <a:solidFill>
                  <a:srgbClr val="FF0000"/>
                </a:solidFill>
                <a:effectLst>
                  <a:outerShdw blurRad="38100" dist="38100" dir="2700000" algn="tl">
                    <a:srgbClr val="000000"/>
                  </a:outerShdw>
                </a:effectLst>
                <a:latin typeface="+mn-lt"/>
                <a:ea typeface="楷体" pitchFamily="49" charset="-122"/>
              </a:rPr>
              <a:t>“</a:t>
            </a:r>
            <a:r>
              <a:rPr lang="en-US" altLang="zh-CN" sz="1800" b="1" dirty="0">
                <a:solidFill>
                  <a:srgbClr val="FF0000"/>
                </a:solidFill>
                <a:effectLst>
                  <a:outerShdw blurRad="38100" dist="38100" dir="2700000" algn="tl">
                    <a:srgbClr val="000000"/>
                  </a:outerShdw>
                </a:effectLst>
                <a:latin typeface="+mn-lt"/>
                <a:ea typeface="楷体" pitchFamily="49" charset="-122"/>
              </a:rPr>
              <a:t>No”</a:t>
            </a:r>
            <a:r>
              <a:rPr lang="zh-CN" altLang="en-US" sz="1800" b="1" dirty="0">
                <a:effectLst>
                  <a:outerShdw blurRad="38100" dist="38100" dir="2700000" algn="tl">
                    <a:srgbClr val="FFFFFF"/>
                  </a:outerShdw>
                </a:effectLst>
                <a:latin typeface="+mn-lt"/>
                <a:ea typeface="楷体" pitchFamily="49" charset="-122"/>
              </a:rPr>
              <a:t>。</a:t>
            </a:r>
            <a:r>
              <a:rPr lang="zh-CN" altLang="en-US" sz="1800" dirty="0">
                <a:effectLst>
                  <a:outerShdw blurRad="38100" dist="38100" dir="2700000" algn="tl">
                    <a:srgbClr val="FFFFFF"/>
                  </a:outerShdw>
                </a:effectLst>
                <a:latin typeface="+mn-lt"/>
                <a:ea typeface="楷体" pitchFamily="49" charset="-122"/>
              </a:rPr>
              <a:t> </a:t>
            </a:r>
          </a:p>
        </p:txBody>
      </p:sp>
      <p:sp>
        <p:nvSpPr>
          <p:cNvPr id="2" name="灯片编号占位符 1">
            <a:extLst>
              <a:ext uri="{FF2B5EF4-FFF2-40B4-BE49-F238E27FC236}">
                <a16:creationId xmlns:a16="http://schemas.microsoft.com/office/drawing/2014/main" id="{13BCEA4C-0EA6-CABC-6C57-839C9286D9E1}"/>
              </a:ext>
            </a:extLst>
          </p:cNvPr>
          <p:cNvSpPr>
            <a:spLocks noGrp="1"/>
          </p:cNvSpPr>
          <p:nvPr>
            <p:ph type="sldNum" sz="quarter" idx="12"/>
          </p:nvPr>
        </p:nvSpPr>
        <p:spPr/>
        <p:txBody>
          <a:bodyPr/>
          <a:lstStyle/>
          <a:p>
            <a:fld id="{889BB3BD-F80A-4CDD-987F-7A7F8A95929D}" type="slidenum">
              <a:rPr lang="en-US" altLang="zh-CN" smtClean="0"/>
              <a:pPr/>
              <a:t>52</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2761"/>
                                        </p:tgtEl>
                                        <p:attrNameLst>
                                          <p:attrName>style.visibility</p:attrName>
                                        </p:attrNameLst>
                                      </p:cBhvr>
                                      <p:to>
                                        <p:strVal val="visible"/>
                                      </p:to>
                                    </p:set>
                                    <p:animEffect transition="in" filter="box(in)">
                                      <p:cBhvr>
                                        <p:cTn id="7" dur="500"/>
                                        <p:tgtEl>
                                          <p:spTgt spid="84276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2758"/>
                                        </p:tgtEl>
                                        <p:attrNameLst>
                                          <p:attrName>style.visibility</p:attrName>
                                        </p:attrNameLst>
                                      </p:cBhvr>
                                      <p:to>
                                        <p:strVal val="visible"/>
                                      </p:to>
                                    </p:set>
                                    <p:animEffect transition="in" filter="box(in)">
                                      <p:cBhvr>
                                        <p:cTn id="12" dur="500"/>
                                        <p:tgtEl>
                                          <p:spTgt spid="842758"/>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42771"/>
                                        </p:tgtEl>
                                        <p:attrNameLst>
                                          <p:attrName>style.visibility</p:attrName>
                                        </p:attrNameLst>
                                      </p:cBhvr>
                                      <p:to>
                                        <p:strVal val="visible"/>
                                      </p:to>
                                    </p:set>
                                    <p:animEffect transition="in" filter="strips(upRight)">
                                      <p:cBhvr>
                                        <p:cTn id="17" dur="500"/>
                                        <p:tgtEl>
                                          <p:spTgt spid="842771"/>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842772"/>
                                        </p:tgtEl>
                                        <p:attrNameLst>
                                          <p:attrName>style.visibility</p:attrName>
                                        </p:attrNameLst>
                                      </p:cBhvr>
                                      <p:to>
                                        <p:strVal val="visible"/>
                                      </p:to>
                                    </p:set>
                                    <p:animEffect transition="in" filter="strips(upRight)">
                                      <p:cBhvr>
                                        <p:cTn id="22" dur="500"/>
                                        <p:tgtEl>
                                          <p:spTgt spid="842772"/>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842773"/>
                                        </p:tgtEl>
                                        <p:attrNameLst>
                                          <p:attrName>style.visibility</p:attrName>
                                        </p:attrNameLst>
                                      </p:cBhvr>
                                      <p:to>
                                        <p:strVal val="visible"/>
                                      </p:to>
                                    </p:set>
                                    <p:animEffect transition="in" filter="strips(upRight)">
                                      <p:cBhvr>
                                        <p:cTn id="27" dur="500"/>
                                        <p:tgtEl>
                                          <p:spTgt spid="842773"/>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61" grpId="0" animBg="1"/>
      <p:bldP spid="842758" grpId="0" animBg="1"/>
      <p:bldP spid="842771" grpId="0" animBg="1"/>
      <p:bldP spid="842772" grpId="0" animBg="1"/>
      <p:bldP spid="84277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5586" name="Text Box 2"/>
          <p:cNvSpPr txBox="1">
            <a:spLocks noChangeArrowheads="1"/>
          </p:cNvSpPr>
          <p:nvPr/>
        </p:nvSpPr>
        <p:spPr bwMode="auto">
          <a:xfrm>
            <a:off x="584609" y="101600"/>
            <a:ext cx="3833813" cy="579438"/>
          </a:xfrm>
          <a:prstGeom prst="rect">
            <a:avLst/>
          </a:prstGeom>
          <a:noFill/>
          <a:ln w="57150">
            <a:noFill/>
            <a:miter lim="800000"/>
            <a:headEnd/>
            <a:tailEnd/>
          </a:ln>
          <a:effectLst/>
        </p:spPr>
        <p:txBody>
          <a:bodyPr>
            <a:spAutoFit/>
          </a:bodyPr>
          <a:lstStyle/>
          <a:p>
            <a:pPr marL="177800" indent="-177800">
              <a:spcBef>
                <a:spcPct val="50000"/>
              </a:spcBef>
              <a:tabLst>
                <a:tab pos="177800" algn="l"/>
              </a:tabLst>
            </a:pPr>
            <a:r>
              <a:rPr kumimoji="0" lang="en-US" altLang="zh-CN" sz="3200" b="1">
                <a:solidFill>
                  <a:srgbClr val="FF0066"/>
                </a:solidFill>
                <a:effectLst>
                  <a:outerShdw blurRad="38100" dist="38100" dir="2700000" algn="tl">
                    <a:srgbClr val="000000"/>
                  </a:outerShdw>
                </a:effectLst>
                <a:latin typeface="隶书" pitchFamily="49" charset="-122"/>
                <a:ea typeface="隶书" pitchFamily="49" charset="-122"/>
              </a:rPr>
              <a:t>C</a:t>
            </a:r>
            <a:r>
              <a:rPr kumimoji="0" lang="zh-CN" altLang="en-US" sz="3200" b="1">
                <a:solidFill>
                  <a:srgbClr val="FF0066"/>
                </a:solidFill>
                <a:effectLst>
                  <a:outerShdw blurRad="38100" dist="38100" dir="2700000" algn="tl">
                    <a:srgbClr val="000000"/>
                  </a:outerShdw>
                </a:effectLst>
                <a:latin typeface="隶书" pitchFamily="49" charset="-122"/>
                <a:ea typeface="隶书" pitchFamily="49" charset="-122"/>
              </a:rPr>
              <a:t>语言编程习惯</a:t>
            </a:r>
            <a:r>
              <a:rPr kumimoji="0" lang="zh-CN" altLang="en-US" sz="3200">
                <a:solidFill>
                  <a:srgbClr val="FF0066"/>
                </a:solidFill>
                <a:latin typeface="隶书" pitchFamily="49" charset="-122"/>
                <a:ea typeface="隶书" pitchFamily="49" charset="-122"/>
              </a:rPr>
              <a:t> </a:t>
            </a:r>
          </a:p>
        </p:txBody>
      </p:sp>
      <p:sp>
        <p:nvSpPr>
          <p:cNvPr id="835587" name="Rectangle 3"/>
          <p:cNvSpPr>
            <a:spLocks noChangeArrowheads="1"/>
          </p:cNvSpPr>
          <p:nvPr/>
        </p:nvSpPr>
        <p:spPr bwMode="auto">
          <a:xfrm>
            <a:off x="839416" y="692151"/>
            <a:ext cx="10585176" cy="583247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609600" indent="-342900">
              <a:spcBef>
                <a:spcPct val="20000"/>
              </a:spcBef>
              <a:buClr>
                <a:srgbClr val="C00000"/>
              </a:buClr>
              <a:buFont typeface="Wingdings" pitchFamily="2" charset="2"/>
              <a:buChar char="l"/>
            </a:pPr>
            <a:r>
              <a:rPr lang="zh-CN" altLang="en-US" sz="2000" b="1" dirty="0">
                <a:solidFill>
                  <a:srgbClr val="006699"/>
                </a:solidFill>
                <a:effectLst>
                  <a:outerShdw blurRad="38100" dist="38100" dir="2700000" algn="tl">
                    <a:srgbClr val="FFFFFF"/>
                  </a:outerShdw>
                </a:effectLst>
                <a:latin typeface="微软雅黑" pitchFamily="34" charset="-122"/>
                <a:ea typeface="微软雅黑" pitchFamily="34" charset="-122"/>
              </a:rPr>
              <a:t>一行只放一条语句。</a:t>
            </a:r>
            <a:endParaRPr lang="en-US" altLang="zh-CN" sz="2000" b="1" dirty="0">
              <a:solidFill>
                <a:srgbClr val="006699"/>
              </a:solidFill>
              <a:effectLst>
                <a:outerShdw blurRad="38100" dist="38100" dir="2700000" algn="tl">
                  <a:srgbClr val="FFFFFF"/>
                </a:outerShdw>
              </a:effectLst>
              <a:latin typeface="微软雅黑" pitchFamily="34" charset="-122"/>
              <a:ea typeface="微软雅黑" pitchFamily="34" charset="-122"/>
            </a:endParaRPr>
          </a:p>
          <a:p>
            <a:pPr marL="609600" indent="-342900">
              <a:spcBef>
                <a:spcPct val="20000"/>
              </a:spcBef>
              <a:buClr>
                <a:srgbClr val="C00000"/>
              </a:buClr>
              <a:buFont typeface="Wingdings" pitchFamily="2" charset="2"/>
              <a:buChar char="l"/>
            </a:pPr>
            <a:r>
              <a:rPr lang="zh-CN" altLang="en-US" sz="2000" b="1" dirty="0">
                <a:solidFill>
                  <a:srgbClr val="006699"/>
                </a:solidFill>
                <a:effectLst>
                  <a:outerShdw blurRad="38100" dist="38100" dir="2700000" algn="tl">
                    <a:srgbClr val="FFFFFF"/>
                  </a:outerShdw>
                </a:effectLst>
                <a:latin typeface="微软雅黑" pitchFamily="34" charset="-122"/>
                <a:ea typeface="微软雅黑" pitchFamily="34" charset="-122"/>
              </a:rPr>
              <a:t>养成随时给程序加注释的习惯。</a:t>
            </a:r>
          </a:p>
          <a:p>
            <a:pPr marL="609600" indent="-342900">
              <a:spcBef>
                <a:spcPct val="20000"/>
              </a:spcBef>
              <a:buClr>
                <a:srgbClr val="C00000"/>
              </a:buClr>
              <a:buFont typeface="Wingdings" pitchFamily="2" charset="2"/>
              <a:buChar char="l"/>
            </a:pPr>
            <a:r>
              <a:rPr lang="zh-CN" altLang="en-US" sz="2000" b="1" dirty="0">
                <a:solidFill>
                  <a:srgbClr val="006699"/>
                </a:solidFill>
                <a:effectLst>
                  <a:outerShdw blurRad="38100" dist="38100" dir="2700000" algn="tl">
                    <a:srgbClr val="FFFFFF"/>
                  </a:outerShdw>
                </a:effectLst>
                <a:latin typeface="微软雅黑" pitchFamily="34" charset="-122"/>
                <a:ea typeface="微软雅黑" pitchFamily="34" charset="-122"/>
              </a:rPr>
              <a:t>程序的书写要有层次感，该缩进的一定要缩进。</a:t>
            </a:r>
          </a:p>
          <a:p>
            <a:pPr marL="609600" indent="-342900">
              <a:spcBef>
                <a:spcPct val="20000"/>
              </a:spcBef>
              <a:buClr>
                <a:srgbClr val="C00000"/>
              </a:buClr>
              <a:buFont typeface="Wingdings" pitchFamily="2" charset="2"/>
              <a:buChar char="l"/>
            </a:pPr>
            <a:r>
              <a:rPr lang="zh-CN" altLang="en-US" sz="2000" b="1" dirty="0">
                <a:solidFill>
                  <a:srgbClr val="006699"/>
                </a:solidFill>
                <a:effectLst>
                  <a:outerShdw blurRad="38100" dist="38100" dir="2700000" algn="tl">
                    <a:srgbClr val="FFFFFF"/>
                  </a:outerShdw>
                </a:effectLst>
                <a:latin typeface="微软雅黑" pitchFamily="34" charset="-122"/>
                <a:ea typeface="微软雅黑" pitchFamily="34" charset="-122"/>
              </a:rPr>
              <a:t>编写函数时，变量定义部分和函数的执行部分之间增加一空行，或者在程序的执行部分按照完成的功能块增加相应的空行，会增加程序的易读性。</a:t>
            </a:r>
          </a:p>
          <a:p>
            <a:pPr marL="609600" indent="-342900">
              <a:spcBef>
                <a:spcPct val="20000"/>
              </a:spcBef>
              <a:buClr>
                <a:srgbClr val="C00000"/>
              </a:buClr>
              <a:buFont typeface="Wingdings" pitchFamily="2" charset="2"/>
              <a:buChar char="l"/>
            </a:pPr>
            <a:r>
              <a:rPr lang="zh-CN" altLang="en-US" sz="2000" b="1" dirty="0">
                <a:solidFill>
                  <a:srgbClr val="006699"/>
                </a:solidFill>
                <a:effectLst>
                  <a:outerShdw blurRad="38100" dist="38100" dir="2700000" algn="tl">
                    <a:srgbClr val="FFFFFF"/>
                  </a:outerShdw>
                </a:effectLst>
                <a:latin typeface="微软雅黑" pitchFamily="34" charset="-122"/>
                <a:ea typeface="微软雅黑" pitchFamily="34" charset="-122"/>
              </a:rPr>
              <a:t>为变量起有意义的名字，既可以帮助程序员读懂程序，也可以避免变量的重复乱用，导致程序的逻辑错误。</a:t>
            </a:r>
            <a:endParaRPr lang="en-US" altLang="zh-CN" sz="2000" b="1" dirty="0">
              <a:solidFill>
                <a:srgbClr val="006699"/>
              </a:solidFill>
              <a:effectLst>
                <a:outerShdw blurRad="38100" dist="38100" dir="2700000" algn="tl">
                  <a:srgbClr val="FFFFFF"/>
                </a:outerShdw>
              </a:effectLst>
              <a:latin typeface="微软雅黑" pitchFamily="34" charset="-122"/>
              <a:ea typeface="微软雅黑" pitchFamily="34" charset="-122"/>
            </a:endParaRPr>
          </a:p>
          <a:p>
            <a:pPr marL="609600" indent="-342900">
              <a:spcBef>
                <a:spcPct val="20000"/>
              </a:spcBef>
              <a:buClr>
                <a:srgbClr val="C00000"/>
              </a:buClr>
              <a:buFont typeface="Wingdings" pitchFamily="2" charset="2"/>
              <a:buChar char="l"/>
            </a:pPr>
            <a:r>
              <a:rPr lang="zh-CN" altLang="en-US" sz="2000" b="1" dirty="0">
                <a:solidFill>
                  <a:srgbClr val="006699"/>
                </a:solidFill>
                <a:effectLst>
                  <a:outerShdw blurRad="38100" dist="38100" dir="2700000" algn="tl">
                    <a:srgbClr val="FFFFFF"/>
                  </a:outerShdw>
                </a:effectLst>
                <a:latin typeface="微软雅黑" pitchFamily="34" charset="-122"/>
                <a:ea typeface="微软雅黑" pitchFamily="34" charset="-122"/>
              </a:rPr>
              <a:t>在运算符和赋值符的两边加上一个空格会增加程序的易读性。</a:t>
            </a:r>
          </a:p>
        </p:txBody>
      </p:sp>
      <p:grpSp>
        <p:nvGrpSpPr>
          <p:cNvPr id="835600" name="Group 16"/>
          <p:cNvGrpSpPr>
            <a:grpSpLocks/>
          </p:cNvGrpSpPr>
          <p:nvPr/>
        </p:nvGrpSpPr>
        <p:grpSpPr bwMode="auto">
          <a:xfrm>
            <a:off x="1491049" y="1928803"/>
            <a:ext cx="6624638" cy="3511549"/>
            <a:chOff x="1076" y="1789"/>
            <a:chExt cx="4173" cy="2212"/>
          </a:xfrm>
        </p:grpSpPr>
        <p:grpSp>
          <p:nvGrpSpPr>
            <p:cNvPr id="835595" name="Group 11"/>
            <p:cNvGrpSpPr>
              <a:grpSpLocks/>
            </p:cNvGrpSpPr>
            <p:nvPr/>
          </p:nvGrpSpPr>
          <p:grpSpPr bwMode="auto">
            <a:xfrm>
              <a:off x="1076" y="1789"/>
              <a:ext cx="4173" cy="2212"/>
              <a:chOff x="1202" y="1789"/>
              <a:chExt cx="4173" cy="2212"/>
            </a:xfrm>
          </p:grpSpPr>
          <p:sp>
            <p:nvSpPr>
              <p:cNvPr id="835593" name="Text Box 9" descr="信纸"/>
              <p:cNvSpPr txBox="1">
                <a:spLocks noChangeArrowheads="1"/>
              </p:cNvSpPr>
              <p:nvPr/>
            </p:nvSpPr>
            <p:spPr bwMode="auto">
              <a:xfrm>
                <a:off x="1202" y="1797"/>
                <a:ext cx="1678" cy="2204"/>
              </a:xfrm>
              <a:prstGeom prst="rect">
                <a:avLst/>
              </a:prstGeom>
              <a:blipFill dpi="0" rotWithShape="1">
                <a:blip r:embed="rId4"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sz="2000" b="1" dirty="0" err="1">
                    <a:solidFill>
                      <a:srgbClr val="C00000"/>
                    </a:solidFill>
                    <a:effectLst>
                      <a:outerShdw blurRad="38100" dist="38100" dir="2700000" algn="tl">
                        <a:srgbClr val="FFFFFF"/>
                      </a:outerShdw>
                    </a:effectLst>
                  </a:rPr>
                  <a:t>int</a:t>
                </a:r>
                <a:r>
                  <a:rPr lang="en-US" altLang="zh-CN" sz="2000" b="1" dirty="0">
                    <a:solidFill>
                      <a:srgbClr val="C00000"/>
                    </a:solidFill>
                    <a:effectLst>
                      <a:outerShdw blurRad="38100" dist="38100" dir="2700000" algn="tl">
                        <a:srgbClr val="FFFFFF"/>
                      </a:outerShdw>
                    </a:effectLst>
                  </a:rPr>
                  <a:t> main( )</a:t>
                </a:r>
              </a:p>
              <a:p>
                <a:pPr algn="just"/>
                <a:r>
                  <a:rPr lang="en-US" altLang="zh-CN" sz="2000" dirty="0">
                    <a:effectLst>
                      <a:outerShdw blurRad="38100" dist="38100" dir="2700000" algn="tl">
                        <a:srgbClr val="FFFFFF"/>
                      </a:outerShdw>
                    </a:effectLst>
                  </a:rPr>
                  <a:t>{</a:t>
                </a:r>
              </a:p>
              <a:p>
                <a:pPr algn="just"/>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i,sum</a:t>
                </a:r>
                <a:r>
                  <a:rPr lang="en-US" altLang="zh-CN" sz="2000" dirty="0">
                    <a:effectLst>
                      <a:outerShdw blurRad="38100" dist="38100" dir="2700000" algn="tl">
                        <a:srgbClr val="FFFFFF"/>
                      </a:outerShdw>
                    </a:effectLst>
                  </a:rPr>
                  <a:t>;</a:t>
                </a:r>
              </a:p>
              <a:p>
                <a:pPr algn="just"/>
                <a:r>
                  <a:rPr lang="en-US" altLang="zh-CN" sz="2000" dirty="0">
                    <a:effectLst>
                      <a:outerShdw blurRad="38100" dist="38100" dir="2700000" algn="tl">
                        <a:srgbClr val="FFFFFF"/>
                      </a:outerShdw>
                    </a:effectLst>
                  </a:rPr>
                  <a:t>sum=0;</a:t>
                </a:r>
              </a:p>
              <a:p>
                <a:pPr algn="just"/>
                <a:r>
                  <a:rPr lang="en-US" altLang="zh-CN" sz="2000" dirty="0">
                    <a:effectLst>
                      <a:outerShdw blurRad="38100" dist="38100" dir="2700000" algn="tl">
                        <a:srgbClr val="FFFFFF"/>
                      </a:outerShdw>
                    </a:effectLst>
                  </a:rPr>
                  <a:t>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=1;i&lt;=100;i++)</a:t>
                </a:r>
              </a:p>
              <a:p>
                <a:pPr algn="just"/>
                <a:r>
                  <a:rPr lang="en-US" altLang="zh-CN" sz="2000" dirty="0">
                    <a:effectLst>
                      <a:outerShdw blurRad="38100" dist="38100" dir="2700000" algn="tl">
                        <a:srgbClr val="FFFFFF"/>
                      </a:outerShdw>
                    </a:effectLst>
                  </a:rPr>
                  <a:t>if (i%2 ==0) sum+=</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p>
              <a:p>
                <a:pPr algn="just"/>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("sum=%</a:t>
                </a:r>
                <a:r>
                  <a:rPr lang="en-US" altLang="zh-CN" sz="2000" dirty="0" err="1">
                    <a:effectLst>
                      <a:outerShdw blurRad="38100" dist="38100" dir="2700000" algn="tl">
                        <a:srgbClr val="FFFFFF"/>
                      </a:outerShdw>
                    </a:effectLst>
                  </a:rPr>
                  <a:t>d",sum</a:t>
                </a:r>
                <a:r>
                  <a:rPr lang="en-US" altLang="zh-CN" sz="2000" dirty="0">
                    <a:effectLst>
                      <a:outerShdw blurRad="38100" dist="38100" dir="2700000" algn="tl">
                        <a:srgbClr val="FFFFFF"/>
                      </a:outerShdw>
                    </a:effectLst>
                  </a:rPr>
                  <a:t>);</a:t>
                </a:r>
              </a:p>
              <a:p>
                <a:pPr algn="just"/>
                <a:r>
                  <a:rPr lang="en-US" altLang="zh-CN" sz="2000" dirty="0">
                    <a:effectLst>
                      <a:outerShdw blurRad="38100" dist="38100" dir="2700000" algn="tl">
                        <a:srgbClr val="FFFFFF"/>
                      </a:outerShdw>
                    </a:effectLst>
                  </a:rPr>
                  <a:t>return 0;</a:t>
                </a:r>
              </a:p>
              <a:p>
                <a:pPr algn="just"/>
                <a:r>
                  <a:rPr lang="en-US" altLang="zh-CN" sz="2000" dirty="0">
                    <a:effectLst>
                      <a:outerShdw blurRad="38100" dist="38100" dir="2700000" algn="tl">
                        <a:srgbClr val="FFFFFF"/>
                      </a:outerShdw>
                    </a:effectLst>
                  </a:rPr>
                  <a:t>}</a:t>
                </a:r>
              </a:p>
            </p:txBody>
          </p:sp>
          <p:sp>
            <p:nvSpPr>
              <p:cNvPr id="835594" name="Text Box 10" descr="信纸"/>
              <p:cNvSpPr txBox="1">
                <a:spLocks noChangeArrowheads="1"/>
              </p:cNvSpPr>
              <p:nvPr/>
            </p:nvSpPr>
            <p:spPr bwMode="auto">
              <a:xfrm>
                <a:off x="3334" y="1789"/>
                <a:ext cx="2041" cy="2205"/>
              </a:xfrm>
              <a:prstGeom prst="rect">
                <a:avLst/>
              </a:prstGeom>
              <a:blipFill dpi="0" rotWithShape="1">
                <a:blip r:embed="rId4" cstate="print"/>
                <a:srcRec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sz="2000" b="1" dirty="0" err="1">
                    <a:solidFill>
                      <a:srgbClr val="C00000"/>
                    </a:solidFill>
                    <a:effectLst>
                      <a:outerShdw blurRad="38100" dist="38100" dir="2700000" algn="ctr" rotWithShape="0">
                        <a:schemeClr val="bg1"/>
                      </a:outerShdw>
                    </a:effectLst>
                  </a:rPr>
                  <a:t>int</a:t>
                </a:r>
                <a:r>
                  <a:rPr lang="en-US" altLang="zh-CN" sz="2000" b="1" dirty="0">
                    <a:solidFill>
                      <a:srgbClr val="C00000"/>
                    </a:solidFill>
                    <a:effectLst>
                      <a:outerShdw blurRad="38100" dist="38100" dir="2700000" algn="ctr" rotWithShape="0">
                        <a:schemeClr val="bg1"/>
                      </a:outerShdw>
                    </a:effectLst>
                  </a:rPr>
                  <a:t> main ( )</a:t>
                </a:r>
              </a:p>
              <a:p>
                <a:pPr algn="just"/>
                <a:r>
                  <a:rPr lang="en-US" altLang="zh-CN" sz="2000" dirty="0">
                    <a:effectLst>
                      <a:outerShdw blurRad="38100" dist="38100" dir="2700000" algn="ctr" rotWithShape="0">
                        <a:schemeClr val="bg1"/>
                      </a:outerShdw>
                    </a:effectLst>
                  </a:rPr>
                  <a:t>{</a:t>
                </a:r>
              </a:p>
              <a:p>
                <a:pPr algn="just"/>
                <a:r>
                  <a:rPr lang="en-US" altLang="zh-CN" sz="2000" dirty="0">
                    <a:effectLst>
                      <a:outerShdw blurRad="38100" dist="38100" dir="2700000" algn="ctr" rotWithShape="0">
                        <a:schemeClr val="bg1"/>
                      </a:outerShdw>
                    </a:effectLst>
                  </a:rPr>
                  <a:t>    </a:t>
                </a:r>
                <a:r>
                  <a:rPr lang="en-US" altLang="zh-CN" sz="2000" dirty="0" err="1">
                    <a:effectLst>
                      <a:outerShdw blurRad="38100" dist="38100" dir="2700000" algn="ctr" rotWithShape="0">
                        <a:schemeClr val="bg1"/>
                      </a:outerShdw>
                    </a:effectLst>
                  </a:rPr>
                  <a:t>int</a:t>
                </a:r>
                <a:r>
                  <a:rPr lang="en-US" altLang="zh-CN" sz="2000" dirty="0">
                    <a:effectLst>
                      <a:outerShdw blurRad="38100" dist="38100" dir="2700000" algn="ctr" rotWithShape="0">
                        <a:schemeClr val="bg1"/>
                      </a:outerShdw>
                    </a:effectLst>
                  </a:rPr>
                  <a:t> </a:t>
                </a:r>
                <a:r>
                  <a:rPr lang="en-US" altLang="zh-CN" sz="2000" dirty="0" err="1">
                    <a:effectLst>
                      <a:outerShdw blurRad="38100" dist="38100" dir="2700000" algn="ctr" rotWithShape="0">
                        <a:schemeClr val="bg1"/>
                      </a:outerShdw>
                    </a:effectLst>
                  </a:rPr>
                  <a:t>i</a:t>
                </a:r>
                <a:r>
                  <a:rPr lang="en-US" altLang="zh-CN" sz="2000" dirty="0">
                    <a:effectLst>
                      <a:outerShdw blurRad="38100" dist="38100" dir="2700000" algn="ctr" rotWithShape="0">
                        <a:schemeClr val="bg1"/>
                      </a:outerShdw>
                    </a:effectLst>
                  </a:rPr>
                  <a:t>, sum;</a:t>
                </a:r>
              </a:p>
              <a:p>
                <a:pPr algn="just"/>
                <a:endParaRPr lang="en-US" altLang="zh-CN" sz="2000" dirty="0">
                  <a:effectLst>
                    <a:outerShdw blurRad="38100" dist="38100" dir="2700000" algn="ctr" rotWithShape="0">
                      <a:schemeClr val="bg1"/>
                    </a:outerShdw>
                  </a:effectLst>
                </a:endParaRPr>
              </a:p>
              <a:p>
                <a:pPr algn="just"/>
                <a:r>
                  <a:rPr lang="en-US" altLang="zh-CN" sz="2000" dirty="0">
                    <a:effectLst>
                      <a:outerShdw blurRad="38100" dist="38100" dir="2700000" algn="ctr" rotWithShape="0">
                        <a:schemeClr val="bg1"/>
                      </a:outerShdw>
                    </a:effectLst>
                  </a:rPr>
                  <a:t>    sum = 0;</a:t>
                </a:r>
              </a:p>
              <a:p>
                <a:pPr algn="just"/>
                <a:r>
                  <a:rPr lang="en-US" altLang="zh-CN" sz="2000" dirty="0">
                    <a:effectLst>
                      <a:outerShdw blurRad="38100" dist="38100" dir="2700000" algn="ctr" rotWithShape="0">
                        <a:schemeClr val="bg1"/>
                      </a:outerShdw>
                    </a:effectLst>
                  </a:rPr>
                  <a:t>    for (</a:t>
                </a:r>
                <a:r>
                  <a:rPr lang="en-US" altLang="zh-CN" sz="2000" dirty="0" err="1">
                    <a:effectLst>
                      <a:outerShdw blurRad="38100" dist="38100" dir="2700000" algn="ctr" rotWithShape="0">
                        <a:schemeClr val="bg1"/>
                      </a:outerShdw>
                    </a:effectLst>
                  </a:rPr>
                  <a:t>i</a:t>
                </a:r>
                <a:r>
                  <a:rPr lang="en-US" altLang="zh-CN" sz="2000" dirty="0">
                    <a:effectLst>
                      <a:outerShdw blurRad="38100" dist="38100" dir="2700000" algn="ctr" rotWithShape="0">
                        <a:schemeClr val="bg1"/>
                      </a:outerShdw>
                    </a:effectLst>
                  </a:rPr>
                  <a:t> = 1; </a:t>
                </a:r>
                <a:r>
                  <a:rPr lang="en-US" altLang="zh-CN" sz="2000" dirty="0" err="1">
                    <a:effectLst>
                      <a:outerShdw blurRad="38100" dist="38100" dir="2700000" algn="ctr" rotWithShape="0">
                        <a:schemeClr val="bg1"/>
                      </a:outerShdw>
                    </a:effectLst>
                  </a:rPr>
                  <a:t>i</a:t>
                </a:r>
                <a:r>
                  <a:rPr lang="en-US" altLang="zh-CN" sz="2000" dirty="0">
                    <a:effectLst>
                      <a:outerShdw blurRad="38100" dist="38100" dir="2700000" algn="ctr" rotWithShape="0">
                        <a:schemeClr val="bg1"/>
                      </a:outerShdw>
                    </a:effectLst>
                  </a:rPr>
                  <a:t> &lt;= 100; </a:t>
                </a:r>
                <a:r>
                  <a:rPr lang="en-US" altLang="zh-CN" sz="2000" dirty="0" err="1">
                    <a:effectLst>
                      <a:outerShdw blurRad="38100" dist="38100" dir="2700000" algn="ctr" rotWithShape="0">
                        <a:schemeClr val="bg1"/>
                      </a:outerShdw>
                    </a:effectLst>
                  </a:rPr>
                  <a:t>i</a:t>
                </a:r>
                <a:r>
                  <a:rPr lang="en-US" altLang="zh-CN" sz="2000" dirty="0">
                    <a:effectLst>
                      <a:outerShdw blurRad="38100" dist="38100" dir="2700000" algn="ctr" rotWithShape="0">
                        <a:schemeClr val="bg1"/>
                      </a:outerShdw>
                    </a:effectLst>
                  </a:rPr>
                  <a:t>++)</a:t>
                </a:r>
              </a:p>
              <a:p>
                <a:pPr algn="just"/>
                <a:r>
                  <a:rPr lang="en-US" altLang="zh-CN" sz="2000" dirty="0">
                    <a:effectLst>
                      <a:outerShdw blurRad="38100" dist="38100" dir="2700000" algn="ctr" rotWithShape="0">
                        <a:schemeClr val="bg1"/>
                      </a:outerShdw>
                    </a:effectLst>
                  </a:rPr>
                  <a:t>         if (</a:t>
                </a:r>
                <a:r>
                  <a:rPr lang="en-US" altLang="zh-CN" sz="2000" dirty="0" err="1">
                    <a:effectLst>
                      <a:outerShdw blurRad="38100" dist="38100" dir="2700000" algn="ctr" rotWithShape="0">
                        <a:schemeClr val="bg1"/>
                      </a:outerShdw>
                    </a:effectLst>
                  </a:rPr>
                  <a:t>i</a:t>
                </a:r>
                <a:r>
                  <a:rPr lang="en-US" altLang="zh-CN" sz="2000" dirty="0">
                    <a:effectLst>
                      <a:outerShdw blurRad="38100" dist="38100" dir="2700000" algn="ctr" rotWithShape="0">
                        <a:schemeClr val="bg1"/>
                      </a:outerShdw>
                    </a:effectLst>
                  </a:rPr>
                  <a:t> % 2 = = 0) </a:t>
                </a:r>
              </a:p>
              <a:p>
                <a:pPr algn="just"/>
                <a:r>
                  <a:rPr lang="en-US" altLang="zh-CN" sz="2000" dirty="0">
                    <a:effectLst>
                      <a:outerShdw blurRad="38100" dist="38100" dir="2700000" algn="ctr" rotWithShape="0">
                        <a:schemeClr val="bg1"/>
                      </a:outerShdw>
                    </a:effectLst>
                  </a:rPr>
                  <a:t>             sum += </a:t>
                </a:r>
                <a:r>
                  <a:rPr lang="en-US" altLang="zh-CN" sz="2000" dirty="0" err="1">
                    <a:effectLst>
                      <a:outerShdw blurRad="38100" dist="38100" dir="2700000" algn="ctr" rotWithShape="0">
                        <a:schemeClr val="bg1"/>
                      </a:outerShdw>
                    </a:effectLst>
                  </a:rPr>
                  <a:t>i</a:t>
                </a:r>
                <a:r>
                  <a:rPr lang="en-US" altLang="zh-CN" sz="2000" dirty="0">
                    <a:effectLst>
                      <a:outerShdw blurRad="38100" dist="38100" dir="2700000" algn="ctr" rotWithShape="0">
                        <a:schemeClr val="bg1"/>
                      </a:outerShdw>
                    </a:effectLst>
                  </a:rPr>
                  <a:t>;</a:t>
                </a:r>
              </a:p>
              <a:p>
                <a:pPr algn="just"/>
                <a:r>
                  <a:rPr lang="en-US" altLang="zh-CN" sz="2000" dirty="0">
                    <a:effectLst>
                      <a:outerShdw blurRad="38100" dist="38100" dir="2700000" algn="ctr" rotWithShape="0">
                        <a:schemeClr val="bg1"/>
                      </a:outerShdw>
                    </a:effectLst>
                  </a:rPr>
                  <a:t>    </a:t>
                </a:r>
                <a:r>
                  <a:rPr lang="en-US" altLang="zh-CN" sz="2000" dirty="0" err="1">
                    <a:effectLst>
                      <a:outerShdw blurRad="38100" dist="38100" dir="2700000" algn="ctr" rotWithShape="0">
                        <a:schemeClr val="bg1"/>
                      </a:outerShdw>
                    </a:effectLst>
                  </a:rPr>
                  <a:t>printf</a:t>
                </a:r>
                <a:r>
                  <a:rPr lang="en-US" altLang="zh-CN" sz="2000" dirty="0">
                    <a:effectLst>
                      <a:outerShdw blurRad="38100" dist="38100" dir="2700000" algn="ctr" rotWithShape="0">
                        <a:schemeClr val="bg1"/>
                      </a:outerShdw>
                    </a:effectLst>
                  </a:rPr>
                  <a:t> ("sum = %d", sum);</a:t>
                </a:r>
              </a:p>
              <a:p>
                <a:pPr algn="just"/>
                <a:r>
                  <a:rPr lang="en-US" altLang="zh-CN" sz="2000" dirty="0">
                    <a:effectLst>
                      <a:outerShdw blurRad="38100" dist="38100" dir="2700000" algn="ctr" rotWithShape="0">
                        <a:schemeClr val="bg1"/>
                      </a:outerShdw>
                    </a:effectLst>
                  </a:rPr>
                  <a:t>    return 0;</a:t>
                </a:r>
              </a:p>
              <a:p>
                <a:pPr algn="just"/>
                <a:r>
                  <a:rPr lang="en-US" altLang="zh-CN" sz="2000" dirty="0">
                    <a:effectLst>
                      <a:outerShdw blurRad="38100" dist="38100" dir="2700000" algn="ctr" rotWithShape="0">
                        <a:schemeClr val="bg1"/>
                      </a:outerShdw>
                    </a:effectLst>
                  </a:rPr>
                  <a:t>}</a:t>
                </a:r>
              </a:p>
            </p:txBody>
          </p:sp>
        </p:grpSp>
        <p:sp>
          <p:nvSpPr>
            <p:cNvPr id="835598" name="AutoShape 14"/>
            <p:cNvSpPr>
              <a:spLocks noChangeArrowheads="1"/>
            </p:cNvSpPr>
            <p:nvPr/>
          </p:nvSpPr>
          <p:spPr bwMode="auto">
            <a:xfrm>
              <a:off x="1202" y="3249"/>
              <a:ext cx="1723" cy="635"/>
            </a:xfrm>
            <a:prstGeom prst="irregularSeal1">
              <a:avLst/>
            </a:prstGeom>
            <a:solidFill>
              <a:srgbClr val="FFCC99"/>
            </a:solidFill>
            <a:ln w="9525">
              <a:solidFill>
                <a:schemeClr val="tx1"/>
              </a:solidFill>
              <a:miter lim="800000"/>
              <a:headEnd/>
              <a:tailEnd/>
            </a:ln>
            <a:effectLst>
              <a:outerShdw blurRad="50800" dist="106680" dir="2700000" algn="tl" rotWithShape="0">
                <a:prstClr val="black">
                  <a:alpha val="43000"/>
                </a:prstClr>
              </a:outerShdw>
            </a:effectLst>
          </p:spPr>
          <p:txBody>
            <a:bodyPr wrap="none" anchor="ctr"/>
            <a:lstStyle/>
            <a:p>
              <a:pPr algn="ctr"/>
              <a:r>
                <a:rPr lang="zh-CN" altLang="en-US" sz="2000" b="1" dirty="0">
                  <a:solidFill>
                    <a:srgbClr val="FF0066"/>
                  </a:solidFill>
                  <a:effectLst>
                    <a:outerShdw blurRad="38100" dist="38100" dir="2700000" algn="tl">
                      <a:srgbClr val="000000"/>
                    </a:outerShdw>
                  </a:effectLst>
                  <a:latin typeface="楷体" pitchFamily="49" charset="-122"/>
                  <a:ea typeface="楷体" pitchFamily="49" charset="-122"/>
                </a:rPr>
                <a:t>没有层次感</a:t>
              </a:r>
            </a:p>
          </p:txBody>
        </p:sp>
        <p:sp>
          <p:nvSpPr>
            <p:cNvPr id="835599" name="Text Box 15"/>
            <p:cNvSpPr txBox="1">
              <a:spLocks noChangeArrowheads="1"/>
            </p:cNvSpPr>
            <p:nvPr/>
          </p:nvSpPr>
          <p:spPr bwMode="auto">
            <a:xfrm>
              <a:off x="4241" y="2115"/>
              <a:ext cx="907" cy="256"/>
            </a:xfrm>
            <a:prstGeom prst="rect">
              <a:avLst/>
            </a:prstGeom>
            <a:solidFill>
              <a:srgbClr val="FF99CC"/>
            </a:solidFill>
            <a:ln w="9525">
              <a:solidFill>
                <a:srgbClr val="FF0000"/>
              </a:solidFill>
              <a:miter lim="800000"/>
              <a:headEnd/>
              <a:tailEnd/>
            </a:ln>
            <a:effectLst>
              <a:outerShdw blurRad="50800" dist="106680" dir="2700000" algn="tl" rotWithShape="0">
                <a:prstClr val="black">
                  <a:alpha val="43000"/>
                </a:prstClr>
              </a:outerShdw>
            </a:effectLst>
          </p:spPr>
          <p:txBody>
            <a:bodyPr>
              <a:spAutoFit/>
            </a:bodyPr>
            <a:lstStyle/>
            <a:p>
              <a:pPr algn="ctr">
                <a:spcBef>
                  <a:spcPct val="50000"/>
                </a:spcBef>
              </a:pPr>
              <a:r>
                <a:rPr lang="zh-CN" altLang="en-US" sz="2000" b="1">
                  <a:effectLst>
                    <a:outerShdw blurRad="38100" dist="38100" dir="2700000" algn="tl">
                      <a:srgbClr val="FFFFFF"/>
                    </a:outerShdw>
                  </a:effectLst>
                  <a:latin typeface="楷体" pitchFamily="49" charset="-122"/>
                  <a:ea typeface="楷体" pitchFamily="49" charset="-122"/>
                </a:rPr>
                <a:t>层次清晰</a:t>
              </a:r>
            </a:p>
          </p:txBody>
        </p:sp>
      </p:grpSp>
      <p:grpSp>
        <p:nvGrpSpPr>
          <p:cNvPr id="835601" name="Group 17"/>
          <p:cNvGrpSpPr>
            <a:grpSpLocks/>
          </p:cNvGrpSpPr>
          <p:nvPr/>
        </p:nvGrpSpPr>
        <p:grpSpPr bwMode="auto">
          <a:xfrm>
            <a:off x="-9117" y="0"/>
            <a:ext cx="446088" cy="6858000"/>
            <a:chOff x="0" y="0"/>
            <a:chExt cx="281" cy="4320"/>
          </a:xfrm>
        </p:grpSpPr>
        <p:sp>
          <p:nvSpPr>
            <p:cNvPr id="835602" name="Text Box 1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35603" name="Text Box 1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8ACD905C-4C5C-E48D-C308-D7A4F7969587}"/>
              </a:ext>
            </a:extLst>
          </p:cNvPr>
          <p:cNvSpPr>
            <a:spLocks noGrp="1"/>
          </p:cNvSpPr>
          <p:nvPr>
            <p:ph type="sldNum" sz="quarter" idx="12"/>
          </p:nvPr>
        </p:nvSpPr>
        <p:spPr/>
        <p:txBody>
          <a:bodyPr/>
          <a:lstStyle/>
          <a:p>
            <a:fld id="{2E5EEE44-8A65-4C87-994F-BCEB081E094E}" type="slidenum">
              <a:rPr lang="en-US" altLang="zh-CN" smtClean="0"/>
              <a:pPr/>
              <a:t>53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5587">
                                            <p:txEl>
                                              <p:pRg st="0" end="0"/>
                                            </p:txEl>
                                          </p:spTgt>
                                        </p:tgtEl>
                                        <p:attrNameLst>
                                          <p:attrName>style.visibility</p:attrName>
                                        </p:attrNameLst>
                                      </p:cBhvr>
                                      <p:to>
                                        <p:strVal val="visible"/>
                                      </p:to>
                                    </p:set>
                                    <p:anim calcmode="lin" valueType="num">
                                      <p:cBhvr additive="base">
                                        <p:cTn id="7" dur="500" fill="hold"/>
                                        <p:tgtEl>
                                          <p:spTgt spid="835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55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35587">
                                            <p:txEl>
                                              <p:pRg st="1" end="1"/>
                                            </p:txEl>
                                          </p:spTgt>
                                        </p:tgtEl>
                                        <p:attrNameLst>
                                          <p:attrName>style.visibility</p:attrName>
                                        </p:attrNameLst>
                                      </p:cBhvr>
                                      <p:to>
                                        <p:strVal val="visible"/>
                                      </p:to>
                                    </p:set>
                                    <p:anim calcmode="lin" valueType="num">
                                      <p:cBhvr additive="base">
                                        <p:cTn id="13" dur="500" fill="hold"/>
                                        <p:tgtEl>
                                          <p:spTgt spid="835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55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35587">
                                            <p:txEl>
                                              <p:pRg st="2" end="2"/>
                                            </p:txEl>
                                          </p:spTgt>
                                        </p:tgtEl>
                                        <p:attrNameLst>
                                          <p:attrName>style.visibility</p:attrName>
                                        </p:attrNameLst>
                                      </p:cBhvr>
                                      <p:to>
                                        <p:strVal val="visible"/>
                                      </p:to>
                                    </p:set>
                                    <p:anim calcmode="lin" valueType="num">
                                      <p:cBhvr additive="base">
                                        <p:cTn id="19" dur="500" fill="hold"/>
                                        <p:tgtEl>
                                          <p:spTgt spid="835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55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35600"/>
                                        </p:tgtEl>
                                        <p:attrNameLst>
                                          <p:attrName>style.visibility</p:attrName>
                                        </p:attrNameLst>
                                      </p:cBhvr>
                                      <p:to>
                                        <p:strVal val="visible"/>
                                      </p:to>
                                    </p:set>
                                    <p:animEffect transition="in" filter="blinds(horizontal)">
                                      <p:cBhvr>
                                        <p:cTn id="25" dur="500"/>
                                        <p:tgtEl>
                                          <p:spTgt spid="835600"/>
                                        </p:tgtEl>
                                      </p:cBhvr>
                                    </p:animEffect>
                                  </p:childTnLst>
                                  <p:subTnLst>
                                    <p:audio>
                                      <p:cMediaNode>
                                        <p:cTn display="0" masterRel="sameClick">
                                          <p:stCondLst>
                                            <p:cond evt="begin" delay="0">
                                              <p:tn val="23"/>
                                            </p:cond>
                                          </p:stCondLst>
                                          <p:endCondLst>
                                            <p:cond evt="onStopAudio" delay="0">
                                              <p:tgtEl>
                                                <p:sldTgt/>
                                              </p:tgtEl>
                                            </p:cond>
                                          </p:endCondLst>
                                        </p:cTn>
                                        <p:tgtEl>
                                          <p:sndTgt r:embed="rId3" name="chimes.wav"/>
                                        </p:tgtEl>
                                      </p:cMediaNode>
                                    </p:audio>
                                    <p:set>
                                      <p:cBhvr override="childStyle">
                                        <p:cTn dur="1" fill="hold" display="0" masterRel="nextClick" afterEffect="1"/>
                                        <p:tgtEl>
                                          <p:spTgt spid="83560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35587">
                                            <p:txEl>
                                              <p:pRg st="3" end="3"/>
                                            </p:txEl>
                                          </p:spTgt>
                                        </p:tgtEl>
                                        <p:attrNameLst>
                                          <p:attrName>style.visibility</p:attrName>
                                        </p:attrNameLst>
                                      </p:cBhvr>
                                      <p:to>
                                        <p:strVal val="visible"/>
                                      </p:to>
                                    </p:set>
                                    <p:anim calcmode="lin" valueType="num">
                                      <p:cBhvr additive="base">
                                        <p:cTn id="30" dur="500" fill="hold"/>
                                        <p:tgtEl>
                                          <p:spTgt spid="835587">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355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835587">
                                            <p:txEl>
                                              <p:pRg st="4" end="4"/>
                                            </p:txEl>
                                          </p:spTgt>
                                        </p:tgtEl>
                                        <p:attrNameLst>
                                          <p:attrName>style.visibility</p:attrName>
                                        </p:attrNameLst>
                                      </p:cBhvr>
                                      <p:to>
                                        <p:strVal val="visible"/>
                                      </p:to>
                                    </p:set>
                                    <p:anim calcmode="lin" valueType="num">
                                      <p:cBhvr additive="base">
                                        <p:cTn id="36" dur="500" fill="hold"/>
                                        <p:tgtEl>
                                          <p:spTgt spid="835587">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8355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835587">
                                            <p:txEl>
                                              <p:pRg st="5" end="5"/>
                                            </p:txEl>
                                          </p:spTgt>
                                        </p:tgtEl>
                                        <p:attrNameLst>
                                          <p:attrName>style.visibility</p:attrName>
                                        </p:attrNameLst>
                                      </p:cBhvr>
                                      <p:to>
                                        <p:strVal val="visible"/>
                                      </p:to>
                                    </p:set>
                                    <p:anim calcmode="lin" valueType="num">
                                      <p:cBhvr additive="base">
                                        <p:cTn id="42" dur="500" fill="hold"/>
                                        <p:tgtEl>
                                          <p:spTgt spid="835587">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83558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4562" name="Text Box 2"/>
          <p:cNvSpPr txBox="1">
            <a:spLocks noChangeArrowheads="1"/>
          </p:cNvSpPr>
          <p:nvPr/>
        </p:nvSpPr>
        <p:spPr bwMode="auto">
          <a:xfrm>
            <a:off x="584609" y="101600"/>
            <a:ext cx="1978011" cy="579438"/>
          </a:xfrm>
          <a:prstGeom prst="rect">
            <a:avLst/>
          </a:prstGeom>
          <a:noFill/>
          <a:ln w="57150">
            <a:noFill/>
            <a:miter lim="800000"/>
            <a:headEnd/>
            <a:tailEnd/>
          </a:ln>
          <a:effectLst/>
        </p:spPr>
        <p:txBody>
          <a:bodyPr wrap="square">
            <a:spAutoFit/>
          </a:bodyPr>
          <a:lstStyle/>
          <a:p>
            <a:pPr marL="177800" indent="-177800">
              <a:spcBef>
                <a:spcPct val="50000"/>
              </a:spcBef>
              <a:tabLst>
                <a:tab pos="177800" algn="l"/>
              </a:tabLst>
            </a:pPr>
            <a:r>
              <a:rPr kumimoji="0"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本章小结</a:t>
            </a:r>
          </a:p>
        </p:txBody>
      </p:sp>
      <p:sp>
        <p:nvSpPr>
          <p:cNvPr id="834564" name="Rectangle 4"/>
          <p:cNvSpPr>
            <a:spLocks noChangeArrowheads="1"/>
          </p:cNvSpPr>
          <p:nvPr/>
        </p:nvSpPr>
        <p:spPr bwMode="auto">
          <a:xfrm>
            <a:off x="767408" y="5926702"/>
            <a:ext cx="7921625" cy="461665"/>
          </a:xfrm>
          <a:prstGeom prst="rect">
            <a:avLst/>
          </a:prstGeom>
          <a:solidFill>
            <a:srgbClr val="FF0000"/>
          </a:solidFill>
          <a:ln w="28575">
            <a:solidFill>
              <a:srgbClr val="00CCFF"/>
            </a:solidFill>
            <a:miter lim="800000"/>
            <a:headEnd/>
            <a:tailEnd/>
          </a:ln>
          <a:effectLst/>
        </p:spPr>
        <p:txBody>
          <a:bodyPr anchor="ctr">
            <a:spAutoFit/>
          </a:bodyPr>
          <a:lstStyle/>
          <a:p>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习题</a:t>
            </a:r>
            <a:r>
              <a:rPr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3</a:t>
            </a:r>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dirty="0">
                <a:solidFill>
                  <a:srgbClr val="FFFF00"/>
                </a:solidFill>
                <a:effectLst>
                  <a:outerShdw blurRad="38100" dist="38100" dir="2700000" algn="tl">
                    <a:srgbClr val="000000"/>
                  </a:outerShdw>
                </a:effectLst>
              </a:rPr>
              <a:t>   1</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2</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3</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1</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3</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6</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8</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9</a:t>
            </a:r>
            <a:r>
              <a:rPr lang="zh-CN" altLang="en-US" b="1" dirty="0">
                <a:solidFill>
                  <a:srgbClr val="FFFF00"/>
                </a:solidFill>
                <a:effectLst>
                  <a:outerShdw blurRad="38100" dist="38100" dir="2700000" algn="tl">
                    <a:srgbClr val="000000"/>
                  </a:outerShdw>
                </a:effectLst>
              </a:rPr>
              <a:t>）</a:t>
            </a:r>
            <a:r>
              <a:rPr lang="en-US" altLang="zh-CN" b="1" dirty="0">
                <a:solidFill>
                  <a:srgbClr val="FF6600"/>
                </a:solidFill>
                <a:latin typeface="楷体_GB2312" pitchFamily="49" charset="-122"/>
                <a:ea typeface="楷体_GB2312" pitchFamily="49" charset="-122"/>
              </a:rPr>
              <a:t> </a:t>
            </a:r>
          </a:p>
        </p:txBody>
      </p:sp>
      <p:sp>
        <p:nvSpPr>
          <p:cNvPr id="834568" name="Rectangle 8"/>
          <p:cNvSpPr>
            <a:spLocks noChangeArrowheads="1"/>
          </p:cNvSpPr>
          <p:nvPr/>
        </p:nvSpPr>
        <p:spPr bwMode="auto">
          <a:xfrm>
            <a:off x="766911" y="765176"/>
            <a:ext cx="10801697" cy="489364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effectLst>
                  <a:outerShdw blurRad="38100" dist="38100" dir="2700000" algn="tl">
                    <a:srgbClr val="000000">
                      <a:alpha val="43137"/>
                    </a:srgbClr>
                  </a:outerShdw>
                </a:effectLst>
                <a:latin typeface="楷体_GB2312" pitchFamily="49" charset="-122"/>
                <a:ea typeface="楷体_GB2312" pitchFamily="49" charset="-122"/>
              </a:rPr>
              <a:t>    </a:t>
            </a:r>
            <a:r>
              <a:rPr lang="zh-CN" altLang="en-US" b="1" dirty="0">
                <a:effectLst>
                  <a:outerShdw blurRad="50800" dist="50800" dir="2700000" algn="ctr" rotWithShape="0">
                    <a:schemeClr val="bg1"/>
                  </a:outerShdw>
                </a:effectLst>
                <a:latin typeface="微软雅黑" pitchFamily="34" charset="-122"/>
                <a:ea typeface="微软雅黑" pitchFamily="34" charset="-122"/>
              </a:rPr>
              <a:t>本章所介绍的主要内容是整型数据、实型数据和字符型数据的常量表示法和变量定义格式，以及可以作用于这些数据类型的运算符。虽然本章的内容比较烦杂，学起来也许比较枯燥，但本章的内容是学好</a:t>
            </a:r>
            <a:r>
              <a:rPr lang="en-US" altLang="zh-CN" b="1" dirty="0">
                <a:effectLst>
                  <a:outerShdw blurRad="50800" dist="50800" dir="2700000" algn="ctr" rotWithShape="0">
                    <a:schemeClr val="bg1"/>
                  </a:outerShdw>
                </a:effectLst>
                <a:latin typeface="微软雅黑" pitchFamily="34" charset="-122"/>
                <a:ea typeface="微软雅黑" pitchFamily="34" charset="-122"/>
              </a:rPr>
              <a:t>C</a:t>
            </a:r>
            <a:r>
              <a:rPr lang="zh-CN" altLang="en-US" b="1" dirty="0">
                <a:effectLst>
                  <a:outerShdw blurRad="50800" dist="50800" dir="2700000" algn="ctr" rotWithShape="0">
                    <a:schemeClr val="bg1"/>
                  </a:outerShdw>
                </a:effectLst>
                <a:latin typeface="微软雅黑" pitchFamily="34" charset="-122"/>
                <a:ea typeface="微软雅黑" pitchFamily="34" charset="-122"/>
              </a:rPr>
              <a:t>语言的基础，是每个</a:t>
            </a:r>
            <a:r>
              <a:rPr lang="en-US" altLang="zh-CN" b="1" dirty="0">
                <a:effectLst>
                  <a:outerShdw blurRad="50800" dist="50800" dir="2700000" algn="ctr" rotWithShape="0">
                    <a:schemeClr val="bg1"/>
                  </a:outerShdw>
                </a:effectLst>
                <a:latin typeface="微软雅黑" pitchFamily="34" charset="-122"/>
                <a:ea typeface="微软雅黑" pitchFamily="34" charset="-122"/>
              </a:rPr>
              <a:t>C</a:t>
            </a:r>
            <a:r>
              <a:rPr lang="zh-CN" altLang="en-US" b="1" dirty="0">
                <a:effectLst>
                  <a:outerShdw blurRad="50800" dist="50800" dir="2700000" algn="ctr" rotWithShape="0">
                    <a:schemeClr val="bg1"/>
                  </a:outerShdw>
                </a:effectLst>
                <a:latin typeface="微软雅黑" pitchFamily="34" charset="-122"/>
                <a:ea typeface="微软雅黑" pitchFamily="34" charset="-122"/>
              </a:rPr>
              <a:t>语言程序员必须熟练掌握的。现在我们一起来回忆一下本章有哪些内容值得我们特别留意和必须深刻领会的呢？</a:t>
            </a:r>
          </a:p>
          <a:p>
            <a:pPr lvl="1">
              <a:buClr>
                <a:srgbClr val="FF3399"/>
              </a:buClr>
              <a:buFont typeface="Wingdings" pitchFamily="2" charset="2"/>
              <a:buChar char="ü"/>
            </a:pPr>
            <a:r>
              <a:rPr lang="zh-CN" altLang="en-US" b="1" dirty="0">
                <a:solidFill>
                  <a:srgbClr val="FF5050"/>
                </a:solidFill>
                <a:effectLst>
                  <a:outerShdw blurRad="50800" dist="50800" dir="2700000" algn="ctr" rotWithShape="0">
                    <a:schemeClr val="bg1"/>
                  </a:outerShdw>
                </a:effectLst>
                <a:latin typeface="微软雅黑" pitchFamily="34" charset="-122"/>
                <a:ea typeface="微软雅黑" pitchFamily="34" charset="-122"/>
              </a:rPr>
              <a:t> </a:t>
            </a:r>
            <a:r>
              <a:rPr lang="zh-CN" altLang="en-US" b="1" dirty="0">
                <a:solidFill>
                  <a:srgbClr val="0070C0"/>
                </a:solidFill>
                <a:effectLst>
                  <a:outerShdw blurRad="50800" dist="50800" dir="2700000" algn="ctr" rotWithShape="0">
                    <a:schemeClr val="bg1"/>
                  </a:outerShdw>
                </a:effectLst>
                <a:latin typeface="微软雅黑" pitchFamily="34" charset="-122"/>
                <a:ea typeface="微软雅黑" pitchFamily="34" charset="-122"/>
              </a:rPr>
              <a:t>变量的含义</a:t>
            </a:r>
          </a:p>
          <a:p>
            <a:pPr lvl="1">
              <a:buClr>
                <a:srgbClr val="FF3399"/>
              </a:buClr>
              <a:buFont typeface="Wingdings" pitchFamily="2" charset="2"/>
              <a:buChar char="ü"/>
            </a:pPr>
            <a:r>
              <a:rPr lang="zh-CN" altLang="en-US" b="1" dirty="0">
                <a:solidFill>
                  <a:srgbClr val="0070C0"/>
                </a:solidFill>
                <a:effectLst>
                  <a:outerShdw blurRad="50800" dist="50800" dir="2700000" algn="ctr" rotWithShape="0">
                    <a:schemeClr val="bg1"/>
                  </a:outerShdw>
                </a:effectLst>
                <a:latin typeface="微软雅黑" pitchFamily="34" charset="-122"/>
                <a:ea typeface="微软雅黑" pitchFamily="34" charset="-122"/>
              </a:rPr>
              <a:t> 数据在内存中的表示形式</a:t>
            </a:r>
          </a:p>
          <a:p>
            <a:pPr lvl="1">
              <a:buClr>
                <a:srgbClr val="FF3399"/>
              </a:buClr>
              <a:buFont typeface="Wingdings" pitchFamily="2" charset="2"/>
              <a:buChar char="ü"/>
            </a:pPr>
            <a:r>
              <a:rPr lang="zh-CN" altLang="en-US" b="1" dirty="0">
                <a:solidFill>
                  <a:srgbClr val="0070C0"/>
                </a:solidFill>
                <a:effectLst>
                  <a:outerShdw blurRad="50800" dist="50800" dir="2700000" algn="ctr" rotWithShape="0">
                    <a:schemeClr val="bg1"/>
                  </a:outerShdw>
                </a:effectLst>
                <a:latin typeface="微软雅黑" pitchFamily="34" charset="-122"/>
                <a:ea typeface="微软雅黑" pitchFamily="34" charset="-122"/>
              </a:rPr>
              <a:t> 不同类型的数据在内存中的表示范围</a:t>
            </a:r>
          </a:p>
          <a:p>
            <a:pPr lvl="1">
              <a:buClr>
                <a:srgbClr val="FF3399"/>
              </a:buClr>
              <a:buFont typeface="Wingdings" pitchFamily="2" charset="2"/>
              <a:buChar char="ü"/>
            </a:pPr>
            <a:r>
              <a:rPr lang="zh-CN" altLang="en-US" b="1" dirty="0">
                <a:solidFill>
                  <a:srgbClr val="0070C0"/>
                </a:solidFill>
                <a:effectLst>
                  <a:outerShdw blurRad="50800" dist="50800" dir="2700000" algn="ctr" rotWithShape="0">
                    <a:schemeClr val="bg1"/>
                  </a:outerShdw>
                </a:effectLst>
                <a:latin typeface="微软雅黑" pitchFamily="34" charset="-122"/>
                <a:ea typeface="微软雅黑" pitchFamily="34" charset="-122"/>
              </a:rPr>
              <a:t> 转义字符</a:t>
            </a:r>
          </a:p>
          <a:p>
            <a:pPr lvl="1">
              <a:buClr>
                <a:srgbClr val="FF3399"/>
              </a:buClr>
              <a:buFont typeface="Wingdings" pitchFamily="2" charset="2"/>
              <a:buChar char="ü"/>
            </a:pPr>
            <a:r>
              <a:rPr lang="zh-CN" altLang="en-US" b="1" dirty="0">
                <a:solidFill>
                  <a:srgbClr val="0070C0"/>
                </a:solidFill>
                <a:effectLst>
                  <a:outerShdw blurRad="50800" dist="50800" dir="2700000" algn="ctr" rotWithShape="0">
                    <a:schemeClr val="bg1"/>
                  </a:outerShdw>
                </a:effectLst>
                <a:latin typeface="微软雅黑" pitchFamily="34" charset="-122"/>
                <a:ea typeface="微软雅黑" pitchFamily="34" charset="-122"/>
              </a:rPr>
              <a:t> 有符号数与无符号数的区别</a:t>
            </a:r>
          </a:p>
          <a:p>
            <a:pPr lvl="1">
              <a:buClr>
                <a:srgbClr val="FF3399"/>
              </a:buClr>
              <a:buFont typeface="Wingdings" pitchFamily="2" charset="2"/>
              <a:buChar char="ü"/>
            </a:pPr>
            <a:r>
              <a:rPr lang="zh-CN" altLang="en-US" b="1" dirty="0">
                <a:solidFill>
                  <a:srgbClr val="0070C0"/>
                </a:solidFill>
                <a:effectLst>
                  <a:outerShdw blurRad="50800" dist="50800" dir="2700000" algn="ctr" rotWithShape="0">
                    <a:schemeClr val="bg1"/>
                  </a:outerShdw>
                </a:effectLst>
                <a:latin typeface="微软雅黑" pitchFamily="34" charset="-122"/>
                <a:ea typeface="微软雅黑" pitchFamily="34" charset="-122"/>
              </a:rPr>
              <a:t> 数据类型的自动转换与强制类型转换</a:t>
            </a:r>
          </a:p>
          <a:p>
            <a:pPr lvl="1">
              <a:buClr>
                <a:srgbClr val="FF3399"/>
              </a:buClr>
              <a:buFont typeface="Wingdings" pitchFamily="2" charset="2"/>
              <a:buChar char="ü"/>
            </a:pPr>
            <a:r>
              <a:rPr lang="zh-CN" altLang="en-US" b="1" dirty="0">
                <a:solidFill>
                  <a:srgbClr val="0070C0"/>
                </a:solidFill>
                <a:effectLst>
                  <a:outerShdw blurRad="50800" dist="50800" dir="2700000" algn="ctr" rotWithShape="0">
                    <a:schemeClr val="bg1"/>
                  </a:outerShdw>
                </a:effectLst>
                <a:latin typeface="微软雅黑" pitchFamily="34" charset="-122"/>
                <a:ea typeface="微软雅黑" pitchFamily="34" charset="-122"/>
              </a:rPr>
              <a:t> 各种运算符、运算符的优先级和结合性</a:t>
            </a:r>
            <a:endParaRPr lang="en-US" altLang="zh-CN" b="1" dirty="0">
              <a:solidFill>
                <a:srgbClr val="0070C0"/>
              </a:solidFill>
              <a:effectLst>
                <a:outerShdw blurRad="50800" dist="50800" dir="2700000" algn="ctr" rotWithShape="0">
                  <a:schemeClr val="bg1"/>
                </a:outerShdw>
              </a:effectLst>
              <a:latin typeface="微软雅黑" pitchFamily="34" charset="-122"/>
              <a:ea typeface="微软雅黑" pitchFamily="34" charset="-122"/>
            </a:endParaRPr>
          </a:p>
          <a:p>
            <a:pPr lvl="1">
              <a:buClr>
                <a:srgbClr val="FF3399"/>
              </a:buClr>
              <a:buFont typeface="Wingdings" pitchFamily="2" charset="2"/>
              <a:buChar char="ü"/>
            </a:pPr>
            <a:r>
              <a:rPr lang="zh-CN" altLang="en-US" b="1" dirty="0">
                <a:solidFill>
                  <a:srgbClr val="0070C0"/>
                </a:solidFill>
                <a:effectLst>
                  <a:outerShdw blurRad="50800" dist="50800" dir="2700000" algn="ctr" rotWithShape="0">
                    <a:schemeClr val="bg1"/>
                  </a:outerShdw>
                </a:effectLst>
                <a:latin typeface="微软雅黑" pitchFamily="34" charset="-122"/>
                <a:ea typeface="微软雅黑" pitchFamily="34" charset="-122"/>
              </a:rPr>
              <a:t> 有符号数与无符号数之间的运算问题</a:t>
            </a:r>
          </a:p>
        </p:txBody>
      </p:sp>
      <p:grpSp>
        <p:nvGrpSpPr>
          <p:cNvPr id="834569" name="Group 9"/>
          <p:cNvGrpSpPr>
            <a:grpSpLocks/>
          </p:cNvGrpSpPr>
          <p:nvPr/>
        </p:nvGrpSpPr>
        <p:grpSpPr bwMode="auto">
          <a:xfrm>
            <a:off x="-9117" y="0"/>
            <a:ext cx="446088" cy="6858000"/>
            <a:chOff x="0" y="0"/>
            <a:chExt cx="281" cy="4320"/>
          </a:xfrm>
        </p:grpSpPr>
        <p:sp>
          <p:nvSpPr>
            <p:cNvPr id="834570"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834571"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41AEF11B-E338-907B-4FE7-41CDFB62C2BB}"/>
              </a:ext>
            </a:extLst>
          </p:cNvPr>
          <p:cNvSpPr>
            <a:spLocks noGrp="1"/>
          </p:cNvSpPr>
          <p:nvPr>
            <p:ph type="sldNum" sz="quarter" idx="12"/>
          </p:nvPr>
        </p:nvSpPr>
        <p:spPr/>
        <p:txBody>
          <a:bodyPr/>
          <a:lstStyle/>
          <a:p>
            <a:fld id="{2E5EEE44-8A65-4C87-994F-BCEB081E094E}" type="slidenum">
              <a:rPr lang="en-US" altLang="zh-CN" smtClean="0"/>
              <a:pPr/>
              <a:t>54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4568">
                                            <p:txEl>
                                              <p:pRg st="0" end="0"/>
                                            </p:txEl>
                                          </p:spTgt>
                                        </p:tgtEl>
                                        <p:attrNameLst>
                                          <p:attrName>style.visibility</p:attrName>
                                        </p:attrNameLst>
                                      </p:cBhvr>
                                      <p:to>
                                        <p:strVal val="visible"/>
                                      </p:to>
                                    </p:set>
                                    <p:anim calcmode="lin" valueType="num">
                                      <p:cBhvr additive="base">
                                        <p:cTn id="7" dur="500" fill="hold"/>
                                        <p:tgtEl>
                                          <p:spTgt spid="8345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4568">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4568">
                                            <p:txEl>
                                              <p:pRg st="1" end="1"/>
                                            </p:txEl>
                                          </p:spTgt>
                                        </p:tgtEl>
                                        <p:attrNameLst>
                                          <p:attrName>style.visibility</p:attrName>
                                        </p:attrNameLst>
                                      </p:cBhvr>
                                      <p:to>
                                        <p:strVal val="visible"/>
                                      </p:to>
                                    </p:set>
                                    <p:anim calcmode="lin" valueType="num">
                                      <p:cBhvr additive="base">
                                        <p:cTn id="13" dur="500" fill="hold"/>
                                        <p:tgtEl>
                                          <p:spTgt spid="8345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4568">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4568">
                                            <p:txEl>
                                              <p:pRg st="2" end="2"/>
                                            </p:txEl>
                                          </p:spTgt>
                                        </p:tgtEl>
                                        <p:attrNameLst>
                                          <p:attrName>style.visibility</p:attrName>
                                        </p:attrNameLst>
                                      </p:cBhvr>
                                      <p:to>
                                        <p:strVal val="visible"/>
                                      </p:to>
                                    </p:set>
                                    <p:anim calcmode="lin" valueType="num">
                                      <p:cBhvr additive="base">
                                        <p:cTn id="19" dur="500" fill="hold"/>
                                        <p:tgtEl>
                                          <p:spTgt spid="8345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4568">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34568">
                                            <p:txEl>
                                              <p:pRg st="3" end="3"/>
                                            </p:txEl>
                                          </p:spTgt>
                                        </p:tgtEl>
                                        <p:attrNameLst>
                                          <p:attrName>style.visibility</p:attrName>
                                        </p:attrNameLst>
                                      </p:cBhvr>
                                      <p:to>
                                        <p:strVal val="visible"/>
                                      </p:to>
                                    </p:set>
                                    <p:anim calcmode="lin" valueType="num">
                                      <p:cBhvr additive="base">
                                        <p:cTn id="25" dur="500" fill="hold"/>
                                        <p:tgtEl>
                                          <p:spTgt spid="8345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4568">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34568">
                                            <p:txEl>
                                              <p:pRg st="4" end="4"/>
                                            </p:txEl>
                                          </p:spTgt>
                                        </p:tgtEl>
                                        <p:attrNameLst>
                                          <p:attrName>style.visibility</p:attrName>
                                        </p:attrNameLst>
                                      </p:cBhvr>
                                      <p:to>
                                        <p:strVal val="visible"/>
                                      </p:to>
                                    </p:set>
                                    <p:anim calcmode="lin" valueType="num">
                                      <p:cBhvr additive="base">
                                        <p:cTn id="31" dur="500" fill="hold"/>
                                        <p:tgtEl>
                                          <p:spTgt spid="8345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4568">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34568">
                                            <p:txEl>
                                              <p:pRg st="5" end="5"/>
                                            </p:txEl>
                                          </p:spTgt>
                                        </p:tgtEl>
                                        <p:attrNameLst>
                                          <p:attrName>style.visibility</p:attrName>
                                        </p:attrNameLst>
                                      </p:cBhvr>
                                      <p:to>
                                        <p:strVal val="visible"/>
                                      </p:to>
                                    </p:set>
                                    <p:anim calcmode="lin" valueType="num">
                                      <p:cBhvr additive="base">
                                        <p:cTn id="37" dur="500" fill="hold"/>
                                        <p:tgtEl>
                                          <p:spTgt spid="8345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34568">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34568">
                                            <p:txEl>
                                              <p:pRg st="6" end="6"/>
                                            </p:txEl>
                                          </p:spTgt>
                                        </p:tgtEl>
                                        <p:attrNameLst>
                                          <p:attrName>style.visibility</p:attrName>
                                        </p:attrNameLst>
                                      </p:cBhvr>
                                      <p:to>
                                        <p:strVal val="visible"/>
                                      </p:to>
                                    </p:set>
                                    <p:anim calcmode="lin" valueType="num">
                                      <p:cBhvr additive="base">
                                        <p:cTn id="43" dur="500" fill="hold"/>
                                        <p:tgtEl>
                                          <p:spTgt spid="83456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34568">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34568">
                                            <p:txEl>
                                              <p:pRg st="7" end="7"/>
                                            </p:txEl>
                                          </p:spTgt>
                                        </p:tgtEl>
                                        <p:attrNameLst>
                                          <p:attrName>style.visibility</p:attrName>
                                        </p:attrNameLst>
                                      </p:cBhvr>
                                      <p:to>
                                        <p:strVal val="visible"/>
                                      </p:to>
                                    </p:set>
                                    <p:anim calcmode="lin" valueType="num">
                                      <p:cBhvr additive="base">
                                        <p:cTn id="49" dur="500" fill="hold"/>
                                        <p:tgtEl>
                                          <p:spTgt spid="83456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34568">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34568">
                                            <p:txEl>
                                              <p:pRg st="8" end="8"/>
                                            </p:txEl>
                                          </p:spTgt>
                                        </p:tgtEl>
                                        <p:attrNameLst>
                                          <p:attrName>style.visibility</p:attrName>
                                        </p:attrNameLst>
                                      </p:cBhvr>
                                      <p:to>
                                        <p:strVal val="visible"/>
                                      </p:to>
                                    </p:set>
                                    <p:anim calcmode="lin" valueType="num">
                                      <p:cBhvr additive="base">
                                        <p:cTn id="55" dur="500" fill="hold"/>
                                        <p:tgtEl>
                                          <p:spTgt spid="83456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34568">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834564"/>
                                        </p:tgtEl>
                                        <p:attrNameLst>
                                          <p:attrName>style.visibility</p:attrName>
                                        </p:attrNameLst>
                                      </p:cBhvr>
                                      <p:to>
                                        <p:strVal val="visible"/>
                                      </p:to>
                                    </p:set>
                                    <p:animEffect transition="in" filter="diamond(in)">
                                      <p:cBhvr>
                                        <p:cTn id="61" dur="2000"/>
                                        <p:tgtEl>
                                          <p:spTgt spid="834564"/>
                                        </p:tgtEl>
                                      </p:cBhvr>
                                    </p:animEffect>
                                  </p:childTnLst>
                                  <p:subTnLst>
                                    <p:audio>
                                      <p:cMediaNode>
                                        <p:cTn display="0" masterRel="sameClick">
                                          <p:stCondLst>
                                            <p:cond evt="begin" delay="0">
                                              <p:tn val="59"/>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TextBox 20"/>
          <p:cNvSpPr txBox="1"/>
          <p:nvPr/>
        </p:nvSpPr>
        <p:spPr>
          <a:xfrm>
            <a:off x="695399" y="764706"/>
            <a:ext cx="10898431" cy="4721292"/>
          </a:xfrm>
          <a:prstGeom prst="rect">
            <a:avLst/>
          </a:prstGeom>
          <a:noFill/>
        </p:spPr>
        <p:txBody>
          <a:bodyPr wrap="square" rtlCol="0">
            <a:spAutoFit/>
            <a:scene3d>
              <a:camera prst="orthographicFront"/>
              <a:lightRig rig="threePt" dir="t"/>
            </a:scene3d>
            <a:sp3d extrusionH="57150">
              <a:bevelT w="38100" h="38100" prst="angle"/>
            </a:sp3d>
          </a:bodyPr>
          <a:lstStyle/>
          <a:p>
            <a:pPr marL="0" lvl="1"/>
            <a:r>
              <a:rPr lang="en-US" altLang="zh-CN" sz="3200" b="1" dirty="0">
                <a:solidFill>
                  <a:srgbClr val="FF00FF"/>
                </a:solidFill>
                <a:latin typeface="隶书" pitchFamily="49" charset="-122"/>
                <a:ea typeface="隶书" pitchFamily="49" charset="-122"/>
              </a:rPr>
              <a:t>1.</a:t>
            </a:r>
            <a:r>
              <a:rPr lang="zh-CN" altLang="en-US" sz="3200" b="1" dirty="0">
                <a:solidFill>
                  <a:srgbClr val="FF00FF"/>
                </a:solidFill>
                <a:latin typeface="隶书" pitchFamily="49" charset="-122"/>
                <a:ea typeface="隶书" pitchFamily="49" charset="-122"/>
              </a:rPr>
              <a:t>标识符</a:t>
            </a:r>
            <a:endParaRPr lang="en-US" altLang="zh-CN" sz="3200" b="1" dirty="0">
              <a:solidFill>
                <a:srgbClr val="FF00FF"/>
              </a:solidFill>
              <a:latin typeface="隶书" pitchFamily="49" charset="-122"/>
              <a:ea typeface="隶书" pitchFamily="49" charset="-122"/>
            </a:endParaRPr>
          </a:p>
          <a:p>
            <a:pPr marL="457200" lvl="2">
              <a:buFont typeface="Wingdings" pitchFamily="2" charset="2"/>
              <a:buChar char="l"/>
            </a:pPr>
            <a:r>
              <a:rPr lang="zh-CN" altLang="en-US" dirty="0">
                <a:solidFill>
                  <a:srgbClr val="006600"/>
                </a:solidFill>
                <a:effectLst>
                  <a:outerShdw blurRad="38100" dist="38100" dir="2700000" algn="tl">
                    <a:srgbClr val="000000"/>
                  </a:outerShdw>
                </a:effectLst>
                <a:latin typeface="黑体" pitchFamily="49" charset="-122"/>
                <a:ea typeface="黑体" pitchFamily="49" charset="-122"/>
              </a:rPr>
              <a:t> </a:t>
            </a:r>
            <a:r>
              <a:rPr lang="zh-CN" altLang="en-US" b="1" dirty="0">
                <a:solidFill>
                  <a:srgbClr val="006600"/>
                </a:solidFill>
                <a:effectLst>
                  <a:innerShdw blurRad="63500" dist="50800" dir="10800000">
                    <a:prstClr val="black">
                      <a:alpha val="50000"/>
                    </a:prstClr>
                  </a:innerShdw>
                </a:effectLst>
                <a:latin typeface="华文琥珀" pitchFamily="2" charset="-122"/>
                <a:ea typeface="华文琥珀" pitchFamily="2" charset="-122"/>
              </a:rPr>
              <a:t>定义</a:t>
            </a:r>
            <a:endParaRPr lang="en-US" altLang="zh-CN" b="1" dirty="0">
              <a:solidFill>
                <a:srgbClr val="006600"/>
              </a:solidFill>
              <a:effectLst>
                <a:innerShdw blurRad="63500" dist="50800" dir="10800000">
                  <a:prstClr val="black">
                    <a:alpha val="50000"/>
                  </a:prstClr>
                </a:innerShdw>
              </a:effectLst>
              <a:latin typeface="华文琥珀" pitchFamily="2" charset="-122"/>
              <a:ea typeface="华文琥珀" pitchFamily="2" charset="-122"/>
            </a:endParaRPr>
          </a:p>
          <a:p>
            <a:pPr marL="0" lvl="1"/>
            <a:r>
              <a:rPr lang="en-US" altLang="zh-CN" b="1" dirty="0">
                <a:solidFill>
                  <a:srgbClr val="006600"/>
                </a:solidFill>
                <a:effectLst>
                  <a:innerShdw blurRad="63500" dist="50800" dir="10800000">
                    <a:prstClr val="black">
                      <a:alpha val="50000"/>
                    </a:prstClr>
                  </a:innerShdw>
                </a:effectLst>
                <a:latin typeface="黑体" pitchFamily="49" charset="-122"/>
                <a:ea typeface="黑体" pitchFamily="49" charset="-122"/>
              </a:rPr>
              <a:t>     </a:t>
            </a:r>
            <a:r>
              <a:rPr lang="zh-CN" altLang="en-US" b="1" dirty="0">
                <a:effectLst>
                  <a:innerShdw blurRad="63500" dist="50800" dir="10800000">
                    <a:prstClr val="black">
                      <a:alpha val="50000"/>
                    </a:prstClr>
                  </a:innerShdw>
                </a:effectLst>
                <a:latin typeface="楷体" pitchFamily="49" charset="-122"/>
                <a:ea typeface="楷体" pitchFamily="49" charset="-122"/>
              </a:rPr>
              <a:t>用来标识变量、常量、函数等的字符序列</a:t>
            </a:r>
            <a:endParaRPr lang="en-US" altLang="zh-CN" b="1" dirty="0">
              <a:effectLst>
                <a:innerShdw blurRad="63500" dist="50800" dir="10800000">
                  <a:prstClr val="black">
                    <a:alpha val="50000"/>
                  </a:prstClr>
                </a:innerShdw>
              </a:effectLst>
              <a:latin typeface="楷体" pitchFamily="49" charset="-122"/>
              <a:ea typeface="楷体" pitchFamily="49" charset="-122"/>
            </a:endParaRPr>
          </a:p>
          <a:p>
            <a:pPr marL="457200" lvl="2">
              <a:buFont typeface="Wingdings" pitchFamily="2" charset="2"/>
              <a:buChar char="l"/>
            </a:pPr>
            <a:r>
              <a:rPr lang="zh-CN" altLang="en-US" dirty="0">
                <a:solidFill>
                  <a:srgbClr val="006600"/>
                </a:solidFill>
                <a:effectLst>
                  <a:innerShdw blurRad="63500" dist="50800" dir="10800000">
                    <a:prstClr val="black">
                      <a:alpha val="50000"/>
                    </a:prstClr>
                  </a:innerShdw>
                </a:effectLst>
                <a:latin typeface="黑体" pitchFamily="49" charset="-122"/>
                <a:ea typeface="黑体" pitchFamily="49" charset="-122"/>
              </a:rPr>
              <a:t> </a:t>
            </a:r>
            <a:r>
              <a:rPr lang="zh-CN" altLang="en-US" dirty="0">
                <a:solidFill>
                  <a:srgbClr val="006600"/>
                </a:solidFill>
                <a:effectLst>
                  <a:innerShdw blurRad="63500" dist="50800" dir="10800000">
                    <a:prstClr val="black">
                      <a:alpha val="50000"/>
                    </a:prstClr>
                  </a:innerShdw>
                </a:effectLst>
                <a:latin typeface="华文琥珀" pitchFamily="2" charset="-122"/>
                <a:ea typeface="华文琥珀" pitchFamily="2" charset="-122"/>
              </a:rPr>
              <a:t>组成</a:t>
            </a:r>
            <a:endParaRPr lang="en-US" altLang="zh-CN" dirty="0">
              <a:solidFill>
                <a:srgbClr val="006600"/>
              </a:solidFill>
              <a:effectLst>
                <a:innerShdw blurRad="63500" dist="50800" dir="10800000">
                  <a:prstClr val="black">
                    <a:alpha val="50000"/>
                  </a:prstClr>
                </a:innerShdw>
              </a:effectLst>
              <a:latin typeface="华文琥珀" pitchFamily="2" charset="-122"/>
              <a:ea typeface="华文琥珀" pitchFamily="2" charset="-122"/>
            </a:endParaRPr>
          </a:p>
          <a:p>
            <a:pPr marL="0" lvl="1"/>
            <a:r>
              <a:rPr lang="en-US" altLang="zh-CN" b="1" dirty="0">
                <a:effectLst>
                  <a:innerShdw blurRad="63500" dist="50800" dir="10800000">
                    <a:prstClr val="black">
                      <a:alpha val="50000"/>
                    </a:prstClr>
                  </a:innerShdw>
                </a:effectLst>
                <a:latin typeface="楷体" pitchFamily="49" charset="-122"/>
                <a:ea typeface="楷体" pitchFamily="49" charset="-122"/>
              </a:rPr>
              <a:t>    </a:t>
            </a:r>
            <a:r>
              <a:rPr lang="zh-CN" altLang="en-US" b="1" dirty="0">
                <a:effectLst>
                  <a:innerShdw blurRad="63500" dist="50800" dir="10800000">
                    <a:prstClr val="black">
                      <a:alpha val="50000"/>
                    </a:prstClr>
                  </a:innerShdw>
                </a:effectLst>
                <a:latin typeface="+mn-lt"/>
                <a:ea typeface="楷体" pitchFamily="49" charset="-122"/>
              </a:rPr>
              <a:t>（</a:t>
            </a:r>
            <a:r>
              <a:rPr lang="en-US" altLang="zh-CN" b="1" dirty="0">
                <a:effectLst>
                  <a:innerShdw blurRad="63500" dist="50800" dir="10800000">
                    <a:prstClr val="black">
                      <a:alpha val="50000"/>
                    </a:prstClr>
                  </a:innerShdw>
                </a:effectLst>
                <a:latin typeface="+mn-lt"/>
                <a:ea typeface="楷体" pitchFamily="49" charset="-122"/>
              </a:rPr>
              <a:t>1</a:t>
            </a:r>
            <a:r>
              <a:rPr lang="zh-CN" altLang="en-US" b="1" dirty="0">
                <a:effectLst>
                  <a:innerShdw blurRad="63500" dist="50800" dir="10800000">
                    <a:prstClr val="black">
                      <a:alpha val="50000"/>
                    </a:prstClr>
                  </a:innerShdw>
                </a:effectLst>
                <a:latin typeface="+mn-lt"/>
                <a:ea typeface="楷体" pitchFamily="49" charset="-122"/>
              </a:rPr>
              <a:t>）</a:t>
            </a:r>
            <a:r>
              <a:rPr lang="zh-CN" altLang="zh-CN" b="1" dirty="0">
                <a:effectLst>
                  <a:innerShdw blurRad="63500" dist="50800" dir="10800000">
                    <a:prstClr val="black">
                      <a:alpha val="50000"/>
                    </a:prstClr>
                  </a:innerShdw>
                </a:effectLst>
                <a:latin typeface="+mn-lt"/>
                <a:ea typeface="楷体" pitchFamily="49" charset="-122"/>
              </a:rPr>
              <a:t>只能由</a:t>
            </a:r>
            <a:r>
              <a:rPr lang="zh-CN" altLang="zh-CN" b="1" dirty="0">
                <a:solidFill>
                  <a:srgbClr val="FF0000"/>
                </a:solidFill>
                <a:effectLst>
                  <a:innerShdw blurRad="63500" dist="50800" dir="10800000">
                    <a:prstClr val="black">
                      <a:alpha val="50000"/>
                    </a:prstClr>
                  </a:innerShdw>
                </a:effectLst>
                <a:latin typeface="+mn-lt"/>
                <a:ea typeface="楷体" pitchFamily="49" charset="-122"/>
              </a:rPr>
              <a:t>字母、数字、下划线</a:t>
            </a:r>
            <a:r>
              <a:rPr lang="zh-CN" altLang="zh-CN" b="1" dirty="0">
                <a:effectLst>
                  <a:innerShdw blurRad="63500" dist="50800" dir="10800000">
                    <a:prstClr val="black">
                      <a:alpha val="50000"/>
                    </a:prstClr>
                  </a:innerShdw>
                </a:effectLst>
                <a:latin typeface="+mn-lt"/>
                <a:ea typeface="楷体" pitchFamily="49" charset="-122"/>
              </a:rPr>
              <a:t>组成，且第一个字</a:t>
            </a:r>
            <a:r>
              <a:rPr lang="zh-CN" altLang="en-US" b="1" dirty="0">
                <a:effectLst>
                  <a:innerShdw blurRad="63500" dist="50800" dir="10800000">
                    <a:prstClr val="black">
                      <a:alpha val="50000"/>
                    </a:prstClr>
                  </a:innerShdw>
                </a:effectLst>
                <a:latin typeface="+mn-lt"/>
                <a:ea typeface="楷体" pitchFamily="49" charset="-122"/>
              </a:rPr>
              <a:t>符</a:t>
            </a:r>
            <a:r>
              <a:rPr lang="zh-CN" altLang="zh-CN" b="1" dirty="0">
                <a:effectLst>
                  <a:innerShdw blurRad="63500" dist="50800" dir="10800000">
                    <a:prstClr val="black">
                      <a:alpha val="50000"/>
                    </a:prstClr>
                  </a:innerShdw>
                </a:effectLst>
                <a:latin typeface="+mn-lt"/>
                <a:ea typeface="楷体" pitchFamily="49" charset="-122"/>
              </a:rPr>
              <a:t>必须是字母或下划线</a:t>
            </a:r>
            <a:endParaRPr lang="zh-CN" altLang="en-US" b="1" dirty="0">
              <a:effectLst>
                <a:innerShdw blurRad="63500" dist="50800" dir="10800000">
                  <a:prstClr val="black">
                    <a:alpha val="50000"/>
                  </a:prstClr>
                </a:innerShdw>
              </a:effectLst>
              <a:latin typeface="+mn-lt"/>
              <a:ea typeface="楷体" pitchFamily="49" charset="-122"/>
            </a:endParaRPr>
          </a:p>
          <a:p>
            <a:pPr>
              <a:lnSpc>
                <a:spcPct val="90000"/>
              </a:lnSpc>
            </a:pPr>
            <a:r>
              <a:rPr lang="en-US" altLang="zh-CN" b="1" dirty="0">
                <a:effectLst>
                  <a:innerShdw blurRad="63500" dist="50800" dir="10800000">
                    <a:prstClr val="black">
                      <a:alpha val="50000"/>
                    </a:prstClr>
                  </a:innerShdw>
                </a:effectLst>
                <a:latin typeface="+mn-lt"/>
                <a:ea typeface="楷体" pitchFamily="49" charset="-122"/>
              </a:rPr>
              <a:t>        </a:t>
            </a:r>
            <a:r>
              <a:rPr lang="zh-CN" altLang="en-US" b="1" dirty="0">
                <a:effectLst>
                  <a:innerShdw blurRad="63500" dist="50800" dir="10800000">
                    <a:prstClr val="black">
                      <a:alpha val="50000"/>
                    </a:prstClr>
                  </a:innerShdw>
                </a:effectLst>
                <a:latin typeface="+mn-lt"/>
                <a:ea typeface="楷体" pitchFamily="49" charset="-122"/>
              </a:rPr>
              <a:t>（</a:t>
            </a:r>
            <a:r>
              <a:rPr lang="en-US" altLang="zh-CN" b="1" dirty="0">
                <a:effectLst>
                  <a:innerShdw blurRad="63500" dist="50800" dir="10800000">
                    <a:prstClr val="black">
                      <a:alpha val="50000"/>
                    </a:prstClr>
                  </a:innerShdw>
                </a:effectLst>
                <a:latin typeface="+mn-lt"/>
                <a:ea typeface="楷体" pitchFamily="49" charset="-122"/>
              </a:rPr>
              <a:t>2</a:t>
            </a:r>
            <a:r>
              <a:rPr lang="zh-CN" altLang="en-US" b="1" dirty="0">
                <a:effectLst>
                  <a:innerShdw blurRad="63500" dist="50800" dir="10800000">
                    <a:prstClr val="black">
                      <a:alpha val="50000"/>
                    </a:prstClr>
                  </a:innerShdw>
                </a:effectLst>
                <a:latin typeface="+mn-lt"/>
                <a:ea typeface="楷体" pitchFamily="49" charset="-122"/>
              </a:rPr>
              <a:t>）</a:t>
            </a:r>
            <a:r>
              <a:rPr lang="en-US" altLang="zh-CN" b="1" dirty="0">
                <a:effectLst>
                  <a:innerShdw blurRad="63500" dist="50800" dir="10800000">
                    <a:prstClr val="black">
                      <a:alpha val="50000"/>
                    </a:prstClr>
                  </a:innerShdw>
                </a:effectLst>
                <a:latin typeface="+mn-lt"/>
                <a:ea typeface="楷体" pitchFamily="49" charset="-122"/>
              </a:rPr>
              <a:t>C</a:t>
            </a:r>
            <a:r>
              <a:rPr lang="zh-CN" altLang="en-US" b="1" dirty="0">
                <a:effectLst>
                  <a:innerShdw blurRad="63500" dist="50800" dir="10800000">
                    <a:prstClr val="black">
                      <a:alpha val="50000"/>
                    </a:prstClr>
                  </a:innerShdw>
                </a:effectLst>
                <a:latin typeface="+mn-lt"/>
                <a:ea typeface="楷体" pitchFamily="49" charset="-122"/>
              </a:rPr>
              <a:t>语言的关键字不能用作变量名 </a:t>
            </a:r>
          </a:p>
          <a:p>
            <a:pPr>
              <a:lnSpc>
                <a:spcPct val="90000"/>
              </a:lnSpc>
            </a:pPr>
            <a:r>
              <a:rPr lang="en-US" altLang="zh-CN" b="1" dirty="0">
                <a:effectLst>
                  <a:innerShdw blurRad="63500" dist="50800" dir="10800000">
                    <a:prstClr val="black">
                      <a:alpha val="50000"/>
                    </a:prstClr>
                  </a:innerShdw>
                </a:effectLst>
                <a:latin typeface="+mn-lt"/>
                <a:ea typeface="楷体" pitchFamily="49" charset="-122"/>
              </a:rPr>
              <a:t>        </a:t>
            </a:r>
            <a:r>
              <a:rPr lang="zh-CN" altLang="en-US" b="1" dirty="0">
                <a:effectLst>
                  <a:innerShdw blurRad="63500" dist="50800" dir="10800000">
                    <a:prstClr val="black">
                      <a:alpha val="50000"/>
                    </a:prstClr>
                  </a:innerShdw>
                </a:effectLst>
                <a:latin typeface="+mn-lt"/>
                <a:ea typeface="楷体" pitchFamily="49" charset="-122"/>
              </a:rPr>
              <a:t>（</a:t>
            </a:r>
            <a:r>
              <a:rPr lang="en-US" altLang="zh-CN" b="1" dirty="0">
                <a:effectLst>
                  <a:innerShdw blurRad="63500" dist="50800" dir="10800000">
                    <a:prstClr val="black">
                      <a:alpha val="50000"/>
                    </a:prstClr>
                  </a:innerShdw>
                </a:effectLst>
                <a:latin typeface="+mn-lt"/>
                <a:ea typeface="楷体" pitchFamily="49" charset="-122"/>
              </a:rPr>
              <a:t>3</a:t>
            </a:r>
            <a:r>
              <a:rPr lang="zh-CN" altLang="en-US" b="1" dirty="0">
                <a:effectLst>
                  <a:innerShdw blurRad="63500" dist="50800" dir="10800000">
                    <a:prstClr val="black">
                      <a:alpha val="50000"/>
                    </a:prstClr>
                  </a:innerShdw>
                </a:effectLst>
                <a:latin typeface="+mn-lt"/>
                <a:ea typeface="楷体" pitchFamily="49" charset="-122"/>
              </a:rPr>
              <a:t>）</a:t>
            </a:r>
            <a:r>
              <a:rPr lang="zh-CN" altLang="zh-CN" b="1" dirty="0">
                <a:effectLst>
                  <a:innerShdw blurRad="63500" dist="50800" dir="10800000">
                    <a:prstClr val="black">
                      <a:alpha val="50000"/>
                    </a:prstClr>
                  </a:innerShdw>
                </a:effectLst>
                <a:latin typeface="+mn-lt"/>
                <a:ea typeface="楷体" pitchFamily="49" charset="-122"/>
              </a:rPr>
              <a:t>大小写敏感</a:t>
            </a:r>
            <a:endParaRPr lang="en-US" altLang="zh-CN" b="1" dirty="0">
              <a:effectLst>
                <a:innerShdw blurRad="63500" dist="50800" dir="10800000">
                  <a:prstClr val="black">
                    <a:alpha val="50000"/>
                  </a:prstClr>
                </a:innerShdw>
              </a:effectLst>
              <a:latin typeface="+mn-lt"/>
              <a:ea typeface="楷体" pitchFamily="49" charset="-122"/>
            </a:endParaRPr>
          </a:p>
          <a:p>
            <a:pPr lvl="1">
              <a:lnSpc>
                <a:spcPct val="90000"/>
              </a:lnSpc>
              <a:buFont typeface="Wingdings" pitchFamily="2" charset="2"/>
              <a:buChar char="l"/>
            </a:pPr>
            <a:r>
              <a:rPr lang="en-US" altLang="zh-CN" b="1" dirty="0">
                <a:solidFill>
                  <a:srgbClr val="006600"/>
                </a:solidFill>
                <a:effectLst>
                  <a:innerShdw blurRad="63500" dist="50800" dir="10800000">
                    <a:prstClr val="black">
                      <a:alpha val="50000"/>
                    </a:prstClr>
                  </a:innerShdw>
                </a:effectLst>
                <a:latin typeface="华文琥珀" pitchFamily="2" charset="-122"/>
                <a:ea typeface="华文琥珀" pitchFamily="2" charset="-122"/>
              </a:rPr>
              <a:t> </a:t>
            </a:r>
            <a:r>
              <a:rPr lang="zh-CN" altLang="zh-CN" b="1" dirty="0">
                <a:solidFill>
                  <a:srgbClr val="006600"/>
                </a:solidFill>
                <a:effectLst>
                  <a:innerShdw blurRad="63500" dist="50800" dir="10800000">
                    <a:prstClr val="black">
                      <a:alpha val="50000"/>
                    </a:prstClr>
                  </a:innerShdw>
                </a:effectLst>
                <a:latin typeface="华文琥珀" pitchFamily="2" charset="-122"/>
                <a:ea typeface="华文琥珀" pitchFamily="2" charset="-122"/>
              </a:rPr>
              <a:t>长度</a:t>
            </a:r>
            <a:endParaRPr lang="en-US" altLang="zh-CN" b="1" dirty="0">
              <a:effectLst>
                <a:innerShdw blurRad="63500" dist="50800" dir="10800000">
                  <a:prstClr val="black">
                    <a:alpha val="50000"/>
                  </a:prstClr>
                </a:innerShdw>
              </a:effectLst>
              <a:latin typeface="华文琥珀" pitchFamily="2" charset="-122"/>
              <a:ea typeface="华文琥珀" pitchFamily="2" charset="-122"/>
            </a:endParaRPr>
          </a:p>
          <a:p>
            <a:pPr>
              <a:lnSpc>
                <a:spcPct val="90000"/>
              </a:lnSpc>
            </a:pPr>
            <a:r>
              <a:rPr lang="en-US" altLang="zh-CN" b="1" dirty="0">
                <a:effectLst>
                  <a:innerShdw blurRad="63500" dist="50800" dir="10800000">
                    <a:prstClr val="black">
                      <a:alpha val="50000"/>
                    </a:prstClr>
                  </a:innerShdw>
                </a:effectLst>
                <a:latin typeface="黑体" pitchFamily="49" charset="-122"/>
                <a:ea typeface="黑体" pitchFamily="49" charset="-122"/>
              </a:rPr>
              <a:t>     </a:t>
            </a:r>
            <a:r>
              <a:rPr lang="zh-CN" altLang="zh-CN" b="1" dirty="0">
                <a:effectLst>
                  <a:innerShdw blurRad="63500" dist="50800" dir="10800000">
                    <a:prstClr val="black">
                      <a:alpha val="50000"/>
                    </a:prstClr>
                  </a:innerShdw>
                </a:effectLst>
                <a:latin typeface="+mn-lt"/>
                <a:ea typeface="楷体" pitchFamily="49" charset="-122"/>
              </a:rPr>
              <a:t>有效长</a:t>
            </a:r>
            <a:r>
              <a:rPr lang="zh-CN" altLang="en-US" b="1" dirty="0">
                <a:effectLst>
                  <a:innerShdw blurRad="63500" dist="50800" dir="10800000">
                    <a:prstClr val="black">
                      <a:alpha val="50000"/>
                    </a:prstClr>
                  </a:innerShdw>
                </a:effectLst>
                <a:latin typeface="+mn-lt"/>
                <a:ea typeface="楷体" pitchFamily="49" charset="-122"/>
              </a:rPr>
              <a:t>度为</a:t>
            </a:r>
            <a:r>
              <a:rPr lang="zh-CN" altLang="zh-CN" b="1" dirty="0">
                <a:effectLst>
                  <a:innerShdw blurRad="63500" dist="50800" dir="10800000">
                    <a:prstClr val="black">
                      <a:alpha val="50000"/>
                    </a:prstClr>
                  </a:innerShdw>
                </a:effectLst>
                <a:latin typeface="+mn-lt"/>
                <a:ea typeface="楷体" pitchFamily="49" charset="-122"/>
              </a:rPr>
              <a:t>3</a:t>
            </a:r>
            <a:r>
              <a:rPr lang="en-US" altLang="zh-CN" b="1" dirty="0">
                <a:effectLst>
                  <a:innerShdw blurRad="63500" dist="50800" dir="10800000">
                    <a:prstClr val="black">
                      <a:alpha val="50000"/>
                    </a:prstClr>
                  </a:innerShdw>
                </a:effectLst>
                <a:latin typeface="+mn-lt"/>
                <a:ea typeface="楷体" pitchFamily="49" charset="-122"/>
              </a:rPr>
              <a:t>2</a:t>
            </a:r>
            <a:r>
              <a:rPr lang="zh-CN" altLang="zh-CN" b="1" dirty="0">
                <a:effectLst>
                  <a:innerShdw blurRad="63500" dist="50800" dir="10800000">
                    <a:prstClr val="black">
                      <a:alpha val="50000"/>
                    </a:prstClr>
                  </a:innerShdw>
                </a:effectLst>
                <a:latin typeface="+mn-lt"/>
                <a:ea typeface="楷体" pitchFamily="49" charset="-122"/>
              </a:rPr>
              <a:t>个字符</a:t>
            </a:r>
            <a:r>
              <a:rPr lang="zh-CN" altLang="en-US" b="1" dirty="0">
                <a:effectLst>
                  <a:innerShdw blurRad="63500" dist="50800" dir="10800000">
                    <a:prstClr val="black">
                      <a:alpha val="50000"/>
                    </a:prstClr>
                  </a:innerShdw>
                </a:effectLst>
                <a:latin typeface="+mn-lt"/>
                <a:ea typeface="楷体" pitchFamily="49" charset="-122"/>
              </a:rPr>
              <a:t>。随系统而异，但至少前</a:t>
            </a:r>
            <a:r>
              <a:rPr lang="en-US" altLang="zh-CN" b="1" dirty="0">
                <a:effectLst>
                  <a:innerShdw blurRad="63500" dist="50800" dir="10800000">
                    <a:prstClr val="black">
                      <a:alpha val="50000"/>
                    </a:prstClr>
                  </a:innerShdw>
                </a:effectLst>
                <a:latin typeface="+mn-lt"/>
                <a:ea typeface="楷体" pitchFamily="49" charset="-122"/>
              </a:rPr>
              <a:t>8</a:t>
            </a:r>
            <a:r>
              <a:rPr lang="zh-CN" altLang="en-US" b="1" dirty="0">
                <a:effectLst>
                  <a:innerShdw blurRad="63500" dist="50800" dir="10800000">
                    <a:prstClr val="black">
                      <a:alpha val="50000"/>
                    </a:prstClr>
                  </a:innerShdw>
                </a:effectLst>
                <a:latin typeface="+mn-lt"/>
                <a:ea typeface="楷体" pitchFamily="49" charset="-122"/>
              </a:rPr>
              <a:t>个字符有效</a:t>
            </a:r>
            <a:endParaRPr lang="zh-CN" altLang="zh-CN" b="1" dirty="0">
              <a:effectLst>
                <a:innerShdw blurRad="63500" dist="50800" dir="10800000">
                  <a:prstClr val="black">
                    <a:alpha val="50000"/>
                  </a:prstClr>
                </a:innerShdw>
              </a:effectLst>
              <a:latin typeface="+mn-lt"/>
              <a:ea typeface="楷体" pitchFamily="49" charset="-122"/>
            </a:endParaRPr>
          </a:p>
          <a:p>
            <a:pPr lvl="1">
              <a:lnSpc>
                <a:spcPct val="90000"/>
              </a:lnSpc>
              <a:buFont typeface="Wingdings" pitchFamily="2" charset="2"/>
              <a:buChar char="l"/>
            </a:pPr>
            <a:r>
              <a:rPr lang="en-US" altLang="zh-CN" dirty="0">
                <a:solidFill>
                  <a:srgbClr val="006600"/>
                </a:solidFill>
                <a:effectLst>
                  <a:innerShdw blurRad="63500" dist="50800" dir="10800000">
                    <a:prstClr val="black">
                      <a:alpha val="50000"/>
                    </a:prstClr>
                  </a:innerShdw>
                </a:effectLst>
                <a:latin typeface="楷体_GB2312" pitchFamily="49" charset="-122"/>
                <a:ea typeface="楷体_GB2312" pitchFamily="49" charset="-122"/>
              </a:rPr>
              <a:t> </a:t>
            </a:r>
            <a:r>
              <a:rPr lang="zh-CN" altLang="zh-CN" b="1" dirty="0">
                <a:solidFill>
                  <a:srgbClr val="006600"/>
                </a:solidFill>
                <a:effectLst>
                  <a:innerShdw blurRad="63500" dist="50800" dir="10800000">
                    <a:prstClr val="black">
                      <a:alpha val="50000"/>
                    </a:prstClr>
                  </a:innerShdw>
                </a:effectLst>
                <a:latin typeface="华文琥珀" pitchFamily="2" charset="-122"/>
                <a:ea typeface="华文琥珀" pitchFamily="2" charset="-122"/>
              </a:rPr>
              <a:t>命名原则</a:t>
            </a:r>
          </a:p>
          <a:p>
            <a:pPr>
              <a:lnSpc>
                <a:spcPct val="90000"/>
              </a:lnSpc>
            </a:pPr>
            <a:r>
              <a:rPr lang="zh-CN" altLang="en-US" b="1" dirty="0">
                <a:effectLst>
                  <a:innerShdw blurRad="63500" dist="50800" dir="10800000">
                    <a:prstClr val="black">
                      <a:alpha val="50000"/>
                    </a:prstClr>
                  </a:innerShdw>
                </a:effectLst>
                <a:latin typeface="楷体" pitchFamily="49" charset="-122"/>
                <a:ea typeface="楷体" pitchFamily="49" charset="-122"/>
              </a:rPr>
              <a:t>    </a:t>
            </a:r>
            <a:r>
              <a:rPr lang="zh-CN" altLang="en-US" b="1" dirty="0">
                <a:effectLst>
                  <a:innerShdw blurRad="63500" dist="50800" dir="10800000">
                    <a:prstClr val="black">
                      <a:alpha val="50000"/>
                    </a:prstClr>
                  </a:innerShdw>
                </a:effectLst>
                <a:latin typeface="+mn-lt"/>
                <a:ea typeface="楷体" pitchFamily="49" charset="-122"/>
              </a:rPr>
              <a:t>（</a:t>
            </a:r>
            <a:r>
              <a:rPr lang="en-US" altLang="zh-CN" b="1" dirty="0">
                <a:effectLst>
                  <a:innerShdw blurRad="63500" dist="50800" dir="10800000">
                    <a:prstClr val="black">
                      <a:alpha val="50000"/>
                    </a:prstClr>
                  </a:innerShdw>
                </a:effectLst>
                <a:latin typeface="+mn-lt"/>
                <a:ea typeface="楷体" pitchFamily="49" charset="-122"/>
              </a:rPr>
              <a:t>1</a:t>
            </a:r>
            <a:r>
              <a:rPr lang="zh-CN" altLang="en-US" b="1" dirty="0">
                <a:effectLst>
                  <a:innerShdw blurRad="63500" dist="50800" dir="10800000">
                    <a:prstClr val="black">
                      <a:alpha val="50000"/>
                    </a:prstClr>
                  </a:innerShdw>
                </a:effectLst>
                <a:latin typeface="+mn-lt"/>
                <a:ea typeface="楷体" pitchFamily="49" charset="-122"/>
              </a:rPr>
              <a:t>）变量名和函数名中的英文字母一般用小写，以增加可读性 </a:t>
            </a:r>
          </a:p>
          <a:p>
            <a:pPr>
              <a:lnSpc>
                <a:spcPct val="90000"/>
              </a:lnSpc>
            </a:pPr>
            <a:r>
              <a:rPr lang="zh-CN" altLang="en-US" b="1" dirty="0">
                <a:effectLst>
                  <a:innerShdw blurRad="63500" dist="50800" dir="10800000">
                    <a:prstClr val="black">
                      <a:alpha val="50000"/>
                    </a:prstClr>
                  </a:innerShdw>
                </a:effectLst>
                <a:latin typeface="+mn-lt"/>
                <a:ea typeface="楷体" pitchFamily="49" charset="-122"/>
              </a:rPr>
              <a:t>        （</a:t>
            </a:r>
            <a:r>
              <a:rPr lang="en-US" altLang="zh-CN" b="1" dirty="0">
                <a:effectLst>
                  <a:innerShdw blurRad="63500" dist="50800" dir="10800000">
                    <a:prstClr val="black">
                      <a:alpha val="50000"/>
                    </a:prstClr>
                  </a:innerShdw>
                </a:effectLst>
                <a:latin typeface="+mn-lt"/>
                <a:ea typeface="楷体" pitchFamily="49" charset="-122"/>
              </a:rPr>
              <a:t>2</a:t>
            </a:r>
            <a:r>
              <a:rPr lang="zh-CN" altLang="en-US" b="1" dirty="0">
                <a:effectLst>
                  <a:innerShdw blurRad="63500" dist="50800" dir="10800000">
                    <a:prstClr val="black">
                      <a:alpha val="50000"/>
                    </a:prstClr>
                  </a:innerShdw>
                </a:effectLst>
                <a:latin typeface="+mn-lt"/>
                <a:ea typeface="楷体" pitchFamily="49" charset="-122"/>
              </a:rPr>
              <a:t>）见名知意</a:t>
            </a:r>
          </a:p>
          <a:p>
            <a:pPr>
              <a:lnSpc>
                <a:spcPct val="90000"/>
              </a:lnSpc>
            </a:pPr>
            <a:r>
              <a:rPr lang="zh-CN" altLang="en-US" b="1" dirty="0">
                <a:effectLst>
                  <a:innerShdw blurRad="63500" dist="50800" dir="10800000">
                    <a:prstClr val="black">
                      <a:alpha val="50000"/>
                    </a:prstClr>
                  </a:innerShdw>
                </a:effectLst>
                <a:latin typeface="+mn-lt"/>
                <a:ea typeface="楷体" pitchFamily="49" charset="-122"/>
              </a:rPr>
              <a:t>        （</a:t>
            </a:r>
            <a:r>
              <a:rPr lang="en-US" altLang="zh-CN" b="1" dirty="0">
                <a:effectLst>
                  <a:innerShdw blurRad="63500" dist="50800" dir="10800000">
                    <a:prstClr val="black">
                      <a:alpha val="50000"/>
                    </a:prstClr>
                  </a:innerShdw>
                </a:effectLst>
                <a:latin typeface="+mn-lt"/>
                <a:ea typeface="楷体" pitchFamily="49" charset="-122"/>
              </a:rPr>
              <a:t>3</a:t>
            </a:r>
            <a:r>
              <a:rPr lang="zh-CN" altLang="en-US" b="1" dirty="0">
                <a:effectLst>
                  <a:innerShdw blurRad="63500" dist="50800" dir="10800000">
                    <a:prstClr val="black">
                      <a:alpha val="50000"/>
                    </a:prstClr>
                  </a:innerShdw>
                </a:effectLst>
                <a:latin typeface="+mn-lt"/>
                <a:ea typeface="楷体" pitchFamily="49" charset="-122"/>
              </a:rPr>
              <a:t>）不宜混淆。</a:t>
            </a:r>
            <a:r>
              <a:rPr lang="zh-CN" altLang="zh-CN" b="1" dirty="0">
                <a:latin typeface="+mn-lt"/>
                <a:ea typeface="楷体" pitchFamily="49" charset="-122"/>
              </a:rPr>
              <a:t>如数字</a:t>
            </a:r>
            <a:r>
              <a:rPr lang="en-US" altLang="zh-CN" b="1" dirty="0">
                <a:latin typeface="+mn-lt"/>
                <a:ea typeface="楷体" pitchFamily="49" charset="-122"/>
              </a:rPr>
              <a:t>1</a:t>
            </a:r>
            <a:r>
              <a:rPr lang="zh-CN" altLang="zh-CN" b="1" dirty="0">
                <a:latin typeface="+mn-lt"/>
                <a:ea typeface="楷体" pitchFamily="49" charset="-122"/>
              </a:rPr>
              <a:t>与字母</a:t>
            </a:r>
            <a:r>
              <a:rPr lang="en-US" altLang="zh-CN" b="1" dirty="0">
                <a:latin typeface="+mn-lt"/>
                <a:ea typeface="楷体" pitchFamily="49" charset="-122"/>
              </a:rPr>
              <a:t>l</a:t>
            </a:r>
            <a:r>
              <a:rPr lang="zh-CN" altLang="zh-CN" b="1" dirty="0">
                <a:latin typeface="+mn-lt"/>
                <a:ea typeface="楷体" pitchFamily="49" charset="-122"/>
              </a:rPr>
              <a:t>、数字</a:t>
            </a:r>
            <a:r>
              <a:rPr lang="en-US" altLang="zh-CN" b="1" dirty="0">
                <a:latin typeface="+mn-lt"/>
                <a:ea typeface="楷体" pitchFamily="49" charset="-122"/>
              </a:rPr>
              <a:t>0</a:t>
            </a:r>
            <a:r>
              <a:rPr lang="zh-CN" altLang="zh-CN" b="1" dirty="0">
                <a:latin typeface="+mn-lt"/>
                <a:ea typeface="楷体" pitchFamily="49" charset="-122"/>
              </a:rPr>
              <a:t>与字母</a:t>
            </a:r>
            <a:r>
              <a:rPr lang="en-US" altLang="zh-CN" b="1" dirty="0">
                <a:latin typeface="+mn-lt"/>
                <a:ea typeface="楷体" pitchFamily="49" charset="-122"/>
              </a:rPr>
              <a:t>O</a:t>
            </a:r>
            <a:r>
              <a:rPr lang="zh-CN" altLang="zh-CN" b="1" dirty="0">
                <a:latin typeface="+mn-lt"/>
                <a:ea typeface="楷体" pitchFamily="49" charset="-122"/>
              </a:rPr>
              <a:t>等</a:t>
            </a:r>
            <a:endParaRPr lang="en-US" altLang="zh-CN" b="1" dirty="0">
              <a:effectLst>
                <a:innerShdw blurRad="63500" dist="50800" dir="10800000">
                  <a:prstClr val="black">
                    <a:alpha val="50000"/>
                  </a:prstClr>
                </a:innerShdw>
              </a:effectLst>
              <a:latin typeface="+mn-lt"/>
              <a:ea typeface="楷体" pitchFamily="49" charset="-122"/>
            </a:endParaRPr>
          </a:p>
        </p:txBody>
      </p:sp>
      <p:grpSp>
        <p:nvGrpSpPr>
          <p:cNvPr id="745505" name="Group 33"/>
          <p:cNvGrpSpPr>
            <a:grpSpLocks/>
          </p:cNvGrpSpPr>
          <p:nvPr/>
        </p:nvGrpSpPr>
        <p:grpSpPr bwMode="auto">
          <a:xfrm>
            <a:off x="-13391" y="0"/>
            <a:ext cx="446088" cy="6858000"/>
            <a:chOff x="0" y="0"/>
            <a:chExt cx="281" cy="4320"/>
          </a:xfrm>
        </p:grpSpPr>
        <p:sp>
          <p:nvSpPr>
            <p:cNvPr id="745506" name="Text Box 3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45507" name="Text Box 3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0" name="TextBox 19"/>
          <p:cNvSpPr txBox="1"/>
          <p:nvPr/>
        </p:nvSpPr>
        <p:spPr>
          <a:xfrm>
            <a:off x="598169" y="188641"/>
            <a:ext cx="4824536" cy="584775"/>
          </a:xfrm>
          <a:prstGeom prst="rect">
            <a:avLst/>
          </a:prstGeom>
          <a:noFill/>
        </p:spPr>
        <p:txBody>
          <a:bodyPr wrap="square" rtlCol="0">
            <a:spAutoFit/>
          </a:bodyPr>
          <a:lstStyle/>
          <a:p>
            <a:r>
              <a:rPr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3.2 </a:t>
            </a:r>
            <a:r>
              <a:rPr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常量、变量和标识符</a:t>
            </a:r>
          </a:p>
        </p:txBody>
      </p:sp>
      <p:sp>
        <p:nvSpPr>
          <p:cNvPr id="745490" name="AutoShape 18"/>
          <p:cNvSpPr>
            <a:spLocks noChangeArrowheads="1"/>
          </p:cNvSpPr>
          <p:nvPr/>
        </p:nvSpPr>
        <p:spPr bwMode="auto">
          <a:xfrm>
            <a:off x="4989462" y="1783565"/>
            <a:ext cx="4608511" cy="1512888"/>
          </a:xfrm>
          <a:prstGeom prst="wedgeRoundRectCallout">
            <a:avLst>
              <a:gd name="adj1" fmla="val -87088"/>
              <a:gd name="adj2" fmla="val 80324"/>
              <a:gd name="adj3" fmla="val 16667"/>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2700000" scaled="1"/>
            <a:tileRect/>
          </a:gradFill>
          <a:ln w="2857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altLang="zh-CN" sz="2000" dirty="0">
                <a:latin typeface="楷体_GB2312" pitchFamily="49" charset="-122"/>
                <a:ea typeface="楷体_GB2312" pitchFamily="49" charset="-122"/>
              </a:rPr>
              <a:t>    </a:t>
            </a:r>
            <a:r>
              <a:rPr lang="zh-CN" altLang="en-US" sz="2000" b="1" dirty="0">
                <a:solidFill>
                  <a:srgbClr val="CC3300"/>
                </a:solidFill>
                <a:effectLst>
                  <a:outerShdw blurRad="38100" dist="38100" dir="2700000" algn="tl">
                    <a:srgbClr val="000000"/>
                  </a:outerShdw>
                </a:effectLst>
                <a:latin typeface="+mn-lt"/>
                <a:ea typeface="楷体" pitchFamily="49" charset="-122"/>
              </a:rPr>
              <a:t>在</a:t>
            </a:r>
            <a:r>
              <a:rPr lang="en-US" altLang="zh-CN" sz="2000" b="1" dirty="0">
                <a:solidFill>
                  <a:srgbClr val="CC3300"/>
                </a:solidFill>
                <a:effectLst>
                  <a:outerShdw blurRad="38100" dist="38100" dir="2700000" algn="tl">
                    <a:srgbClr val="000000"/>
                  </a:outerShdw>
                </a:effectLst>
                <a:latin typeface="+mn-lt"/>
                <a:ea typeface="楷体" pitchFamily="49" charset="-122"/>
              </a:rPr>
              <a:t>TC2.0</a:t>
            </a:r>
            <a:r>
              <a:rPr lang="zh-CN" altLang="en-US" sz="2000" b="1" dirty="0">
                <a:solidFill>
                  <a:srgbClr val="CC3300"/>
                </a:solidFill>
                <a:effectLst>
                  <a:outerShdw blurRad="38100" dist="38100" dir="2700000" algn="tl">
                    <a:srgbClr val="000000"/>
                  </a:outerShdw>
                </a:effectLst>
                <a:latin typeface="+mn-lt"/>
                <a:ea typeface="楷体" pitchFamily="49" charset="-122"/>
              </a:rPr>
              <a:t>及</a:t>
            </a:r>
            <a:r>
              <a:rPr lang="en-US" altLang="zh-CN" sz="2000" b="1" dirty="0">
                <a:solidFill>
                  <a:srgbClr val="CC3300"/>
                </a:solidFill>
                <a:effectLst>
                  <a:outerShdw blurRad="38100" dist="38100" dir="2700000" algn="tl">
                    <a:srgbClr val="000000"/>
                  </a:outerShdw>
                </a:effectLst>
                <a:latin typeface="+mn-lt"/>
                <a:ea typeface="楷体" pitchFamily="49" charset="-122"/>
              </a:rPr>
              <a:t>BC3.1</a:t>
            </a:r>
            <a:r>
              <a:rPr lang="zh-CN" altLang="en-US" sz="2000" b="1" dirty="0">
                <a:solidFill>
                  <a:srgbClr val="CC3300"/>
                </a:solidFill>
                <a:effectLst>
                  <a:outerShdw blurRad="38100" dist="38100" dir="2700000" algn="tl">
                    <a:srgbClr val="000000"/>
                  </a:outerShdw>
                </a:effectLst>
                <a:latin typeface="+mn-lt"/>
                <a:ea typeface="楷体" pitchFamily="49" charset="-122"/>
              </a:rPr>
              <a:t>中，变量名（标识符）的有效长度为</a:t>
            </a:r>
            <a:r>
              <a:rPr lang="en-US" altLang="zh-CN" sz="2000" b="1" dirty="0">
                <a:solidFill>
                  <a:srgbClr val="CC3300"/>
                </a:solidFill>
                <a:effectLst>
                  <a:outerShdw blurRad="38100" dist="38100" dir="2700000" algn="tl">
                    <a:srgbClr val="000000"/>
                  </a:outerShdw>
                </a:effectLst>
                <a:latin typeface="+mn-lt"/>
                <a:ea typeface="楷体" pitchFamily="49" charset="-122"/>
              </a:rPr>
              <a:t>1</a:t>
            </a:r>
            <a:r>
              <a:rPr lang="zh-CN" altLang="en-US" sz="2000" b="1" dirty="0">
                <a:solidFill>
                  <a:srgbClr val="CC3300"/>
                </a:solidFill>
                <a:effectLst>
                  <a:outerShdw blurRad="38100" dist="38100" dir="2700000" algn="tl">
                    <a:srgbClr val="000000"/>
                  </a:outerShdw>
                </a:effectLst>
                <a:latin typeface="+mn-lt"/>
                <a:ea typeface="楷体" pitchFamily="49" charset="-122"/>
              </a:rPr>
              <a:t>～</a:t>
            </a:r>
            <a:r>
              <a:rPr lang="en-US" altLang="zh-CN" sz="2000" b="1" dirty="0">
                <a:solidFill>
                  <a:srgbClr val="CC3300"/>
                </a:solidFill>
                <a:effectLst>
                  <a:outerShdw blurRad="38100" dist="38100" dir="2700000" algn="tl">
                    <a:srgbClr val="000000"/>
                  </a:outerShdw>
                </a:effectLst>
                <a:latin typeface="+mn-lt"/>
                <a:ea typeface="楷体" pitchFamily="49" charset="-122"/>
              </a:rPr>
              <a:t>32</a:t>
            </a:r>
            <a:r>
              <a:rPr lang="zh-CN" altLang="en-US" sz="2000" b="1" dirty="0">
                <a:solidFill>
                  <a:srgbClr val="CC3300"/>
                </a:solidFill>
                <a:effectLst>
                  <a:outerShdw blurRad="38100" dist="38100" dir="2700000" algn="tl">
                    <a:srgbClr val="000000"/>
                  </a:outerShdw>
                </a:effectLst>
                <a:latin typeface="+mn-lt"/>
                <a:ea typeface="楷体" pitchFamily="49" charset="-122"/>
              </a:rPr>
              <a:t>个字符，缺省值为</a:t>
            </a:r>
            <a:r>
              <a:rPr lang="en-US" altLang="zh-CN" sz="2000" b="1" dirty="0">
                <a:solidFill>
                  <a:srgbClr val="CC3300"/>
                </a:solidFill>
                <a:effectLst>
                  <a:outerShdw blurRad="38100" dist="38100" dir="2700000" algn="tl">
                    <a:srgbClr val="000000"/>
                  </a:outerShdw>
                </a:effectLst>
                <a:latin typeface="+mn-lt"/>
                <a:ea typeface="楷体" pitchFamily="49" charset="-122"/>
              </a:rPr>
              <a:t>32</a:t>
            </a:r>
            <a:r>
              <a:rPr lang="zh-CN" altLang="en-US" sz="2000" b="1" dirty="0">
                <a:solidFill>
                  <a:srgbClr val="CC3300"/>
                </a:solidFill>
                <a:effectLst>
                  <a:outerShdw blurRad="38100" dist="38100" dir="2700000" algn="tl">
                    <a:srgbClr val="000000"/>
                  </a:outerShdw>
                </a:effectLst>
                <a:latin typeface="+mn-lt"/>
                <a:ea typeface="楷体" pitchFamily="49" charset="-122"/>
              </a:rPr>
              <a:t>，但在</a:t>
            </a:r>
            <a:r>
              <a:rPr lang="en-US" altLang="zh-CN" sz="2000" b="1" dirty="0">
                <a:solidFill>
                  <a:srgbClr val="CC3300"/>
                </a:solidFill>
                <a:effectLst>
                  <a:outerShdw blurRad="38100" dist="38100" dir="2700000" algn="tl">
                    <a:srgbClr val="000000"/>
                  </a:outerShdw>
                </a:effectLst>
                <a:latin typeface="+mn-lt"/>
                <a:ea typeface="楷体" pitchFamily="49" charset="-122"/>
              </a:rPr>
              <a:t>VC6.0</a:t>
            </a:r>
            <a:r>
              <a:rPr lang="zh-CN" altLang="en-US" sz="2000" b="1" dirty="0">
                <a:solidFill>
                  <a:srgbClr val="CC3300"/>
                </a:solidFill>
                <a:effectLst>
                  <a:outerShdw blurRad="38100" dist="38100" dir="2700000" algn="tl">
                    <a:srgbClr val="000000"/>
                  </a:outerShdw>
                </a:effectLst>
                <a:latin typeface="+mn-lt"/>
                <a:ea typeface="楷体" pitchFamily="49" charset="-122"/>
              </a:rPr>
              <a:t>、</a:t>
            </a:r>
            <a:r>
              <a:rPr lang="en-US" altLang="zh-CN" sz="2000" b="1" dirty="0">
                <a:solidFill>
                  <a:srgbClr val="CC3300"/>
                </a:solidFill>
                <a:effectLst>
                  <a:outerShdw blurRad="38100" dist="38100" dir="2700000" algn="tl">
                    <a:srgbClr val="000000"/>
                  </a:outerShdw>
                </a:effectLst>
                <a:latin typeface="+mn-lt"/>
                <a:ea typeface="楷体" pitchFamily="49" charset="-122"/>
              </a:rPr>
              <a:t>VC2010</a:t>
            </a:r>
            <a:r>
              <a:rPr lang="zh-CN" altLang="en-US" sz="2000" b="1" dirty="0">
                <a:solidFill>
                  <a:srgbClr val="CC3300"/>
                </a:solidFill>
                <a:effectLst>
                  <a:outerShdw blurRad="38100" dist="38100" dir="2700000" algn="tl">
                    <a:srgbClr val="000000"/>
                  </a:outerShdw>
                </a:effectLst>
                <a:latin typeface="+mn-lt"/>
                <a:ea typeface="楷体" pitchFamily="49" charset="-122"/>
              </a:rPr>
              <a:t>及</a:t>
            </a:r>
            <a:r>
              <a:rPr lang="en-US" altLang="zh-CN" sz="2000" b="1" dirty="0">
                <a:solidFill>
                  <a:srgbClr val="CC3300"/>
                </a:solidFill>
                <a:effectLst>
                  <a:outerShdw blurRad="38100" dist="38100" dir="2700000" algn="tl">
                    <a:srgbClr val="000000"/>
                  </a:outerShdw>
                </a:effectLst>
                <a:latin typeface="+mn-lt"/>
                <a:ea typeface="楷体" pitchFamily="49" charset="-122"/>
              </a:rPr>
              <a:t>CB17.12</a:t>
            </a:r>
            <a:r>
              <a:rPr lang="zh-CN" altLang="en-US" sz="2000" b="1" dirty="0">
                <a:solidFill>
                  <a:srgbClr val="CC3300"/>
                </a:solidFill>
                <a:effectLst>
                  <a:outerShdw blurRad="38100" dist="38100" dir="2700000" algn="tl">
                    <a:srgbClr val="000000"/>
                  </a:outerShdw>
                </a:effectLst>
                <a:latin typeface="+mn-lt"/>
                <a:ea typeface="楷体" pitchFamily="49" charset="-122"/>
              </a:rPr>
              <a:t>中其长度可达到</a:t>
            </a:r>
            <a:r>
              <a:rPr lang="en-US" altLang="zh-CN" sz="2000" b="1" dirty="0">
                <a:solidFill>
                  <a:srgbClr val="CC3300"/>
                </a:solidFill>
                <a:effectLst>
                  <a:outerShdw blurRad="38100" dist="38100" dir="2700000" algn="tl">
                    <a:srgbClr val="000000"/>
                  </a:outerShdw>
                </a:effectLst>
                <a:latin typeface="+mn-lt"/>
                <a:ea typeface="楷体" pitchFamily="49" charset="-122"/>
              </a:rPr>
              <a:t>255 </a:t>
            </a:r>
          </a:p>
        </p:txBody>
      </p:sp>
      <p:sp>
        <p:nvSpPr>
          <p:cNvPr id="745491" name="Text Box 19"/>
          <p:cNvSpPr txBox="1">
            <a:spLocks noChangeArrowheads="1"/>
          </p:cNvSpPr>
          <p:nvPr/>
        </p:nvSpPr>
        <p:spPr bwMode="auto">
          <a:xfrm>
            <a:off x="1336006" y="4797153"/>
            <a:ext cx="9944570" cy="1590675"/>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2700000" scaled="1"/>
            <a:tileRect/>
          </a:gradFill>
          <a:ln w="38100">
            <a:solidFill>
              <a:srgbClr val="FF3399"/>
            </a:solidFill>
            <a:headEnd/>
            <a:tailEnd/>
          </a:ln>
          <a:effectLst>
            <a:outerShdw dist="105410" dir="2700000" algn="tl" rotWithShape="0">
              <a:prstClr val="black">
                <a:alpha val="40000"/>
              </a:prstClr>
            </a:outerShdw>
          </a:effectLst>
          <a:scene3d>
            <a:camera prst="orthographicFront">
              <a:rot lat="0" lon="0" rev="0"/>
            </a:camera>
            <a:lightRig rig="contrasting" dir="t">
              <a:rot lat="0" lon="0" rev="1500000"/>
            </a:lightRig>
          </a:scene3d>
          <a:sp3d prstMaterial="metal">
            <a:bevelT w="88900" h="88900" prst="hardEdge"/>
          </a:sp3d>
        </p:spPr>
        <p:style>
          <a:lnRef idx="1">
            <a:schemeClr val="dk1"/>
          </a:lnRef>
          <a:fillRef idx="2">
            <a:schemeClr val="dk1"/>
          </a:fillRef>
          <a:effectRef idx="1">
            <a:schemeClr val="dk1"/>
          </a:effectRef>
          <a:fontRef idx="minor">
            <a:schemeClr val="dk1"/>
          </a:fontRef>
        </p:style>
        <p:txBody>
          <a:bodyPr wrap="square" lIns="90000" tIns="46800" rIns="90000" bIns="46800">
            <a:spAutoFit/>
            <a:sp3d/>
          </a:bodyPr>
          <a:lstStyle/>
          <a:p>
            <a:pPr eaLnBrk="0" hangingPunct="0"/>
            <a:r>
              <a:rPr lang="zh-CN" altLang="zh-CN" dirty="0">
                <a:solidFill>
                  <a:srgbClr val="0000FF"/>
                </a:solidFill>
                <a:effectLst>
                  <a:innerShdw blurRad="63500" dist="50800" dir="13500000">
                    <a:prstClr val="black">
                      <a:alpha val="50000"/>
                    </a:prstClr>
                  </a:innerShdw>
                </a:effectLst>
                <a:latin typeface="隶书" pitchFamily="49" charset="-122"/>
                <a:ea typeface="隶书" pitchFamily="49" charset="-122"/>
              </a:rPr>
              <a:t>例:判断下列标识符号合法性</a:t>
            </a:r>
            <a:endParaRPr lang="zh-CN" altLang="zh-CN" dirty="0">
              <a:solidFill>
                <a:srgbClr val="0000FF"/>
              </a:solidFill>
              <a:effectLst>
                <a:innerShdw blurRad="63500" dist="50800" dir="13500000">
                  <a:prstClr val="black">
                    <a:alpha val="50000"/>
                  </a:prstClr>
                </a:innerShdw>
              </a:effectLst>
            </a:endParaRPr>
          </a:p>
          <a:p>
            <a:pPr eaLnBrk="0" hangingPunct="0"/>
            <a:r>
              <a:rPr lang="en-US" altLang="zh-CN" dirty="0">
                <a:effectLst>
                  <a:innerShdw blurRad="63500" dist="50800" dir="13500000">
                    <a:prstClr val="black">
                      <a:alpha val="50000"/>
                    </a:prstClr>
                  </a:innerShdw>
                </a:effectLst>
              </a:rPr>
              <a:t>      sum      </a:t>
            </a:r>
            <a:r>
              <a:rPr lang="en-US" altLang="zh-CN" dirty="0" err="1">
                <a:effectLst>
                  <a:innerShdw blurRad="63500" dist="50800" dir="13500000">
                    <a:prstClr val="black">
                      <a:alpha val="50000"/>
                    </a:prstClr>
                  </a:innerShdw>
                </a:effectLst>
              </a:rPr>
              <a:t>Sum</a:t>
            </a:r>
            <a:r>
              <a:rPr lang="en-US" altLang="zh-CN" dirty="0">
                <a:effectLst>
                  <a:innerShdw blurRad="63500" dist="50800" dir="13500000">
                    <a:prstClr val="black">
                      <a:alpha val="50000"/>
                    </a:prstClr>
                  </a:innerShdw>
                </a:effectLst>
              </a:rPr>
              <a:t>     </a:t>
            </a:r>
            <a:r>
              <a:rPr lang="en-US" altLang="zh-CN" dirty="0" err="1">
                <a:effectLst>
                  <a:innerShdw blurRad="63500" dist="50800" dir="13500000">
                    <a:prstClr val="black">
                      <a:alpha val="50000"/>
                    </a:prstClr>
                  </a:innerShdw>
                </a:effectLst>
              </a:rPr>
              <a:t>M.D.John</a:t>
            </a:r>
            <a:r>
              <a:rPr lang="en-US" altLang="zh-CN" dirty="0">
                <a:effectLst>
                  <a:innerShdw blurRad="63500" dist="50800" dir="13500000">
                    <a:prstClr val="black">
                      <a:alpha val="50000"/>
                    </a:prstClr>
                  </a:innerShdw>
                </a:effectLst>
              </a:rPr>
              <a:t>    day    Date   3days    </a:t>
            </a:r>
          </a:p>
          <a:p>
            <a:pPr eaLnBrk="0" hangingPunct="0"/>
            <a:r>
              <a:rPr lang="en-US" altLang="zh-CN" dirty="0">
                <a:effectLst>
                  <a:innerShdw blurRad="63500" dist="50800" dir="13500000">
                    <a:prstClr val="black">
                      <a:alpha val="50000"/>
                    </a:prstClr>
                  </a:innerShdw>
                </a:effectLst>
              </a:rPr>
              <a:t>      </a:t>
            </a:r>
            <a:r>
              <a:rPr lang="en-US" altLang="zh-CN" dirty="0" err="1">
                <a:effectLst>
                  <a:innerShdw blurRad="63500" dist="50800" dir="13500000">
                    <a:prstClr val="black">
                      <a:alpha val="50000"/>
                    </a:prstClr>
                  </a:innerShdw>
                </a:effectLst>
              </a:rPr>
              <a:t>student_name</a:t>
            </a:r>
            <a:r>
              <a:rPr lang="en-US" altLang="zh-CN" dirty="0">
                <a:effectLst>
                  <a:innerShdw blurRad="63500" dist="50800" dir="13500000">
                    <a:prstClr val="black">
                      <a:alpha val="50000"/>
                    </a:prstClr>
                  </a:innerShdw>
                </a:effectLst>
              </a:rPr>
              <a:t>     #33      lotus_1_2_3 </a:t>
            </a:r>
          </a:p>
          <a:p>
            <a:pPr eaLnBrk="0" hangingPunct="0"/>
            <a:r>
              <a:rPr lang="en-US" altLang="zh-CN" dirty="0">
                <a:effectLst>
                  <a:innerShdw blurRad="63500" dist="50800" dir="13500000">
                    <a:prstClr val="black">
                      <a:alpha val="50000"/>
                    </a:prstClr>
                  </a:innerShdw>
                </a:effectLst>
              </a:rPr>
              <a:t>      char    a&gt;b   _above     $123</a:t>
            </a:r>
            <a:endParaRPr lang="en-US" altLang="zh-CN" sz="2000" dirty="0">
              <a:effectLst>
                <a:innerShdw blurRad="63500" dist="50800" dir="13500000">
                  <a:prstClr val="black">
                    <a:alpha val="50000"/>
                  </a:prstClr>
                </a:innerShdw>
              </a:effectLst>
              <a:latin typeface="Arial" pitchFamily="34" charset="0"/>
              <a:ea typeface="隶书" pitchFamily="49" charset="-122"/>
            </a:endParaRPr>
          </a:p>
        </p:txBody>
      </p:sp>
      <p:sp>
        <p:nvSpPr>
          <p:cNvPr id="745495" name="Text Box 23"/>
          <p:cNvSpPr txBox="1">
            <a:spLocks noChangeArrowheads="1"/>
          </p:cNvSpPr>
          <p:nvPr/>
        </p:nvSpPr>
        <p:spPr bwMode="auto">
          <a:xfrm>
            <a:off x="1779028" y="5888995"/>
            <a:ext cx="710749" cy="463846"/>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dirty="0">
                <a:solidFill>
                  <a:srgbClr val="FF3300"/>
                </a:solidFill>
              </a:rPr>
              <a:t>char</a:t>
            </a:r>
          </a:p>
        </p:txBody>
      </p:sp>
      <p:sp>
        <p:nvSpPr>
          <p:cNvPr id="745492" name="Text Box 20"/>
          <p:cNvSpPr txBox="1">
            <a:spLocks noChangeArrowheads="1"/>
          </p:cNvSpPr>
          <p:nvPr/>
        </p:nvSpPr>
        <p:spPr bwMode="auto">
          <a:xfrm>
            <a:off x="3686126" y="5157192"/>
            <a:ext cx="1414468" cy="463846"/>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dirty="0" err="1">
                <a:solidFill>
                  <a:srgbClr val="FF0000"/>
                </a:solidFill>
              </a:rPr>
              <a:t>M.D.John</a:t>
            </a:r>
            <a:endParaRPr lang="en-US" altLang="zh-CN" dirty="0">
              <a:solidFill>
                <a:srgbClr val="FF0000"/>
              </a:solidFill>
            </a:endParaRPr>
          </a:p>
        </p:txBody>
      </p:sp>
      <p:sp>
        <p:nvSpPr>
          <p:cNvPr id="745493" name="Text Box 21"/>
          <p:cNvSpPr txBox="1">
            <a:spLocks noChangeArrowheads="1"/>
          </p:cNvSpPr>
          <p:nvPr/>
        </p:nvSpPr>
        <p:spPr bwMode="auto">
          <a:xfrm>
            <a:off x="6755362" y="5157192"/>
            <a:ext cx="899903" cy="463846"/>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dirty="0">
                <a:solidFill>
                  <a:srgbClr val="FF0000"/>
                </a:solidFill>
              </a:rPr>
              <a:t>3days</a:t>
            </a:r>
          </a:p>
        </p:txBody>
      </p:sp>
      <p:sp>
        <p:nvSpPr>
          <p:cNvPr id="745497" name="Text Box 25"/>
          <p:cNvSpPr txBox="1">
            <a:spLocks noChangeArrowheads="1"/>
          </p:cNvSpPr>
          <p:nvPr/>
        </p:nvSpPr>
        <p:spPr bwMode="auto">
          <a:xfrm>
            <a:off x="2611889" y="5889393"/>
            <a:ext cx="645026" cy="463846"/>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dirty="0">
                <a:solidFill>
                  <a:srgbClr val="FF3300"/>
                </a:solidFill>
              </a:rPr>
              <a:t>a&gt;b</a:t>
            </a:r>
          </a:p>
        </p:txBody>
      </p:sp>
      <p:sp>
        <p:nvSpPr>
          <p:cNvPr id="745496" name="Text Box 24"/>
          <p:cNvSpPr txBox="1">
            <a:spLocks noChangeArrowheads="1"/>
          </p:cNvSpPr>
          <p:nvPr/>
        </p:nvSpPr>
        <p:spPr bwMode="auto">
          <a:xfrm>
            <a:off x="4558283" y="5888995"/>
            <a:ext cx="797311" cy="463846"/>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dirty="0">
                <a:solidFill>
                  <a:srgbClr val="FF3300"/>
                </a:solidFill>
              </a:rPr>
              <a:t>$123</a:t>
            </a:r>
          </a:p>
        </p:txBody>
      </p:sp>
      <p:sp>
        <p:nvSpPr>
          <p:cNvPr id="745498" name="AutoShape 26"/>
          <p:cNvSpPr>
            <a:spLocks noChangeArrowheads="1"/>
          </p:cNvSpPr>
          <p:nvPr/>
        </p:nvSpPr>
        <p:spPr bwMode="auto">
          <a:xfrm>
            <a:off x="3935761" y="4005065"/>
            <a:ext cx="2549525" cy="627063"/>
          </a:xfrm>
          <a:prstGeom prst="wedgeRoundRectCallout">
            <a:avLst>
              <a:gd name="adj1" fmla="val -39707"/>
              <a:gd name="adj2" fmla="val 158609"/>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28575">
            <a:solidFill>
              <a:srgbClr val="3366FF"/>
            </a:solidFill>
            <a:miter lim="800000"/>
            <a:headEnd/>
            <a:tailEnd/>
          </a:ln>
          <a:effectLst>
            <a:outerShdw blurRad="50800" dist="38100" dir="2700000" algn="tl" rotWithShape="0">
              <a:prstClr val="black">
                <a:alpha val="40000"/>
              </a:prstClr>
            </a:outerShdw>
          </a:effectLst>
        </p:spPr>
        <p:txBody>
          <a:bodyPr/>
          <a:lstStyle/>
          <a:p>
            <a:r>
              <a:rPr lang="en-US" altLang="zh-CN" sz="2000" dirty="0">
                <a:latin typeface="楷体_GB2312" pitchFamily="49" charset="-122"/>
                <a:ea typeface="楷体_GB2312" pitchFamily="49" charset="-122"/>
              </a:rPr>
              <a:t>    </a:t>
            </a:r>
            <a:r>
              <a:rPr lang="en-US" altLang="zh-CN" sz="2000" b="1" dirty="0">
                <a:latin typeface="楷体" pitchFamily="49" charset="-122"/>
                <a:ea typeface="楷体" pitchFamily="49" charset="-122"/>
              </a:rPr>
              <a:t>.</a:t>
            </a:r>
            <a:r>
              <a:rPr lang="zh-CN" altLang="en-US" sz="2000" b="1" dirty="0">
                <a:solidFill>
                  <a:srgbClr val="CC3300"/>
                </a:solidFill>
                <a:effectLst>
                  <a:outerShdw blurRad="38100" dist="38100" dir="2700000" algn="tl">
                    <a:srgbClr val="000000"/>
                  </a:outerShdw>
                </a:effectLst>
                <a:latin typeface="楷体" pitchFamily="49" charset="-122"/>
                <a:ea typeface="楷体" pitchFamily="49" charset="-122"/>
              </a:rPr>
              <a:t>字符非法</a:t>
            </a:r>
          </a:p>
        </p:txBody>
      </p:sp>
      <p:sp>
        <p:nvSpPr>
          <p:cNvPr id="745499" name="AutoShape 27"/>
          <p:cNvSpPr>
            <a:spLocks noChangeArrowheads="1"/>
          </p:cNvSpPr>
          <p:nvPr/>
        </p:nvSpPr>
        <p:spPr bwMode="auto">
          <a:xfrm>
            <a:off x="5159896" y="3356992"/>
            <a:ext cx="2664296" cy="627062"/>
          </a:xfrm>
          <a:prstGeom prst="wedgeRoundRectCallout">
            <a:avLst>
              <a:gd name="adj1" fmla="val 19120"/>
              <a:gd name="adj2" fmla="val 258102"/>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28575">
            <a:solidFill>
              <a:srgbClr val="3366FF"/>
            </a:solidFill>
            <a:miter lim="800000"/>
            <a:headEnd/>
            <a:tailEnd/>
          </a:ln>
          <a:effectLst>
            <a:outerShdw blurRad="50800" dist="38100" dir="2700000" algn="tl" rotWithShape="0">
              <a:prstClr val="black">
                <a:alpha val="40000"/>
              </a:prstClr>
            </a:outerShdw>
          </a:effectLst>
        </p:spPr>
        <p:txBody>
          <a:bodyPr/>
          <a:lstStyle/>
          <a:p>
            <a:r>
              <a:rPr lang="en-US" altLang="zh-CN" sz="2000" dirty="0">
                <a:solidFill>
                  <a:srgbClr val="CC3300"/>
                </a:solidFill>
                <a:effectLst>
                  <a:outerShdw blurRad="38100" dist="38100" dir="2700000" algn="tl">
                    <a:srgbClr val="000000"/>
                  </a:outerShdw>
                </a:effectLst>
                <a:latin typeface="楷体_GB2312" pitchFamily="49" charset="-122"/>
                <a:ea typeface="楷体_GB2312" pitchFamily="49" charset="-122"/>
              </a:rPr>
              <a:t> </a:t>
            </a:r>
            <a:r>
              <a:rPr lang="zh-CN" altLang="en-US" sz="2000" b="1" dirty="0">
                <a:solidFill>
                  <a:srgbClr val="CC3300"/>
                </a:solidFill>
                <a:effectLst>
                  <a:outerShdw blurRad="38100" dist="38100" dir="2700000" algn="tl">
                    <a:srgbClr val="000000"/>
                  </a:outerShdw>
                </a:effectLst>
                <a:latin typeface="楷体" pitchFamily="49" charset="-122"/>
                <a:ea typeface="楷体" pitchFamily="49" charset="-122"/>
              </a:rPr>
              <a:t>数字</a:t>
            </a:r>
            <a:r>
              <a:rPr lang="en-US" altLang="zh-CN" sz="2000" b="1" dirty="0">
                <a:solidFill>
                  <a:srgbClr val="CC3300"/>
                </a:solidFill>
                <a:effectLst>
                  <a:outerShdw blurRad="38100" dist="38100" dir="2700000" algn="tl">
                    <a:srgbClr val="000000"/>
                  </a:outerShdw>
                </a:effectLst>
                <a:latin typeface="楷体" pitchFamily="49" charset="-122"/>
                <a:ea typeface="楷体" pitchFamily="49" charset="-122"/>
              </a:rPr>
              <a:t>3</a:t>
            </a:r>
            <a:r>
              <a:rPr lang="zh-CN" altLang="en-US" sz="2000" b="1" dirty="0">
                <a:solidFill>
                  <a:srgbClr val="CC3300"/>
                </a:solidFill>
                <a:effectLst>
                  <a:outerShdw blurRad="38100" dist="38100" dir="2700000" algn="tl">
                    <a:srgbClr val="000000"/>
                  </a:outerShdw>
                </a:effectLst>
                <a:latin typeface="楷体" pitchFamily="49" charset="-122"/>
                <a:ea typeface="楷体" pitchFamily="49" charset="-122"/>
              </a:rPr>
              <a:t>不可作首字符</a:t>
            </a:r>
          </a:p>
        </p:txBody>
      </p:sp>
      <p:sp>
        <p:nvSpPr>
          <p:cNvPr id="745494" name="Text Box 22"/>
          <p:cNvSpPr txBox="1">
            <a:spLocks noChangeArrowheads="1"/>
          </p:cNvSpPr>
          <p:nvPr/>
        </p:nvSpPr>
        <p:spPr bwMode="auto">
          <a:xfrm>
            <a:off x="3861059" y="5528521"/>
            <a:ext cx="643423" cy="463846"/>
          </a:xfrm>
          <a:prstGeom prst="rect">
            <a:avLst/>
          </a:prstGeom>
          <a:noFill/>
          <a:ln w="38100">
            <a:noFill/>
            <a:miter lim="800000"/>
            <a:headEnd/>
            <a:tailEnd/>
          </a:ln>
          <a:effectLst/>
        </p:spPr>
        <p:txBody>
          <a:bodyPr wrap="none" lIns="90000" tIns="46800" rIns="90000" bIns="46800">
            <a:spAutoFit/>
          </a:bodyPr>
          <a:lstStyle/>
          <a:p>
            <a:pPr eaLnBrk="0" hangingPunct="0"/>
            <a:r>
              <a:rPr lang="en-US" altLang="zh-CN" dirty="0">
                <a:solidFill>
                  <a:srgbClr val="FF3300"/>
                </a:solidFill>
              </a:rPr>
              <a:t>#33</a:t>
            </a:r>
          </a:p>
        </p:txBody>
      </p:sp>
      <p:sp>
        <p:nvSpPr>
          <p:cNvPr id="745500" name="AutoShape 28"/>
          <p:cNvSpPr>
            <a:spLocks noChangeArrowheads="1"/>
          </p:cNvSpPr>
          <p:nvPr/>
        </p:nvSpPr>
        <p:spPr bwMode="auto">
          <a:xfrm>
            <a:off x="3431704" y="3738042"/>
            <a:ext cx="1800200" cy="627063"/>
          </a:xfrm>
          <a:prstGeom prst="wedgeRoundRectCallout">
            <a:avLst>
              <a:gd name="adj1" fmla="val -18556"/>
              <a:gd name="adj2" fmla="val 25582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28575">
            <a:solidFill>
              <a:srgbClr val="3366FF"/>
            </a:solidFill>
            <a:miter lim="800000"/>
            <a:headEnd/>
            <a:tailEnd/>
          </a:ln>
          <a:effectLst>
            <a:outerShdw blurRad="50800" dist="38100" dir="2700000" algn="tl" rotWithShape="0">
              <a:prstClr val="black">
                <a:alpha val="40000"/>
              </a:prstClr>
            </a:outerShdw>
          </a:effectLst>
        </p:spPr>
        <p:txBody>
          <a:bodyPr/>
          <a:lstStyle/>
          <a:p>
            <a:r>
              <a:rPr lang="en-US" altLang="zh-CN" sz="2000">
                <a:latin typeface="楷体" pitchFamily="49" charset="-122"/>
                <a:ea typeface="楷体" pitchFamily="49" charset="-122"/>
              </a:rPr>
              <a:t> </a:t>
            </a:r>
            <a:r>
              <a:rPr lang="en-US" altLang="zh-CN" b="1">
                <a:solidFill>
                  <a:srgbClr val="CC3300"/>
                </a:solidFill>
                <a:effectLst>
                  <a:outerShdw blurRad="38100" dist="38100" dir="2700000" algn="tl">
                    <a:srgbClr val="000000"/>
                  </a:outerShdw>
                </a:effectLst>
                <a:latin typeface="楷体" pitchFamily="49" charset="-122"/>
                <a:ea typeface="楷体" pitchFamily="49" charset="-122"/>
              </a:rPr>
              <a:t>#</a:t>
            </a:r>
            <a:r>
              <a:rPr lang="zh-CN" altLang="en-US" sz="2000" b="1">
                <a:solidFill>
                  <a:srgbClr val="CC3300"/>
                </a:solidFill>
                <a:effectLst>
                  <a:outerShdw blurRad="38100" dist="38100" dir="2700000" algn="tl">
                    <a:srgbClr val="000000"/>
                  </a:outerShdw>
                </a:effectLst>
                <a:latin typeface="楷体" pitchFamily="49" charset="-122"/>
                <a:ea typeface="楷体" pitchFamily="49" charset="-122"/>
              </a:rPr>
              <a:t>字符非法</a:t>
            </a:r>
          </a:p>
        </p:txBody>
      </p:sp>
      <p:sp>
        <p:nvSpPr>
          <p:cNvPr id="745501" name="AutoShape 29"/>
          <p:cNvSpPr>
            <a:spLocks noChangeArrowheads="1"/>
          </p:cNvSpPr>
          <p:nvPr/>
        </p:nvSpPr>
        <p:spPr bwMode="auto">
          <a:xfrm>
            <a:off x="1343472" y="4149080"/>
            <a:ext cx="2088232" cy="627062"/>
          </a:xfrm>
          <a:prstGeom prst="wedgeRoundRectCallout">
            <a:avLst>
              <a:gd name="adj1" fmla="val -18556"/>
              <a:gd name="adj2" fmla="val 255824"/>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28575">
            <a:solidFill>
              <a:srgbClr val="3366FF"/>
            </a:solidFill>
            <a:miter lim="800000"/>
            <a:headEnd/>
            <a:tailEnd/>
          </a:ln>
          <a:effectLst>
            <a:outerShdw blurRad="50800" dist="38100" dir="2700000" algn="tl" rotWithShape="0">
              <a:prstClr val="black">
                <a:alpha val="40000"/>
              </a:prstClr>
            </a:outerShdw>
          </a:effectLst>
        </p:spPr>
        <p:txBody>
          <a:bodyPr/>
          <a:lstStyle/>
          <a:p>
            <a:r>
              <a:rPr lang="en-US" altLang="zh-CN" sz="2000" dirty="0">
                <a:latin typeface="楷体_GB2312" pitchFamily="49" charset="-122"/>
                <a:ea typeface="楷体_GB2312" pitchFamily="49" charset="-122"/>
              </a:rPr>
              <a:t> </a:t>
            </a:r>
            <a:r>
              <a:rPr lang="en-US" altLang="zh-CN" sz="2000" b="1" dirty="0">
                <a:solidFill>
                  <a:srgbClr val="CC3300"/>
                </a:solidFill>
                <a:effectLst>
                  <a:outerShdw blurRad="38100" dist="38100" dir="2700000" algn="tl">
                    <a:srgbClr val="000000"/>
                  </a:outerShdw>
                </a:effectLst>
                <a:latin typeface="楷体" pitchFamily="49" charset="-122"/>
                <a:ea typeface="楷体" pitchFamily="49" charset="-122"/>
              </a:rPr>
              <a:t>char</a:t>
            </a:r>
            <a:r>
              <a:rPr lang="zh-CN" altLang="en-US" sz="2000" b="1" dirty="0">
                <a:solidFill>
                  <a:srgbClr val="CC3300"/>
                </a:solidFill>
                <a:effectLst>
                  <a:outerShdw blurRad="38100" dist="38100" dir="2700000" algn="tl">
                    <a:srgbClr val="000000"/>
                  </a:outerShdw>
                </a:effectLst>
                <a:latin typeface="楷体" pitchFamily="49" charset="-122"/>
                <a:ea typeface="楷体" pitchFamily="49" charset="-122"/>
              </a:rPr>
              <a:t>是关键字</a:t>
            </a:r>
          </a:p>
        </p:txBody>
      </p:sp>
      <p:sp>
        <p:nvSpPr>
          <p:cNvPr id="745504" name="AutoShape 32"/>
          <p:cNvSpPr>
            <a:spLocks noChangeArrowheads="1"/>
          </p:cNvSpPr>
          <p:nvPr/>
        </p:nvSpPr>
        <p:spPr bwMode="auto">
          <a:xfrm>
            <a:off x="4799857" y="3717032"/>
            <a:ext cx="2088231" cy="627062"/>
          </a:xfrm>
          <a:prstGeom prst="wedgeRoundRectCallout">
            <a:avLst>
              <a:gd name="adj1" fmla="val -47745"/>
              <a:gd name="adj2" fmla="val 308227"/>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28575">
            <a:solidFill>
              <a:srgbClr val="3366FF"/>
            </a:solidFill>
            <a:miter lim="800000"/>
            <a:headEnd/>
            <a:tailEnd/>
          </a:ln>
          <a:effectLst>
            <a:outerShdw blurRad="50800" dist="38100" dir="2700000" algn="tl" rotWithShape="0">
              <a:prstClr val="black">
                <a:alpha val="40000"/>
              </a:prstClr>
            </a:outerShdw>
          </a:effectLst>
        </p:spPr>
        <p:txBody>
          <a:bodyPr/>
          <a:lstStyle/>
          <a:p>
            <a:r>
              <a:rPr lang="en-US" altLang="zh-CN" sz="2000" b="1" dirty="0">
                <a:solidFill>
                  <a:srgbClr val="CC3300"/>
                </a:solidFill>
                <a:effectLst>
                  <a:outerShdw blurRad="38100" dist="38100" dir="2700000" algn="tl">
                    <a:srgbClr val="000000"/>
                  </a:outerShdw>
                </a:effectLst>
                <a:latin typeface="楷体" pitchFamily="49" charset="-122"/>
                <a:ea typeface="楷体" pitchFamily="49" charset="-122"/>
              </a:rPr>
              <a:t>$</a:t>
            </a:r>
            <a:r>
              <a:rPr lang="zh-CN" altLang="en-US" sz="2000" b="1" dirty="0">
                <a:solidFill>
                  <a:srgbClr val="CC3300"/>
                </a:solidFill>
                <a:effectLst>
                  <a:outerShdw blurRad="38100" dist="38100" dir="2700000" algn="tl">
                    <a:srgbClr val="000000"/>
                  </a:outerShdw>
                </a:effectLst>
                <a:latin typeface="楷体" pitchFamily="49" charset="-122"/>
                <a:ea typeface="楷体" pitchFamily="49" charset="-122"/>
              </a:rPr>
              <a:t>不可作首字符</a:t>
            </a:r>
          </a:p>
        </p:txBody>
      </p:sp>
      <p:sp>
        <p:nvSpPr>
          <p:cNvPr id="745502" name="AutoShape 30"/>
          <p:cNvSpPr>
            <a:spLocks noChangeArrowheads="1"/>
          </p:cNvSpPr>
          <p:nvPr/>
        </p:nvSpPr>
        <p:spPr bwMode="auto">
          <a:xfrm>
            <a:off x="2639617" y="3861048"/>
            <a:ext cx="2549525" cy="627062"/>
          </a:xfrm>
          <a:prstGeom prst="wedgeRoundRectCallout">
            <a:avLst>
              <a:gd name="adj1" fmla="val -38917"/>
              <a:gd name="adj2" fmla="val 284176"/>
              <a:gd name="adj3" fmla="val 1666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28575">
            <a:solidFill>
              <a:srgbClr val="3366FF"/>
            </a:solidFill>
            <a:miter lim="800000"/>
            <a:headEnd/>
            <a:tailEnd/>
          </a:ln>
          <a:effectLst>
            <a:outerShdw blurRad="50800" dist="38100" dir="2700000" algn="tl" rotWithShape="0">
              <a:prstClr val="black">
                <a:alpha val="40000"/>
              </a:prstClr>
            </a:outerShdw>
          </a:effectLst>
        </p:spPr>
        <p:txBody>
          <a:bodyPr/>
          <a:lstStyle/>
          <a:p>
            <a:r>
              <a:rPr lang="en-US" altLang="zh-CN" sz="2000" dirty="0">
                <a:latin typeface="楷体" pitchFamily="49" charset="-122"/>
                <a:ea typeface="楷体" pitchFamily="49" charset="-122"/>
              </a:rPr>
              <a:t> </a:t>
            </a:r>
            <a:r>
              <a:rPr lang="en-US" altLang="zh-CN" b="1" dirty="0">
                <a:solidFill>
                  <a:srgbClr val="CC3300"/>
                </a:solidFill>
                <a:effectLst>
                  <a:outerShdw blurRad="38100" dist="38100" dir="2700000" algn="tl">
                    <a:srgbClr val="000000"/>
                  </a:outerShdw>
                </a:effectLst>
                <a:latin typeface="楷体" pitchFamily="49" charset="-122"/>
                <a:ea typeface="楷体" pitchFamily="49" charset="-122"/>
              </a:rPr>
              <a:t>&gt;</a:t>
            </a:r>
            <a:r>
              <a:rPr lang="zh-CN" altLang="en-US" sz="2000" b="1" dirty="0">
                <a:solidFill>
                  <a:srgbClr val="CC3300"/>
                </a:solidFill>
                <a:effectLst>
                  <a:outerShdw blurRad="38100" dist="38100" dir="2700000" algn="tl">
                    <a:srgbClr val="000000"/>
                  </a:outerShdw>
                </a:effectLst>
                <a:latin typeface="楷体" pitchFamily="49" charset="-122"/>
                <a:ea typeface="楷体" pitchFamily="49" charset="-122"/>
              </a:rPr>
              <a:t>字符非法</a:t>
            </a:r>
          </a:p>
        </p:txBody>
      </p:sp>
      <p:sp>
        <p:nvSpPr>
          <p:cNvPr id="2" name="灯片编号占位符 1">
            <a:extLst>
              <a:ext uri="{FF2B5EF4-FFF2-40B4-BE49-F238E27FC236}">
                <a16:creationId xmlns:a16="http://schemas.microsoft.com/office/drawing/2014/main" id="{5F8DD8F8-B061-6316-58A2-B78706CCBE7E}"/>
              </a:ext>
            </a:extLst>
          </p:cNvPr>
          <p:cNvSpPr>
            <a:spLocks noGrp="1"/>
          </p:cNvSpPr>
          <p:nvPr>
            <p:ph type="sldNum" sz="quarter" idx="12"/>
          </p:nvPr>
        </p:nvSpPr>
        <p:spPr/>
        <p:txBody>
          <a:bodyPr/>
          <a:lstStyle/>
          <a:p>
            <a:fld id="{889BB3BD-F80A-4CDD-987F-7A7F8A95929D}" type="slidenum">
              <a:rPr lang="en-US" altLang="zh-CN" smtClean="0"/>
              <a:pPr/>
              <a:t>6</a:t>
            </a:fld>
            <a:endParaRPr lang="en-US" altLang="zh-CN"/>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anim calcmode="lin" valueType="num">
                                      <p:cBhvr additive="base">
                                        <p:cTn id="25"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xEl>
                                              <p:pRg st="4" end="4"/>
                                            </p:txEl>
                                          </p:spTgt>
                                        </p:tgtEl>
                                        <p:attrNameLst>
                                          <p:attrName>style.visibility</p:attrName>
                                        </p:attrNameLst>
                                      </p:cBhvr>
                                      <p:to>
                                        <p:strVal val="visible"/>
                                      </p:to>
                                    </p:set>
                                    <p:anim calcmode="lin" valueType="num">
                                      <p:cBhvr additive="base">
                                        <p:cTn id="31"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xEl>
                                              <p:pRg st="5" end="5"/>
                                            </p:txEl>
                                          </p:spTgt>
                                        </p:tgtEl>
                                        <p:attrNameLst>
                                          <p:attrName>style.visibility</p:attrName>
                                        </p:attrNameLst>
                                      </p:cBhvr>
                                      <p:to>
                                        <p:strVal val="visible"/>
                                      </p:to>
                                    </p:set>
                                    <p:anim calcmode="lin" valueType="num">
                                      <p:cBhvr additive="base">
                                        <p:cTn id="37"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xEl>
                                              <p:pRg st="6" end="6"/>
                                            </p:txEl>
                                          </p:spTgt>
                                        </p:tgtEl>
                                        <p:attrNameLst>
                                          <p:attrName>style.visibility</p:attrName>
                                        </p:attrNameLst>
                                      </p:cBhvr>
                                      <p:to>
                                        <p:strVal val="visible"/>
                                      </p:to>
                                    </p:set>
                                    <p:anim calcmode="lin" valueType="num">
                                      <p:cBhvr additive="base">
                                        <p:cTn id="43"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1">
                                            <p:txEl>
                                              <p:pRg st="7" end="7"/>
                                            </p:txEl>
                                          </p:spTgt>
                                        </p:tgtEl>
                                        <p:attrNameLst>
                                          <p:attrName>style.visibility</p:attrName>
                                        </p:attrNameLst>
                                      </p:cBhvr>
                                      <p:to>
                                        <p:strVal val="visible"/>
                                      </p:to>
                                    </p:set>
                                    <p:anim calcmode="lin" valueType="num">
                                      <p:cBhvr additive="base">
                                        <p:cTn id="49"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1">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1">
                                            <p:txEl>
                                              <p:pRg st="8" end="8"/>
                                            </p:txEl>
                                          </p:spTgt>
                                        </p:tgtEl>
                                        <p:attrNameLst>
                                          <p:attrName>style.visibility</p:attrName>
                                        </p:attrNameLst>
                                      </p:cBhvr>
                                      <p:to>
                                        <p:strVal val="visible"/>
                                      </p:to>
                                    </p:set>
                                    <p:anim calcmode="lin" valueType="num">
                                      <p:cBhvr additive="base">
                                        <p:cTn id="55" dur="500" fill="hold"/>
                                        <p:tgtEl>
                                          <p:spTgt spid="2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3" fill="hold" grpId="0" nodeType="clickEffect">
                                  <p:stCondLst>
                                    <p:cond delay="0"/>
                                  </p:stCondLst>
                                  <p:childTnLst>
                                    <p:set>
                                      <p:cBhvr>
                                        <p:cTn id="60" dur="1" fill="hold">
                                          <p:stCondLst>
                                            <p:cond delay="0"/>
                                          </p:stCondLst>
                                        </p:cTn>
                                        <p:tgtEl>
                                          <p:spTgt spid="745490"/>
                                        </p:tgtEl>
                                        <p:attrNameLst>
                                          <p:attrName>style.visibility</p:attrName>
                                        </p:attrNameLst>
                                      </p:cBhvr>
                                      <p:to>
                                        <p:strVal val="visible"/>
                                      </p:to>
                                    </p:set>
                                    <p:animEffect transition="in" filter="strips(upRight)">
                                      <p:cBhvr>
                                        <p:cTn id="61" dur="1000"/>
                                        <p:tgtEl>
                                          <p:spTgt spid="745490"/>
                                        </p:tgtEl>
                                      </p:cBhvr>
                                    </p:animEffect>
                                  </p:childTnLst>
                                  <p:subTnLst>
                                    <p:set>
                                      <p:cBhvr override="childStyle">
                                        <p:cTn dur="1" fill="hold" display="0" masterRel="nextClick" afterEffect="1"/>
                                        <p:tgtEl>
                                          <p:spTgt spid="745490"/>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4" name="chimes.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21">
                                            <p:txEl>
                                              <p:pRg st="9" end="9"/>
                                            </p:txEl>
                                          </p:spTgt>
                                        </p:tgtEl>
                                        <p:attrNameLst>
                                          <p:attrName>style.visibility</p:attrName>
                                        </p:attrNameLst>
                                      </p:cBhvr>
                                      <p:to>
                                        <p:strVal val="visible"/>
                                      </p:to>
                                    </p:set>
                                    <p:anim calcmode="lin" valueType="num">
                                      <p:cBhvr additive="base">
                                        <p:cTn id="66" dur="500" fill="hold"/>
                                        <p:tgtEl>
                                          <p:spTgt spid="21">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1">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1">
                                            <p:txEl>
                                              <p:pRg st="10" end="10"/>
                                            </p:txEl>
                                          </p:spTgt>
                                        </p:tgtEl>
                                        <p:attrNameLst>
                                          <p:attrName>style.visibility</p:attrName>
                                        </p:attrNameLst>
                                      </p:cBhvr>
                                      <p:to>
                                        <p:strVal val="visible"/>
                                      </p:to>
                                    </p:set>
                                    <p:anim calcmode="lin" valueType="num">
                                      <p:cBhvr additive="base">
                                        <p:cTn id="72" dur="500" fill="hold"/>
                                        <p:tgtEl>
                                          <p:spTgt spid="21">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1">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21">
                                            <p:txEl>
                                              <p:pRg st="11" end="11"/>
                                            </p:txEl>
                                          </p:spTgt>
                                        </p:tgtEl>
                                        <p:attrNameLst>
                                          <p:attrName>style.visibility</p:attrName>
                                        </p:attrNameLst>
                                      </p:cBhvr>
                                      <p:to>
                                        <p:strVal val="visible"/>
                                      </p:to>
                                    </p:set>
                                    <p:anim calcmode="lin" valueType="num">
                                      <p:cBhvr additive="base">
                                        <p:cTn id="78" dur="500" fill="hold"/>
                                        <p:tgtEl>
                                          <p:spTgt spid="21">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21">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21">
                                            <p:txEl>
                                              <p:pRg st="12" end="12"/>
                                            </p:txEl>
                                          </p:spTgt>
                                        </p:tgtEl>
                                        <p:attrNameLst>
                                          <p:attrName>style.visibility</p:attrName>
                                        </p:attrNameLst>
                                      </p:cBhvr>
                                      <p:to>
                                        <p:strVal val="visible"/>
                                      </p:to>
                                    </p:set>
                                    <p:anim calcmode="lin" valueType="num">
                                      <p:cBhvr additive="base">
                                        <p:cTn id="84" dur="500" fill="hold"/>
                                        <p:tgtEl>
                                          <p:spTgt spid="21">
                                            <p:txEl>
                                              <p:pRg st="12" end="12"/>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1">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childTnLst>
                    </p:cTn>
                  </p:par>
                  <p:par>
                    <p:cTn id="86" fill="hold">
                      <p:stCondLst>
                        <p:cond delay="indefinite"/>
                      </p:stCondLst>
                      <p:childTnLst>
                        <p:par>
                          <p:cTn id="87" fill="hold">
                            <p:stCondLst>
                              <p:cond delay="0"/>
                            </p:stCondLst>
                            <p:childTnLst>
                              <p:par>
                                <p:cTn id="88" presetID="4" presetClass="entr" presetSubtype="32" fill="hold" grpId="0" nodeType="clickEffect">
                                  <p:stCondLst>
                                    <p:cond delay="0"/>
                                  </p:stCondLst>
                                  <p:childTnLst>
                                    <p:set>
                                      <p:cBhvr>
                                        <p:cTn id="89" dur="1" fill="hold">
                                          <p:stCondLst>
                                            <p:cond delay="0"/>
                                          </p:stCondLst>
                                        </p:cTn>
                                        <p:tgtEl>
                                          <p:spTgt spid="745491"/>
                                        </p:tgtEl>
                                        <p:attrNameLst>
                                          <p:attrName>style.visibility</p:attrName>
                                        </p:attrNameLst>
                                      </p:cBhvr>
                                      <p:to>
                                        <p:strVal val="visible"/>
                                      </p:to>
                                    </p:set>
                                    <p:animEffect transition="in" filter="box(out)">
                                      <p:cBhvr>
                                        <p:cTn id="90" dur="500"/>
                                        <p:tgtEl>
                                          <p:spTgt spid="745491"/>
                                        </p:tgtEl>
                                      </p:cBhvr>
                                    </p:animEffect>
                                  </p:childTnLst>
                                  <p:subTnLst>
                                    <p:audio>
                                      <p:cMediaNode>
                                        <p:cTn display="0" masterRel="sameClick">
                                          <p:stCondLst>
                                            <p:cond evt="begin" delay="0">
                                              <p:tn val="88"/>
                                            </p:cond>
                                          </p:stCondLst>
                                          <p:endCondLst>
                                            <p:cond evt="onStopAudio" delay="0">
                                              <p:tgtEl>
                                                <p:sldTgt/>
                                              </p:tgtEl>
                                            </p:cond>
                                          </p:endCondLst>
                                        </p:cTn>
                                        <p:tgtEl>
                                          <p:sndTgt r:embed="rId4" name="chimes.wav"/>
                                        </p:tgtEl>
                                      </p:cMediaNode>
                                    </p:audio>
                                  </p:subTnLst>
                                </p:cTn>
                              </p:par>
                            </p:childTnLst>
                          </p:cTn>
                        </p:par>
                      </p:childTnLst>
                    </p:cTn>
                  </p:par>
                  <p:par>
                    <p:cTn id="91" fill="hold">
                      <p:stCondLst>
                        <p:cond delay="indefinite"/>
                      </p:stCondLst>
                      <p:childTnLst>
                        <p:par>
                          <p:cTn id="92" fill="hold">
                            <p:stCondLst>
                              <p:cond delay="0"/>
                            </p:stCondLst>
                            <p:childTnLst>
                              <p:par>
                                <p:cTn id="93" presetID="4" presetClass="entr" presetSubtype="32" fill="hold" grpId="0" nodeType="clickEffect">
                                  <p:stCondLst>
                                    <p:cond delay="0"/>
                                  </p:stCondLst>
                                  <p:childTnLst>
                                    <p:set>
                                      <p:cBhvr>
                                        <p:cTn id="94" dur="1" fill="hold">
                                          <p:stCondLst>
                                            <p:cond delay="0"/>
                                          </p:stCondLst>
                                        </p:cTn>
                                        <p:tgtEl>
                                          <p:spTgt spid="745492">
                                            <p:txEl>
                                              <p:pRg st="0" end="0"/>
                                            </p:txEl>
                                          </p:spTgt>
                                        </p:tgtEl>
                                        <p:attrNameLst>
                                          <p:attrName>style.visibility</p:attrName>
                                        </p:attrNameLst>
                                      </p:cBhvr>
                                      <p:to>
                                        <p:strVal val="visible"/>
                                      </p:to>
                                    </p:set>
                                    <p:animEffect transition="in" filter="box(out)">
                                      <p:cBhvr>
                                        <p:cTn id="95" dur="500"/>
                                        <p:tgtEl>
                                          <p:spTgt spid="745492">
                                            <p:txEl>
                                              <p:pRg st="0" end="0"/>
                                            </p:txEl>
                                          </p:spTgt>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par>
                          <p:cTn id="96" fill="hold">
                            <p:stCondLst>
                              <p:cond delay="500"/>
                            </p:stCondLst>
                            <p:childTnLst>
                              <p:par>
                                <p:cTn id="97" presetID="18" presetClass="entr" presetSubtype="3" fill="hold" grpId="1" nodeType="afterEffect">
                                  <p:stCondLst>
                                    <p:cond delay="0"/>
                                  </p:stCondLst>
                                  <p:childTnLst>
                                    <p:set>
                                      <p:cBhvr>
                                        <p:cTn id="98" dur="1" fill="hold">
                                          <p:stCondLst>
                                            <p:cond delay="0"/>
                                          </p:stCondLst>
                                        </p:cTn>
                                        <p:tgtEl>
                                          <p:spTgt spid="745498"/>
                                        </p:tgtEl>
                                        <p:attrNameLst>
                                          <p:attrName>style.visibility</p:attrName>
                                        </p:attrNameLst>
                                      </p:cBhvr>
                                      <p:to>
                                        <p:strVal val="visible"/>
                                      </p:to>
                                    </p:set>
                                    <p:animEffect transition="in" filter="strips(upRight)">
                                      <p:cBhvr>
                                        <p:cTn id="99" dur="500"/>
                                        <p:tgtEl>
                                          <p:spTgt spid="745498"/>
                                        </p:tgtEl>
                                      </p:cBhvr>
                                    </p:animEffect>
                                  </p:childTnLst>
                                  <p:subTnLst>
                                    <p:set>
                                      <p:cBhvr override="childStyle">
                                        <p:cTn dur="1" fill="hold" display="0" masterRel="nextClick" afterEffect="1"/>
                                        <p:tgtEl>
                                          <p:spTgt spid="745498"/>
                                        </p:tgtEl>
                                        <p:attrNameLst>
                                          <p:attrName>style.visibility</p:attrName>
                                        </p:attrNameLst>
                                      </p:cBhvr>
                                      <p:to>
                                        <p:strVal val="hidden"/>
                                      </p:to>
                                    </p:set>
                                    <p:audio>
                                      <p:cMediaNode>
                                        <p:cTn display="0" masterRel="sameClick">
                                          <p:stCondLst>
                                            <p:cond evt="begin" delay="0">
                                              <p:tn val="97"/>
                                            </p:cond>
                                          </p:stCondLst>
                                          <p:endCondLst>
                                            <p:cond evt="onStopAudio" delay="0">
                                              <p:tgtEl>
                                                <p:sldTgt/>
                                              </p:tgtEl>
                                            </p:cond>
                                          </p:endCondLst>
                                        </p:cTn>
                                        <p:tgtEl>
                                          <p:sndTgt r:embed="rId4" name="chimes.wav"/>
                                        </p:tgtEl>
                                      </p:cMediaNode>
                                    </p:audio>
                                  </p:subTnLst>
                                </p:cTn>
                              </p:par>
                            </p:childTnLst>
                          </p:cTn>
                        </p:par>
                      </p:childTnLst>
                    </p:cTn>
                  </p:par>
                  <p:par>
                    <p:cTn id="100" fill="hold">
                      <p:stCondLst>
                        <p:cond delay="indefinite"/>
                      </p:stCondLst>
                      <p:childTnLst>
                        <p:par>
                          <p:cTn id="101" fill="hold">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745493">
                                            <p:txEl>
                                              <p:pRg st="0" end="0"/>
                                            </p:txEl>
                                          </p:spTgt>
                                        </p:tgtEl>
                                        <p:attrNameLst>
                                          <p:attrName>style.visibility</p:attrName>
                                        </p:attrNameLst>
                                      </p:cBhvr>
                                      <p:to>
                                        <p:strVal val="visible"/>
                                      </p:to>
                                    </p:set>
                                    <p:animEffect transition="in" filter="box(out)">
                                      <p:cBhvr>
                                        <p:cTn id="104" dur="500"/>
                                        <p:tgtEl>
                                          <p:spTgt spid="745493">
                                            <p:txEl>
                                              <p:pRg st="0" end="0"/>
                                            </p:txEl>
                                          </p:spTgt>
                                        </p:tgtEl>
                                      </p:cBhvr>
                                    </p:animEffect>
                                  </p:childTnLst>
                                  <p:subTnLst>
                                    <p:audio>
                                      <p:cMediaNode>
                                        <p:cTn display="0" masterRel="sameClick">
                                          <p:stCondLst>
                                            <p:cond evt="begin" delay="0">
                                              <p:tn val="102"/>
                                            </p:cond>
                                          </p:stCondLst>
                                          <p:endCondLst>
                                            <p:cond evt="onStopAudio" delay="0">
                                              <p:tgtEl>
                                                <p:sldTgt/>
                                              </p:tgtEl>
                                            </p:cond>
                                          </p:endCondLst>
                                        </p:cTn>
                                        <p:tgtEl>
                                          <p:sndTgt r:embed="rId3" name="CAMERA.WAV"/>
                                        </p:tgtEl>
                                      </p:cMediaNode>
                                    </p:audio>
                                  </p:subTnLst>
                                </p:cTn>
                              </p:par>
                            </p:childTnLst>
                          </p:cTn>
                        </p:par>
                        <p:par>
                          <p:cTn id="105" fill="hold">
                            <p:stCondLst>
                              <p:cond delay="500"/>
                            </p:stCondLst>
                            <p:childTnLst>
                              <p:par>
                                <p:cTn id="106" presetID="18" presetClass="entr" presetSubtype="3" fill="hold" grpId="1" nodeType="afterEffect">
                                  <p:stCondLst>
                                    <p:cond delay="0"/>
                                  </p:stCondLst>
                                  <p:childTnLst>
                                    <p:set>
                                      <p:cBhvr>
                                        <p:cTn id="107" dur="1" fill="hold">
                                          <p:stCondLst>
                                            <p:cond delay="0"/>
                                          </p:stCondLst>
                                        </p:cTn>
                                        <p:tgtEl>
                                          <p:spTgt spid="745499"/>
                                        </p:tgtEl>
                                        <p:attrNameLst>
                                          <p:attrName>style.visibility</p:attrName>
                                        </p:attrNameLst>
                                      </p:cBhvr>
                                      <p:to>
                                        <p:strVal val="visible"/>
                                      </p:to>
                                    </p:set>
                                    <p:animEffect transition="in" filter="strips(upRight)">
                                      <p:cBhvr>
                                        <p:cTn id="108" dur="500"/>
                                        <p:tgtEl>
                                          <p:spTgt spid="745499"/>
                                        </p:tgtEl>
                                      </p:cBhvr>
                                    </p:animEffect>
                                  </p:childTnLst>
                                  <p:subTnLst>
                                    <p:set>
                                      <p:cBhvr override="childStyle">
                                        <p:cTn dur="1" fill="hold" display="0" masterRel="nextClick" afterEffect="1"/>
                                        <p:tgtEl>
                                          <p:spTgt spid="745499"/>
                                        </p:tgtEl>
                                        <p:attrNameLst>
                                          <p:attrName>style.visibility</p:attrName>
                                        </p:attrNameLst>
                                      </p:cBhvr>
                                      <p:to>
                                        <p:strVal val="hidden"/>
                                      </p:to>
                                    </p:set>
                                    <p:audio>
                                      <p:cMediaNode>
                                        <p:cTn display="0" masterRel="sameClick">
                                          <p:stCondLst>
                                            <p:cond evt="begin" delay="0">
                                              <p:tn val="106"/>
                                            </p:cond>
                                          </p:stCondLst>
                                          <p:endCondLst>
                                            <p:cond evt="onStopAudio" delay="0">
                                              <p:tgtEl>
                                                <p:sldTgt/>
                                              </p:tgtEl>
                                            </p:cond>
                                          </p:endCondLst>
                                        </p:cTn>
                                        <p:tgtEl>
                                          <p:sndTgt r:embed="rId4" name="chimes.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745494">
                                            <p:txEl>
                                              <p:pRg st="0" end="0"/>
                                            </p:txEl>
                                          </p:spTgt>
                                        </p:tgtEl>
                                        <p:attrNameLst>
                                          <p:attrName>style.visibility</p:attrName>
                                        </p:attrNameLst>
                                      </p:cBhvr>
                                      <p:to>
                                        <p:strVal val="visible"/>
                                      </p:to>
                                    </p:set>
                                    <p:animEffect transition="in" filter="box(out)">
                                      <p:cBhvr>
                                        <p:cTn id="113" dur="500"/>
                                        <p:tgtEl>
                                          <p:spTgt spid="745494">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par>
                          <p:cTn id="114" fill="hold">
                            <p:stCondLst>
                              <p:cond delay="500"/>
                            </p:stCondLst>
                            <p:childTnLst>
                              <p:par>
                                <p:cTn id="115" presetID="18" presetClass="entr" presetSubtype="3" fill="hold" grpId="1" nodeType="afterEffect">
                                  <p:stCondLst>
                                    <p:cond delay="0"/>
                                  </p:stCondLst>
                                  <p:childTnLst>
                                    <p:set>
                                      <p:cBhvr>
                                        <p:cTn id="116" dur="1" fill="hold">
                                          <p:stCondLst>
                                            <p:cond delay="0"/>
                                          </p:stCondLst>
                                        </p:cTn>
                                        <p:tgtEl>
                                          <p:spTgt spid="745500"/>
                                        </p:tgtEl>
                                        <p:attrNameLst>
                                          <p:attrName>style.visibility</p:attrName>
                                        </p:attrNameLst>
                                      </p:cBhvr>
                                      <p:to>
                                        <p:strVal val="visible"/>
                                      </p:to>
                                    </p:set>
                                    <p:animEffect transition="in" filter="strips(upRight)">
                                      <p:cBhvr>
                                        <p:cTn id="117" dur="500"/>
                                        <p:tgtEl>
                                          <p:spTgt spid="745500"/>
                                        </p:tgtEl>
                                      </p:cBhvr>
                                    </p:animEffect>
                                  </p:childTnLst>
                                  <p:subTnLst>
                                    <p:set>
                                      <p:cBhvr override="childStyle">
                                        <p:cTn dur="1" fill="hold" display="0" masterRel="nextClick" afterEffect="1"/>
                                        <p:tgtEl>
                                          <p:spTgt spid="745500"/>
                                        </p:tgtEl>
                                        <p:attrNameLst>
                                          <p:attrName>style.visibility</p:attrName>
                                        </p:attrNameLst>
                                      </p:cBhvr>
                                      <p:to>
                                        <p:strVal val="hidden"/>
                                      </p:to>
                                    </p:set>
                                    <p:audio>
                                      <p:cMediaNode>
                                        <p:cTn display="0" masterRel="sameClick">
                                          <p:stCondLst>
                                            <p:cond evt="begin" delay="0">
                                              <p:tn val="115"/>
                                            </p:cond>
                                          </p:stCondLst>
                                          <p:endCondLst>
                                            <p:cond evt="onStopAudio" delay="0">
                                              <p:tgtEl>
                                                <p:sldTgt/>
                                              </p:tgtEl>
                                            </p:cond>
                                          </p:endCondLst>
                                        </p:cTn>
                                        <p:tgtEl>
                                          <p:sndTgt r:embed="rId4" name="chimes.wav"/>
                                        </p:tgtEl>
                                      </p:cMediaNode>
                                    </p:audio>
                                  </p:sub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745495">
                                            <p:txEl>
                                              <p:pRg st="0" end="0"/>
                                            </p:txEl>
                                          </p:spTgt>
                                        </p:tgtEl>
                                        <p:attrNameLst>
                                          <p:attrName>style.visibility</p:attrName>
                                        </p:attrNameLst>
                                      </p:cBhvr>
                                      <p:to>
                                        <p:strVal val="visible"/>
                                      </p:to>
                                    </p:set>
                                    <p:animEffect transition="in" filter="box(out)">
                                      <p:cBhvr>
                                        <p:cTn id="122" dur="500"/>
                                        <p:tgtEl>
                                          <p:spTgt spid="745495">
                                            <p:txEl>
                                              <p:pRg st="0" end="0"/>
                                            </p:txEl>
                                          </p:spTgt>
                                        </p:tgtEl>
                                      </p:cBhvr>
                                    </p:animEffect>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childTnLst>
                          </p:cTn>
                        </p:par>
                        <p:par>
                          <p:cTn id="123" fill="hold">
                            <p:stCondLst>
                              <p:cond delay="500"/>
                            </p:stCondLst>
                            <p:childTnLst>
                              <p:par>
                                <p:cTn id="124" presetID="18" presetClass="entr" presetSubtype="6" fill="hold" grpId="0" nodeType="afterEffect">
                                  <p:stCondLst>
                                    <p:cond delay="0"/>
                                  </p:stCondLst>
                                  <p:childTnLst>
                                    <p:set>
                                      <p:cBhvr>
                                        <p:cTn id="125" dur="1" fill="hold">
                                          <p:stCondLst>
                                            <p:cond delay="0"/>
                                          </p:stCondLst>
                                        </p:cTn>
                                        <p:tgtEl>
                                          <p:spTgt spid="745501"/>
                                        </p:tgtEl>
                                        <p:attrNameLst>
                                          <p:attrName>style.visibility</p:attrName>
                                        </p:attrNameLst>
                                      </p:cBhvr>
                                      <p:to>
                                        <p:strVal val="visible"/>
                                      </p:to>
                                    </p:set>
                                    <p:animEffect transition="in" filter="strips(downRight)">
                                      <p:cBhvr>
                                        <p:cTn id="126" dur="500"/>
                                        <p:tgtEl>
                                          <p:spTgt spid="745501"/>
                                        </p:tgtEl>
                                      </p:cBhvr>
                                    </p:animEffect>
                                  </p:childTnLst>
                                  <p:subTnLst>
                                    <p:set>
                                      <p:cBhvr override="childStyle">
                                        <p:cTn dur="1" fill="hold" display="0" masterRel="nextClick" afterEffect="1"/>
                                        <p:tgtEl>
                                          <p:spTgt spid="745501"/>
                                        </p:tgtEl>
                                        <p:attrNameLst>
                                          <p:attrName>style.visibility</p:attrName>
                                        </p:attrNameLst>
                                      </p:cBhvr>
                                      <p:to>
                                        <p:strVal val="hidden"/>
                                      </p:to>
                                    </p:set>
                                    <p:audio>
                                      <p:cMediaNode>
                                        <p:cTn display="0" masterRel="sameClick">
                                          <p:stCondLst>
                                            <p:cond evt="begin" delay="0">
                                              <p:tn val="124"/>
                                            </p:cond>
                                          </p:stCondLst>
                                          <p:endCondLst>
                                            <p:cond evt="onStopAudio" delay="0">
                                              <p:tgtEl>
                                                <p:sldTgt/>
                                              </p:tgtEl>
                                            </p:cond>
                                          </p:endCondLst>
                                        </p:cTn>
                                        <p:tgtEl>
                                          <p:sndTgt r:embed="rId4" name="chimes.wav"/>
                                        </p:tgtEl>
                                      </p:cMediaNode>
                                    </p:audio>
                                  </p:subTnLst>
                                </p:cTn>
                              </p:par>
                            </p:childTnLst>
                          </p:cTn>
                        </p:par>
                      </p:childTnLst>
                    </p:cTn>
                  </p:par>
                  <p:par>
                    <p:cTn id="127" fill="hold">
                      <p:stCondLst>
                        <p:cond delay="indefinite"/>
                      </p:stCondLst>
                      <p:childTnLst>
                        <p:par>
                          <p:cTn id="128" fill="hold">
                            <p:stCondLst>
                              <p:cond delay="0"/>
                            </p:stCondLst>
                            <p:childTnLst>
                              <p:par>
                                <p:cTn id="129" presetID="4" presetClass="entr" presetSubtype="32" fill="hold" grpId="0" nodeType="clickEffect">
                                  <p:stCondLst>
                                    <p:cond delay="0"/>
                                  </p:stCondLst>
                                  <p:childTnLst>
                                    <p:set>
                                      <p:cBhvr>
                                        <p:cTn id="130" dur="1" fill="hold">
                                          <p:stCondLst>
                                            <p:cond delay="0"/>
                                          </p:stCondLst>
                                        </p:cTn>
                                        <p:tgtEl>
                                          <p:spTgt spid="745497">
                                            <p:txEl>
                                              <p:pRg st="0" end="0"/>
                                            </p:txEl>
                                          </p:spTgt>
                                        </p:tgtEl>
                                        <p:attrNameLst>
                                          <p:attrName>style.visibility</p:attrName>
                                        </p:attrNameLst>
                                      </p:cBhvr>
                                      <p:to>
                                        <p:strVal val="visible"/>
                                      </p:to>
                                    </p:set>
                                    <p:animEffect transition="in" filter="box(out)">
                                      <p:cBhvr>
                                        <p:cTn id="131" dur="500"/>
                                        <p:tgtEl>
                                          <p:spTgt spid="745497">
                                            <p:txEl>
                                              <p:pRg st="0" end="0"/>
                                            </p:txEl>
                                          </p:spTgt>
                                        </p:tgtEl>
                                      </p:cBhvr>
                                    </p:animEffect>
                                  </p:childTnLst>
                                  <p:subTnLst>
                                    <p:audio>
                                      <p:cMediaNode>
                                        <p:cTn display="0" masterRel="sameClick">
                                          <p:stCondLst>
                                            <p:cond evt="begin" delay="0">
                                              <p:tn val="129"/>
                                            </p:cond>
                                          </p:stCondLst>
                                          <p:endCondLst>
                                            <p:cond evt="onStopAudio" delay="0">
                                              <p:tgtEl>
                                                <p:sldTgt/>
                                              </p:tgtEl>
                                            </p:cond>
                                          </p:endCondLst>
                                        </p:cTn>
                                        <p:tgtEl>
                                          <p:sndTgt r:embed="rId3" name="CAMERA.WAV"/>
                                        </p:tgtEl>
                                      </p:cMediaNode>
                                    </p:audio>
                                  </p:subTnLst>
                                </p:cTn>
                              </p:par>
                            </p:childTnLst>
                          </p:cTn>
                        </p:par>
                        <p:par>
                          <p:cTn id="132" fill="hold">
                            <p:stCondLst>
                              <p:cond delay="500"/>
                            </p:stCondLst>
                            <p:childTnLst>
                              <p:par>
                                <p:cTn id="133" presetID="18" presetClass="entr" presetSubtype="6" fill="hold" grpId="0" nodeType="afterEffect">
                                  <p:stCondLst>
                                    <p:cond delay="0"/>
                                  </p:stCondLst>
                                  <p:childTnLst>
                                    <p:set>
                                      <p:cBhvr>
                                        <p:cTn id="134" dur="1" fill="hold">
                                          <p:stCondLst>
                                            <p:cond delay="0"/>
                                          </p:stCondLst>
                                        </p:cTn>
                                        <p:tgtEl>
                                          <p:spTgt spid="745502"/>
                                        </p:tgtEl>
                                        <p:attrNameLst>
                                          <p:attrName>style.visibility</p:attrName>
                                        </p:attrNameLst>
                                      </p:cBhvr>
                                      <p:to>
                                        <p:strVal val="visible"/>
                                      </p:to>
                                    </p:set>
                                    <p:animEffect transition="in" filter="strips(downRight)">
                                      <p:cBhvr>
                                        <p:cTn id="135" dur="500"/>
                                        <p:tgtEl>
                                          <p:spTgt spid="745502"/>
                                        </p:tgtEl>
                                      </p:cBhvr>
                                    </p:animEffect>
                                  </p:childTnLst>
                                  <p:subTnLst>
                                    <p:set>
                                      <p:cBhvr override="childStyle">
                                        <p:cTn dur="1" fill="hold" display="0" masterRel="nextClick" afterEffect="1"/>
                                        <p:tgtEl>
                                          <p:spTgt spid="745502"/>
                                        </p:tgtEl>
                                        <p:attrNameLst>
                                          <p:attrName>style.visibility</p:attrName>
                                        </p:attrNameLst>
                                      </p:cBhvr>
                                      <p:to>
                                        <p:strVal val="hidden"/>
                                      </p:to>
                                    </p:set>
                                    <p:audio>
                                      <p:cMediaNode>
                                        <p:cTn display="0" masterRel="sameClick">
                                          <p:stCondLst>
                                            <p:cond evt="begin" delay="0">
                                              <p:tn val="133"/>
                                            </p:cond>
                                          </p:stCondLst>
                                          <p:endCondLst>
                                            <p:cond evt="onStopAudio" delay="0">
                                              <p:tgtEl>
                                                <p:sldTgt/>
                                              </p:tgtEl>
                                            </p:cond>
                                          </p:endCondLst>
                                        </p:cTn>
                                        <p:tgtEl>
                                          <p:sndTgt r:embed="rId4" name="chimes.wav"/>
                                        </p:tgtEl>
                                      </p:cMediaNode>
                                    </p:audio>
                                  </p:subTnLst>
                                </p:cTn>
                              </p:par>
                            </p:childTnLst>
                          </p:cTn>
                        </p:par>
                      </p:childTnLst>
                    </p:cTn>
                  </p:par>
                  <p:par>
                    <p:cTn id="136" fill="hold">
                      <p:stCondLst>
                        <p:cond delay="indefinite"/>
                      </p:stCondLst>
                      <p:childTnLst>
                        <p:par>
                          <p:cTn id="137" fill="hold">
                            <p:stCondLst>
                              <p:cond delay="0"/>
                            </p:stCondLst>
                            <p:childTnLst>
                              <p:par>
                                <p:cTn id="138" presetID="4" presetClass="entr" presetSubtype="32" fill="hold" grpId="0" nodeType="clickEffect">
                                  <p:stCondLst>
                                    <p:cond delay="0"/>
                                  </p:stCondLst>
                                  <p:childTnLst>
                                    <p:set>
                                      <p:cBhvr>
                                        <p:cTn id="139" dur="1" fill="hold">
                                          <p:stCondLst>
                                            <p:cond delay="0"/>
                                          </p:stCondLst>
                                        </p:cTn>
                                        <p:tgtEl>
                                          <p:spTgt spid="745496">
                                            <p:txEl>
                                              <p:pRg st="0" end="0"/>
                                            </p:txEl>
                                          </p:spTgt>
                                        </p:tgtEl>
                                        <p:attrNameLst>
                                          <p:attrName>style.visibility</p:attrName>
                                        </p:attrNameLst>
                                      </p:cBhvr>
                                      <p:to>
                                        <p:strVal val="visible"/>
                                      </p:to>
                                    </p:set>
                                    <p:animEffect transition="in" filter="box(out)">
                                      <p:cBhvr>
                                        <p:cTn id="140" dur="500"/>
                                        <p:tgtEl>
                                          <p:spTgt spid="745496">
                                            <p:txEl>
                                              <p:pRg st="0" end="0"/>
                                            </p:txEl>
                                          </p:spTgt>
                                        </p:tgtEl>
                                      </p:cBhvr>
                                    </p:animEffect>
                                  </p:childTnLst>
                                  <p:subTnLst>
                                    <p:audio>
                                      <p:cMediaNode>
                                        <p:cTn display="0" masterRel="sameClick">
                                          <p:stCondLst>
                                            <p:cond evt="begin" delay="0">
                                              <p:tn val="138"/>
                                            </p:cond>
                                          </p:stCondLst>
                                          <p:endCondLst>
                                            <p:cond evt="onStopAudio" delay="0">
                                              <p:tgtEl>
                                                <p:sldTgt/>
                                              </p:tgtEl>
                                            </p:cond>
                                          </p:endCondLst>
                                        </p:cTn>
                                        <p:tgtEl>
                                          <p:sndTgt r:embed="rId3" name="CAMERA.WAV"/>
                                        </p:tgtEl>
                                      </p:cMediaNode>
                                    </p:audio>
                                  </p:subTnLst>
                                </p:cTn>
                              </p:par>
                            </p:childTnLst>
                          </p:cTn>
                        </p:par>
                        <p:par>
                          <p:cTn id="141" fill="hold">
                            <p:stCondLst>
                              <p:cond delay="500"/>
                            </p:stCondLst>
                            <p:childTnLst>
                              <p:par>
                                <p:cTn id="142" presetID="18" presetClass="entr" presetSubtype="3" fill="hold" grpId="1" nodeType="afterEffect">
                                  <p:stCondLst>
                                    <p:cond delay="0"/>
                                  </p:stCondLst>
                                  <p:childTnLst>
                                    <p:set>
                                      <p:cBhvr>
                                        <p:cTn id="143" dur="1" fill="hold">
                                          <p:stCondLst>
                                            <p:cond delay="0"/>
                                          </p:stCondLst>
                                        </p:cTn>
                                        <p:tgtEl>
                                          <p:spTgt spid="745504"/>
                                        </p:tgtEl>
                                        <p:attrNameLst>
                                          <p:attrName>style.visibility</p:attrName>
                                        </p:attrNameLst>
                                      </p:cBhvr>
                                      <p:to>
                                        <p:strVal val="visible"/>
                                      </p:to>
                                    </p:set>
                                    <p:animEffect transition="in" filter="strips(upRight)">
                                      <p:cBhvr>
                                        <p:cTn id="144" dur="500"/>
                                        <p:tgtEl>
                                          <p:spTgt spid="745504"/>
                                        </p:tgtEl>
                                      </p:cBhvr>
                                    </p:animEffect>
                                  </p:childTnLst>
                                  <p:subTnLst>
                                    <p:set>
                                      <p:cBhvr override="childStyle">
                                        <p:cTn dur="1" fill="hold" display="0" masterRel="nextClick" afterEffect="1"/>
                                        <p:tgtEl>
                                          <p:spTgt spid="745504"/>
                                        </p:tgtEl>
                                        <p:attrNameLst>
                                          <p:attrName>style.visibility</p:attrName>
                                        </p:attrNameLst>
                                      </p:cBhvr>
                                      <p:to>
                                        <p:strVal val="hidden"/>
                                      </p:to>
                                    </p:set>
                                    <p:audio>
                                      <p:cMediaNode>
                                        <p:cTn display="0" masterRel="sameClick">
                                          <p:stCondLst>
                                            <p:cond evt="begin" delay="0">
                                              <p:tn val="14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90" grpId="0" animBg="1"/>
      <p:bldP spid="745491" grpId="0" animBg="1" autoUpdateAnimBg="0"/>
      <p:bldP spid="745495" grpId="0" build="p" autoUpdateAnimBg="0"/>
      <p:bldP spid="745492" grpId="0" build="p" autoUpdateAnimBg="0"/>
      <p:bldP spid="745493" grpId="0" build="p" autoUpdateAnimBg="0"/>
      <p:bldP spid="745497" grpId="0" build="p" autoUpdateAnimBg="0"/>
      <p:bldP spid="745496" grpId="0" build="p" autoUpdateAnimBg="0"/>
      <p:bldP spid="745498" grpId="1" animBg="1"/>
      <p:bldP spid="745499" grpId="1" animBg="1"/>
      <p:bldP spid="745494" grpId="0" build="p" autoUpdateAnimBg="0"/>
      <p:bldP spid="745500" grpId="1" animBg="1"/>
      <p:bldP spid="745501" grpId="0" animBg="1"/>
      <p:bldP spid="745504" grpId="1" animBg="1"/>
      <p:bldP spid="74550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22" name="Rectangle 2"/>
          <p:cNvSpPr>
            <a:spLocks noGrp="1" noChangeArrowheads="1"/>
          </p:cNvSpPr>
          <p:nvPr>
            <p:ph type="body" idx="4294967295"/>
          </p:nvPr>
        </p:nvSpPr>
        <p:spPr>
          <a:xfrm>
            <a:off x="479376" y="266701"/>
            <a:ext cx="8664575" cy="4962525"/>
          </a:xfrm>
          <a:scene3d>
            <a:camera prst="orthographicFront"/>
            <a:lightRig rig="morning" dir="t"/>
          </a:scene3d>
          <a:sp3d prstMaterial="dkEdge">
            <a:bevelT w="0" h="0"/>
          </a:sp3d>
        </p:spPr>
        <p:txBody>
          <a:bodyPr>
            <a:sp3d prstMaterial="softEdge">
              <a:bevelB w="57150" h="38100" prst="hardEdge"/>
            </a:sp3d>
          </a:bodyPr>
          <a:lstStyle/>
          <a:p>
            <a:pPr>
              <a:lnSpc>
                <a:spcPct val="90000"/>
              </a:lnSpc>
              <a:buFontTx/>
              <a:buNone/>
            </a:pPr>
            <a:r>
              <a:rPr lang="en-US" altLang="zh-CN" dirty="0">
                <a:solidFill>
                  <a:srgbClr val="FF3300"/>
                </a:solidFill>
                <a:effectLst>
                  <a:outerShdw blurRad="38100" dist="38100" dir="2700000" algn="tl">
                    <a:srgbClr val="000000"/>
                  </a:outerShdw>
                </a:effectLst>
                <a:latin typeface="隶书" pitchFamily="49" charset="-122"/>
                <a:ea typeface="隶书" pitchFamily="49" charset="-122"/>
              </a:rPr>
              <a:t>3.2 </a:t>
            </a:r>
            <a:r>
              <a:rPr lang="zh-CN" altLang="en-US" dirty="0">
                <a:solidFill>
                  <a:srgbClr val="FF3300"/>
                </a:solidFill>
                <a:effectLst>
                  <a:outerShdw blurRad="38100" dist="38100" dir="2700000" algn="tl">
                    <a:srgbClr val="000000"/>
                  </a:outerShdw>
                </a:effectLst>
                <a:latin typeface="隶书" pitchFamily="49" charset="-122"/>
                <a:ea typeface="隶书" pitchFamily="49" charset="-122"/>
              </a:rPr>
              <a:t>常量、变量和标识符</a:t>
            </a:r>
          </a:p>
          <a:p>
            <a:pPr marL="0" lvl="1">
              <a:lnSpc>
                <a:spcPct val="90000"/>
              </a:lnSpc>
              <a:spcBef>
                <a:spcPct val="0"/>
              </a:spcBef>
              <a:buFontTx/>
              <a:buNone/>
            </a:pPr>
            <a:r>
              <a:rPr lang="en-US" altLang="zh-CN" dirty="0">
                <a:solidFill>
                  <a:srgbClr val="FF00FF"/>
                </a:solidFill>
                <a:effectLst>
                  <a:outerShdw blurRad="38100" dist="38100" dir="2700000" algn="tl">
                    <a:srgbClr val="000000"/>
                  </a:outerShdw>
                </a:effectLst>
                <a:latin typeface="隶书" pitchFamily="49" charset="-122"/>
                <a:ea typeface="隶书" pitchFamily="49" charset="-122"/>
              </a:rPr>
              <a:t> </a:t>
            </a:r>
            <a:r>
              <a:rPr lang="en-US" altLang="zh-CN" sz="3200" kern="1200" dirty="0">
                <a:solidFill>
                  <a:srgbClr val="FF00FF"/>
                </a:solidFill>
                <a:latin typeface="隶书" pitchFamily="49" charset="-122"/>
                <a:ea typeface="隶书" pitchFamily="49" charset="-122"/>
                <a:cs typeface="+mn-cs"/>
              </a:rPr>
              <a:t>2.</a:t>
            </a:r>
            <a:r>
              <a:rPr lang="zh-CN" altLang="en-US" sz="3200" kern="1200" dirty="0">
                <a:solidFill>
                  <a:srgbClr val="FF00FF"/>
                </a:solidFill>
                <a:latin typeface="隶书" pitchFamily="49" charset="-122"/>
                <a:ea typeface="隶书" pitchFamily="49" charset="-122"/>
                <a:cs typeface="+mn-cs"/>
              </a:rPr>
              <a:t>常量</a:t>
            </a:r>
          </a:p>
          <a:p>
            <a:pPr lvl="1">
              <a:lnSpc>
                <a:spcPct val="90000"/>
              </a:lnSpc>
              <a:buFont typeface="Wingdings" panose="05000000000000000000" pitchFamily="2" charset="2"/>
              <a:buChar char="l"/>
            </a:pPr>
            <a:r>
              <a:rPr lang="zh-CN" altLang="en-US" sz="2400" dirty="0">
                <a:solidFill>
                  <a:srgbClr val="006600"/>
                </a:solidFill>
                <a:effectLst>
                  <a:outerShdw blurRad="38100" dist="38100" dir="2700000" algn="tl">
                    <a:srgbClr val="000000"/>
                  </a:outerShdw>
                </a:effectLst>
                <a:latin typeface="华文琥珀" panose="02010800040101010101" pitchFamily="2" charset="-122"/>
                <a:ea typeface="华文琥珀" panose="02010800040101010101" pitchFamily="2" charset="-122"/>
              </a:rPr>
              <a:t>定义：</a:t>
            </a:r>
            <a:r>
              <a:rPr lang="zh-CN" altLang="en-US" sz="2400" dirty="0">
                <a:ea typeface="楷体" pitchFamily="49" charset="-122"/>
              </a:rPr>
              <a:t>程序运行时其值不能改变的量（即常数）</a:t>
            </a:r>
            <a:endParaRPr lang="en-US" altLang="zh-CN" sz="2400" dirty="0">
              <a:ea typeface="楷体" pitchFamily="49" charset="-122"/>
            </a:endParaRPr>
          </a:p>
          <a:p>
            <a:pPr lvl="1">
              <a:lnSpc>
                <a:spcPct val="90000"/>
              </a:lnSpc>
              <a:buFont typeface="Wingdings" panose="05000000000000000000" pitchFamily="2" charset="2"/>
              <a:buChar char="l"/>
            </a:pPr>
            <a:r>
              <a:rPr lang="zh-CN" altLang="en-US" sz="2400" kern="1200" dirty="0">
                <a:solidFill>
                  <a:srgbClr val="0066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mn-cs"/>
              </a:rPr>
              <a:t>常量的分类 ：</a:t>
            </a:r>
          </a:p>
          <a:p>
            <a:pPr lvl="2">
              <a:lnSpc>
                <a:spcPct val="90000"/>
              </a:lnSpc>
              <a:buFont typeface="Wingdings" pitchFamily="2" charset="2"/>
              <a:buChar char="Ø"/>
            </a:pPr>
            <a:r>
              <a:rPr lang="zh-CN" altLang="en-US" dirty="0">
                <a:solidFill>
                  <a:srgbClr val="FF00FF"/>
                </a:solidFill>
                <a:effectLst>
                  <a:outerShdw blurRad="38100" dist="38100" dir="2700000" algn="tl">
                    <a:srgbClr val="000000"/>
                  </a:outerShdw>
                </a:effectLst>
                <a:ea typeface="楷体" pitchFamily="49" charset="-122"/>
              </a:rPr>
              <a:t>直接常量</a:t>
            </a:r>
            <a:r>
              <a:rPr lang="en-US" altLang="zh-CN" dirty="0">
                <a:solidFill>
                  <a:srgbClr val="FF00FF"/>
                </a:solidFill>
                <a:effectLst>
                  <a:outerShdw blurRad="38100" dist="38100" dir="2700000" algn="tl">
                    <a:srgbClr val="000000"/>
                  </a:outerShdw>
                </a:effectLst>
                <a:ea typeface="楷体" pitchFamily="49" charset="-122"/>
              </a:rPr>
              <a:t>( </a:t>
            </a:r>
            <a:r>
              <a:rPr lang="zh-CN" altLang="en-US" dirty="0">
                <a:solidFill>
                  <a:srgbClr val="FF00FF"/>
                </a:solidFill>
                <a:effectLst>
                  <a:outerShdw blurRad="38100" dist="38100" dir="2700000" algn="tl">
                    <a:srgbClr val="000000"/>
                  </a:outerShdw>
                </a:effectLst>
                <a:ea typeface="楷体" pitchFamily="49" charset="-122"/>
              </a:rPr>
              <a:t>值常量</a:t>
            </a:r>
            <a:r>
              <a:rPr lang="en-US" altLang="zh-CN" dirty="0">
                <a:solidFill>
                  <a:srgbClr val="FF00FF"/>
                </a:solidFill>
                <a:effectLst>
                  <a:outerShdw blurRad="38100" dist="38100" dir="2700000" algn="tl">
                    <a:srgbClr val="000000"/>
                  </a:outerShdw>
                </a:effectLst>
                <a:ea typeface="楷体" pitchFamily="49" charset="-122"/>
              </a:rPr>
              <a:t>)</a:t>
            </a:r>
          </a:p>
          <a:p>
            <a:pPr lvl="2">
              <a:lnSpc>
                <a:spcPct val="90000"/>
              </a:lnSpc>
              <a:buFontTx/>
              <a:buNone/>
            </a:pPr>
            <a:r>
              <a:rPr lang="en-US" altLang="zh-CN" dirty="0">
                <a:solidFill>
                  <a:schemeClr val="accent1"/>
                </a:solidFill>
                <a:effectLst>
                  <a:outerShdw blurRad="38100" dist="38100" dir="2700000" algn="tl">
                    <a:srgbClr val="000000"/>
                  </a:outerShdw>
                </a:effectLst>
                <a:ea typeface="楷体" pitchFamily="49" charset="-122"/>
              </a:rPr>
              <a:t>    </a:t>
            </a:r>
            <a:r>
              <a:rPr lang="zh-CN" altLang="en-US" dirty="0">
                <a:solidFill>
                  <a:srgbClr val="CC0000"/>
                </a:solidFill>
                <a:effectLst>
                  <a:outerShdw blurRad="38100" dist="38100" dir="2700000" algn="tl">
                    <a:srgbClr val="000000"/>
                  </a:outerShdw>
                </a:effectLst>
                <a:ea typeface="楷体" pitchFamily="49" charset="-122"/>
              </a:rPr>
              <a:t>整型常量</a:t>
            </a:r>
            <a:r>
              <a:rPr lang="en-US" altLang="zh-CN" dirty="0">
                <a:solidFill>
                  <a:srgbClr val="CC0000"/>
                </a:solidFill>
                <a:effectLst>
                  <a:outerShdw blurRad="38100" dist="38100" dir="2700000" algn="tl">
                    <a:srgbClr val="000000"/>
                  </a:outerShdw>
                </a:effectLst>
                <a:ea typeface="楷体" pitchFamily="49" charset="-122"/>
              </a:rPr>
              <a:t>:</a:t>
            </a:r>
            <a:r>
              <a:rPr lang="en-US" altLang="zh-CN" dirty="0">
                <a:solidFill>
                  <a:srgbClr val="FF00FF"/>
                </a:solidFill>
                <a:effectLst>
                  <a:outerShdw blurRad="38100" dist="38100" dir="2700000" algn="tl">
                    <a:srgbClr val="000000"/>
                  </a:outerShdw>
                </a:effectLst>
                <a:ea typeface="楷体" pitchFamily="49" charset="-122"/>
              </a:rPr>
              <a:t>      </a:t>
            </a:r>
            <a:r>
              <a:rPr lang="en-US" altLang="zh-CN" dirty="0">
                <a:ea typeface="楷体" pitchFamily="49" charset="-122"/>
              </a:rPr>
              <a:t>10</a:t>
            </a:r>
            <a:r>
              <a:rPr lang="zh-CN" altLang="en-US" dirty="0">
                <a:ea typeface="楷体" pitchFamily="49" charset="-122"/>
              </a:rPr>
              <a:t>、</a:t>
            </a:r>
            <a:r>
              <a:rPr lang="en-US" altLang="zh-CN" dirty="0">
                <a:ea typeface="楷体" pitchFamily="49" charset="-122"/>
              </a:rPr>
              <a:t>15</a:t>
            </a:r>
            <a:r>
              <a:rPr lang="zh-CN" altLang="en-US" dirty="0">
                <a:ea typeface="楷体" pitchFamily="49" charset="-122"/>
              </a:rPr>
              <a:t>、</a:t>
            </a:r>
            <a:r>
              <a:rPr lang="en-US" altLang="zh-CN" dirty="0">
                <a:ea typeface="楷体" pitchFamily="49" charset="-122"/>
              </a:rPr>
              <a:t>-10</a:t>
            </a:r>
            <a:r>
              <a:rPr lang="zh-CN" altLang="en-US" dirty="0">
                <a:ea typeface="楷体" pitchFamily="49" charset="-122"/>
              </a:rPr>
              <a:t>、</a:t>
            </a:r>
            <a:r>
              <a:rPr lang="en-US" altLang="zh-CN" dirty="0">
                <a:ea typeface="楷体" pitchFamily="49" charset="-122"/>
              </a:rPr>
              <a:t>-30</a:t>
            </a:r>
          </a:p>
          <a:p>
            <a:pPr lvl="2">
              <a:lnSpc>
                <a:spcPct val="90000"/>
              </a:lnSpc>
              <a:buFontTx/>
              <a:buNone/>
            </a:pPr>
            <a:r>
              <a:rPr lang="en-US" altLang="zh-CN" dirty="0">
                <a:solidFill>
                  <a:srgbClr val="FF00FF"/>
                </a:solidFill>
                <a:effectLst>
                  <a:outerShdw blurRad="38100" dist="38100" dir="2700000" algn="tl">
                    <a:srgbClr val="000000"/>
                  </a:outerShdw>
                </a:effectLst>
                <a:ea typeface="楷体" pitchFamily="49" charset="-122"/>
              </a:rPr>
              <a:t>    </a:t>
            </a:r>
            <a:r>
              <a:rPr lang="zh-CN" altLang="en-US" dirty="0">
                <a:solidFill>
                  <a:srgbClr val="CC0000"/>
                </a:solidFill>
                <a:effectLst>
                  <a:outerShdw blurRad="38100" dist="38100" dir="2700000" algn="tl">
                    <a:srgbClr val="000000"/>
                  </a:outerShdw>
                </a:effectLst>
                <a:ea typeface="楷体" pitchFamily="49" charset="-122"/>
              </a:rPr>
              <a:t>实型常量：    </a:t>
            </a:r>
            <a:r>
              <a:rPr lang="en-US" altLang="zh-CN" dirty="0">
                <a:ea typeface="楷体" pitchFamily="49" charset="-122"/>
              </a:rPr>
              <a:t>12.5</a:t>
            </a:r>
            <a:r>
              <a:rPr lang="zh-CN" altLang="en-US" dirty="0">
                <a:ea typeface="楷体" pitchFamily="49" charset="-122"/>
              </a:rPr>
              <a:t>、 </a:t>
            </a:r>
            <a:r>
              <a:rPr lang="en-US" altLang="zh-CN" dirty="0">
                <a:ea typeface="楷体" pitchFamily="49" charset="-122"/>
              </a:rPr>
              <a:t>30.0</a:t>
            </a:r>
            <a:r>
              <a:rPr lang="zh-CN" altLang="en-US" dirty="0">
                <a:ea typeface="楷体" pitchFamily="49" charset="-122"/>
              </a:rPr>
              <a:t>、</a:t>
            </a:r>
            <a:r>
              <a:rPr lang="en-US" altLang="zh-CN" dirty="0">
                <a:ea typeface="楷体" pitchFamily="49" charset="-122"/>
              </a:rPr>
              <a:t>-1.5</a:t>
            </a:r>
          </a:p>
          <a:p>
            <a:pPr lvl="2">
              <a:lnSpc>
                <a:spcPct val="90000"/>
              </a:lnSpc>
              <a:buFontTx/>
              <a:buNone/>
            </a:pPr>
            <a:r>
              <a:rPr lang="en-US" altLang="zh-CN" dirty="0">
                <a:solidFill>
                  <a:srgbClr val="FF00FF"/>
                </a:solidFill>
                <a:effectLst>
                  <a:outerShdw blurRad="38100" dist="38100" dir="2700000" algn="tl">
                    <a:srgbClr val="000000"/>
                  </a:outerShdw>
                </a:effectLst>
                <a:ea typeface="楷体" pitchFamily="49" charset="-122"/>
              </a:rPr>
              <a:t>    </a:t>
            </a:r>
            <a:r>
              <a:rPr lang="zh-CN" altLang="en-US" dirty="0">
                <a:solidFill>
                  <a:srgbClr val="CC0000"/>
                </a:solidFill>
                <a:effectLst>
                  <a:outerShdw blurRad="38100" dist="38100" dir="2700000" algn="tl">
                    <a:srgbClr val="000000"/>
                  </a:outerShdw>
                </a:effectLst>
                <a:ea typeface="楷体" pitchFamily="49" charset="-122"/>
              </a:rPr>
              <a:t>字符常量</a:t>
            </a:r>
            <a:r>
              <a:rPr lang="en-US" altLang="zh-CN" dirty="0">
                <a:solidFill>
                  <a:srgbClr val="CC0000"/>
                </a:solidFill>
                <a:effectLst>
                  <a:outerShdw blurRad="38100" dist="38100" dir="2700000" algn="tl">
                    <a:srgbClr val="000000"/>
                  </a:outerShdw>
                </a:effectLst>
                <a:ea typeface="楷体" pitchFamily="49" charset="-122"/>
              </a:rPr>
              <a:t>:</a:t>
            </a:r>
            <a:r>
              <a:rPr lang="en-US" altLang="zh-CN" dirty="0">
                <a:solidFill>
                  <a:srgbClr val="FF00FF"/>
                </a:solidFill>
                <a:effectLst>
                  <a:outerShdw blurRad="38100" dist="38100" dir="2700000" algn="tl">
                    <a:srgbClr val="000000"/>
                  </a:outerShdw>
                </a:effectLst>
                <a:ea typeface="楷体" pitchFamily="49" charset="-122"/>
              </a:rPr>
              <a:t>      </a:t>
            </a:r>
            <a:r>
              <a:rPr lang="en-US" altLang="zh-CN" dirty="0">
                <a:ea typeface="楷体" pitchFamily="49" charset="-122"/>
              </a:rPr>
              <a:t>'A'</a:t>
            </a:r>
            <a:r>
              <a:rPr lang="zh-CN" altLang="en-US" dirty="0">
                <a:ea typeface="楷体" pitchFamily="49" charset="-122"/>
              </a:rPr>
              <a:t>、</a:t>
            </a:r>
            <a:r>
              <a:rPr lang="en-US" altLang="zh-CN" dirty="0">
                <a:ea typeface="楷体" pitchFamily="49" charset="-122"/>
              </a:rPr>
              <a:t>'b'</a:t>
            </a:r>
            <a:r>
              <a:rPr lang="zh-CN" altLang="en-US" dirty="0">
                <a:ea typeface="楷体" pitchFamily="49" charset="-122"/>
              </a:rPr>
              <a:t>、</a:t>
            </a:r>
            <a:r>
              <a:rPr lang="en-US" altLang="zh-CN" dirty="0">
                <a:ea typeface="楷体" pitchFamily="49" charset="-122"/>
              </a:rPr>
              <a:t>'c'</a:t>
            </a:r>
          </a:p>
          <a:p>
            <a:pPr lvl="2">
              <a:lnSpc>
                <a:spcPct val="90000"/>
              </a:lnSpc>
              <a:buFontTx/>
              <a:buNone/>
            </a:pPr>
            <a:r>
              <a:rPr lang="en-US" altLang="zh-CN" dirty="0">
                <a:solidFill>
                  <a:srgbClr val="FF00FF"/>
                </a:solidFill>
                <a:effectLst>
                  <a:outerShdw blurRad="38100" dist="38100" dir="2700000" algn="tl">
                    <a:srgbClr val="000000"/>
                  </a:outerShdw>
                </a:effectLst>
                <a:ea typeface="楷体" pitchFamily="49" charset="-122"/>
              </a:rPr>
              <a:t>    </a:t>
            </a:r>
            <a:r>
              <a:rPr lang="zh-CN" altLang="en-US" dirty="0">
                <a:solidFill>
                  <a:srgbClr val="CC0000"/>
                </a:solidFill>
                <a:effectLst>
                  <a:outerShdw blurRad="38100" dist="38100" dir="2700000" algn="tl">
                    <a:srgbClr val="000000"/>
                  </a:outerShdw>
                </a:effectLst>
                <a:ea typeface="楷体" pitchFamily="49" charset="-122"/>
              </a:rPr>
              <a:t>字符串常量</a:t>
            </a:r>
            <a:r>
              <a:rPr lang="en-US" altLang="zh-CN" dirty="0">
                <a:solidFill>
                  <a:srgbClr val="CC0000"/>
                </a:solidFill>
                <a:effectLst>
                  <a:outerShdw blurRad="38100" dist="38100" dir="2700000" algn="tl">
                    <a:srgbClr val="000000"/>
                  </a:outerShdw>
                </a:effectLst>
                <a:ea typeface="楷体" pitchFamily="49" charset="-122"/>
              </a:rPr>
              <a:t>:</a:t>
            </a:r>
            <a:r>
              <a:rPr lang="en-US" altLang="zh-CN" dirty="0">
                <a:solidFill>
                  <a:srgbClr val="FF00FF"/>
                </a:solidFill>
                <a:effectLst>
                  <a:outerShdw blurRad="38100" dist="38100" dir="2700000" algn="tl">
                    <a:srgbClr val="000000"/>
                  </a:outerShdw>
                </a:effectLst>
                <a:ea typeface="楷体" pitchFamily="49" charset="-122"/>
              </a:rPr>
              <a:t>  </a:t>
            </a:r>
            <a:r>
              <a:rPr lang="en-US" altLang="zh-CN" dirty="0">
                <a:ea typeface="楷体" pitchFamily="49" charset="-122"/>
              </a:rPr>
              <a:t>"sum"</a:t>
            </a:r>
            <a:r>
              <a:rPr lang="zh-CN" altLang="en-US" dirty="0">
                <a:ea typeface="楷体" pitchFamily="49" charset="-122"/>
              </a:rPr>
              <a:t>、</a:t>
            </a:r>
            <a:r>
              <a:rPr lang="en-US" altLang="zh-CN" dirty="0">
                <a:ea typeface="楷体" pitchFamily="49" charset="-122"/>
              </a:rPr>
              <a:t>"A"</a:t>
            </a:r>
            <a:r>
              <a:rPr lang="zh-CN" altLang="en-US" dirty="0">
                <a:ea typeface="楷体" pitchFamily="49" charset="-122"/>
              </a:rPr>
              <a:t>、</a:t>
            </a:r>
            <a:r>
              <a:rPr lang="en-US" altLang="zh-CN" dirty="0">
                <a:ea typeface="楷体" pitchFamily="49" charset="-122"/>
              </a:rPr>
              <a:t>"123"</a:t>
            </a:r>
          </a:p>
          <a:p>
            <a:pPr lvl="2">
              <a:lnSpc>
                <a:spcPct val="90000"/>
              </a:lnSpc>
              <a:buFont typeface="Wingdings" pitchFamily="2" charset="2"/>
              <a:buChar char="Ø"/>
            </a:pPr>
            <a:r>
              <a:rPr lang="zh-CN" altLang="zh-CN" dirty="0">
                <a:solidFill>
                  <a:srgbClr val="FF00FF"/>
                </a:solidFill>
                <a:effectLst>
                  <a:outerShdw blurRad="38100" dist="38100" dir="2700000" algn="tl">
                    <a:srgbClr val="000000"/>
                  </a:outerShdw>
                </a:effectLst>
                <a:ea typeface="楷体" pitchFamily="49" charset="-122"/>
              </a:rPr>
              <a:t>符号常量</a:t>
            </a:r>
            <a:endParaRPr lang="en-US" altLang="zh-CN" dirty="0">
              <a:solidFill>
                <a:srgbClr val="FF00FF"/>
              </a:solidFill>
              <a:effectLst>
                <a:outerShdw blurRad="38100" dist="38100" dir="2700000" algn="tl">
                  <a:srgbClr val="000000"/>
                </a:outerShdw>
              </a:effectLst>
              <a:ea typeface="楷体" pitchFamily="49" charset="-122"/>
            </a:endParaRPr>
          </a:p>
          <a:p>
            <a:pPr marL="914400" lvl="2" indent="0">
              <a:lnSpc>
                <a:spcPct val="90000"/>
              </a:lnSpc>
              <a:buNone/>
            </a:pPr>
            <a:r>
              <a:rPr lang="en-US" altLang="zh-CN" dirty="0">
                <a:solidFill>
                  <a:srgbClr val="FF00FF"/>
                </a:solidFill>
                <a:effectLst>
                  <a:outerShdw blurRad="38100" dist="38100" dir="2700000" algn="tl">
                    <a:srgbClr val="000000"/>
                  </a:outerShdw>
                </a:effectLst>
                <a:ea typeface="楷体" pitchFamily="49" charset="-122"/>
              </a:rPr>
              <a:t>    </a:t>
            </a:r>
            <a:r>
              <a:rPr lang="zh-CN" altLang="zh-CN" dirty="0">
                <a:ea typeface="楷体" pitchFamily="49" charset="-122"/>
              </a:rPr>
              <a:t>用标识符来代表常量。</a:t>
            </a:r>
            <a:endParaRPr lang="en-US" altLang="zh-CN" dirty="0">
              <a:ea typeface="楷体" pitchFamily="49" charset="-122"/>
            </a:endParaRPr>
          </a:p>
          <a:p>
            <a:pPr marL="914400" lvl="2" indent="0">
              <a:lnSpc>
                <a:spcPct val="90000"/>
              </a:lnSpc>
              <a:buNone/>
            </a:pPr>
            <a:r>
              <a:rPr lang="en-US" altLang="zh-CN" dirty="0">
                <a:ea typeface="楷体" pitchFamily="49" charset="-122"/>
              </a:rPr>
              <a:t>    </a:t>
            </a:r>
            <a:r>
              <a:rPr lang="zh-CN" altLang="en-US" dirty="0">
                <a:ea typeface="楷体" pitchFamily="49" charset="-122"/>
              </a:rPr>
              <a:t>其定义格式为：</a:t>
            </a:r>
            <a:r>
              <a:rPr lang="zh-CN" altLang="en-US" dirty="0"/>
              <a:t> </a:t>
            </a:r>
            <a:endParaRPr lang="zh-CN" altLang="zh-CN" dirty="0"/>
          </a:p>
        </p:txBody>
      </p:sp>
      <p:sp>
        <p:nvSpPr>
          <p:cNvPr id="747540" name="Text Box 20"/>
          <p:cNvSpPr txBox="1">
            <a:spLocks noChangeArrowheads="1"/>
          </p:cNvSpPr>
          <p:nvPr/>
        </p:nvSpPr>
        <p:spPr bwMode="auto">
          <a:xfrm>
            <a:off x="4344717" y="4869408"/>
            <a:ext cx="6515100" cy="431800"/>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28575">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en-US" altLang="zh-CN" sz="2000" b="1" dirty="0">
                <a:solidFill>
                  <a:srgbClr val="FF3300"/>
                </a:solidFill>
                <a:latin typeface="+mn-lt"/>
                <a:ea typeface="楷体" pitchFamily="49" charset="-122"/>
              </a:rPr>
              <a:t>#</a:t>
            </a:r>
            <a:r>
              <a:rPr lang="en-US" altLang="zh-CN" sz="2000" b="1" dirty="0">
                <a:solidFill>
                  <a:srgbClr val="FF3300"/>
                </a:solidFill>
                <a:effectLst>
                  <a:outerShdw blurRad="38100" dist="38100" dir="2700000" algn="tl">
                    <a:srgbClr val="000000"/>
                  </a:outerShdw>
                </a:effectLst>
                <a:latin typeface="+mn-lt"/>
                <a:ea typeface="楷体" pitchFamily="49" charset="-122"/>
              </a:rPr>
              <a:t>define     </a:t>
            </a:r>
            <a:r>
              <a:rPr lang="zh-CN" altLang="en-US" sz="2000" b="1" dirty="0">
                <a:solidFill>
                  <a:srgbClr val="FF3300"/>
                </a:solidFill>
                <a:effectLst>
                  <a:outerShdw blurRad="38100" dist="38100" dir="2700000" algn="tl">
                    <a:srgbClr val="000000"/>
                  </a:outerShdw>
                </a:effectLst>
                <a:latin typeface="+mn-lt"/>
                <a:ea typeface="楷体" pitchFamily="49" charset="-122"/>
              </a:rPr>
              <a:t>符号常量      常量</a:t>
            </a:r>
          </a:p>
        </p:txBody>
      </p:sp>
      <p:sp>
        <p:nvSpPr>
          <p:cNvPr id="747541" name="Rectangle 21"/>
          <p:cNvSpPr>
            <a:spLocks noChangeArrowheads="1"/>
          </p:cNvSpPr>
          <p:nvPr/>
        </p:nvSpPr>
        <p:spPr bwMode="auto">
          <a:xfrm>
            <a:off x="1847528" y="5589240"/>
            <a:ext cx="9001000" cy="841375"/>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77813"/>
            <a:r>
              <a:rPr lang="en-US" altLang="zh-CN" dirty="0"/>
              <a:t>                    </a:t>
            </a:r>
            <a:r>
              <a:rPr lang="en-US" altLang="zh-CN" b="1" dirty="0">
                <a:solidFill>
                  <a:schemeClr val="accent2"/>
                </a:solidFill>
              </a:rPr>
              <a:t>#define   NUM   20</a:t>
            </a:r>
          </a:p>
          <a:p>
            <a:pPr indent="277813"/>
            <a:r>
              <a:rPr lang="en-US" altLang="zh-CN" b="1" dirty="0">
                <a:solidFill>
                  <a:schemeClr val="accent2"/>
                </a:solidFill>
              </a:rPr>
              <a:t>                    #define   PI         3.1415926</a:t>
            </a:r>
            <a:r>
              <a:rPr lang="en-US" altLang="zh-CN" dirty="0"/>
              <a:t> </a:t>
            </a:r>
          </a:p>
        </p:txBody>
      </p:sp>
      <p:grpSp>
        <p:nvGrpSpPr>
          <p:cNvPr id="747545" name="Group 25"/>
          <p:cNvGrpSpPr>
            <a:grpSpLocks/>
          </p:cNvGrpSpPr>
          <p:nvPr/>
        </p:nvGrpSpPr>
        <p:grpSpPr bwMode="auto">
          <a:xfrm>
            <a:off x="-13391" y="0"/>
            <a:ext cx="446088" cy="6858000"/>
            <a:chOff x="0" y="0"/>
            <a:chExt cx="281" cy="4320"/>
          </a:xfrm>
        </p:grpSpPr>
        <p:sp>
          <p:nvSpPr>
            <p:cNvPr id="747546" name="Text Box 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47547" name="Text Box 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747542" name="Rectangle 22"/>
          <p:cNvSpPr>
            <a:spLocks noChangeArrowheads="1"/>
          </p:cNvSpPr>
          <p:nvPr/>
        </p:nvSpPr>
        <p:spPr bwMode="auto">
          <a:xfrm>
            <a:off x="2567608" y="1559689"/>
            <a:ext cx="7632848" cy="4893647"/>
          </a:xfrm>
          <a:prstGeom prst="rect">
            <a:avLst/>
          </a:prstGeom>
          <a:blipFill>
            <a:blip r:embed="rId5" cstate="prin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dirty="0">
                <a:effectLst>
                  <a:outerShdw blurRad="38100" dist="38100" dir="2700000" algn="tl">
                    <a:srgbClr val="FFFFFF"/>
                  </a:outerShdw>
                </a:effectLst>
              </a:rPr>
              <a:t>#include  &lt;</a:t>
            </a:r>
            <a:r>
              <a:rPr lang="en-US" altLang="zh-CN" dirty="0" err="1">
                <a:effectLst>
                  <a:outerShdw blurRad="38100" dist="38100" dir="2700000" algn="tl">
                    <a:srgbClr val="FFFFFF"/>
                  </a:outerShdw>
                </a:effectLst>
              </a:rPr>
              <a:t>stdio.h</a:t>
            </a:r>
            <a:r>
              <a:rPr lang="en-US" altLang="zh-CN" dirty="0">
                <a:effectLst>
                  <a:outerShdw blurRad="38100" dist="38100" dir="2700000" algn="tl">
                    <a:srgbClr val="FFFFFF"/>
                  </a:outerShdw>
                </a:effectLst>
              </a:rPr>
              <a:t>&gt;</a:t>
            </a:r>
          </a:p>
          <a:p>
            <a:endParaRPr lang="en-US" altLang="zh-CN" dirty="0">
              <a:effectLst>
                <a:outerShdw blurRad="38100" dist="38100" dir="2700000" algn="tl">
                  <a:srgbClr val="FFFFFF"/>
                </a:outerShdw>
              </a:effectLst>
            </a:endParaRPr>
          </a:p>
          <a:p>
            <a:r>
              <a:rPr lang="en-US" altLang="zh-CN" b="1" dirty="0">
                <a:solidFill>
                  <a:srgbClr val="FF00FF"/>
                </a:solidFill>
                <a:effectLst>
                  <a:outerShdw blurRad="38100" dist="38100" dir="2700000" algn="tl">
                    <a:srgbClr val="000000">
                      <a:alpha val="43137"/>
                    </a:srgbClr>
                  </a:outerShdw>
                </a:effectLst>
              </a:rPr>
              <a:t>#define   PRICE   30</a:t>
            </a:r>
          </a:p>
          <a:p>
            <a:endParaRPr lang="en-US" altLang="zh-CN" dirty="0">
              <a:solidFill>
                <a:srgbClr val="FF00FF"/>
              </a:solidFill>
              <a:effectLst>
                <a:outerShdw blurRad="38100" dist="38100" dir="2700000" algn="tl">
                  <a:srgbClr val="000000"/>
                </a:outerShdw>
              </a:effectLst>
            </a:endParaRPr>
          </a:p>
          <a:p>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a:t>
            </a:r>
          </a:p>
          <a:p>
            <a:r>
              <a:rPr lang="en-US" altLang="zh-CN" dirty="0">
                <a:effectLst>
                  <a:outerShdw blurRad="38100" dist="38100" dir="2700000" algn="tl">
                    <a:srgbClr val="FFFFFF"/>
                  </a:outerShdw>
                </a:effectLst>
              </a:rPr>
              <a:t>{</a:t>
            </a: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num, total;</a:t>
            </a:r>
          </a:p>
          <a:p>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num = 10;</a:t>
            </a:r>
          </a:p>
          <a:p>
            <a:r>
              <a:rPr lang="en-US" altLang="zh-CN" dirty="0">
                <a:effectLst>
                  <a:outerShdw blurRad="38100" dist="38100" dir="2700000" algn="tl">
                    <a:srgbClr val="FFFFFF"/>
                  </a:outerShdw>
                </a:effectLst>
              </a:rPr>
              <a:t>   total = num * </a:t>
            </a:r>
            <a:r>
              <a:rPr lang="en-US" altLang="zh-CN" b="1" dirty="0">
                <a:solidFill>
                  <a:srgbClr val="FF00FF"/>
                </a:solidFill>
                <a:effectLst>
                  <a:outerShdw blurRad="38100" dist="38100" dir="2700000" algn="tl">
                    <a:srgbClr val="000000"/>
                  </a:outerShdw>
                </a:effectLst>
              </a:rPr>
              <a:t>PRICE</a:t>
            </a:r>
            <a:r>
              <a:rPr lang="en-US" altLang="zh-CN" dirty="0">
                <a:effectLst>
                  <a:outerShdw blurRad="38100" dist="38100" dir="2700000" algn="tl">
                    <a:srgbClr val="FFFFFF"/>
                  </a:outerShdw>
                </a:effectLst>
              </a:rPr>
              <a:t>;</a:t>
            </a: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("total = %d", total);</a:t>
            </a:r>
          </a:p>
          <a:p>
            <a:r>
              <a:rPr lang="en-US" altLang="zh-CN" dirty="0">
                <a:effectLst>
                  <a:outerShdw blurRad="38100" dist="38100" dir="2700000" algn="tl">
                    <a:srgbClr val="FFFFFF"/>
                  </a:outerShdw>
                </a:effectLst>
              </a:rPr>
              <a:t>   return 0;</a:t>
            </a:r>
          </a:p>
          <a:p>
            <a:r>
              <a:rPr lang="en-US" altLang="zh-CN" dirty="0">
                <a:effectLst>
                  <a:outerShdw blurRad="38100" dist="38100" dir="2700000" algn="tl">
                    <a:srgbClr val="FFFFFF"/>
                  </a:outerShdw>
                </a:effectLst>
              </a:rPr>
              <a:t>}</a:t>
            </a:r>
          </a:p>
        </p:txBody>
      </p:sp>
      <p:sp>
        <p:nvSpPr>
          <p:cNvPr id="747544" name="AutoShape 24"/>
          <p:cNvSpPr>
            <a:spLocks noChangeArrowheads="1"/>
          </p:cNvSpPr>
          <p:nvPr/>
        </p:nvSpPr>
        <p:spPr bwMode="auto">
          <a:xfrm>
            <a:off x="5447927" y="3166005"/>
            <a:ext cx="3600450" cy="1512888"/>
          </a:xfrm>
          <a:prstGeom prst="wedgeRoundRectCallout">
            <a:avLst>
              <a:gd name="adj1" fmla="val -96273"/>
              <a:gd name="adj2" fmla="val -85631"/>
              <a:gd name="adj3" fmla="val 16667"/>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path path="circle">
              <a:fillToRect l="100000" b="100000"/>
            </a:path>
            <a:tileRect t="-100000" r="-100000"/>
          </a:gra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buFontTx/>
              <a:buChar char="•"/>
            </a:pPr>
            <a:r>
              <a:rPr lang="zh-CN" altLang="en-US" sz="2000" b="1" dirty="0">
                <a:solidFill>
                  <a:srgbClr val="CC3300"/>
                </a:solidFill>
                <a:effectLst>
                  <a:outerShdw blurRad="38100" dist="38100" dir="2700000" algn="tl">
                    <a:srgbClr val="000000"/>
                  </a:outerShdw>
                </a:effectLst>
                <a:latin typeface="+mn-lt"/>
                <a:ea typeface="楷体" pitchFamily="49" charset="-122"/>
              </a:rPr>
              <a:t> 行尾不能有分号</a:t>
            </a:r>
          </a:p>
          <a:p>
            <a:pPr>
              <a:buFontTx/>
              <a:buChar char="•"/>
            </a:pPr>
            <a:r>
              <a:rPr lang="zh-CN" altLang="en-US" sz="2000" b="1" dirty="0">
                <a:solidFill>
                  <a:srgbClr val="CC3300"/>
                </a:solidFill>
                <a:effectLst>
                  <a:outerShdw blurRad="38100" dist="38100" dir="2700000" algn="tl">
                    <a:srgbClr val="000000"/>
                  </a:outerShdw>
                </a:effectLst>
                <a:latin typeface="+mn-lt"/>
                <a:ea typeface="楷体" pitchFamily="49" charset="-122"/>
              </a:rPr>
              <a:t> </a:t>
            </a:r>
            <a:r>
              <a:rPr lang="en-US" altLang="zh-CN" sz="2000" b="1" dirty="0">
                <a:solidFill>
                  <a:srgbClr val="CC3300"/>
                </a:solidFill>
                <a:effectLst>
                  <a:outerShdw blurRad="38100" dist="38100" dir="2700000" algn="tl">
                    <a:srgbClr val="000000"/>
                  </a:outerShdw>
                </a:effectLst>
                <a:latin typeface="+mn-lt"/>
                <a:ea typeface="楷体" pitchFamily="49" charset="-122"/>
              </a:rPr>
              <a:t>define</a:t>
            </a:r>
            <a:r>
              <a:rPr lang="zh-CN" altLang="en-US" sz="2000" b="1" dirty="0">
                <a:solidFill>
                  <a:srgbClr val="CC3300"/>
                </a:solidFill>
                <a:effectLst>
                  <a:outerShdw blurRad="38100" dist="38100" dir="2700000" algn="tl">
                    <a:srgbClr val="000000"/>
                  </a:outerShdw>
                </a:effectLst>
                <a:latin typeface="+mn-lt"/>
                <a:ea typeface="楷体" pitchFamily="49" charset="-122"/>
              </a:rPr>
              <a:t>前面一定要有</a:t>
            </a:r>
            <a:r>
              <a:rPr lang="en-US" altLang="zh-CN" sz="2000" b="1" dirty="0">
                <a:solidFill>
                  <a:srgbClr val="CC3300"/>
                </a:solidFill>
                <a:effectLst>
                  <a:outerShdw blurRad="38100" dist="38100" dir="2700000" algn="tl">
                    <a:srgbClr val="000000"/>
                  </a:outerShdw>
                </a:effectLst>
                <a:latin typeface="+mn-lt"/>
                <a:ea typeface="楷体" pitchFamily="49" charset="-122"/>
              </a:rPr>
              <a:t>#</a:t>
            </a:r>
          </a:p>
          <a:p>
            <a:pPr>
              <a:buFontTx/>
              <a:buChar char="•"/>
            </a:pPr>
            <a:r>
              <a:rPr lang="en-US" altLang="zh-CN" sz="2000" b="1" dirty="0">
                <a:solidFill>
                  <a:srgbClr val="CC3300"/>
                </a:solidFill>
                <a:effectLst>
                  <a:outerShdw blurRad="38100" dist="38100" dir="2700000" algn="tl">
                    <a:srgbClr val="000000"/>
                  </a:outerShdw>
                </a:effectLst>
                <a:latin typeface="+mn-lt"/>
                <a:ea typeface="楷体" pitchFamily="49" charset="-122"/>
              </a:rPr>
              <a:t> </a:t>
            </a:r>
            <a:r>
              <a:rPr lang="zh-CN" altLang="en-US" sz="2000" b="1" dirty="0">
                <a:solidFill>
                  <a:srgbClr val="CC3300"/>
                </a:solidFill>
                <a:effectLst>
                  <a:outerShdw blurRad="38100" dist="38100" dir="2700000" algn="tl">
                    <a:srgbClr val="000000"/>
                  </a:outerShdw>
                </a:effectLst>
                <a:latin typeface="+mn-lt"/>
                <a:ea typeface="楷体" pitchFamily="49" charset="-122"/>
              </a:rPr>
              <a:t>符号常量名最好使用大写</a:t>
            </a:r>
          </a:p>
          <a:p>
            <a:pPr>
              <a:buFontTx/>
              <a:buChar char="•"/>
            </a:pPr>
            <a:r>
              <a:rPr lang="zh-CN" altLang="en-US" sz="2000" b="1" dirty="0">
                <a:solidFill>
                  <a:srgbClr val="CC3300"/>
                </a:solidFill>
                <a:effectLst>
                  <a:outerShdw blurRad="38100" dist="38100" dir="2700000" algn="tl">
                    <a:srgbClr val="000000"/>
                  </a:outerShdw>
                </a:effectLst>
                <a:latin typeface="+mn-lt"/>
                <a:ea typeface="楷体" pitchFamily="49" charset="-122"/>
              </a:rPr>
              <a:t> 符号常量名最好有意义</a:t>
            </a:r>
            <a:r>
              <a:rPr lang="zh-CN" altLang="en-US" sz="2000" b="1" dirty="0">
                <a:solidFill>
                  <a:srgbClr val="CC3300"/>
                </a:solidFill>
                <a:latin typeface="+mn-lt"/>
                <a:ea typeface="楷体" pitchFamily="49" charset="-122"/>
              </a:rPr>
              <a:t> </a:t>
            </a:r>
          </a:p>
        </p:txBody>
      </p:sp>
      <p:sp>
        <p:nvSpPr>
          <p:cNvPr id="747543" name="Rectangle 23"/>
          <p:cNvSpPr>
            <a:spLocks noChangeArrowheads="1"/>
          </p:cNvSpPr>
          <p:nvPr/>
        </p:nvSpPr>
        <p:spPr bwMode="auto">
          <a:xfrm>
            <a:off x="6406832" y="5758294"/>
            <a:ext cx="3505592" cy="461665"/>
          </a:xfrm>
          <a:prstGeom prst="rect">
            <a:avLst/>
          </a:prstGeom>
          <a:solidFill>
            <a:srgbClr val="FFFFFF"/>
          </a:solidFill>
          <a:ln w="38100">
            <a:solidFill>
              <a:srgbClr val="FF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77813"/>
            <a:r>
              <a:rPr lang="zh-CN" altLang="en-US" b="1" dirty="0">
                <a:solidFill>
                  <a:srgbClr val="FF3399"/>
                </a:solidFill>
                <a:latin typeface="隶书" pitchFamily="49" charset="-122"/>
                <a:ea typeface="隶书" pitchFamily="49" charset="-122"/>
              </a:rPr>
              <a:t>运行结果：</a:t>
            </a:r>
            <a:r>
              <a:rPr lang="en-US" altLang="zh-CN" b="1" dirty="0">
                <a:solidFill>
                  <a:schemeClr val="accent2"/>
                </a:solidFill>
              </a:rPr>
              <a:t>total = 300</a:t>
            </a:r>
            <a:endParaRPr lang="en-US" altLang="zh-CN" dirty="0"/>
          </a:p>
        </p:txBody>
      </p:sp>
      <p:sp>
        <p:nvSpPr>
          <p:cNvPr id="2" name="灯片编号占位符 1">
            <a:extLst>
              <a:ext uri="{FF2B5EF4-FFF2-40B4-BE49-F238E27FC236}">
                <a16:creationId xmlns:a16="http://schemas.microsoft.com/office/drawing/2014/main" id="{F0444BCD-59A8-B65C-F1C2-995E05A5E133}"/>
              </a:ext>
            </a:extLst>
          </p:cNvPr>
          <p:cNvSpPr>
            <a:spLocks noGrp="1"/>
          </p:cNvSpPr>
          <p:nvPr>
            <p:ph type="sldNum" sz="quarter" idx="12"/>
          </p:nvPr>
        </p:nvSpPr>
        <p:spPr/>
        <p:txBody>
          <a:bodyPr/>
          <a:lstStyle/>
          <a:p>
            <a:fld id="{889BB3BD-F80A-4CDD-987F-7A7F8A95929D}" type="slidenum">
              <a:rPr lang="en-US" altLang="zh-CN" smtClean="0"/>
              <a:pPr/>
              <a:t>7</a:t>
            </a:fld>
            <a:endParaRPr lang="en-US" altLang="zh-CN"/>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522">
                                            <p:txEl>
                                              <p:pRg st="0" end="0"/>
                                            </p:txEl>
                                          </p:spTgt>
                                        </p:tgtEl>
                                        <p:attrNameLst>
                                          <p:attrName>style.visibility</p:attrName>
                                        </p:attrNameLst>
                                      </p:cBhvr>
                                      <p:to>
                                        <p:strVal val="visible"/>
                                      </p:to>
                                    </p:set>
                                    <p:animEffect transition="in" filter="box(out)">
                                      <p:cBhvr>
                                        <p:cTn id="7" dur="500"/>
                                        <p:tgtEl>
                                          <p:spTgt spid="7475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7522">
                                            <p:txEl>
                                              <p:pRg st="1" end="1"/>
                                            </p:txEl>
                                          </p:spTgt>
                                        </p:tgtEl>
                                        <p:attrNameLst>
                                          <p:attrName>style.visibility</p:attrName>
                                        </p:attrNameLst>
                                      </p:cBhvr>
                                      <p:to>
                                        <p:strVal val="visible"/>
                                      </p:to>
                                    </p:set>
                                    <p:animEffect transition="in" filter="box(out)">
                                      <p:cBhvr>
                                        <p:cTn id="12" dur="500"/>
                                        <p:tgtEl>
                                          <p:spTgt spid="74752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7522">
                                            <p:txEl>
                                              <p:pRg st="2" end="2"/>
                                            </p:txEl>
                                          </p:spTgt>
                                        </p:tgtEl>
                                        <p:attrNameLst>
                                          <p:attrName>style.visibility</p:attrName>
                                        </p:attrNameLst>
                                      </p:cBhvr>
                                      <p:to>
                                        <p:strVal val="visible"/>
                                      </p:to>
                                    </p:set>
                                    <p:animEffect transition="in" filter="box(out)">
                                      <p:cBhvr>
                                        <p:cTn id="17" dur="500"/>
                                        <p:tgtEl>
                                          <p:spTgt spid="74752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47522">
                                            <p:txEl>
                                              <p:pRg st="3" end="3"/>
                                            </p:txEl>
                                          </p:spTgt>
                                        </p:tgtEl>
                                        <p:attrNameLst>
                                          <p:attrName>style.visibility</p:attrName>
                                        </p:attrNameLst>
                                      </p:cBhvr>
                                      <p:to>
                                        <p:strVal val="visible"/>
                                      </p:to>
                                    </p:set>
                                    <p:animEffect transition="in" filter="box(out)">
                                      <p:cBhvr>
                                        <p:cTn id="22" dur="500"/>
                                        <p:tgtEl>
                                          <p:spTgt spid="74752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7522">
                                            <p:txEl>
                                              <p:pRg st="4" end="4"/>
                                            </p:txEl>
                                          </p:spTgt>
                                        </p:tgtEl>
                                        <p:attrNameLst>
                                          <p:attrName>style.visibility</p:attrName>
                                        </p:attrNameLst>
                                      </p:cBhvr>
                                      <p:to>
                                        <p:strVal val="visible"/>
                                      </p:to>
                                    </p:set>
                                    <p:animEffect transition="in" filter="blinds(horizontal)">
                                      <p:cBhvr>
                                        <p:cTn id="27" dur="500"/>
                                        <p:tgtEl>
                                          <p:spTgt spid="74752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7522">
                                            <p:txEl>
                                              <p:pRg st="5" end="5"/>
                                            </p:txEl>
                                          </p:spTgt>
                                        </p:tgtEl>
                                        <p:attrNameLst>
                                          <p:attrName>style.visibility</p:attrName>
                                        </p:attrNameLst>
                                      </p:cBhvr>
                                      <p:to>
                                        <p:strVal val="visible"/>
                                      </p:to>
                                    </p:set>
                                    <p:animEffect transition="in" filter="blinds(horizontal)">
                                      <p:cBhvr>
                                        <p:cTn id="32" dur="500"/>
                                        <p:tgtEl>
                                          <p:spTgt spid="74752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7522">
                                            <p:txEl>
                                              <p:pRg st="6" end="6"/>
                                            </p:txEl>
                                          </p:spTgt>
                                        </p:tgtEl>
                                        <p:attrNameLst>
                                          <p:attrName>style.visibility</p:attrName>
                                        </p:attrNameLst>
                                      </p:cBhvr>
                                      <p:to>
                                        <p:strVal val="visible"/>
                                      </p:to>
                                    </p:set>
                                    <p:animEffect transition="in" filter="blinds(horizontal)">
                                      <p:cBhvr>
                                        <p:cTn id="37" dur="500"/>
                                        <p:tgtEl>
                                          <p:spTgt spid="74752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7522">
                                            <p:txEl>
                                              <p:pRg st="7" end="7"/>
                                            </p:txEl>
                                          </p:spTgt>
                                        </p:tgtEl>
                                        <p:attrNameLst>
                                          <p:attrName>style.visibility</p:attrName>
                                        </p:attrNameLst>
                                      </p:cBhvr>
                                      <p:to>
                                        <p:strVal val="visible"/>
                                      </p:to>
                                    </p:set>
                                    <p:animEffect transition="in" filter="blinds(horizontal)">
                                      <p:cBhvr>
                                        <p:cTn id="42" dur="500"/>
                                        <p:tgtEl>
                                          <p:spTgt spid="74752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7522">
                                            <p:txEl>
                                              <p:pRg st="8" end="8"/>
                                            </p:txEl>
                                          </p:spTgt>
                                        </p:tgtEl>
                                        <p:attrNameLst>
                                          <p:attrName>style.visibility</p:attrName>
                                        </p:attrNameLst>
                                      </p:cBhvr>
                                      <p:to>
                                        <p:strVal val="visible"/>
                                      </p:to>
                                    </p:set>
                                    <p:animEffect transition="in" filter="blinds(horizontal)">
                                      <p:cBhvr>
                                        <p:cTn id="47" dur="500"/>
                                        <p:tgtEl>
                                          <p:spTgt spid="747522">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7522">
                                            <p:txEl>
                                              <p:pRg st="9" end="9"/>
                                            </p:txEl>
                                          </p:spTgt>
                                        </p:tgtEl>
                                        <p:attrNameLst>
                                          <p:attrName>style.visibility</p:attrName>
                                        </p:attrNameLst>
                                      </p:cBhvr>
                                      <p:to>
                                        <p:strVal val="visible"/>
                                      </p:to>
                                    </p:set>
                                    <p:animEffect transition="in" filter="blinds(horizontal)">
                                      <p:cBhvr>
                                        <p:cTn id="52" dur="500"/>
                                        <p:tgtEl>
                                          <p:spTgt spid="747522">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47522">
                                            <p:txEl>
                                              <p:pRg st="10" end="10"/>
                                            </p:txEl>
                                          </p:spTgt>
                                        </p:tgtEl>
                                        <p:attrNameLst>
                                          <p:attrName>style.visibility</p:attrName>
                                        </p:attrNameLst>
                                      </p:cBhvr>
                                      <p:to>
                                        <p:strVal val="visible"/>
                                      </p:to>
                                    </p:set>
                                    <p:animEffect transition="in" filter="blinds(horizontal)">
                                      <p:cBhvr>
                                        <p:cTn id="57" dur="500"/>
                                        <p:tgtEl>
                                          <p:spTgt spid="747522">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47522">
                                            <p:txEl>
                                              <p:pRg st="11" end="11"/>
                                            </p:txEl>
                                          </p:spTgt>
                                        </p:tgtEl>
                                        <p:attrNameLst>
                                          <p:attrName>style.visibility</p:attrName>
                                        </p:attrNameLst>
                                      </p:cBhvr>
                                      <p:to>
                                        <p:strVal val="visible"/>
                                      </p:to>
                                    </p:set>
                                    <p:animEffect transition="in" filter="blinds(horizontal)">
                                      <p:cBhvr>
                                        <p:cTn id="62" dur="500"/>
                                        <p:tgtEl>
                                          <p:spTgt spid="747522">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par>
                                <p:cTn id="63" presetID="2" presetClass="entr" presetSubtype="8" fill="hold" grpId="0" nodeType="withEffect">
                                  <p:stCondLst>
                                    <p:cond delay="0"/>
                                  </p:stCondLst>
                                  <p:childTnLst>
                                    <p:set>
                                      <p:cBhvr>
                                        <p:cTn id="64" dur="1" fill="hold">
                                          <p:stCondLst>
                                            <p:cond delay="0"/>
                                          </p:stCondLst>
                                        </p:cTn>
                                        <p:tgtEl>
                                          <p:spTgt spid="747540"/>
                                        </p:tgtEl>
                                        <p:attrNameLst>
                                          <p:attrName>style.visibility</p:attrName>
                                        </p:attrNameLst>
                                      </p:cBhvr>
                                      <p:to>
                                        <p:strVal val="visible"/>
                                      </p:to>
                                    </p:set>
                                    <p:anim calcmode="lin" valueType="num">
                                      <p:cBhvr additive="base">
                                        <p:cTn id="65" dur="500" fill="hold"/>
                                        <p:tgtEl>
                                          <p:spTgt spid="747540"/>
                                        </p:tgtEl>
                                        <p:attrNameLst>
                                          <p:attrName>ppt_x</p:attrName>
                                        </p:attrNameLst>
                                      </p:cBhvr>
                                      <p:tavLst>
                                        <p:tav tm="0">
                                          <p:val>
                                            <p:strVal val="0-#ppt_w/2"/>
                                          </p:val>
                                        </p:tav>
                                        <p:tav tm="100000">
                                          <p:val>
                                            <p:strVal val="#ppt_x"/>
                                          </p:val>
                                        </p:tav>
                                      </p:tavLst>
                                    </p:anim>
                                    <p:anim calcmode="lin" valueType="num">
                                      <p:cBhvr additive="base">
                                        <p:cTn id="66" dur="500" fill="hold"/>
                                        <p:tgtEl>
                                          <p:spTgt spid="7475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47541"/>
                                        </p:tgtEl>
                                        <p:attrNameLst>
                                          <p:attrName>style.visibility</p:attrName>
                                        </p:attrNameLst>
                                      </p:cBhvr>
                                      <p:to>
                                        <p:strVal val="visible"/>
                                      </p:to>
                                    </p:set>
                                    <p:anim calcmode="lin" valueType="num">
                                      <p:cBhvr additive="base">
                                        <p:cTn id="71" dur="500" fill="hold"/>
                                        <p:tgtEl>
                                          <p:spTgt spid="747541"/>
                                        </p:tgtEl>
                                        <p:attrNameLst>
                                          <p:attrName>ppt_x</p:attrName>
                                        </p:attrNameLst>
                                      </p:cBhvr>
                                      <p:tavLst>
                                        <p:tav tm="0">
                                          <p:val>
                                            <p:strVal val="#ppt_x"/>
                                          </p:val>
                                        </p:tav>
                                        <p:tav tm="100000">
                                          <p:val>
                                            <p:strVal val="#ppt_x"/>
                                          </p:val>
                                        </p:tav>
                                      </p:tavLst>
                                    </p:anim>
                                    <p:anim calcmode="lin" valueType="num">
                                      <p:cBhvr additive="base">
                                        <p:cTn id="72" dur="500" fill="hold"/>
                                        <p:tgtEl>
                                          <p:spTgt spid="7475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47542"/>
                                        </p:tgtEl>
                                        <p:attrNameLst>
                                          <p:attrName>style.visibility</p:attrName>
                                        </p:attrNameLst>
                                      </p:cBhvr>
                                      <p:to>
                                        <p:strVal val="visible"/>
                                      </p:to>
                                    </p:set>
                                    <p:anim calcmode="lin" valueType="num">
                                      <p:cBhvr additive="base">
                                        <p:cTn id="77" dur="500" fill="hold"/>
                                        <p:tgtEl>
                                          <p:spTgt spid="747542"/>
                                        </p:tgtEl>
                                        <p:attrNameLst>
                                          <p:attrName>ppt_x</p:attrName>
                                        </p:attrNameLst>
                                      </p:cBhvr>
                                      <p:tavLst>
                                        <p:tav tm="0">
                                          <p:val>
                                            <p:strVal val="#ppt_x"/>
                                          </p:val>
                                        </p:tav>
                                        <p:tav tm="100000">
                                          <p:val>
                                            <p:strVal val="#ppt_x"/>
                                          </p:val>
                                        </p:tav>
                                      </p:tavLst>
                                    </p:anim>
                                    <p:anim calcmode="lin" valueType="num">
                                      <p:cBhvr additive="base">
                                        <p:cTn id="78" dur="500" fill="hold"/>
                                        <p:tgtEl>
                                          <p:spTgt spid="7475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4" name="chimes.wav"/>
                                        </p:tgtEl>
                                      </p:cMediaNode>
                                    </p:audio>
                                  </p:subTnLst>
                                </p:cTn>
                              </p:par>
                            </p:childTnLst>
                          </p:cTn>
                        </p:par>
                      </p:childTnLst>
                    </p:cTn>
                  </p:par>
                  <p:par>
                    <p:cTn id="79" fill="hold">
                      <p:stCondLst>
                        <p:cond delay="indefinite"/>
                      </p:stCondLst>
                      <p:childTnLst>
                        <p:par>
                          <p:cTn id="80" fill="hold">
                            <p:stCondLst>
                              <p:cond delay="0"/>
                            </p:stCondLst>
                            <p:childTnLst>
                              <p:par>
                                <p:cTn id="81" presetID="8" presetClass="entr" presetSubtype="16" fill="hold" grpId="0" nodeType="clickEffect">
                                  <p:stCondLst>
                                    <p:cond delay="0"/>
                                  </p:stCondLst>
                                  <p:childTnLst>
                                    <p:set>
                                      <p:cBhvr>
                                        <p:cTn id="82" dur="1" fill="hold">
                                          <p:stCondLst>
                                            <p:cond delay="0"/>
                                          </p:stCondLst>
                                        </p:cTn>
                                        <p:tgtEl>
                                          <p:spTgt spid="747543"/>
                                        </p:tgtEl>
                                        <p:attrNameLst>
                                          <p:attrName>style.visibility</p:attrName>
                                        </p:attrNameLst>
                                      </p:cBhvr>
                                      <p:to>
                                        <p:strVal val="visible"/>
                                      </p:to>
                                    </p:set>
                                    <p:animEffect transition="in" filter="diamond(in)">
                                      <p:cBhvr>
                                        <p:cTn id="83" dur="2000"/>
                                        <p:tgtEl>
                                          <p:spTgt spid="747543"/>
                                        </p:tgtEl>
                                      </p:cBhvr>
                                    </p:animEffect>
                                  </p:childTnLst>
                                  <p:subTnLst>
                                    <p:audio>
                                      <p:cMediaNode>
                                        <p:cTn display="0" masterRel="sameClick">
                                          <p:stCondLst>
                                            <p:cond evt="begin" delay="0">
                                              <p:tn val="81"/>
                                            </p:cond>
                                          </p:stCondLst>
                                          <p:endCondLst>
                                            <p:cond evt="onStopAudio" delay="0">
                                              <p:tgtEl>
                                                <p:sldTgt/>
                                              </p:tgtEl>
                                            </p:cond>
                                          </p:endCondLst>
                                        </p:cTn>
                                        <p:tgtEl>
                                          <p:sndTgt r:embed="rId4" name="chimes.wav"/>
                                        </p:tgtEl>
                                      </p:cMediaNode>
                                    </p:audio>
                                  </p:subTnLst>
                                </p:cTn>
                              </p:par>
                            </p:childTnLst>
                          </p:cTn>
                        </p:par>
                      </p:childTnLst>
                    </p:cTn>
                  </p:par>
                  <p:par>
                    <p:cTn id="84" fill="hold">
                      <p:stCondLst>
                        <p:cond delay="indefinite"/>
                      </p:stCondLst>
                      <p:childTnLst>
                        <p:par>
                          <p:cTn id="85" fill="hold">
                            <p:stCondLst>
                              <p:cond delay="0"/>
                            </p:stCondLst>
                            <p:childTnLst>
                              <p:par>
                                <p:cTn id="86" presetID="18" presetClass="entr" presetSubtype="6" fill="hold" grpId="0" nodeType="clickEffect">
                                  <p:stCondLst>
                                    <p:cond delay="0"/>
                                  </p:stCondLst>
                                  <p:childTnLst>
                                    <p:set>
                                      <p:cBhvr>
                                        <p:cTn id="87" dur="1" fill="hold">
                                          <p:stCondLst>
                                            <p:cond delay="0"/>
                                          </p:stCondLst>
                                        </p:cTn>
                                        <p:tgtEl>
                                          <p:spTgt spid="747544"/>
                                        </p:tgtEl>
                                        <p:attrNameLst>
                                          <p:attrName>style.visibility</p:attrName>
                                        </p:attrNameLst>
                                      </p:cBhvr>
                                      <p:to>
                                        <p:strVal val="visible"/>
                                      </p:to>
                                    </p:set>
                                    <p:animEffect transition="in" filter="strips(downRight)">
                                      <p:cBhvr>
                                        <p:cTn id="88" dur="500"/>
                                        <p:tgtEl>
                                          <p:spTgt spid="747544"/>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2" grpId="0" build="p" bldLvl="3" autoUpdateAnimBg="0"/>
      <p:bldP spid="747540" grpId="0" animBg="1"/>
      <p:bldP spid="747541" grpId="0" animBg="1"/>
      <p:bldP spid="747542" grpId="0" animBg="1"/>
      <p:bldP spid="747544" grpId="0" animBg="1"/>
      <p:bldP spid="74754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9574" name="Text Box 6"/>
          <p:cNvSpPr txBox="1">
            <a:spLocks noChangeArrowheads="1"/>
          </p:cNvSpPr>
          <p:nvPr/>
        </p:nvSpPr>
        <p:spPr bwMode="auto">
          <a:xfrm>
            <a:off x="1775520" y="2924944"/>
            <a:ext cx="9725514" cy="504056"/>
          </a:xfrm>
          <a:prstGeom prst="rect">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16200000" scaled="1"/>
            <a:tileRect/>
          </a:gradFill>
          <a:ln w="28575">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algn="ctr"/>
            <a:r>
              <a:rPr lang="en-US" altLang="zh-CN" sz="2000" b="1" dirty="0">
                <a:solidFill>
                  <a:srgbClr val="C00000"/>
                </a:solidFill>
                <a:effectLst>
                  <a:outerShdw blurRad="38100" dist="38100" dir="2700000" algn="ctr" rotWithShape="0">
                    <a:schemeClr val="bg1"/>
                  </a:outerShdw>
                </a:effectLst>
                <a:latin typeface="+mn-lt"/>
                <a:ea typeface="隶书" pitchFamily="49" charset="-122"/>
              </a:rPr>
              <a:t>[</a:t>
            </a:r>
            <a:r>
              <a:rPr lang="zh-CN" altLang="en-US" sz="2000" b="1" dirty="0">
                <a:solidFill>
                  <a:srgbClr val="C00000"/>
                </a:solidFill>
                <a:effectLst>
                  <a:outerShdw blurRad="38100" dist="38100" dir="2700000" algn="ctr" rotWithShape="0">
                    <a:schemeClr val="bg1"/>
                  </a:outerShdw>
                </a:effectLst>
                <a:latin typeface="+mn-lt"/>
                <a:ea typeface="隶书" pitchFamily="49" charset="-122"/>
              </a:rPr>
              <a:t>存储类型</a:t>
            </a:r>
            <a:r>
              <a:rPr lang="en-US" altLang="zh-CN" sz="2000" b="1" dirty="0">
                <a:solidFill>
                  <a:srgbClr val="C00000"/>
                </a:solidFill>
                <a:effectLst>
                  <a:outerShdw blurRad="38100" dist="38100" dir="2700000" algn="ctr" rotWithShape="0">
                    <a:schemeClr val="bg1"/>
                  </a:outerShdw>
                </a:effectLst>
                <a:latin typeface="+mn-lt"/>
                <a:ea typeface="隶书" pitchFamily="49" charset="-122"/>
              </a:rPr>
              <a:t>]    </a:t>
            </a:r>
            <a:r>
              <a:rPr lang="zh-CN" altLang="en-US" sz="2000" b="1" dirty="0">
                <a:solidFill>
                  <a:srgbClr val="C00000"/>
                </a:solidFill>
                <a:effectLst>
                  <a:outerShdw blurRad="38100" dist="38100" dir="2700000" algn="ctr" rotWithShape="0">
                    <a:schemeClr val="bg1"/>
                  </a:outerShdw>
                </a:effectLst>
                <a:latin typeface="+mn-lt"/>
                <a:ea typeface="隶书" pitchFamily="49" charset="-122"/>
              </a:rPr>
              <a:t>数据类型   变量名</a:t>
            </a:r>
            <a:r>
              <a:rPr lang="en-US" altLang="zh-CN" sz="2000" b="1" dirty="0">
                <a:solidFill>
                  <a:srgbClr val="C00000"/>
                </a:solidFill>
                <a:effectLst>
                  <a:outerShdw blurRad="38100" dist="38100" dir="2700000" algn="ctr" rotWithShape="0">
                    <a:schemeClr val="bg1"/>
                  </a:outerShdw>
                </a:effectLst>
                <a:latin typeface="+mn-lt"/>
                <a:ea typeface="隶书" pitchFamily="49" charset="-122"/>
              </a:rPr>
              <a:t>1[</a:t>
            </a:r>
            <a:r>
              <a:rPr lang="zh-CN" altLang="en-US" sz="2000" b="1" dirty="0">
                <a:solidFill>
                  <a:srgbClr val="C00000"/>
                </a:solidFill>
                <a:effectLst>
                  <a:outerShdw blurRad="38100" dist="38100" dir="2700000" algn="ctr" rotWithShape="0">
                    <a:schemeClr val="bg1"/>
                  </a:outerShdw>
                </a:effectLst>
                <a:latin typeface="+mn-lt"/>
                <a:ea typeface="隶书" pitchFamily="49" charset="-122"/>
              </a:rPr>
              <a:t>，变量名</a:t>
            </a:r>
            <a:r>
              <a:rPr lang="en-US" altLang="zh-CN" sz="2000" b="1" dirty="0">
                <a:solidFill>
                  <a:srgbClr val="C00000"/>
                </a:solidFill>
                <a:effectLst>
                  <a:outerShdw blurRad="38100" dist="38100" dir="2700000" algn="ctr" rotWithShape="0">
                    <a:schemeClr val="bg1"/>
                  </a:outerShdw>
                </a:effectLst>
                <a:latin typeface="+mn-lt"/>
                <a:ea typeface="隶书" pitchFamily="49" charset="-122"/>
              </a:rPr>
              <a:t>2</a:t>
            </a:r>
            <a:r>
              <a:rPr lang="zh-CN" altLang="en-US" sz="2000" b="1" dirty="0">
                <a:solidFill>
                  <a:srgbClr val="C00000"/>
                </a:solidFill>
                <a:effectLst>
                  <a:outerShdw blurRad="38100" dist="38100" dir="2700000" algn="ctr" rotWithShape="0">
                    <a:schemeClr val="bg1"/>
                  </a:outerShdw>
                </a:effectLst>
                <a:latin typeface="+mn-lt"/>
                <a:ea typeface="隶书" pitchFamily="49" charset="-122"/>
              </a:rPr>
              <a:t>，</a:t>
            </a:r>
            <a:r>
              <a:rPr lang="en-US" altLang="zh-CN" sz="2000" b="1" dirty="0">
                <a:solidFill>
                  <a:srgbClr val="C00000"/>
                </a:solidFill>
                <a:effectLst>
                  <a:outerShdw blurRad="38100" dist="38100" dir="2700000" algn="ctr" rotWithShape="0">
                    <a:schemeClr val="bg1"/>
                  </a:outerShdw>
                </a:effectLst>
                <a:latin typeface="+mn-lt"/>
                <a:ea typeface="隶书" pitchFamily="49" charset="-122"/>
              </a:rPr>
              <a:t>…</a:t>
            </a:r>
            <a:r>
              <a:rPr lang="zh-CN" altLang="en-US" sz="2000" b="1" dirty="0">
                <a:solidFill>
                  <a:srgbClr val="C00000"/>
                </a:solidFill>
                <a:effectLst>
                  <a:outerShdw blurRad="38100" dist="38100" dir="2700000" algn="ctr" rotWithShape="0">
                    <a:schemeClr val="bg1"/>
                  </a:outerShdw>
                </a:effectLst>
                <a:latin typeface="+mn-lt"/>
                <a:ea typeface="隶书" pitchFamily="49" charset="-122"/>
              </a:rPr>
              <a:t>，变量名</a:t>
            </a:r>
            <a:r>
              <a:rPr lang="en-US" altLang="zh-CN" sz="2000" b="1" dirty="0">
                <a:solidFill>
                  <a:srgbClr val="C00000"/>
                </a:solidFill>
                <a:effectLst>
                  <a:outerShdw blurRad="38100" dist="38100" dir="2700000" algn="ctr" rotWithShape="0">
                    <a:schemeClr val="bg1"/>
                  </a:outerShdw>
                </a:effectLst>
                <a:latin typeface="+mn-lt"/>
                <a:ea typeface="隶书" pitchFamily="49" charset="-122"/>
              </a:rPr>
              <a:t>n]</a:t>
            </a:r>
            <a:r>
              <a:rPr lang="zh-CN" altLang="en-US" sz="2000" b="1" dirty="0">
                <a:solidFill>
                  <a:srgbClr val="C00000"/>
                </a:solidFill>
                <a:effectLst>
                  <a:outerShdw blurRad="38100" dist="38100" dir="2700000" algn="ctr" rotWithShape="0">
                    <a:schemeClr val="bg1"/>
                  </a:outerShdw>
                </a:effectLst>
                <a:latin typeface="+mn-lt"/>
                <a:ea typeface="隶书" pitchFamily="49" charset="-122"/>
              </a:rPr>
              <a:t>；</a:t>
            </a:r>
          </a:p>
        </p:txBody>
      </p:sp>
      <p:sp>
        <p:nvSpPr>
          <p:cNvPr id="749570" name="Rectangle 2"/>
          <p:cNvSpPr>
            <a:spLocks noGrp="1" noChangeArrowheads="1"/>
          </p:cNvSpPr>
          <p:nvPr>
            <p:ph type="body" idx="4294967295"/>
          </p:nvPr>
        </p:nvSpPr>
        <p:spPr>
          <a:xfrm>
            <a:off x="431696" y="266701"/>
            <a:ext cx="10704864" cy="4962525"/>
          </a:xfrm>
        </p:spPr>
        <p:txBody>
          <a:bodyPr/>
          <a:lstStyle/>
          <a:p>
            <a:pPr>
              <a:buFontTx/>
              <a:buNone/>
            </a:pPr>
            <a:r>
              <a:rPr lang="en-US" altLang="zh-CN" dirty="0">
                <a:solidFill>
                  <a:srgbClr val="FF3300"/>
                </a:solidFill>
                <a:effectLst>
                  <a:outerShdw blurRad="38100" dist="38100" dir="2700000" algn="tl">
                    <a:srgbClr val="000000"/>
                  </a:outerShdw>
                </a:effectLst>
                <a:latin typeface="隶书" pitchFamily="49" charset="-122"/>
                <a:ea typeface="隶书" pitchFamily="49" charset="-122"/>
              </a:rPr>
              <a:t>3.2 </a:t>
            </a:r>
            <a:r>
              <a:rPr lang="zh-CN" altLang="en-US" dirty="0">
                <a:solidFill>
                  <a:srgbClr val="FF3300"/>
                </a:solidFill>
                <a:effectLst>
                  <a:outerShdw blurRad="38100" dist="38100" dir="2700000" algn="tl">
                    <a:srgbClr val="000000"/>
                  </a:outerShdw>
                </a:effectLst>
                <a:latin typeface="隶书" pitchFamily="49" charset="-122"/>
                <a:ea typeface="隶书" pitchFamily="49" charset="-122"/>
              </a:rPr>
              <a:t>常量、变量和标识符</a:t>
            </a:r>
          </a:p>
          <a:p>
            <a:pPr lvl="1">
              <a:buFontTx/>
              <a:buNone/>
            </a:pPr>
            <a:r>
              <a:rPr lang="en-US" altLang="zh-CN" sz="3200" dirty="0">
                <a:solidFill>
                  <a:srgbClr val="FF00FF"/>
                </a:solidFill>
                <a:effectLst>
                  <a:outerShdw blurRad="38100" dist="38100" dir="2700000" algn="tl">
                    <a:srgbClr val="000000"/>
                  </a:outerShdw>
                </a:effectLst>
                <a:latin typeface="隶书" pitchFamily="49" charset="-122"/>
                <a:ea typeface="隶书" pitchFamily="49" charset="-122"/>
              </a:rPr>
              <a:t>3.</a:t>
            </a:r>
            <a:r>
              <a:rPr lang="zh-CN" altLang="en-US" sz="3200" dirty="0">
                <a:solidFill>
                  <a:srgbClr val="FF00FF"/>
                </a:solidFill>
                <a:effectLst>
                  <a:outerShdw blurRad="38100" dist="38100" dir="2700000" algn="tl">
                    <a:srgbClr val="000000"/>
                  </a:outerShdw>
                </a:effectLst>
                <a:latin typeface="隶书" pitchFamily="49" charset="-122"/>
                <a:ea typeface="隶书" pitchFamily="49" charset="-122"/>
              </a:rPr>
              <a:t>变量</a:t>
            </a:r>
          </a:p>
          <a:p>
            <a:pPr lvl="2">
              <a:buFont typeface="Wingdings" panose="05000000000000000000" pitchFamily="2" charset="2"/>
              <a:buChar char="l"/>
            </a:pPr>
            <a:r>
              <a:rPr lang="zh-CN" altLang="en-US" dirty="0">
                <a:solidFill>
                  <a:srgbClr val="006600"/>
                </a:solidFill>
                <a:effectLst>
                  <a:outerShdw blurRad="38100" dist="38100" dir="2700000" algn="tl">
                    <a:srgbClr val="000000"/>
                  </a:outerShdw>
                </a:effectLst>
                <a:latin typeface="华文琥珀" panose="02010800040101010101" pitchFamily="2" charset="-122"/>
                <a:ea typeface="华文琥珀" panose="02010800040101010101" pitchFamily="2" charset="-122"/>
              </a:rPr>
              <a:t>定义：</a:t>
            </a:r>
            <a:r>
              <a:rPr lang="zh-CN" altLang="en-US" dirty="0">
                <a:latin typeface="楷体" pitchFamily="49" charset="-122"/>
                <a:ea typeface="楷体" pitchFamily="49" charset="-122"/>
              </a:rPr>
              <a:t>程序运行时其值可以被改变的量 </a:t>
            </a:r>
          </a:p>
          <a:p>
            <a:pPr lvl="2">
              <a:buFont typeface="Wingdings" panose="05000000000000000000" pitchFamily="2" charset="2"/>
              <a:buChar char="l"/>
            </a:pPr>
            <a:r>
              <a:rPr lang="zh-CN" altLang="en-US" dirty="0">
                <a:solidFill>
                  <a:srgbClr val="006600"/>
                </a:solidFill>
                <a:effectLst>
                  <a:outerShdw blurRad="38100" dist="38100" dir="2700000" algn="tl">
                    <a:srgbClr val="000000"/>
                  </a:outerShdw>
                </a:effectLst>
                <a:latin typeface="华文琥珀" panose="02010800040101010101" pitchFamily="2" charset="-122"/>
                <a:ea typeface="华文琥珀" panose="02010800040101010101" pitchFamily="2" charset="-122"/>
              </a:rPr>
              <a:t>变量的两要素：</a:t>
            </a:r>
            <a:r>
              <a:rPr lang="zh-CN" altLang="en-US" dirty="0">
                <a:latin typeface="楷体" pitchFamily="49" charset="-122"/>
                <a:ea typeface="楷体" pitchFamily="49" charset="-122"/>
              </a:rPr>
              <a:t>变量名 、变量值</a:t>
            </a:r>
          </a:p>
          <a:p>
            <a:pPr lvl="2">
              <a:buFont typeface="Wingdings" panose="05000000000000000000" pitchFamily="2" charset="2"/>
              <a:buChar char="l"/>
            </a:pPr>
            <a:r>
              <a:rPr lang="zh-CN" altLang="en-US" dirty="0">
                <a:solidFill>
                  <a:srgbClr val="006600"/>
                </a:solidFill>
                <a:effectLst>
                  <a:outerShdw blurRad="38100" dist="38100" dir="2700000" algn="tl">
                    <a:srgbClr val="000000"/>
                  </a:outerShdw>
                </a:effectLst>
                <a:latin typeface="华文琥珀" panose="02010800040101010101" pitchFamily="2" charset="-122"/>
                <a:ea typeface="华文琥珀" panose="02010800040101010101" pitchFamily="2" charset="-122"/>
              </a:rPr>
              <a:t>变量的定义格式：</a:t>
            </a:r>
          </a:p>
          <a:p>
            <a:pPr lvl="2"/>
            <a:endParaRPr lang="zh-CN" altLang="en-US" dirty="0">
              <a:solidFill>
                <a:srgbClr val="006600"/>
              </a:solidFill>
              <a:effectLst>
                <a:outerShdw blurRad="38100" dist="38100" dir="2700000" algn="tl">
                  <a:srgbClr val="000000"/>
                </a:outerShdw>
              </a:effectLst>
              <a:latin typeface="楷体" pitchFamily="49" charset="-122"/>
              <a:ea typeface="楷体" pitchFamily="49" charset="-122"/>
            </a:endParaRPr>
          </a:p>
          <a:p>
            <a:pPr lvl="2">
              <a:buFontTx/>
              <a:buNone/>
            </a:pPr>
            <a:endParaRPr lang="zh-CN" altLang="en-US" dirty="0">
              <a:solidFill>
                <a:srgbClr val="006600"/>
              </a:solidFill>
              <a:effectLst>
                <a:outerShdw blurRad="38100" dist="38100" dir="2700000" algn="tl">
                  <a:srgbClr val="000000"/>
                </a:outerShdw>
              </a:effectLst>
              <a:latin typeface="楷体" pitchFamily="49" charset="-122"/>
              <a:ea typeface="楷体" pitchFamily="49" charset="-122"/>
            </a:endParaRPr>
          </a:p>
          <a:p>
            <a:pPr lvl="2">
              <a:buFont typeface="Wingdings" panose="05000000000000000000" pitchFamily="2" charset="2"/>
              <a:buChar char="l"/>
            </a:pPr>
            <a:r>
              <a:rPr lang="zh-CN" altLang="en-US" dirty="0">
                <a:solidFill>
                  <a:srgbClr val="006600"/>
                </a:solidFill>
                <a:effectLst>
                  <a:outerShdw blurRad="38100" dist="38100" dir="2700000" algn="tl">
                    <a:srgbClr val="000000"/>
                  </a:outerShdw>
                </a:effectLst>
                <a:latin typeface="华文琥珀" panose="02010800040101010101" pitchFamily="2" charset="-122"/>
                <a:ea typeface="华文琥珀" panose="02010800040101010101" pitchFamily="2" charset="-122"/>
              </a:rPr>
              <a:t>变量的初始化</a:t>
            </a:r>
            <a:r>
              <a:rPr lang="zh-CN" altLang="en-US" dirty="0">
                <a:solidFill>
                  <a:srgbClr val="006600"/>
                </a:solidFill>
                <a:effectLst>
                  <a:outerShdw blurRad="38100" dist="38100" dir="2700000" algn="tl">
                    <a:srgbClr val="000000"/>
                  </a:outerShdw>
                </a:effectLst>
                <a:latin typeface="楷体" pitchFamily="49" charset="-122"/>
                <a:ea typeface="楷体" pitchFamily="49" charset="-122"/>
              </a:rPr>
              <a:t>：</a:t>
            </a:r>
            <a:r>
              <a:rPr lang="zh-CN" altLang="en-US" dirty="0">
                <a:latin typeface="楷体" pitchFamily="49" charset="-122"/>
                <a:ea typeface="楷体" pitchFamily="49" charset="-122"/>
              </a:rPr>
              <a:t>定义时赋初始值</a:t>
            </a:r>
          </a:p>
          <a:p>
            <a:pPr lvl="2">
              <a:buFont typeface="Wingdings" panose="05000000000000000000" pitchFamily="2" charset="2"/>
              <a:buChar char="l"/>
            </a:pPr>
            <a:r>
              <a:rPr lang="zh-CN" altLang="en-US" dirty="0">
                <a:solidFill>
                  <a:srgbClr val="006600"/>
                </a:solidFill>
                <a:effectLst>
                  <a:outerShdw blurRad="38100" dist="38100" dir="2700000" algn="tl">
                    <a:srgbClr val="000000"/>
                  </a:outerShdw>
                </a:effectLst>
                <a:latin typeface="华文琥珀" panose="02010800040101010101" pitchFamily="2" charset="-122"/>
                <a:ea typeface="华文琥珀" panose="02010800040101010101" pitchFamily="2" charset="-122"/>
              </a:rPr>
              <a:t>变量的使用：</a:t>
            </a:r>
            <a:r>
              <a:rPr lang="zh-CN" altLang="en-US" dirty="0">
                <a:solidFill>
                  <a:srgbClr val="CC3300"/>
                </a:solidFill>
                <a:effectLst>
                  <a:outerShdw blurRad="38100" dist="38100" dir="2700000" algn="tl">
                    <a:srgbClr val="000000"/>
                  </a:outerShdw>
                </a:effectLst>
                <a:latin typeface="楷体" pitchFamily="49" charset="-122"/>
                <a:ea typeface="楷体" pitchFamily="49" charset="-122"/>
              </a:rPr>
              <a:t>先定义，后赋值</a:t>
            </a:r>
          </a:p>
          <a:p>
            <a:pPr lvl="2">
              <a:buFont typeface="Wingdings" panose="05000000000000000000" pitchFamily="2" charset="2"/>
              <a:buChar char="l"/>
            </a:pPr>
            <a:r>
              <a:rPr lang="zh-CN" altLang="en-US" dirty="0">
                <a:solidFill>
                  <a:srgbClr val="006600"/>
                </a:solidFill>
                <a:effectLst>
                  <a:outerShdw blurRad="38100" dist="38100" dir="2700000" algn="tl">
                    <a:srgbClr val="000000"/>
                  </a:outerShdw>
                </a:effectLst>
                <a:latin typeface="华文琥珀" panose="02010800040101010101" pitchFamily="2" charset="-122"/>
                <a:ea typeface="华文琥珀" panose="02010800040101010101" pitchFamily="2" charset="-122"/>
              </a:rPr>
              <a:t>变量定义位置：</a:t>
            </a:r>
            <a:r>
              <a:rPr lang="zh-CN" altLang="en-US" dirty="0">
                <a:solidFill>
                  <a:srgbClr val="0000FF"/>
                </a:solidFill>
                <a:effectLst>
                  <a:outerShdw blurRad="38100" dist="38100" dir="2700000" algn="tl">
                    <a:srgbClr val="000000"/>
                  </a:outerShdw>
                </a:effectLst>
                <a:latin typeface="楷体" pitchFamily="49" charset="-122"/>
                <a:ea typeface="楷体" pitchFamily="49" charset="-122"/>
              </a:rPr>
              <a:t>一般</a:t>
            </a:r>
            <a:r>
              <a:rPr lang="zh-CN" altLang="en-US" dirty="0">
                <a:latin typeface="楷体" pitchFamily="49" charset="-122"/>
                <a:ea typeface="楷体" pitchFamily="49" charset="-122"/>
              </a:rPr>
              <a:t>放在函数开头</a:t>
            </a:r>
          </a:p>
        </p:txBody>
      </p:sp>
      <p:sp>
        <p:nvSpPr>
          <p:cNvPr id="749579" name="AutoShape 11"/>
          <p:cNvSpPr>
            <a:spLocks noChangeArrowheads="1"/>
          </p:cNvSpPr>
          <p:nvPr/>
        </p:nvSpPr>
        <p:spPr bwMode="auto">
          <a:xfrm>
            <a:off x="4032405" y="3887261"/>
            <a:ext cx="1987550" cy="730250"/>
          </a:xfrm>
          <a:prstGeom prst="wedgeRectCallout">
            <a:avLst>
              <a:gd name="adj1" fmla="val 13389"/>
              <a:gd name="adj2" fmla="val -130806"/>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0800000" scaled="1"/>
            <a:tileRect/>
          </a:gradFill>
          <a:ln w="28575">
            <a:solidFill>
              <a:srgbClr val="0000FF"/>
            </a:solidFill>
            <a:miter lim="800000"/>
            <a:headEnd/>
            <a:tailEnd/>
          </a:ln>
          <a:effectLst>
            <a:outerShdw blurRad="50800" dist="106680" dir="2700000" algn="tl" rotWithShape="0">
              <a:prstClr val="black">
                <a:alpha val="43000"/>
              </a:prstClr>
            </a:outerShdw>
          </a:effectLst>
        </p:spPr>
        <p:txBody>
          <a:bodyPr wrap="none" lIns="90000" tIns="46800" rIns="90000" bIns="46800" anchor="ctr">
            <a:spAutoFit/>
          </a:bodyPr>
          <a:lstStyle/>
          <a:p>
            <a:pPr algn="ctr" eaLnBrk="0" hangingPunct="0"/>
            <a:r>
              <a:rPr lang="zh-CN" altLang="en-US" sz="2000">
                <a:effectLst>
                  <a:outerShdw dist="38100" dir="2700000" algn="ctr" rotWithShape="0">
                    <a:schemeClr val="bg1"/>
                  </a:outerShdw>
                </a:effectLst>
                <a:latin typeface="Arial" pitchFamily="34" charset="0"/>
                <a:ea typeface="隶书" pitchFamily="49" charset="-122"/>
              </a:rPr>
              <a:t>决定分配字节数</a:t>
            </a:r>
          </a:p>
          <a:p>
            <a:pPr algn="ctr" eaLnBrk="0" hangingPunct="0"/>
            <a:r>
              <a:rPr lang="zh-CN" altLang="en-US" sz="2000">
                <a:effectLst>
                  <a:outerShdw dist="38100" dir="2700000" algn="ctr" rotWithShape="0">
                    <a:schemeClr val="bg1"/>
                  </a:outerShdw>
                </a:effectLst>
                <a:latin typeface="Arial" pitchFamily="34" charset="0"/>
                <a:ea typeface="隶书" pitchFamily="49" charset="-122"/>
              </a:rPr>
              <a:t>和数的表示范围</a:t>
            </a:r>
          </a:p>
        </p:txBody>
      </p:sp>
      <p:sp>
        <p:nvSpPr>
          <p:cNvPr id="749580" name="AutoShape 12"/>
          <p:cNvSpPr>
            <a:spLocks noChangeArrowheads="1"/>
          </p:cNvSpPr>
          <p:nvPr/>
        </p:nvSpPr>
        <p:spPr bwMode="auto">
          <a:xfrm>
            <a:off x="6048629" y="3933057"/>
            <a:ext cx="2044700" cy="402291"/>
          </a:xfrm>
          <a:prstGeom prst="wedgeRectCallout">
            <a:avLst>
              <a:gd name="adj1" fmla="val -36491"/>
              <a:gd name="adj2" fmla="val -196875"/>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0800000" scaled="1"/>
            <a:tileRect/>
          </a:gradFill>
          <a:ln w="28575">
            <a:solidFill>
              <a:srgbClr val="0000FF"/>
            </a:solidFill>
            <a:miter lim="800000"/>
            <a:headEnd/>
            <a:tailEnd/>
          </a:ln>
          <a:effectLst>
            <a:outerShdw blurRad="50800" dist="106680" dir="2700000" algn="tl" rotWithShape="0">
              <a:prstClr val="black">
                <a:alpha val="43000"/>
              </a:prstClr>
            </a:outerShdw>
          </a:effectLst>
        </p:spPr>
        <p:txBody>
          <a:bodyPr lIns="90000" tIns="46800" rIns="90000" bIns="46800" anchor="ctr">
            <a:spAutoFit/>
          </a:bodyPr>
          <a:lstStyle/>
          <a:p>
            <a:pPr algn="ctr" eaLnBrk="0" hangingPunct="0"/>
            <a:r>
              <a:rPr lang="zh-CN" altLang="en-US" sz="2000">
                <a:effectLst>
                  <a:outerShdw dist="38100" dir="2700000" algn="ctr" rotWithShape="0">
                    <a:schemeClr val="bg1"/>
                  </a:outerShdw>
                </a:effectLst>
                <a:latin typeface="Arial" pitchFamily="34" charset="0"/>
                <a:ea typeface="隶书" pitchFamily="49" charset="-122"/>
              </a:rPr>
              <a:t>合法标识符</a:t>
            </a:r>
          </a:p>
        </p:txBody>
      </p:sp>
      <p:grpSp>
        <p:nvGrpSpPr>
          <p:cNvPr id="749712" name="Group 144"/>
          <p:cNvGrpSpPr>
            <a:grpSpLocks/>
          </p:cNvGrpSpPr>
          <p:nvPr/>
        </p:nvGrpSpPr>
        <p:grpSpPr bwMode="auto">
          <a:xfrm>
            <a:off x="-12805" y="0"/>
            <a:ext cx="446088" cy="6858000"/>
            <a:chOff x="0" y="0"/>
            <a:chExt cx="281" cy="4320"/>
          </a:xfrm>
        </p:grpSpPr>
        <p:sp>
          <p:nvSpPr>
            <p:cNvPr id="749713" name="Text Box 14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49714" name="Text Box 14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66" name="AutoShape 11"/>
          <p:cNvSpPr>
            <a:spLocks noChangeArrowheads="1"/>
          </p:cNvSpPr>
          <p:nvPr/>
        </p:nvSpPr>
        <p:spPr bwMode="auto">
          <a:xfrm>
            <a:off x="2527788" y="3884495"/>
            <a:ext cx="1720641" cy="710067"/>
          </a:xfrm>
          <a:prstGeom prst="wedgeRectCallout">
            <a:avLst>
              <a:gd name="adj1" fmla="val 13389"/>
              <a:gd name="adj2" fmla="val -130806"/>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0800000" scaled="1"/>
            <a:tileRect/>
          </a:gradFill>
          <a:ln w="28575">
            <a:solidFill>
              <a:srgbClr val="0000FF"/>
            </a:solidFill>
            <a:miter lim="800000"/>
            <a:headEnd/>
            <a:tailEnd/>
          </a:ln>
          <a:effectLst>
            <a:outerShdw blurRad="50800" dist="106680" dir="2700000" algn="tl" rotWithShape="0">
              <a:prstClr val="black">
                <a:alpha val="43000"/>
              </a:prstClr>
            </a:outerShdw>
          </a:effectLst>
        </p:spPr>
        <p:txBody>
          <a:bodyPr wrap="none" lIns="90000" tIns="46800" rIns="90000" bIns="46800" anchor="ctr">
            <a:spAutoFit/>
          </a:bodyPr>
          <a:lstStyle/>
          <a:p>
            <a:pPr algn="ctr" eaLnBrk="0" hangingPunct="0"/>
            <a:r>
              <a:rPr lang="zh-CN" altLang="en-US" sz="2000" dirty="0">
                <a:effectLst>
                  <a:outerShdw dist="38100" dir="2700000" algn="ctr" rotWithShape="0">
                    <a:schemeClr val="bg1"/>
                  </a:outerShdw>
                </a:effectLst>
                <a:latin typeface="Arial" pitchFamily="34" charset="0"/>
                <a:ea typeface="隶书" pitchFamily="49" charset="-122"/>
              </a:rPr>
              <a:t>变量占用内存</a:t>
            </a:r>
            <a:endParaRPr lang="en-US" altLang="zh-CN" sz="2000" dirty="0">
              <a:effectLst>
                <a:outerShdw dist="38100" dir="2700000" algn="ctr" rotWithShape="0">
                  <a:schemeClr val="bg1"/>
                </a:outerShdw>
              </a:effectLst>
              <a:latin typeface="Arial" pitchFamily="34" charset="0"/>
              <a:ea typeface="隶书" pitchFamily="49" charset="-122"/>
            </a:endParaRPr>
          </a:p>
          <a:p>
            <a:pPr algn="ctr" eaLnBrk="0" hangingPunct="0"/>
            <a:r>
              <a:rPr lang="zh-CN" altLang="en-US" sz="2000" dirty="0">
                <a:effectLst>
                  <a:outerShdw dist="38100" dir="2700000" algn="ctr" rotWithShape="0">
                    <a:schemeClr val="bg1"/>
                  </a:outerShdw>
                </a:effectLst>
                <a:latin typeface="Arial" pitchFamily="34" charset="0"/>
                <a:ea typeface="隶书" pitchFamily="49" charset="-122"/>
              </a:rPr>
              <a:t>空间的方式</a:t>
            </a:r>
          </a:p>
        </p:txBody>
      </p:sp>
      <p:sp>
        <p:nvSpPr>
          <p:cNvPr id="749575" name="Rectangle 7"/>
          <p:cNvSpPr>
            <a:spLocks noChangeArrowheads="1"/>
          </p:cNvSpPr>
          <p:nvPr/>
        </p:nvSpPr>
        <p:spPr bwMode="auto">
          <a:xfrm>
            <a:off x="2474336" y="3597243"/>
            <a:ext cx="8410575" cy="1225550"/>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dirty="0">
                <a:solidFill>
                  <a:srgbClr val="FF3399"/>
                </a:solidFill>
                <a:effectLst>
                  <a:outerShdw blurRad="38100" dist="38100" dir="2700000" algn="tl">
                    <a:srgbClr val="000000">
                      <a:alpha val="43137"/>
                    </a:srgbClr>
                  </a:outerShdw>
                </a:effectLst>
                <a:latin typeface="隶书" pitchFamily="49" charset="-122"/>
                <a:ea typeface="隶书" pitchFamily="49" charset="-122"/>
              </a:rPr>
              <a:t>例：  </a:t>
            </a:r>
            <a:r>
              <a:rPr lang="en-US" altLang="zh-CN" b="1" dirty="0" err="1">
                <a:effectLst>
                  <a:outerShdw blurRad="38100" dist="38100" dir="2700000" algn="tl">
                    <a:srgbClr val="000000">
                      <a:alpha val="43137"/>
                    </a:srgbClr>
                  </a:outerShdw>
                </a:effectLst>
              </a:rPr>
              <a:t>int</a:t>
            </a:r>
            <a:r>
              <a:rPr lang="en-US" altLang="zh-CN" b="1" dirty="0">
                <a:effectLst>
                  <a:outerShdw blurRad="38100" dist="38100" dir="2700000" algn="tl">
                    <a:srgbClr val="000000">
                      <a:alpha val="43137"/>
                    </a:srgbClr>
                  </a:outerShdw>
                </a:effectLst>
              </a:rPr>
              <a:t> x,  y, z;</a:t>
            </a:r>
          </a:p>
          <a:p>
            <a:pPr lvl="2"/>
            <a:r>
              <a:rPr lang="en-US" altLang="zh-CN" b="1" dirty="0">
                <a:effectLst>
                  <a:outerShdw blurRad="38100" dist="38100" dir="2700000" algn="tl">
                    <a:srgbClr val="000000">
                      <a:alpha val="43137"/>
                    </a:srgbClr>
                  </a:outerShdw>
                </a:effectLst>
              </a:rPr>
              <a:t>float  radius,  length,  area; </a:t>
            </a:r>
          </a:p>
          <a:p>
            <a:pPr lvl="2"/>
            <a:r>
              <a:rPr lang="en-US" altLang="zh-CN" b="1" dirty="0">
                <a:effectLst>
                  <a:outerShdw blurRad="38100" dist="38100" dir="2700000" algn="tl">
                    <a:srgbClr val="000000">
                      <a:alpha val="43137"/>
                    </a:srgbClr>
                  </a:outerShdw>
                </a:effectLst>
              </a:rPr>
              <a:t>char </a:t>
            </a:r>
            <a:r>
              <a:rPr lang="en-US" altLang="zh-CN" b="1" dirty="0" err="1">
                <a:effectLst>
                  <a:outerShdw blurRad="38100" dist="38100" dir="2700000" algn="tl">
                    <a:srgbClr val="000000">
                      <a:alpha val="43137"/>
                    </a:srgbClr>
                  </a:outerShdw>
                </a:effectLst>
              </a:rPr>
              <a:t>ch</a:t>
            </a:r>
            <a:r>
              <a:rPr lang="en-US" altLang="zh-CN" b="1" dirty="0">
                <a:effectLst>
                  <a:outerShdw blurRad="38100" dist="38100" dir="2700000" algn="tl">
                    <a:srgbClr val="000000">
                      <a:alpha val="43137"/>
                    </a:srgbClr>
                  </a:outerShdw>
                </a:effectLst>
              </a:rPr>
              <a:t>;</a:t>
            </a:r>
          </a:p>
        </p:txBody>
      </p:sp>
      <p:sp>
        <p:nvSpPr>
          <p:cNvPr id="749581" name="Text Box 13"/>
          <p:cNvSpPr txBox="1">
            <a:spLocks noChangeArrowheads="1"/>
          </p:cNvSpPr>
          <p:nvPr/>
        </p:nvSpPr>
        <p:spPr bwMode="auto">
          <a:xfrm>
            <a:off x="4443067" y="4149080"/>
            <a:ext cx="5109317" cy="2311400"/>
          </a:xfrm>
          <a:prstGeom prst="rect">
            <a:avLst/>
          </a:prstGeom>
          <a:solidFill>
            <a:schemeClr val="bg1"/>
          </a:solidFill>
          <a:ln w="38100">
            <a:solidFill>
              <a:srgbClr val="FF3399"/>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zh-CN" altLang="en-US" b="1" dirty="0">
                <a:solidFill>
                  <a:srgbClr val="FF3399"/>
                </a:solidFill>
                <a:effectLst>
                  <a:outerShdw blurRad="38100" dist="38100" dir="2700000" algn="tl">
                    <a:srgbClr val="000000">
                      <a:alpha val="43137"/>
                    </a:srgbClr>
                  </a:outerShdw>
                </a:effectLst>
                <a:ea typeface="隶书" pitchFamily="49" charset="-122"/>
              </a:rPr>
              <a:t>例</a:t>
            </a:r>
            <a:r>
              <a:rPr lang="en-US" altLang="zh-CN" b="1" dirty="0">
                <a:solidFill>
                  <a:srgbClr val="FF3399"/>
                </a:solidFill>
                <a:effectLst>
                  <a:outerShdw blurRad="38100" dist="38100" dir="2700000" algn="tl">
                    <a:srgbClr val="000000">
                      <a:alpha val="43137"/>
                    </a:srgbClr>
                  </a:outerShdw>
                </a:effectLst>
                <a:ea typeface="隶书" pitchFamily="49" charset="-122"/>
              </a:rPr>
              <a:t>:</a:t>
            </a:r>
            <a:endParaRPr lang="en-US" altLang="zh-CN" b="1" dirty="0">
              <a:solidFill>
                <a:srgbClr val="FF3399"/>
              </a:solidFill>
              <a:effectLst>
                <a:outerShdw blurRad="38100" dist="38100" dir="2700000" algn="tl">
                  <a:srgbClr val="000000">
                    <a:alpha val="43137"/>
                  </a:srgbClr>
                </a:outerShdw>
              </a:effectLst>
            </a:endParaRPr>
          </a:p>
          <a:p>
            <a:pPr eaLnBrk="0" hangingPunct="0"/>
            <a:r>
              <a:rPr lang="en-US" altLang="zh-CN" b="1" dirty="0">
                <a:effectLst>
                  <a:outerShdw blurRad="38100" dist="38100" dir="2700000" algn="tl">
                    <a:srgbClr val="000000">
                      <a:alpha val="43137"/>
                    </a:srgbClr>
                  </a:outerShdw>
                </a:effectLst>
              </a:rPr>
              <a:t>     </a:t>
            </a:r>
            <a:r>
              <a:rPr lang="en-US" altLang="zh-CN" b="1" dirty="0" err="1">
                <a:effectLst>
                  <a:outerShdw blurRad="38100" dist="38100" dir="2700000" algn="tl">
                    <a:srgbClr val="000000">
                      <a:alpha val="43137"/>
                    </a:srgbClr>
                  </a:outerShdw>
                </a:effectLst>
              </a:rPr>
              <a:t>int</a:t>
            </a:r>
            <a:r>
              <a:rPr lang="en-US" altLang="zh-CN" b="1" dirty="0">
                <a:effectLst>
                  <a:outerShdw blurRad="38100" dist="38100" dir="2700000" algn="tl">
                    <a:srgbClr val="000000">
                      <a:alpha val="43137"/>
                    </a:srgbClr>
                  </a:outerShdw>
                </a:effectLst>
              </a:rPr>
              <a:t>     a = 2, b, c = 4;</a:t>
            </a:r>
          </a:p>
          <a:p>
            <a:pPr eaLnBrk="0" hangingPunct="0"/>
            <a:r>
              <a:rPr lang="en-US" altLang="zh-CN" b="1" dirty="0">
                <a:effectLst>
                  <a:outerShdw blurRad="38100" dist="38100" dir="2700000" algn="tl">
                    <a:srgbClr val="000000">
                      <a:alpha val="43137"/>
                    </a:srgbClr>
                  </a:outerShdw>
                </a:effectLst>
              </a:rPr>
              <a:t>     float  data = 3.67;</a:t>
            </a:r>
          </a:p>
          <a:p>
            <a:pPr eaLnBrk="0" hangingPunct="0"/>
            <a:r>
              <a:rPr lang="en-US" altLang="zh-CN" b="1" dirty="0">
                <a:effectLst>
                  <a:outerShdw blurRad="38100" dist="38100" dir="2700000" algn="tl">
                    <a:srgbClr val="000000">
                      <a:alpha val="43137"/>
                    </a:srgbClr>
                  </a:outerShdw>
                </a:effectLst>
              </a:rPr>
              <a:t>     char   </a:t>
            </a:r>
            <a:r>
              <a:rPr lang="en-US" altLang="zh-CN" b="1" dirty="0" err="1">
                <a:effectLst>
                  <a:outerShdw blurRad="38100" dist="38100" dir="2700000" algn="tl">
                    <a:srgbClr val="000000">
                      <a:alpha val="43137"/>
                    </a:srgbClr>
                  </a:outerShdw>
                </a:effectLst>
              </a:rPr>
              <a:t>ch</a:t>
            </a:r>
            <a:r>
              <a:rPr lang="en-US" altLang="zh-CN" b="1" dirty="0">
                <a:effectLst>
                  <a:outerShdw blurRad="38100" dist="38100" dir="2700000" algn="tl">
                    <a:srgbClr val="000000">
                      <a:alpha val="43137"/>
                    </a:srgbClr>
                  </a:outerShdw>
                </a:effectLst>
              </a:rPr>
              <a:t> = 'A';</a:t>
            </a:r>
          </a:p>
          <a:p>
            <a:pPr eaLnBrk="0" hangingPunct="0"/>
            <a:r>
              <a:rPr lang="en-US" altLang="zh-CN" b="1" dirty="0">
                <a:effectLst>
                  <a:outerShdw blurRad="38100" dist="38100" dir="2700000" algn="tl">
                    <a:srgbClr val="000000">
                      <a:alpha val="43137"/>
                    </a:srgbClr>
                  </a:outerShdw>
                </a:effectLst>
              </a:rPr>
              <a:t>     </a:t>
            </a:r>
            <a:r>
              <a:rPr lang="en-US" altLang="zh-CN" b="1" dirty="0" err="1">
                <a:effectLst>
                  <a:outerShdw blurRad="38100" dist="38100" dir="2700000" algn="tl">
                    <a:srgbClr val="000000">
                      <a:alpha val="43137"/>
                    </a:srgbClr>
                  </a:outerShdw>
                </a:effectLst>
              </a:rPr>
              <a:t>int</a:t>
            </a:r>
            <a:r>
              <a:rPr lang="en-US" altLang="zh-CN" b="1" dirty="0">
                <a:effectLst>
                  <a:outerShdw blurRad="38100" dist="38100" dir="2700000" algn="tl">
                    <a:srgbClr val="000000">
                      <a:alpha val="43137"/>
                    </a:srgbClr>
                  </a:outerShdw>
                </a:effectLst>
              </a:rPr>
              <a:t>     x = 1, y = 1, z = 1;</a:t>
            </a:r>
          </a:p>
          <a:p>
            <a:pPr eaLnBrk="0" hangingPunct="0"/>
            <a:r>
              <a:rPr lang="en-US" altLang="zh-CN" b="1" dirty="0">
                <a:effectLst>
                  <a:outerShdw blurRad="38100" dist="38100" dir="2700000" algn="tl">
                    <a:srgbClr val="000000">
                      <a:alpha val="43137"/>
                    </a:srgbClr>
                  </a:outerShdw>
                </a:effectLst>
              </a:rPr>
              <a:t>     </a:t>
            </a:r>
            <a:r>
              <a:rPr lang="en-US" altLang="zh-CN" b="1" dirty="0" err="1">
                <a:solidFill>
                  <a:srgbClr val="FF0000"/>
                </a:solidFill>
                <a:effectLst>
                  <a:outerShdw blurRad="38100" dist="38100" dir="2700000" algn="tl">
                    <a:srgbClr val="000000">
                      <a:alpha val="43137"/>
                    </a:srgbClr>
                  </a:outerShdw>
                </a:effectLst>
              </a:rPr>
              <a:t>int</a:t>
            </a:r>
            <a:r>
              <a:rPr lang="en-US" altLang="zh-CN" b="1" dirty="0">
                <a:solidFill>
                  <a:srgbClr val="FF0000"/>
                </a:solidFill>
                <a:effectLst>
                  <a:outerShdw blurRad="38100" dist="38100" dir="2700000" algn="tl">
                    <a:srgbClr val="000000">
                      <a:alpha val="43137"/>
                    </a:srgbClr>
                  </a:outerShdw>
                </a:effectLst>
              </a:rPr>
              <a:t>     x = y = z = 1;</a:t>
            </a:r>
            <a:endParaRPr lang="en-US" altLang="zh-CN" b="1" dirty="0">
              <a:effectLst>
                <a:outerShdw blurRad="38100" dist="38100" dir="2700000" algn="tl">
                  <a:srgbClr val="000000">
                    <a:alpha val="43137"/>
                  </a:srgbClr>
                </a:outerShdw>
              </a:effectLst>
            </a:endParaRPr>
          </a:p>
        </p:txBody>
      </p:sp>
      <p:grpSp>
        <p:nvGrpSpPr>
          <p:cNvPr id="67" name="Group 89">
            <a:extLst>
              <a:ext uri="{FF2B5EF4-FFF2-40B4-BE49-F238E27FC236}">
                <a16:creationId xmlns:a16="http://schemas.microsoft.com/office/drawing/2014/main" id="{D58D754D-EA42-4E2E-967F-A7095134F2DF}"/>
              </a:ext>
            </a:extLst>
          </p:cNvPr>
          <p:cNvGrpSpPr>
            <a:grpSpLocks/>
          </p:cNvGrpSpPr>
          <p:nvPr/>
        </p:nvGrpSpPr>
        <p:grpSpPr bwMode="auto">
          <a:xfrm>
            <a:off x="4049886" y="2348880"/>
            <a:ext cx="7878762" cy="4273550"/>
            <a:chOff x="911" y="1434"/>
            <a:chExt cx="4963" cy="2692"/>
          </a:xfrm>
        </p:grpSpPr>
        <p:sp>
          <p:nvSpPr>
            <p:cNvPr id="68" name="Rectangle 90">
              <a:extLst>
                <a:ext uri="{FF2B5EF4-FFF2-40B4-BE49-F238E27FC236}">
                  <a16:creationId xmlns:a16="http://schemas.microsoft.com/office/drawing/2014/main" id="{A1D12054-99D0-41EF-82AB-C34A32B9F2E4}"/>
                </a:ext>
              </a:extLst>
            </p:cNvPr>
            <p:cNvSpPr>
              <a:spLocks noChangeArrowheads="1"/>
            </p:cNvSpPr>
            <p:nvPr/>
          </p:nvSpPr>
          <p:spPr bwMode="auto">
            <a:xfrm>
              <a:off x="911" y="1434"/>
              <a:ext cx="4718" cy="2675"/>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ln w="38100">
              <a:solidFill>
                <a:srgbClr val="FF3399"/>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69" name="Group 91">
              <a:extLst>
                <a:ext uri="{FF2B5EF4-FFF2-40B4-BE49-F238E27FC236}">
                  <a16:creationId xmlns:a16="http://schemas.microsoft.com/office/drawing/2014/main" id="{13F515B9-F38E-4DB5-91ED-8E22A04DA1D8}"/>
                </a:ext>
              </a:extLst>
            </p:cNvPr>
            <p:cNvGrpSpPr>
              <a:grpSpLocks/>
            </p:cNvGrpSpPr>
            <p:nvPr/>
          </p:nvGrpSpPr>
          <p:grpSpPr bwMode="auto">
            <a:xfrm>
              <a:off x="1108" y="1446"/>
              <a:ext cx="4766" cy="2680"/>
              <a:chOff x="1153" y="1644"/>
              <a:chExt cx="4766" cy="2680"/>
            </a:xfrm>
          </p:grpSpPr>
          <p:sp>
            <p:nvSpPr>
              <p:cNvPr id="70" name="AutoShape 92">
                <a:extLst>
                  <a:ext uri="{FF2B5EF4-FFF2-40B4-BE49-F238E27FC236}">
                    <a16:creationId xmlns:a16="http://schemas.microsoft.com/office/drawing/2014/main" id="{60D8AA04-C4E3-4057-986A-871403A6A265}"/>
                  </a:ext>
                </a:extLst>
              </p:cNvPr>
              <p:cNvSpPr>
                <a:spLocks/>
              </p:cNvSpPr>
              <p:nvPr/>
            </p:nvSpPr>
            <p:spPr bwMode="auto">
              <a:xfrm>
                <a:off x="4836" y="2795"/>
                <a:ext cx="60" cy="504"/>
              </a:xfrm>
              <a:prstGeom prst="rightBrace">
                <a:avLst>
                  <a:gd name="adj1" fmla="val 70000"/>
                  <a:gd name="adj2" fmla="val 50000"/>
                </a:avLst>
              </a:prstGeom>
              <a:noFill/>
              <a:ln w="9525">
                <a:solidFill>
                  <a:srgbClr val="FF66FF"/>
                </a:solidFill>
                <a:round/>
                <a:headEnd/>
                <a:tailEnd/>
              </a:ln>
              <a:effectLst/>
            </p:spPr>
            <p:txBody>
              <a:bodyPr wrap="none" lIns="90000" tIns="46800" rIns="90000" bIns="46800" anchor="ctr">
                <a:spAutoFit/>
              </a:bodyPr>
              <a:lstStyle/>
              <a:p>
                <a:endParaRPr lang="zh-CN" altLang="en-US"/>
              </a:p>
            </p:txBody>
          </p:sp>
          <p:grpSp>
            <p:nvGrpSpPr>
              <p:cNvPr id="71" name="Group 93">
                <a:extLst>
                  <a:ext uri="{FF2B5EF4-FFF2-40B4-BE49-F238E27FC236}">
                    <a16:creationId xmlns:a16="http://schemas.microsoft.com/office/drawing/2014/main" id="{3CBBD183-1824-4A1D-812F-3ABABDE39837}"/>
                  </a:ext>
                </a:extLst>
              </p:cNvPr>
              <p:cNvGrpSpPr>
                <a:grpSpLocks/>
              </p:cNvGrpSpPr>
              <p:nvPr/>
            </p:nvGrpSpPr>
            <p:grpSpPr bwMode="auto">
              <a:xfrm>
                <a:off x="1153" y="1644"/>
                <a:ext cx="4766" cy="2680"/>
                <a:chOff x="1162" y="1644"/>
                <a:chExt cx="4766" cy="2680"/>
              </a:xfrm>
            </p:grpSpPr>
            <p:sp>
              <p:nvSpPr>
                <p:cNvPr id="72" name="AutoShape 94">
                  <a:extLst>
                    <a:ext uri="{FF2B5EF4-FFF2-40B4-BE49-F238E27FC236}">
                      <a16:creationId xmlns:a16="http://schemas.microsoft.com/office/drawing/2014/main" id="{108921FC-E4AB-415C-9E13-0FEC156D902B}"/>
                    </a:ext>
                  </a:extLst>
                </p:cNvPr>
                <p:cNvSpPr>
                  <a:spLocks noChangeArrowheads="1"/>
                </p:cNvSpPr>
                <p:nvPr/>
              </p:nvSpPr>
              <p:spPr bwMode="auto">
                <a:xfrm>
                  <a:off x="1162" y="3493"/>
                  <a:ext cx="2105" cy="495"/>
                </a:xfrm>
                <a:prstGeom prst="wedgeRoundRectCallout">
                  <a:avLst>
                    <a:gd name="adj1" fmla="val 63000"/>
                    <a:gd name="adj2" fmla="val -150000"/>
                    <a:gd name="adj3" fmla="val 1666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r="100000" b="100000"/>
                  </a:path>
                  <a:tileRect l="-100000" t="-100000"/>
                </a:gradFill>
                <a:ln w="12700">
                  <a:solidFill>
                    <a:srgbClr val="006600"/>
                  </a:solidFill>
                  <a:miter lim="800000"/>
                  <a:headEnd/>
                  <a:tailEnd/>
                </a:ln>
                <a:effectLst>
                  <a:outerShdw blurRad="50800" dist="106680" dir="2700000" algn="tl" rotWithShape="0">
                    <a:prstClr val="black">
                      <a:alpha val="43000"/>
                    </a:prstClr>
                  </a:outerShdw>
                </a:effectLst>
              </p:spPr>
              <p:txBody>
                <a:bodyPr wrap="none" lIns="90000" tIns="46800" rIns="90000" bIns="46800" anchor="ctr">
                  <a:spAutoFit/>
                </a:bodyPr>
                <a:lstStyle/>
                <a:p>
                  <a:pPr algn="ctr" eaLnBrk="0" hangingPunct="0"/>
                  <a:r>
                    <a:rPr lang="zh-CN" altLang="en-US" sz="2000" b="1" dirty="0">
                      <a:solidFill>
                        <a:srgbClr val="FF0000"/>
                      </a:solidFill>
                      <a:effectLst>
                        <a:outerShdw blurRad="38100" dist="38100" dir="2700000" algn="ctr" rotWithShape="0">
                          <a:schemeClr val="bg1"/>
                        </a:outerShdw>
                      </a:effectLst>
                      <a:latin typeface="Arial" pitchFamily="34" charset="0"/>
                      <a:ea typeface="隶书" pitchFamily="49" charset="-122"/>
                    </a:rPr>
                    <a:t>编译程序根据变量定义为其</a:t>
                  </a:r>
                </a:p>
                <a:p>
                  <a:pPr algn="ctr" eaLnBrk="0" hangingPunct="0"/>
                  <a:r>
                    <a:rPr lang="zh-CN" altLang="en-US" sz="2000" b="1" dirty="0">
                      <a:solidFill>
                        <a:srgbClr val="FF0000"/>
                      </a:solidFill>
                      <a:effectLst>
                        <a:outerShdw blurRad="38100" dist="38100" dir="2700000" algn="ctr" rotWithShape="0">
                          <a:schemeClr val="bg1"/>
                        </a:outerShdw>
                      </a:effectLst>
                      <a:latin typeface="Arial" pitchFamily="34" charset="0"/>
                      <a:ea typeface="隶书" pitchFamily="49" charset="-122"/>
                    </a:rPr>
                    <a:t>分配指定字节的内存单元</a:t>
                  </a:r>
                </a:p>
              </p:txBody>
            </p:sp>
            <p:grpSp>
              <p:nvGrpSpPr>
                <p:cNvPr id="73" name="Group 95">
                  <a:extLst>
                    <a:ext uri="{FF2B5EF4-FFF2-40B4-BE49-F238E27FC236}">
                      <a16:creationId xmlns:a16="http://schemas.microsoft.com/office/drawing/2014/main" id="{B540963E-65A5-4056-B1B1-129FC8E37409}"/>
                    </a:ext>
                  </a:extLst>
                </p:cNvPr>
                <p:cNvGrpSpPr>
                  <a:grpSpLocks/>
                </p:cNvGrpSpPr>
                <p:nvPr/>
              </p:nvGrpSpPr>
              <p:grpSpPr bwMode="auto">
                <a:xfrm>
                  <a:off x="2931" y="2145"/>
                  <a:ext cx="705" cy="253"/>
                  <a:chOff x="1515" y="922"/>
                  <a:chExt cx="705" cy="253"/>
                </a:xfrm>
              </p:grpSpPr>
              <p:sp>
                <p:nvSpPr>
                  <p:cNvPr id="105" name="Line 96">
                    <a:extLst>
                      <a:ext uri="{FF2B5EF4-FFF2-40B4-BE49-F238E27FC236}">
                        <a16:creationId xmlns:a16="http://schemas.microsoft.com/office/drawing/2014/main" id="{F12B0F86-3954-4EC6-9E1C-FC142D3AAC88}"/>
                      </a:ext>
                    </a:extLst>
                  </p:cNvPr>
                  <p:cNvSpPr>
                    <a:spLocks noChangeShapeType="1"/>
                  </p:cNvSpPr>
                  <p:nvPr/>
                </p:nvSpPr>
                <p:spPr bwMode="auto">
                  <a:xfrm>
                    <a:off x="1872" y="1068"/>
                    <a:ext cx="348" cy="0"/>
                  </a:xfrm>
                  <a:prstGeom prst="line">
                    <a:avLst/>
                  </a:prstGeom>
                  <a:noFill/>
                  <a:ln w="9525">
                    <a:solidFill>
                      <a:srgbClr val="0000FF"/>
                    </a:solidFill>
                    <a:round/>
                    <a:headEnd/>
                    <a:tailEnd type="triangle" w="med" len="med"/>
                  </a:ln>
                  <a:effectLst/>
                </p:spPr>
                <p:txBody>
                  <a:bodyPr wrap="none" lIns="90000" tIns="46800" rIns="90000" bIns="46800" anchor="ctr">
                    <a:spAutoFit/>
                  </a:bodyPr>
                  <a:lstStyle/>
                  <a:p>
                    <a:endParaRPr lang="zh-CN" altLang="en-US"/>
                  </a:p>
                </p:txBody>
              </p:sp>
              <p:sp>
                <p:nvSpPr>
                  <p:cNvPr id="106" name="Text Box 97">
                    <a:extLst>
                      <a:ext uri="{FF2B5EF4-FFF2-40B4-BE49-F238E27FC236}">
                        <a16:creationId xmlns:a16="http://schemas.microsoft.com/office/drawing/2014/main" id="{FA80DC84-CD1B-470A-A8DE-9DDDC202F36A}"/>
                      </a:ext>
                    </a:extLst>
                  </p:cNvPr>
                  <p:cNvSpPr txBox="1">
                    <a:spLocks noChangeArrowheads="1"/>
                  </p:cNvSpPr>
                  <p:nvPr/>
                </p:nvSpPr>
                <p:spPr bwMode="auto">
                  <a:xfrm>
                    <a:off x="1515" y="922"/>
                    <a:ext cx="438" cy="253"/>
                  </a:xfrm>
                  <a:prstGeom prst="rect">
                    <a:avLst/>
                  </a:prstGeom>
                  <a:noFill/>
                  <a:ln w="9525">
                    <a:noFill/>
                    <a:miter lim="800000"/>
                    <a:headEnd/>
                    <a:tailEnd/>
                  </a:ln>
                  <a:effectLst/>
                </p:spPr>
                <p:txBody>
                  <a:bodyPr wrap="none" lIns="90000" tIns="46800" rIns="90000" bIns="46800">
                    <a:spAutoFit/>
                  </a:bodyPr>
                  <a:lstStyle/>
                  <a:p>
                    <a:pPr eaLnBrk="0" hangingPunct="0"/>
                    <a:r>
                      <a:rPr lang="zh-CN" altLang="en-US" sz="2000">
                        <a:solidFill>
                          <a:srgbClr val="0000FF"/>
                        </a:solidFill>
                        <a:effectLst>
                          <a:outerShdw blurRad="38100" dist="38100" dir="2700000" algn="ctr" rotWithShape="0">
                            <a:schemeClr val="bg1"/>
                          </a:outerShdw>
                        </a:effectLst>
                        <a:latin typeface="Arial" pitchFamily="34" charset="0"/>
                        <a:ea typeface="隶书" pitchFamily="49" charset="-122"/>
                      </a:rPr>
                      <a:t>地址</a:t>
                    </a:r>
                  </a:p>
                </p:txBody>
              </p:sp>
            </p:grpSp>
            <p:sp>
              <p:nvSpPr>
                <p:cNvPr id="74" name="Text Box 98">
                  <a:extLst>
                    <a:ext uri="{FF2B5EF4-FFF2-40B4-BE49-F238E27FC236}">
                      <a16:creationId xmlns:a16="http://schemas.microsoft.com/office/drawing/2014/main" id="{E7775C10-2925-4209-870A-0B586D71E445}"/>
                    </a:ext>
                  </a:extLst>
                </p:cNvPr>
                <p:cNvSpPr txBox="1">
                  <a:spLocks noChangeArrowheads="1"/>
                </p:cNvSpPr>
                <p:nvPr/>
              </p:nvSpPr>
              <p:spPr bwMode="auto">
                <a:xfrm>
                  <a:off x="3570" y="1644"/>
                  <a:ext cx="1994" cy="292"/>
                </a:xfrm>
                <a:prstGeom prst="rect">
                  <a:avLst/>
                </a:prstGeom>
                <a:noFill/>
                <a:ln w="9525">
                  <a:noFill/>
                  <a:miter lim="800000"/>
                  <a:headEnd/>
                  <a:tailEnd/>
                </a:ln>
                <a:effectLst/>
              </p:spPr>
              <p:txBody>
                <a:bodyPr wrap="none" lIns="90000" tIns="46800" rIns="90000" bIns="46800">
                  <a:spAutoFit/>
                </a:bodyPr>
                <a:lstStyle/>
                <a:p>
                  <a:pPr eaLnBrk="0" hangingPunct="0"/>
                  <a:r>
                    <a:rPr kumimoji="0" lang="en-US" altLang="zh-CN" b="1" dirty="0">
                      <a:solidFill>
                        <a:srgbClr val="C00000"/>
                      </a:solidFill>
                      <a:latin typeface="+mn-lt"/>
                      <a:ea typeface="隶书" pitchFamily="49" charset="-122"/>
                    </a:rPr>
                    <a:t>sh</a:t>
                  </a:r>
                  <a:r>
                    <a:rPr lang="en-US" altLang="zh-CN" b="1" dirty="0">
                      <a:solidFill>
                        <a:srgbClr val="C00000"/>
                      </a:solidFill>
                      <a:latin typeface="+mn-lt"/>
                      <a:ea typeface="隶书" pitchFamily="49" charset="-122"/>
                    </a:rPr>
                    <a:t>ort </a:t>
                  </a:r>
                  <a:r>
                    <a:rPr lang="en-US" altLang="zh-CN" b="1" dirty="0" err="1">
                      <a:solidFill>
                        <a:srgbClr val="C00000"/>
                      </a:solidFill>
                      <a:latin typeface="+mn-lt"/>
                      <a:ea typeface="隶书" pitchFamily="49" charset="-122"/>
                    </a:rPr>
                    <a:t>int</a:t>
                  </a:r>
                  <a:r>
                    <a:rPr lang="en-US" altLang="zh-CN" b="1" dirty="0">
                      <a:solidFill>
                        <a:srgbClr val="C00000"/>
                      </a:solidFill>
                      <a:latin typeface="+mn-lt"/>
                      <a:ea typeface="隶书" pitchFamily="49" charset="-122"/>
                    </a:rPr>
                    <a:t>  a=1, b=-3, c;</a:t>
                  </a:r>
                  <a:endParaRPr lang="en-US" altLang="zh-CN" sz="2000" b="1" dirty="0">
                    <a:solidFill>
                      <a:srgbClr val="C00000"/>
                    </a:solidFill>
                    <a:latin typeface="+mn-lt"/>
                    <a:ea typeface="隶书" pitchFamily="49" charset="-122"/>
                  </a:endParaRPr>
                </a:p>
              </p:txBody>
            </p:sp>
            <p:sp>
              <p:nvSpPr>
                <p:cNvPr id="75" name="Text Box 99">
                  <a:extLst>
                    <a:ext uri="{FF2B5EF4-FFF2-40B4-BE49-F238E27FC236}">
                      <a16:creationId xmlns:a16="http://schemas.microsoft.com/office/drawing/2014/main" id="{726716F0-2AA0-45B0-BAB1-CFA9A09573FD}"/>
                    </a:ext>
                  </a:extLst>
                </p:cNvPr>
                <p:cNvSpPr txBox="1">
                  <a:spLocks noChangeArrowheads="1"/>
                </p:cNvSpPr>
                <p:nvPr/>
              </p:nvSpPr>
              <p:spPr bwMode="auto">
                <a:xfrm>
                  <a:off x="3387" y="2400"/>
                  <a:ext cx="223" cy="292"/>
                </a:xfrm>
                <a:prstGeom prst="rect">
                  <a:avLst/>
                </a:prstGeom>
                <a:noFill/>
                <a:ln w="9525">
                  <a:noFill/>
                  <a:miter lim="800000"/>
                  <a:headEnd/>
                  <a:tailEnd/>
                </a:ln>
                <a:effectLst/>
              </p:spPr>
              <p:txBody>
                <a:bodyPr wrap="none" lIns="90000" tIns="46800" rIns="90000" bIns="46800">
                  <a:spAutoFit/>
                </a:bodyPr>
                <a:lstStyle/>
                <a:p>
                  <a:pPr eaLnBrk="0" hangingPunct="0"/>
                  <a:r>
                    <a:rPr lang="en-US" altLang="zh-CN">
                      <a:solidFill>
                        <a:srgbClr val="FF0000"/>
                      </a:solidFill>
                      <a:effectLst>
                        <a:outerShdw blurRad="38100" dist="38100" dir="2700000" algn="ctr" rotWithShape="0">
                          <a:schemeClr val="bg1"/>
                        </a:outerShdw>
                      </a:effectLst>
                      <a:latin typeface="Arial" pitchFamily="34" charset="0"/>
                      <a:ea typeface="隶书" pitchFamily="49" charset="-122"/>
                    </a:rPr>
                    <a:t>a</a:t>
                  </a:r>
                </a:p>
              </p:txBody>
            </p:sp>
            <p:sp>
              <p:nvSpPr>
                <p:cNvPr id="76" name="Text Box 100">
                  <a:extLst>
                    <a:ext uri="{FF2B5EF4-FFF2-40B4-BE49-F238E27FC236}">
                      <a16:creationId xmlns:a16="http://schemas.microsoft.com/office/drawing/2014/main" id="{8B6A3ACA-FAB4-459D-B563-4B1B78BF1CE4}"/>
                    </a:ext>
                  </a:extLst>
                </p:cNvPr>
                <p:cNvSpPr txBox="1">
                  <a:spLocks noChangeArrowheads="1"/>
                </p:cNvSpPr>
                <p:nvPr/>
              </p:nvSpPr>
              <p:spPr bwMode="auto">
                <a:xfrm>
                  <a:off x="3387" y="2892"/>
                  <a:ext cx="223" cy="292"/>
                </a:xfrm>
                <a:prstGeom prst="rect">
                  <a:avLst/>
                </a:prstGeom>
                <a:noFill/>
                <a:ln w="9525">
                  <a:noFill/>
                  <a:miter lim="800000"/>
                  <a:headEnd/>
                  <a:tailEnd/>
                </a:ln>
                <a:effectLst/>
              </p:spPr>
              <p:txBody>
                <a:bodyPr wrap="none" lIns="90000" tIns="46800" rIns="90000" bIns="46800">
                  <a:spAutoFit/>
                </a:bodyPr>
                <a:lstStyle/>
                <a:p>
                  <a:pPr eaLnBrk="0" hangingPunct="0"/>
                  <a:r>
                    <a:rPr lang="en-US" altLang="zh-CN">
                      <a:solidFill>
                        <a:srgbClr val="FF0000"/>
                      </a:solidFill>
                      <a:effectLst>
                        <a:outerShdw blurRad="38100" dist="38100" dir="2700000" algn="ctr" rotWithShape="0">
                          <a:schemeClr val="bg1"/>
                        </a:outerShdw>
                      </a:effectLst>
                      <a:latin typeface="Arial" pitchFamily="34" charset="0"/>
                      <a:ea typeface="隶书" pitchFamily="49" charset="-122"/>
                    </a:rPr>
                    <a:t>b</a:t>
                  </a:r>
                </a:p>
              </p:txBody>
            </p:sp>
            <p:sp>
              <p:nvSpPr>
                <p:cNvPr id="77" name="Text Box 101">
                  <a:extLst>
                    <a:ext uri="{FF2B5EF4-FFF2-40B4-BE49-F238E27FC236}">
                      <a16:creationId xmlns:a16="http://schemas.microsoft.com/office/drawing/2014/main" id="{557A93C5-2AC1-4C90-B05E-5F94B4CB5DAB}"/>
                    </a:ext>
                  </a:extLst>
                </p:cNvPr>
                <p:cNvSpPr txBox="1">
                  <a:spLocks noChangeArrowheads="1"/>
                </p:cNvSpPr>
                <p:nvPr/>
              </p:nvSpPr>
              <p:spPr bwMode="auto">
                <a:xfrm>
                  <a:off x="3387" y="3420"/>
                  <a:ext cx="211" cy="292"/>
                </a:xfrm>
                <a:prstGeom prst="rect">
                  <a:avLst/>
                </a:prstGeom>
                <a:noFill/>
                <a:ln w="9525">
                  <a:noFill/>
                  <a:miter lim="800000"/>
                  <a:headEnd/>
                  <a:tailEnd/>
                </a:ln>
                <a:effectLst/>
              </p:spPr>
              <p:txBody>
                <a:bodyPr wrap="none" lIns="90000" tIns="46800" rIns="90000" bIns="46800">
                  <a:spAutoFit/>
                </a:bodyPr>
                <a:lstStyle/>
                <a:p>
                  <a:pPr eaLnBrk="0" hangingPunct="0"/>
                  <a:r>
                    <a:rPr lang="en-US" altLang="zh-CN">
                      <a:solidFill>
                        <a:srgbClr val="FF0000"/>
                      </a:solidFill>
                      <a:effectLst>
                        <a:outerShdw blurRad="38100" dist="38100" dir="2700000" algn="ctr" rotWithShape="0">
                          <a:schemeClr val="bg1"/>
                        </a:outerShdw>
                      </a:effectLst>
                      <a:latin typeface="Arial" pitchFamily="34" charset="0"/>
                      <a:ea typeface="隶书" pitchFamily="49" charset="-122"/>
                    </a:rPr>
                    <a:t>c</a:t>
                  </a:r>
                </a:p>
              </p:txBody>
            </p:sp>
            <p:sp>
              <p:nvSpPr>
                <p:cNvPr id="78" name="AutoShape 102">
                  <a:extLst>
                    <a:ext uri="{FF2B5EF4-FFF2-40B4-BE49-F238E27FC236}">
                      <a16:creationId xmlns:a16="http://schemas.microsoft.com/office/drawing/2014/main" id="{E7A2FE9B-5637-47C0-910A-75A6A120F0E6}"/>
                    </a:ext>
                  </a:extLst>
                </p:cNvPr>
                <p:cNvSpPr>
                  <a:spLocks/>
                </p:cNvSpPr>
                <p:nvPr/>
              </p:nvSpPr>
              <p:spPr bwMode="auto">
                <a:xfrm>
                  <a:off x="4836" y="2303"/>
                  <a:ext cx="60" cy="504"/>
                </a:xfrm>
                <a:prstGeom prst="rightBrace">
                  <a:avLst>
                    <a:gd name="adj1" fmla="val 70000"/>
                    <a:gd name="adj2" fmla="val 50000"/>
                  </a:avLst>
                </a:prstGeom>
                <a:noFill/>
                <a:ln w="9525">
                  <a:solidFill>
                    <a:srgbClr val="FF66FF"/>
                  </a:solidFill>
                  <a:round/>
                  <a:headEnd/>
                  <a:tailEnd/>
                </a:ln>
                <a:effectLst/>
              </p:spPr>
              <p:txBody>
                <a:bodyPr wrap="none" lIns="90000" tIns="46800" rIns="90000" bIns="46800" anchor="ctr">
                  <a:spAutoFit/>
                </a:bodyPr>
                <a:lstStyle/>
                <a:p>
                  <a:endParaRPr lang="zh-CN" altLang="en-US"/>
                </a:p>
              </p:txBody>
            </p:sp>
            <p:sp>
              <p:nvSpPr>
                <p:cNvPr id="79" name="AutoShape 103">
                  <a:extLst>
                    <a:ext uri="{FF2B5EF4-FFF2-40B4-BE49-F238E27FC236}">
                      <a16:creationId xmlns:a16="http://schemas.microsoft.com/office/drawing/2014/main" id="{62D79513-07F9-48D1-8459-D3F7F28F01D8}"/>
                    </a:ext>
                  </a:extLst>
                </p:cNvPr>
                <p:cNvSpPr>
                  <a:spLocks/>
                </p:cNvSpPr>
                <p:nvPr/>
              </p:nvSpPr>
              <p:spPr bwMode="auto">
                <a:xfrm>
                  <a:off x="4836" y="3299"/>
                  <a:ext cx="60" cy="504"/>
                </a:xfrm>
                <a:prstGeom prst="rightBrace">
                  <a:avLst>
                    <a:gd name="adj1" fmla="val 70000"/>
                    <a:gd name="adj2" fmla="val 50000"/>
                  </a:avLst>
                </a:prstGeom>
                <a:noFill/>
                <a:ln w="9525">
                  <a:solidFill>
                    <a:srgbClr val="FF66FF"/>
                  </a:solidFill>
                  <a:round/>
                  <a:headEnd/>
                  <a:tailEnd/>
                </a:ln>
                <a:effectLst/>
              </p:spPr>
              <p:txBody>
                <a:bodyPr wrap="none" lIns="90000" tIns="46800" rIns="90000" bIns="46800" anchor="ctr">
                  <a:spAutoFit/>
                </a:bodyPr>
                <a:lstStyle/>
                <a:p>
                  <a:endParaRPr lang="zh-CN" altLang="en-US"/>
                </a:p>
              </p:txBody>
            </p:sp>
            <p:sp>
              <p:nvSpPr>
                <p:cNvPr id="80" name="Text Box 104">
                  <a:extLst>
                    <a:ext uri="{FF2B5EF4-FFF2-40B4-BE49-F238E27FC236}">
                      <a16:creationId xmlns:a16="http://schemas.microsoft.com/office/drawing/2014/main" id="{842EB6F2-D922-492F-9C52-5F520CA13354}"/>
                    </a:ext>
                  </a:extLst>
                </p:cNvPr>
                <p:cNvSpPr txBox="1">
                  <a:spLocks noChangeArrowheads="1"/>
                </p:cNvSpPr>
                <p:nvPr/>
              </p:nvSpPr>
              <p:spPr bwMode="auto">
                <a:xfrm>
                  <a:off x="4887" y="2418"/>
                  <a:ext cx="527" cy="253"/>
                </a:xfrm>
                <a:prstGeom prst="rect">
                  <a:avLst/>
                </a:prstGeom>
                <a:noFill/>
                <a:ln w="9525">
                  <a:noFill/>
                  <a:miter lim="800000"/>
                  <a:headEnd/>
                  <a:tailEnd/>
                </a:ln>
                <a:effectLst/>
              </p:spPr>
              <p:txBody>
                <a:bodyPr wrap="none" lIns="90000" tIns="46800" rIns="90000" bIns="46800">
                  <a:spAutoFit/>
                </a:bodyPr>
                <a:lstStyle/>
                <a:p>
                  <a:pPr eaLnBrk="0" hangingPunct="0"/>
                  <a:r>
                    <a:rPr lang="en-US" altLang="zh-CN" sz="2000" dirty="0">
                      <a:effectLst>
                        <a:outerShdw blurRad="38100" dist="38100" dir="2700000" algn="ctr" rotWithShape="0">
                          <a:schemeClr val="bg1"/>
                        </a:outerShdw>
                      </a:effectLst>
                      <a:latin typeface="Arial" pitchFamily="34" charset="0"/>
                      <a:ea typeface="隶书" pitchFamily="49" charset="-122"/>
                    </a:rPr>
                    <a:t>2</a:t>
                  </a:r>
                  <a:r>
                    <a:rPr lang="zh-CN" altLang="en-US" sz="2000" dirty="0">
                      <a:effectLst>
                        <a:outerShdw blurRad="38100" dist="38100" dir="2700000" algn="ctr" rotWithShape="0">
                          <a:schemeClr val="bg1"/>
                        </a:outerShdw>
                      </a:effectLst>
                      <a:latin typeface="Arial" pitchFamily="34" charset="0"/>
                      <a:ea typeface="隶书" pitchFamily="49" charset="-122"/>
                    </a:rPr>
                    <a:t>字节</a:t>
                  </a:r>
                </a:p>
              </p:txBody>
            </p:sp>
            <p:sp>
              <p:nvSpPr>
                <p:cNvPr id="81" name="Text Box 105">
                  <a:extLst>
                    <a:ext uri="{FF2B5EF4-FFF2-40B4-BE49-F238E27FC236}">
                      <a16:creationId xmlns:a16="http://schemas.microsoft.com/office/drawing/2014/main" id="{040ACEEC-E405-4892-8701-09E3BE93E162}"/>
                    </a:ext>
                  </a:extLst>
                </p:cNvPr>
                <p:cNvSpPr txBox="1">
                  <a:spLocks noChangeArrowheads="1"/>
                </p:cNvSpPr>
                <p:nvPr/>
              </p:nvSpPr>
              <p:spPr bwMode="auto">
                <a:xfrm>
                  <a:off x="4887" y="2922"/>
                  <a:ext cx="527" cy="253"/>
                </a:xfrm>
                <a:prstGeom prst="rect">
                  <a:avLst/>
                </a:prstGeom>
                <a:noFill/>
                <a:ln w="9525">
                  <a:noFill/>
                  <a:miter lim="800000"/>
                  <a:headEnd/>
                  <a:tailEnd/>
                </a:ln>
                <a:effectLst/>
              </p:spPr>
              <p:txBody>
                <a:bodyPr wrap="none" lIns="90000" tIns="46800" rIns="90000" bIns="46800">
                  <a:spAutoFit/>
                </a:bodyPr>
                <a:lstStyle/>
                <a:p>
                  <a:pPr eaLnBrk="0" hangingPunct="0"/>
                  <a:r>
                    <a:rPr lang="en-US" altLang="zh-CN" sz="2000">
                      <a:effectLst>
                        <a:outerShdw blurRad="38100" dist="38100" dir="2700000" algn="ctr" rotWithShape="0">
                          <a:schemeClr val="bg1"/>
                        </a:outerShdw>
                      </a:effectLst>
                      <a:latin typeface="Arial" pitchFamily="34" charset="0"/>
                      <a:ea typeface="隶书" pitchFamily="49" charset="-122"/>
                    </a:rPr>
                    <a:t>2</a:t>
                  </a:r>
                  <a:r>
                    <a:rPr lang="zh-CN" altLang="en-US" sz="2000">
                      <a:effectLst>
                        <a:outerShdw blurRad="38100" dist="38100" dir="2700000" algn="ctr" rotWithShape="0">
                          <a:schemeClr val="bg1"/>
                        </a:outerShdw>
                      </a:effectLst>
                      <a:latin typeface="Arial" pitchFamily="34" charset="0"/>
                      <a:ea typeface="隶书" pitchFamily="49" charset="-122"/>
                    </a:rPr>
                    <a:t>字节</a:t>
                  </a:r>
                </a:p>
              </p:txBody>
            </p:sp>
            <p:sp>
              <p:nvSpPr>
                <p:cNvPr id="82" name="Text Box 106">
                  <a:extLst>
                    <a:ext uri="{FF2B5EF4-FFF2-40B4-BE49-F238E27FC236}">
                      <a16:creationId xmlns:a16="http://schemas.microsoft.com/office/drawing/2014/main" id="{A0BD6C50-78D7-4052-9E27-A571E5A245D1}"/>
                    </a:ext>
                  </a:extLst>
                </p:cNvPr>
                <p:cNvSpPr txBox="1">
                  <a:spLocks noChangeArrowheads="1"/>
                </p:cNvSpPr>
                <p:nvPr/>
              </p:nvSpPr>
              <p:spPr bwMode="auto">
                <a:xfrm>
                  <a:off x="4887" y="3426"/>
                  <a:ext cx="527" cy="253"/>
                </a:xfrm>
                <a:prstGeom prst="rect">
                  <a:avLst/>
                </a:prstGeom>
                <a:noFill/>
                <a:ln w="9525">
                  <a:noFill/>
                  <a:miter lim="800000"/>
                  <a:headEnd/>
                  <a:tailEnd/>
                </a:ln>
                <a:effectLst/>
              </p:spPr>
              <p:txBody>
                <a:bodyPr wrap="none" lIns="90000" tIns="46800" rIns="90000" bIns="46800">
                  <a:spAutoFit/>
                </a:bodyPr>
                <a:lstStyle/>
                <a:p>
                  <a:pPr eaLnBrk="0" hangingPunct="0"/>
                  <a:r>
                    <a:rPr lang="en-US" altLang="zh-CN" sz="2000">
                      <a:effectLst>
                        <a:outerShdw blurRad="38100" dist="38100" dir="2700000" algn="ctr" rotWithShape="0">
                          <a:schemeClr val="bg1"/>
                        </a:outerShdw>
                      </a:effectLst>
                      <a:latin typeface="Arial" pitchFamily="34" charset="0"/>
                      <a:ea typeface="隶书" pitchFamily="49" charset="-122"/>
                    </a:rPr>
                    <a:t>2</a:t>
                  </a:r>
                  <a:r>
                    <a:rPr lang="zh-CN" altLang="en-US" sz="2000">
                      <a:effectLst>
                        <a:outerShdw blurRad="38100" dist="38100" dir="2700000" algn="ctr" rotWithShape="0">
                          <a:schemeClr val="bg1"/>
                        </a:outerShdw>
                      </a:effectLst>
                      <a:latin typeface="Arial" pitchFamily="34" charset="0"/>
                      <a:ea typeface="隶书" pitchFamily="49" charset="-122"/>
                    </a:rPr>
                    <a:t>字节</a:t>
                  </a:r>
                </a:p>
              </p:txBody>
            </p:sp>
            <p:grpSp>
              <p:nvGrpSpPr>
                <p:cNvPr id="83" name="Group 107">
                  <a:extLst>
                    <a:ext uri="{FF2B5EF4-FFF2-40B4-BE49-F238E27FC236}">
                      <a16:creationId xmlns:a16="http://schemas.microsoft.com/office/drawing/2014/main" id="{5B834970-5E0E-40EB-A991-6CCE913BA40C}"/>
                    </a:ext>
                  </a:extLst>
                </p:cNvPr>
                <p:cNvGrpSpPr>
                  <a:grpSpLocks/>
                </p:cNvGrpSpPr>
                <p:nvPr/>
              </p:nvGrpSpPr>
              <p:grpSpPr bwMode="auto">
                <a:xfrm>
                  <a:off x="2931" y="2649"/>
                  <a:ext cx="705" cy="253"/>
                  <a:chOff x="1515" y="922"/>
                  <a:chExt cx="705" cy="253"/>
                </a:xfrm>
              </p:grpSpPr>
              <p:sp>
                <p:nvSpPr>
                  <p:cNvPr id="103" name="Line 108">
                    <a:extLst>
                      <a:ext uri="{FF2B5EF4-FFF2-40B4-BE49-F238E27FC236}">
                        <a16:creationId xmlns:a16="http://schemas.microsoft.com/office/drawing/2014/main" id="{FC41C448-98F7-4FFC-B1DC-04A9AB11C044}"/>
                      </a:ext>
                    </a:extLst>
                  </p:cNvPr>
                  <p:cNvSpPr>
                    <a:spLocks noChangeShapeType="1"/>
                  </p:cNvSpPr>
                  <p:nvPr/>
                </p:nvSpPr>
                <p:spPr bwMode="auto">
                  <a:xfrm>
                    <a:off x="1872" y="1068"/>
                    <a:ext cx="348" cy="0"/>
                  </a:xfrm>
                  <a:prstGeom prst="line">
                    <a:avLst/>
                  </a:prstGeom>
                  <a:noFill/>
                  <a:ln w="9525">
                    <a:solidFill>
                      <a:srgbClr val="0000FF"/>
                    </a:solidFill>
                    <a:round/>
                    <a:headEnd/>
                    <a:tailEnd type="triangle" w="med" len="med"/>
                  </a:ln>
                  <a:effectLst/>
                </p:spPr>
                <p:txBody>
                  <a:bodyPr wrap="none" lIns="90000" tIns="46800" rIns="90000" bIns="46800" anchor="ctr">
                    <a:spAutoFit/>
                  </a:bodyPr>
                  <a:lstStyle/>
                  <a:p>
                    <a:endParaRPr lang="zh-CN" altLang="en-US"/>
                  </a:p>
                </p:txBody>
              </p:sp>
              <p:sp>
                <p:nvSpPr>
                  <p:cNvPr id="104" name="Text Box 109">
                    <a:extLst>
                      <a:ext uri="{FF2B5EF4-FFF2-40B4-BE49-F238E27FC236}">
                        <a16:creationId xmlns:a16="http://schemas.microsoft.com/office/drawing/2014/main" id="{825E6C29-B74F-46BA-88ED-48277173C14B}"/>
                      </a:ext>
                    </a:extLst>
                  </p:cNvPr>
                  <p:cNvSpPr txBox="1">
                    <a:spLocks noChangeArrowheads="1"/>
                  </p:cNvSpPr>
                  <p:nvPr/>
                </p:nvSpPr>
                <p:spPr bwMode="auto">
                  <a:xfrm>
                    <a:off x="1515" y="922"/>
                    <a:ext cx="438" cy="253"/>
                  </a:xfrm>
                  <a:prstGeom prst="rect">
                    <a:avLst/>
                  </a:prstGeom>
                  <a:noFill/>
                  <a:ln w="9525">
                    <a:noFill/>
                    <a:miter lim="800000"/>
                    <a:headEnd/>
                    <a:tailEnd/>
                  </a:ln>
                  <a:effectLst/>
                </p:spPr>
                <p:txBody>
                  <a:bodyPr wrap="none" lIns="90000" tIns="46800" rIns="90000" bIns="46800">
                    <a:spAutoFit/>
                  </a:bodyPr>
                  <a:lstStyle/>
                  <a:p>
                    <a:pPr eaLnBrk="0" hangingPunct="0"/>
                    <a:r>
                      <a:rPr lang="zh-CN" altLang="en-US" sz="2000">
                        <a:solidFill>
                          <a:srgbClr val="0000FF"/>
                        </a:solidFill>
                        <a:effectLst>
                          <a:outerShdw blurRad="38100" dist="38100" dir="2700000" algn="ctr" rotWithShape="0">
                            <a:schemeClr val="bg1"/>
                          </a:outerShdw>
                        </a:effectLst>
                        <a:latin typeface="Arial" pitchFamily="34" charset="0"/>
                        <a:ea typeface="隶书" pitchFamily="49" charset="-122"/>
                      </a:rPr>
                      <a:t>地址</a:t>
                    </a:r>
                  </a:p>
                </p:txBody>
              </p:sp>
            </p:grpSp>
            <p:grpSp>
              <p:nvGrpSpPr>
                <p:cNvPr id="84" name="Group 110">
                  <a:extLst>
                    <a:ext uri="{FF2B5EF4-FFF2-40B4-BE49-F238E27FC236}">
                      <a16:creationId xmlns:a16="http://schemas.microsoft.com/office/drawing/2014/main" id="{7360AE2B-0151-4318-8AB5-B7B485F35DAA}"/>
                    </a:ext>
                  </a:extLst>
                </p:cNvPr>
                <p:cNvGrpSpPr>
                  <a:grpSpLocks/>
                </p:cNvGrpSpPr>
                <p:nvPr/>
              </p:nvGrpSpPr>
              <p:grpSpPr bwMode="auto">
                <a:xfrm>
                  <a:off x="2931" y="3153"/>
                  <a:ext cx="705" cy="253"/>
                  <a:chOff x="1515" y="922"/>
                  <a:chExt cx="705" cy="253"/>
                </a:xfrm>
              </p:grpSpPr>
              <p:sp>
                <p:nvSpPr>
                  <p:cNvPr id="101" name="Line 111">
                    <a:extLst>
                      <a:ext uri="{FF2B5EF4-FFF2-40B4-BE49-F238E27FC236}">
                        <a16:creationId xmlns:a16="http://schemas.microsoft.com/office/drawing/2014/main" id="{64851BB2-ACD2-45C5-883B-384CE9B2CDD6}"/>
                      </a:ext>
                    </a:extLst>
                  </p:cNvPr>
                  <p:cNvSpPr>
                    <a:spLocks noChangeShapeType="1"/>
                  </p:cNvSpPr>
                  <p:nvPr/>
                </p:nvSpPr>
                <p:spPr bwMode="auto">
                  <a:xfrm>
                    <a:off x="1872" y="1068"/>
                    <a:ext cx="348" cy="0"/>
                  </a:xfrm>
                  <a:prstGeom prst="line">
                    <a:avLst/>
                  </a:prstGeom>
                  <a:noFill/>
                  <a:ln w="9525">
                    <a:solidFill>
                      <a:srgbClr val="0000FF"/>
                    </a:solidFill>
                    <a:round/>
                    <a:headEnd/>
                    <a:tailEnd type="triangle" w="med" len="med"/>
                  </a:ln>
                  <a:effectLst/>
                </p:spPr>
                <p:txBody>
                  <a:bodyPr wrap="none" lIns="90000" tIns="46800" rIns="90000" bIns="46800" anchor="ctr">
                    <a:spAutoFit/>
                  </a:bodyPr>
                  <a:lstStyle/>
                  <a:p>
                    <a:endParaRPr lang="zh-CN" altLang="en-US"/>
                  </a:p>
                </p:txBody>
              </p:sp>
              <p:sp>
                <p:nvSpPr>
                  <p:cNvPr id="102" name="Text Box 112">
                    <a:extLst>
                      <a:ext uri="{FF2B5EF4-FFF2-40B4-BE49-F238E27FC236}">
                        <a16:creationId xmlns:a16="http://schemas.microsoft.com/office/drawing/2014/main" id="{940F598C-3C22-4BD7-9156-A5A3455371D1}"/>
                      </a:ext>
                    </a:extLst>
                  </p:cNvPr>
                  <p:cNvSpPr txBox="1">
                    <a:spLocks noChangeArrowheads="1"/>
                  </p:cNvSpPr>
                  <p:nvPr/>
                </p:nvSpPr>
                <p:spPr bwMode="auto">
                  <a:xfrm>
                    <a:off x="1515" y="922"/>
                    <a:ext cx="438" cy="253"/>
                  </a:xfrm>
                  <a:prstGeom prst="rect">
                    <a:avLst/>
                  </a:prstGeom>
                  <a:noFill/>
                  <a:ln w="9525">
                    <a:noFill/>
                    <a:miter lim="800000"/>
                    <a:headEnd/>
                    <a:tailEnd/>
                  </a:ln>
                  <a:effectLst/>
                </p:spPr>
                <p:txBody>
                  <a:bodyPr wrap="none" lIns="90000" tIns="46800" rIns="90000" bIns="46800">
                    <a:spAutoFit/>
                  </a:bodyPr>
                  <a:lstStyle/>
                  <a:p>
                    <a:pPr eaLnBrk="0" hangingPunct="0"/>
                    <a:r>
                      <a:rPr lang="zh-CN" altLang="en-US" sz="2000">
                        <a:solidFill>
                          <a:srgbClr val="0000FF"/>
                        </a:solidFill>
                        <a:effectLst>
                          <a:outerShdw blurRad="38100" dist="38100" dir="2700000" algn="ctr" rotWithShape="0">
                            <a:schemeClr val="bg1"/>
                          </a:outerShdw>
                        </a:effectLst>
                        <a:latin typeface="Arial" pitchFamily="34" charset="0"/>
                        <a:ea typeface="隶书" pitchFamily="49" charset="-122"/>
                      </a:rPr>
                      <a:t>地址</a:t>
                    </a:r>
                  </a:p>
                </p:txBody>
              </p:sp>
            </p:grpSp>
            <p:sp>
              <p:nvSpPr>
                <p:cNvPr id="85" name="Text Box 113">
                  <a:extLst>
                    <a:ext uri="{FF2B5EF4-FFF2-40B4-BE49-F238E27FC236}">
                      <a16:creationId xmlns:a16="http://schemas.microsoft.com/office/drawing/2014/main" id="{5E1D3780-73A8-48BB-ADED-6F620B349557}"/>
                    </a:ext>
                  </a:extLst>
                </p:cNvPr>
                <p:cNvSpPr txBox="1">
                  <a:spLocks noChangeArrowheads="1"/>
                </p:cNvSpPr>
                <p:nvPr/>
              </p:nvSpPr>
              <p:spPr bwMode="auto">
                <a:xfrm>
                  <a:off x="3987" y="4032"/>
                  <a:ext cx="502" cy="292"/>
                </a:xfrm>
                <a:prstGeom prst="rect">
                  <a:avLst/>
                </a:prstGeom>
                <a:noFill/>
                <a:ln w="9525">
                  <a:noFill/>
                  <a:miter lim="800000"/>
                  <a:headEnd/>
                  <a:tailEnd/>
                </a:ln>
                <a:effectLst/>
              </p:spPr>
              <p:txBody>
                <a:bodyPr wrap="none" lIns="90000" tIns="46800" rIns="90000" bIns="46800">
                  <a:spAutoFit/>
                </a:bodyPr>
                <a:lstStyle/>
                <a:p>
                  <a:pPr eaLnBrk="0" hangingPunct="0"/>
                  <a:r>
                    <a:rPr lang="zh-CN" altLang="en-US">
                      <a:effectLst>
                        <a:outerShdw blurRad="38100" dist="38100" dir="2700000" algn="ctr" rotWithShape="0">
                          <a:schemeClr val="bg1"/>
                        </a:outerShdw>
                      </a:effectLst>
                      <a:latin typeface="Arial" pitchFamily="34" charset="0"/>
                      <a:ea typeface="隶书" pitchFamily="49" charset="-122"/>
                    </a:rPr>
                    <a:t>内存</a:t>
                  </a:r>
                  <a:endParaRPr lang="zh-CN" altLang="en-US" sz="2000">
                    <a:effectLst>
                      <a:outerShdw blurRad="38100" dist="38100" dir="2700000" algn="ctr" rotWithShape="0">
                        <a:schemeClr val="bg1"/>
                      </a:outerShdw>
                    </a:effectLst>
                    <a:latin typeface="Arial" pitchFamily="34" charset="0"/>
                    <a:ea typeface="隶书" pitchFamily="49" charset="-122"/>
                  </a:endParaRPr>
                </a:p>
              </p:txBody>
            </p:sp>
            <p:grpSp>
              <p:nvGrpSpPr>
                <p:cNvPr id="86" name="Group 114">
                  <a:extLst>
                    <a:ext uri="{FF2B5EF4-FFF2-40B4-BE49-F238E27FC236}">
                      <a16:creationId xmlns:a16="http://schemas.microsoft.com/office/drawing/2014/main" id="{08FE6EF2-B697-4431-B9D1-CB39088A1263}"/>
                    </a:ext>
                  </a:extLst>
                </p:cNvPr>
                <p:cNvGrpSpPr>
                  <a:grpSpLocks/>
                </p:cNvGrpSpPr>
                <p:nvPr/>
              </p:nvGrpSpPr>
              <p:grpSpPr bwMode="auto">
                <a:xfrm>
                  <a:off x="3636" y="1974"/>
                  <a:ext cx="1188" cy="2138"/>
                  <a:chOff x="3636" y="1974"/>
                  <a:chExt cx="1188" cy="2138"/>
                </a:xfrm>
              </p:grpSpPr>
              <p:sp>
                <p:nvSpPr>
                  <p:cNvPr id="88" name="Rectangle 115">
                    <a:extLst>
                      <a:ext uri="{FF2B5EF4-FFF2-40B4-BE49-F238E27FC236}">
                        <a16:creationId xmlns:a16="http://schemas.microsoft.com/office/drawing/2014/main" id="{D94A6598-4796-4A9E-93F9-36B6D89954D5}"/>
                      </a:ext>
                    </a:extLst>
                  </p:cNvPr>
                  <p:cNvSpPr>
                    <a:spLocks noChangeArrowheads="1"/>
                  </p:cNvSpPr>
                  <p:nvPr/>
                </p:nvSpPr>
                <p:spPr bwMode="auto">
                  <a:xfrm>
                    <a:off x="3636" y="1979"/>
                    <a:ext cx="1188" cy="2088"/>
                  </a:xfrm>
                  <a:prstGeom prst="rect">
                    <a:avLst/>
                  </a:prstGeom>
                  <a:solidFill>
                    <a:srgbClr val="FFFFCC"/>
                  </a:solidFill>
                  <a:ln w="28575">
                    <a:solidFill>
                      <a:srgbClr val="CC99FF"/>
                    </a:solidFill>
                    <a:miter lim="800000"/>
                    <a:headEnd/>
                    <a:tailEnd/>
                  </a:ln>
                  <a:effectLst>
                    <a:outerShdw blurRad="50800" dist="38100" dir="2700000" algn="tl" rotWithShape="0">
                      <a:prstClr val="black">
                        <a:alpha val="40000"/>
                      </a:prstClr>
                    </a:outerShdw>
                  </a:effectLst>
                </p:spPr>
                <p:txBody>
                  <a:bodyPr lIns="90000" tIns="46800" rIns="90000" bIns="46800" anchor="ctr">
                    <a:spAutoFit/>
                  </a:bodyPr>
                  <a:lstStyle/>
                  <a:p>
                    <a:endParaRPr lang="zh-CN" altLang="en-US"/>
                  </a:p>
                </p:txBody>
              </p:sp>
              <p:sp>
                <p:nvSpPr>
                  <p:cNvPr id="89" name="Line 116">
                    <a:extLst>
                      <a:ext uri="{FF2B5EF4-FFF2-40B4-BE49-F238E27FC236}">
                        <a16:creationId xmlns:a16="http://schemas.microsoft.com/office/drawing/2014/main" id="{01A47E2B-D26B-449E-8850-028BB298CB42}"/>
                      </a:ext>
                    </a:extLst>
                  </p:cNvPr>
                  <p:cNvSpPr>
                    <a:spLocks noChangeShapeType="1"/>
                  </p:cNvSpPr>
                  <p:nvPr/>
                </p:nvSpPr>
                <p:spPr bwMode="auto">
                  <a:xfrm>
                    <a:off x="3636" y="2303"/>
                    <a:ext cx="1188" cy="0"/>
                  </a:xfrm>
                  <a:prstGeom prst="line">
                    <a:avLst/>
                  </a:prstGeom>
                  <a:noFill/>
                  <a:ln w="9525">
                    <a:solidFill>
                      <a:srgbClr val="3366FF"/>
                    </a:solidFill>
                    <a:round/>
                    <a:headEnd/>
                    <a:tailEnd/>
                  </a:ln>
                  <a:effectLst/>
                </p:spPr>
                <p:txBody>
                  <a:bodyPr wrap="none" lIns="90000" tIns="46800" rIns="90000" bIns="46800" anchor="ctr">
                    <a:spAutoFit/>
                  </a:bodyPr>
                  <a:lstStyle/>
                  <a:p>
                    <a:endParaRPr lang="zh-CN" altLang="en-US"/>
                  </a:p>
                </p:txBody>
              </p:sp>
              <p:sp>
                <p:nvSpPr>
                  <p:cNvPr id="90" name="Line 117">
                    <a:extLst>
                      <a:ext uri="{FF2B5EF4-FFF2-40B4-BE49-F238E27FC236}">
                        <a16:creationId xmlns:a16="http://schemas.microsoft.com/office/drawing/2014/main" id="{081A80C4-98A2-4A17-898C-4AA08733F4FD}"/>
                      </a:ext>
                    </a:extLst>
                  </p:cNvPr>
                  <p:cNvSpPr>
                    <a:spLocks noChangeShapeType="1"/>
                  </p:cNvSpPr>
                  <p:nvPr/>
                </p:nvSpPr>
                <p:spPr bwMode="auto">
                  <a:xfrm>
                    <a:off x="3636" y="2553"/>
                    <a:ext cx="1188" cy="0"/>
                  </a:xfrm>
                  <a:prstGeom prst="line">
                    <a:avLst/>
                  </a:prstGeom>
                  <a:noFill/>
                  <a:ln w="9525">
                    <a:solidFill>
                      <a:srgbClr val="3366FF"/>
                    </a:solidFill>
                    <a:prstDash val="dash"/>
                    <a:round/>
                    <a:headEnd/>
                    <a:tailEnd/>
                  </a:ln>
                  <a:effectLst/>
                </p:spPr>
                <p:txBody>
                  <a:bodyPr wrap="none" lIns="90000" tIns="46800" rIns="90000" bIns="46800" anchor="ctr">
                    <a:spAutoFit/>
                  </a:bodyPr>
                  <a:lstStyle/>
                  <a:p>
                    <a:endParaRPr lang="zh-CN" altLang="en-US"/>
                  </a:p>
                </p:txBody>
              </p:sp>
              <p:sp>
                <p:nvSpPr>
                  <p:cNvPr id="91" name="Line 118">
                    <a:extLst>
                      <a:ext uri="{FF2B5EF4-FFF2-40B4-BE49-F238E27FC236}">
                        <a16:creationId xmlns:a16="http://schemas.microsoft.com/office/drawing/2014/main" id="{EFFE19D6-2C17-44CF-AD33-E6B6316C4464}"/>
                      </a:ext>
                    </a:extLst>
                  </p:cNvPr>
                  <p:cNvSpPr>
                    <a:spLocks noChangeShapeType="1"/>
                  </p:cNvSpPr>
                  <p:nvPr/>
                </p:nvSpPr>
                <p:spPr bwMode="auto">
                  <a:xfrm>
                    <a:off x="3636" y="2803"/>
                    <a:ext cx="1188" cy="0"/>
                  </a:xfrm>
                  <a:prstGeom prst="line">
                    <a:avLst/>
                  </a:prstGeom>
                  <a:noFill/>
                  <a:ln w="9525">
                    <a:solidFill>
                      <a:srgbClr val="3366FF"/>
                    </a:solidFill>
                    <a:round/>
                    <a:headEnd/>
                    <a:tailEnd/>
                  </a:ln>
                  <a:effectLst/>
                </p:spPr>
                <p:txBody>
                  <a:bodyPr wrap="none" lIns="90000" tIns="46800" rIns="90000" bIns="46800" anchor="ctr">
                    <a:spAutoFit/>
                  </a:bodyPr>
                  <a:lstStyle/>
                  <a:p>
                    <a:endParaRPr lang="zh-CN" altLang="en-US"/>
                  </a:p>
                </p:txBody>
              </p:sp>
              <p:sp>
                <p:nvSpPr>
                  <p:cNvPr id="92" name="Line 119">
                    <a:extLst>
                      <a:ext uri="{FF2B5EF4-FFF2-40B4-BE49-F238E27FC236}">
                        <a16:creationId xmlns:a16="http://schemas.microsoft.com/office/drawing/2014/main" id="{8722E8D4-5289-43D5-AA86-75AA5D017C4A}"/>
                      </a:ext>
                    </a:extLst>
                  </p:cNvPr>
                  <p:cNvSpPr>
                    <a:spLocks noChangeShapeType="1"/>
                  </p:cNvSpPr>
                  <p:nvPr/>
                </p:nvSpPr>
                <p:spPr bwMode="auto">
                  <a:xfrm>
                    <a:off x="3636" y="3053"/>
                    <a:ext cx="1188" cy="0"/>
                  </a:xfrm>
                  <a:prstGeom prst="line">
                    <a:avLst/>
                  </a:prstGeom>
                  <a:noFill/>
                  <a:ln w="9525">
                    <a:solidFill>
                      <a:srgbClr val="3366FF"/>
                    </a:solidFill>
                    <a:prstDash val="dash"/>
                    <a:round/>
                    <a:headEnd/>
                    <a:tailEnd/>
                  </a:ln>
                  <a:effectLst/>
                </p:spPr>
                <p:txBody>
                  <a:bodyPr wrap="none" lIns="90000" tIns="46800" rIns="90000" bIns="46800" anchor="ctr">
                    <a:spAutoFit/>
                  </a:bodyPr>
                  <a:lstStyle/>
                  <a:p>
                    <a:endParaRPr lang="zh-CN" altLang="en-US"/>
                  </a:p>
                </p:txBody>
              </p:sp>
              <p:sp>
                <p:nvSpPr>
                  <p:cNvPr id="93" name="Line 120">
                    <a:extLst>
                      <a:ext uri="{FF2B5EF4-FFF2-40B4-BE49-F238E27FC236}">
                        <a16:creationId xmlns:a16="http://schemas.microsoft.com/office/drawing/2014/main" id="{7842CD6F-6310-4524-9883-5C5B4AEE9265}"/>
                      </a:ext>
                    </a:extLst>
                  </p:cNvPr>
                  <p:cNvSpPr>
                    <a:spLocks noChangeShapeType="1"/>
                  </p:cNvSpPr>
                  <p:nvPr/>
                </p:nvSpPr>
                <p:spPr bwMode="auto">
                  <a:xfrm>
                    <a:off x="3636" y="3303"/>
                    <a:ext cx="1188" cy="0"/>
                  </a:xfrm>
                  <a:prstGeom prst="line">
                    <a:avLst/>
                  </a:prstGeom>
                  <a:noFill/>
                  <a:ln w="9525">
                    <a:solidFill>
                      <a:srgbClr val="3366FF"/>
                    </a:solidFill>
                    <a:round/>
                    <a:headEnd/>
                    <a:tailEnd/>
                  </a:ln>
                  <a:effectLst/>
                </p:spPr>
                <p:txBody>
                  <a:bodyPr wrap="none" lIns="90000" tIns="46800" rIns="90000" bIns="46800" anchor="ctr">
                    <a:spAutoFit/>
                  </a:bodyPr>
                  <a:lstStyle/>
                  <a:p>
                    <a:endParaRPr lang="zh-CN" altLang="en-US"/>
                  </a:p>
                </p:txBody>
              </p:sp>
              <p:sp>
                <p:nvSpPr>
                  <p:cNvPr id="94" name="Line 121">
                    <a:extLst>
                      <a:ext uri="{FF2B5EF4-FFF2-40B4-BE49-F238E27FC236}">
                        <a16:creationId xmlns:a16="http://schemas.microsoft.com/office/drawing/2014/main" id="{586D9F12-92CA-4571-9154-A579AB2ED5D1}"/>
                      </a:ext>
                    </a:extLst>
                  </p:cNvPr>
                  <p:cNvSpPr>
                    <a:spLocks noChangeShapeType="1"/>
                  </p:cNvSpPr>
                  <p:nvPr/>
                </p:nvSpPr>
                <p:spPr bwMode="auto">
                  <a:xfrm>
                    <a:off x="3636" y="3553"/>
                    <a:ext cx="1188" cy="0"/>
                  </a:xfrm>
                  <a:prstGeom prst="line">
                    <a:avLst/>
                  </a:prstGeom>
                  <a:noFill/>
                  <a:ln w="9525">
                    <a:solidFill>
                      <a:srgbClr val="3366FF"/>
                    </a:solidFill>
                    <a:prstDash val="dash"/>
                    <a:round/>
                    <a:headEnd/>
                    <a:tailEnd/>
                  </a:ln>
                  <a:effectLst/>
                </p:spPr>
                <p:txBody>
                  <a:bodyPr wrap="none" lIns="90000" tIns="46800" rIns="90000" bIns="46800" anchor="ctr">
                    <a:spAutoFit/>
                  </a:bodyPr>
                  <a:lstStyle/>
                  <a:p>
                    <a:endParaRPr lang="zh-CN" altLang="en-US"/>
                  </a:p>
                </p:txBody>
              </p:sp>
              <p:sp>
                <p:nvSpPr>
                  <p:cNvPr id="95" name="Line 122">
                    <a:extLst>
                      <a:ext uri="{FF2B5EF4-FFF2-40B4-BE49-F238E27FC236}">
                        <a16:creationId xmlns:a16="http://schemas.microsoft.com/office/drawing/2014/main" id="{80E70411-A9BD-4202-9A52-94EA2225898F}"/>
                      </a:ext>
                    </a:extLst>
                  </p:cNvPr>
                  <p:cNvSpPr>
                    <a:spLocks noChangeShapeType="1"/>
                  </p:cNvSpPr>
                  <p:nvPr/>
                </p:nvSpPr>
                <p:spPr bwMode="auto">
                  <a:xfrm>
                    <a:off x="3636" y="3803"/>
                    <a:ext cx="1188" cy="0"/>
                  </a:xfrm>
                  <a:prstGeom prst="line">
                    <a:avLst/>
                  </a:prstGeom>
                  <a:noFill/>
                  <a:ln w="9525">
                    <a:solidFill>
                      <a:srgbClr val="3366FF"/>
                    </a:solidFill>
                    <a:round/>
                    <a:headEnd/>
                    <a:tailEnd/>
                  </a:ln>
                  <a:effectLst/>
                </p:spPr>
                <p:txBody>
                  <a:bodyPr wrap="none" lIns="90000" tIns="46800" rIns="90000" bIns="46800" anchor="ctr">
                    <a:spAutoFit/>
                  </a:bodyPr>
                  <a:lstStyle/>
                  <a:p>
                    <a:endParaRPr lang="zh-CN" altLang="en-US"/>
                  </a:p>
                </p:txBody>
              </p:sp>
              <p:sp>
                <p:nvSpPr>
                  <p:cNvPr id="96" name="Text Box 123">
                    <a:extLst>
                      <a:ext uri="{FF2B5EF4-FFF2-40B4-BE49-F238E27FC236}">
                        <a16:creationId xmlns:a16="http://schemas.microsoft.com/office/drawing/2014/main" id="{CC806CB5-0F39-4D05-B762-C9C480DB3C2B}"/>
                      </a:ext>
                    </a:extLst>
                  </p:cNvPr>
                  <p:cNvSpPr txBox="1">
                    <a:spLocks noChangeArrowheads="1"/>
                  </p:cNvSpPr>
                  <p:nvPr/>
                </p:nvSpPr>
                <p:spPr bwMode="auto">
                  <a:xfrm>
                    <a:off x="4107" y="3762"/>
                    <a:ext cx="306" cy="350"/>
                  </a:xfrm>
                  <a:prstGeom prst="rect">
                    <a:avLst/>
                  </a:prstGeom>
                  <a:noFill/>
                  <a:ln w="9525">
                    <a:noFill/>
                    <a:miter lim="800000"/>
                    <a:headEnd/>
                    <a:tailEnd/>
                  </a:ln>
                  <a:effectLst/>
                </p:spPr>
                <p:txBody>
                  <a:bodyPr vert="eaVert" wrap="none" lIns="90000" tIns="46800" rIns="90000" bIns="46800">
                    <a:spAutoFit/>
                  </a:bodyPr>
                  <a:lstStyle/>
                  <a:p>
                    <a:pPr eaLnBrk="0" hangingPunct="0"/>
                    <a:r>
                      <a:rPr lang="en-US" altLang="zh-CN" sz="2000">
                        <a:latin typeface="Arial" pitchFamily="34" charset="0"/>
                        <a:ea typeface="隶书" pitchFamily="49" charset="-122"/>
                      </a:rPr>
                      <a:t>…...</a:t>
                    </a:r>
                  </a:p>
                </p:txBody>
              </p:sp>
              <p:sp>
                <p:nvSpPr>
                  <p:cNvPr id="97" name="Text Box 124">
                    <a:extLst>
                      <a:ext uri="{FF2B5EF4-FFF2-40B4-BE49-F238E27FC236}">
                        <a16:creationId xmlns:a16="http://schemas.microsoft.com/office/drawing/2014/main" id="{A0FE5729-B75D-44EA-8322-5EC62D4E2CAA}"/>
                      </a:ext>
                    </a:extLst>
                  </p:cNvPr>
                  <p:cNvSpPr txBox="1">
                    <a:spLocks noChangeArrowheads="1"/>
                  </p:cNvSpPr>
                  <p:nvPr/>
                </p:nvSpPr>
                <p:spPr bwMode="auto">
                  <a:xfrm>
                    <a:off x="4083" y="1974"/>
                    <a:ext cx="306" cy="350"/>
                  </a:xfrm>
                  <a:prstGeom prst="rect">
                    <a:avLst/>
                  </a:prstGeom>
                  <a:noFill/>
                  <a:ln w="9525">
                    <a:noFill/>
                    <a:miter lim="800000"/>
                    <a:headEnd/>
                    <a:tailEnd/>
                  </a:ln>
                  <a:effectLst/>
                </p:spPr>
                <p:txBody>
                  <a:bodyPr vert="eaVert" wrap="none" lIns="90000" tIns="46800" rIns="90000" bIns="46800">
                    <a:spAutoFit/>
                  </a:bodyPr>
                  <a:lstStyle/>
                  <a:p>
                    <a:pPr eaLnBrk="0" hangingPunct="0"/>
                    <a:r>
                      <a:rPr lang="en-US" altLang="zh-CN" sz="2000">
                        <a:latin typeface="Arial" pitchFamily="34" charset="0"/>
                        <a:ea typeface="隶书" pitchFamily="49" charset="-122"/>
                      </a:rPr>
                      <a:t>…...</a:t>
                    </a:r>
                  </a:p>
                </p:txBody>
              </p:sp>
              <p:sp>
                <p:nvSpPr>
                  <p:cNvPr id="98" name="Text Box 125">
                    <a:extLst>
                      <a:ext uri="{FF2B5EF4-FFF2-40B4-BE49-F238E27FC236}">
                        <a16:creationId xmlns:a16="http://schemas.microsoft.com/office/drawing/2014/main" id="{9D7869DB-4220-47C9-8FF4-77F795B5DD5D}"/>
                      </a:ext>
                    </a:extLst>
                  </p:cNvPr>
                  <p:cNvSpPr txBox="1">
                    <a:spLocks noChangeArrowheads="1"/>
                  </p:cNvSpPr>
                  <p:nvPr/>
                </p:nvSpPr>
                <p:spPr bwMode="auto">
                  <a:xfrm>
                    <a:off x="4095" y="2388"/>
                    <a:ext cx="223" cy="292"/>
                  </a:xfrm>
                  <a:prstGeom prst="rect">
                    <a:avLst/>
                  </a:prstGeom>
                  <a:noFill/>
                  <a:ln w="9525">
                    <a:noFill/>
                    <a:miter lim="800000"/>
                    <a:headEnd/>
                    <a:tailEnd/>
                  </a:ln>
                  <a:effectLst/>
                </p:spPr>
                <p:txBody>
                  <a:bodyPr wrap="none" lIns="90000" tIns="46800" rIns="90000" bIns="46800">
                    <a:spAutoFit/>
                  </a:bodyPr>
                  <a:lstStyle/>
                  <a:p>
                    <a:pPr eaLnBrk="0" hangingPunct="0"/>
                    <a:r>
                      <a:rPr lang="en-US" altLang="zh-CN" dirty="0">
                        <a:solidFill>
                          <a:srgbClr val="FF3399"/>
                        </a:solidFill>
                        <a:effectLst>
                          <a:outerShdw blurRad="38100" dist="38100" dir="2700000" algn="ctr" rotWithShape="0">
                            <a:schemeClr val="bg1"/>
                          </a:outerShdw>
                        </a:effectLst>
                        <a:latin typeface="Arial" pitchFamily="34" charset="0"/>
                        <a:ea typeface="隶书" pitchFamily="49" charset="-122"/>
                      </a:rPr>
                      <a:t>1</a:t>
                    </a:r>
                  </a:p>
                </p:txBody>
              </p:sp>
              <p:sp>
                <p:nvSpPr>
                  <p:cNvPr id="99" name="Text Box 126">
                    <a:extLst>
                      <a:ext uri="{FF2B5EF4-FFF2-40B4-BE49-F238E27FC236}">
                        <a16:creationId xmlns:a16="http://schemas.microsoft.com/office/drawing/2014/main" id="{F96AE09F-3A57-454B-9FDA-A1A86D558888}"/>
                      </a:ext>
                    </a:extLst>
                  </p:cNvPr>
                  <p:cNvSpPr txBox="1">
                    <a:spLocks noChangeArrowheads="1"/>
                  </p:cNvSpPr>
                  <p:nvPr/>
                </p:nvSpPr>
                <p:spPr bwMode="auto">
                  <a:xfrm>
                    <a:off x="4047" y="2904"/>
                    <a:ext cx="287" cy="292"/>
                  </a:xfrm>
                  <a:prstGeom prst="rect">
                    <a:avLst/>
                  </a:prstGeom>
                  <a:noFill/>
                  <a:ln w="9525">
                    <a:noFill/>
                    <a:miter lim="800000"/>
                    <a:headEnd/>
                    <a:tailEnd/>
                  </a:ln>
                  <a:effectLst/>
                </p:spPr>
                <p:txBody>
                  <a:bodyPr wrap="none" lIns="90000" tIns="46800" rIns="90000" bIns="46800">
                    <a:spAutoFit/>
                  </a:bodyPr>
                  <a:lstStyle/>
                  <a:p>
                    <a:pPr eaLnBrk="0" hangingPunct="0"/>
                    <a:r>
                      <a:rPr lang="en-US" altLang="zh-CN" dirty="0">
                        <a:solidFill>
                          <a:srgbClr val="FF3399"/>
                        </a:solidFill>
                        <a:effectLst>
                          <a:outerShdw blurRad="38100" dist="38100" dir="2700000" algn="ctr" rotWithShape="0">
                            <a:schemeClr val="bg1"/>
                          </a:outerShdw>
                        </a:effectLst>
                        <a:latin typeface="Arial" pitchFamily="34" charset="0"/>
                        <a:ea typeface="隶书" pitchFamily="49" charset="-122"/>
                      </a:rPr>
                      <a:t>-3</a:t>
                    </a:r>
                  </a:p>
                </p:txBody>
              </p:sp>
              <p:sp>
                <p:nvSpPr>
                  <p:cNvPr id="100" name="Text Box 127">
                    <a:extLst>
                      <a:ext uri="{FF2B5EF4-FFF2-40B4-BE49-F238E27FC236}">
                        <a16:creationId xmlns:a16="http://schemas.microsoft.com/office/drawing/2014/main" id="{87575549-0BF4-4BA4-9D28-6D01C2F0AC9E}"/>
                      </a:ext>
                    </a:extLst>
                  </p:cNvPr>
                  <p:cNvSpPr txBox="1">
                    <a:spLocks noChangeArrowheads="1"/>
                  </p:cNvSpPr>
                  <p:nvPr/>
                </p:nvSpPr>
                <p:spPr bwMode="auto">
                  <a:xfrm>
                    <a:off x="4047" y="3405"/>
                    <a:ext cx="327" cy="292"/>
                  </a:xfrm>
                  <a:prstGeom prst="rect">
                    <a:avLst/>
                  </a:prstGeom>
                  <a:noFill/>
                  <a:ln w="9525">
                    <a:noFill/>
                    <a:miter lim="800000"/>
                    <a:headEnd/>
                    <a:tailEnd/>
                  </a:ln>
                  <a:effectLst/>
                </p:spPr>
                <p:txBody>
                  <a:bodyPr wrap="none" lIns="90000" tIns="46800" rIns="90000" bIns="46800">
                    <a:spAutoFit/>
                  </a:bodyPr>
                  <a:lstStyle/>
                  <a:p>
                    <a:pPr eaLnBrk="0" hangingPunct="0"/>
                    <a:r>
                      <a:rPr lang="en-US" altLang="zh-CN" b="1" dirty="0">
                        <a:solidFill>
                          <a:srgbClr val="FF3399"/>
                        </a:solidFill>
                        <a:effectLst>
                          <a:outerShdw blurRad="38100" dist="38100" dir="2700000" algn="ctr" rotWithShape="0">
                            <a:schemeClr val="bg1"/>
                          </a:outerShdw>
                        </a:effectLst>
                        <a:latin typeface="Arial" pitchFamily="34" charset="0"/>
                        <a:ea typeface="隶书" pitchFamily="49" charset="-122"/>
                        <a:sym typeface="Symbol" pitchFamily="18" charset="2"/>
                      </a:rPr>
                      <a:t></a:t>
                    </a:r>
                    <a:endParaRPr lang="en-US" altLang="zh-CN" b="1" dirty="0">
                      <a:solidFill>
                        <a:srgbClr val="FF3399"/>
                      </a:solidFill>
                      <a:effectLst>
                        <a:outerShdw blurRad="38100" dist="38100" dir="2700000" algn="ctr" rotWithShape="0">
                          <a:schemeClr val="bg1"/>
                        </a:outerShdw>
                      </a:effectLst>
                      <a:latin typeface="Arial" pitchFamily="34" charset="0"/>
                      <a:ea typeface="隶书" pitchFamily="49" charset="-122"/>
                    </a:endParaRPr>
                  </a:p>
                </p:txBody>
              </p:sp>
            </p:grpSp>
            <p:sp>
              <p:nvSpPr>
                <p:cNvPr id="87" name="AutoShape 128">
                  <a:extLst>
                    <a:ext uri="{FF2B5EF4-FFF2-40B4-BE49-F238E27FC236}">
                      <a16:creationId xmlns:a16="http://schemas.microsoft.com/office/drawing/2014/main" id="{164E365C-F65B-428D-B9AB-EF2D591BF896}"/>
                    </a:ext>
                  </a:extLst>
                </p:cNvPr>
                <p:cNvSpPr>
                  <a:spLocks/>
                </p:cNvSpPr>
                <p:nvPr/>
              </p:nvSpPr>
              <p:spPr bwMode="auto">
                <a:xfrm>
                  <a:off x="4992" y="3867"/>
                  <a:ext cx="936" cy="294"/>
                </a:xfrm>
                <a:prstGeom prst="callout2">
                  <a:avLst>
                    <a:gd name="adj1" fmla="val 24491"/>
                    <a:gd name="adj2" fmla="val -5130"/>
                    <a:gd name="adj3" fmla="val 24491"/>
                    <a:gd name="adj4" fmla="val -24250"/>
                    <a:gd name="adj5" fmla="val -87755"/>
                    <a:gd name="adj6" fmla="val -77778"/>
                  </a:avLst>
                </a:prstGeom>
                <a:noFill/>
                <a:ln w="9525">
                  <a:solidFill>
                    <a:srgbClr val="0000FF"/>
                  </a:solidFill>
                  <a:miter lim="800000"/>
                  <a:headEnd/>
                  <a:tailEnd/>
                </a:ln>
                <a:effectLst/>
              </p:spPr>
              <p:txBody>
                <a:bodyPr lIns="90000" tIns="46800" rIns="90000" bIns="46800">
                  <a:spAutoFit/>
                </a:bodyPr>
                <a:lstStyle/>
                <a:p>
                  <a:pPr eaLnBrk="0" hangingPunct="0"/>
                  <a:r>
                    <a:rPr lang="zh-CN" altLang="en-US">
                      <a:solidFill>
                        <a:srgbClr val="FF0000"/>
                      </a:solidFill>
                      <a:effectLst>
                        <a:outerShdw blurRad="38100" dist="38100" dir="2700000" algn="ctr" rotWithShape="0">
                          <a:schemeClr val="bg1"/>
                        </a:outerShdw>
                      </a:effectLst>
                      <a:latin typeface="Arial" pitchFamily="34" charset="0"/>
                      <a:ea typeface="隶书" pitchFamily="49" charset="-122"/>
                    </a:rPr>
                    <a:t>随机数</a:t>
                  </a:r>
                  <a:endParaRPr lang="zh-CN" altLang="en-US">
                    <a:effectLst>
                      <a:outerShdw blurRad="38100" dist="38100" dir="2700000" algn="ctr" rotWithShape="0">
                        <a:schemeClr val="bg1"/>
                      </a:outerShdw>
                    </a:effectLst>
                    <a:latin typeface="Arial" pitchFamily="34" charset="0"/>
                    <a:ea typeface="隶书" pitchFamily="49" charset="-122"/>
                  </a:endParaRPr>
                </a:p>
              </p:txBody>
            </p:sp>
          </p:grpSp>
        </p:grpSp>
      </p:grpSp>
      <p:sp>
        <p:nvSpPr>
          <p:cNvPr id="749697" name="Text Box 129"/>
          <p:cNvSpPr txBox="1">
            <a:spLocks noChangeArrowheads="1"/>
          </p:cNvSpPr>
          <p:nvPr/>
        </p:nvSpPr>
        <p:spPr bwMode="auto">
          <a:xfrm>
            <a:off x="2245386" y="4653136"/>
            <a:ext cx="9335675" cy="1200329"/>
          </a:xfrm>
          <a:prstGeom prst="rect">
            <a:avLst/>
          </a:prstGeom>
          <a:solidFill>
            <a:schemeClr val="bg1"/>
          </a:solidFill>
          <a:ln w="38100">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b="1" dirty="0">
                <a:solidFill>
                  <a:srgbClr val="FF3399"/>
                </a:solidFill>
                <a:effectLst>
                  <a:outerShdw blurRad="38100" dist="38100" dir="2700000" algn="tl">
                    <a:srgbClr val="000000">
                      <a:alpha val="43137"/>
                    </a:srgbClr>
                  </a:outerShdw>
                </a:effectLst>
                <a:latin typeface="隶书" pitchFamily="49" charset="-122"/>
                <a:ea typeface="隶书" pitchFamily="49" charset="-122"/>
              </a:rPr>
              <a:t>例</a:t>
            </a:r>
            <a:r>
              <a:rPr lang="en-US" altLang="zh-CN" b="1" dirty="0">
                <a:solidFill>
                  <a:srgbClr val="FF3399"/>
                </a:solidFill>
                <a:effectLst>
                  <a:outerShdw blurRad="38100" dist="38100" dir="2700000" algn="tl">
                    <a:srgbClr val="000000">
                      <a:alpha val="43137"/>
                    </a:srgbClr>
                  </a:outerShdw>
                </a:effectLst>
                <a:latin typeface="隶书" pitchFamily="49" charset="-122"/>
                <a:ea typeface="隶书" pitchFamily="49" charset="-122"/>
              </a:rPr>
              <a:t>1</a:t>
            </a:r>
            <a:r>
              <a:rPr lang="zh-CN" altLang="en-US" b="1" dirty="0">
                <a:solidFill>
                  <a:srgbClr val="FF3399"/>
                </a:solidFill>
                <a:effectLst>
                  <a:outerShdw blurRad="38100" dist="38100" dir="2700000" algn="tl">
                    <a:srgbClr val="000000">
                      <a:alpha val="43137"/>
                    </a:srgbClr>
                  </a:outerShdw>
                </a:effectLst>
                <a:latin typeface="隶书" pitchFamily="49" charset="-122"/>
                <a:ea typeface="隶书" pitchFamily="49" charset="-122"/>
              </a:rPr>
              <a:t>： </a:t>
            </a:r>
          </a:p>
          <a:p>
            <a:r>
              <a:rPr lang="zh-CN" altLang="en-US" b="1" dirty="0">
                <a:latin typeface="+mn-lt"/>
              </a:rPr>
              <a:t>    </a:t>
            </a:r>
            <a:r>
              <a:rPr lang="en-US" altLang="zh-CN" b="1" dirty="0" err="1">
                <a:latin typeface="+mn-lt"/>
              </a:rPr>
              <a:t>int</a:t>
            </a:r>
            <a:r>
              <a:rPr lang="en-US" altLang="zh-CN" b="1" dirty="0">
                <a:latin typeface="+mn-lt"/>
              </a:rPr>
              <a:t>   student;</a:t>
            </a:r>
          </a:p>
          <a:p>
            <a:r>
              <a:rPr lang="en-US" altLang="zh-CN" b="1" dirty="0">
                <a:latin typeface="+mn-lt"/>
              </a:rPr>
              <a:t>    </a:t>
            </a:r>
            <a:r>
              <a:rPr lang="en-US" altLang="zh-CN" b="1" dirty="0" err="1">
                <a:latin typeface="+mn-lt"/>
              </a:rPr>
              <a:t>stadent</a:t>
            </a:r>
            <a:r>
              <a:rPr lang="en-US" altLang="zh-CN" b="1" dirty="0">
                <a:latin typeface="+mn-lt"/>
              </a:rPr>
              <a:t> = 19;  </a:t>
            </a:r>
            <a:r>
              <a:rPr lang="en-US" altLang="zh-CN" dirty="0">
                <a:latin typeface="+mn-lt"/>
              </a:rPr>
              <a:t>//</a:t>
            </a:r>
            <a:r>
              <a:rPr lang="en-US" altLang="zh-CN" dirty="0">
                <a:solidFill>
                  <a:srgbClr val="FF0000"/>
                </a:solidFill>
                <a:latin typeface="+mn-lt"/>
              </a:rPr>
              <a:t>Undefined symbol ‘</a:t>
            </a:r>
            <a:r>
              <a:rPr lang="en-US" altLang="zh-CN" dirty="0" err="1">
                <a:solidFill>
                  <a:srgbClr val="FF0000"/>
                </a:solidFill>
                <a:latin typeface="+mn-lt"/>
              </a:rPr>
              <a:t>statent</a:t>
            </a:r>
            <a:r>
              <a:rPr lang="en-US" altLang="zh-CN" dirty="0">
                <a:solidFill>
                  <a:srgbClr val="FF0000"/>
                </a:solidFill>
                <a:latin typeface="+mn-lt"/>
              </a:rPr>
              <a:t>’ in function main</a:t>
            </a:r>
            <a:r>
              <a:rPr lang="en-US" altLang="zh-CN" sz="2000" dirty="0">
                <a:solidFill>
                  <a:srgbClr val="FF0000"/>
                </a:solidFill>
                <a:latin typeface="+mn-lt"/>
              </a:rPr>
              <a:t> </a:t>
            </a:r>
          </a:p>
        </p:txBody>
      </p:sp>
      <p:sp>
        <p:nvSpPr>
          <p:cNvPr id="749698" name="Text Box 130"/>
          <p:cNvSpPr txBox="1">
            <a:spLocks noChangeArrowheads="1"/>
          </p:cNvSpPr>
          <p:nvPr/>
        </p:nvSpPr>
        <p:spPr bwMode="auto">
          <a:xfrm>
            <a:off x="2243192" y="4665769"/>
            <a:ext cx="9335675" cy="1200329"/>
          </a:xfrm>
          <a:prstGeom prst="rect">
            <a:avLst/>
          </a:prstGeom>
          <a:solidFill>
            <a:schemeClr val="bg1"/>
          </a:solidFill>
          <a:ln w="38100">
            <a:solidFill>
              <a:srgbClr val="00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b="1" dirty="0">
                <a:solidFill>
                  <a:srgbClr val="FF3399"/>
                </a:solidFill>
                <a:effectLst>
                  <a:outerShdw blurRad="38100" dist="38100" dir="2700000" algn="tl">
                    <a:srgbClr val="000000">
                      <a:alpha val="43137"/>
                    </a:srgbClr>
                  </a:outerShdw>
                </a:effectLst>
                <a:latin typeface="隶书" pitchFamily="49" charset="-122"/>
                <a:ea typeface="隶书" pitchFamily="49" charset="-122"/>
              </a:rPr>
              <a:t>例</a:t>
            </a:r>
            <a:r>
              <a:rPr lang="en-US" altLang="zh-CN" b="1" dirty="0">
                <a:solidFill>
                  <a:srgbClr val="FF3399"/>
                </a:solidFill>
                <a:effectLst>
                  <a:outerShdw blurRad="38100" dist="38100" dir="2700000" algn="tl">
                    <a:srgbClr val="000000">
                      <a:alpha val="43137"/>
                    </a:srgbClr>
                  </a:outerShdw>
                </a:effectLst>
                <a:latin typeface="隶书" pitchFamily="49" charset="-122"/>
                <a:ea typeface="隶书" pitchFamily="49" charset="-122"/>
              </a:rPr>
              <a:t>2</a:t>
            </a:r>
            <a:r>
              <a:rPr lang="zh-CN" altLang="en-US" b="1" dirty="0">
                <a:solidFill>
                  <a:srgbClr val="FF3399"/>
                </a:solidFill>
                <a:effectLst>
                  <a:outerShdw blurRad="38100" dist="38100" dir="2700000" algn="tl">
                    <a:srgbClr val="000000">
                      <a:alpha val="43137"/>
                    </a:srgbClr>
                  </a:outerShdw>
                </a:effectLst>
                <a:latin typeface="隶书" pitchFamily="49" charset="-122"/>
                <a:ea typeface="隶书" pitchFamily="49" charset="-122"/>
              </a:rPr>
              <a:t>： </a:t>
            </a:r>
          </a:p>
          <a:p>
            <a:r>
              <a:rPr lang="zh-CN" altLang="en-US" dirty="0">
                <a:latin typeface="+mn-lt"/>
              </a:rPr>
              <a:t>   </a:t>
            </a:r>
            <a:r>
              <a:rPr lang="en-US" altLang="zh-CN" b="1" dirty="0">
                <a:latin typeface="+mn-lt"/>
              </a:rPr>
              <a:t>float  a, b, c;</a:t>
            </a:r>
          </a:p>
          <a:p>
            <a:r>
              <a:rPr lang="en-US" altLang="zh-CN" b="1" dirty="0">
                <a:latin typeface="+mn-lt"/>
              </a:rPr>
              <a:t>   c = a % b;    </a:t>
            </a:r>
            <a:r>
              <a:rPr lang="en-US" altLang="zh-CN" dirty="0">
                <a:latin typeface="+mn-lt"/>
              </a:rPr>
              <a:t>//</a:t>
            </a:r>
            <a:r>
              <a:rPr lang="en-US" altLang="zh-CN" dirty="0">
                <a:solidFill>
                  <a:srgbClr val="FF0000"/>
                </a:solidFill>
                <a:latin typeface="+mn-lt"/>
              </a:rPr>
              <a:t>Illegal  use of floating point  in function main</a:t>
            </a:r>
            <a:r>
              <a:rPr lang="en-US" altLang="zh-CN" sz="2000" dirty="0">
                <a:latin typeface="+mn-lt"/>
              </a:rPr>
              <a:t> </a:t>
            </a:r>
          </a:p>
        </p:txBody>
      </p:sp>
      <p:grpSp>
        <p:nvGrpSpPr>
          <p:cNvPr id="749699" name="Group 131"/>
          <p:cNvGrpSpPr>
            <a:grpSpLocks/>
          </p:cNvGrpSpPr>
          <p:nvPr/>
        </p:nvGrpSpPr>
        <p:grpSpPr bwMode="auto">
          <a:xfrm>
            <a:off x="6447911" y="2624107"/>
            <a:ext cx="5408729" cy="3973245"/>
            <a:chOff x="1089" y="1470"/>
            <a:chExt cx="2789" cy="2485"/>
          </a:xfrm>
        </p:grpSpPr>
        <p:sp>
          <p:nvSpPr>
            <p:cNvPr id="749700" name="Text Box 132"/>
            <p:cNvSpPr txBox="1">
              <a:spLocks noChangeArrowheads="1"/>
            </p:cNvSpPr>
            <p:nvPr/>
          </p:nvSpPr>
          <p:spPr bwMode="auto">
            <a:xfrm>
              <a:off x="1089" y="1470"/>
              <a:ext cx="2789" cy="2485"/>
            </a:xfrm>
            <a:prstGeom prst="rect">
              <a:avLst/>
            </a:prstGeom>
            <a:blipFill>
              <a:blip r:embed="rId5" cstate="print"/>
              <a:tile tx="0" ty="0" sx="100000" sy="100000" flip="none" algn="tl"/>
            </a:blipFill>
            <a:ln w="38100">
              <a:solidFill>
                <a:srgbClr val="FF66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spAutoFit/>
            </a:bodyPr>
            <a:lstStyle/>
            <a:p>
              <a:pPr eaLnBrk="0" hangingPunct="0"/>
              <a:r>
                <a:rPr lang="en-US" altLang="zh-CN" sz="2800" b="1" dirty="0" err="1">
                  <a:solidFill>
                    <a:srgbClr val="C00000"/>
                  </a:solidFill>
                  <a:effectLst>
                    <a:outerShdw blurRad="50800" dist="50800" dir="2700000" algn="ctr" rotWithShape="0">
                      <a:schemeClr val="bg1"/>
                    </a:outerShdw>
                  </a:effectLst>
                </a:rPr>
                <a:t>int</a:t>
              </a:r>
              <a:r>
                <a:rPr lang="en-US" altLang="zh-CN" sz="2800" b="1" dirty="0">
                  <a:solidFill>
                    <a:srgbClr val="C00000"/>
                  </a:solidFill>
                  <a:effectLst>
                    <a:outerShdw blurRad="50800" dist="50800" dir="2700000" algn="ctr" rotWithShape="0">
                      <a:schemeClr val="bg1"/>
                    </a:outerShdw>
                  </a:effectLst>
                </a:rPr>
                <a:t> main ( )</a:t>
              </a:r>
            </a:p>
            <a:p>
              <a:pPr eaLnBrk="0" hangingPunct="0"/>
              <a:r>
                <a:rPr lang="en-US" altLang="zh-CN" sz="2800" dirty="0">
                  <a:effectLst>
                    <a:outerShdw blurRad="50800" dist="50800" dir="2700000" algn="ctr" rotWithShape="0">
                      <a:schemeClr val="bg1"/>
                    </a:outerShdw>
                  </a:effectLst>
                </a:rPr>
                <a:t>{    </a:t>
              </a:r>
            </a:p>
            <a:p>
              <a:pPr eaLnBrk="0" hangingPunct="0"/>
              <a:r>
                <a:rPr lang="en-US" altLang="zh-CN" sz="2800" dirty="0">
                  <a:solidFill>
                    <a:srgbClr val="0000FF"/>
                  </a:solidFill>
                  <a:effectLst>
                    <a:outerShdw blurRad="50800" dist="50800" dir="2700000" algn="ctr" rotWithShape="0">
                      <a:schemeClr val="bg1"/>
                    </a:outerShdw>
                  </a:effectLst>
                </a:rPr>
                <a:t>   </a:t>
              </a:r>
              <a:r>
                <a:rPr lang="en-US" altLang="zh-CN" sz="2800" dirty="0" err="1">
                  <a:solidFill>
                    <a:srgbClr val="0000FF"/>
                  </a:solidFill>
                  <a:effectLst>
                    <a:outerShdw blurRad="50800" dist="50800" dir="2700000" algn="ctr" rotWithShape="0">
                      <a:schemeClr val="bg1"/>
                    </a:outerShdw>
                  </a:effectLst>
                </a:rPr>
                <a:t>int</a:t>
              </a:r>
              <a:r>
                <a:rPr lang="en-US" altLang="zh-CN" sz="2800" dirty="0">
                  <a:solidFill>
                    <a:srgbClr val="0000FF"/>
                  </a:solidFill>
                  <a:effectLst>
                    <a:outerShdw blurRad="50800" dist="50800" dir="2700000" algn="ctr" rotWithShape="0">
                      <a:schemeClr val="bg1"/>
                    </a:outerShdw>
                  </a:effectLst>
                </a:rPr>
                <a:t>  a, b = 2;</a:t>
              </a:r>
            </a:p>
            <a:p>
              <a:pPr eaLnBrk="0" hangingPunct="0"/>
              <a:r>
                <a:rPr lang="en-US" altLang="zh-CN" sz="2800" dirty="0">
                  <a:solidFill>
                    <a:srgbClr val="0000FF"/>
                  </a:solidFill>
                  <a:effectLst>
                    <a:outerShdw blurRad="50800" dist="50800" dir="2700000" algn="ctr" rotWithShape="0">
                      <a:schemeClr val="bg1"/>
                    </a:outerShdw>
                  </a:effectLst>
                </a:rPr>
                <a:t>   float  data;</a:t>
              </a:r>
            </a:p>
            <a:p>
              <a:pPr eaLnBrk="0" hangingPunct="0"/>
              <a:r>
                <a:rPr lang="en-US" altLang="zh-CN" sz="2800" dirty="0">
                  <a:effectLst>
                    <a:outerShdw blurRad="50800" dist="50800" dir="2700000" algn="ctr" rotWithShape="0">
                      <a:schemeClr val="bg1"/>
                    </a:outerShdw>
                  </a:effectLst>
                </a:rPr>
                <a:t>   a = 1;</a:t>
              </a:r>
            </a:p>
            <a:p>
              <a:pPr eaLnBrk="0" hangingPunct="0"/>
              <a:r>
                <a:rPr lang="en-US" altLang="zh-CN" sz="2800" dirty="0">
                  <a:effectLst>
                    <a:outerShdw blurRad="50800" dist="50800" dir="2700000" algn="ctr" rotWithShape="0">
                      <a:schemeClr val="bg1"/>
                    </a:outerShdw>
                  </a:effectLst>
                </a:rPr>
                <a:t>   data = (a + b) * 1.2;</a:t>
              </a:r>
            </a:p>
            <a:p>
              <a:pPr eaLnBrk="0" hangingPunct="0"/>
              <a:r>
                <a:rPr lang="en-US" altLang="zh-CN" sz="2800" dirty="0">
                  <a:effectLst>
                    <a:outerShdw blurRad="50800" dist="50800" dir="2700000" algn="ctr" rotWithShape="0">
                      <a:schemeClr val="bg1"/>
                    </a:outerShdw>
                  </a:effectLst>
                </a:rPr>
                <a:t>   </a:t>
              </a:r>
              <a:r>
                <a:rPr lang="en-US" altLang="zh-CN" sz="2800" dirty="0" err="1">
                  <a:effectLst>
                    <a:outerShdw blurRad="50800" dist="50800" dir="2700000" algn="ctr" rotWithShape="0">
                      <a:schemeClr val="bg1"/>
                    </a:outerShdw>
                  </a:effectLst>
                </a:rPr>
                <a:t>printf</a:t>
              </a:r>
              <a:r>
                <a:rPr lang="en-US" altLang="zh-CN" sz="2800" dirty="0">
                  <a:effectLst>
                    <a:outerShdw blurRad="50800" dist="50800" dir="2700000" algn="ctr" rotWithShape="0">
                      <a:schemeClr val="bg1"/>
                    </a:outerShdw>
                  </a:effectLst>
                </a:rPr>
                <a:t> ("data=%f\n", data);</a:t>
              </a:r>
            </a:p>
            <a:p>
              <a:pPr eaLnBrk="0" hangingPunct="0"/>
              <a:r>
                <a:rPr lang="en-US" altLang="zh-CN" sz="2800" dirty="0">
                  <a:effectLst>
                    <a:outerShdw blurRad="50800" dist="50800" dir="2700000" algn="ctr" rotWithShape="0">
                      <a:schemeClr val="bg1"/>
                    </a:outerShdw>
                  </a:effectLst>
                </a:rPr>
                <a:t>   return 0;</a:t>
              </a:r>
            </a:p>
            <a:p>
              <a:pPr eaLnBrk="0" hangingPunct="0"/>
              <a:r>
                <a:rPr lang="en-US" altLang="zh-CN" sz="2800" dirty="0">
                  <a:effectLst>
                    <a:outerShdw blurRad="50800" dist="50800" dir="2700000" algn="ctr" rotWithShape="0">
                      <a:schemeClr val="bg1"/>
                    </a:outerShdw>
                  </a:effectLst>
                </a:rPr>
                <a:t>}</a:t>
              </a:r>
            </a:p>
          </p:txBody>
        </p:sp>
        <p:grpSp>
          <p:nvGrpSpPr>
            <p:cNvPr id="749701" name="Group 133"/>
            <p:cNvGrpSpPr>
              <a:grpSpLocks/>
            </p:cNvGrpSpPr>
            <p:nvPr/>
          </p:nvGrpSpPr>
          <p:grpSpPr bwMode="auto">
            <a:xfrm>
              <a:off x="2365" y="2145"/>
              <a:ext cx="1298" cy="290"/>
              <a:chOff x="2761" y="874"/>
              <a:chExt cx="1298" cy="290"/>
            </a:xfrm>
          </p:grpSpPr>
          <p:sp>
            <p:nvSpPr>
              <p:cNvPr id="749702" name="Line 134"/>
              <p:cNvSpPr>
                <a:spLocks noChangeShapeType="1"/>
              </p:cNvSpPr>
              <p:nvPr/>
            </p:nvSpPr>
            <p:spPr bwMode="auto">
              <a:xfrm flipH="1">
                <a:off x="2761" y="1029"/>
                <a:ext cx="444" cy="0"/>
              </a:xfrm>
              <a:prstGeom prst="line">
                <a:avLst/>
              </a:prstGeom>
              <a:noFill/>
              <a:ln w="38100">
                <a:solidFill>
                  <a:srgbClr val="0000FF"/>
                </a:solidFill>
                <a:round/>
                <a:headEnd/>
                <a:tailEnd type="stealth" w="lg" len="lg"/>
              </a:ln>
              <a:effectLst/>
            </p:spPr>
            <p:txBody>
              <a:bodyPr wrap="none" lIns="90000" tIns="46800" rIns="90000" bIns="46800" anchor="ctr"/>
              <a:lstStyle/>
              <a:p>
                <a:endParaRPr lang="zh-CN" altLang="en-US"/>
              </a:p>
            </p:txBody>
          </p:sp>
          <p:sp>
            <p:nvSpPr>
              <p:cNvPr id="749703" name="Text Box 135"/>
              <p:cNvSpPr txBox="1">
                <a:spLocks noChangeArrowheads="1"/>
              </p:cNvSpPr>
              <p:nvPr/>
            </p:nvSpPr>
            <p:spPr bwMode="auto">
              <a:xfrm>
                <a:off x="3169" y="874"/>
                <a:ext cx="890" cy="290"/>
              </a:xfrm>
              <a:prstGeom prst="rect">
                <a:avLst/>
              </a:prstGeom>
              <a:noFill/>
              <a:ln w="38100">
                <a:noFill/>
                <a:miter lim="800000"/>
                <a:headEnd/>
                <a:tailEnd/>
              </a:ln>
              <a:effectLst/>
            </p:spPr>
            <p:txBody>
              <a:bodyPr wrap="none" lIns="90000" tIns="46800" rIns="90000" bIns="46800">
                <a:spAutoFit/>
              </a:bodyPr>
              <a:lstStyle/>
              <a:p>
                <a:pPr eaLnBrk="0" hangingPunct="0"/>
                <a:r>
                  <a:rPr lang="zh-CN" altLang="en-US" dirty="0">
                    <a:solidFill>
                      <a:schemeClr val="accent2"/>
                    </a:solidFill>
                    <a:latin typeface="Arial" pitchFamily="34" charset="0"/>
                    <a:ea typeface="隶书" pitchFamily="49" charset="-122"/>
                  </a:rPr>
                  <a:t>变量定义</a:t>
                </a:r>
              </a:p>
            </p:txBody>
          </p:sp>
        </p:grpSp>
        <p:grpSp>
          <p:nvGrpSpPr>
            <p:cNvPr id="749704" name="Group 136"/>
            <p:cNvGrpSpPr>
              <a:grpSpLocks/>
            </p:cNvGrpSpPr>
            <p:nvPr/>
          </p:nvGrpSpPr>
          <p:grpSpPr bwMode="auto">
            <a:xfrm>
              <a:off x="2356" y="2557"/>
              <a:ext cx="1483" cy="290"/>
              <a:chOff x="2776" y="1394"/>
              <a:chExt cx="1483" cy="290"/>
            </a:xfrm>
          </p:grpSpPr>
          <p:sp>
            <p:nvSpPr>
              <p:cNvPr id="749705" name="Line 137"/>
              <p:cNvSpPr>
                <a:spLocks noChangeShapeType="1"/>
              </p:cNvSpPr>
              <p:nvPr/>
            </p:nvSpPr>
            <p:spPr bwMode="auto">
              <a:xfrm flipH="1">
                <a:off x="2776" y="1549"/>
                <a:ext cx="444" cy="0"/>
              </a:xfrm>
              <a:prstGeom prst="line">
                <a:avLst/>
              </a:prstGeom>
              <a:noFill/>
              <a:ln w="38100">
                <a:solidFill>
                  <a:srgbClr val="FF0000"/>
                </a:solidFill>
                <a:round/>
                <a:headEnd/>
                <a:tailEnd type="stealth" w="lg" len="lg"/>
              </a:ln>
              <a:effectLst/>
            </p:spPr>
            <p:txBody>
              <a:bodyPr wrap="none" lIns="90000" tIns="46800" rIns="90000" bIns="46800" anchor="ctr"/>
              <a:lstStyle/>
              <a:p>
                <a:endParaRPr lang="zh-CN" altLang="en-US"/>
              </a:p>
            </p:txBody>
          </p:sp>
          <p:sp>
            <p:nvSpPr>
              <p:cNvPr id="749706" name="Text Box 138"/>
              <p:cNvSpPr txBox="1">
                <a:spLocks noChangeArrowheads="1"/>
              </p:cNvSpPr>
              <p:nvPr/>
            </p:nvSpPr>
            <p:spPr bwMode="auto">
              <a:xfrm>
                <a:off x="3175" y="1394"/>
                <a:ext cx="1084" cy="290"/>
              </a:xfrm>
              <a:prstGeom prst="rect">
                <a:avLst/>
              </a:prstGeom>
              <a:noFill/>
              <a:ln w="38100">
                <a:noFill/>
                <a:miter lim="800000"/>
                <a:headEnd/>
                <a:tailEnd/>
              </a:ln>
              <a:effectLst/>
            </p:spPr>
            <p:txBody>
              <a:bodyPr wrap="none" lIns="90000" tIns="46800" rIns="90000" bIns="46800">
                <a:spAutoFit/>
              </a:bodyPr>
              <a:lstStyle/>
              <a:p>
                <a:pPr eaLnBrk="0" hangingPunct="0"/>
                <a:r>
                  <a:rPr lang="zh-CN" altLang="en-US" dirty="0">
                    <a:solidFill>
                      <a:srgbClr val="FF0000"/>
                    </a:solidFill>
                    <a:latin typeface="Arial" pitchFamily="34" charset="0"/>
                    <a:ea typeface="隶书" pitchFamily="49" charset="-122"/>
                  </a:rPr>
                  <a:t>可执行语句</a:t>
                </a:r>
              </a:p>
            </p:txBody>
          </p:sp>
        </p:grpSp>
      </p:grpSp>
      <p:grpSp>
        <p:nvGrpSpPr>
          <p:cNvPr id="749707" name="Group 139"/>
          <p:cNvGrpSpPr>
            <a:grpSpLocks/>
          </p:cNvGrpSpPr>
          <p:nvPr/>
        </p:nvGrpSpPr>
        <p:grpSpPr bwMode="auto">
          <a:xfrm>
            <a:off x="6447911" y="2538667"/>
            <a:ext cx="5070604" cy="3971924"/>
            <a:chOff x="1611" y="2591"/>
            <a:chExt cx="2617" cy="2502"/>
          </a:xfrm>
        </p:grpSpPr>
        <p:sp>
          <p:nvSpPr>
            <p:cNvPr id="749708" name="Text Box 140"/>
            <p:cNvSpPr txBox="1">
              <a:spLocks noChangeArrowheads="1"/>
            </p:cNvSpPr>
            <p:nvPr/>
          </p:nvSpPr>
          <p:spPr bwMode="auto">
            <a:xfrm>
              <a:off x="1611" y="2591"/>
              <a:ext cx="2617" cy="2502"/>
            </a:xfrm>
            <a:prstGeom prst="rect">
              <a:avLst/>
            </a:prstGeom>
            <a:blipFill>
              <a:blip r:embed="rId5" cstate="print"/>
              <a:tile tx="0" ty="0" sx="100000" sy="100000" flip="none" algn="tl"/>
            </a:blip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spAutoFit/>
            </a:bodyPr>
            <a:lstStyle/>
            <a:p>
              <a:pPr eaLnBrk="0" hangingPunct="0"/>
              <a:r>
                <a:rPr lang="en-US" altLang="zh-CN" sz="2800" b="1" dirty="0" err="1">
                  <a:solidFill>
                    <a:srgbClr val="C00000"/>
                  </a:solidFill>
                  <a:effectLst>
                    <a:outerShdw blurRad="50800" dist="50800" dir="2700000" algn="ctr" rotWithShape="0">
                      <a:schemeClr val="bg1"/>
                    </a:outerShdw>
                  </a:effectLst>
                </a:rPr>
                <a:t>int</a:t>
              </a:r>
              <a:r>
                <a:rPr lang="en-US" altLang="zh-CN" sz="2800" b="1" dirty="0">
                  <a:solidFill>
                    <a:srgbClr val="C00000"/>
                  </a:solidFill>
                  <a:effectLst>
                    <a:outerShdw blurRad="50800" dist="50800" dir="2700000" algn="ctr" rotWithShape="0">
                      <a:schemeClr val="bg1"/>
                    </a:outerShdw>
                  </a:effectLst>
                </a:rPr>
                <a:t> main ( )</a:t>
              </a:r>
            </a:p>
            <a:p>
              <a:pPr eaLnBrk="0" hangingPunct="0"/>
              <a:r>
                <a:rPr lang="en-US" altLang="zh-CN" sz="2800" dirty="0">
                  <a:effectLst>
                    <a:outerShdw blurRad="50800" dist="50800" dir="2700000" algn="ctr" rotWithShape="0">
                      <a:schemeClr val="bg1"/>
                    </a:outerShdw>
                  </a:effectLst>
                </a:rPr>
                <a:t>{    </a:t>
              </a:r>
            </a:p>
            <a:p>
              <a:pPr eaLnBrk="0" hangingPunct="0"/>
              <a:r>
                <a:rPr lang="en-US" altLang="zh-CN" sz="2800" dirty="0">
                  <a:effectLst>
                    <a:outerShdw blurRad="50800" dist="50800" dir="2700000" algn="ctr" rotWithShape="0">
                      <a:schemeClr val="bg1"/>
                    </a:outerShdw>
                  </a:effectLst>
                </a:rPr>
                <a:t>   </a:t>
              </a:r>
              <a:r>
                <a:rPr lang="en-US" altLang="zh-CN" sz="2800" dirty="0" err="1">
                  <a:effectLst>
                    <a:outerShdw blurRad="50800" dist="50800" dir="2700000" algn="ctr" rotWithShape="0">
                      <a:schemeClr val="bg1"/>
                    </a:outerShdw>
                  </a:effectLst>
                </a:rPr>
                <a:t>int</a:t>
              </a:r>
              <a:r>
                <a:rPr lang="en-US" altLang="zh-CN" sz="2800" dirty="0">
                  <a:effectLst>
                    <a:outerShdw blurRad="50800" dist="50800" dir="2700000" algn="ctr" rotWithShape="0">
                      <a:schemeClr val="bg1"/>
                    </a:outerShdw>
                  </a:effectLst>
                </a:rPr>
                <a:t>  a, b = 2;</a:t>
              </a:r>
            </a:p>
            <a:p>
              <a:pPr eaLnBrk="0" hangingPunct="0"/>
              <a:r>
                <a:rPr lang="en-US" altLang="zh-CN" sz="2800" dirty="0">
                  <a:effectLst>
                    <a:outerShdw blurRad="50800" dist="50800" dir="2700000" algn="ctr" rotWithShape="0">
                      <a:schemeClr val="bg1"/>
                    </a:outerShdw>
                  </a:effectLst>
                </a:rPr>
                <a:t>   a = 1;</a:t>
              </a:r>
            </a:p>
            <a:p>
              <a:pPr eaLnBrk="0" hangingPunct="0"/>
              <a:r>
                <a:rPr lang="en-US" altLang="zh-CN" sz="2800" dirty="0">
                  <a:solidFill>
                    <a:srgbClr val="FF0000"/>
                  </a:solidFill>
                  <a:effectLst>
                    <a:outerShdw blurRad="50800" dist="50800" dir="2700000" algn="ctr" rotWithShape="0">
                      <a:schemeClr val="bg1"/>
                    </a:outerShdw>
                  </a:effectLst>
                </a:rPr>
                <a:t>   </a:t>
              </a:r>
              <a:r>
                <a:rPr lang="en-US" altLang="zh-CN" sz="2800" dirty="0">
                  <a:solidFill>
                    <a:srgbClr val="0000FF"/>
                  </a:solidFill>
                  <a:effectLst>
                    <a:outerShdw blurRad="50800" dist="50800" dir="2700000" algn="ctr" rotWithShape="0">
                      <a:schemeClr val="bg1"/>
                    </a:outerShdw>
                  </a:effectLst>
                </a:rPr>
                <a:t>float  data;</a:t>
              </a:r>
            </a:p>
            <a:p>
              <a:pPr eaLnBrk="0" hangingPunct="0"/>
              <a:r>
                <a:rPr lang="en-US" altLang="zh-CN" sz="2800" dirty="0">
                  <a:effectLst>
                    <a:outerShdw blurRad="50800" dist="50800" dir="2700000" algn="ctr" rotWithShape="0">
                      <a:schemeClr val="bg1"/>
                    </a:outerShdw>
                  </a:effectLst>
                </a:rPr>
                <a:t>   data = (a + b) * 1.2;</a:t>
              </a:r>
            </a:p>
            <a:p>
              <a:pPr eaLnBrk="0" hangingPunct="0"/>
              <a:r>
                <a:rPr lang="en-US" altLang="zh-CN" sz="2800" dirty="0">
                  <a:effectLst>
                    <a:outerShdw blurRad="50800" dist="50800" dir="2700000" algn="ctr" rotWithShape="0">
                      <a:schemeClr val="bg1"/>
                    </a:outerShdw>
                  </a:effectLst>
                </a:rPr>
                <a:t>   </a:t>
              </a:r>
              <a:r>
                <a:rPr lang="en-US" altLang="zh-CN" sz="2800" dirty="0" err="1">
                  <a:effectLst>
                    <a:outerShdw blurRad="50800" dist="50800" dir="2700000" algn="ctr" rotWithShape="0">
                      <a:schemeClr val="bg1"/>
                    </a:outerShdw>
                  </a:effectLst>
                </a:rPr>
                <a:t>printf</a:t>
              </a:r>
              <a:r>
                <a:rPr lang="en-US" altLang="zh-CN" sz="2800" dirty="0">
                  <a:effectLst>
                    <a:outerShdw blurRad="50800" dist="50800" dir="2700000" algn="ctr" rotWithShape="0">
                      <a:schemeClr val="bg1"/>
                    </a:outerShdw>
                  </a:effectLst>
                </a:rPr>
                <a:t>("data=%f\</a:t>
              </a:r>
              <a:r>
                <a:rPr lang="en-US" altLang="zh-CN" sz="2800" dirty="0" err="1">
                  <a:effectLst>
                    <a:outerShdw blurRad="50800" dist="50800" dir="2700000" algn="ctr" rotWithShape="0">
                      <a:schemeClr val="bg1"/>
                    </a:outerShdw>
                  </a:effectLst>
                </a:rPr>
                <a:t>n",data</a:t>
              </a:r>
              <a:r>
                <a:rPr lang="en-US" altLang="zh-CN" sz="2800" dirty="0">
                  <a:effectLst>
                    <a:outerShdw blurRad="50800" dist="50800" dir="2700000" algn="ctr" rotWithShape="0">
                      <a:schemeClr val="bg1"/>
                    </a:outerShdw>
                  </a:effectLst>
                </a:rPr>
                <a:t>);</a:t>
              </a:r>
            </a:p>
            <a:p>
              <a:pPr eaLnBrk="0" hangingPunct="0"/>
              <a:r>
                <a:rPr lang="en-US" altLang="zh-CN" sz="2800" dirty="0">
                  <a:effectLst>
                    <a:outerShdw blurRad="50800" dist="50800" dir="2700000" algn="ctr" rotWithShape="0">
                      <a:schemeClr val="bg1"/>
                    </a:outerShdw>
                  </a:effectLst>
                </a:rPr>
                <a:t>   return 0;</a:t>
              </a:r>
            </a:p>
            <a:p>
              <a:pPr eaLnBrk="0" hangingPunct="0"/>
              <a:r>
                <a:rPr lang="en-US" altLang="zh-CN" sz="2800" dirty="0">
                  <a:effectLst>
                    <a:outerShdw blurRad="50800" dist="50800" dir="2700000" algn="ctr" rotWithShape="0">
                      <a:schemeClr val="bg1"/>
                    </a:outerShdw>
                  </a:effectLst>
                </a:rPr>
                <a:t>}</a:t>
              </a:r>
            </a:p>
          </p:txBody>
        </p:sp>
        <p:grpSp>
          <p:nvGrpSpPr>
            <p:cNvPr id="749709" name="Group 141"/>
            <p:cNvGrpSpPr>
              <a:grpSpLocks/>
            </p:cNvGrpSpPr>
            <p:nvPr/>
          </p:nvGrpSpPr>
          <p:grpSpPr bwMode="auto">
            <a:xfrm>
              <a:off x="2840" y="3533"/>
              <a:ext cx="216" cy="252"/>
              <a:chOff x="2840" y="3533"/>
              <a:chExt cx="216" cy="252"/>
            </a:xfrm>
          </p:grpSpPr>
          <p:sp>
            <p:nvSpPr>
              <p:cNvPr id="749710" name="Line 142"/>
              <p:cNvSpPr>
                <a:spLocks noChangeShapeType="1"/>
              </p:cNvSpPr>
              <p:nvPr/>
            </p:nvSpPr>
            <p:spPr bwMode="auto">
              <a:xfrm flipH="1">
                <a:off x="2840" y="3547"/>
                <a:ext cx="216" cy="216"/>
              </a:xfrm>
              <a:prstGeom prst="line">
                <a:avLst/>
              </a:prstGeom>
              <a:noFill/>
              <a:ln w="38100">
                <a:solidFill>
                  <a:srgbClr val="FF0000"/>
                </a:solidFill>
                <a:round/>
                <a:headEnd/>
                <a:tailEnd/>
              </a:ln>
              <a:effectLst>
                <a:outerShdw blurRad="50800" dist="38100" dir="2700000" algn="tl" rotWithShape="0">
                  <a:prstClr val="black">
                    <a:alpha val="40000"/>
                  </a:prstClr>
                </a:outerShdw>
              </a:effectLst>
            </p:spPr>
            <p:txBody>
              <a:bodyPr wrap="none" lIns="90000" tIns="46800" rIns="90000" bIns="46800" anchor="ctr"/>
              <a:lstStyle/>
              <a:p>
                <a:endParaRPr lang="zh-CN" altLang="en-US"/>
              </a:p>
            </p:txBody>
          </p:sp>
          <p:sp>
            <p:nvSpPr>
              <p:cNvPr id="749711" name="Line 143"/>
              <p:cNvSpPr>
                <a:spLocks noChangeShapeType="1"/>
              </p:cNvSpPr>
              <p:nvPr/>
            </p:nvSpPr>
            <p:spPr bwMode="auto">
              <a:xfrm>
                <a:off x="2850" y="3533"/>
                <a:ext cx="204" cy="252"/>
              </a:xfrm>
              <a:prstGeom prst="line">
                <a:avLst/>
              </a:prstGeom>
              <a:noFill/>
              <a:ln w="38100">
                <a:solidFill>
                  <a:srgbClr val="FF0000"/>
                </a:solidFill>
                <a:round/>
                <a:headEnd/>
                <a:tailEnd/>
              </a:ln>
              <a:effectLst>
                <a:outerShdw blurRad="50800" dist="38100" dir="2700000" algn="tl" rotWithShape="0">
                  <a:prstClr val="black">
                    <a:alpha val="40000"/>
                  </a:prstClr>
                </a:outerShdw>
              </a:effectLst>
            </p:spPr>
            <p:txBody>
              <a:bodyPr wrap="none" lIns="90000" tIns="46800" rIns="90000" bIns="46800" anchor="ctr"/>
              <a:lstStyle/>
              <a:p>
                <a:endParaRPr lang="zh-CN" altLang="en-US"/>
              </a:p>
            </p:txBody>
          </p:sp>
        </p:grpSp>
      </p:grpSp>
      <p:sp>
        <p:nvSpPr>
          <p:cNvPr id="2" name="灯片编号占位符 1">
            <a:extLst>
              <a:ext uri="{FF2B5EF4-FFF2-40B4-BE49-F238E27FC236}">
                <a16:creationId xmlns:a16="http://schemas.microsoft.com/office/drawing/2014/main" id="{71D6DAF9-E3DE-A319-202C-5CFB7915497F}"/>
              </a:ext>
            </a:extLst>
          </p:cNvPr>
          <p:cNvSpPr>
            <a:spLocks noGrp="1"/>
          </p:cNvSpPr>
          <p:nvPr>
            <p:ph type="sldNum" sz="quarter" idx="12"/>
          </p:nvPr>
        </p:nvSpPr>
        <p:spPr/>
        <p:txBody>
          <a:bodyPr/>
          <a:lstStyle/>
          <a:p>
            <a:fld id="{889BB3BD-F80A-4CDD-987F-7A7F8A95929D}" type="slidenum">
              <a:rPr lang="en-US" altLang="zh-CN" smtClean="0"/>
              <a:pPr/>
              <a:t>8</a:t>
            </a:fld>
            <a:endParaRPr lang="en-US" altLang="zh-CN"/>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9570">
                                            <p:txEl>
                                              <p:pRg st="0" end="0"/>
                                            </p:txEl>
                                          </p:spTgt>
                                        </p:tgtEl>
                                        <p:attrNameLst>
                                          <p:attrName>style.visibility</p:attrName>
                                        </p:attrNameLst>
                                      </p:cBhvr>
                                      <p:to>
                                        <p:strVal val="visible"/>
                                      </p:to>
                                    </p:set>
                                    <p:animEffect transition="in" filter="box(out)">
                                      <p:cBhvr>
                                        <p:cTn id="7" dur="500"/>
                                        <p:tgtEl>
                                          <p:spTgt spid="74957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9570">
                                            <p:txEl>
                                              <p:pRg st="1" end="1"/>
                                            </p:txEl>
                                          </p:spTgt>
                                        </p:tgtEl>
                                        <p:attrNameLst>
                                          <p:attrName>style.visibility</p:attrName>
                                        </p:attrNameLst>
                                      </p:cBhvr>
                                      <p:to>
                                        <p:strVal val="visible"/>
                                      </p:to>
                                    </p:set>
                                    <p:animEffect transition="in" filter="box(out)">
                                      <p:cBhvr>
                                        <p:cTn id="12" dur="500"/>
                                        <p:tgtEl>
                                          <p:spTgt spid="74957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9570">
                                            <p:txEl>
                                              <p:pRg st="2" end="2"/>
                                            </p:txEl>
                                          </p:spTgt>
                                        </p:tgtEl>
                                        <p:attrNameLst>
                                          <p:attrName>style.visibility</p:attrName>
                                        </p:attrNameLst>
                                      </p:cBhvr>
                                      <p:to>
                                        <p:strVal val="visible"/>
                                      </p:to>
                                    </p:set>
                                    <p:animEffect transition="in" filter="box(out)">
                                      <p:cBhvr>
                                        <p:cTn id="17" dur="500"/>
                                        <p:tgtEl>
                                          <p:spTgt spid="74957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9570">
                                            <p:txEl>
                                              <p:pRg st="3" end="3"/>
                                            </p:txEl>
                                          </p:spTgt>
                                        </p:tgtEl>
                                        <p:attrNameLst>
                                          <p:attrName>style.visibility</p:attrName>
                                        </p:attrNameLst>
                                      </p:cBhvr>
                                      <p:to>
                                        <p:strVal val="visible"/>
                                      </p:to>
                                    </p:set>
                                    <p:animEffect transition="in" filter="blinds(horizontal)">
                                      <p:cBhvr>
                                        <p:cTn id="22" dur="500"/>
                                        <p:tgtEl>
                                          <p:spTgt spid="749570">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9570">
                                            <p:txEl>
                                              <p:pRg st="4" end="4"/>
                                            </p:txEl>
                                          </p:spTgt>
                                        </p:tgtEl>
                                        <p:attrNameLst>
                                          <p:attrName>style.visibility</p:attrName>
                                        </p:attrNameLst>
                                      </p:cBhvr>
                                      <p:to>
                                        <p:strVal val="visible"/>
                                      </p:to>
                                    </p:set>
                                    <p:animEffect transition="in" filter="blinds(horizontal)">
                                      <p:cBhvr>
                                        <p:cTn id="27" dur="500"/>
                                        <p:tgtEl>
                                          <p:spTgt spid="749570">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49574"/>
                                        </p:tgtEl>
                                        <p:attrNameLst>
                                          <p:attrName>style.visibility</p:attrName>
                                        </p:attrNameLst>
                                      </p:cBhvr>
                                      <p:to>
                                        <p:strVal val="visible"/>
                                      </p:to>
                                    </p:set>
                                    <p:anim calcmode="lin" valueType="num">
                                      <p:cBhvr additive="base">
                                        <p:cTn id="32" dur="500" fill="hold"/>
                                        <p:tgtEl>
                                          <p:spTgt spid="749574"/>
                                        </p:tgtEl>
                                        <p:attrNameLst>
                                          <p:attrName>ppt_x</p:attrName>
                                        </p:attrNameLst>
                                      </p:cBhvr>
                                      <p:tavLst>
                                        <p:tav tm="0">
                                          <p:val>
                                            <p:strVal val="#ppt_x"/>
                                          </p:val>
                                        </p:tav>
                                        <p:tav tm="100000">
                                          <p:val>
                                            <p:strVal val="#ppt_x"/>
                                          </p:val>
                                        </p:tav>
                                      </p:tavLst>
                                    </p:anim>
                                    <p:anim calcmode="lin" valueType="num">
                                      <p:cBhvr additive="base">
                                        <p:cTn id="33" dur="500" fill="hold"/>
                                        <p:tgtEl>
                                          <p:spTgt spid="74957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box(out)">
                                      <p:cBhvr>
                                        <p:cTn id="38"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749579"/>
                                        </p:tgtEl>
                                        <p:attrNameLst>
                                          <p:attrName>style.visibility</p:attrName>
                                        </p:attrNameLst>
                                      </p:cBhvr>
                                      <p:to>
                                        <p:strVal val="visible"/>
                                      </p:to>
                                    </p:set>
                                    <p:animEffect transition="in" filter="box(out)">
                                      <p:cBhvr>
                                        <p:cTn id="43" dur="500"/>
                                        <p:tgtEl>
                                          <p:spTgt spid="749579"/>
                                        </p:tgtEl>
                                      </p:cBhvr>
                                    </p:animEffect>
                                  </p:childTnLst>
                                  <p:subTnLst>
                                    <p:set>
                                      <p:cBhvr override="childStyle">
                                        <p:cTn dur="1" fill="hold" display="0" masterRel="nextClick" afterEffect="1"/>
                                        <p:tgtEl>
                                          <p:spTgt spid="749579"/>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749580"/>
                                        </p:tgtEl>
                                        <p:attrNameLst>
                                          <p:attrName>style.visibility</p:attrName>
                                        </p:attrNameLst>
                                      </p:cBhvr>
                                      <p:to>
                                        <p:strVal val="visible"/>
                                      </p:to>
                                    </p:set>
                                    <p:animEffect transition="in" filter="box(out)">
                                      <p:cBhvr>
                                        <p:cTn id="48" dur="500"/>
                                        <p:tgtEl>
                                          <p:spTgt spid="749580"/>
                                        </p:tgtEl>
                                      </p:cBhvr>
                                    </p:animEffect>
                                  </p:childTnLst>
                                  <p:subTnLst>
                                    <p:set>
                                      <p:cBhvr override="childStyle">
                                        <p:cTn dur="1" fill="hold" display="0" masterRel="nextClick" afterEffect="1"/>
                                        <p:tgtEl>
                                          <p:spTgt spid="749580"/>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749575"/>
                                        </p:tgtEl>
                                        <p:attrNameLst>
                                          <p:attrName>style.visibility</p:attrName>
                                        </p:attrNameLst>
                                      </p:cBhvr>
                                      <p:to>
                                        <p:strVal val="visible"/>
                                      </p:to>
                                    </p:set>
                                    <p:animEffect transition="in" filter="diamond(in)">
                                      <p:cBhvr>
                                        <p:cTn id="53" dur="2000"/>
                                        <p:tgtEl>
                                          <p:spTgt spid="749575"/>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et>
                                      <p:cBhvr override="childStyle">
                                        <p:cTn dur="1" fill="hold" display="0" masterRel="nextClick" afterEffect="1"/>
                                        <p:tgtEl>
                                          <p:spTgt spid="749575"/>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49570">
                                            <p:txEl>
                                              <p:pRg st="7" end="7"/>
                                            </p:txEl>
                                          </p:spTgt>
                                        </p:tgtEl>
                                        <p:attrNameLst>
                                          <p:attrName>style.visibility</p:attrName>
                                        </p:attrNameLst>
                                      </p:cBhvr>
                                      <p:to>
                                        <p:strVal val="visible"/>
                                      </p:to>
                                    </p:set>
                                    <p:animEffect transition="in" filter="blinds(horizontal)">
                                      <p:cBhvr>
                                        <p:cTn id="58" dur="500"/>
                                        <p:tgtEl>
                                          <p:spTgt spid="749570">
                                            <p:txEl>
                                              <p:pRg st="7" end="7"/>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749581"/>
                                        </p:tgtEl>
                                        <p:attrNameLst>
                                          <p:attrName>style.visibility</p:attrName>
                                        </p:attrNameLst>
                                      </p:cBhvr>
                                      <p:to>
                                        <p:strVal val="visible"/>
                                      </p:to>
                                    </p:set>
                                    <p:animEffect transition="in" filter="box(out)">
                                      <p:cBhvr>
                                        <p:cTn id="63" dur="500"/>
                                        <p:tgtEl>
                                          <p:spTgt spid="749581"/>
                                        </p:tgtEl>
                                      </p:cBhvr>
                                    </p:animEffect>
                                  </p:childTnLst>
                                  <p:subTnLst>
                                    <p:set>
                                      <p:cBhvr override="childStyle">
                                        <p:cTn dur="1" fill="hold" display="0" masterRel="nextClick" afterEffect="1"/>
                                        <p:tgtEl>
                                          <p:spTgt spid="749581"/>
                                        </p:tgtEl>
                                        <p:attrNameLst>
                                          <p:attrName>style.visibility</p:attrName>
                                        </p:attrNameLst>
                                      </p:cBhvr>
                                      <p:to>
                                        <p:strVal val="hidden"/>
                                      </p:to>
                                    </p:se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blinds(horizontal)">
                                      <p:cBhvr>
                                        <p:cTn id="68"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audio>
                                      <p:cMediaNode>
                                        <p:cTn display="0" masterRel="sameClick">
                                          <p:stCondLst>
                                            <p:cond evt="begin" delay="0">
                                              <p:tn val="66"/>
                                            </p:cond>
                                          </p:stCondLst>
                                          <p:endCondLst>
                                            <p:cond evt="onStopAudio" delay="0">
                                              <p:tgtEl>
                                                <p:sldTgt/>
                                              </p:tgtEl>
                                            </p:cond>
                                          </p:endCondLst>
                                        </p:cTn>
                                        <p:tgtEl>
                                          <p:sndTgt r:embed="rId4" name="chimes.wav"/>
                                        </p:tgtEl>
                                      </p:cMediaNode>
                                    </p:audio>
                                  </p:sub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749570">
                                            <p:txEl>
                                              <p:pRg st="8" end="8"/>
                                            </p:txEl>
                                          </p:spTgt>
                                        </p:tgtEl>
                                        <p:attrNameLst>
                                          <p:attrName>style.visibility</p:attrName>
                                        </p:attrNameLst>
                                      </p:cBhvr>
                                      <p:to>
                                        <p:strVal val="visible"/>
                                      </p:to>
                                    </p:set>
                                    <p:animEffect transition="in" filter="blinds(horizontal)">
                                      <p:cBhvr>
                                        <p:cTn id="73" dur="500"/>
                                        <p:tgtEl>
                                          <p:spTgt spid="749570">
                                            <p:txEl>
                                              <p:pRg st="8" end="8"/>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749697"/>
                                        </p:tgtEl>
                                        <p:attrNameLst>
                                          <p:attrName>style.visibility</p:attrName>
                                        </p:attrNameLst>
                                      </p:cBhvr>
                                      <p:to>
                                        <p:strVal val="visible"/>
                                      </p:to>
                                    </p:set>
                                    <p:animEffect transition="in" filter="box(out)">
                                      <p:cBhvr>
                                        <p:cTn id="78" dur="500"/>
                                        <p:tgtEl>
                                          <p:spTgt spid="749697"/>
                                        </p:tgtEl>
                                      </p:cBhvr>
                                    </p:animEffect>
                                  </p:childTnLst>
                                  <p:subTnLst>
                                    <p:set>
                                      <p:cBhvr override="childStyle">
                                        <p:cTn dur="1" fill="hold" display="0" masterRel="nextClick" afterEffect="1"/>
                                        <p:tgtEl>
                                          <p:spTgt spid="749697"/>
                                        </p:tgtEl>
                                        <p:attrNameLst>
                                          <p:attrName>style.visibility</p:attrName>
                                        </p:attrNameLst>
                                      </p:cBhvr>
                                      <p:to>
                                        <p:strVal val="hidden"/>
                                      </p:to>
                                    </p:se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749698"/>
                                        </p:tgtEl>
                                        <p:attrNameLst>
                                          <p:attrName>style.visibility</p:attrName>
                                        </p:attrNameLst>
                                      </p:cBhvr>
                                      <p:to>
                                        <p:strVal val="visible"/>
                                      </p:to>
                                    </p:set>
                                    <p:animEffect transition="in" filter="box(out)">
                                      <p:cBhvr>
                                        <p:cTn id="83" dur="500"/>
                                        <p:tgtEl>
                                          <p:spTgt spid="749698"/>
                                        </p:tgtEl>
                                      </p:cBhvr>
                                    </p:animEffect>
                                  </p:childTnLst>
                                  <p:subTnLst>
                                    <p:set>
                                      <p:cBhvr override="childStyle">
                                        <p:cTn dur="1" fill="hold" display="0" masterRel="nextClick" afterEffect="1"/>
                                        <p:tgtEl>
                                          <p:spTgt spid="749698"/>
                                        </p:tgtEl>
                                        <p:attrNameLst>
                                          <p:attrName>style.visibility</p:attrName>
                                        </p:attrNameLst>
                                      </p:cBhvr>
                                      <p:to>
                                        <p:strVal val="hidden"/>
                                      </p:to>
                                    </p:se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749570">
                                            <p:txEl>
                                              <p:pRg st="9" end="9"/>
                                            </p:txEl>
                                          </p:spTgt>
                                        </p:tgtEl>
                                        <p:attrNameLst>
                                          <p:attrName>style.visibility</p:attrName>
                                        </p:attrNameLst>
                                      </p:cBhvr>
                                      <p:to>
                                        <p:strVal val="visible"/>
                                      </p:to>
                                    </p:set>
                                    <p:animEffect transition="in" filter="blinds(horizontal)">
                                      <p:cBhvr>
                                        <p:cTn id="88" dur="500"/>
                                        <p:tgtEl>
                                          <p:spTgt spid="749570">
                                            <p:txEl>
                                              <p:pRg st="9" end="9"/>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749699"/>
                                        </p:tgtEl>
                                        <p:attrNameLst>
                                          <p:attrName>style.visibility</p:attrName>
                                        </p:attrNameLst>
                                      </p:cBhvr>
                                      <p:to>
                                        <p:strVal val="visible"/>
                                      </p:to>
                                    </p:set>
                                    <p:animEffect transition="in" filter="box(out)">
                                      <p:cBhvr>
                                        <p:cTn id="93" dur="500"/>
                                        <p:tgtEl>
                                          <p:spTgt spid="749699"/>
                                        </p:tgtEl>
                                      </p:cBhvr>
                                    </p:animEffect>
                                  </p:childTnLst>
                                  <p:subTnLst>
                                    <p:set>
                                      <p:cBhvr override="childStyle">
                                        <p:cTn dur="1" fill="hold" display="0" masterRel="nextClick" afterEffect="1"/>
                                        <p:tgtEl>
                                          <p:spTgt spid="749699"/>
                                        </p:tgtEl>
                                        <p:attrNameLst>
                                          <p:attrName>style.visibility</p:attrName>
                                        </p:attrNameLst>
                                      </p:cBhvr>
                                      <p:to>
                                        <p:strVal val="hidden"/>
                                      </p:to>
                                    </p:se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nodeType="clickEffect">
                                  <p:stCondLst>
                                    <p:cond delay="0"/>
                                  </p:stCondLst>
                                  <p:childTnLst>
                                    <p:set>
                                      <p:cBhvr>
                                        <p:cTn id="97" dur="1" fill="hold">
                                          <p:stCondLst>
                                            <p:cond delay="0"/>
                                          </p:stCondLst>
                                        </p:cTn>
                                        <p:tgtEl>
                                          <p:spTgt spid="749707"/>
                                        </p:tgtEl>
                                        <p:attrNameLst>
                                          <p:attrName>style.visibility</p:attrName>
                                        </p:attrNameLst>
                                      </p:cBhvr>
                                      <p:to>
                                        <p:strVal val="visible"/>
                                      </p:to>
                                    </p:set>
                                    <p:animEffect transition="in" filter="box(out)">
                                      <p:cBhvr>
                                        <p:cTn id="98" dur="500"/>
                                        <p:tgtEl>
                                          <p:spTgt spid="749707"/>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4" grpId="0" animBg="1"/>
      <p:bldP spid="749570" grpId="0" build="p" bldLvl="3" autoUpdateAnimBg="0"/>
      <p:bldP spid="749579" grpId="0" animBg="1" autoUpdateAnimBg="0"/>
      <p:bldP spid="749580" grpId="0" animBg="1" autoUpdateAnimBg="0"/>
      <p:bldP spid="66" grpId="0" animBg="1" autoUpdateAnimBg="0"/>
      <p:bldP spid="749575" grpId="0" animBg="1"/>
      <p:bldP spid="749581" grpId="0" animBg="1" autoUpdateAnimBg="0"/>
      <p:bldP spid="749697" grpId="0" animBg="1" autoUpdateAnimBg="0"/>
      <p:bldP spid="74969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4690" name="Rectangle 2"/>
          <p:cNvSpPr>
            <a:spLocks noGrp="1" noChangeArrowheads="1"/>
          </p:cNvSpPr>
          <p:nvPr>
            <p:ph type="body" idx="4294967295"/>
          </p:nvPr>
        </p:nvSpPr>
        <p:spPr>
          <a:xfrm>
            <a:off x="671408" y="333375"/>
            <a:ext cx="7772400" cy="647700"/>
          </a:xfrm>
        </p:spPr>
        <p:txBody>
          <a:bodyPr/>
          <a:lstStyle/>
          <a:p>
            <a:pPr algn="just">
              <a:buFontTx/>
              <a:buNone/>
            </a:pPr>
            <a:r>
              <a:rPr lang="en-US" altLang="zh-CN" dirty="0">
                <a:solidFill>
                  <a:srgbClr val="FF3300"/>
                </a:solidFill>
                <a:effectLst>
                  <a:outerShdw blurRad="38100" dist="38100" dir="2700000" algn="tl">
                    <a:srgbClr val="000000"/>
                  </a:outerShdw>
                </a:effectLst>
                <a:latin typeface="隶书" pitchFamily="49" charset="-122"/>
                <a:ea typeface="隶书" pitchFamily="49" charset="-122"/>
              </a:rPr>
              <a:t>3.3  </a:t>
            </a:r>
            <a:r>
              <a:rPr lang="zh-CN" altLang="en-US" dirty="0">
                <a:solidFill>
                  <a:srgbClr val="FF3300"/>
                </a:solidFill>
                <a:effectLst>
                  <a:outerShdw blurRad="38100" dist="38100" dir="2700000" algn="tl">
                    <a:srgbClr val="000000"/>
                  </a:outerShdw>
                </a:effectLst>
                <a:latin typeface="隶书" pitchFamily="49" charset="-122"/>
                <a:ea typeface="隶书" pitchFamily="49" charset="-122"/>
              </a:rPr>
              <a:t>简单数据类型与表示范围</a:t>
            </a:r>
          </a:p>
        </p:txBody>
      </p:sp>
      <p:sp>
        <p:nvSpPr>
          <p:cNvPr id="754694" name="Rectangle 6"/>
          <p:cNvSpPr>
            <a:spLocks noChangeArrowheads="1"/>
          </p:cNvSpPr>
          <p:nvPr/>
        </p:nvSpPr>
        <p:spPr bwMode="auto">
          <a:xfrm>
            <a:off x="695400" y="920750"/>
            <a:ext cx="2298700" cy="579438"/>
          </a:xfrm>
          <a:prstGeom prst="rect">
            <a:avLst/>
          </a:prstGeom>
          <a:noFill/>
          <a:ln w="9525">
            <a:noFill/>
            <a:miter lim="800000"/>
            <a:headEnd/>
            <a:tailEnd/>
          </a:ln>
          <a:effectLst/>
        </p:spPr>
        <p:txBody>
          <a:bodyPr wrap="none" anchor="ctr">
            <a:spAutoFit/>
          </a:bodyPr>
          <a:lstStyle/>
          <a:p>
            <a:r>
              <a:rPr lang="en-US" altLang="zh-CN" sz="3200" b="1" dirty="0">
                <a:solidFill>
                  <a:srgbClr val="FF3399"/>
                </a:solidFill>
                <a:effectLst>
                  <a:outerShdw blurRad="38100" dist="38100" dir="2700000" algn="tl">
                    <a:srgbClr val="000000"/>
                  </a:outerShdw>
                </a:effectLst>
                <a:ea typeface="隶书" pitchFamily="49" charset="-122"/>
              </a:rPr>
              <a:t>1. </a:t>
            </a:r>
            <a:r>
              <a:rPr lang="zh-CN" altLang="en-US" sz="3200" b="1" dirty="0">
                <a:solidFill>
                  <a:srgbClr val="FF3399"/>
                </a:solidFill>
                <a:effectLst>
                  <a:outerShdw blurRad="38100" dist="38100" dir="2700000" algn="tl">
                    <a:srgbClr val="000000"/>
                  </a:outerShdw>
                </a:effectLst>
                <a:ea typeface="隶书" pitchFamily="49" charset="-122"/>
              </a:rPr>
              <a:t>整型数据</a:t>
            </a:r>
            <a:r>
              <a:rPr lang="zh-CN" altLang="en-US" dirty="0"/>
              <a:t> </a:t>
            </a:r>
          </a:p>
        </p:txBody>
      </p:sp>
      <p:sp>
        <p:nvSpPr>
          <p:cNvPr id="754695" name="Rectangle 7"/>
          <p:cNvSpPr>
            <a:spLocks noChangeArrowheads="1"/>
          </p:cNvSpPr>
          <p:nvPr/>
        </p:nvSpPr>
        <p:spPr bwMode="auto">
          <a:xfrm>
            <a:off x="1006854" y="1455738"/>
            <a:ext cx="4249737" cy="457200"/>
          </a:xfrm>
          <a:prstGeom prst="rect">
            <a:avLst/>
          </a:prstGeom>
          <a:noFill/>
          <a:ln w="9525">
            <a:noFill/>
            <a:miter lim="800000"/>
            <a:headEnd/>
            <a:tailEnd/>
          </a:ln>
          <a:effectLst/>
        </p:spPr>
        <p:txBody>
          <a:bodyPr anchor="ctr">
            <a:spAutoFit/>
          </a:bodyPr>
          <a:lstStyle/>
          <a:p>
            <a:pPr marL="457200" indent="-457200">
              <a:buClr>
                <a:srgbClr val="006600"/>
              </a:buClr>
              <a:buFont typeface="Wingdings" pitchFamily="2" charset="2"/>
              <a:buChar char="Ø"/>
              <a:tabLst>
                <a:tab pos="495300" algn="l"/>
              </a:tabLst>
            </a:pPr>
            <a:r>
              <a:rPr lang="zh-CN" altLang="en-US" b="1" dirty="0">
                <a:solidFill>
                  <a:srgbClr val="006600"/>
                </a:solidFill>
                <a:effectLst>
                  <a:outerShdw blurRad="38100" dist="38100" dir="2700000" algn="tl">
                    <a:srgbClr val="000000"/>
                  </a:outerShdw>
                </a:effectLst>
                <a:latin typeface="华文琥珀" panose="02010800040101010101" pitchFamily="2" charset="-122"/>
                <a:ea typeface="华文琥珀" panose="02010800040101010101" pitchFamily="2" charset="-122"/>
              </a:rPr>
              <a:t>整型常量</a:t>
            </a:r>
            <a:r>
              <a:rPr lang="zh-CN" altLang="en-US" b="1" dirty="0">
                <a:effectLst>
                  <a:outerShdw blurRad="38100" dist="38100" dir="2700000" algn="tl">
                    <a:srgbClr val="FFFFFF"/>
                  </a:outerShdw>
                </a:effectLst>
                <a:latin typeface="华文琥珀" panose="02010800040101010101" pitchFamily="2" charset="-122"/>
                <a:ea typeface="华文琥珀" panose="02010800040101010101" pitchFamily="2" charset="-122"/>
              </a:rPr>
              <a:t>    </a:t>
            </a:r>
          </a:p>
        </p:txBody>
      </p:sp>
      <p:sp>
        <p:nvSpPr>
          <p:cNvPr id="754696" name="Rectangle 8"/>
          <p:cNvSpPr>
            <a:spLocks noChangeArrowheads="1"/>
          </p:cNvSpPr>
          <p:nvPr/>
        </p:nvSpPr>
        <p:spPr bwMode="auto">
          <a:xfrm>
            <a:off x="1454225" y="1846707"/>
            <a:ext cx="10440540" cy="1569660"/>
          </a:xfrm>
          <a:prstGeom prst="rect">
            <a:avLst/>
          </a:prstGeom>
          <a:noFill/>
          <a:ln w="9525">
            <a:noFill/>
            <a:miter lim="800000"/>
            <a:headEnd/>
            <a:tailEnd/>
          </a:ln>
          <a:effectLst/>
        </p:spPr>
        <p:txBody>
          <a:bodyPr wrap="square" anchor="ctr">
            <a:spAutoFit/>
          </a:bodyPr>
          <a:lstStyle/>
          <a:p>
            <a:pPr marL="342900" indent="-342900">
              <a:buClr>
                <a:srgbClr val="0000FF"/>
              </a:buClr>
              <a:buFont typeface="Wingdings" panose="05000000000000000000" pitchFamily="2" charset="2"/>
              <a:buChar char="l"/>
              <a:tabLst>
                <a:tab pos="571500" algn="l"/>
              </a:tabLst>
            </a:pPr>
            <a:r>
              <a:rPr lang="zh-CN" altLang="en-US" b="1" dirty="0">
                <a:effectLst>
                  <a:outerShdw blurRad="38100" dist="38100" dir="2700000" algn="tl">
                    <a:srgbClr val="FFFFFF"/>
                  </a:outerShdw>
                </a:effectLst>
                <a:latin typeface="+mn-lt"/>
                <a:ea typeface="楷体" pitchFamily="49" charset="-122"/>
              </a:rPr>
              <a:t>十进制整数：由数字</a:t>
            </a:r>
            <a:r>
              <a:rPr lang="en-US" altLang="zh-CN" b="1" dirty="0">
                <a:effectLst>
                  <a:outerShdw blurRad="38100" dist="38100" dir="2700000" algn="tl">
                    <a:srgbClr val="FFFFFF"/>
                  </a:outerShdw>
                </a:effectLst>
                <a:latin typeface="+mn-lt"/>
                <a:ea typeface="楷体" pitchFamily="49" charset="-122"/>
              </a:rPr>
              <a:t>0</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9</a:t>
            </a:r>
            <a:r>
              <a:rPr lang="zh-CN" altLang="en-US" b="1" dirty="0">
                <a:effectLst>
                  <a:outerShdw blurRad="38100" dist="38100" dir="2700000" algn="tl">
                    <a:srgbClr val="FFFFFF"/>
                  </a:outerShdw>
                </a:effectLst>
                <a:latin typeface="+mn-lt"/>
                <a:ea typeface="楷体" pitchFamily="49" charset="-122"/>
              </a:rPr>
              <a:t>和正负号表示</a:t>
            </a:r>
            <a:r>
              <a:rPr lang="zh-CN" altLang="en-US" dirty="0">
                <a:latin typeface="+mn-lt"/>
                <a:ea typeface="楷体" pitchFamily="49" charset="-122"/>
              </a:rPr>
              <a:t>。</a:t>
            </a:r>
            <a:r>
              <a:rPr lang="en-US" altLang="zh-CN" dirty="0">
                <a:latin typeface="+mn-lt"/>
                <a:ea typeface="楷体" pitchFamily="49" charset="-122"/>
              </a:rPr>
              <a:t> </a:t>
            </a:r>
            <a:r>
              <a:rPr lang="zh-CN" altLang="en-US" b="1" dirty="0">
                <a:solidFill>
                  <a:srgbClr val="FF3300"/>
                </a:solidFill>
                <a:effectLst>
                  <a:outerShdw blurRad="38100" dist="38100" dir="2700000" algn="tl">
                    <a:srgbClr val="000000"/>
                  </a:outerShdw>
                </a:effectLst>
                <a:latin typeface="+mn-lt"/>
                <a:ea typeface="楷体" pitchFamily="49" charset="-122"/>
              </a:rPr>
              <a:t>如：</a:t>
            </a:r>
            <a:r>
              <a:rPr lang="en-US" altLang="zh-CN" b="1" dirty="0">
                <a:solidFill>
                  <a:srgbClr val="FF3300"/>
                </a:solidFill>
                <a:effectLst>
                  <a:outerShdw blurRad="38100" dist="38100" dir="2700000" algn="tl">
                    <a:srgbClr val="000000"/>
                  </a:outerShdw>
                </a:effectLst>
                <a:latin typeface="+mn-lt"/>
                <a:ea typeface="楷体" pitchFamily="49" charset="-122"/>
              </a:rPr>
              <a:t>123,  -456</a:t>
            </a:r>
            <a:r>
              <a:rPr lang="zh-CN" altLang="en-US" b="1" dirty="0">
                <a:solidFill>
                  <a:srgbClr val="FF3300"/>
                </a:solidFill>
                <a:effectLst>
                  <a:outerShdw blurRad="38100" dist="38100" dir="2700000" algn="tl">
                    <a:srgbClr val="000000"/>
                  </a:outerShdw>
                </a:effectLst>
                <a:latin typeface="+mn-lt"/>
                <a:ea typeface="楷体" pitchFamily="49" charset="-122"/>
              </a:rPr>
              <a:t>，</a:t>
            </a:r>
            <a:r>
              <a:rPr lang="en-US" altLang="zh-CN" b="1" dirty="0">
                <a:solidFill>
                  <a:srgbClr val="FF3300"/>
                </a:solidFill>
                <a:effectLst>
                  <a:outerShdw blurRad="38100" dist="38100" dir="2700000" algn="tl">
                    <a:srgbClr val="000000"/>
                  </a:outerShdw>
                </a:effectLst>
                <a:latin typeface="+mn-lt"/>
                <a:ea typeface="楷体" pitchFamily="49" charset="-122"/>
              </a:rPr>
              <a:t>0</a:t>
            </a:r>
          </a:p>
          <a:p>
            <a:pPr marL="342900" indent="-342900">
              <a:buClr>
                <a:srgbClr val="0000FF"/>
              </a:buClr>
              <a:buFont typeface="Wingdings" panose="05000000000000000000" pitchFamily="2" charset="2"/>
              <a:buChar char="l"/>
              <a:tabLst>
                <a:tab pos="571500" algn="l"/>
              </a:tabLst>
            </a:pPr>
            <a:r>
              <a:rPr lang="zh-CN" altLang="en-US" b="1" dirty="0">
                <a:effectLst>
                  <a:outerShdw blurRad="38100" dist="38100" dir="2700000" algn="tl">
                    <a:srgbClr val="FFFFFF"/>
                  </a:outerShdw>
                </a:effectLst>
                <a:latin typeface="+mn-lt"/>
                <a:ea typeface="楷体" pitchFamily="49" charset="-122"/>
              </a:rPr>
              <a:t>八进制整数：由</a:t>
            </a:r>
            <a:r>
              <a:rPr lang="zh-CN" altLang="en-US" b="1" dirty="0">
                <a:solidFill>
                  <a:srgbClr val="FF3399"/>
                </a:solidFill>
                <a:effectLst>
                  <a:outerShdw blurRad="38100" dist="38100" dir="2700000" algn="tl">
                    <a:srgbClr val="FFFFFF"/>
                  </a:outerShdw>
                </a:effectLst>
                <a:latin typeface="+mn-lt"/>
                <a:ea typeface="楷体" pitchFamily="49" charset="-122"/>
              </a:rPr>
              <a:t>数字</a:t>
            </a:r>
            <a:r>
              <a:rPr lang="en-US" altLang="zh-CN" b="1" dirty="0">
                <a:solidFill>
                  <a:srgbClr val="FF3399"/>
                </a:solidFill>
                <a:effectLst>
                  <a:outerShdw blurRad="38100" dist="38100" dir="2700000" algn="tl">
                    <a:srgbClr val="FFFFFF"/>
                  </a:outerShdw>
                </a:effectLst>
                <a:latin typeface="+mn-lt"/>
                <a:ea typeface="楷体" pitchFamily="49" charset="-122"/>
              </a:rPr>
              <a:t>0</a:t>
            </a:r>
            <a:r>
              <a:rPr lang="zh-CN" altLang="en-US" b="1" dirty="0">
                <a:effectLst>
                  <a:outerShdw blurRad="38100" dist="38100" dir="2700000" algn="tl">
                    <a:srgbClr val="FFFFFF"/>
                  </a:outerShdw>
                </a:effectLst>
                <a:latin typeface="+mn-lt"/>
                <a:ea typeface="楷体" pitchFamily="49" charset="-122"/>
              </a:rPr>
              <a:t>开头，后跟数字</a:t>
            </a:r>
            <a:r>
              <a:rPr lang="en-US" altLang="zh-CN" b="1" dirty="0">
                <a:effectLst>
                  <a:outerShdw blurRad="38100" dist="38100" dir="2700000" algn="tl">
                    <a:srgbClr val="FFFFFF"/>
                  </a:outerShdw>
                </a:effectLst>
                <a:latin typeface="+mn-lt"/>
                <a:ea typeface="楷体" pitchFamily="49" charset="-122"/>
              </a:rPr>
              <a:t>0</a:t>
            </a:r>
            <a:r>
              <a:rPr lang="en-US"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7</a:t>
            </a:r>
            <a:r>
              <a:rPr lang="zh-CN" altLang="en-US" b="1" dirty="0">
                <a:effectLst>
                  <a:outerShdw blurRad="38100" dist="38100" dir="2700000" algn="tl">
                    <a:srgbClr val="FFFFFF"/>
                  </a:outerShdw>
                </a:effectLst>
                <a:latin typeface="+mn-lt"/>
                <a:ea typeface="楷体" pitchFamily="49" charset="-122"/>
              </a:rPr>
              <a:t>表示。</a:t>
            </a:r>
            <a:r>
              <a:rPr lang="zh-CN" altLang="en-US" b="1" dirty="0">
                <a:solidFill>
                  <a:srgbClr val="FF3300"/>
                </a:solidFill>
                <a:effectLst>
                  <a:outerShdw blurRad="38100" dist="38100" dir="2700000" algn="tl">
                    <a:srgbClr val="000000"/>
                  </a:outerShdw>
                </a:effectLst>
                <a:latin typeface="+mn-lt"/>
                <a:ea typeface="楷体" pitchFamily="49" charset="-122"/>
              </a:rPr>
              <a:t>如：</a:t>
            </a:r>
            <a:r>
              <a:rPr lang="en-US" altLang="zh-CN" b="1" dirty="0">
                <a:solidFill>
                  <a:srgbClr val="FF3300"/>
                </a:solidFill>
                <a:effectLst>
                  <a:outerShdw blurRad="38100" dist="38100" dir="2700000" algn="tl">
                    <a:srgbClr val="000000"/>
                  </a:outerShdw>
                </a:effectLst>
                <a:latin typeface="+mn-lt"/>
                <a:ea typeface="楷体" pitchFamily="49" charset="-122"/>
              </a:rPr>
              <a:t>0123,  011</a:t>
            </a:r>
          </a:p>
          <a:p>
            <a:pPr marL="342900" indent="-342900">
              <a:buClr>
                <a:srgbClr val="0000FF"/>
              </a:buClr>
              <a:buFont typeface="Wingdings" panose="05000000000000000000" pitchFamily="2" charset="2"/>
              <a:buChar char="l"/>
              <a:tabLst>
                <a:tab pos="571500" algn="l"/>
              </a:tabLst>
            </a:pPr>
            <a:r>
              <a:rPr lang="zh-CN" altLang="en-US" b="1" dirty="0">
                <a:effectLst>
                  <a:outerShdw blurRad="38100" dist="38100" dir="2700000" algn="tl">
                    <a:srgbClr val="FFFFFF"/>
                  </a:outerShdw>
                </a:effectLst>
                <a:latin typeface="+mn-lt"/>
                <a:ea typeface="楷体" pitchFamily="49" charset="-122"/>
              </a:rPr>
              <a:t>十六进制整数：由</a:t>
            </a:r>
            <a:r>
              <a:rPr lang="en-US" altLang="zh-CN" b="1" dirty="0">
                <a:solidFill>
                  <a:srgbClr val="FF3399"/>
                </a:solidFill>
                <a:effectLst>
                  <a:outerShdw blurRad="38100" dist="38100" dir="2700000" algn="tl">
                    <a:srgbClr val="FFFFFF"/>
                  </a:outerShdw>
                </a:effectLst>
                <a:latin typeface="+mn-lt"/>
                <a:ea typeface="楷体" pitchFamily="49" charset="-122"/>
              </a:rPr>
              <a:t>0x</a:t>
            </a:r>
            <a:r>
              <a:rPr lang="zh-CN" altLang="en-US" b="1" dirty="0">
                <a:solidFill>
                  <a:srgbClr val="FF3399"/>
                </a:solidFill>
                <a:effectLst>
                  <a:outerShdw blurRad="38100" dist="38100" dir="2700000" algn="tl">
                    <a:srgbClr val="FFFFFF"/>
                  </a:outerShdw>
                </a:effectLst>
                <a:latin typeface="+mn-lt"/>
                <a:ea typeface="楷体" pitchFamily="49" charset="-122"/>
              </a:rPr>
              <a:t>或</a:t>
            </a:r>
            <a:r>
              <a:rPr lang="en-US" altLang="zh-CN" b="1" dirty="0">
                <a:solidFill>
                  <a:srgbClr val="FF3399"/>
                </a:solidFill>
                <a:effectLst>
                  <a:outerShdw blurRad="38100" dist="38100" dir="2700000" algn="tl">
                    <a:srgbClr val="FFFFFF"/>
                  </a:outerShdw>
                </a:effectLst>
                <a:latin typeface="+mn-lt"/>
                <a:ea typeface="楷体" pitchFamily="49" charset="-122"/>
              </a:rPr>
              <a:t>0X</a:t>
            </a:r>
            <a:r>
              <a:rPr lang="zh-CN" altLang="en-US" b="1" dirty="0">
                <a:effectLst>
                  <a:outerShdw blurRad="38100" dist="38100" dir="2700000" algn="tl">
                    <a:srgbClr val="FFFFFF"/>
                  </a:outerShdw>
                </a:effectLst>
                <a:latin typeface="+mn-lt"/>
                <a:ea typeface="楷体" pitchFamily="49" charset="-122"/>
              </a:rPr>
              <a:t>开头，后跟</a:t>
            </a:r>
            <a:r>
              <a:rPr lang="en-US" altLang="zh-CN" b="1" dirty="0">
                <a:effectLst>
                  <a:outerShdw blurRad="38100" dist="38100" dir="2700000" algn="tl">
                    <a:srgbClr val="FFFFFF"/>
                  </a:outerShdw>
                </a:effectLst>
                <a:latin typeface="+mn-lt"/>
                <a:ea typeface="楷体" pitchFamily="49" charset="-122"/>
              </a:rPr>
              <a:t>0</a:t>
            </a:r>
            <a:r>
              <a:rPr lang="zh-CN" altLang="en-US" b="1" dirty="0">
                <a:effectLst>
                  <a:outerShdw blurRad="38100" dist="38100" dir="2700000" algn="tl">
                    <a:srgbClr val="FFFFFF"/>
                  </a:outerShdw>
                </a:effectLst>
                <a:latin typeface="+mn-ea"/>
                <a:ea typeface="+mn-ea"/>
              </a:rPr>
              <a:t>～</a:t>
            </a:r>
            <a:r>
              <a:rPr lang="en-US" altLang="zh-CN" b="1" dirty="0">
                <a:effectLst>
                  <a:outerShdw blurRad="38100" dist="38100" dir="2700000" algn="tl">
                    <a:srgbClr val="FFFFFF"/>
                  </a:outerShdw>
                </a:effectLst>
                <a:latin typeface="+mn-lt"/>
                <a:ea typeface="楷体" pitchFamily="49" charset="-122"/>
              </a:rPr>
              <a:t>9</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a</a:t>
            </a:r>
            <a:r>
              <a:rPr lang="zh-CN" altLang="en-US" b="1" dirty="0">
                <a:effectLst>
                  <a:outerShdw blurRad="38100" dist="38100" dir="2700000" algn="tl">
                    <a:srgbClr val="FFFFFF"/>
                  </a:outerShdw>
                </a:effectLst>
                <a:latin typeface="+mn-ea"/>
                <a:ea typeface="+mn-ea"/>
              </a:rPr>
              <a:t>～</a:t>
            </a:r>
            <a:r>
              <a:rPr lang="en-US" altLang="zh-CN" b="1" dirty="0">
                <a:effectLst>
                  <a:outerShdw blurRad="38100" dist="38100" dir="2700000" algn="tl">
                    <a:srgbClr val="FFFFFF"/>
                  </a:outerShdw>
                </a:effectLst>
                <a:latin typeface="+mn-lt"/>
                <a:ea typeface="楷体" pitchFamily="49" charset="-122"/>
              </a:rPr>
              <a:t>f</a:t>
            </a:r>
            <a:r>
              <a:rPr lang="zh-CN" altLang="en-US" b="1" dirty="0">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A</a:t>
            </a:r>
            <a:r>
              <a:rPr lang="zh-CN" altLang="en-US" b="1" dirty="0">
                <a:effectLst>
                  <a:outerShdw blurRad="38100" dist="38100" dir="2700000" algn="tl">
                    <a:srgbClr val="FFFFFF"/>
                  </a:outerShdw>
                </a:effectLst>
                <a:latin typeface="+mn-ea"/>
                <a:ea typeface="+mn-ea"/>
              </a:rPr>
              <a:t>～</a:t>
            </a:r>
            <a:r>
              <a:rPr lang="en-US" altLang="zh-CN" b="1" dirty="0">
                <a:effectLst>
                  <a:outerShdw blurRad="38100" dist="38100" dir="2700000" algn="tl">
                    <a:srgbClr val="FFFFFF"/>
                  </a:outerShdw>
                </a:effectLst>
                <a:latin typeface="+mn-lt"/>
                <a:ea typeface="楷体" pitchFamily="49" charset="-122"/>
              </a:rPr>
              <a:t>F</a:t>
            </a:r>
            <a:r>
              <a:rPr lang="zh-CN" altLang="en-US" b="1" dirty="0">
                <a:effectLst>
                  <a:outerShdw blurRad="38100" dist="38100" dir="2700000" algn="tl">
                    <a:srgbClr val="FFFFFF"/>
                  </a:outerShdw>
                </a:effectLst>
                <a:latin typeface="+mn-lt"/>
                <a:ea typeface="楷体" pitchFamily="49" charset="-122"/>
              </a:rPr>
              <a:t>表示。</a:t>
            </a:r>
            <a:r>
              <a:rPr lang="zh-CN" altLang="en-US" b="1" dirty="0">
                <a:solidFill>
                  <a:srgbClr val="FF3300"/>
                </a:solidFill>
                <a:effectLst>
                  <a:outerShdw blurRad="38100" dist="38100" dir="2700000" algn="tl">
                    <a:srgbClr val="000000"/>
                  </a:outerShdw>
                </a:effectLst>
                <a:latin typeface="+mn-lt"/>
                <a:ea typeface="楷体" pitchFamily="49" charset="-122"/>
              </a:rPr>
              <a:t>如：</a:t>
            </a:r>
            <a:r>
              <a:rPr lang="en-US" altLang="zh-CN" b="1" dirty="0">
                <a:solidFill>
                  <a:srgbClr val="FF3300"/>
                </a:solidFill>
                <a:effectLst>
                  <a:outerShdw blurRad="38100" dist="38100" dir="2700000" algn="tl">
                    <a:srgbClr val="000000"/>
                  </a:outerShdw>
                </a:effectLst>
                <a:latin typeface="+mn-lt"/>
                <a:ea typeface="楷体" pitchFamily="49" charset="-122"/>
              </a:rPr>
              <a:t>0x123,  0Xff</a:t>
            </a:r>
            <a:endPar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endParaRPr>
          </a:p>
        </p:txBody>
      </p:sp>
      <p:sp>
        <p:nvSpPr>
          <p:cNvPr id="754697" name="Rectangle 9"/>
          <p:cNvSpPr>
            <a:spLocks noChangeArrowheads="1"/>
          </p:cNvSpPr>
          <p:nvPr/>
        </p:nvSpPr>
        <p:spPr bwMode="auto">
          <a:xfrm>
            <a:off x="1846659" y="3371508"/>
            <a:ext cx="9721949" cy="1569660"/>
          </a:xfrm>
          <a:prstGeom prst="rect">
            <a:avLst/>
          </a:prstGeom>
          <a:solidFill>
            <a:srgbClr val="FFFFFF"/>
          </a:solidFill>
          <a:ln w="28575">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b="1" dirty="0">
                <a:solidFill>
                  <a:srgbClr val="FF3300"/>
                </a:solidFill>
                <a:latin typeface="+mn-lt"/>
                <a:ea typeface="楷体" pitchFamily="49" charset="-122"/>
              </a:rPr>
              <a:t>定义整数的符号常量</a:t>
            </a:r>
          </a:p>
          <a:p>
            <a:pPr indent="266700"/>
            <a:r>
              <a:rPr lang="zh-CN" altLang="en-US" b="1" dirty="0">
                <a:solidFill>
                  <a:srgbClr val="FF3300"/>
                </a:solidFill>
                <a:latin typeface="+mn-lt"/>
                <a:ea typeface="楷体" pitchFamily="49" charset="-122"/>
              </a:rPr>
              <a:t>  </a:t>
            </a:r>
            <a:r>
              <a:rPr lang="en-US" altLang="zh-CN" b="1" dirty="0">
                <a:solidFill>
                  <a:schemeClr val="accent2"/>
                </a:solidFill>
                <a:latin typeface="+mn-lt"/>
                <a:ea typeface="楷体" pitchFamily="49" charset="-122"/>
              </a:rPr>
              <a:t>#define    NUM1      20         //</a:t>
            </a:r>
            <a:r>
              <a:rPr lang="zh-CN" altLang="en-US" b="1" dirty="0">
                <a:solidFill>
                  <a:schemeClr val="accent2"/>
                </a:solidFill>
                <a:latin typeface="+mn-lt"/>
                <a:ea typeface="楷体" pitchFamily="49" charset="-122"/>
              </a:rPr>
              <a:t>十进制数</a:t>
            </a:r>
            <a:r>
              <a:rPr lang="en-US" altLang="zh-CN" b="1" dirty="0">
                <a:solidFill>
                  <a:schemeClr val="accent2"/>
                </a:solidFill>
                <a:latin typeface="+mn-lt"/>
                <a:ea typeface="楷体" pitchFamily="49" charset="-122"/>
              </a:rPr>
              <a:t>20</a:t>
            </a:r>
          </a:p>
          <a:p>
            <a:pPr indent="266700"/>
            <a:r>
              <a:rPr lang="en-US" altLang="zh-CN" b="1" dirty="0">
                <a:solidFill>
                  <a:schemeClr val="accent2"/>
                </a:solidFill>
                <a:latin typeface="+mn-lt"/>
                <a:ea typeface="楷体" pitchFamily="49" charset="-122"/>
              </a:rPr>
              <a:t>  #define    NUM2      020       //</a:t>
            </a:r>
            <a:r>
              <a:rPr lang="zh-CN" altLang="en-US" b="1" dirty="0">
                <a:solidFill>
                  <a:schemeClr val="accent2"/>
                </a:solidFill>
                <a:latin typeface="+mn-lt"/>
                <a:ea typeface="楷体" pitchFamily="49" charset="-122"/>
              </a:rPr>
              <a:t>八进制数（十进制</a:t>
            </a:r>
            <a:r>
              <a:rPr lang="en-US" altLang="zh-CN" b="1" dirty="0">
                <a:solidFill>
                  <a:schemeClr val="accent2"/>
                </a:solidFill>
                <a:latin typeface="+mn-lt"/>
                <a:ea typeface="楷体" pitchFamily="49" charset="-122"/>
              </a:rPr>
              <a:t>16</a:t>
            </a:r>
            <a:r>
              <a:rPr lang="zh-CN" altLang="en-US" b="1" dirty="0">
                <a:solidFill>
                  <a:schemeClr val="accent2"/>
                </a:solidFill>
                <a:latin typeface="+mn-lt"/>
                <a:ea typeface="楷体" pitchFamily="49" charset="-122"/>
              </a:rPr>
              <a:t>）</a:t>
            </a:r>
          </a:p>
          <a:p>
            <a:pPr indent="266700"/>
            <a:r>
              <a:rPr lang="zh-CN" altLang="en-US" b="1" dirty="0">
                <a:solidFill>
                  <a:schemeClr val="accent2"/>
                </a:solidFill>
                <a:latin typeface="+mn-lt"/>
                <a:ea typeface="楷体" pitchFamily="49" charset="-122"/>
              </a:rPr>
              <a:t>  </a:t>
            </a:r>
            <a:r>
              <a:rPr lang="en-US" altLang="zh-CN" b="1" dirty="0">
                <a:solidFill>
                  <a:schemeClr val="accent2"/>
                </a:solidFill>
                <a:latin typeface="+mn-lt"/>
                <a:ea typeface="楷体" pitchFamily="49" charset="-122"/>
              </a:rPr>
              <a:t>#define    NUM3      0x2a     //</a:t>
            </a:r>
            <a:r>
              <a:rPr lang="zh-CN" altLang="en-US" b="1" dirty="0">
                <a:solidFill>
                  <a:schemeClr val="accent2"/>
                </a:solidFill>
                <a:latin typeface="+mn-lt"/>
                <a:ea typeface="楷体" pitchFamily="49" charset="-122"/>
              </a:rPr>
              <a:t>十六进制数（十进制</a:t>
            </a:r>
            <a:r>
              <a:rPr lang="en-US" altLang="zh-CN" b="1" dirty="0">
                <a:solidFill>
                  <a:schemeClr val="accent2"/>
                </a:solidFill>
                <a:latin typeface="+mn-lt"/>
                <a:ea typeface="楷体" pitchFamily="49" charset="-122"/>
              </a:rPr>
              <a:t>42</a:t>
            </a:r>
            <a:r>
              <a:rPr lang="zh-CN" altLang="en-US" b="1" dirty="0">
                <a:solidFill>
                  <a:schemeClr val="accent2"/>
                </a:solidFill>
                <a:latin typeface="+mn-lt"/>
                <a:ea typeface="楷体" pitchFamily="49" charset="-122"/>
              </a:rPr>
              <a:t>）</a:t>
            </a:r>
          </a:p>
        </p:txBody>
      </p:sp>
      <p:sp>
        <p:nvSpPr>
          <p:cNvPr id="754698" name="Text Box 10"/>
          <p:cNvSpPr txBox="1">
            <a:spLocks noChangeArrowheads="1"/>
          </p:cNvSpPr>
          <p:nvPr/>
        </p:nvSpPr>
        <p:spPr bwMode="auto">
          <a:xfrm>
            <a:off x="1846909" y="5084764"/>
            <a:ext cx="9721699" cy="936625"/>
          </a:xfrm>
          <a:prstGeom prst="rect">
            <a:avLst/>
          </a:prstGeom>
          <a:solidFill>
            <a:srgbClr val="FFFF99"/>
          </a:solidFill>
          <a:ln w="28575">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b="1" dirty="0">
                <a:solidFill>
                  <a:srgbClr val="000000"/>
                </a:solidFill>
                <a:latin typeface="+mn-lt"/>
                <a:ea typeface="楷体" pitchFamily="49" charset="-122"/>
              </a:rPr>
              <a:t>【</a:t>
            </a:r>
            <a:r>
              <a:rPr lang="zh-CN" altLang="en-US" b="1" dirty="0">
                <a:solidFill>
                  <a:srgbClr val="000000"/>
                </a:solidFill>
                <a:latin typeface="+mn-lt"/>
                <a:ea typeface="楷体" pitchFamily="49" charset="-122"/>
              </a:rPr>
              <a:t>思考题</a:t>
            </a:r>
            <a:r>
              <a:rPr lang="en-US" altLang="zh-CN" b="1" dirty="0">
                <a:solidFill>
                  <a:srgbClr val="000000"/>
                </a:solidFill>
                <a:latin typeface="+mn-lt"/>
                <a:ea typeface="楷体" pitchFamily="49" charset="-122"/>
              </a:rPr>
              <a:t>】</a:t>
            </a:r>
            <a:r>
              <a:rPr lang="zh-CN" altLang="en-US" b="1" dirty="0">
                <a:solidFill>
                  <a:srgbClr val="000000"/>
                </a:solidFill>
                <a:latin typeface="+mn-lt"/>
                <a:ea typeface="楷体" pitchFamily="49" charset="-122"/>
              </a:rPr>
              <a:t>：下列整型常量哪些是非法的？</a:t>
            </a:r>
          </a:p>
          <a:p>
            <a:pPr algn="just"/>
            <a:r>
              <a:rPr lang="zh-CN" altLang="en-US" b="1" dirty="0">
                <a:solidFill>
                  <a:srgbClr val="000000"/>
                </a:solidFill>
                <a:latin typeface="+mn-lt"/>
                <a:ea typeface="楷体" pitchFamily="49" charset="-122"/>
              </a:rPr>
              <a:t>         </a:t>
            </a:r>
            <a:r>
              <a:rPr lang="en-US" altLang="zh-CN" b="1" dirty="0">
                <a:solidFill>
                  <a:srgbClr val="000000"/>
                </a:solidFill>
                <a:latin typeface="+mn-lt"/>
                <a:ea typeface="楷体" pitchFamily="49" charset="-122"/>
              </a:rPr>
              <a:t>012</a:t>
            </a:r>
            <a:r>
              <a:rPr lang="zh-CN" altLang="en-US" b="1" dirty="0">
                <a:solidFill>
                  <a:srgbClr val="000000"/>
                </a:solidFill>
                <a:latin typeface="+mn-lt"/>
                <a:ea typeface="楷体" pitchFamily="49" charset="-122"/>
              </a:rPr>
              <a:t>，</a:t>
            </a:r>
            <a:r>
              <a:rPr lang="en-US" altLang="zh-CN" b="1" dirty="0">
                <a:solidFill>
                  <a:srgbClr val="000000"/>
                </a:solidFill>
                <a:latin typeface="+mn-lt"/>
                <a:ea typeface="楷体" pitchFamily="49" charset="-122"/>
              </a:rPr>
              <a:t>oX7A</a:t>
            </a:r>
            <a:r>
              <a:rPr lang="zh-CN" altLang="en-US" b="1" dirty="0">
                <a:solidFill>
                  <a:srgbClr val="000000"/>
                </a:solidFill>
                <a:latin typeface="+mn-lt"/>
                <a:ea typeface="楷体" pitchFamily="49" charset="-122"/>
              </a:rPr>
              <a:t>，</a:t>
            </a:r>
            <a:r>
              <a:rPr lang="en-US" altLang="zh-CN" b="1" dirty="0">
                <a:solidFill>
                  <a:srgbClr val="000000"/>
                </a:solidFill>
                <a:latin typeface="+mn-lt"/>
                <a:ea typeface="楷体" pitchFamily="49" charset="-122"/>
              </a:rPr>
              <a:t>00</a:t>
            </a:r>
            <a:r>
              <a:rPr lang="zh-CN" altLang="en-US" b="1" dirty="0">
                <a:solidFill>
                  <a:srgbClr val="000000"/>
                </a:solidFill>
                <a:latin typeface="+mn-lt"/>
                <a:ea typeface="楷体" pitchFamily="49" charset="-122"/>
              </a:rPr>
              <a:t>，</a:t>
            </a:r>
            <a:r>
              <a:rPr lang="en-US" altLang="zh-CN" b="1" dirty="0">
                <a:solidFill>
                  <a:srgbClr val="000000"/>
                </a:solidFill>
                <a:latin typeface="+mn-lt"/>
                <a:ea typeface="楷体" pitchFamily="49" charset="-122"/>
              </a:rPr>
              <a:t>078</a:t>
            </a:r>
            <a:r>
              <a:rPr lang="zh-CN" altLang="en-US" b="1" dirty="0">
                <a:solidFill>
                  <a:srgbClr val="000000"/>
                </a:solidFill>
                <a:latin typeface="+mn-lt"/>
                <a:ea typeface="楷体" pitchFamily="49" charset="-122"/>
              </a:rPr>
              <a:t>，</a:t>
            </a:r>
            <a:r>
              <a:rPr lang="en-US" altLang="zh-CN" b="1" dirty="0">
                <a:solidFill>
                  <a:srgbClr val="000000"/>
                </a:solidFill>
                <a:latin typeface="+mn-lt"/>
                <a:ea typeface="楷体" pitchFamily="49" charset="-122"/>
              </a:rPr>
              <a:t>0x5Ac</a:t>
            </a:r>
            <a:r>
              <a:rPr lang="zh-CN" altLang="en-US" b="1" dirty="0">
                <a:solidFill>
                  <a:srgbClr val="000000"/>
                </a:solidFill>
                <a:latin typeface="+mn-lt"/>
                <a:ea typeface="楷体" pitchFamily="49" charset="-122"/>
              </a:rPr>
              <a:t>，</a:t>
            </a:r>
            <a:r>
              <a:rPr lang="en-US" altLang="zh-CN" b="1" dirty="0">
                <a:solidFill>
                  <a:srgbClr val="000000"/>
                </a:solidFill>
                <a:latin typeface="+mn-lt"/>
                <a:ea typeface="楷体" pitchFamily="49" charset="-122"/>
              </a:rPr>
              <a:t>-0xFFFF</a:t>
            </a:r>
            <a:r>
              <a:rPr lang="zh-CN" altLang="en-US" b="1" dirty="0">
                <a:solidFill>
                  <a:srgbClr val="000000"/>
                </a:solidFill>
                <a:latin typeface="+mn-lt"/>
                <a:ea typeface="楷体" pitchFamily="49" charset="-122"/>
              </a:rPr>
              <a:t>，</a:t>
            </a:r>
            <a:r>
              <a:rPr lang="en-US" altLang="zh-CN" b="1" dirty="0">
                <a:solidFill>
                  <a:srgbClr val="000000"/>
                </a:solidFill>
                <a:latin typeface="+mn-lt"/>
                <a:ea typeface="楷体" pitchFamily="49" charset="-122"/>
              </a:rPr>
              <a:t>0034</a:t>
            </a:r>
            <a:r>
              <a:rPr lang="zh-CN" altLang="en-US" b="1" dirty="0">
                <a:solidFill>
                  <a:srgbClr val="000000"/>
                </a:solidFill>
                <a:latin typeface="+mn-lt"/>
                <a:ea typeface="楷体" pitchFamily="49" charset="-122"/>
              </a:rPr>
              <a:t>，</a:t>
            </a:r>
            <a:r>
              <a:rPr lang="en-US" altLang="zh-CN" b="1" dirty="0">
                <a:solidFill>
                  <a:srgbClr val="000000"/>
                </a:solidFill>
                <a:latin typeface="+mn-lt"/>
                <a:ea typeface="楷体" pitchFamily="49" charset="-122"/>
              </a:rPr>
              <a:t>7B</a:t>
            </a:r>
            <a:r>
              <a:rPr lang="zh-CN" altLang="en-US" b="1" dirty="0">
                <a:solidFill>
                  <a:srgbClr val="000000"/>
                </a:solidFill>
                <a:latin typeface="+mn-lt"/>
                <a:ea typeface="楷体" pitchFamily="49" charset="-122"/>
              </a:rPr>
              <a:t>。</a:t>
            </a:r>
            <a:endParaRPr lang="zh-CN" altLang="en-US" b="1" dirty="0">
              <a:latin typeface="+mn-lt"/>
              <a:ea typeface="楷体" pitchFamily="49" charset="-122"/>
            </a:endParaRPr>
          </a:p>
        </p:txBody>
      </p:sp>
      <p:grpSp>
        <p:nvGrpSpPr>
          <p:cNvPr id="754699" name="Group 11"/>
          <p:cNvGrpSpPr>
            <a:grpSpLocks/>
          </p:cNvGrpSpPr>
          <p:nvPr/>
        </p:nvGrpSpPr>
        <p:grpSpPr bwMode="auto">
          <a:xfrm>
            <a:off x="3565877" y="5496272"/>
            <a:ext cx="381000" cy="381000"/>
            <a:chOff x="4344" y="3540"/>
            <a:chExt cx="240" cy="240"/>
          </a:xfrm>
        </p:grpSpPr>
        <p:sp>
          <p:nvSpPr>
            <p:cNvPr id="754700" name="Line 12"/>
            <p:cNvSpPr>
              <a:spLocks noChangeShapeType="1"/>
            </p:cNvSpPr>
            <p:nvPr/>
          </p:nvSpPr>
          <p:spPr bwMode="auto">
            <a:xfrm flipH="1">
              <a:off x="4344" y="3540"/>
              <a:ext cx="240" cy="240"/>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sp>
          <p:nvSpPr>
            <p:cNvPr id="754701" name="Line 13"/>
            <p:cNvSpPr>
              <a:spLocks noChangeShapeType="1"/>
            </p:cNvSpPr>
            <p:nvPr/>
          </p:nvSpPr>
          <p:spPr bwMode="auto">
            <a:xfrm>
              <a:off x="4356" y="3540"/>
              <a:ext cx="228" cy="216"/>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grpSp>
      <p:grpSp>
        <p:nvGrpSpPr>
          <p:cNvPr id="754702" name="Group 14"/>
          <p:cNvGrpSpPr>
            <a:grpSpLocks/>
          </p:cNvGrpSpPr>
          <p:nvPr/>
        </p:nvGrpSpPr>
        <p:grpSpPr bwMode="auto">
          <a:xfrm>
            <a:off x="5066928" y="5496272"/>
            <a:ext cx="381000" cy="381000"/>
            <a:chOff x="4344" y="3540"/>
            <a:chExt cx="240" cy="240"/>
          </a:xfrm>
        </p:grpSpPr>
        <p:sp>
          <p:nvSpPr>
            <p:cNvPr id="754703" name="Line 15"/>
            <p:cNvSpPr>
              <a:spLocks noChangeShapeType="1"/>
            </p:cNvSpPr>
            <p:nvPr/>
          </p:nvSpPr>
          <p:spPr bwMode="auto">
            <a:xfrm flipH="1">
              <a:off x="4344" y="3540"/>
              <a:ext cx="240" cy="240"/>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sp>
          <p:nvSpPr>
            <p:cNvPr id="754704" name="Line 16"/>
            <p:cNvSpPr>
              <a:spLocks noChangeShapeType="1"/>
            </p:cNvSpPr>
            <p:nvPr/>
          </p:nvSpPr>
          <p:spPr bwMode="auto">
            <a:xfrm>
              <a:off x="4356" y="3540"/>
              <a:ext cx="228" cy="216"/>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grpSp>
      <p:grpSp>
        <p:nvGrpSpPr>
          <p:cNvPr id="754705" name="Group 17"/>
          <p:cNvGrpSpPr>
            <a:grpSpLocks/>
          </p:cNvGrpSpPr>
          <p:nvPr/>
        </p:nvGrpSpPr>
        <p:grpSpPr bwMode="auto">
          <a:xfrm>
            <a:off x="9291650" y="5492724"/>
            <a:ext cx="381000" cy="381000"/>
            <a:chOff x="4344" y="3540"/>
            <a:chExt cx="240" cy="240"/>
          </a:xfrm>
        </p:grpSpPr>
        <p:sp>
          <p:nvSpPr>
            <p:cNvPr id="754706" name="Line 18"/>
            <p:cNvSpPr>
              <a:spLocks noChangeShapeType="1"/>
            </p:cNvSpPr>
            <p:nvPr/>
          </p:nvSpPr>
          <p:spPr bwMode="auto">
            <a:xfrm flipH="1">
              <a:off x="4344" y="3540"/>
              <a:ext cx="240" cy="240"/>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sp>
          <p:nvSpPr>
            <p:cNvPr id="754707" name="Line 19"/>
            <p:cNvSpPr>
              <a:spLocks noChangeShapeType="1"/>
            </p:cNvSpPr>
            <p:nvPr/>
          </p:nvSpPr>
          <p:spPr bwMode="auto">
            <a:xfrm>
              <a:off x="4356" y="3540"/>
              <a:ext cx="228" cy="216"/>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grpSp>
      <p:sp>
        <p:nvSpPr>
          <p:cNvPr id="754708" name="AutoShape 20"/>
          <p:cNvSpPr>
            <a:spLocks noChangeArrowheads="1"/>
          </p:cNvSpPr>
          <p:nvPr/>
        </p:nvSpPr>
        <p:spPr bwMode="auto">
          <a:xfrm>
            <a:off x="1559496" y="5950794"/>
            <a:ext cx="1657350" cy="790575"/>
          </a:xfrm>
          <a:prstGeom prst="wedgeRoundRectCallout">
            <a:avLst>
              <a:gd name="adj1" fmla="val 63325"/>
              <a:gd name="adj2" fmla="val -68393"/>
              <a:gd name="adj3" fmla="val 1666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solidFill>
                  <a:schemeClr val="accent2"/>
                </a:solidFill>
                <a:latin typeface="楷体" pitchFamily="49" charset="-122"/>
                <a:ea typeface="楷体" pitchFamily="49" charset="-122"/>
              </a:rPr>
              <a:t>首字符不能是字母</a:t>
            </a:r>
            <a:r>
              <a:rPr lang="en-US" altLang="zh-CN" sz="2000" b="1" dirty="0">
                <a:solidFill>
                  <a:schemeClr val="accent2"/>
                </a:solidFill>
                <a:latin typeface="楷体" pitchFamily="49" charset="-122"/>
                <a:ea typeface="楷体" pitchFamily="49" charset="-122"/>
              </a:rPr>
              <a:t>o </a:t>
            </a:r>
          </a:p>
        </p:txBody>
      </p:sp>
      <p:sp>
        <p:nvSpPr>
          <p:cNvPr id="754709" name="AutoShape 21"/>
          <p:cNvSpPr>
            <a:spLocks noChangeArrowheads="1"/>
          </p:cNvSpPr>
          <p:nvPr/>
        </p:nvSpPr>
        <p:spPr bwMode="auto">
          <a:xfrm>
            <a:off x="5913859" y="5949281"/>
            <a:ext cx="1838325" cy="790575"/>
          </a:xfrm>
          <a:prstGeom prst="wedgeRoundRectCallout">
            <a:avLst>
              <a:gd name="adj1" fmla="val -80070"/>
              <a:gd name="adj2" fmla="val -67511"/>
              <a:gd name="adj3" fmla="val 1666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solidFill>
                  <a:schemeClr val="accent2"/>
                </a:solidFill>
                <a:latin typeface="+mn-lt"/>
                <a:ea typeface="楷体" pitchFamily="49" charset="-122"/>
              </a:rPr>
              <a:t>八进制数中不能有数字</a:t>
            </a:r>
            <a:r>
              <a:rPr lang="en-US" altLang="zh-CN" sz="2000" b="1" dirty="0">
                <a:solidFill>
                  <a:schemeClr val="accent2"/>
                </a:solidFill>
                <a:latin typeface="+mn-lt"/>
                <a:ea typeface="楷体" pitchFamily="49" charset="-122"/>
              </a:rPr>
              <a:t>8</a:t>
            </a:r>
            <a:r>
              <a:rPr lang="en-US" altLang="zh-CN" dirty="0">
                <a:latin typeface="+mn-lt"/>
                <a:ea typeface="楷体" pitchFamily="49" charset="-122"/>
              </a:rPr>
              <a:t> </a:t>
            </a:r>
          </a:p>
        </p:txBody>
      </p:sp>
      <p:sp>
        <p:nvSpPr>
          <p:cNvPr id="754710" name="AutoShape 22"/>
          <p:cNvSpPr>
            <a:spLocks noChangeArrowheads="1"/>
          </p:cNvSpPr>
          <p:nvPr/>
        </p:nvSpPr>
        <p:spPr bwMode="auto">
          <a:xfrm>
            <a:off x="10056440" y="5968171"/>
            <a:ext cx="1838325" cy="790575"/>
          </a:xfrm>
          <a:prstGeom prst="wedgeRoundRectCallout">
            <a:avLst>
              <a:gd name="adj1" fmla="val -76727"/>
              <a:gd name="adj2" fmla="val -64736"/>
              <a:gd name="adj3" fmla="val 1666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3500000" scaled="1"/>
            <a:tileRect/>
          </a:gradFill>
          <a:ln w="9525">
            <a:solidFill>
              <a:schemeClr val="tx1"/>
            </a:solidFill>
            <a:miter lim="800000"/>
            <a:headEnd/>
            <a:tailEnd/>
          </a:ln>
          <a:effectLst>
            <a:outerShdw blurRad="50800" dist="106680" dir="2700000" algn="tl" rotWithShape="0">
              <a:prstClr val="black">
                <a:alpha val="43000"/>
              </a:prstClr>
            </a:outerShdw>
          </a:effectLst>
        </p:spPr>
        <p:txBody>
          <a:bodyPr/>
          <a:lstStyle/>
          <a:p>
            <a:pPr algn="ctr"/>
            <a:r>
              <a:rPr lang="zh-CN" altLang="en-US" sz="2000" b="1" dirty="0">
                <a:solidFill>
                  <a:schemeClr val="accent2"/>
                </a:solidFill>
                <a:latin typeface="+mn-lt"/>
                <a:ea typeface="楷体" pitchFamily="49" charset="-122"/>
              </a:rPr>
              <a:t>十进制数中不能有字母</a:t>
            </a:r>
            <a:r>
              <a:rPr lang="en-US" altLang="zh-CN" sz="2000" b="1" dirty="0">
                <a:solidFill>
                  <a:schemeClr val="accent2"/>
                </a:solidFill>
                <a:latin typeface="+mn-lt"/>
                <a:ea typeface="楷体" pitchFamily="49" charset="-122"/>
              </a:rPr>
              <a:t>B</a:t>
            </a:r>
            <a:r>
              <a:rPr lang="en-US" altLang="zh-CN" dirty="0">
                <a:latin typeface="+mn-lt"/>
                <a:ea typeface="楷体" pitchFamily="49" charset="-122"/>
              </a:rPr>
              <a:t> </a:t>
            </a:r>
          </a:p>
        </p:txBody>
      </p:sp>
      <p:grpSp>
        <p:nvGrpSpPr>
          <p:cNvPr id="754711" name="Group 23"/>
          <p:cNvGrpSpPr>
            <a:grpSpLocks/>
          </p:cNvGrpSpPr>
          <p:nvPr/>
        </p:nvGrpSpPr>
        <p:grpSpPr bwMode="auto">
          <a:xfrm>
            <a:off x="-12805" y="0"/>
            <a:ext cx="446088" cy="6858000"/>
            <a:chOff x="0" y="0"/>
            <a:chExt cx="281" cy="4320"/>
          </a:xfrm>
        </p:grpSpPr>
        <p:sp>
          <p:nvSpPr>
            <p:cNvPr id="754712" name="Text Box 2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第三章 </a:t>
              </a:r>
            </a:p>
            <a:p>
              <a:pPr eaLnBrk="0" hangingPunct="0">
                <a:spcBef>
                  <a:spcPct val="50000"/>
                </a:spcBef>
              </a:pPr>
              <a:r>
                <a:rPr lang="zh-CN" altLang="en-US" sz="1800" b="1" dirty="0">
                  <a:solidFill>
                    <a:srgbClr val="3333CC"/>
                  </a:solidFill>
                  <a:latin typeface="Verdana" pitchFamily="34" charset="0"/>
                </a:rPr>
                <a:t>基本数据类型</a:t>
              </a:r>
            </a:p>
          </p:txBody>
        </p:sp>
        <p:sp>
          <p:nvSpPr>
            <p:cNvPr id="754713" name="Text Box 2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灯片编号占位符 1">
            <a:extLst>
              <a:ext uri="{FF2B5EF4-FFF2-40B4-BE49-F238E27FC236}">
                <a16:creationId xmlns:a16="http://schemas.microsoft.com/office/drawing/2014/main" id="{78F90EEE-1FC9-AE72-A1F9-5633829C7806}"/>
              </a:ext>
            </a:extLst>
          </p:cNvPr>
          <p:cNvSpPr>
            <a:spLocks noGrp="1"/>
          </p:cNvSpPr>
          <p:nvPr>
            <p:ph type="sldNum" sz="quarter" idx="12"/>
          </p:nvPr>
        </p:nvSpPr>
        <p:spPr/>
        <p:txBody>
          <a:bodyPr/>
          <a:lstStyle/>
          <a:p>
            <a:fld id="{889BB3BD-F80A-4CDD-987F-7A7F8A95929D}" type="slidenum">
              <a:rPr lang="en-US" altLang="zh-CN" smtClean="0"/>
              <a:pPr/>
              <a:t>9</a:t>
            </a:fld>
            <a:endParaRPr lang="en-US" altLang="zh-CN"/>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4690">
                                            <p:txEl>
                                              <p:pRg st="0" end="0"/>
                                            </p:txEl>
                                          </p:spTgt>
                                        </p:tgtEl>
                                        <p:attrNameLst>
                                          <p:attrName>style.visibility</p:attrName>
                                        </p:attrNameLst>
                                      </p:cBhvr>
                                      <p:to>
                                        <p:strVal val="visible"/>
                                      </p:to>
                                    </p:set>
                                    <p:anim calcmode="lin" valueType="num">
                                      <p:cBhvr additive="base">
                                        <p:cTn id="7" dur="500" fill="hold"/>
                                        <p:tgtEl>
                                          <p:spTgt spid="7546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46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54694"/>
                                        </p:tgtEl>
                                        <p:attrNameLst>
                                          <p:attrName>style.visibility</p:attrName>
                                        </p:attrNameLst>
                                      </p:cBhvr>
                                      <p:to>
                                        <p:strVal val="visible"/>
                                      </p:to>
                                    </p:set>
                                    <p:animEffect transition="in" filter="blinds(horizontal)">
                                      <p:cBhvr>
                                        <p:cTn id="13" dur="500"/>
                                        <p:tgtEl>
                                          <p:spTgt spid="75469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54695"/>
                                        </p:tgtEl>
                                        <p:attrNameLst>
                                          <p:attrName>style.visibility</p:attrName>
                                        </p:attrNameLst>
                                      </p:cBhvr>
                                      <p:to>
                                        <p:strVal val="visible"/>
                                      </p:to>
                                    </p:set>
                                    <p:anim calcmode="lin" valueType="num">
                                      <p:cBhvr additive="base">
                                        <p:cTn id="18" dur="500" fill="hold"/>
                                        <p:tgtEl>
                                          <p:spTgt spid="754695"/>
                                        </p:tgtEl>
                                        <p:attrNameLst>
                                          <p:attrName>ppt_x</p:attrName>
                                        </p:attrNameLst>
                                      </p:cBhvr>
                                      <p:tavLst>
                                        <p:tav tm="0">
                                          <p:val>
                                            <p:strVal val="0-#ppt_w/2"/>
                                          </p:val>
                                        </p:tav>
                                        <p:tav tm="100000">
                                          <p:val>
                                            <p:strVal val="#ppt_x"/>
                                          </p:val>
                                        </p:tav>
                                      </p:tavLst>
                                    </p:anim>
                                    <p:anim calcmode="lin" valueType="num">
                                      <p:cBhvr additive="base">
                                        <p:cTn id="19" dur="500" fill="hold"/>
                                        <p:tgtEl>
                                          <p:spTgt spid="7546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54696">
                                            <p:txEl>
                                              <p:pRg st="0" end="0"/>
                                            </p:txEl>
                                          </p:spTgt>
                                        </p:tgtEl>
                                        <p:attrNameLst>
                                          <p:attrName>style.visibility</p:attrName>
                                        </p:attrNameLst>
                                      </p:cBhvr>
                                      <p:to>
                                        <p:strVal val="visible"/>
                                      </p:to>
                                    </p:set>
                                    <p:anim calcmode="lin" valueType="num">
                                      <p:cBhvr additive="base">
                                        <p:cTn id="24" dur="500" fill="hold"/>
                                        <p:tgtEl>
                                          <p:spTgt spid="754696">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5469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54696">
                                            <p:txEl>
                                              <p:pRg st="1" end="1"/>
                                            </p:txEl>
                                          </p:spTgt>
                                        </p:tgtEl>
                                        <p:attrNameLst>
                                          <p:attrName>style.visibility</p:attrName>
                                        </p:attrNameLst>
                                      </p:cBhvr>
                                      <p:to>
                                        <p:strVal val="visible"/>
                                      </p:to>
                                    </p:set>
                                    <p:anim calcmode="lin" valueType="num">
                                      <p:cBhvr additive="base">
                                        <p:cTn id="30" dur="500" fill="hold"/>
                                        <p:tgtEl>
                                          <p:spTgt spid="754696">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5469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54696">
                                            <p:txEl>
                                              <p:pRg st="2" end="2"/>
                                            </p:txEl>
                                          </p:spTgt>
                                        </p:tgtEl>
                                        <p:attrNameLst>
                                          <p:attrName>style.visibility</p:attrName>
                                        </p:attrNameLst>
                                      </p:cBhvr>
                                      <p:to>
                                        <p:strVal val="visible"/>
                                      </p:to>
                                    </p:set>
                                    <p:anim calcmode="lin" valueType="num">
                                      <p:cBhvr additive="base">
                                        <p:cTn id="36" dur="500" fill="hold"/>
                                        <p:tgtEl>
                                          <p:spTgt spid="754696">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5469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54697"/>
                                        </p:tgtEl>
                                        <p:attrNameLst>
                                          <p:attrName>style.visibility</p:attrName>
                                        </p:attrNameLst>
                                      </p:cBhvr>
                                      <p:to>
                                        <p:strVal val="visible"/>
                                      </p:to>
                                    </p:set>
                                    <p:animEffect transition="in" filter="box(out)">
                                      <p:cBhvr>
                                        <p:cTn id="42" dur="500"/>
                                        <p:tgtEl>
                                          <p:spTgt spid="754697"/>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54698"/>
                                        </p:tgtEl>
                                        <p:attrNameLst>
                                          <p:attrName>style.visibility</p:attrName>
                                        </p:attrNameLst>
                                      </p:cBhvr>
                                      <p:to>
                                        <p:strVal val="visible"/>
                                      </p:to>
                                    </p:set>
                                    <p:animEffect transition="in" filter="box(out)">
                                      <p:cBhvr>
                                        <p:cTn id="47" dur="500"/>
                                        <p:tgtEl>
                                          <p:spTgt spid="754698"/>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754699"/>
                                        </p:tgtEl>
                                        <p:attrNameLst>
                                          <p:attrName>style.visibility</p:attrName>
                                        </p:attrNameLst>
                                      </p:cBhvr>
                                      <p:to>
                                        <p:strVal val="visible"/>
                                      </p:to>
                                    </p:set>
                                    <p:animEffect transition="in" filter="box(in)">
                                      <p:cBhvr>
                                        <p:cTn id="52" dur="500"/>
                                        <p:tgtEl>
                                          <p:spTgt spid="754699"/>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54708"/>
                                        </p:tgtEl>
                                        <p:attrNameLst>
                                          <p:attrName>style.visibility</p:attrName>
                                        </p:attrNameLst>
                                      </p:cBhvr>
                                      <p:to>
                                        <p:strVal val="visible"/>
                                      </p:to>
                                    </p:set>
                                    <p:anim calcmode="lin" valueType="num">
                                      <p:cBhvr additive="base">
                                        <p:cTn id="57" dur="500" fill="hold"/>
                                        <p:tgtEl>
                                          <p:spTgt spid="754708"/>
                                        </p:tgtEl>
                                        <p:attrNameLst>
                                          <p:attrName>ppt_x</p:attrName>
                                        </p:attrNameLst>
                                      </p:cBhvr>
                                      <p:tavLst>
                                        <p:tav tm="0">
                                          <p:val>
                                            <p:strVal val="#ppt_x"/>
                                          </p:val>
                                        </p:tav>
                                        <p:tav tm="100000">
                                          <p:val>
                                            <p:strVal val="#ppt_x"/>
                                          </p:val>
                                        </p:tav>
                                      </p:tavLst>
                                    </p:anim>
                                    <p:anim calcmode="lin" valueType="num">
                                      <p:cBhvr additive="base">
                                        <p:cTn id="58" dur="500" fill="hold"/>
                                        <p:tgtEl>
                                          <p:spTgt spid="75470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754702"/>
                                        </p:tgtEl>
                                        <p:attrNameLst>
                                          <p:attrName>style.visibility</p:attrName>
                                        </p:attrNameLst>
                                      </p:cBhvr>
                                      <p:to>
                                        <p:strVal val="visible"/>
                                      </p:to>
                                    </p:set>
                                    <p:animEffect transition="in" filter="box(in)">
                                      <p:cBhvr>
                                        <p:cTn id="63" dur="500"/>
                                        <p:tgtEl>
                                          <p:spTgt spid="754702"/>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754709"/>
                                        </p:tgtEl>
                                        <p:attrNameLst>
                                          <p:attrName>style.visibility</p:attrName>
                                        </p:attrNameLst>
                                      </p:cBhvr>
                                      <p:to>
                                        <p:strVal val="visible"/>
                                      </p:to>
                                    </p:set>
                                    <p:anim calcmode="lin" valueType="num">
                                      <p:cBhvr additive="base">
                                        <p:cTn id="68" dur="500" fill="hold"/>
                                        <p:tgtEl>
                                          <p:spTgt spid="754709"/>
                                        </p:tgtEl>
                                        <p:attrNameLst>
                                          <p:attrName>ppt_x</p:attrName>
                                        </p:attrNameLst>
                                      </p:cBhvr>
                                      <p:tavLst>
                                        <p:tav tm="0">
                                          <p:val>
                                            <p:strVal val="#ppt_x"/>
                                          </p:val>
                                        </p:tav>
                                        <p:tav tm="100000">
                                          <p:val>
                                            <p:strVal val="#ppt_x"/>
                                          </p:val>
                                        </p:tav>
                                      </p:tavLst>
                                    </p:anim>
                                    <p:anim calcmode="lin" valueType="num">
                                      <p:cBhvr additive="base">
                                        <p:cTn id="69" dur="500" fill="hold"/>
                                        <p:tgtEl>
                                          <p:spTgt spid="75470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754705"/>
                                        </p:tgtEl>
                                        <p:attrNameLst>
                                          <p:attrName>style.visibility</p:attrName>
                                        </p:attrNameLst>
                                      </p:cBhvr>
                                      <p:to>
                                        <p:strVal val="visible"/>
                                      </p:to>
                                    </p:set>
                                    <p:animEffect transition="in" filter="box(in)">
                                      <p:cBhvr>
                                        <p:cTn id="74" dur="500"/>
                                        <p:tgtEl>
                                          <p:spTgt spid="754705"/>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54710"/>
                                        </p:tgtEl>
                                        <p:attrNameLst>
                                          <p:attrName>style.visibility</p:attrName>
                                        </p:attrNameLst>
                                      </p:cBhvr>
                                      <p:to>
                                        <p:strVal val="visible"/>
                                      </p:to>
                                    </p:set>
                                    <p:anim calcmode="lin" valueType="num">
                                      <p:cBhvr additive="base">
                                        <p:cTn id="79" dur="500" fill="hold"/>
                                        <p:tgtEl>
                                          <p:spTgt spid="754710"/>
                                        </p:tgtEl>
                                        <p:attrNameLst>
                                          <p:attrName>ppt_x</p:attrName>
                                        </p:attrNameLst>
                                      </p:cBhvr>
                                      <p:tavLst>
                                        <p:tav tm="0">
                                          <p:val>
                                            <p:strVal val="#ppt_x"/>
                                          </p:val>
                                        </p:tav>
                                        <p:tav tm="100000">
                                          <p:val>
                                            <p:strVal val="#ppt_x"/>
                                          </p:val>
                                        </p:tav>
                                      </p:tavLst>
                                    </p:anim>
                                    <p:anim calcmode="lin" valueType="num">
                                      <p:cBhvr additive="base">
                                        <p:cTn id="80" dur="500" fill="hold"/>
                                        <p:tgtEl>
                                          <p:spTgt spid="75471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0" grpId="0" build="p" bldLvl="5" autoUpdateAnimBg="0"/>
      <p:bldP spid="754694" grpId="0"/>
      <p:bldP spid="754695" grpId="0"/>
      <p:bldP spid="754696" grpId="0" build="allAtOnce"/>
      <p:bldP spid="754697" grpId="0" animBg="1"/>
      <p:bldP spid="754698" grpId="0" animBg="1"/>
      <p:bldP spid="754708" grpId="0" animBg="1"/>
      <p:bldP spid="754709" grpId="0" animBg="1"/>
      <p:bldP spid="754710"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10874</TotalTime>
  <Words>23170</Words>
  <Application>Microsoft Office PowerPoint</Application>
  <PresentationFormat>宽屏</PresentationFormat>
  <Paragraphs>3394</Paragraphs>
  <Slides>54</Slides>
  <Notes>36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8" baseType="lpstr">
      <vt:lpstr>黑体</vt:lpstr>
      <vt:lpstr>华文琥珀</vt:lpstr>
      <vt:lpstr>华文新魏</vt:lpstr>
      <vt:lpstr>楷体</vt:lpstr>
      <vt:lpstr>楷体_GB2312</vt:lpstr>
      <vt:lpstr>隶书</vt:lpstr>
      <vt:lpstr>宋体</vt:lpstr>
      <vt:lpstr>微软雅黑</vt:lpstr>
      <vt:lpstr>Arial</vt:lpstr>
      <vt:lpstr>Times New Roman</vt:lpstr>
      <vt:lpstr>Verdana</vt:lpstr>
      <vt:lpstr>Wingdings</vt:lpstr>
      <vt:lpstr>默认设计模板</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zhangp</cp:lastModifiedBy>
  <cp:revision>915</cp:revision>
  <dcterms:created xsi:type="dcterms:W3CDTF">1999-05-31T10:27:02Z</dcterms:created>
  <dcterms:modified xsi:type="dcterms:W3CDTF">2023-03-01T02:26:13Z</dcterms:modified>
</cp:coreProperties>
</file>