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591" r:id="rId2"/>
    <p:sldId id="593" r:id="rId3"/>
    <p:sldId id="763" r:id="rId4"/>
    <p:sldId id="765" r:id="rId5"/>
    <p:sldId id="766" r:id="rId6"/>
    <p:sldId id="767" r:id="rId7"/>
    <p:sldId id="768" r:id="rId8"/>
    <p:sldId id="769"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 id="797" r:id="rId37"/>
    <p:sldId id="810" r:id="rId38"/>
    <p:sldId id="798" r:id="rId39"/>
    <p:sldId id="807" r:id="rId40"/>
    <p:sldId id="808" r:id="rId41"/>
    <p:sldId id="809" r:id="rId42"/>
    <p:sldId id="799" r:id="rId43"/>
    <p:sldId id="811" r:id="rId44"/>
    <p:sldId id="812" r:id="rId45"/>
    <p:sldId id="800" r:id="rId46"/>
    <p:sldId id="801" r:id="rId47"/>
    <p:sldId id="802" r:id="rId48"/>
    <p:sldId id="803" r:id="rId49"/>
    <p:sldId id="804" r:id="rId50"/>
    <p:sldId id="814" r:id="rId51"/>
    <p:sldId id="805" r:id="rId52"/>
    <p:sldId id="806" r:id="rId53"/>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1776" userDrawn="1">
          <p15:clr>
            <a:srgbClr val="A4A3A4"/>
          </p15:clr>
        </p15:guide>
        <p15:guide id="2" pos="2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6600"/>
    <a:srgbClr val="3399FF"/>
    <a:srgbClr val="0066FF"/>
    <a:srgbClr val="3333FF"/>
    <a:srgbClr val="3366CC"/>
    <a:srgbClr val="00FFCC"/>
    <a:srgbClr val="FFFFCD"/>
    <a:srgbClr val="99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94660"/>
  </p:normalViewPr>
  <p:slideViewPr>
    <p:cSldViewPr>
      <p:cViewPr varScale="1">
        <p:scale>
          <a:sx n="90" d="100"/>
          <a:sy n="90" d="100"/>
        </p:scale>
        <p:origin x="306" y="78"/>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3A5F84C-40A3-4178-BE04-6A9490A0FCA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FA8B3-E9AD-4E87-BA97-BFF0B62C0387}" type="slidenum">
              <a:rPr lang="en-US" altLang="zh-CN"/>
              <a:pPr/>
              <a:t>5</a:t>
            </a:fld>
            <a:endParaRPr lang="en-US" altLang="zh-CN"/>
          </a:p>
        </p:txBody>
      </p:sp>
      <p:sp>
        <p:nvSpPr>
          <p:cNvPr id="724994" name="Rectangle 2"/>
          <p:cNvSpPr>
            <a:spLocks noGrp="1" noRot="1" noChangeAspect="1" noChangeArrowheads="1" noTextEdit="1"/>
          </p:cNvSpPr>
          <p:nvPr>
            <p:ph type="sldImg"/>
          </p:nvPr>
        </p:nvSpPr>
        <p:spPr>
          <a:xfrm>
            <a:off x="381000" y="685800"/>
            <a:ext cx="6096000" cy="3429000"/>
          </a:xfrm>
          <a:ln/>
        </p:spPr>
      </p:sp>
      <p:sp>
        <p:nvSpPr>
          <p:cNvPr id="724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73A46-603D-44B2-A9FE-832F3B7AFD24}" type="slidenum">
              <a:rPr lang="en-US" altLang="zh-CN"/>
              <a:pPr/>
              <a:t>14</a:t>
            </a:fld>
            <a:endParaRPr lang="en-US" altLang="zh-CN"/>
          </a:p>
        </p:txBody>
      </p:sp>
      <p:sp>
        <p:nvSpPr>
          <p:cNvPr id="760834" name="Rectangle 2"/>
          <p:cNvSpPr>
            <a:spLocks noGrp="1" noRot="1" noChangeAspect="1" noChangeArrowheads="1" noTextEdit="1"/>
          </p:cNvSpPr>
          <p:nvPr>
            <p:ph type="sldImg"/>
          </p:nvPr>
        </p:nvSpPr>
        <p:spPr>
          <a:xfrm>
            <a:off x="381000" y="685800"/>
            <a:ext cx="6096000" cy="3429000"/>
          </a:xfrm>
          <a:ln/>
        </p:spPr>
      </p:sp>
      <p:sp>
        <p:nvSpPr>
          <p:cNvPr id="7608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3BFFD-A7BD-4F68-974F-47985AD9BE05}" type="slidenum">
              <a:rPr lang="en-US" altLang="zh-CN"/>
              <a:pPr/>
              <a:t>15</a:t>
            </a:fld>
            <a:endParaRPr lang="en-US" altLang="zh-CN"/>
          </a:p>
        </p:txBody>
      </p:sp>
      <p:sp>
        <p:nvSpPr>
          <p:cNvPr id="762882" name="Rectangle 2"/>
          <p:cNvSpPr>
            <a:spLocks noGrp="1" noRot="1" noChangeAspect="1" noChangeArrowheads="1" noTextEdit="1"/>
          </p:cNvSpPr>
          <p:nvPr>
            <p:ph type="sldImg"/>
          </p:nvPr>
        </p:nvSpPr>
        <p:spPr>
          <a:xfrm>
            <a:off x="381000" y="685800"/>
            <a:ext cx="6096000" cy="3429000"/>
          </a:xfrm>
          <a:ln/>
        </p:spPr>
      </p:sp>
      <p:sp>
        <p:nvSpPr>
          <p:cNvPr id="7628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FFB5A-730C-4976-AFC8-84BB3029A485}" type="slidenum">
              <a:rPr lang="en-US" altLang="zh-CN"/>
              <a:pPr/>
              <a:t>16</a:t>
            </a:fld>
            <a:endParaRPr lang="en-US" altLang="zh-CN"/>
          </a:p>
        </p:txBody>
      </p:sp>
      <p:sp>
        <p:nvSpPr>
          <p:cNvPr id="764930" name="Rectangle 2"/>
          <p:cNvSpPr>
            <a:spLocks noGrp="1" noRot="1" noChangeAspect="1" noChangeArrowheads="1" noTextEdit="1"/>
          </p:cNvSpPr>
          <p:nvPr>
            <p:ph type="sldImg"/>
          </p:nvPr>
        </p:nvSpPr>
        <p:spPr>
          <a:xfrm>
            <a:off x="381000" y="685800"/>
            <a:ext cx="6096000" cy="3429000"/>
          </a:xfrm>
          <a:ln/>
        </p:spPr>
      </p:sp>
      <p:sp>
        <p:nvSpPr>
          <p:cNvPr id="7649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7DF60-0B04-461A-9E02-1A196BEB5C5C}" type="slidenum">
              <a:rPr lang="en-US" altLang="zh-CN"/>
              <a:pPr/>
              <a:t>17</a:t>
            </a:fld>
            <a:endParaRPr lang="en-US" altLang="zh-CN"/>
          </a:p>
        </p:txBody>
      </p:sp>
      <p:sp>
        <p:nvSpPr>
          <p:cNvPr id="766978" name="Rectangle 2"/>
          <p:cNvSpPr>
            <a:spLocks noGrp="1" noRot="1" noChangeAspect="1" noChangeArrowheads="1" noTextEdit="1"/>
          </p:cNvSpPr>
          <p:nvPr>
            <p:ph type="sldImg"/>
          </p:nvPr>
        </p:nvSpPr>
        <p:spPr>
          <a:xfrm>
            <a:off x="381000" y="685800"/>
            <a:ext cx="6096000" cy="3429000"/>
          </a:xfrm>
          <a:ln/>
        </p:spPr>
      </p:sp>
      <p:sp>
        <p:nvSpPr>
          <p:cNvPr id="7669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1629E-FADE-456B-8D29-903E761F2244}" type="slidenum">
              <a:rPr lang="en-US" altLang="zh-CN"/>
              <a:pPr/>
              <a:t>18</a:t>
            </a:fld>
            <a:endParaRPr lang="en-US" altLang="zh-CN"/>
          </a:p>
        </p:txBody>
      </p:sp>
      <p:sp>
        <p:nvSpPr>
          <p:cNvPr id="769026" name="Rectangle 2"/>
          <p:cNvSpPr>
            <a:spLocks noGrp="1" noRot="1" noChangeAspect="1" noChangeArrowheads="1" noTextEdit="1"/>
          </p:cNvSpPr>
          <p:nvPr>
            <p:ph type="sldImg"/>
          </p:nvPr>
        </p:nvSpPr>
        <p:spPr>
          <a:xfrm>
            <a:off x="381000" y="685800"/>
            <a:ext cx="6096000" cy="3429000"/>
          </a:xfrm>
          <a:ln/>
        </p:spPr>
      </p:sp>
      <p:sp>
        <p:nvSpPr>
          <p:cNvPr id="7690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B2FC0-100D-487F-8865-4C7C2F60B4A1}" type="slidenum">
              <a:rPr lang="en-US" altLang="zh-CN"/>
              <a:pPr/>
              <a:t>19</a:t>
            </a:fld>
            <a:endParaRPr lang="en-US" altLang="zh-CN"/>
          </a:p>
        </p:txBody>
      </p:sp>
      <p:sp>
        <p:nvSpPr>
          <p:cNvPr id="771074" name="Rectangle 2"/>
          <p:cNvSpPr>
            <a:spLocks noGrp="1" noRot="1" noChangeAspect="1" noChangeArrowheads="1" noTextEdit="1"/>
          </p:cNvSpPr>
          <p:nvPr>
            <p:ph type="sldImg"/>
          </p:nvPr>
        </p:nvSpPr>
        <p:spPr>
          <a:xfrm>
            <a:off x="381000" y="685800"/>
            <a:ext cx="6096000" cy="3429000"/>
          </a:xfrm>
          <a:ln/>
        </p:spPr>
      </p:sp>
      <p:sp>
        <p:nvSpPr>
          <p:cNvPr id="7710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B4DAE-4B6E-4DC6-9084-7E410353D3ED}" type="slidenum">
              <a:rPr lang="en-US" altLang="zh-CN"/>
              <a:pPr/>
              <a:t>20</a:t>
            </a:fld>
            <a:endParaRPr lang="en-US" altLang="zh-CN"/>
          </a:p>
        </p:txBody>
      </p:sp>
      <p:sp>
        <p:nvSpPr>
          <p:cNvPr id="773122" name="Rectangle 2"/>
          <p:cNvSpPr>
            <a:spLocks noGrp="1" noRot="1" noChangeAspect="1" noChangeArrowheads="1" noTextEdit="1"/>
          </p:cNvSpPr>
          <p:nvPr>
            <p:ph type="sldImg"/>
          </p:nvPr>
        </p:nvSpPr>
        <p:spPr>
          <a:xfrm>
            <a:off x="381000" y="685800"/>
            <a:ext cx="6096000" cy="3429000"/>
          </a:xfrm>
          <a:ln/>
        </p:spPr>
      </p:sp>
      <p:sp>
        <p:nvSpPr>
          <p:cNvPr id="7731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F97AA-0419-43AD-8358-2993AAABE2E0}" type="slidenum">
              <a:rPr lang="en-US" altLang="zh-CN"/>
              <a:pPr/>
              <a:t>21</a:t>
            </a:fld>
            <a:endParaRPr lang="en-US" altLang="zh-CN"/>
          </a:p>
        </p:txBody>
      </p:sp>
      <p:sp>
        <p:nvSpPr>
          <p:cNvPr id="775170" name="Rectangle 2"/>
          <p:cNvSpPr>
            <a:spLocks noGrp="1" noRot="1" noChangeAspect="1" noChangeArrowheads="1" noTextEdit="1"/>
          </p:cNvSpPr>
          <p:nvPr>
            <p:ph type="sldImg"/>
          </p:nvPr>
        </p:nvSpPr>
        <p:spPr>
          <a:xfrm>
            <a:off x="381000" y="685800"/>
            <a:ext cx="6096000" cy="3429000"/>
          </a:xfrm>
          <a:ln/>
        </p:spPr>
      </p:sp>
      <p:sp>
        <p:nvSpPr>
          <p:cNvPr id="7751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9C9D79-92A8-46E9-9E39-A6629EF60163}" type="slidenum">
              <a:rPr lang="en-US" altLang="zh-CN"/>
              <a:pPr/>
              <a:t>22</a:t>
            </a:fld>
            <a:endParaRPr lang="en-US" altLang="zh-CN"/>
          </a:p>
        </p:txBody>
      </p:sp>
      <p:sp>
        <p:nvSpPr>
          <p:cNvPr id="777218" name="Rectangle 2"/>
          <p:cNvSpPr>
            <a:spLocks noGrp="1" noRot="1" noChangeAspect="1" noChangeArrowheads="1" noTextEdit="1"/>
          </p:cNvSpPr>
          <p:nvPr>
            <p:ph type="sldImg"/>
          </p:nvPr>
        </p:nvSpPr>
        <p:spPr>
          <a:xfrm>
            <a:off x="381000" y="685800"/>
            <a:ext cx="6096000" cy="3429000"/>
          </a:xfrm>
          <a:ln/>
        </p:spPr>
      </p:sp>
      <p:sp>
        <p:nvSpPr>
          <p:cNvPr id="7772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4A6A1-68FB-4AD0-AAC3-D7C894A941ED}" type="slidenum">
              <a:rPr lang="en-US" altLang="zh-CN"/>
              <a:pPr/>
              <a:t>23</a:t>
            </a:fld>
            <a:endParaRPr lang="en-US" altLang="zh-CN"/>
          </a:p>
        </p:txBody>
      </p:sp>
      <p:sp>
        <p:nvSpPr>
          <p:cNvPr id="779266" name="Rectangle 2"/>
          <p:cNvSpPr>
            <a:spLocks noGrp="1" noRot="1" noChangeAspect="1" noChangeArrowheads="1" noTextEdit="1"/>
          </p:cNvSpPr>
          <p:nvPr>
            <p:ph type="sldImg"/>
          </p:nvPr>
        </p:nvSpPr>
        <p:spPr>
          <a:xfrm>
            <a:off x="381000" y="685800"/>
            <a:ext cx="6096000" cy="3429000"/>
          </a:xfrm>
          <a:ln/>
        </p:spPr>
      </p:sp>
      <p:sp>
        <p:nvSpPr>
          <p:cNvPr id="7792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641B7-A3D0-43EC-8F9C-B61C23A9134F}" type="slidenum">
              <a:rPr lang="en-US" altLang="zh-CN"/>
              <a:pPr/>
              <a:t>6</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ln/>
        </p:spPr>
      </p:sp>
      <p:sp>
        <p:nvSpPr>
          <p:cNvPr id="7444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5157C-5716-40D4-829D-415EBFFA475D}" type="slidenum">
              <a:rPr lang="en-US" altLang="zh-CN"/>
              <a:pPr/>
              <a:t>24</a:t>
            </a:fld>
            <a:endParaRPr lang="en-US" altLang="zh-CN"/>
          </a:p>
        </p:txBody>
      </p:sp>
      <p:sp>
        <p:nvSpPr>
          <p:cNvPr id="781314" name="Rectangle 2"/>
          <p:cNvSpPr>
            <a:spLocks noGrp="1" noRot="1" noChangeAspect="1" noChangeArrowheads="1" noTextEdit="1"/>
          </p:cNvSpPr>
          <p:nvPr>
            <p:ph type="sldImg"/>
          </p:nvPr>
        </p:nvSpPr>
        <p:spPr>
          <a:xfrm>
            <a:off x="381000" y="685800"/>
            <a:ext cx="6096000" cy="3429000"/>
          </a:xfrm>
          <a:ln/>
        </p:spPr>
      </p:sp>
      <p:sp>
        <p:nvSpPr>
          <p:cNvPr id="7813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5AE9B-B21C-4FDE-8FB6-45CF8BE57B03}" type="slidenum">
              <a:rPr lang="en-US" altLang="zh-CN"/>
              <a:pPr/>
              <a:t>25</a:t>
            </a:fld>
            <a:endParaRPr lang="en-US" altLang="zh-CN"/>
          </a:p>
        </p:txBody>
      </p:sp>
      <p:sp>
        <p:nvSpPr>
          <p:cNvPr id="783362" name="Rectangle 2"/>
          <p:cNvSpPr>
            <a:spLocks noGrp="1" noRot="1" noChangeAspect="1" noChangeArrowheads="1" noTextEdit="1"/>
          </p:cNvSpPr>
          <p:nvPr>
            <p:ph type="sldImg"/>
          </p:nvPr>
        </p:nvSpPr>
        <p:spPr>
          <a:xfrm>
            <a:off x="381000" y="685800"/>
            <a:ext cx="6096000" cy="3429000"/>
          </a:xfrm>
          <a:ln/>
        </p:spPr>
      </p:sp>
      <p:sp>
        <p:nvSpPr>
          <p:cNvPr id="7833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7C493-7F22-4C3B-808A-F9D71773082B}" type="slidenum">
              <a:rPr lang="en-US" altLang="zh-CN"/>
              <a:pPr/>
              <a:t>26</a:t>
            </a:fld>
            <a:endParaRPr lang="en-US" altLang="zh-CN"/>
          </a:p>
        </p:txBody>
      </p:sp>
      <p:sp>
        <p:nvSpPr>
          <p:cNvPr id="787458" name="Rectangle 2"/>
          <p:cNvSpPr>
            <a:spLocks noGrp="1" noRot="1" noChangeAspect="1" noChangeArrowheads="1" noTextEdit="1"/>
          </p:cNvSpPr>
          <p:nvPr>
            <p:ph type="sldImg"/>
          </p:nvPr>
        </p:nvSpPr>
        <p:spPr>
          <a:xfrm>
            <a:off x="381000" y="685800"/>
            <a:ext cx="6096000" cy="3429000"/>
          </a:xfrm>
          <a:ln/>
        </p:spPr>
      </p:sp>
      <p:sp>
        <p:nvSpPr>
          <p:cNvPr id="7874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80F98-057E-4D47-B9AD-ADAEE8121834}" type="slidenum">
              <a:rPr lang="en-US" altLang="zh-CN"/>
              <a:pPr/>
              <a:t>27</a:t>
            </a:fld>
            <a:endParaRPr lang="en-US" altLang="zh-CN"/>
          </a:p>
        </p:txBody>
      </p:sp>
      <p:sp>
        <p:nvSpPr>
          <p:cNvPr id="789506" name="Rectangle 2"/>
          <p:cNvSpPr>
            <a:spLocks noGrp="1" noRot="1" noChangeAspect="1" noChangeArrowheads="1" noTextEdit="1"/>
          </p:cNvSpPr>
          <p:nvPr>
            <p:ph type="sldImg"/>
          </p:nvPr>
        </p:nvSpPr>
        <p:spPr>
          <a:xfrm>
            <a:off x="381000" y="685800"/>
            <a:ext cx="6096000" cy="3429000"/>
          </a:xfrm>
          <a:ln/>
        </p:spPr>
      </p:sp>
      <p:sp>
        <p:nvSpPr>
          <p:cNvPr id="7895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E417D-7AA3-4838-A0CA-891D82E7D0EC}" type="slidenum">
              <a:rPr lang="en-US" altLang="zh-CN"/>
              <a:pPr/>
              <a:t>28</a:t>
            </a:fld>
            <a:endParaRPr lang="en-US" altLang="zh-CN"/>
          </a:p>
        </p:txBody>
      </p:sp>
      <p:sp>
        <p:nvSpPr>
          <p:cNvPr id="791554" name="Rectangle 2"/>
          <p:cNvSpPr>
            <a:spLocks noGrp="1" noRot="1" noChangeAspect="1" noChangeArrowheads="1" noTextEdit="1"/>
          </p:cNvSpPr>
          <p:nvPr>
            <p:ph type="sldImg"/>
          </p:nvPr>
        </p:nvSpPr>
        <p:spPr>
          <a:xfrm>
            <a:off x="381000" y="685800"/>
            <a:ext cx="6096000" cy="3429000"/>
          </a:xfrm>
          <a:ln/>
        </p:spPr>
      </p:sp>
      <p:sp>
        <p:nvSpPr>
          <p:cNvPr id="7915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D11E6-2DFC-4BA2-AF73-D063C7B1F360}" type="slidenum">
              <a:rPr lang="en-US" altLang="zh-CN"/>
              <a:pPr/>
              <a:t>29</a:t>
            </a:fld>
            <a:endParaRPr lang="en-US" altLang="zh-CN"/>
          </a:p>
        </p:txBody>
      </p:sp>
      <p:sp>
        <p:nvSpPr>
          <p:cNvPr id="793602" name="Rectangle 2"/>
          <p:cNvSpPr>
            <a:spLocks noGrp="1" noRot="1" noChangeAspect="1" noChangeArrowheads="1" noTextEdit="1"/>
          </p:cNvSpPr>
          <p:nvPr>
            <p:ph type="sldImg"/>
          </p:nvPr>
        </p:nvSpPr>
        <p:spPr>
          <a:xfrm>
            <a:off x="381000" y="685800"/>
            <a:ext cx="6096000" cy="3429000"/>
          </a:xfrm>
          <a:ln/>
        </p:spPr>
      </p:sp>
      <p:sp>
        <p:nvSpPr>
          <p:cNvPr id="7936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1ABF0-C1F9-4AF6-A361-080DF7C69F69}" type="slidenum">
              <a:rPr lang="en-US" altLang="zh-CN"/>
              <a:pPr/>
              <a:t>30</a:t>
            </a:fld>
            <a:endParaRPr lang="en-US" altLang="zh-CN"/>
          </a:p>
        </p:txBody>
      </p:sp>
      <p:sp>
        <p:nvSpPr>
          <p:cNvPr id="795650" name="Rectangle 2"/>
          <p:cNvSpPr>
            <a:spLocks noGrp="1" noRot="1" noChangeAspect="1" noChangeArrowheads="1" noTextEdit="1"/>
          </p:cNvSpPr>
          <p:nvPr>
            <p:ph type="sldImg"/>
          </p:nvPr>
        </p:nvSpPr>
        <p:spPr>
          <a:xfrm>
            <a:off x="381000" y="685800"/>
            <a:ext cx="6096000" cy="3429000"/>
          </a:xfrm>
          <a:ln/>
        </p:spPr>
      </p:sp>
      <p:sp>
        <p:nvSpPr>
          <p:cNvPr id="7956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35FC9-3B45-4DFC-8FFD-B3D323DFB7CD}" type="slidenum">
              <a:rPr lang="en-US" altLang="zh-CN"/>
              <a:pPr/>
              <a:t>31</a:t>
            </a:fld>
            <a:endParaRPr lang="en-US" altLang="zh-CN"/>
          </a:p>
        </p:txBody>
      </p:sp>
      <p:sp>
        <p:nvSpPr>
          <p:cNvPr id="799746" name="Rectangle 2"/>
          <p:cNvSpPr>
            <a:spLocks noGrp="1" noRot="1" noChangeAspect="1" noChangeArrowheads="1" noTextEdit="1"/>
          </p:cNvSpPr>
          <p:nvPr>
            <p:ph type="sldImg"/>
          </p:nvPr>
        </p:nvSpPr>
        <p:spPr>
          <a:xfrm>
            <a:off x="381000" y="685800"/>
            <a:ext cx="6096000" cy="3429000"/>
          </a:xfrm>
          <a:ln/>
        </p:spPr>
      </p:sp>
      <p:sp>
        <p:nvSpPr>
          <p:cNvPr id="7997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14859-FF02-4D71-A80A-15D0DA346716}" type="slidenum">
              <a:rPr lang="en-US" altLang="zh-CN"/>
              <a:pPr/>
              <a:t>32</a:t>
            </a:fld>
            <a:endParaRPr lang="en-US" altLang="zh-CN"/>
          </a:p>
        </p:txBody>
      </p:sp>
      <p:sp>
        <p:nvSpPr>
          <p:cNvPr id="801794" name="Rectangle 2"/>
          <p:cNvSpPr>
            <a:spLocks noGrp="1" noRot="1" noChangeAspect="1" noChangeArrowheads="1" noTextEdit="1"/>
          </p:cNvSpPr>
          <p:nvPr>
            <p:ph type="sldImg"/>
          </p:nvPr>
        </p:nvSpPr>
        <p:spPr>
          <a:xfrm>
            <a:off x="381000" y="685800"/>
            <a:ext cx="6096000" cy="3429000"/>
          </a:xfrm>
          <a:ln/>
        </p:spPr>
      </p:sp>
      <p:sp>
        <p:nvSpPr>
          <p:cNvPr id="801795"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694F4-F020-4AF4-81BC-EC6C07E923DA}" type="slidenum">
              <a:rPr lang="en-US" altLang="zh-CN"/>
              <a:pPr/>
              <a:t>33</a:t>
            </a:fld>
            <a:endParaRPr lang="en-US" altLang="zh-CN"/>
          </a:p>
        </p:txBody>
      </p:sp>
      <p:sp>
        <p:nvSpPr>
          <p:cNvPr id="803842" name="Rectangle 2"/>
          <p:cNvSpPr>
            <a:spLocks noGrp="1" noRot="1" noChangeAspect="1" noChangeArrowheads="1" noTextEdit="1"/>
          </p:cNvSpPr>
          <p:nvPr>
            <p:ph type="sldImg"/>
          </p:nvPr>
        </p:nvSpPr>
        <p:spPr>
          <a:xfrm>
            <a:off x="381000" y="685800"/>
            <a:ext cx="6096000" cy="3429000"/>
          </a:xfrm>
          <a:ln/>
        </p:spPr>
      </p:sp>
      <p:sp>
        <p:nvSpPr>
          <p:cNvPr id="8038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55E11-4EAA-456F-BE5E-3C6F34A5206F}" type="slidenum">
              <a:rPr lang="en-US" altLang="zh-CN"/>
              <a:pPr/>
              <a:t>7</a:t>
            </a:fld>
            <a:endParaRPr lang="en-US" altLang="zh-CN"/>
          </a:p>
        </p:txBody>
      </p:sp>
      <p:sp>
        <p:nvSpPr>
          <p:cNvPr id="746498" name="Rectangle 2"/>
          <p:cNvSpPr>
            <a:spLocks noGrp="1" noRot="1" noChangeAspect="1" noChangeArrowheads="1" noTextEdit="1"/>
          </p:cNvSpPr>
          <p:nvPr>
            <p:ph type="sldImg"/>
          </p:nvPr>
        </p:nvSpPr>
        <p:spPr>
          <a:xfrm>
            <a:off x="381000" y="685800"/>
            <a:ext cx="6096000" cy="3429000"/>
          </a:xfrm>
          <a:ln/>
        </p:spPr>
      </p:sp>
      <p:sp>
        <p:nvSpPr>
          <p:cNvPr id="7464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F46CB-0512-48B3-9F99-63419E26E084}" type="slidenum">
              <a:rPr lang="en-US" altLang="zh-CN"/>
              <a:pPr/>
              <a:t>34</a:t>
            </a:fld>
            <a:endParaRPr lang="en-US" altLang="zh-CN"/>
          </a:p>
        </p:txBody>
      </p:sp>
      <p:sp>
        <p:nvSpPr>
          <p:cNvPr id="805890" name="Rectangle 2"/>
          <p:cNvSpPr>
            <a:spLocks noGrp="1" noRot="1" noChangeAspect="1" noChangeArrowheads="1" noTextEdit="1"/>
          </p:cNvSpPr>
          <p:nvPr>
            <p:ph type="sldImg"/>
          </p:nvPr>
        </p:nvSpPr>
        <p:spPr>
          <a:xfrm>
            <a:off x="381000" y="685800"/>
            <a:ext cx="6096000" cy="3429000"/>
          </a:xfrm>
          <a:ln/>
        </p:spPr>
      </p:sp>
      <p:sp>
        <p:nvSpPr>
          <p:cNvPr id="8058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47CA4-DF47-4C21-B052-C06D6B0CBC51}" type="slidenum">
              <a:rPr lang="en-US" altLang="zh-CN"/>
              <a:pPr/>
              <a:t>35</a:t>
            </a:fld>
            <a:endParaRPr lang="en-US" altLang="zh-CN"/>
          </a:p>
        </p:txBody>
      </p:sp>
      <p:sp>
        <p:nvSpPr>
          <p:cNvPr id="807938" name="Rectangle 2"/>
          <p:cNvSpPr>
            <a:spLocks noGrp="1" noRot="1" noChangeAspect="1" noChangeArrowheads="1" noTextEdit="1"/>
          </p:cNvSpPr>
          <p:nvPr>
            <p:ph type="sldImg"/>
          </p:nvPr>
        </p:nvSpPr>
        <p:spPr>
          <a:xfrm>
            <a:off x="381000" y="685800"/>
            <a:ext cx="6096000" cy="3429000"/>
          </a:xfrm>
          <a:ln/>
        </p:spPr>
      </p:sp>
      <p:sp>
        <p:nvSpPr>
          <p:cNvPr id="8079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EF2EC-7EE4-45AA-ABFD-0FADB7227C31}" type="slidenum">
              <a:rPr lang="en-US" altLang="zh-CN"/>
              <a:pPr/>
              <a:t>36</a:t>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a:ln/>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EF2EC-7EE4-45AA-ABFD-0FADB7227C31}" type="slidenum">
              <a:rPr lang="en-US" altLang="zh-CN"/>
              <a:pPr/>
              <a:t>37</a:t>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a:ln/>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72B37E-D352-4848-85BC-431057ADAACD}" type="slidenum">
              <a:rPr lang="en-US" altLang="zh-CN"/>
              <a:pPr/>
              <a:t>38</a:t>
            </a:fld>
            <a:endParaRPr lang="en-US" altLang="zh-CN"/>
          </a:p>
        </p:txBody>
      </p:sp>
      <p:sp>
        <p:nvSpPr>
          <p:cNvPr id="812034" name="Rectangle 2"/>
          <p:cNvSpPr>
            <a:spLocks noGrp="1" noRot="1" noChangeAspect="1" noChangeArrowheads="1" noTextEdit="1"/>
          </p:cNvSpPr>
          <p:nvPr>
            <p:ph type="sldImg"/>
          </p:nvPr>
        </p:nvSpPr>
        <p:spPr>
          <a:xfrm>
            <a:off x="381000" y="685800"/>
            <a:ext cx="6096000" cy="3429000"/>
          </a:xfrm>
          <a:ln/>
        </p:spPr>
      </p:sp>
      <p:sp>
        <p:nvSpPr>
          <p:cNvPr id="8120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3E387-456D-49A6-AF0A-57245C2051BF}" type="slidenum">
              <a:rPr lang="en-US" altLang="zh-CN"/>
              <a:pPr/>
              <a:t>39</a:t>
            </a:fld>
            <a:endParaRPr lang="en-US" altLang="zh-CN"/>
          </a:p>
        </p:txBody>
      </p:sp>
      <p:sp>
        <p:nvSpPr>
          <p:cNvPr id="832514" name="Rectangle 2"/>
          <p:cNvSpPr>
            <a:spLocks noGrp="1" noRot="1" noChangeAspect="1" noChangeArrowheads="1" noTextEdit="1"/>
          </p:cNvSpPr>
          <p:nvPr>
            <p:ph type="sldImg"/>
          </p:nvPr>
        </p:nvSpPr>
        <p:spPr>
          <a:xfrm>
            <a:off x="381000" y="685800"/>
            <a:ext cx="6096000" cy="3429000"/>
          </a:xfrm>
          <a:ln/>
        </p:spPr>
      </p:sp>
      <p:sp>
        <p:nvSpPr>
          <p:cNvPr id="8325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34BF8-2074-4F15-BA91-FE96B68D36F7}" type="slidenum">
              <a:rPr lang="en-US" altLang="zh-CN"/>
              <a:pPr/>
              <a:t>40</a:t>
            </a:fld>
            <a:endParaRPr lang="en-US" altLang="zh-CN"/>
          </a:p>
        </p:txBody>
      </p:sp>
      <p:sp>
        <p:nvSpPr>
          <p:cNvPr id="834562" name="Rectangle 2"/>
          <p:cNvSpPr>
            <a:spLocks noGrp="1" noRot="1" noChangeAspect="1" noChangeArrowheads="1" noTextEdit="1"/>
          </p:cNvSpPr>
          <p:nvPr>
            <p:ph type="sldImg"/>
          </p:nvPr>
        </p:nvSpPr>
        <p:spPr>
          <a:xfrm>
            <a:off x="381000" y="685800"/>
            <a:ext cx="6096000" cy="3429000"/>
          </a:xfrm>
          <a:ln/>
        </p:spPr>
      </p:sp>
      <p:sp>
        <p:nvSpPr>
          <p:cNvPr id="8345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5862E-905F-4ABC-94BF-474614EF632C}" type="slidenum">
              <a:rPr lang="en-US" altLang="zh-CN"/>
              <a:pPr/>
              <a:t>41</a:t>
            </a:fld>
            <a:endParaRPr lang="en-US" altLang="zh-CN"/>
          </a:p>
        </p:txBody>
      </p:sp>
      <p:sp>
        <p:nvSpPr>
          <p:cNvPr id="836610" name="Rectangle 2"/>
          <p:cNvSpPr>
            <a:spLocks noGrp="1" noRot="1" noChangeAspect="1" noChangeArrowheads="1" noTextEdit="1"/>
          </p:cNvSpPr>
          <p:nvPr>
            <p:ph type="sldImg"/>
          </p:nvPr>
        </p:nvSpPr>
        <p:spPr>
          <a:xfrm>
            <a:off x="381000" y="685800"/>
            <a:ext cx="6096000" cy="3429000"/>
          </a:xfrm>
          <a:ln/>
        </p:spPr>
      </p:sp>
      <p:sp>
        <p:nvSpPr>
          <p:cNvPr id="8366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5C8A1-A4D5-42C4-ACA8-250D97CAC096}" type="slidenum">
              <a:rPr lang="en-US" altLang="zh-CN"/>
              <a:pPr/>
              <a:t>42</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a:ln/>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5C8A1-A4D5-42C4-ACA8-250D97CAC096}" type="slidenum">
              <a:rPr lang="en-US" altLang="zh-CN"/>
              <a:pPr/>
              <a:t>43</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a:ln/>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1CD90-978F-43CF-AAD5-767C357D4191}" type="slidenum">
              <a:rPr lang="en-US" altLang="zh-CN"/>
              <a:pPr/>
              <a:t>8</a:t>
            </a:fld>
            <a:endParaRPr lang="en-US" altLang="zh-CN"/>
          </a:p>
        </p:txBody>
      </p:sp>
      <p:sp>
        <p:nvSpPr>
          <p:cNvPr id="748546" name="Rectangle 2"/>
          <p:cNvSpPr>
            <a:spLocks noGrp="1" noRot="1" noChangeAspect="1" noChangeArrowheads="1" noTextEdit="1"/>
          </p:cNvSpPr>
          <p:nvPr>
            <p:ph type="sldImg"/>
          </p:nvPr>
        </p:nvSpPr>
        <p:spPr>
          <a:xfrm>
            <a:off x="381000" y="685800"/>
            <a:ext cx="6096000" cy="3429000"/>
          </a:xfrm>
          <a:ln/>
        </p:spPr>
      </p:sp>
      <p:sp>
        <p:nvSpPr>
          <p:cNvPr id="7485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5C8A1-A4D5-42C4-ACA8-250D97CAC096}" type="slidenum">
              <a:rPr lang="en-US" altLang="zh-CN"/>
              <a:pPr/>
              <a:t>44</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a:ln/>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D950E-E85E-45BA-BCF9-0FE63866731F}" type="slidenum">
              <a:rPr lang="en-US" altLang="zh-CN"/>
              <a:pPr/>
              <a:t>45</a:t>
            </a:fld>
            <a:endParaRPr lang="en-US" altLang="zh-CN"/>
          </a:p>
        </p:txBody>
      </p:sp>
      <p:sp>
        <p:nvSpPr>
          <p:cNvPr id="816130" name="Rectangle 2"/>
          <p:cNvSpPr>
            <a:spLocks noGrp="1" noRot="1" noChangeAspect="1" noChangeArrowheads="1" noTextEdit="1"/>
          </p:cNvSpPr>
          <p:nvPr>
            <p:ph type="sldImg"/>
          </p:nvPr>
        </p:nvSpPr>
        <p:spPr>
          <a:xfrm>
            <a:off x="381000" y="685800"/>
            <a:ext cx="6096000" cy="3429000"/>
          </a:xfrm>
          <a:ln/>
        </p:spPr>
      </p:sp>
      <p:sp>
        <p:nvSpPr>
          <p:cNvPr id="81613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69A7A-8FC4-47C2-8A7B-F342C5106620}" type="slidenum">
              <a:rPr lang="en-US" altLang="zh-CN"/>
              <a:pPr/>
              <a:t>46</a:t>
            </a:fld>
            <a:endParaRPr lang="en-US" altLang="zh-CN"/>
          </a:p>
        </p:txBody>
      </p:sp>
      <p:sp>
        <p:nvSpPr>
          <p:cNvPr id="818178" name="Rectangle 2"/>
          <p:cNvSpPr>
            <a:spLocks noGrp="1" noRot="1" noChangeAspect="1" noChangeArrowheads="1" noTextEdit="1"/>
          </p:cNvSpPr>
          <p:nvPr>
            <p:ph type="sldImg"/>
          </p:nvPr>
        </p:nvSpPr>
        <p:spPr>
          <a:xfrm>
            <a:off x="381000" y="685800"/>
            <a:ext cx="6096000" cy="3429000"/>
          </a:xfrm>
          <a:ln/>
        </p:spPr>
      </p:sp>
      <p:sp>
        <p:nvSpPr>
          <p:cNvPr id="8181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55A70-36EA-4FBC-864C-14489199EB4A}" type="slidenum">
              <a:rPr lang="en-US" altLang="zh-CN"/>
              <a:pPr/>
              <a:t>47</a:t>
            </a:fld>
            <a:endParaRPr lang="en-US" altLang="zh-CN"/>
          </a:p>
        </p:txBody>
      </p:sp>
      <p:sp>
        <p:nvSpPr>
          <p:cNvPr id="820226" name="Rectangle 2"/>
          <p:cNvSpPr>
            <a:spLocks noGrp="1" noRot="1" noChangeAspect="1" noChangeArrowheads="1" noTextEdit="1"/>
          </p:cNvSpPr>
          <p:nvPr>
            <p:ph type="sldImg"/>
          </p:nvPr>
        </p:nvSpPr>
        <p:spPr>
          <a:xfrm>
            <a:off x="381000" y="685800"/>
            <a:ext cx="6096000" cy="3429000"/>
          </a:xfrm>
          <a:ln/>
        </p:spPr>
      </p:sp>
      <p:sp>
        <p:nvSpPr>
          <p:cNvPr id="820227"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719CE-2C51-4265-AB8F-5C252C8A87C7}" type="slidenum">
              <a:rPr lang="en-US" altLang="zh-CN"/>
              <a:pPr/>
              <a:t>48</a:t>
            </a:fld>
            <a:endParaRPr lang="en-US" altLang="zh-CN"/>
          </a:p>
        </p:txBody>
      </p:sp>
      <p:sp>
        <p:nvSpPr>
          <p:cNvPr id="822274" name="Rectangle 2"/>
          <p:cNvSpPr>
            <a:spLocks noGrp="1" noRot="1" noChangeAspect="1" noChangeArrowheads="1" noTextEdit="1"/>
          </p:cNvSpPr>
          <p:nvPr>
            <p:ph type="sldImg"/>
          </p:nvPr>
        </p:nvSpPr>
        <p:spPr>
          <a:xfrm>
            <a:off x="381000" y="685800"/>
            <a:ext cx="6096000" cy="3429000"/>
          </a:xfrm>
          <a:ln/>
        </p:spPr>
      </p:sp>
      <p:sp>
        <p:nvSpPr>
          <p:cNvPr id="8222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6D89F0-648A-4E1E-8745-66867349838C}" type="slidenum">
              <a:rPr lang="en-US" altLang="zh-CN"/>
              <a:pPr/>
              <a:t>49</a:t>
            </a:fld>
            <a:endParaRPr lang="en-US" altLang="zh-CN"/>
          </a:p>
        </p:txBody>
      </p:sp>
      <p:sp>
        <p:nvSpPr>
          <p:cNvPr id="824322" name="Rectangle 2"/>
          <p:cNvSpPr>
            <a:spLocks noGrp="1" noRot="1" noChangeAspect="1" noChangeArrowheads="1" noTextEdit="1"/>
          </p:cNvSpPr>
          <p:nvPr>
            <p:ph type="sldImg"/>
          </p:nvPr>
        </p:nvSpPr>
        <p:spPr>
          <a:xfrm>
            <a:off x="381000" y="685800"/>
            <a:ext cx="6096000" cy="3429000"/>
          </a:xfrm>
          <a:ln/>
        </p:spPr>
      </p:sp>
      <p:sp>
        <p:nvSpPr>
          <p:cNvPr id="824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6D89F0-648A-4E1E-8745-66867349838C}" type="slidenum">
              <a:rPr lang="en-US" altLang="zh-CN"/>
              <a:pPr/>
              <a:t>50</a:t>
            </a:fld>
            <a:endParaRPr lang="en-US" altLang="zh-CN"/>
          </a:p>
        </p:txBody>
      </p:sp>
      <p:sp>
        <p:nvSpPr>
          <p:cNvPr id="824322" name="Rectangle 2"/>
          <p:cNvSpPr>
            <a:spLocks noGrp="1" noRot="1" noChangeAspect="1" noChangeArrowheads="1" noTextEdit="1"/>
          </p:cNvSpPr>
          <p:nvPr>
            <p:ph type="sldImg"/>
          </p:nvPr>
        </p:nvSpPr>
        <p:spPr>
          <a:xfrm>
            <a:off x="381000" y="685800"/>
            <a:ext cx="6096000" cy="3429000"/>
          </a:xfrm>
          <a:ln/>
        </p:spPr>
      </p:sp>
      <p:sp>
        <p:nvSpPr>
          <p:cNvPr id="824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486948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101BE-7E5F-45C4-AE63-3E48599568E3}" type="slidenum">
              <a:rPr lang="en-US" altLang="zh-CN"/>
              <a:pPr/>
              <a:t>51</a:t>
            </a:fld>
            <a:endParaRPr lang="en-US" altLang="zh-CN"/>
          </a:p>
        </p:txBody>
      </p:sp>
      <p:sp>
        <p:nvSpPr>
          <p:cNvPr id="826370" name="Rectangle 2"/>
          <p:cNvSpPr>
            <a:spLocks noGrp="1" noRot="1" noChangeAspect="1" noChangeArrowheads="1" noTextEdit="1"/>
          </p:cNvSpPr>
          <p:nvPr>
            <p:ph type="sldImg"/>
          </p:nvPr>
        </p:nvSpPr>
        <p:spPr>
          <a:xfrm>
            <a:off x="381000" y="685800"/>
            <a:ext cx="6096000" cy="3429000"/>
          </a:xfrm>
          <a:ln/>
        </p:spPr>
      </p:sp>
      <p:sp>
        <p:nvSpPr>
          <p:cNvPr id="82637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C09E60-17A5-4865-A955-415CBC09049B}" type="slidenum">
              <a:rPr lang="en-US" altLang="zh-CN"/>
              <a:pPr/>
              <a:t>52</a:t>
            </a:fld>
            <a:endParaRPr lang="en-US" altLang="zh-CN"/>
          </a:p>
        </p:txBody>
      </p:sp>
      <p:sp>
        <p:nvSpPr>
          <p:cNvPr id="830466" name="Rectangle 2"/>
          <p:cNvSpPr>
            <a:spLocks noGrp="1" noRot="1" noChangeAspect="1" noChangeArrowheads="1" noTextEdit="1"/>
          </p:cNvSpPr>
          <p:nvPr>
            <p:ph type="sldImg"/>
          </p:nvPr>
        </p:nvSpPr>
        <p:spPr>
          <a:xfrm>
            <a:off x="381000" y="685800"/>
            <a:ext cx="6096000" cy="3429000"/>
          </a:xfrm>
          <a:ln/>
        </p:spPr>
      </p:sp>
      <p:sp>
        <p:nvSpPr>
          <p:cNvPr id="830467"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55C11-5879-4746-9886-1599F08A35D1}" type="slidenum">
              <a:rPr lang="en-US" altLang="zh-CN"/>
              <a:pPr/>
              <a:t>9</a:t>
            </a:fld>
            <a:endParaRPr lang="en-US" altLang="zh-CN"/>
          </a:p>
        </p:txBody>
      </p:sp>
      <p:sp>
        <p:nvSpPr>
          <p:cNvPr id="750594" name="Rectangle 2"/>
          <p:cNvSpPr>
            <a:spLocks noGrp="1" noRot="1" noChangeAspect="1" noChangeArrowheads="1" noTextEdit="1"/>
          </p:cNvSpPr>
          <p:nvPr>
            <p:ph type="sldImg"/>
          </p:nvPr>
        </p:nvSpPr>
        <p:spPr>
          <a:xfrm>
            <a:off x="381000" y="685800"/>
            <a:ext cx="6096000" cy="3429000"/>
          </a:xfrm>
          <a:ln/>
        </p:spPr>
      </p:sp>
      <p:sp>
        <p:nvSpPr>
          <p:cNvPr id="7505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1202E-454B-4FFB-944A-F1821202F18F}" type="slidenum">
              <a:rPr lang="en-US" altLang="zh-CN"/>
              <a:pPr/>
              <a:t>10</a:t>
            </a:fld>
            <a:endParaRPr lang="en-US" altLang="zh-CN"/>
          </a:p>
        </p:txBody>
      </p:sp>
      <p:sp>
        <p:nvSpPr>
          <p:cNvPr id="752642" name="Rectangle 2"/>
          <p:cNvSpPr>
            <a:spLocks noGrp="1" noRot="1" noChangeAspect="1" noChangeArrowheads="1" noTextEdit="1"/>
          </p:cNvSpPr>
          <p:nvPr>
            <p:ph type="sldImg"/>
          </p:nvPr>
        </p:nvSpPr>
        <p:spPr>
          <a:xfrm>
            <a:off x="381000" y="685800"/>
            <a:ext cx="6096000" cy="3429000"/>
          </a:xfrm>
          <a:ln/>
        </p:spPr>
      </p:sp>
      <p:sp>
        <p:nvSpPr>
          <p:cNvPr id="7526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D28F0-3EAA-4104-A22D-B270CE02BE46}" type="slidenum">
              <a:rPr lang="en-US" altLang="zh-CN"/>
              <a:pPr/>
              <a:t>11</a:t>
            </a:fld>
            <a:endParaRPr lang="en-US" altLang="zh-CN"/>
          </a:p>
        </p:txBody>
      </p:sp>
      <p:sp>
        <p:nvSpPr>
          <p:cNvPr id="754690" name="Rectangle 2"/>
          <p:cNvSpPr>
            <a:spLocks noGrp="1" noRot="1" noChangeAspect="1" noChangeArrowheads="1" noTextEdit="1"/>
          </p:cNvSpPr>
          <p:nvPr>
            <p:ph type="sldImg"/>
          </p:nvPr>
        </p:nvSpPr>
        <p:spPr>
          <a:xfrm>
            <a:off x="381000" y="685800"/>
            <a:ext cx="6096000" cy="3429000"/>
          </a:xfrm>
          <a:ln/>
        </p:spPr>
      </p:sp>
      <p:sp>
        <p:nvSpPr>
          <p:cNvPr id="7546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3D643-5214-438F-8CD9-03A7380425E3}" type="slidenum">
              <a:rPr lang="en-US" altLang="zh-CN"/>
              <a:pPr/>
              <a:t>12</a:t>
            </a:fld>
            <a:endParaRPr lang="en-US" altLang="zh-CN"/>
          </a:p>
        </p:txBody>
      </p:sp>
      <p:sp>
        <p:nvSpPr>
          <p:cNvPr id="756738" name="Rectangle 2"/>
          <p:cNvSpPr>
            <a:spLocks noGrp="1" noRot="1" noChangeAspect="1" noChangeArrowheads="1" noTextEdit="1"/>
          </p:cNvSpPr>
          <p:nvPr>
            <p:ph type="sldImg"/>
          </p:nvPr>
        </p:nvSpPr>
        <p:spPr>
          <a:xfrm>
            <a:off x="381000" y="685800"/>
            <a:ext cx="6096000" cy="3429000"/>
          </a:xfrm>
          <a:ln/>
        </p:spPr>
      </p:sp>
      <p:sp>
        <p:nvSpPr>
          <p:cNvPr id="7567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310B2-A4A7-48C5-8E5F-37A49E9B0123}" type="slidenum">
              <a:rPr lang="en-US" altLang="zh-CN"/>
              <a:pPr/>
              <a:t>13</a:t>
            </a:fld>
            <a:endParaRPr lang="en-US" altLang="zh-CN"/>
          </a:p>
        </p:txBody>
      </p:sp>
      <p:sp>
        <p:nvSpPr>
          <p:cNvPr id="758786" name="Rectangle 2"/>
          <p:cNvSpPr>
            <a:spLocks noGrp="1" noRot="1" noChangeAspect="1" noChangeArrowheads="1" noTextEdit="1"/>
          </p:cNvSpPr>
          <p:nvPr>
            <p:ph type="sldImg"/>
          </p:nvPr>
        </p:nvSpPr>
        <p:spPr>
          <a:xfrm>
            <a:off x="381000" y="685800"/>
            <a:ext cx="6096000" cy="3429000"/>
          </a:xfrm>
          <a:ln/>
        </p:spPr>
      </p:sp>
      <p:sp>
        <p:nvSpPr>
          <p:cNvPr id="7587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54A6AB-2253-454B-9B69-DDC28CECC3C0}"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57FE5E-4FA1-477C-87FF-57BFC64FD64A}"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2F9059-FD2A-4E01-9D15-41EF28FEEE80}"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73894B-70D2-4987-9A5C-36C5AAB41621}"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B6C0FF-DA11-4733-B8CC-10FD34713B72}"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07AC57-0F47-4B37-940E-9F1A219F17F6}"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2B24F9C-C07C-4A90-BF68-D62E162233C1}"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A12987B-45D1-49EE-8FF6-599ACD462811}"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5D7C00E-7268-483F-89C0-8B682B5C72E5}"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83A724-8DFC-40D7-B518-7B0C8FF3C64A}"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B890C9-A5CC-44EC-9818-C93493F537FE}"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effectLst>
                  <a:outerShdw blurRad="38100" dist="38100" dir="2700000" algn="tl">
                    <a:srgbClr val="FFFFFF"/>
                  </a:outerShdw>
                </a:effectLst>
              </a:defRPr>
            </a:lvl1pPr>
          </a:lstStyle>
          <a:p>
            <a:fld id="{7735B6AF-1787-489A-BAEF-9BBC5517C8B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hdr="0" ftr="0" dt="0"/>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audio" Target="../media/audio2.wav"/><Relationship Id="rId7"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audio" Target="../media/audio4.wav"/></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4.wav"/></Relationships>
</file>

<file path=ppt/slides/_rels/slide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name="剪辑" r:id="rId2" imgW="3153960" imgH="4708080" progId="">
                  <p:embed/>
                </p:oleObj>
              </mc:Choice>
              <mc:Fallback>
                <p:oleObj name="剪辑" r:id="rId2" imgW="3153960" imgH="47080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a:grpSpLocks/>
          </p:cNvGrpSpPr>
          <p:nvPr/>
        </p:nvGrpSpPr>
        <p:grpSpPr bwMode="auto">
          <a:xfrm>
            <a:off x="2566988" y="333376"/>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headEnd/>
              <a:tailE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slope"/>
            </a:sp3d>
          </p:spPr>
          <p:txBody>
            <a:bodyPr wrap="none" anchor="ctr"/>
            <a:lstStyle/>
            <a:p>
              <a:endParaRPr lang="zh-CN" altLang="en-US"/>
            </a:p>
          </p:txBody>
        </p:sp>
        <p:sp>
          <p:nvSpPr>
            <p:cNvPr id="466949" name="Rectangle 5"/>
            <p:cNvSpPr>
              <a:spLocks noChangeArrowheads="1"/>
            </p:cNvSpPr>
            <p:nvPr/>
          </p:nvSpPr>
          <p:spPr bwMode="auto">
            <a:xfrm>
              <a:off x="654" y="1486"/>
              <a:ext cx="4406" cy="735"/>
            </a:xfrm>
            <a:prstGeom prst="rect">
              <a:avLst/>
            </a:prstGeom>
            <a:noFill/>
            <a:ln w="12700">
              <a:noFill/>
              <a:miter lim="800000"/>
              <a:headEnd/>
              <a:tailEnd/>
            </a:ln>
            <a:effectLst>
              <a:outerShdw dist="35921" dir="2700000" algn="ctr" rotWithShape="0">
                <a:schemeClr val="bg2">
                  <a:alpha val="50000"/>
                </a:schemeClr>
              </a:outerShdw>
            </a:effectLst>
          </p:spPr>
          <p:txBody>
            <a:bodyPr wrap="none" anchor="ctr">
              <a:spAutoFit/>
            </a:bodyPr>
            <a:lstStyle/>
            <a:p>
              <a:pPr algn="ct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第</a:t>
              </a:r>
              <a:r>
                <a:rPr lang="en-US" altLang="zh-CN" sz="4800" b="1" dirty="0">
                  <a:solidFill>
                    <a:srgbClr val="FFFF00"/>
                  </a:solidFill>
                  <a:effectLst>
                    <a:outerShdw blurRad="38100" dist="38100" dir="2700000" algn="tl">
                      <a:srgbClr val="000000"/>
                    </a:outerShdw>
                  </a:effectLst>
                  <a:latin typeface="隶书" pitchFamily="49" charset="-122"/>
                  <a:ea typeface="隶书" pitchFamily="49" charset="-122"/>
                </a:rPr>
                <a:t>4</a:t>
              </a: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章 基本输入、输出和</a:t>
              </a:r>
            </a:p>
            <a:p>
              <a:pPr algn="ct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顺序程序设计</a:t>
              </a:r>
            </a:p>
          </p:txBody>
        </p:sp>
        <p:pic>
          <p:nvPicPr>
            <p:cNvPr id="466950" name="Picture 6"/>
            <p:cNvPicPr>
              <a:picLocks noChangeAspect="1" noChangeArrowheads="1"/>
            </p:cNvPicPr>
            <p:nvPr/>
          </p:nvPicPr>
          <p:blipFill>
            <a:blip r:embed="rId4"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grpSp>
      <p:sp>
        <p:nvSpPr>
          <p:cNvPr id="2" name="灯片编号占位符 1">
            <a:extLst>
              <a:ext uri="{FF2B5EF4-FFF2-40B4-BE49-F238E27FC236}">
                <a16:creationId xmlns:a16="http://schemas.microsoft.com/office/drawing/2014/main" id="{34370ED6-A876-1A40-9839-FB62A38F6A18}"/>
              </a:ext>
            </a:extLst>
          </p:cNvPr>
          <p:cNvSpPr>
            <a:spLocks noGrp="1"/>
          </p:cNvSpPr>
          <p:nvPr>
            <p:ph type="sldNum" sz="quarter" idx="12"/>
          </p:nvPr>
        </p:nvSpPr>
        <p:spPr/>
        <p:txBody>
          <a:bodyPr/>
          <a:lstStyle/>
          <a:p>
            <a:fld id="{15D7C00E-7268-483F-89C0-8B682B5C72E5}" type="slidenum">
              <a:rPr lang="en-US" altLang="zh-CN" smtClean="0"/>
              <a:pPr/>
              <a:t>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22" name="Text Box 6"/>
          <p:cNvSpPr txBox="1">
            <a:spLocks noChangeArrowheads="1"/>
          </p:cNvSpPr>
          <p:nvPr/>
        </p:nvSpPr>
        <p:spPr bwMode="auto">
          <a:xfrm>
            <a:off x="412464" y="-28596"/>
            <a:ext cx="4772030"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有符号整数的格式化输出</a:t>
            </a:r>
            <a:r>
              <a:rPr lang="zh-CN" altLang="en-US" dirty="0">
                <a:solidFill>
                  <a:srgbClr val="FF0066"/>
                </a:solidFill>
                <a:latin typeface="隶书" pitchFamily="49" charset="-122"/>
                <a:ea typeface="隶书" pitchFamily="49" charset="-122"/>
              </a:rPr>
              <a:t> </a:t>
            </a:r>
          </a:p>
        </p:txBody>
      </p:sp>
      <p:sp>
        <p:nvSpPr>
          <p:cNvPr id="751630" name="Rectangle 14" descr="信纸"/>
          <p:cNvSpPr>
            <a:spLocks noChangeArrowheads="1"/>
          </p:cNvSpPr>
          <p:nvPr/>
        </p:nvSpPr>
        <p:spPr bwMode="auto">
          <a:xfrm>
            <a:off x="954317" y="428604"/>
            <a:ext cx="5974275" cy="6309420"/>
          </a:xfrm>
          <a:prstGeom prst="rect">
            <a:avLst/>
          </a:prstGeom>
          <a:blipFill dpi="0" rotWithShape="1">
            <a:blip r:embed="rId6"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800100" algn="l"/>
              </a:tabLst>
            </a:pPr>
            <a:r>
              <a:rPr lang="en-US" altLang="zh-CN" dirty="0"/>
              <a:t> </a:t>
            </a: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a:tabLst>
                <a:tab pos="800100" algn="l"/>
              </a:tabLst>
            </a:pPr>
            <a:r>
              <a:rPr lang="en-US" altLang="zh-CN" sz="2000" b="1" dirty="0">
                <a:solidFill>
                  <a:srgbClr val="C00000"/>
                </a:solidFill>
                <a:effectLst>
                  <a:outerShdw blurRad="38100" dist="38100" dir="2700000" algn="tl">
                    <a:srgbClr val="FFFFFF"/>
                  </a:outerShdw>
                </a:effectLst>
              </a:rPr>
              <a:t> </a:t>
            </a: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 )</a:t>
            </a:r>
          </a:p>
          <a:p>
            <a:pPr>
              <a:tabLst>
                <a:tab pos="800100" algn="l"/>
              </a:tabLst>
            </a:pPr>
            <a:r>
              <a:rPr lang="en-US" altLang="zh-CN" sz="2000" b="1" dirty="0">
                <a:effectLst>
                  <a:outerShdw blurRad="38100" dist="38100" dir="2700000" algn="tl">
                    <a:srgbClr val="FFFFFF"/>
                  </a:outerShdw>
                </a:effectLst>
              </a:rPr>
              <a:t> {</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123;</a:t>
            </a:r>
          </a:p>
          <a:p>
            <a:pPr>
              <a:tabLst>
                <a:tab pos="800100" algn="l"/>
              </a:tabLst>
            </a:pPr>
            <a:r>
              <a:rPr lang="en-US" altLang="zh-CN" sz="2000" b="1" dirty="0">
                <a:effectLst>
                  <a:outerShdw blurRad="38100" dist="38100" dir="2700000" algn="tl">
                    <a:srgbClr val="FFFFFF"/>
                  </a:outerShdw>
                </a:effectLst>
              </a:rPr>
              <a:t>    long L = 65537;</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("a=%d--------(a=%%d)\n",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("a=%-6.5d-----(a=%%-6.5d)\n",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("a=%6.4d-----(a=%%6.4d)\n",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("L=%ld------(L=%%ld)\n", L);</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)\n", L);</a:t>
            </a:r>
          </a:p>
          <a:p>
            <a:pPr>
              <a:tabLst>
                <a:tab pos="800100" algn="l"/>
              </a:tabLst>
            </a:pPr>
            <a:r>
              <a:rPr lang="en-US" altLang="zh-CN" sz="2000" b="1" dirty="0">
                <a:effectLst>
                  <a:outerShdw blurRad="38100" dist="38100" dir="2700000" algn="tl">
                    <a:srgbClr val="FFFFFF"/>
                  </a:outerShdw>
                </a:effectLst>
              </a:rPr>
              <a:t>    return 0;</a:t>
            </a:r>
          </a:p>
          <a:p>
            <a:pPr>
              <a:tabLst>
                <a:tab pos="800100" algn="l"/>
              </a:tabLst>
            </a:pPr>
            <a:r>
              <a:rPr lang="en-US" altLang="zh-CN" sz="2000" b="1" dirty="0">
                <a:effectLst>
                  <a:outerShdw blurRad="38100" dist="38100" dir="2700000" algn="tl">
                    <a:srgbClr val="FFFFFF"/>
                  </a:outerShdw>
                </a:effectLst>
              </a:rPr>
              <a:t>  } </a:t>
            </a:r>
            <a:r>
              <a:rPr lang="en-US" altLang="zh-CN" sz="2000" dirty="0">
                <a:effectLst>
                  <a:outerShdw blurRad="38100" dist="38100" dir="2700000" algn="tl">
                    <a:srgbClr val="FFFFFF"/>
                  </a:outerShdw>
                </a:effectLst>
              </a:rPr>
              <a:t>  </a:t>
            </a:r>
          </a:p>
        </p:txBody>
      </p:sp>
      <p:sp>
        <p:nvSpPr>
          <p:cNvPr id="751631" name="Text Box 15" descr="新闻纸"/>
          <p:cNvSpPr txBox="1">
            <a:spLocks noChangeArrowheads="1"/>
          </p:cNvSpPr>
          <p:nvPr/>
        </p:nvSpPr>
        <p:spPr bwMode="auto">
          <a:xfrm>
            <a:off x="7643440" y="2290124"/>
            <a:ext cx="3781152" cy="4392613"/>
          </a:xfrm>
          <a:prstGeom prst="rect">
            <a:avLst/>
          </a:prstGeom>
          <a:solidFill>
            <a:schemeClr val="bg1"/>
          </a:soli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1000" dirty="0">
                <a:latin typeface="宋体" pitchFamily="2" charset="-122"/>
              </a:rPr>
              <a:t>    </a:t>
            </a:r>
            <a:r>
              <a:rPr lang="en-US" altLang="zh-CN" sz="2000" b="1" dirty="0">
                <a:solidFill>
                  <a:srgbClr val="0033CC"/>
                </a:solidFill>
                <a:effectLst>
                  <a:outerShdw blurRad="38100" dist="38100" dir="2700000" algn="tl">
                    <a:srgbClr val="C0C0C0"/>
                  </a:outerShdw>
                </a:effectLst>
                <a:latin typeface="宋体" pitchFamily="2" charset="-122"/>
              </a:rPr>
              <a:t>12345678901234567890</a:t>
            </a:r>
          </a:p>
          <a:p>
            <a:pPr algn="just"/>
            <a:r>
              <a:rPr lang="en-US" altLang="zh-CN" sz="2000" b="1" dirty="0">
                <a:solidFill>
                  <a:srgbClr val="0033CC"/>
                </a:solidFill>
                <a:effectLst>
                  <a:outerShdw blurRad="38100" dist="38100" dir="2700000" algn="tl">
                    <a:srgbClr val="C0C0C0"/>
                  </a:outerShdw>
                </a:effectLst>
                <a:latin typeface="宋体" pitchFamily="2" charset="-122"/>
              </a:rPr>
              <a:t>a=123--------(a=%d)</a:t>
            </a:r>
          </a:p>
          <a:p>
            <a:pPr algn="just"/>
            <a:r>
              <a:rPr lang="en-US" altLang="zh-CN" sz="2000" b="1" dirty="0">
                <a:solidFill>
                  <a:srgbClr val="0033CC"/>
                </a:solidFill>
                <a:effectLst>
                  <a:outerShdw blurRad="38100" dist="38100" dir="2700000" algn="tl">
                    <a:srgbClr val="C0C0C0"/>
                  </a:outerShdw>
                </a:effectLst>
                <a:latin typeface="宋体" pitchFamily="2" charset="-122"/>
              </a:rPr>
              <a:t>a=   123-----(a=%6d)</a:t>
            </a:r>
          </a:p>
          <a:p>
            <a:pPr algn="just"/>
            <a:r>
              <a:rPr lang="en-US" altLang="zh-CN" sz="2000" b="1" dirty="0">
                <a:solidFill>
                  <a:srgbClr val="0033CC"/>
                </a:solidFill>
                <a:effectLst>
                  <a:outerShdw blurRad="38100" dist="38100" dir="2700000" algn="tl">
                    <a:srgbClr val="C0C0C0"/>
                  </a:outerShdw>
                </a:effectLst>
                <a:latin typeface="宋体" pitchFamily="2" charset="-122"/>
              </a:rPr>
              <a:t>a=  +123-----(a=%+6d)</a:t>
            </a:r>
          </a:p>
          <a:p>
            <a:pPr algn="just"/>
            <a:r>
              <a:rPr lang="en-US" altLang="zh-CN" sz="2000" b="1" dirty="0">
                <a:solidFill>
                  <a:srgbClr val="0033CC"/>
                </a:solidFill>
                <a:effectLst>
                  <a:outerShdw blurRad="38100" dist="38100" dir="2700000" algn="tl">
                    <a:srgbClr val="C0C0C0"/>
                  </a:outerShdw>
                </a:effectLst>
                <a:latin typeface="宋体" pitchFamily="2" charset="-122"/>
              </a:rPr>
              <a:t>a=123   -----(a=%-6d)</a:t>
            </a:r>
          </a:p>
          <a:p>
            <a:pPr algn="just"/>
            <a:r>
              <a:rPr lang="en-US" altLang="zh-CN" sz="2000" b="1" dirty="0">
                <a:solidFill>
                  <a:srgbClr val="0033CC"/>
                </a:solidFill>
                <a:effectLst>
                  <a:outerShdw blurRad="38100" dist="38100" dir="2700000" algn="tl">
                    <a:srgbClr val="C0C0C0"/>
                  </a:outerShdw>
                </a:effectLst>
                <a:latin typeface="宋体" pitchFamily="2" charset="-122"/>
              </a:rPr>
              <a:t>a=123   -----(a=%-06d)</a:t>
            </a:r>
          </a:p>
          <a:p>
            <a:pPr algn="just"/>
            <a:r>
              <a:rPr lang="en-US" altLang="zh-CN" sz="2000" b="1" dirty="0">
                <a:solidFill>
                  <a:srgbClr val="0033CC"/>
                </a:solidFill>
                <a:effectLst>
                  <a:outerShdw blurRad="38100" dist="38100" dir="2700000" algn="tl">
                    <a:srgbClr val="C0C0C0"/>
                  </a:outerShdw>
                </a:effectLst>
                <a:latin typeface="宋体" pitchFamily="2" charset="-122"/>
              </a:rPr>
              <a:t>a=+00123-----(a=%+06d)</a:t>
            </a:r>
          </a:p>
          <a:p>
            <a:pPr algn="just"/>
            <a:r>
              <a:rPr lang="en-US" altLang="zh-CN" sz="2000" b="1" dirty="0">
                <a:solidFill>
                  <a:srgbClr val="0033CC"/>
                </a:solidFill>
                <a:effectLst>
                  <a:outerShdw blurRad="38100" dist="38100" dir="2700000" algn="tl">
                    <a:srgbClr val="C0C0C0"/>
                  </a:outerShdw>
                </a:effectLst>
                <a:latin typeface="宋体" pitchFamily="2" charset="-122"/>
              </a:rPr>
              <a:t>a=+000123----(a=%+6.6d)</a:t>
            </a:r>
          </a:p>
          <a:p>
            <a:pPr algn="just"/>
            <a:r>
              <a:rPr lang="en-US" altLang="zh-CN" sz="2000" b="1" dirty="0">
                <a:solidFill>
                  <a:srgbClr val="0033CC"/>
                </a:solidFill>
                <a:effectLst>
                  <a:outerShdw blurRad="38100" dist="38100" dir="2700000" algn="tl">
                    <a:srgbClr val="C0C0C0"/>
                  </a:outerShdw>
                </a:effectLst>
                <a:latin typeface="宋体" pitchFamily="2" charset="-122"/>
              </a:rPr>
              <a:t>a=000123-----(a=%6.6d)</a:t>
            </a:r>
          </a:p>
          <a:p>
            <a:pPr algn="just"/>
            <a:r>
              <a:rPr lang="en-US" altLang="zh-CN" sz="2000" b="1" dirty="0">
                <a:solidFill>
                  <a:srgbClr val="0033CC"/>
                </a:solidFill>
                <a:effectLst>
                  <a:outerShdw blurRad="38100" dist="38100" dir="2700000" algn="tl">
                    <a:srgbClr val="C0C0C0"/>
                  </a:outerShdw>
                </a:effectLst>
                <a:latin typeface="宋体" pitchFamily="2" charset="-122"/>
              </a:rPr>
              <a:t>a=00123 -----(a=%-6.5d)</a:t>
            </a:r>
          </a:p>
          <a:p>
            <a:pPr algn="just"/>
            <a:r>
              <a:rPr lang="en-US" altLang="zh-CN" sz="2000" b="1" dirty="0">
                <a:solidFill>
                  <a:srgbClr val="0033CC"/>
                </a:solidFill>
                <a:effectLst>
                  <a:outerShdw blurRad="38100" dist="38100" dir="2700000" algn="tl">
                    <a:srgbClr val="C0C0C0"/>
                  </a:outerShdw>
                </a:effectLst>
                <a:latin typeface="宋体" pitchFamily="2" charset="-122"/>
              </a:rPr>
              <a:t>a=  0123-----(a=%6.4d)</a:t>
            </a:r>
          </a:p>
          <a:p>
            <a:pPr algn="just"/>
            <a:r>
              <a:rPr lang="en-US" altLang="zh-CN" sz="2000" b="1" dirty="0">
                <a:solidFill>
                  <a:srgbClr val="0033CC"/>
                </a:solidFill>
                <a:effectLst>
                  <a:outerShdw blurRad="38100" dist="38100" dir="2700000" algn="tl">
                    <a:srgbClr val="C0C0C0"/>
                  </a:outerShdw>
                </a:effectLst>
                <a:latin typeface="宋体" pitchFamily="2" charset="-122"/>
              </a:rPr>
              <a:t>L=65537------(L=%ld)</a:t>
            </a:r>
          </a:p>
          <a:p>
            <a:pPr algn="just"/>
            <a:r>
              <a:rPr lang="en-US" altLang="zh-CN" sz="2000" b="1" dirty="0">
                <a:solidFill>
                  <a:srgbClr val="0033CC"/>
                </a:solidFill>
                <a:effectLst>
                  <a:outerShdw blurRad="38100" dist="38100" dir="2700000" algn="tl">
                    <a:srgbClr val="C0C0C0"/>
                  </a:outerShdw>
                </a:effectLst>
                <a:latin typeface="宋体" pitchFamily="2" charset="-122"/>
              </a:rPr>
              <a:t>L=1----------(L=%</a:t>
            </a:r>
            <a:r>
              <a:rPr lang="en-US" altLang="zh-CN" sz="2000" b="1" dirty="0" err="1">
                <a:solidFill>
                  <a:srgbClr val="0033CC"/>
                </a:solidFill>
                <a:effectLst>
                  <a:outerShdw blurRad="38100" dist="38100" dir="2700000" algn="tl">
                    <a:srgbClr val="C0C0C0"/>
                  </a:outerShdw>
                </a:effectLst>
                <a:latin typeface="宋体" pitchFamily="2" charset="-122"/>
              </a:rPr>
              <a:t>hd</a:t>
            </a:r>
            <a:r>
              <a:rPr lang="en-US" altLang="zh-CN" sz="2000" b="1" dirty="0">
                <a:solidFill>
                  <a:srgbClr val="0033CC"/>
                </a:solidFill>
                <a:effectLst>
                  <a:outerShdw blurRad="38100" dist="38100" dir="2700000" algn="tl">
                    <a:srgbClr val="C0C0C0"/>
                  </a:outerShdw>
                </a:effectLst>
                <a:latin typeface="宋体" pitchFamily="2" charset="-122"/>
              </a:rPr>
              <a:t>)</a:t>
            </a:r>
          </a:p>
        </p:txBody>
      </p:sp>
      <p:sp>
        <p:nvSpPr>
          <p:cNvPr id="751632" name="Text Box 16"/>
          <p:cNvSpPr txBox="1">
            <a:spLocks noChangeArrowheads="1"/>
          </p:cNvSpPr>
          <p:nvPr/>
        </p:nvSpPr>
        <p:spPr bwMode="auto">
          <a:xfrm>
            <a:off x="7536160" y="1828792"/>
            <a:ext cx="2376488" cy="457200"/>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运行结果：</a:t>
            </a:r>
          </a:p>
        </p:txBody>
      </p:sp>
      <p:sp>
        <p:nvSpPr>
          <p:cNvPr id="751633" name="Oval 17"/>
          <p:cNvSpPr>
            <a:spLocks noChangeArrowheads="1"/>
          </p:cNvSpPr>
          <p:nvPr/>
        </p:nvSpPr>
        <p:spPr bwMode="auto">
          <a:xfrm>
            <a:off x="7702841" y="6007101"/>
            <a:ext cx="503238" cy="360363"/>
          </a:xfrm>
          <a:prstGeom prst="ellipse">
            <a:avLst/>
          </a:prstGeom>
          <a:noFill/>
          <a:ln w="28575">
            <a:solidFill>
              <a:srgbClr val="FF0000"/>
            </a:solidFill>
            <a:round/>
            <a:headEnd/>
            <a:tailEnd/>
          </a:ln>
          <a:effectLst/>
        </p:spPr>
        <p:txBody>
          <a:bodyPr wrap="none" anchor="ctr"/>
          <a:lstStyle/>
          <a:p>
            <a:endParaRPr lang="zh-CN" altLang="en-US"/>
          </a:p>
        </p:txBody>
      </p:sp>
      <p:sp>
        <p:nvSpPr>
          <p:cNvPr id="751634" name="AutoShape 18"/>
          <p:cNvSpPr>
            <a:spLocks/>
          </p:cNvSpPr>
          <p:nvPr/>
        </p:nvSpPr>
        <p:spPr bwMode="auto">
          <a:xfrm>
            <a:off x="8158630" y="261264"/>
            <a:ext cx="3409978" cy="1252256"/>
          </a:xfrm>
          <a:prstGeom prst="borderCallout2">
            <a:avLst>
              <a:gd name="adj1" fmla="val 6347"/>
              <a:gd name="adj2" fmla="val -2866"/>
              <a:gd name="adj3" fmla="val 82019"/>
              <a:gd name="adj4" fmla="val -27201"/>
              <a:gd name="adj5" fmla="val 458002"/>
              <a:gd name="adj6" fmla="val -9585"/>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15875">
            <a:solidFill>
              <a:srgbClr val="FF0000"/>
            </a:solidFill>
            <a:miter lim="800000"/>
            <a:headEnd/>
            <a:tailEnd/>
          </a:ln>
          <a:effectLst>
            <a:outerShdw blurRad="50800" dist="106680" dir="2700000" algn="tl" rotWithShape="0">
              <a:prstClr val="black">
                <a:alpha val="43000"/>
              </a:prstClr>
            </a:outerShdw>
          </a:effectLst>
        </p:spPr>
        <p:txBody>
          <a:bodyPr/>
          <a:lstStyle/>
          <a:p>
            <a:r>
              <a:rPr lang="en-US" altLang="zh-CN" sz="1800" b="1" dirty="0">
                <a:effectLst>
                  <a:outerShdw blurRad="38100" dist="38100" dir="2700000" algn="tl">
                    <a:srgbClr val="FFFFFF"/>
                  </a:outerShdw>
                </a:effectLst>
                <a:latin typeface="+mn-lt"/>
                <a:ea typeface="楷体" pitchFamily="49" charset="-122"/>
              </a:rPr>
              <a:t>L</a:t>
            </a:r>
            <a:r>
              <a:rPr lang="zh-CN" altLang="en-US" sz="1800" b="1" dirty="0">
                <a:effectLst>
                  <a:outerShdw blurRad="38100" dist="38100" dir="2700000" algn="tl">
                    <a:srgbClr val="FFFFFF"/>
                  </a:outerShdw>
                </a:effectLst>
                <a:latin typeface="+mn-lt"/>
                <a:ea typeface="楷体" pitchFamily="49" charset="-122"/>
              </a:rPr>
              <a:t>是一长整型数</a:t>
            </a:r>
            <a:r>
              <a:rPr lang="en-US" altLang="zh-CN" sz="1800" b="1" dirty="0">
                <a:effectLst>
                  <a:outerShdw blurRad="38100" dist="38100" dir="2700000" algn="tl">
                    <a:srgbClr val="FFFFFF"/>
                  </a:outerShdw>
                </a:effectLst>
                <a:latin typeface="+mn-lt"/>
                <a:ea typeface="楷体" pitchFamily="49" charset="-122"/>
              </a:rPr>
              <a:t>65537</a:t>
            </a:r>
            <a:r>
              <a:rPr lang="zh-CN" altLang="en-US" sz="1800" b="1" dirty="0">
                <a:effectLst>
                  <a:outerShdw blurRad="38100" dist="38100" dir="2700000" algn="tl">
                    <a:srgbClr val="FFFFFF"/>
                  </a:outerShdw>
                </a:effectLst>
                <a:latin typeface="+mn-lt"/>
                <a:ea typeface="楷体" pitchFamily="49" charset="-122"/>
              </a:rPr>
              <a:t>，其值为十六进制</a:t>
            </a:r>
            <a:r>
              <a:rPr lang="en-US" altLang="zh-CN" sz="1800" b="1" dirty="0">
                <a:effectLst>
                  <a:outerShdw blurRad="38100" dist="38100" dir="2700000" algn="tl">
                    <a:srgbClr val="FFFFFF"/>
                  </a:outerShdw>
                </a:effectLst>
                <a:latin typeface="+mn-lt"/>
                <a:ea typeface="楷体" pitchFamily="49" charset="-122"/>
              </a:rPr>
              <a:t>0X0001</a:t>
            </a:r>
            <a:r>
              <a:rPr lang="en-US" altLang="zh-CN" sz="1800" b="1" dirty="0">
                <a:solidFill>
                  <a:srgbClr val="CC0066"/>
                </a:solidFill>
                <a:effectLst>
                  <a:outerShdw blurRad="38100" dist="38100" dir="2700000" algn="tl">
                    <a:srgbClr val="000000"/>
                  </a:outerShdw>
                </a:effectLst>
                <a:latin typeface="+mn-lt"/>
                <a:ea typeface="楷体" pitchFamily="49" charset="-122"/>
              </a:rPr>
              <a:t>0001</a:t>
            </a:r>
            <a:r>
              <a:rPr lang="zh-CN" altLang="en-US" sz="1800" b="1" dirty="0">
                <a:effectLst>
                  <a:outerShdw blurRad="38100" dist="38100" dir="2700000" algn="tl">
                    <a:srgbClr val="FFFFFF"/>
                  </a:outerShdw>
                </a:effectLst>
                <a:latin typeface="+mn-lt"/>
                <a:ea typeface="楷体" pitchFamily="49" charset="-122"/>
              </a:rPr>
              <a:t>，所以要将其转换成短整型，即取低</a:t>
            </a:r>
            <a:r>
              <a:rPr lang="en-US" altLang="zh-CN" sz="1800" b="1" dirty="0">
                <a:effectLst>
                  <a:outerShdw blurRad="38100" dist="38100" dir="2700000" algn="tl">
                    <a:srgbClr val="FFFFFF"/>
                  </a:outerShdw>
                </a:effectLst>
                <a:latin typeface="+mn-lt"/>
                <a:ea typeface="楷体" pitchFamily="49" charset="-122"/>
              </a:rPr>
              <a:t>16</a:t>
            </a:r>
            <a:r>
              <a:rPr lang="zh-CN" altLang="en-US" sz="1800" b="1" dirty="0">
                <a:effectLst>
                  <a:outerShdw blurRad="38100" dist="38100" dir="2700000" algn="tl">
                    <a:srgbClr val="FFFFFF"/>
                  </a:outerShdw>
                </a:effectLst>
                <a:latin typeface="+mn-lt"/>
                <a:ea typeface="楷体" pitchFamily="49" charset="-122"/>
              </a:rPr>
              <a:t>位</a:t>
            </a:r>
            <a:r>
              <a:rPr lang="en-US" altLang="zh-CN" sz="1800" b="1" dirty="0">
                <a:solidFill>
                  <a:srgbClr val="CC0066"/>
                </a:solidFill>
                <a:effectLst>
                  <a:outerShdw blurRad="38100" dist="38100" dir="2700000" algn="tl">
                    <a:srgbClr val="000000"/>
                  </a:outerShdw>
                </a:effectLst>
                <a:latin typeface="+mn-lt"/>
                <a:ea typeface="楷体" pitchFamily="49" charset="-122"/>
              </a:rPr>
              <a:t>0x0001</a:t>
            </a:r>
            <a:r>
              <a:rPr lang="zh-CN" altLang="en-US" sz="1800" b="1" dirty="0">
                <a:effectLst>
                  <a:outerShdw blurRad="38100" dist="38100" dir="2700000" algn="tl">
                    <a:srgbClr val="FFFFFF"/>
                  </a:outerShdw>
                </a:effectLst>
                <a:latin typeface="+mn-lt"/>
                <a:ea typeface="楷体" pitchFamily="49" charset="-122"/>
              </a:rPr>
              <a:t>，将其输出，故输出为</a:t>
            </a:r>
            <a:r>
              <a:rPr lang="en-US" altLang="zh-CN" sz="1800" b="1" dirty="0">
                <a:effectLst>
                  <a:outerShdw blurRad="38100" dist="38100" dir="2700000" algn="tl">
                    <a:srgbClr val="FFFFFF"/>
                  </a:outerShdw>
                </a:effectLst>
                <a:latin typeface="+mn-lt"/>
                <a:ea typeface="楷体" pitchFamily="49" charset="-122"/>
              </a:rPr>
              <a:t>1</a:t>
            </a:r>
            <a:r>
              <a:rPr lang="zh-CN" altLang="en-US" sz="1800" b="1" dirty="0">
                <a:effectLst>
                  <a:outerShdw blurRad="38100" dist="38100" dir="2700000" algn="tl">
                    <a:srgbClr val="FFFFFF"/>
                  </a:outerShdw>
                </a:effectLst>
                <a:latin typeface="+mn-lt"/>
                <a:ea typeface="楷体" pitchFamily="49" charset="-122"/>
              </a:rPr>
              <a:t>。</a:t>
            </a:r>
          </a:p>
        </p:txBody>
      </p:sp>
      <p:sp>
        <p:nvSpPr>
          <p:cNvPr id="751635" name="AutoShape 19"/>
          <p:cNvSpPr>
            <a:spLocks noChangeArrowheads="1"/>
          </p:cNvSpPr>
          <p:nvPr/>
        </p:nvSpPr>
        <p:spPr bwMode="auto">
          <a:xfrm>
            <a:off x="8839492" y="6266812"/>
            <a:ext cx="1368425" cy="604837"/>
          </a:xfrm>
          <a:prstGeom prst="wedgeEllipseCallout">
            <a:avLst>
              <a:gd name="adj1" fmla="val -100579"/>
              <a:gd name="adj2" fmla="val -70472"/>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en-US" altLang="zh-CN" b="1">
                <a:solidFill>
                  <a:srgbClr val="FF0066"/>
                </a:solidFill>
                <a:effectLst>
                  <a:outerShdw blurRad="38100" dist="38100" dir="2700000" algn="tl">
                    <a:srgbClr val="000000"/>
                  </a:outerShdw>
                </a:effectLst>
              </a:rPr>
              <a:t>Why?</a:t>
            </a:r>
          </a:p>
        </p:txBody>
      </p:sp>
      <p:grpSp>
        <p:nvGrpSpPr>
          <p:cNvPr id="751636" name="Group 20"/>
          <p:cNvGrpSpPr>
            <a:grpSpLocks/>
          </p:cNvGrpSpPr>
          <p:nvPr/>
        </p:nvGrpSpPr>
        <p:grpSpPr bwMode="auto">
          <a:xfrm>
            <a:off x="-16132" y="0"/>
            <a:ext cx="446088" cy="6858000"/>
            <a:chOff x="0" y="0"/>
            <a:chExt cx="281" cy="4320"/>
          </a:xfrm>
        </p:grpSpPr>
        <p:sp>
          <p:nvSpPr>
            <p:cNvPr id="75163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5163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DBE4396F-E2F2-DFC8-1E8C-CAE132CE8DB8}"/>
              </a:ext>
            </a:extLst>
          </p:cNvPr>
          <p:cNvSpPr>
            <a:spLocks noGrp="1"/>
          </p:cNvSpPr>
          <p:nvPr>
            <p:ph type="sldNum" sz="quarter" idx="12"/>
          </p:nvPr>
        </p:nvSpPr>
        <p:spPr/>
        <p:txBody>
          <a:bodyPr/>
          <a:lstStyle/>
          <a:p>
            <a:fld id="{15D7C00E-7268-483F-89C0-8B682B5C72E5}" type="slidenum">
              <a:rPr lang="en-US" altLang="zh-CN" smtClean="0"/>
              <a:pPr/>
              <a:t>10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1630">
                                            <p:txEl>
                                              <p:pRg st="0" end="0"/>
                                            </p:txEl>
                                          </p:spTgt>
                                        </p:tgtEl>
                                        <p:attrNameLst>
                                          <p:attrName>style.visibility</p:attrName>
                                        </p:attrNameLst>
                                      </p:cBhvr>
                                      <p:to>
                                        <p:strVal val="visible"/>
                                      </p:to>
                                    </p:set>
                                    <p:anim calcmode="lin" valueType="num">
                                      <p:cBhvr additive="base">
                                        <p:cTn id="7" dur="500" fill="hold"/>
                                        <p:tgtEl>
                                          <p:spTgt spid="7516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163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1630">
                                            <p:txEl>
                                              <p:pRg st="1" end="1"/>
                                            </p:txEl>
                                          </p:spTgt>
                                        </p:tgtEl>
                                        <p:attrNameLst>
                                          <p:attrName>style.visibility</p:attrName>
                                        </p:attrNameLst>
                                      </p:cBhvr>
                                      <p:to>
                                        <p:strVal val="visible"/>
                                      </p:to>
                                    </p:set>
                                    <p:anim calcmode="lin" valueType="num">
                                      <p:cBhvr additive="base">
                                        <p:cTn id="11" dur="500" fill="hold"/>
                                        <p:tgtEl>
                                          <p:spTgt spid="7516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163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1630">
                                            <p:txEl>
                                              <p:pRg st="2" end="2"/>
                                            </p:txEl>
                                          </p:spTgt>
                                        </p:tgtEl>
                                        <p:attrNameLst>
                                          <p:attrName>style.visibility</p:attrName>
                                        </p:attrNameLst>
                                      </p:cBhvr>
                                      <p:to>
                                        <p:strVal val="visible"/>
                                      </p:to>
                                    </p:set>
                                    <p:anim calcmode="lin" valueType="num">
                                      <p:cBhvr additive="base">
                                        <p:cTn id="15" dur="500" fill="hold"/>
                                        <p:tgtEl>
                                          <p:spTgt spid="7516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163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1630">
                                            <p:txEl>
                                              <p:pRg st="3" end="3"/>
                                            </p:txEl>
                                          </p:spTgt>
                                        </p:tgtEl>
                                        <p:attrNameLst>
                                          <p:attrName>style.visibility</p:attrName>
                                        </p:attrNameLst>
                                      </p:cBhvr>
                                      <p:to>
                                        <p:strVal val="visible"/>
                                      </p:to>
                                    </p:set>
                                    <p:anim calcmode="lin" valueType="num">
                                      <p:cBhvr additive="base">
                                        <p:cTn id="19" dur="500" fill="hold"/>
                                        <p:tgtEl>
                                          <p:spTgt spid="7516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163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751630">
                                            <p:txEl>
                                              <p:pRg st="4" end="4"/>
                                            </p:txEl>
                                          </p:spTgt>
                                        </p:tgtEl>
                                        <p:attrNameLst>
                                          <p:attrName>style.visibility</p:attrName>
                                        </p:attrNameLst>
                                      </p:cBhvr>
                                      <p:to>
                                        <p:strVal val="visible"/>
                                      </p:to>
                                    </p:set>
                                    <p:anim calcmode="lin" valueType="num">
                                      <p:cBhvr additive="base">
                                        <p:cTn id="23" dur="500" fill="hold"/>
                                        <p:tgtEl>
                                          <p:spTgt spid="7516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163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1630">
                                            <p:txEl>
                                              <p:pRg st="5" end="5"/>
                                            </p:txEl>
                                          </p:spTgt>
                                        </p:tgtEl>
                                        <p:attrNameLst>
                                          <p:attrName>style.visibility</p:attrName>
                                        </p:attrNameLst>
                                      </p:cBhvr>
                                      <p:to>
                                        <p:strVal val="visible"/>
                                      </p:to>
                                    </p:set>
                                    <p:anim calcmode="lin" valueType="num">
                                      <p:cBhvr additive="base">
                                        <p:cTn id="29" dur="500" fill="hold"/>
                                        <p:tgtEl>
                                          <p:spTgt spid="75163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163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751631">
                                            <p:txEl>
                                              <p:pRg st="0" end="0"/>
                                            </p:txEl>
                                          </p:spTgt>
                                        </p:tgtEl>
                                        <p:attrNameLst>
                                          <p:attrName>style.visibility</p:attrName>
                                        </p:attrNameLst>
                                      </p:cBhvr>
                                      <p:to>
                                        <p:strVal val="visible"/>
                                      </p:to>
                                    </p:set>
                                    <p:anim calcmode="lin" valueType="num">
                                      <p:cBhvr additive="base">
                                        <p:cTn id="34" dur="500" fill="hold"/>
                                        <p:tgtEl>
                                          <p:spTgt spid="75163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5163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51630">
                                            <p:txEl>
                                              <p:pRg st="6" end="6"/>
                                            </p:txEl>
                                          </p:spTgt>
                                        </p:tgtEl>
                                        <p:attrNameLst>
                                          <p:attrName>style.visibility</p:attrName>
                                        </p:attrNameLst>
                                      </p:cBhvr>
                                      <p:to>
                                        <p:strVal val="visible"/>
                                      </p:to>
                                    </p:set>
                                    <p:anim calcmode="lin" valueType="num">
                                      <p:cBhvr additive="base">
                                        <p:cTn id="40" dur="500" fill="hold"/>
                                        <p:tgtEl>
                                          <p:spTgt spid="751630">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5163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751631">
                                            <p:txEl>
                                              <p:pRg st="1" end="1"/>
                                            </p:txEl>
                                          </p:spTgt>
                                        </p:tgtEl>
                                        <p:attrNameLst>
                                          <p:attrName>style.visibility</p:attrName>
                                        </p:attrNameLst>
                                      </p:cBhvr>
                                      <p:to>
                                        <p:strVal val="visible"/>
                                      </p:to>
                                    </p:set>
                                    <p:anim calcmode="lin" valueType="num">
                                      <p:cBhvr additive="base">
                                        <p:cTn id="45" dur="500" fill="hold"/>
                                        <p:tgtEl>
                                          <p:spTgt spid="751631">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5163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51630">
                                            <p:txEl>
                                              <p:pRg st="7" end="7"/>
                                            </p:txEl>
                                          </p:spTgt>
                                        </p:tgtEl>
                                        <p:attrNameLst>
                                          <p:attrName>style.visibility</p:attrName>
                                        </p:attrNameLst>
                                      </p:cBhvr>
                                      <p:to>
                                        <p:strVal val="visible"/>
                                      </p:to>
                                    </p:set>
                                    <p:anim calcmode="lin" valueType="num">
                                      <p:cBhvr additive="base">
                                        <p:cTn id="51" dur="500" fill="hold"/>
                                        <p:tgtEl>
                                          <p:spTgt spid="75163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163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751631">
                                            <p:txEl>
                                              <p:pRg st="2" end="2"/>
                                            </p:txEl>
                                          </p:spTgt>
                                        </p:tgtEl>
                                        <p:attrNameLst>
                                          <p:attrName>style.visibility</p:attrName>
                                        </p:attrNameLst>
                                      </p:cBhvr>
                                      <p:to>
                                        <p:strVal val="visible"/>
                                      </p:to>
                                    </p:set>
                                    <p:anim calcmode="lin" valueType="num">
                                      <p:cBhvr additive="base">
                                        <p:cTn id="56" dur="500" fill="hold"/>
                                        <p:tgtEl>
                                          <p:spTgt spid="751631">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5163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51630">
                                            <p:txEl>
                                              <p:pRg st="8" end="8"/>
                                            </p:txEl>
                                          </p:spTgt>
                                        </p:tgtEl>
                                        <p:attrNameLst>
                                          <p:attrName>style.visibility</p:attrName>
                                        </p:attrNameLst>
                                      </p:cBhvr>
                                      <p:to>
                                        <p:strVal val="visible"/>
                                      </p:to>
                                    </p:set>
                                    <p:anim calcmode="lin" valueType="num">
                                      <p:cBhvr additive="base">
                                        <p:cTn id="62" dur="500" fill="hold"/>
                                        <p:tgtEl>
                                          <p:spTgt spid="751630">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5163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751631">
                                            <p:txEl>
                                              <p:pRg st="3" end="3"/>
                                            </p:txEl>
                                          </p:spTgt>
                                        </p:tgtEl>
                                        <p:attrNameLst>
                                          <p:attrName>style.visibility</p:attrName>
                                        </p:attrNameLst>
                                      </p:cBhvr>
                                      <p:to>
                                        <p:strVal val="visible"/>
                                      </p:to>
                                    </p:set>
                                    <p:anim calcmode="lin" valueType="num">
                                      <p:cBhvr additive="base">
                                        <p:cTn id="67" dur="500" fill="hold"/>
                                        <p:tgtEl>
                                          <p:spTgt spid="75163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5163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1630">
                                            <p:txEl>
                                              <p:pRg st="9" end="9"/>
                                            </p:txEl>
                                          </p:spTgt>
                                        </p:tgtEl>
                                        <p:attrNameLst>
                                          <p:attrName>style.visibility</p:attrName>
                                        </p:attrNameLst>
                                      </p:cBhvr>
                                      <p:to>
                                        <p:strVal val="visible"/>
                                      </p:to>
                                    </p:set>
                                    <p:anim calcmode="lin" valueType="num">
                                      <p:cBhvr additive="base">
                                        <p:cTn id="73" dur="500" fill="hold"/>
                                        <p:tgtEl>
                                          <p:spTgt spid="751630">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5163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751631">
                                            <p:txEl>
                                              <p:pRg st="4" end="4"/>
                                            </p:txEl>
                                          </p:spTgt>
                                        </p:tgtEl>
                                        <p:attrNameLst>
                                          <p:attrName>style.visibility</p:attrName>
                                        </p:attrNameLst>
                                      </p:cBhvr>
                                      <p:to>
                                        <p:strVal val="visible"/>
                                      </p:to>
                                    </p:set>
                                    <p:anim calcmode="lin" valueType="num">
                                      <p:cBhvr additive="base">
                                        <p:cTn id="78" dur="500" fill="hold"/>
                                        <p:tgtEl>
                                          <p:spTgt spid="751631">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5163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51630">
                                            <p:txEl>
                                              <p:pRg st="10" end="10"/>
                                            </p:txEl>
                                          </p:spTgt>
                                        </p:tgtEl>
                                        <p:attrNameLst>
                                          <p:attrName>style.visibility</p:attrName>
                                        </p:attrNameLst>
                                      </p:cBhvr>
                                      <p:to>
                                        <p:strVal val="visible"/>
                                      </p:to>
                                    </p:set>
                                    <p:anim calcmode="lin" valueType="num">
                                      <p:cBhvr additive="base">
                                        <p:cTn id="84" dur="500" fill="hold"/>
                                        <p:tgtEl>
                                          <p:spTgt spid="751630">
                                            <p:txEl>
                                              <p:pRg st="10" end="1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5163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6" fill="hold">
                            <p:stCondLst>
                              <p:cond delay="500"/>
                            </p:stCondLst>
                            <p:childTnLst>
                              <p:par>
                                <p:cTn id="87" presetID="2" presetClass="entr" presetSubtype="4" fill="hold" nodeType="afterEffect">
                                  <p:stCondLst>
                                    <p:cond delay="0"/>
                                  </p:stCondLst>
                                  <p:childTnLst>
                                    <p:set>
                                      <p:cBhvr>
                                        <p:cTn id="88" dur="1" fill="hold">
                                          <p:stCondLst>
                                            <p:cond delay="0"/>
                                          </p:stCondLst>
                                        </p:cTn>
                                        <p:tgtEl>
                                          <p:spTgt spid="751631">
                                            <p:txEl>
                                              <p:pRg st="5" end="5"/>
                                            </p:txEl>
                                          </p:spTgt>
                                        </p:tgtEl>
                                        <p:attrNameLst>
                                          <p:attrName>style.visibility</p:attrName>
                                        </p:attrNameLst>
                                      </p:cBhvr>
                                      <p:to>
                                        <p:strVal val="visible"/>
                                      </p:to>
                                    </p:set>
                                    <p:anim calcmode="lin" valueType="num">
                                      <p:cBhvr additive="base">
                                        <p:cTn id="89" dur="500" fill="hold"/>
                                        <p:tgtEl>
                                          <p:spTgt spid="751631">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5163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51630">
                                            <p:txEl>
                                              <p:pRg st="11" end="11"/>
                                            </p:txEl>
                                          </p:spTgt>
                                        </p:tgtEl>
                                        <p:attrNameLst>
                                          <p:attrName>style.visibility</p:attrName>
                                        </p:attrNameLst>
                                      </p:cBhvr>
                                      <p:to>
                                        <p:strVal val="visible"/>
                                      </p:to>
                                    </p:set>
                                    <p:anim calcmode="lin" valueType="num">
                                      <p:cBhvr additive="base">
                                        <p:cTn id="95" dur="500" fill="hold"/>
                                        <p:tgtEl>
                                          <p:spTgt spid="751630">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5163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par>
                          <p:cTn id="97" fill="hold">
                            <p:stCondLst>
                              <p:cond delay="500"/>
                            </p:stCondLst>
                            <p:childTnLst>
                              <p:par>
                                <p:cTn id="98" presetID="2" presetClass="entr" presetSubtype="4" fill="hold" nodeType="afterEffect">
                                  <p:stCondLst>
                                    <p:cond delay="0"/>
                                  </p:stCondLst>
                                  <p:childTnLst>
                                    <p:set>
                                      <p:cBhvr>
                                        <p:cTn id="99" dur="1" fill="hold">
                                          <p:stCondLst>
                                            <p:cond delay="0"/>
                                          </p:stCondLst>
                                        </p:cTn>
                                        <p:tgtEl>
                                          <p:spTgt spid="751631">
                                            <p:txEl>
                                              <p:pRg st="6" end="6"/>
                                            </p:txEl>
                                          </p:spTgt>
                                        </p:tgtEl>
                                        <p:attrNameLst>
                                          <p:attrName>style.visibility</p:attrName>
                                        </p:attrNameLst>
                                      </p:cBhvr>
                                      <p:to>
                                        <p:strVal val="visible"/>
                                      </p:to>
                                    </p:set>
                                    <p:anim calcmode="lin" valueType="num">
                                      <p:cBhvr additive="base">
                                        <p:cTn id="100" dur="500" fill="hold"/>
                                        <p:tgtEl>
                                          <p:spTgt spid="751631">
                                            <p:txEl>
                                              <p:pRg st="6" end="6"/>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75163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751630">
                                            <p:txEl>
                                              <p:pRg st="12" end="12"/>
                                            </p:txEl>
                                          </p:spTgt>
                                        </p:tgtEl>
                                        <p:attrNameLst>
                                          <p:attrName>style.visibility</p:attrName>
                                        </p:attrNameLst>
                                      </p:cBhvr>
                                      <p:to>
                                        <p:strVal val="visible"/>
                                      </p:to>
                                    </p:set>
                                    <p:anim calcmode="lin" valueType="num">
                                      <p:cBhvr additive="base">
                                        <p:cTn id="106" dur="500" fill="hold"/>
                                        <p:tgtEl>
                                          <p:spTgt spid="75163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163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8" fill="hold">
                            <p:stCondLst>
                              <p:cond delay="500"/>
                            </p:stCondLst>
                            <p:childTnLst>
                              <p:par>
                                <p:cTn id="109" presetID="2" presetClass="entr" presetSubtype="4" fill="hold" nodeType="afterEffect">
                                  <p:stCondLst>
                                    <p:cond delay="0"/>
                                  </p:stCondLst>
                                  <p:childTnLst>
                                    <p:set>
                                      <p:cBhvr>
                                        <p:cTn id="110" dur="1" fill="hold">
                                          <p:stCondLst>
                                            <p:cond delay="0"/>
                                          </p:stCondLst>
                                        </p:cTn>
                                        <p:tgtEl>
                                          <p:spTgt spid="751631">
                                            <p:txEl>
                                              <p:pRg st="7" end="7"/>
                                            </p:txEl>
                                          </p:spTgt>
                                        </p:tgtEl>
                                        <p:attrNameLst>
                                          <p:attrName>style.visibility</p:attrName>
                                        </p:attrNameLst>
                                      </p:cBhvr>
                                      <p:to>
                                        <p:strVal val="visible"/>
                                      </p:to>
                                    </p:set>
                                    <p:anim calcmode="lin" valueType="num">
                                      <p:cBhvr additive="base">
                                        <p:cTn id="111" dur="500" fill="hold"/>
                                        <p:tgtEl>
                                          <p:spTgt spid="751631">
                                            <p:txEl>
                                              <p:pRg st="7" end="7"/>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75163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751630">
                                            <p:txEl>
                                              <p:pRg st="13" end="13"/>
                                            </p:txEl>
                                          </p:spTgt>
                                        </p:tgtEl>
                                        <p:attrNameLst>
                                          <p:attrName>style.visibility</p:attrName>
                                        </p:attrNameLst>
                                      </p:cBhvr>
                                      <p:to>
                                        <p:strVal val="visible"/>
                                      </p:to>
                                    </p:set>
                                    <p:anim calcmode="lin" valueType="num">
                                      <p:cBhvr additive="base">
                                        <p:cTn id="117" dur="500" fill="hold"/>
                                        <p:tgtEl>
                                          <p:spTgt spid="751630">
                                            <p:txEl>
                                              <p:pRg st="13" end="13"/>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75163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par>
                          <p:cTn id="119" fill="hold">
                            <p:stCondLst>
                              <p:cond delay="500"/>
                            </p:stCondLst>
                            <p:childTnLst>
                              <p:par>
                                <p:cTn id="120" presetID="2" presetClass="entr" presetSubtype="4" fill="hold" nodeType="afterEffect">
                                  <p:stCondLst>
                                    <p:cond delay="0"/>
                                  </p:stCondLst>
                                  <p:childTnLst>
                                    <p:set>
                                      <p:cBhvr>
                                        <p:cTn id="121" dur="1" fill="hold">
                                          <p:stCondLst>
                                            <p:cond delay="0"/>
                                          </p:stCondLst>
                                        </p:cTn>
                                        <p:tgtEl>
                                          <p:spTgt spid="751631">
                                            <p:txEl>
                                              <p:pRg st="8" end="8"/>
                                            </p:txEl>
                                          </p:spTgt>
                                        </p:tgtEl>
                                        <p:attrNameLst>
                                          <p:attrName>style.visibility</p:attrName>
                                        </p:attrNameLst>
                                      </p:cBhvr>
                                      <p:to>
                                        <p:strVal val="visible"/>
                                      </p:to>
                                    </p:set>
                                    <p:anim calcmode="lin" valueType="num">
                                      <p:cBhvr additive="base">
                                        <p:cTn id="122" dur="500" fill="hold"/>
                                        <p:tgtEl>
                                          <p:spTgt spid="751631">
                                            <p:txEl>
                                              <p:pRg st="8" end="8"/>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751631">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751630">
                                            <p:txEl>
                                              <p:pRg st="14" end="14"/>
                                            </p:txEl>
                                          </p:spTgt>
                                        </p:tgtEl>
                                        <p:attrNameLst>
                                          <p:attrName>style.visibility</p:attrName>
                                        </p:attrNameLst>
                                      </p:cBhvr>
                                      <p:to>
                                        <p:strVal val="visible"/>
                                      </p:to>
                                    </p:set>
                                    <p:anim calcmode="lin" valueType="num">
                                      <p:cBhvr additive="base">
                                        <p:cTn id="128" dur="500" fill="hold"/>
                                        <p:tgtEl>
                                          <p:spTgt spid="751630">
                                            <p:txEl>
                                              <p:pRg st="14" end="14"/>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751630">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par>
                          <p:cTn id="130" fill="hold">
                            <p:stCondLst>
                              <p:cond delay="500"/>
                            </p:stCondLst>
                            <p:childTnLst>
                              <p:par>
                                <p:cTn id="131" presetID="2" presetClass="entr" presetSubtype="4" fill="hold" nodeType="afterEffect">
                                  <p:stCondLst>
                                    <p:cond delay="0"/>
                                  </p:stCondLst>
                                  <p:childTnLst>
                                    <p:set>
                                      <p:cBhvr>
                                        <p:cTn id="132" dur="1" fill="hold">
                                          <p:stCondLst>
                                            <p:cond delay="0"/>
                                          </p:stCondLst>
                                        </p:cTn>
                                        <p:tgtEl>
                                          <p:spTgt spid="751631">
                                            <p:txEl>
                                              <p:pRg st="9" end="9"/>
                                            </p:txEl>
                                          </p:spTgt>
                                        </p:tgtEl>
                                        <p:attrNameLst>
                                          <p:attrName>style.visibility</p:attrName>
                                        </p:attrNameLst>
                                      </p:cBhvr>
                                      <p:to>
                                        <p:strVal val="visible"/>
                                      </p:to>
                                    </p:set>
                                    <p:anim calcmode="lin" valueType="num">
                                      <p:cBhvr additive="base">
                                        <p:cTn id="133" dur="500" fill="hold"/>
                                        <p:tgtEl>
                                          <p:spTgt spid="751631">
                                            <p:txEl>
                                              <p:pRg st="9" end="9"/>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51631">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51630">
                                            <p:txEl>
                                              <p:pRg st="15" end="15"/>
                                            </p:txEl>
                                          </p:spTgt>
                                        </p:tgtEl>
                                        <p:attrNameLst>
                                          <p:attrName>style.visibility</p:attrName>
                                        </p:attrNameLst>
                                      </p:cBhvr>
                                      <p:to>
                                        <p:strVal val="visible"/>
                                      </p:to>
                                    </p:set>
                                    <p:anim calcmode="lin" valueType="num">
                                      <p:cBhvr additive="base">
                                        <p:cTn id="139" dur="500" fill="hold"/>
                                        <p:tgtEl>
                                          <p:spTgt spid="751630">
                                            <p:txEl>
                                              <p:pRg st="15" end="1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51630">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3" name="camera.wav"/>
                                        </p:tgtEl>
                                      </p:cMediaNode>
                                    </p:audio>
                                  </p:subTnLst>
                                </p:cTn>
                              </p:par>
                            </p:childTnLst>
                          </p:cTn>
                        </p:par>
                        <p:par>
                          <p:cTn id="141" fill="hold">
                            <p:stCondLst>
                              <p:cond delay="500"/>
                            </p:stCondLst>
                            <p:childTnLst>
                              <p:par>
                                <p:cTn id="142" presetID="2" presetClass="entr" presetSubtype="4" fill="hold" nodeType="afterEffect">
                                  <p:stCondLst>
                                    <p:cond delay="0"/>
                                  </p:stCondLst>
                                  <p:childTnLst>
                                    <p:set>
                                      <p:cBhvr>
                                        <p:cTn id="143" dur="1" fill="hold">
                                          <p:stCondLst>
                                            <p:cond delay="0"/>
                                          </p:stCondLst>
                                        </p:cTn>
                                        <p:tgtEl>
                                          <p:spTgt spid="751631">
                                            <p:txEl>
                                              <p:pRg st="10" end="10"/>
                                            </p:txEl>
                                          </p:spTgt>
                                        </p:tgtEl>
                                        <p:attrNameLst>
                                          <p:attrName>style.visibility</p:attrName>
                                        </p:attrNameLst>
                                      </p:cBhvr>
                                      <p:to>
                                        <p:strVal val="visible"/>
                                      </p:to>
                                    </p:set>
                                    <p:anim calcmode="lin" valueType="num">
                                      <p:cBhvr additive="base">
                                        <p:cTn id="144" dur="500" fill="hold"/>
                                        <p:tgtEl>
                                          <p:spTgt spid="751631">
                                            <p:txEl>
                                              <p:pRg st="10" end="1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751631">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2"/>
                                            </p:cond>
                                          </p:stCondLst>
                                          <p:endCondLst>
                                            <p:cond evt="onStopAudio" delay="0">
                                              <p:tgtEl>
                                                <p:sldTgt/>
                                              </p:tgtEl>
                                            </p:cond>
                                          </p:endCondLst>
                                        </p:cTn>
                                        <p:tgtEl>
                                          <p:sndTgt r:embed="rId3" name="camera.wav"/>
                                        </p:tgtEl>
                                      </p:cMediaNode>
                                    </p:audio>
                                  </p:sub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751630">
                                            <p:txEl>
                                              <p:pRg st="16" end="16"/>
                                            </p:txEl>
                                          </p:spTgt>
                                        </p:tgtEl>
                                        <p:attrNameLst>
                                          <p:attrName>style.visibility</p:attrName>
                                        </p:attrNameLst>
                                      </p:cBhvr>
                                      <p:to>
                                        <p:strVal val="visible"/>
                                      </p:to>
                                    </p:set>
                                    <p:anim calcmode="lin" valueType="num">
                                      <p:cBhvr additive="base">
                                        <p:cTn id="150" dur="500" fill="hold"/>
                                        <p:tgtEl>
                                          <p:spTgt spid="751630">
                                            <p:txEl>
                                              <p:pRg st="16" end="16"/>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751630">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par>
                          <p:cTn id="152" fill="hold">
                            <p:stCondLst>
                              <p:cond delay="500"/>
                            </p:stCondLst>
                            <p:childTnLst>
                              <p:par>
                                <p:cTn id="153" presetID="2" presetClass="entr" presetSubtype="4" fill="hold" nodeType="afterEffect">
                                  <p:stCondLst>
                                    <p:cond delay="0"/>
                                  </p:stCondLst>
                                  <p:childTnLst>
                                    <p:set>
                                      <p:cBhvr>
                                        <p:cTn id="154" dur="1" fill="hold">
                                          <p:stCondLst>
                                            <p:cond delay="0"/>
                                          </p:stCondLst>
                                        </p:cTn>
                                        <p:tgtEl>
                                          <p:spTgt spid="751631">
                                            <p:txEl>
                                              <p:pRg st="11" end="11"/>
                                            </p:txEl>
                                          </p:spTgt>
                                        </p:tgtEl>
                                        <p:attrNameLst>
                                          <p:attrName>style.visibility</p:attrName>
                                        </p:attrNameLst>
                                      </p:cBhvr>
                                      <p:to>
                                        <p:strVal val="visible"/>
                                      </p:to>
                                    </p:set>
                                    <p:anim calcmode="lin" valueType="num">
                                      <p:cBhvr additive="base">
                                        <p:cTn id="155" dur="500" fill="hold"/>
                                        <p:tgtEl>
                                          <p:spTgt spid="751631">
                                            <p:txEl>
                                              <p:pRg st="11" end="11"/>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751631">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751630">
                                            <p:txEl>
                                              <p:pRg st="17" end="17"/>
                                            </p:txEl>
                                          </p:spTgt>
                                        </p:tgtEl>
                                        <p:attrNameLst>
                                          <p:attrName>style.visibility</p:attrName>
                                        </p:attrNameLst>
                                      </p:cBhvr>
                                      <p:to>
                                        <p:strVal val="visible"/>
                                      </p:to>
                                    </p:set>
                                    <p:anim calcmode="lin" valueType="num">
                                      <p:cBhvr additive="base">
                                        <p:cTn id="161" dur="500" fill="hold"/>
                                        <p:tgtEl>
                                          <p:spTgt spid="751630">
                                            <p:txEl>
                                              <p:pRg st="17" end="1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751630">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9"/>
                                            </p:cond>
                                          </p:stCondLst>
                                          <p:endCondLst>
                                            <p:cond evt="onStopAudio" delay="0">
                                              <p:tgtEl>
                                                <p:sldTgt/>
                                              </p:tgtEl>
                                            </p:cond>
                                          </p:endCondLst>
                                        </p:cTn>
                                        <p:tgtEl>
                                          <p:sndTgt r:embed="rId3" name="camera.wav"/>
                                        </p:tgtEl>
                                      </p:cMediaNode>
                                    </p:audio>
                                  </p:sub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751630">
                                            <p:txEl>
                                              <p:pRg st="18" end="18"/>
                                            </p:txEl>
                                          </p:spTgt>
                                        </p:tgtEl>
                                        <p:attrNameLst>
                                          <p:attrName>style.visibility</p:attrName>
                                        </p:attrNameLst>
                                      </p:cBhvr>
                                      <p:to>
                                        <p:strVal val="visible"/>
                                      </p:to>
                                    </p:set>
                                    <p:anim calcmode="lin" valueType="num">
                                      <p:cBhvr additive="base">
                                        <p:cTn id="167" dur="500" fill="hold"/>
                                        <p:tgtEl>
                                          <p:spTgt spid="751630">
                                            <p:txEl>
                                              <p:pRg st="18" end="1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1630">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3" name="camera.wav"/>
                                        </p:tgtEl>
                                      </p:cMediaNode>
                                    </p:audio>
                                  </p:subTnLst>
                                </p:cTn>
                              </p:par>
                              <p:par>
                                <p:cTn id="169" presetID="2" presetClass="entr" presetSubtype="4" fill="hold" nodeType="withEffect">
                                  <p:stCondLst>
                                    <p:cond delay="0"/>
                                  </p:stCondLst>
                                  <p:childTnLst>
                                    <p:set>
                                      <p:cBhvr>
                                        <p:cTn id="170" dur="1" fill="hold">
                                          <p:stCondLst>
                                            <p:cond delay="0"/>
                                          </p:stCondLst>
                                        </p:cTn>
                                        <p:tgtEl>
                                          <p:spTgt spid="751630">
                                            <p:txEl>
                                              <p:pRg st="19" end="19"/>
                                            </p:txEl>
                                          </p:spTgt>
                                        </p:tgtEl>
                                        <p:attrNameLst>
                                          <p:attrName>style.visibility</p:attrName>
                                        </p:attrNameLst>
                                      </p:cBhvr>
                                      <p:to>
                                        <p:strVal val="visible"/>
                                      </p:to>
                                    </p:set>
                                    <p:anim calcmode="lin" valueType="num">
                                      <p:cBhvr additive="base">
                                        <p:cTn id="171" dur="500" fill="hold"/>
                                        <p:tgtEl>
                                          <p:spTgt spid="751630">
                                            <p:txEl>
                                              <p:pRg st="19" end="19"/>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751630">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9"/>
                                            </p:cond>
                                          </p:stCondLst>
                                          <p:endCondLst>
                                            <p:cond evt="onStopAudio" delay="0">
                                              <p:tgtEl>
                                                <p:sldTgt/>
                                              </p:tgtEl>
                                            </p:cond>
                                          </p:endCondLst>
                                        </p:cTn>
                                        <p:tgtEl>
                                          <p:sndTgt r:embed="rId3" name="camera.wav"/>
                                        </p:tgtEl>
                                      </p:cMediaNode>
                                    </p:audio>
                                  </p:subTnLst>
                                </p:cTn>
                              </p:par>
                            </p:childTnLst>
                          </p:cTn>
                        </p:par>
                        <p:par>
                          <p:cTn id="173" fill="hold">
                            <p:stCondLst>
                              <p:cond delay="500"/>
                            </p:stCondLst>
                            <p:childTnLst>
                              <p:par>
                                <p:cTn id="174" presetID="2" presetClass="entr" presetSubtype="4" fill="hold" nodeType="afterEffect">
                                  <p:stCondLst>
                                    <p:cond delay="0"/>
                                  </p:stCondLst>
                                  <p:childTnLst>
                                    <p:set>
                                      <p:cBhvr>
                                        <p:cTn id="175" dur="1" fill="hold">
                                          <p:stCondLst>
                                            <p:cond delay="0"/>
                                          </p:stCondLst>
                                        </p:cTn>
                                        <p:tgtEl>
                                          <p:spTgt spid="751631">
                                            <p:txEl>
                                              <p:pRg st="12" end="12"/>
                                            </p:txEl>
                                          </p:spTgt>
                                        </p:tgtEl>
                                        <p:attrNameLst>
                                          <p:attrName>style.visibility</p:attrName>
                                        </p:attrNameLst>
                                      </p:cBhvr>
                                      <p:to>
                                        <p:strVal val="visible"/>
                                      </p:to>
                                    </p:set>
                                    <p:anim calcmode="lin" valueType="num">
                                      <p:cBhvr additive="base">
                                        <p:cTn id="176" dur="500" fill="hold"/>
                                        <p:tgtEl>
                                          <p:spTgt spid="751631">
                                            <p:txEl>
                                              <p:pRg st="12" end="12"/>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751631">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4"/>
                                            </p:cond>
                                          </p:stCondLst>
                                          <p:endCondLst>
                                            <p:cond evt="onStopAudio" delay="0">
                                              <p:tgtEl>
                                                <p:sldTgt/>
                                              </p:tgtEl>
                                            </p:cond>
                                          </p:endCondLst>
                                        </p:cTn>
                                        <p:tgtEl>
                                          <p:sndTgt r:embed="rId3" name="camera.wav"/>
                                        </p:tgtEl>
                                      </p:cMediaNode>
                                    </p:audio>
                                  </p:subTnLst>
                                </p:cTn>
                              </p:par>
                            </p:childTnLst>
                          </p:cTn>
                        </p:par>
                        <p:par>
                          <p:cTn id="178" fill="hold">
                            <p:stCondLst>
                              <p:cond delay="1000"/>
                            </p:stCondLst>
                            <p:childTnLst>
                              <p:par>
                                <p:cTn id="179" presetID="18" presetClass="entr" presetSubtype="12" fill="hold" grpId="0" nodeType="afterEffect">
                                  <p:stCondLst>
                                    <p:cond delay="0"/>
                                  </p:stCondLst>
                                  <p:childTnLst>
                                    <p:set>
                                      <p:cBhvr>
                                        <p:cTn id="180" dur="1" fill="hold">
                                          <p:stCondLst>
                                            <p:cond delay="0"/>
                                          </p:stCondLst>
                                        </p:cTn>
                                        <p:tgtEl>
                                          <p:spTgt spid="751633"/>
                                        </p:tgtEl>
                                        <p:attrNameLst>
                                          <p:attrName>style.visibility</p:attrName>
                                        </p:attrNameLst>
                                      </p:cBhvr>
                                      <p:to>
                                        <p:strVal val="visible"/>
                                      </p:to>
                                    </p:set>
                                    <p:animEffect transition="in" filter="strips(downLeft)">
                                      <p:cBhvr>
                                        <p:cTn id="181" dur="500"/>
                                        <p:tgtEl>
                                          <p:spTgt spid="751633"/>
                                        </p:tgtEl>
                                      </p:cBhvr>
                                    </p:animEffect>
                                  </p:childTnLst>
                                  <p:subTnLst>
                                    <p:audio>
                                      <p:cMediaNode>
                                        <p:cTn display="0" masterRel="sameClick">
                                          <p:stCondLst>
                                            <p:cond evt="begin" delay="0">
                                              <p:tn val="179"/>
                                            </p:cond>
                                          </p:stCondLst>
                                          <p:endCondLst>
                                            <p:cond evt="onStopAudio" delay="0">
                                              <p:tgtEl>
                                                <p:sldTgt/>
                                              </p:tgtEl>
                                            </p:cond>
                                          </p:endCondLst>
                                        </p:cTn>
                                        <p:tgtEl>
                                          <p:sndTgt r:embed="rId3" name="camera.wav"/>
                                        </p:tgtEl>
                                      </p:cMediaNode>
                                    </p:audio>
                                  </p:subTnLst>
                                </p:cTn>
                              </p:par>
                            </p:childTnLst>
                          </p:cTn>
                        </p:par>
                        <p:par>
                          <p:cTn id="182" fill="hold">
                            <p:stCondLst>
                              <p:cond delay="1500"/>
                            </p:stCondLst>
                            <p:childTnLst>
                              <p:par>
                                <p:cTn id="183" presetID="18" presetClass="entr" presetSubtype="6" fill="hold" grpId="0" nodeType="afterEffect">
                                  <p:stCondLst>
                                    <p:cond delay="0"/>
                                  </p:stCondLst>
                                  <p:childTnLst>
                                    <p:set>
                                      <p:cBhvr>
                                        <p:cTn id="184" dur="1" fill="hold">
                                          <p:stCondLst>
                                            <p:cond delay="0"/>
                                          </p:stCondLst>
                                        </p:cTn>
                                        <p:tgtEl>
                                          <p:spTgt spid="751635"/>
                                        </p:tgtEl>
                                        <p:attrNameLst>
                                          <p:attrName>style.visibility</p:attrName>
                                        </p:attrNameLst>
                                      </p:cBhvr>
                                      <p:to>
                                        <p:strVal val="visible"/>
                                      </p:to>
                                    </p:set>
                                    <p:animEffect transition="in" filter="strips(downRight)">
                                      <p:cBhvr>
                                        <p:cTn id="185" dur="500"/>
                                        <p:tgtEl>
                                          <p:spTgt spid="751635"/>
                                        </p:tgtEl>
                                      </p:cBhvr>
                                    </p:animEffect>
                                  </p:childTnLst>
                                  <p:subTnLst>
                                    <p:audio>
                                      <p:cMediaNode>
                                        <p:cTn display="0" masterRel="sameClick">
                                          <p:stCondLst>
                                            <p:cond evt="begin" delay="0">
                                              <p:tn val="183"/>
                                            </p:cond>
                                          </p:stCondLst>
                                          <p:endCondLst>
                                            <p:cond evt="onStopAudio" delay="0">
                                              <p:tgtEl>
                                                <p:sldTgt/>
                                              </p:tgtEl>
                                            </p:cond>
                                          </p:endCondLst>
                                        </p:cTn>
                                        <p:tgtEl>
                                          <p:sndTgt r:embed="rId4" name="laser.wav"/>
                                        </p:tgtEl>
                                      </p:cMediaNode>
                                    </p:audio>
                                    <p:set>
                                      <p:cBhvr override="childStyle">
                                        <p:cTn dur="1" fill="hold" display="0" masterRel="nextClick" afterEffect="1"/>
                                        <p:tgtEl>
                                          <p:spTgt spid="751635"/>
                                        </p:tgtEl>
                                        <p:attrNameLst>
                                          <p:attrName>style.visibility</p:attrName>
                                        </p:attrNameLst>
                                      </p:cBhvr>
                                      <p:to>
                                        <p:strVal val="hidden"/>
                                      </p:to>
                                    </p:set>
                                  </p:subTnLst>
                                </p:cTn>
                              </p:par>
                            </p:childTnLst>
                          </p:cTn>
                        </p:par>
                      </p:childTnLst>
                    </p:cTn>
                  </p:par>
                  <p:par>
                    <p:cTn id="186" fill="hold">
                      <p:stCondLst>
                        <p:cond delay="indefinite"/>
                      </p:stCondLst>
                      <p:childTnLst>
                        <p:par>
                          <p:cTn id="187" fill="hold">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751634"/>
                                        </p:tgtEl>
                                        <p:attrNameLst>
                                          <p:attrName>style.visibility</p:attrName>
                                        </p:attrNameLst>
                                      </p:cBhvr>
                                      <p:to>
                                        <p:strVal val="visible"/>
                                      </p:to>
                                    </p:set>
                                    <p:animEffect transition="in" filter="strips(downRight)">
                                      <p:cBhvr>
                                        <p:cTn id="190" dur="500"/>
                                        <p:tgtEl>
                                          <p:spTgt spid="751634"/>
                                        </p:tgtEl>
                                      </p:cBhvr>
                                    </p:animEffect>
                                  </p:childTnLst>
                                  <p:subTnLst>
                                    <p:audio>
                                      <p:cMediaNode>
                                        <p:cTn display="0" masterRel="sameClick">
                                          <p:stCondLst>
                                            <p:cond evt="begin" delay="0">
                                              <p:tn val="18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33" grpId="0" animBg="1"/>
      <p:bldP spid="751634" grpId="0" animBg="1"/>
      <p:bldP spid="75163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9" name="Text Box 5"/>
          <p:cNvSpPr txBox="1">
            <a:spLocks noChangeArrowheads="1"/>
          </p:cNvSpPr>
          <p:nvPr/>
        </p:nvSpPr>
        <p:spPr bwMode="auto">
          <a:xfrm>
            <a:off x="675096" y="188914"/>
            <a:ext cx="3382962" cy="57943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1.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整数的输出</a:t>
            </a:r>
            <a:r>
              <a:rPr lang="zh-CN" altLang="en-US" sz="3200">
                <a:solidFill>
                  <a:srgbClr val="FF0066"/>
                </a:solidFill>
                <a:latin typeface="隶书" pitchFamily="49" charset="-122"/>
                <a:ea typeface="隶书" pitchFamily="49" charset="-122"/>
              </a:rPr>
              <a:t> </a:t>
            </a:r>
          </a:p>
        </p:txBody>
      </p:sp>
      <p:sp>
        <p:nvSpPr>
          <p:cNvPr id="753670" name="Text Box 6"/>
          <p:cNvSpPr txBox="1">
            <a:spLocks noChangeArrowheads="1"/>
          </p:cNvSpPr>
          <p:nvPr/>
        </p:nvSpPr>
        <p:spPr bwMode="auto">
          <a:xfrm>
            <a:off x="1005296" y="747713"/>
            <a:ext cx="340995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CC00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CC0066"/>
                </a:solidFill>
                <a:effectLst>
                  <a:outerShdw blurRad="38100" dist="38100" dir="2700000" algn="tl">
                    <a:srgbClr val="000000"/>
                  </a:outerShdw>
                </a:effectLst>
                <a:latin typeface="楷体" pitchFamily="49" charset="-122"/>
                <a:ea typeface="楷体" pitchFamily="49" charset="-122"/>
              </a:rPr>
              <a:t>无符号整数的输出</a:t>
            </a:r>
            <a:r>
              <a:rPr lang="zh-CN" altLang="en-US" dirty="0">
                <a:solidFill>
                  <a:srgbClr val="FF0066"/>
                </a:solidFill>
                <a:latin typeface="楷体" pitchFamily="49" charset="-122"/>
                <a:ea typeface="楷体" pitchFamily="49" charset="-122"/>
              </a:rPr>
              <a:t> </a:t>
            </a:r>
          </a:p>
        </p:txBody>
      </p:sp>
      <p:sp>
        <p:nvSpPr>
          <p:cNvPr id="753671" name="Text Box 7"/>
          <p:cNvSpPr txBox="1">
            <a:spLocks noChangeArrowheads="1"/>
          </p:cNvSpPr>
          <p:nvPr/>
        </p:nvSpPr>
        <p:spPr bwMode="auto">
          <a:xfrm>
            <a:off x="1438217" y="1169988"/>
            <a:ext cx="2403475"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一般形式：</a:t>
            </a:r>
          </a:p>
        </p:txBody>
      </p:sp>
      <p:sp>
        <p:nvSpPr>
          <p:cNvPr id="753672" name="Rectangle 8"/>
          <p:cNvSpPr>
            <a:spLocks noChangeArrowheads="1"/>
          </p:cNvSpPr>
          <p:nvPr/>
        </p:nvSpPr>
        <p:spPr bwMode="auto">
          <a:xfrm>
            <a:off x="1916212" y="3212976"/>
            <a:ext cx="9364364"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p3d/>
          </a:bodyPr>
          <a:lstStyle/>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表示可选项，可缺省。</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表示互斥关系。</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表示当以八进制形式输出数据（</a:t>
            </a:r>
            <a:r>
              <a:rPr lang="en-US" altLang="zh-CN" b="1" dirty="0">
                <a:effectLst>
                  <a:outerShdw blurRad="38100" dist="38100" dir="2700000" algn="tl">
                    <a:srgbClr val="FFFFFF"/>
                  </a:outerShdw>
                </a:effectLst>
                <a:latin typeface="+mn-lt"/>
                <a:ea typeface="楷体" pitchFamily="49" charset="-122"/>
              </a:rPr>
              <a:t>%o</a:t>
            </a:r>
            <a:r>
              <a:rPr lang="zh-CN" altLang="en-US" b="1" dirty="0">
                <a:effectLst>
                  <a:outerShdw blurRad="38100" dist="38100" dir="2700000" algn="tl">
                    <a:srgbClr val="FFFFFF"/>
                  </a:outerShdw>
                </a:effectLst>
                <a:latin typeface="+mn-lt"/>
                <a:ea typeface="楷体"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lt"/>
                <a:ea typeface="楷体" pitchFamily="49" charset="-122"/>
              </a:rPr>
              <a:t>；当以十六进制形式输出数据（</a:t>
            </a:r>
            <a:r>
              <a:rPr lang="en-US" altLang="zh-CN" b="1" dirty="0">
                <a:effectLst>
                  <a:outerShdw blurRad="38100" dist="38100" dir="2700000" algn="tl">
                    <a:srgbClr val="FFFFFF"/>
                  </a:outerShdw>
                </a:effectLst>
                <a:latin typeface="+mn-lt"/>
                <a:ea typeface="楷体" pitchFamily="49" charset="-122"/>
              </a:rPr>
              <a:t>%x</a:t>
            </a:r>
            <a:r>
              <a:rPr lang="zh-CN" altLang="en-US" b="1" dirty="0">
                <a:effectLst>
                  <a:outerShdw blurRad="38100" dist="38100" dir="2700000" algn="tl">
                    <a:srgbClr val="FFFFFF"/>
                  </a:outerShdw>
                </a:effectLst>
                <a:latin typeface="+mn-lt"/>
                <a:ea typeface="楷体" pitchFamily="49" charset="-122"/>
              </a:rPr>
              <a:t>或</a:t>
            </a:r>
            <a:r>
              <a:rPr lang="en-US" altLang="zh-CN" b="1" dirty="0">
                <a:effectLst>
                  <a:outerShdw blurRad="38100" dist="38100" dir="2700000" algn="tl">
                    <a:srgbClr val="FFFFFF"/>
                  </a:outerShdw>
                </a:effectLst>
                <a:latin typeface="+mn-lt"/>
                <a:ea typeface="楷体" pitchFamily="49" charset="-122"/>
              </a:rPr>
              <a:t>%X</a:t>
            </a:r>
            <a:r>
              <a:rPr lang="zh-CN" altLang="en-US" b="1" dirty="0">
                <a:effectLst>
                  <a:outerShdw blurRad="38100" dist="38100" dir="2700000" algn="tl">
                    <a:srgbClr val="FFFFFF"/>
                  </a:outerShdw>
                </a:effectLst>
                <a:latin typeface="+mn-lt"/>
                <a:ea typeface="楷体"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itchFamily="49" charset="-122"/>
              </a:rPr>
              <a:t>0x</a:t>
            </a:r>
            <a:r>
              <a:rPr lang="zh-CN" altLang="en-US" b="1" dirty="0">
                <a:effectLst>
                  <a:outerShdw blurRad="38100" dist="38100" dir="2700000" algn="tl">
                    <a:srgbClr val="FFFFFF"/>
                  </a:outerShdw>
                </a:effectLst>
                <a:latin typeface="+mn-lt"/>
                <a:ea typeface="楷体" pitchFamily="49" charset="-122"/>
              </a:rPr>
              <a:t>或</a:t>
            </a:r>
            <a:r>
              <a:rPr lang="en-US" altLang="zh-CN" b="1" dirty="0">
                <a:solidFill>
                  <a:srgbClr val="3333FF"/>
                </a:solidFill>
                <a:effectLst>
                  <a:outerShdw blurRad="38100" dist="38100" dir="2700000" algn="tl">
                    <a:srgbClr val="FFFFFF"/>
                  </a:outerShdw>
                </a:effectLst>
                <a:latin typeface="+mn-lt"/>
                <a:ea typeface="楷体" pitchFamily="49" charset="-122"/>
              </a:rPr>
              <a:t>0X</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.precision</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的含义与前面介绍的相同，但要注意，</a:t>
            </a:r>
            <a:r>
              <a:rPr lang="en-US" altLang="zh-CN" b="1" dirty="0">
                <a:effectLst>
                  <a:outerShdw blurRad="38100" dist="38100" dir="2700000" algn="tl">
                    <a:srgbClr val="FFFFFF"/>
                  </a:outerShdw>
                </a:effectLst>
                <a:latin typeface="+mn-lt"/>
                <a:ea typeface="楷体" pitchFamily="49" charset="-122"/>
              </a:rPr>
              <a:t>precision</a:t>
            </a:r>
            <a:r>
              <a:rPr lang="zh-CN" altLang="en-US" b="1" dirty="0">
                <a:effectLst>
                  <a:outerShdw blurRad="38100" dist="38100" dir="2700000" algn="tl">
                    <a:srgbClr val="FFFFFF"/>
                  </a:outerShdw>
                </a:effectLst>
                <a:latin typeface="+mn-lt"/>
                <a:ea typeface="楷体" pitchFamily="49" charset="-122"/>
              </a:rPr>
              <a:t>所指定的位数不包含</a:t>
            </a:r>
            <a:r>
              <a:rPr lang="en-US" altLang="zh-CN" b="1" dirty="0">
                <a:effectLst>
                  <a:outerShdw blurRad="38100" dist="38100" dir="2700000" algn="tl">
                    <a:srgbClr val="FFFFFF"/>
                  </a:outerShdw>
                </a:effectLst>
                <a:latin typeface="+mn-lt"/>
                <a:ea typeface="楷体" pitchFamily="49" charset="-122"/>
              </a:rPr>
              <a:t>0x</a:t>
            </a:r>
            <a:r>
              <a:rPr lang="zh-CN" altLang="en-US" b="1" dirty="0">
                <a:effectLst>
                  <a:outerShdw blurRad="38100" dist="38100" dir="2700000" algn="tl">
                    <a:srgbClr val="FFFFFF"/>
                  </a:outerShdw>
                </a:effectLst>
                <a:latin typeface="+mn-lt"/>
                <a:ea typeface="楷体" pitchFamily="49" charset="-122"/>
              </a:rPr>
              <a:t>或</a:t>
            </a:r>
            <a:r>
              <a:rPr lang="en-US" altLang="zh-CN" b="1" dirty="0">
                <a:effectLst>
                  <a:outerShdw blurRad="38100" dist="38100" dir="2700000" algn="tl">
                    <a:srgbClr val="FFFFFF"/>
                  </a:outerShdw>
                </a:effectLst>
                <a:latin typeface="+mn-lt"/>
                <a:ea typeface="楷体" pitchFamily="49" charset="-122"/>
              </a:rPr>
              <a:t>0X</a:t>
            </a:r>
            <a:r>
              <a:rPr lang="zh-CN" altLang="en-US" b="1" dirty="0">
                <a:effectLst>
                  <a:outerShdw blurRad="38100" dist="38100" dir="2700000" algn="tl">
                    <a:srgbClr val="FFFFFF"/>
                  </a:outerShdw>
                </a:effectLst>
                <a:latin typeface="+mn-lt"/>
                <a:ea typeface="楷体" pitchFamily="49" charset="-122"/>
              </a:rPr>
              <a:t>所占的位数。</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0066"/>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itchFamily="49" charset="-122"/>
              </a:rPr>
              <a:t>其它字段的含义与前面介绍的相同。 </a:t>
            </a:r>
          </a:p>
        </p:txBody>
      </p:sp>
      <p:sp>
        <p:nvSpPr>
          <p:cNvPr id="753673" name="Text Box 9"/>
          <p:cNvSpPr txBox="1">
            <a:spLocks noChangeArrowheads="1"/>
          </p:cNvSpPr>
          <p:nvPr/>
        </p:nvSpPr>
        <p:spPr bwMode="auto">
          <a:xfrm>
            <a:off x="1460277" y="2628900"/>
            <a:ext cx="2403475"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说明：</a:t>
            </a:r>
          </a:p>
        </p:txBody>
      </p:sp>
      <p:grpSp>
        <p:nvGrpSpPr>
          <p:cNvPr id="753679" name="Group 15"/>
          <p:cNvGrpSpPr>
            <a:grpSpLocks/>
          </p:cNvGrpSpPr>
          <p:nvPr/>
        </p:nvGrpSpPr>
        <p:grpSpPr bwMode="auto">
          <a:xfrm>
            <a:off x="1935258" y="1655764"/>
            <a:ext cx="7389813" cy="1093787"/>
            <a:chOff x="810" y="1043"/>
            <a:chExt cx="4655" cy="689"/>
          </a:xfrm>
          <a:effectLst>
            <a:outerShdw blurRad="50800" dist="106680" dir="2700000" algn="tl" rotWithShape="0">
              <a:prstClr val="black">
                <a:alpha val="43000"/>
              </a:prstClr>
            </a:outerShdw>
          </a:effectLst>
        </p:grpSpPr>
        <p:sp>
          <p:nvSpPr>
            <p:cNvPr id="753675" name="Text Box 11"/>
            <p:cNvSpPr txBox="1">
              <a:spLocks noChangeArrowheads="1"/>
            </p:cNvSpPr>
            <p:nvPr/>
          </p:nvSpPr>
          <p:spPr bwMode="auto">
            <a:xfrm>
              <a:off x="810" y="1043"/>
              <a:ext cx="4655"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[0] [width] [.precision] [l] [h]  u | o | x | X</a:t>
              </a:r>
            </a:p>
          </p:txBody>
        </p:sp>
        <p:sp>
          <p:nvSpPr>
            <p:cNvPr id="753676" name="AutoShape 12"/>
            <p:cNvSpPr>
              <a:spLocks/>
            </p:cNvSpPr>
            <p:nvPr/>
          </p:nvSpPr>
          <p:spPr bwMode="auto">
            <a:xfrm rot="-5400000">
              <a:off x="2715" y="78"/>
              <a:ext cx="136" cy="2757"/>
            </a:xfrm>
            <a:prstGeom prst="leftBrace">
              <a:avLst>
                <a:gd name="adj1" fmla="val 168934"/>
                <a:gd name="adj2" fmla="val 50000"/>
              </a:avLst>
            </a:prstGeom>
            <a:noFill/>
            <a:ln w="25400">
              <a:solidFill>
                <a:srgbClr val="0000FF"/>
              </a:solidFill>
              <a:round/>
              <a:headEnd/>
              <a:tailEnd/>
            </a:ln>
            <a:effectLst/>
          </p:spPr>
          <p:txBody>
            <a:bodyPr wrap="none" anchor="ctr"/>
            <a:lstStyle/>
            <a:p>
              <a:endParaRPr lang="zh-CN" altLang="en-US"/>
            </a:p>
          </p:txBody>
        </p:sp>
        <p:sp>
          <p:nvSpPr>
            <p:cNvPr id="753677" name="Text Box 13"/>
            <p:cNvSpPr txBox="1">
              <a:spLocks noChangeArrowheads="1"/>
            </p:cNvSpPr>
            <p:nvPr/>
          </p:nvSpPr>
          <p:spPr bwMode="auto">
            <a:xfrm>
              <a:off x="2101" y="1444"/>
              <a:ext cx="2086" cy="288"/>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itchFamily="49" charset="-122"/>
                  <a:ea typeface="楷体" pitchFamily="49" charset="-122"/>
                </a:rPr>
                <a:t>辅助格式控制字符（修饰符）</a:t>
              </a:r>
              <a:r>
                <a:rPr lang="zh-CN" altLang="en-US" dirty="0">
                  <a:latin typeface="楷体" pitchFamily="49" charset="-122"/>
                  <a:ea typeface="楷体" pitchFamily="49" charset="-122"/>
                </a:rPr>
                <a:t> </a:t>
              </a:r>
            </a:p>
          </p:txBody>
        </p:sp>
      </p:grpSp>
      <p:grpSp>
        <p:nvGrpSpPr>
          <p:cNvPr id="753680" name="Group 16"/>
          <p:cNvGrpSpPr>
            <a:grpSpLocks/>
          </p:cNvGrpSpPr>
          <p:nvPr/>
        </p:nvGrpSpPr>
        <p:grpSpPr bwMode="auto">
          <a:xfrm>
            <a:off x="-9117" y="0"/>
            <a:ext cx="446088" cy="6858000"/>
            <a:chOff x="0" y="0"/>
            <a:chExt cx="281" cy="4320"/>
          </a:xfrm>
        </p:grpSpPr>
        <p:sp>
          <p:nvSpPr>
            <p:cNvPr id="753681"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53682"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30AE0888-565D-15A9-9C74-B1ADF70FA89C}"/>
              </a:ext>
            </a:extLst>
          </p:cNvPr>
          <p:cNvSpPr>
            <a:spLocks noGrp="1"/>
          </p:cNvSpPr>
          <p:nvPr>
            <p:ph type="sldNum" sz="quarter" idx="12"/>
          </p:nvPr>
        </p:nvSpPr>
        <p:spPr/>
        <p:txBody>
          <a:bodyPr/>
          <a:lstStyle/>
          <a:p>
            <a:fld id="{15D7C00E-7268-483F-89C0-8B682B5C72E5}" type="slidenum">
              <a:rPr lang="en-US" altLang="zh-CN" smtClean="0"/>
              <a:pPr/>
              <a:t>11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3670"/>
                                        </p:tgtEl>
                                        <p:attrNameLst>
                                          <p:attrName>style.visibility</p:attrName>
                                        </p:attrNameLst>
                                      </p:cBhvr>
                                      <p:to>
                                        <p:strVal val="visible"/>
                                      </p:to>
                                    </p:set>
                                    <p:anim calcmode="lin" valueType="num">
                                      <p:cBhvr additive="base">
                                        <p:cTn id="7" dur="500" fill="hold"/>
                                        <p:tgtEl>
                                          <p:spTgt spid="753670"/>
                                        </p:tgtEl>
                                        <p:attrNameLst>
                                          <p:attrName>ppt_x</p:attrName>
                                        </p:attrNameLst>
                                      </p:cBhvr>
                                      <p:tavLst>
                                        <p:tav tm="0">
                                          <p:val>
                                            <p:strVal val="0-#ppt_w/2"/>
                                          </p:val>
                                        </p:tav>
                                        <p:tav tm="100000">
                                          <p:val>
                                            <p:strVal val="#ppt_x"/>
                                          </p:val>
                                        </p:tav>
                                      </p:tavLst>
                                    </p:anim>
                                    <p:anim calcmode="lin" valueType="num">
                                      <p:cBhvr additive="base">
                                        <p:cTn id="8" dur="500" fill="hold"/>
                                        <p:tgtEl>
                                          <p:spTgt spid="753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3671"/>
                                        </p:tgtEl>
                                        <p:attrNameLst>
                                          <p:attrName>style.visibility</p:attrName>
                                        </p:attrNameLst>
                                      </p:cBhvr>
                                      <p:to>
                                        <p:strVal val="visible"/>
                                      </p:to>
                                    </p:set>
                                    <p:anim calcmode="lin" valueType="num">
                                      <p:cBhvr additive="base">
                                        <p:cTn id="13" dur="500" fill="hold"/>
                                        <p:tgtEl>
                                          <p:spTgt spid="753671"/>
                                        </p:tgtEl>
                                        <p:attrNameLst>
                                          <p:attrName>ppt_x</p:attrName>
                                        </p:attrNameLst>
                                      </p:cBhvr>
                                      <p:tavLst>
                                        <p:tav tm="0">
                                          <p:val>
                                            <p:strVal val="0-#ppt_w/2"/>
                                          </p:val>
                                        </p:tav>
                                        <p:tav tm="100000">
                                          <p:val>
                                            <p:strVal val="#ppt_x"/>
                                          </p:val>
                                        </p:tav>
                                      </p:tavLst>
                                    </p:anim>
                                    <p:anim calcmode="lin" valueType="num">
                                      <p:cBhvr additive="base">
                                        <p:cTn id="14" dur="500" fill="hold"/>
                                        <p:tgtEl>
                                          <p:spTgt spid="7536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nodeType="afterEffect">
                                  <p:stCondLst>
                                    <p:cond delay="0"/>
                                  </p:stCondLst>
                                  <p:childTnLst>
                                    <p:set>
                                      <p:cBhvr>
                                        <p:cTn id="17" dur="1" fill="hold">
                                          <p:stCondLst>
                                            <p:cond delay="0"/>
                                          </p:stCondLst>
                                        </p:cTn>
                                        <p:tgtEl>
                                          <p:spTgt spid="753679"/>
                                        </p:tgtEl>
                                        <p:attrNameLst>
                                          <p:attrName>style.visibility</p:attrName>
                                        </p:attrNameLst>
                                      </p:cBhvr>
                                      <p:to>
                                        <p:strVal val="visible"/>
                                      </p:to>
                                    </p:set>
                                    <p:animEffect transition="in" filter="box(out)">
                                      <p:cBhvr>
                                        <p:cTn id="18" dur="500"/>
                                        <p:tgtEl>
                                          <p:spTgt spid="753679"/>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53673"/>
                                        </p:tgtEl>
                                        <p:attrNameLst>
                                          <p:attrName>style.visibility</p:attrName>
                                        </p:attrNameLst>
                                      </p:cBhvr>
                                      <p:to>
                                        <p:strVal val="visible"/>
                                      </p:to>
                                    </p:set>
                                    <p:anim calcmode="lin" valueType="num">
                                      <p:cBhvr additive="base">
                                        <p:cTn id="23" dur="500" fill="hold"/>
                                        <p:tgtEl>
                                          <p:spTgt spid="753673"/>
                                        </p:tgtEl>
                                        <p:attrNameLst>
                                          <p:attrName>ppt_x</p:attrName>
                                        </p:attrNameLst>
                                      </p:cBhvr>
                                      <p:tavLst>
                                        <p:tav tm="0">
                                          <p:val>
                                            <p:strVal val="0-#ppt_w/2"/>
                                          </p:val>
                                        </p:tav>
                                        <p:tav tm="100000">
                                          <p:val>
                                            <p:strVal val="#ppt_x"/>
                                          </p:val>
                                        </p:tav>
                                      </p:tavLst>
                                    </p:anim>
                                    <p:anim calcmode="lin" valueType="num">
                                      <p:cBhvr additive="base">
                                        <p:cTn id="24" dur="500" fill="hold"/>
                                        <p:tgtEl>
                                          <p:spTgt spid="7536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53672"/>
                                        </p:tgtEl>
                                        <p:attrNameLst>
                                          <p:attrName>style.visibility</p:attrName>
                                        </p:attrNameLst>
                                      </p:cBhvr>
                                      <p:to>
                                        <p:strVal val="visible"/>
                                      </p:to>
                                    </p:set>
                                    <p:animEffect transition="in" filter="box(out)">
                                      <p:cBhvr>
                                        <p:cTn id="28" dur="500"/>
                                        <p:tgtEl>
                                          <p:spTgt spid="753672"/>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0" grpId="0"/>
      <p:bldP spid="753671" grpId="0"/>
      <p:bldP spid="753672" grpId="0" animBg="1"/>
      <p:bldP spid="75367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5717" name="Text Box 5"/>
          <p:cNvSpPr txBox="1">
            <a:spLocks noChangeArrowheads="1"/>
          </p:cNvSpPr>
          <p:nvPr/>
        </p:nvSpPr>
        <p:spPr bwMode="auto">
          <a:xfrm>
            <a:off x="348042" y="114280"/>
            <a:ext cx="4714908" cy="461665"/>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无符号整数的格式化输出</a:t>
            </a:r>
            <a:r>
              <a:rPr lang="zh-CN" altLang="en-US" dirty="0">
                <a:solidFill>
                  <a:srgbClr val="FF0066"/>
                </a:solidFill>
                <a:latin typeface="隶书" pitchFamily="49" charset="-122"/>
                <a:ea typeface="隶书" pitchFamily="49" charset="-122"/>
              </a:rPr>
              <a:t> </a:t>
            </a:r>
          </a:p>
        </p:txBody>
      </p:sp>
      <p:sp>
        <p:nvSpPr>
          <p:cNvPr id="755718" name="Rectangle 6" descr="信纸"/>
          <p:cNvSpPr>
            <a:spLocks noChangeArrowheads="1"/>
          </p:cNvSpPr>
          <p:nvPr/>
        </p:nvSpPr>
        <p:spPr bwMode="auto">
          <a:xfrm>
            <a:off x="1234424" y="642918"/>
            <a:ext cx="8049704" cy="5940088"/>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tabLst>
                <a:tab pos="800100" algn="l"/>
              </a:tabLst>
            </a:pP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a:t>
            </a:r>
          </a:p>
          <a:p>
            <a:pPr marL="457200" indent="-457200">
              <a:tabLst>
                <a:tab pos="800100" algn="l"/>
              </a:tabLst>
            </a:pP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a:t>
            </a:r>
          </a:p>
          <a:p>
            <a:pPr marL="457200" indent="-457200">
              <a:tabLst>
                <a:tab pos="800100" algn="l"/>
              </a:tabLst>
            </a:pPr>
            <a:r>
              <a:rPr lang="en-US" altLang="zh-CN" sz="2000" b="1" dirty="0">
                <a:effectLst>
                  <a:outerShdw blurRad="38100" dist="38100" dir="2700000" algn="tl">
                    <a:srgbClr val="FFFFFF"/>
                  </a:outerShdw>
                </a:effectLst>
              </a:rPr>
              <a:t>  short b = a;</a:t>
            </a:r>
          </a:p>
          <a:p>
            <a:pPr marL="457200" indent="-457200">
              <a:tabLst>
                <a:tab pos="800100" algn="l"/>
              </a:tabLst>
            </a:pPr>
            <a:r>
              <a:rPr lang="en-US" altLang="zh-CN" sz="2000" b="1" dirty="0">
                <a:effectLst>
                  <a:outerShdw blurRad="38100" dist="38100" dir="2700000" algn="tl">
                    <a:srgbClr val="FFFFFF"/>
                  </a:outerShdw>
                </a:effectLst>
              </a:rPr>
              <a:t>  unsigned u = 32767;</a:t>
            </a:r>
          </a:p>
          <a:p>
            <a:pPr marL="457200" indent="-457200">
              <a:tabLst>
                <a:tab pos="800100" algn="l"/>
              </a:tabLst>
            </a:pPr>
            <a:r>
              <a:rPr lang="en-US" altLang="zh-CN" sz="2000" b="1" dirty="0">
                <a:effectLst>
                  <a:outerShdw blurRad="38100" dist="38100" dir="2700000" algn="tl">
                    <a:srgbClr val="FFFFFF"/>
                  </a:outerShdw>
                </a:effectLst>
              </a:rPr>
              <a:t>  unsigned long L = -32768;</a:t>
            </a:r>
          </a:p>
          <a:p>
            <a:pPr marL="457200" indent="-457200">
              <a:tabLst>
                <a:tab pos="800100" algn="l"/>
              </a:tabLst>
            </a:pP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 a=%u---(a=%%d, a=%%u)\n", a, a);</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a=%%X)\n", a, a);</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)\n", b, b);</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b=%%X)\n", b, b);</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("u=%o, u=%X------(u=%%o, u=%%X)\n", u,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("u=%#010X---------(u=%%#010X)\n",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("u=%#10.10X-------(u=%%#10.10X)\n",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n",L</a:t>
            </a: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("L=%-#14.10X-----(L=%%-#14.10X)\n", L);</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a:t>
            </a:r>
            <a:endParaRPr lang="en-US" altLang="zh-CN" sz="2000" b="1" dirty="0"/>
          </a:p>
        </p:txBody>
      </p:sp>
      <p:sp>
        <p:nvSpPr>
          <p:cNvPr id="755724" name="Text Box 12" descr="新闻纸"/>
          <p:cNvSpPr txBox="1">
            <a:spLocks noChangeArrowheads="1"/>
          </p:cNvSpPr>
          <p:nvPr/>
        </p:nvSpPr>
        <p:spPr bwMode="auto">
          <a:xfrm>
            <a:off x="6925708" y="214290"/>
            <a:ext cx="4714908" cy="2928958"/>
          </a:xfrm>
          <a:prstGeom prst="rect">
            <a:avLst/>
          </a:prstGeom>
          <a:solidFill>
            <a:schemeClr val="bg1"/>
          </a:soli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3d extrusionH="57150">
              <a:bevelT w="57150" h="38100" prst="hardEdge"/>
            </a:sp3d>
          </a:bodyPr>
          <a:lstStyle/>
          <a:p>
            <a:r>
              <a:rPr lang="en-US" sz="2000" b="1" dirty="0">
                <a:solidFill>
                  <a:srgbClr val="3333FF"/>
                </a:solidFill>
                <a:latin typeface="+mn-ea"/>
                <a:ea typeface="+mn-ea"/>
              </a:rPr>
              <a:t>a=-1, a=4294967295---(a=%d, a=%u)</a:t>
            </a:r>
            <a:endParaRPr lang="zh-CN" altLang="en-US" sz="2000" b="1" dirty="0">
              <a:solidFill>
                <a:srgbClr val="3333FF"/>
              </a:solidFill>
              <a:latin typeface="+mn-ea"/>
              <a:ea typeface="+mn-ea"/>
            </a:endParaRPr>
          </a:p>
          <a:p>
            <a:r>
              <a:rPr lang="en-US" sz="2000" b="1" dirty="0">
                <a:solidFill>
                  <a:srgbClr val="3333FF"/>
                </a:solidFill>
                <a:latin typeface="+mn-ea"/>
                <a:ea typeface="+mn-ea"/>
              </a:rPr>
              <a:t>a=</a:t>
            </a:r>
            <a:r>
              <a:rPr lang="en-US" sz="2000" b="1" dirty="0" err="1">
                <a:solidFill>
                  <a:srgbClr val="3333FF"/>
                </a:solidFill>
                <a:latin typeface="+mn-ea"/>
                <a:ea typeface="+mn-ea"/>
              </a:rPr>
              <a:t>ffff</a:t>
            </a:r>
            <a:r>
              <a:rPr lang="en-US" sz="2000" b="1" dirty="0">
                <a:solidFill>
                  <a:srgbClr val="3333FF"/>
                </a:solidFill>
                <a:latin typeface="+mn-ea"/>
                <a:ea typeface="+mn-ea"/>
              </a:rPr>
              <a:t>, a=FFFFFFFF---(a=%</a:t>
            </a:r>
            <a:r>
              <a:rPr lang="en-US" sz="2000" b="1" dirty="0" err="1">
                <a:solidFill>
                  <a:srgbClr val="3333FF"/>
                </a:solidFill>
                <a:latin typeface="+mn-ea"/>
                <a:ea typeface="+mn-ea"/>
              </a:rPr>
              <a:t>hx</a:t>
            </a:r>
            <a:r>
              <a:rPr lang="en-US" sz="2000" b="1" dirty="0">
                <a:solidFill>
                  <a:srgbClr val="3333FF"/>
                </a:solidFill>
                <a:latin typeface="+mn-ea"/>
                <a:ea typeface="+mn-ea"/>
              </a:rPr>
              <a:t>, a=%X)</a:t>
            </a:r>
            <a:endParaRPr lang="zh-CN" altLang="en-US" sz="2000" b="1" dirty="0">
              <a:solidFill>
                <a:srgbClr val="3333FF"/>
              </a:solidFill>
              <a:latin typeface="+mn-ea"/>
              <a:ea typeface="+mn-ea"/>
            </a:endParaRPr>
          </a:p>
          <a:p>
            <a:r>
              <a:rPr lang="en-US" sz="2000" b="1" dirty="0">
                <a:solidFill>
                  <a:srgbClr val="3333FF"/>
                </a:solidFill>
                <a:latin typeface="+mn-ea"/>
                <a:ea typeface="+mn-ea"/>
              </a:rPr>
              <a:t>b=-1, b=65535--------(b=%</a:t>
            </a:r>
            <a:r>
              <a:rPr lang="en-US" sz="2000" b="1" dirty="0" err="1">
                <a:solidFill>
                  <a:srgbClr val="3333FF"/>
                </a:solidFill>
                <a:latin typeface="+mn-ea"/>
                <a:ea typeface="+mn-ea"/>
              </a:rPr>
              <a:t>hd</a:t>
            </a:r>
            <a:r>
              <a:rPr lang="en-US" sz="2000" b="1" dirty="0">
                <a:solidFill>
                  <a:srgbClr val="3333FF"/>
                </a:solidFill>
                <a:latin typeface="+mn-ea"/>
                <a:ea typeface="+mn-ea"/>
              </a:rPr>
              <a:t>, b=%</a:t>
            </a:r>
            <a:r>
              <a:rPr lang="en-US" sz="2000" b="1" dirty="0" err="1">
                <a:solidFill>
                  <a:srgbClr val="3333FF"/>
                </a:solidFill>
                <a:latin typeface="+mn-ea"/>
                <a:ea typeface="+mn-ea"/>
              </a:rPr>
              <a:t>hu</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b=</a:t>
            </a:r>
            <a:r>
              <a:rPr lang="en-US" sz="2000" b="1" dirty="0" err="1">
                <a:solidFill>
                  <a:srgbClr val="3333FF"/>
                </a:solidFill>
                <a:latin typeface="+mn-ea"/>
                <a:ea typeface="+mn-ea"/>
              </a:rPr>
              <a:t>ffff</a:t>
            </a:r>
            <a:r>
              <a:rPr lang="en-US" sz="2000" b="1" dirty="0">
                <a:solidFill>
                  <a:srgbClr val="3333FF"/>
                </a:solidFill>
                <a:latin typeface="+mn-ea"/>
                <a:ea typeface="+mn-ea"/>
              </a:rPr>
              <a:t>, b=FFFFFFFF---(b=%</a:t>
            </a:r>
            <a:r>
              <a:rPr lang="en-US" sz="2000" b="1" dirty="0" err="1">
                <a:solidFill>
                  <a:srgbClr val="3333FF"/>
                </a:solidFill>
                <a:latin typeface="+mn-ea"/>
                <a:ea typeface="+mn-ea"/>
              </a:rPr>
              <a:t>hx</a:t>
            </a:r>
            <a:r>
              <a:rPr lang="en-US" sz="2000" b="1" dirty="0">
                <a:solidFill>
                  <a:srgbClr val="3333FF"/>
                </a:solidFill>
                <a:latin typeface="+mn-ea"/>
                <a:ea typeface="+mn-ea"/>
              </a:rPr>
              <a:t>, b=%X)</a:t>
            </a:r>
            <a:endParaRPr lang="zh-CN" altLang="en-US" sz="2000" b="1" dirty="0">
              <a:solidFill>
                <a:srgbClr val="3333FF"/>
              </a:solidFill>
              <a:latin typeface="+mn-ea"/>
              <a:ea typeface="+mn-ea"/>
            </a:endParaRPr>
          </a:p>
          <a:p>
            <a:r>
              <a:rPr lang="en-US" sz="2000" b="1" dirty="0">
                <a:solidFill>
                  <a:srgbClr val="3333FF"/>
                </a:solidFill>
                <a:latin typeface="+mn-ea"/>
                <a:ea typeface="+mn-ea"/>
              </a:rPr>
              <a:t>u=77777, u=7FFF------(u=%o, u=%X)</a:t>
            </a:r>
            <a:endParaRPr lang="zh-CN" altLang="en-US" sz="2000" b="1" dirty="0">
              <a:solidFill>
                <a:srgbClr val="3333FF"/>
              </a:solidFill>
              <a:latin typeface="+mn-ea"/>
              <a:ea typeface="+mn-ea"/>
            </a:endParaRPr>
          </a:p>
          <a:p>
            <a:r>
              <a:rPr lang="en-US" sz="2000" b="1" dirty="0">
                <a:solidFill>
                  <a:srgbClr val="3333FF"/>
                </a:solidFill>
                <a:latin typeface="+mn-ea"/>
                <a:ea typeface="+mn-ea"/>
              </a:rPr>
              <a:t>u=0X00007FFF---------(u=%#010X)</a:t>
            </a:r>
            <a:endParaRPr lang="zh-CN" altLang="en-US" sz="2000" b="1" dirty="0">
              <a:solidFill>
                <a:srgbClr val="3333FF"/>
              </a:solidFill>
              <a:latin typeface="+mn-ea"/>
              <a:ea typeface="+mn-ea"/>
            </a:endParaRPr>
          </a:p>
          <a:p>
            <a:r>
              <a:rPr lang="en-US" sz="2000" b="1" dirty="0">
                <a:solidFill>
                  <a:srgbClr val="3333FF"/>
                </a:solidFill>
                <a:latin typeface="+mn-ea"/>
                <a:ea typeface="+mn-ea"/>
              </a:rPr>
              <a:t>u=0X0000007FFF-------(u=%#10.10X)</a:t>
            </a:r>
            <a:endParaRPr lang="zh-CN" altLang="en-US" sz="2000" b="1" dirty="0">
              <a:solidFill>
                <a:srgbClr val="3333FF"/>
              </a:solidFill>
              <a:latin typeface="+mn-ea"/>
              <a:ea typeface="+mn-ea"/>
            </a:endParaRPr>
          </a:p>
          <a:p>
            <a:r>
              <a:rPr lang="en-US" sz="2000" b="1" dirty="0">
                <a:solidFill>
                  <a:srgbClr val="3333FF"/>
                </a:solidFill>
                <a:latin typeface="+mn-ea"/>
                <a:ea typeface="+mn-ea"/>
              </a:rPr>
              <a:t>L=FFFF8000-----------(L=%</a:t>
            </a:r>
            <a:r>
              <a:rPr lang="en-US" sz="2000" b="1" dirty="0" err="1">
                <a:solidFill>
                  <a:srgbClr val="3333FF"/>
                </a:solidFill>
                <a:latin typeface="+mn-ea"/>
                <a:ea typeface="+mn-ea"/>
              </a:rPr>
              <a:t>lX</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L=0X00FFFF8000  -----(L=%-#14.10X)</a:t>
            </a:r>
            <a:endParaRPr lang="zh-CN" altLang="en-US" sz="2000" b="1" dirty="0">
              <a:solidFill>
                <a:srgbClr val="3333FF"/>
              </a:solidFill>
              <a:latin typeface="+mn-ea"/>
              <a:ea typeface="+mn-ea"/>
            </a:endParaRPr>
          </a:p>
        </p:txBody>
      </p:sp>
      <p:grpSp>
        <p:nvGrpSpPr>
          <p:cNvPr id="38" name="组合 37"/>
          <p:cNvGrpSpPr/>
          <p:nvPr/>
        </p:nvGrpSpPr>
        <p:grpSpPr>
          <a:xfrm>
            <a:off x="4637536" y="825423"/>
            <a:ext cx="4281510" cy="1464338"/>
            <a:chOff x="8823439" y="4120490"/>
            <a:chExt cx="3890183" cy="1464338"/>
          </a:xfrm>
        </p:grpSpPr>
        <p:sp>
          <p:nvSpPr>
            <p:cNvPr id="755738" name="Oval 26"/>
            <p:cNvSpPr>
              <a:spLocks noChangeArrowheads="1"/>
            </p:cNvSpPr>
            <p:nvPr/>
          </p:nvSpPr>
          <p:spPr bwMode="auto">
            <a:xfrm>
              <a:off x="10872774" y="4120490"/>
              <a:ext cx="1840848" cy="401638"/>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5739" name="AutoShape 27"/>
            <p:cNvSpPr>
              <a:spLocks/>
            </p:cNvSpPr>
            <p:nvPr/>
          </p:nvSpPr>
          <p:spPr bwMode="auto">
            <a:xfrm>
              <a:off x="8823439" y="4721228"/>
              <a:ext cx="1358744" cy="863600"/>
            </a:xfrm>
            <a:prstGeom prst="borderCallout2">
              <a:avLst>
                <a:gd name="adj1" fmla="val 13236"/>
                <a:gd name="adj2" fmla="val 104819"/>
                <a:gd name="adj3" fmla="val 13236"/>
                <a:gd name="adj4" fmla="val 146889"/>
                <a:gd name="adj5" fmla="val -32097"/>
                <a:gd name="adj6" fmla="val 176102"/>
              </a:avLst>
            </a:prstGeom>
            <a:solidFill>
              <a:srgbClr val="FFFFFF"/>
            </a:solidFill>
            <a:ln w="38100">
              <a:solidFill>
                <a:srgbClr val="D60093"/>
              </a:solidFill>
              <a:miter lim="800000"/>
              <a:headEnd/>
              <a:tailEnd/>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1111111111111111</a:t>
              </a:r>
            </a:p>
          </p:txBody>
        </p:sp>
      </p:grpSp>
      <p:grpSp>
        <p:nvGrpSpPr>
          <p:cNvPr id="39" name="组合 38"/>
          <p:cNvGrpSpPr/>
          <p:nvPr/>
        </p:nvGrpSpPr>
        <p:grpSpPr>
          <a:xfrm>
            <a:off x="4775744" y="1442384"/>
            <a:ext cx="4302140" cy="2428892"/>
            <a:chOff x="2071670" y="1428736"/>
            <a:chExt cx="4302140" cy="2428892"/>
          </a:xfrm>
        </p:grpSpPr>
        <p:sp>
          <p:nvSpPr>
            <p:cNvPr id="755740" name="Oval 28"/>
            <p:cNvSpPr>
              <a:spLocks noChangeArrowheads="1"/>
            </p:cNvSpPr>
            <p:nvPr/>
          </p:nvSpPr>
          <p:spPr bwMode="auto">
            <a:xfrm>
              <a:off x="4214810" y="1428736"/>
              <a:ext cx="2159000" cy="401638"/>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5741" name="AutoShape 29"/>
            <p:cNvSpPr>
              <a:spLocks/>
            </p:cNvSpPr>
            <p:nvPr/>
          </p:nvSpPr>
          <p:spPr bwMode="auto">
            <a:xfrm>
              <a:off x="2071670" y="2214565"/>
              <a:ext cx="1428760" cy="1643063"/>
            </a:xfrm>
            <a:prstGeom prst="borderCallout2">
              <a:avLst>
                <a:gd name="adj1" fmla="val 6958"/>
                <a:gd name="adj2" fmla="val 104819"/>
                <a:gd name="adj3" fmla="val 6958"/>
                <a:gd name="adj4" fmla="val 146384"/>
                <a:gd name="adj5" fmla="val -26531"/>
                <a:gd name="adj6" fmla="val 184961"/>
              </a:avLst>
            </a:prstGeom>
            <a:solidFill>
              <a:srgbClr val="FFFFFF"/>
            </a:solidFill>
            <a:ln w="38100">
              <a:solidFill>
                <a:srgbClr val="D60093"/>
              </a:solidFill>
              <a:miter lim="800000"/>
              <a:headEnd/>
              <a:tailEnd/>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11111111011111110000000000000000</a:t>
              </a:r>
            </a:p>
          </p:txBody>
        </p:sp>
      </p:grpSp>
      <p:grpSp>
        <p:nvGrpSpPr>
          <p:cNvPr id="755754" name="Group 42"/>
          <p:cNvGrpSpPr>
            <a:grpSpLocks/>
          </p:cNvGrpSpPr>
          <p:nvPr/>
        </p:nvGrpSpPr>
        <p:grpSpPr bwMode="auto">
          <a:xfrm>
            <a:off x="4924096" y="2385888"/>
            <a:ext cx="3846514" cy="2454276"/>
            <a:chOff x="1167" y="-16"/>
            <a:chExt cx="2423" cy="1546"/>
          </a:xfrm>
        </p:grpSpPr>
        <p:sp>
          <p:nvSpPr>
            <p:cNvPr id="755743" name="Oval 31"/>
            <p:cNvSpPr>
              <a:spLocks noChangeArrowheads="1"/>
            </p:cNvSpPr>
            <p:nvPr/>
          </p:nvSpPr>
          <p:spPr bwMode="auto">
            <a:xfrm>
              <a:off x="2411" y="-16"/>
              <a:ext cx="1179" cy="227"/>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5744" name="AutoShape 32"/>
            <p:cNvSpPr>
              <a:spLocks/>
            </p:cNvSpPr>
            <p:nvPr/>
          </p:nvSpPr>
          <p:spPr bwMode="auto">
            <a:xfrm>
              <a:off x="1167" y="505"/>
              <a:ext cx="942" cy="1025"/>
            </a:xfrm>
            <a:prstGeom prst="borderCallout2">
              <a:avLst>
                <a:gd name="adj1" fmla="val 7023"/>
                <a:gd name="adj2" fmla="val 105097"/>
                <a:gd name="adj3" fmla="val 7023"/>
                <a:gd name="adj4" fmla="val 140977"/>
                <a:gd name="adj5" fmla="val -30476"/>
                <a:gd name="adj6" fmla="val 155207"/>
              </a:avLst>
            </a:prstGeom>
            <a:solidFill>
              <a:srgbClr val="FFFFFF"/>
            </a:solidFill>
            <a:ln w="38100">
              <a:solidFill>
                <a:srgbClr val="D60093"/>
              </a:solidFill>
              <a:miter lim="800000"/>
              <a:headEnd/>
              <a:tailEnd/>
            </a:ln>
            <a:effectLst>
              <a:outerShdw blurRad="50800" dist="38100" dir="2700000" algn="tl" rotWithShape="0">
                <a:prstClr val="black">
                  <a:alpha val="40000"/>
                </a:prstClr>
              </a:outerShdw>
            </a:effectLst>
          </p:spPr>
          <p:txBody>
            <a:bodyPr/>
            <a:lstStyle/>
            <a:p>
              <a:pPr algn="ctr"/>
              <a:r>
                <a:rPr lang="en-US" altLang="zh-CN" b="1" dirty="0">
                  <a:latin typeface="+mn-ea"/>
                  <a:ea typeface="+mn-ea"/>
                </a:rPr>
                <a:t>00000000100000001111111111111111</a:t>
              </a:r>
            </a:p>
          </p:txBody>
        </p:sp>
      </p:grpSp>
      <p:grpSp>
        <p:nvGrpSpPr>
          <p:cNvPr id="755753" name="Group 41"/>
          <p:cNvGrpSpPr>
            <a:grpSpLocks/>
          </p:cNvGrpSpPr>
          <p:nvPr/>
        </p:nvGrpSpPr>
        <p:grpSpPr bwMode="auto">
          <a:xfrm>
            <a:off x="4331016" y="2684835"/>
            <a:ext cx="4751388" cy="2587625"/>
            <a:chOff x="1175" y="-177"/>
            <a:chExt cx="2993" cy="1630"/>
          </a:xfrm>
        </p:grpSpPr>
        <p:sp>
          <p:nvSpPr>
            <p:cNvPr id="755747" name="Oval 35"/>
            <p:cNvSpPr>
              <a:spLocks noChangeArrowheads="1"/>
            </p:cNvSpPr>
            <p:nvPr/>
          </p:nvSpPr>
          <p:spPr bwMode="auto">
            <a:xfrm>
              <a:off x="2762" y="-177"/>
              <a:ext cx="1406" cy="227"/>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5748" name="AutoShape 36"/>
            <p:cNvSpPr>
              <a:spLocks/>
            </p:cNvSpPr>
            <p:nvPr/>
          </p:nvSpPr>
          <p:spPr bwMode="auto">
            <a:xfrm>
              <a:off x="1175" y="428"/>
              <a:ext cx="942" cy="1025"/>
            </a:xfrm>
            <a:prstGeom prst="borderCallout2">
              <a:avLst>
                <a:gd name="adj1" fmla="val 7023"/>
                <a:gd name="adj2" fmla="val 105097"/>
                <a:gd name="adj3" fmla="val 7023"/>
                <a:gd name="adj4" fmla="val 140977"/>
                <a:gd name="adj5" fmla="val -39963"/>
                <a:gd name="adj6" fmla="val 196501"/>
              </a:avLst>
            </a:prstGeom>
            <a:solidFill>
              <a:srgbClr val="FFFFFF"/>
            </a:solidFill>
            <a:ln w="38100">
              <a:solidFill>
                <a:srgbClr val="D60093"/>
              </a:solidFill>
              <a:miter lim="800000"/>
              <a:headEnd/>
              <a:tailEnd/>
            </a:ln>
            <a:effectLst>
              <a:outerShdw blurRad="50800" dist="38100" dir="2700000" algn="tl" rotWithShape="0">
                <a:prstClr val="black">
                  <a:alpha val="40000"/>
                </a:prstClr>
              </a:outerShdw>
            </a:effectLst>
          </p:spPr>
          <p:txBody>
            <a:bodyPr/>
            <a:lstStyle/>
            <a:p>
              <a:pPr algn="ctr"/>
              <a:r>
                <a:rPr lang="en-US" altLang="zh-CN" b="1">
                  <a:latin typeface="+mn-ea"/>
                  <a:ea typeface="+mn-ea"/>
                </a:rPr>
                <a:t>00000000100000001111111111111111</a:t>
              </a:r>
            </a:p>
          </p:txBody>
        </p:sp>
      </p:grpSp>
      <p:grpSp>
        <p:nvGrpSpPr>
          <p:cNvPr id="755755" name="Group 43"/>
          <p:cNvGrpSpPr>
            <a:grpSpLocks/>
          </p:cNvGrpSpPr>
          <p:nvPr/>
        </p:nvGrpSpPr>
        <p:grpSpPr bwMode="auto">
          <a:xfrm>
            <a:off x="-9117" y="0"/>
            <a:ext cx="446088" cy="6858000"/>
            <a:chOff x="0" y="0"/>
            <a:chExt cx="281" cy="4320"/>
          </a:xfrm>
        </p:grpSpPr>
        <p:sp>
          <p:nvSpPr>
            <p:cNvPr id="755756"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55757"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755732" name="Group 20"/>
          <p:cNvGrpSpPr>
            <a:grpSpLocks/>
          </p:cNvGrpSpPr>
          <p:nvPr/>
        </p:nvGrpSpPr>
        <p:grpSpPr bwMode="auto">
          <a:xfrm>
            <a:off x="4690494" y="179026"/>
            <a:ext cx="4792663" cy="2257425"/>
            <a:chOff x="1274" y="1547"/>
            <a:chExt cx="3019" cy="1422"/>
          </a:xfrm>
        </p:grpSpPr>
        <p:sp>
          <p:nvSpPr>
            <p:cNvPr id="755730" name="AutoShape 18"/>
            <p:cNvSpPr>
              <a:spLocks/>
            </p:cNvSpPr>
            <p:nvPr/>
          </p:nvSpPr>
          <p:spPr bwMode="auto">
            <a:xfrm>
              <a:off x="1274" y="1979"/>
              <a:ext cx="913" cy="990"/>
            </a:xfrm>
            <a:prstGeom prst="borderCallout2">
              <a:avLst>
                <a:gd name="adj1" fmla="val 6903"/>
                <a:gd name="adj2" fmla="val 104810"/>
                <a:gd name="adj3" fmla="val 6903"/>
                <a:gd name="adj4" fmla="val 150000"/>
                <a:gd name="adj5" fmla="val -15770"/>
                <a:gd name="adj6" fmla="val 199785"/>
              </a:avLst>
            </a:prstGeom>
            <a:solidFill>
              <a:srgbClr val="FFFFFF"/>
            </a:solidFill>
            <a:ln w="38100">
              <a:solidFill>
                <a:srgbClr val="CC0066"/>
              </a:solidFill>
              <a:miter lim="800000"/>
              <a:headEnd/>
              <a:tailEnd/>
            </a:ln>
            <a:effectLst>
              <a:outerShdw blurRad="50800" dist="38100" dir="2700000" algn="tl" rotWithShape="0">
                <a:prstClr val="black">
                  <a:alpha val="40000"/>
                </a:prstClr>
              </a:outerShdw>
            </a:effectLst>
          </p:spPr>
          <p:txBody>
            <a:bodyPr/>
            <a:lstStyle/>
            <a:p>
              <a:pPr algn="ctr">
                <a:spcBef>
                  <a:spcPct val="50000"/>
                </a:spcBef>
              </a:pPr>
              <a:r>
                <a:rPr lang="en-US" altLang="zh-CN" b="1" dirty="0">
                  <a:latin typeface="+mn-ea"/>
                  <a:ea typeface="+mn-ea"/>
                </a:rPr>
                <a:t>111111111111111111111111</a:t>
              </a:r>
              <a:r>
                <a:rPr lang="en-US" altLang="zh-CN" b="1" dirty="0">
                  <a:solidFill>
                    <a:srgbClr val="FF0000"/>
                  </a:solidFill>
                  <a:latin typeface="+mn-ea"/>
                  <a:ea typeface="+mn-ea"/>
                </a:rPr>
                <a:t>1</a:t>
              </a:r>
              <a:r>
                <a:rPr lang="en-US" altLang="zh-CN" b="1" dirty="0">
                  <a:latin typeface="+mn-ea"/>
                  <a:ea typeface="+mn-ea"/>
                </a:rPr>
                <a:t>1111111</a:t>
              </a:r>
            </a:p>
            <a:p>
              <a:pPr algn="ctr"/>
              <a:endParaRPr lang="en-US" altLang="zh-CN" dirty="0">
                <a:latin typeface="+mn-ea"/>
                <a:ea typeface="+mn-ea"/>
              </a:endParaRPr>
            </a:p>
          </p:txBody>
        </p:sp>
        <p:sp>
          <p:nvSpPr>
            <p:cNvPr id="755731" name="Oval 19"/>
            <p:cNvSpPr>
              <a:spLocks noChangeArrowheads="1"/>
            </p:cNvSpPr>
            <p:nvPr/>
          </p:nvSpPr>
          <p:spPr bwMode="auto">
            <a:xfrm>
              <a:off x="2660" y="1547"/>
              <a:ext cx="1633" cy="291"/>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pSp>
      <p:grpSp>
        <p:nvGrpSpPr>
          <p:cNvPr id="29" name="组合 28"/>
          <p:cNvGrpSpPr/>
          <p:nvPr/>
        </p:nvGrpSpPr>
        <p:grpSpPr>
          <a:xfrm>
            <a:off x="5410690" y="2027126"/>
            <a:ext cx="3592618" cy="2149586"/>
            <a:chOff x="2699792" y="2027126"/>
            <a:chExt cx="3592618" cy="2149586"/>
          </a:xfrm>
        </p:grpSpPr>
        <p:sp>
          <p:nvSpPr>
            <p:cNvPr id="755735" name="Oval 23"/>
            <p:cNvSpPr>
              <a:spLocks noChangeArrowheads="1"/>
            </p:cNvSpPr>
            <p:nvPr/>
          </p:nvSpPr>
          <p:spPr bwMode="auto">
            <a:xfrm>
              <a:off x="4200085" y="2027126"/>
              <a:ext cx="2092325" cy="417512"/>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5736" name="AutoShape 24"/>
            <p:cNvSpPr>
              <a:spLocks/>
            </p:cNvSpPr>
            <p:nvPr/>
          </p:nvSpPr>
          <p:spPr bwMode="auto">
            <a:xfrm>
              <a:off x="2699792" y="3429000"/>
              <a:ext cx="1223963" cy="747712"/>
            </a:xfrm>
            <a:prstGeom prst="borderCallout2">
              <a:avLst>
                <a:gd name="adj1" fmla="val 15287"/>
                <a:gd name="adj2" fmla="val 106227"/>
                <a:gd name="adj3" fmla="val 15287"/>
                <a:gd name="adj4" fmla="val 163426"/>
                <a:gd name="adj5" fmla="val -135029"/>
                <a:gd name="adj6" fmla="val 183308"/>
              </a:avLst>
            </a:prstGeom>
            <a:solidFill>
              <a:srgbClr val="FFFFFF"/>
            </a:solidFill>
            <a:ln w="38100">
              <a:solidFill>
                <a:srgbClr val="D60093"/>
              </a:solidFill>
              <a:miter lim="800000"/>
              <a:headEnd/>
              <a:tailEnd/>
            </a:ln>
            <a:effectLst>
              <a:outerShdw blurRad="50800" dist="38100" dir="2700000" algn="tl" rotWithShape="0">
                <a:prstClr val="black">
                  <a:alpha val="40000"/>
                </a:prstClr>
              </a:outerShdw>
            </a:effectLst>
          </p:spPr>
          <p:txBody>
            <a:bodyPr/>
            <a:lstStyle/>
            <a:p>
              <a:pPr algn="ctr"/>
              <a:r>
                <a:rPr lang="zh-CN" altLang="en-US" sz="2000" b="1" dirty="0">
                  <a:latin typeface="+mn-lt"/>
                  <a:ea typeface="楷体" pitchFamily="49" charset="-122"/>
                </a:rPr>
                <a:t>宽度不包含</a:t>
              </a:r>
              <a:r>
                <a:rPr lang="en-US" altLang="zh-CN" sz="2000" b="1" dirty="0">
                  <a:latin typeface="+mn-lt"/>
                  <a:ea typeface="楷体" pitchFamily="49" charset="-122"/>
                </a:rPr>
                <a:t>0X</a:t>
              </a:r>
            </a:p>
          </p:txBody>
        </p:sp>
      </p:grpSp>
      <p:sp>
        <p:nvSpPr>
          <p:cNvPr id="2" name="灯片编号占位符 1">
            <a:extLst>
              <a:ext uri="{FF2B5EF4-FFF2-40B4-BE49-F238E27FC236}">
                <a16:creationId xmlns:a16="http://schemas.microsoft.com/office/drawing/2014/main" id="{AE292158-20E1-5B8E-0FE4-D79C80795C96}"/>
              </a:ext>
            </a:extLst>
          </p:cNvPr>
          <p:cNvSpPr>
            <a:spLocks noGrp="1"/>
          </p:cNvSpPr>
          <p:nvPr>
            <p:ph type="sldNum" sz="quarter" idx="12"/>
          </p:nvPr>
        </p:nvSpPr>
        <p:spPr/>
        <p:txBody>
          <a:bodyPr/>
          <a:lstStyle/>
          <a:p>
            <a:fld id="{15D7C00E-7268-483F-89C0-8B682B5C72E5}" type="slidenum">
              <a:rPr lang="en-US" altLang="zh-CN" smtClean="0"/>
              <a:pPr/>
              <a:t>12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5718">
                                            <p:txEl>
                                              <p:pRg st="0" end="0"/>
                                            </p:txEl>
                                          </p:spTgt>
                                        </p:tgtEl>
                                        <p:attrNameLst>
                                          <p:attrName>style.visibility</p:attrName>
                                        </p:attrNameLst>
                                      </p:cBhvr>
                                      <p:to>
                                        <p:strVal val="visible"/>
                                      </p:to>
                                    </p:set>
                                    <p:anim calcmode="lin" valueType="num">
                                      <p:cBhvr additive="base">
                                        <p:cTn id="7" dur="500" fill="hold"/>
                                        <p:tgtEl>
                                          <p:spTgt spid="7557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57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5718">
                                            <p:txEl>
                                              <p:pRg st="1" end="1"/>
                                            </p:txEl>
                                          </p:spTgt>
                                        </p:tgtEl>
                                        <p:attrNameLst>
                                          <p:attrName>style.visibility</p:attrName>
                                        </p:attrNameLst>
                                      </p:cBhvr>
                                      <p:to>
                                        <p:strVal val="visible"/>
                                      </p:to>
                                    </p:set>
                                    <p:anim calcmode="lin" valueType="num">
                                      <p:cBhvr additive="base">
                                        <p:cTn id="13" dur="500" fill="hold"/>
                                        <p:tgtEl>
                                          <p:spTgt spid="7557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57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5718">
                                            <p:txEl>
                                              <p:pRg st="2" end="2"/>
                                            </p:txEl>
                                          </p:spTgt>
                                        </p:tgtEl>
                                        <p:attrNameLst>
                                          <p:attrName>style.visibility</p:attrName>
                                        </p:attrNameLst>
                                      </p:cBhvr>
                                      <p:to>
                                        <p:strVal val="visible"/>
                                      </p:to>
                                    </p:set>
                                    <p:anim calcmode="lin" valueType="num">
                                      <p:cBhvr additive="base">
                                        <p:cTn id="19" dur="500" fill="hold"/>
                                        <p:tgtEl>
                                          <p:spTgt spid="7557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57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5718">
                                            <p:txEl>
                                              <p:pRg st="3" end="3"/>
                                            </p:txEl>
                                          </p:spTgt>
                                        </p:tgtEl>
                                        <p:attrNameLst>
                                          <p:attrName>style.visibility</p:attrName>
                                        </p:attrNameLst>
                                      </p:cBhvr>
                                      <p:to>
                                        <p:strVal val="visible"/>
                                      </p:to>
                                    </p:set>
                                    <p:anim calcmode="lin" valueType="num">
                                      <p:cBhvr additive="base">
                                        <p:cTn id="25" dur="500" fill="hold"/>
                                        <p:tgtEl>
                                          <p:spTgt spid="7557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571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5718">
                                            <p:txEl>
                                              <p:pRg st="4" end="4"/>
                                            </p:txEl>
                                          </p:spTgt>
                                        </p:tgtEl>
                                        <p:attrNameLst>
                                          <p:attrName>style.visibility</p:attrName>
                                        </p:attrNameLst>
                                      </p:cBhvr>
                                      <p:to>
                                        <p:strVal val="visible"/>
                                      </p:to>
                                    </p:set>
                                    <p:anim calcmode="lin" valueType="num">
                                      <p:cBhvr additive="base">
                                        <p:cTn id="31" dur="500" fill="hold"/>
                                        <p:tgtEl>
                                          <p:spTgt spid="7557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571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5718">
                                            <p:txEl>
                                              <p:pRg st="5" end="5"/>
                                            </p:txEl>
                                          </p:spTgt>
                                        </p:tgtEl>
                                        <p:attrNameLst>
                                          <p:attrName>style.visibility</p:attrName>
                                        </p:attrNameLst>
                                      </p:cBhvr>
                                      <p:to>
                                        <p:strVal val="visible"/>
                                      </p:to>
                                    </p:set>
                                    <p:anim calcmode="lin" valueType="num">
                                      <p:cBhvr additive="base">
                                        <p:cTn id="37" dur="500" fill="hold"/>
                                        <p:tgtEl>
                                          <p:spTgt spid="7557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5718">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5718">
                                            <p:txEl>
                                              <p:pRg st="6" end="6"/>
                                            </p:txEl>
                                          </p:spTgt>
                                        </p:tgtEl>
                                        <p:attrNameLst>
                                          <p:attrName>style.visibility</p:attrName>
                                        </p:attrNameLst>
                                      </p:cBhvr>
                                      <p:to>
                                        <p:strVal val="visible"/>
                                      </p:to>
                                    </p:set>
                                    <p:anim calcmode="lin" valueType="num">
                                      <p:cBhvr additive="base">
                                        <p:cTn id="43" dur="500" fill="hold"/>
                                        <p:tgtEl>
                                          <p:spTgt spid="7557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5718">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55718">
                                            <p:txEl>
                                              <p:pRg st="8" end="8"/>
                                            </p:txEl>
                                          </p:spTgt>
                                        </p:tgtEl>
                                        <p:attrNameLst>
                                          <p:attrName>style.visibility</p:attrName>
                                        </p:attrNameLst>
                                      </p:cBhvr>
                                      <p:to>
                                        <p:strVal val="visible"/>
                                      </p:to>
                                    </p:set>
                                    <p:anim calcmode="lin" valueType="num">
                                      <p:cBhvr additive="base">
                                        <p:cTn id="49" dur="500" fill="hold"/>
                                        <p:tgtEl>
                                          <p:spTgt spid="75571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55718">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755724">
                                            <p:txEl>
                                              <p:pRg st="0" end="0"/>
                                            </p:txEl>
                                          </p:spTgt>
                                        </p:tgtEl>
                                        <p:attrNameLst>
                                          <p:attrName>style.visibility</p:attrName>
                                        </p:attrNameLst>
                                      </p:cBhvr>
                                      <p:to>
                                        <p:strVal val="visible"/>
                                      </p:to>
                                    </p:set>
                                    <p:anim calcmode="lin" valueType="num">
                                      <p:cBhvr additive="base">
                                        <p:cTn id="54" dur="500" fill="hold"/>
                                        <p:tgtEl>
                                          <p:spTgt spid="75572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5572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755732"/>
                                        </p:tgtEl>
                                        <p:attrNameLst>
                                          <p:attrName>style.visibility</p:attrName>
                                        </p:attrNameLst>
                                      </p:cBhvr>
                                      <p:to>
                                        <p:strVal val="visible"/>
                                      </p:to>
                                    </p:set>
                                    <p:animEffect transition="in" filter="strips(downLeft)">
                                      <p:cBhvr>
                                        <p:cTn id="60" dur="500"/>
                                        <p:tgtEl>
                                          <p:spTgt spid="755732"/>
                                        </p:tgtEl>
                                      </p:cBhvr>
                                    </p:animEffect>
                                  </p:childTnLst>
                                  <p:subTnLst>
                                    <p:set>
                                      <p:cBhvr override="childStyle">
                                        <p:cTn dur="1" fill="hold" display="0" masterRel="nextClick" afterEffect="1"/>
                                        <p:tgtEl>
                                          <p:spTgt spid="755732"/>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4" name="chimes.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5718">
                                            <p:txEl>
                                              <p:pRg st="9" end="9"/>
                                            </p:txEl>
                                          </p:spTgt>
                                        </p:tgtEl>
                                        <p:attrNameLst>
                                          <p:attrName>style.visibility</p:attrName>
                                        </p:attrNameLst>
                                      </p:cBhvr>
                                      <p:to>
                                        <p:strVal val="visible"/>
                                      </p:to>
                                    </p:set>
                                    <p:anim calcmode="lin" valueType="num">
                                      <p:cBhvr additive="base">
                                        <p:cTn id="65" dur="500" fill="hold"/>
                                        <p:tgtEl>
                                          <p:spTgt spid="755718">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55718">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755724">
                                            <p:txEl>
                                              <p:pRg st="1" end="1"/>
                                            </p:txEl>
                                          </p:spTgt>
                                        </p:tgtEl>
                                        <p:attrNameLst>
                                          <p:attrName>style.visibility</p:attrName>
                                        </p:attrNameLst>
                                      </p:cBhvr>
                                      <p:to>
                                        <p:strVal val="visible"/>
                                      </p:to>
                                    </p:set>
                                    <p:anim calcmode="lin" valueType="num">
                                      <p:cBhvr additive="base">
                                        <p:cTn id="70" dur="500" fill="hold"/>
                                        <p:tgtEl>
                                          <p:spTgt spid="755724">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572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55718">
                                            <p:txEl>
                                              <p:pRg st="10" end="10"/>
                                            </p:txEl>
                                          </p:spTgt>
                                        </p:tgtEl>
                                        <p:attrNameLst>
                                          <p:attrName>style.visibility</p:attrName>
                                        </p:attrNameLst>
                                      </p:cBhvr>
                                      <p:to>
                                        <p:strVal val="visible"/>
                                      </p:to>
                                    </p:set>
                                    <p:anim calcmode="lin" valueType="num">
                                      <p:cBhvr additive="base">
                                        <p:cTn id="76" dur="500" fill="hold"/>
                                        <p:tgtEl>
                                          <p:spTgt spid="755718">
                                            <p:txEl>
                                              <p:pRg st="10" end="1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55718">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par>
                          <p:cTn id="78" fill="hold">
                            <p:stCondLst>
                              <p:cond delay="500"/>
                            </p:stCondLst>
                            <p:childTnLst>
                              <p:par>
                                <p:cTn id="79" presetID="2" presetClass="entr" presetSubtype="4" fill="hold" nodeType="afterEffect">
                                  <p:stCondLst>
                                    <p:cond delay="0"/>
                                  </p:stCondLst>
                                  <p:childTnLst>
                                    <p:set>
                                      <p:cBhvr>
                                        <p:cTn id="80" dur="1" fill="hold">
                                          <p:stCondLst>
                                            <p:cond delay="0"/>
                                          </p:stCondLst>
                                        </p:cTn>
                                        <p:tgtEl>
                                          <p:spTgt spid="755724">
                                            <p:txEl>
                                              <p:pRg st="2" end="2"/>
                                            </p:txEl>
                                          </p:spTgt>
                                        </p:tgtEl>
                                        <p:attrNameLst>
                                          <p:attrName>style.visibility</p:attrName>
                                        </p:attrNameLst>
                                      </p:cBhvr>
                                      <p:to>
                                        <p:strVal val="visible"/>
                                      </p:to>
                                    </p:set>
                                    <p:anim calcmode="lin" valueType="num">
                                      <p:cBhvr additive="base">
                                        <p:cTn id="81" dur="500" fill="hold"/>
                                        <p:tgtEl>
                                          <p:spTgt spid="755724">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5572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strips(upLeft)">
                                      <p:cBhvr>
                                        <p:cTn id="87" dur="500"/>
                                        <p:tgtEl>
                                          <p:spTgt spid="38"/>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755718">
                                            <p:txEl>
                                              <p:pRg st="11" end="11"/>
                                            </p:txEl>
                                          </p:spTgt>
                                        </p:tgtEl>
                                        <p:attrNameLst>
                                          <p:attrName>style.visibility</p:attrName>
                                        </p:attrNameLst>
                                      </p:cBhvr>
                                      <p:to>
                                        <p:strVal val="visible"/>
                                      </p:to>
                                    </p:set>
                                    <p:anim calcmode="lin" valueType="num">
                                      <p:cBhvr additive="base">
                                        <p:cTn id="92" dur="500" fill="hold"/>
                                        <p:tgtEl>
                                          <p:spTgt spid="755718">
                                            <p:txEl>
                                              <p:pRg st="11" end="11"/>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755718">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par>
                          <p:cTn id="94" fill="hold">
                            <p:stCondLst>
                              <p:cond delay="500"/>
                            </p:stCondLst>
                            <p:childTnLst>
                              <p:par>
                                <p:cTn id="95" presetID="2" presetClass="entr" presetSubtype="4" fill="hold" nodeType="afterEffect">
                                  <p:stCondLst>
                                    <p:cond delay="0"/>
                                  </p:stCondLst>
                                  <p:childTnLst>
                                    <p:set>
                                      <p:cBhvr>
                                        <p:cTn id="96" dur="1" fill="hold">
                                          <p:stCondLst>
                                            <p:cond delay="0"/>
                                          </p:stCondLst>
                                        </p:cTn>
                                        <p:tgtEl>
                                          <p:spTgt spid="755724">
                                            <p:txEl>
                                              <p:pRg st="3" end="3"/>
                                            </p:txEl>
                                          </p:spTgt>
                                        </p:tgtEl>
                                        <p:attrNameLst>
                                          <p:attrName>style.visibility</p:attrName>
                                        </p:attrNameLst>
                                      </p:cBhvr>
                                      <p:to>
                                        <p:strVal val="visible"/>
                                      </p:to>
                                    </p:set>
                                    <p:anim calcmode="lin" valueType="num">
                                      <p:cBhvr additive="base">
                                        <p:cTn id="97" dur="500" fill="hold"/>
                                        <p:tgtEl>
                                          <p:spTgt spid="755724">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572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55718">
                                            <p:txEl>
                                              <p:pRg st="12" end="12"/>
                                            </p:txEl>
                                          </p:spTgt>
                                        </p:tgtEl>
                                        <p:attrNameLst>
                                          <p:attrName>style.visibility</p:attrName>
                                        </p:attrNameLst>
                                      </p:cBhvr>
                                      <p:to>
                                        <p:strVal val="visible"/>
                                      </p:to>
                                    </p:set>
                                    <p:anim calcmode="lin" valueType="num">
                                      <p:cBhvr additive="base">
                                        <p:cTn id="103" dur="500" fill="hold"/>
                                        <p:tgtEl>
                                          <p:spTgt spid="755718">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55718">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par>
                          <p:cTn id="105" fill="hold">
                            <p:stCondLst>
                              <p:cond delay="500"/>
                            </p:stCondLst>
                            <p:childTnLst>
                              <p:par>
                                <p:cTn id="106" presetID="2" presetClass="entr" presetSubtype="4" fill="hold" nodeType="afterEffect">
                                  <p:stCondLst>
                                    <p:cond delay="0"/>
                                  </p:stCondLst>
                                  <p:childTnLst>
                                    <p:set>
                                      <p:cBhvr>
                                        <p:cTn id="107" dur="1" fill="hold">
                                          <p:stCondLst>
                                            <p:cond delay="0"/>
                                          </p:stCondLst>
                                        </p:cTn>
                                        <p:tgtEl>
                                          <p:spTgt spid="755724">
                                            <p:txEl>
                                              <p:pRg st="4" end="4"/>
                                            </p:txEl>
                                          </p:spTgt>
                                        </p:tgtEl>
                                        <p:attrNameLst>
                                          <p:attrName>style.visibility</p:attrName>
                                        </p:attrNameLst>
                                      </p:cBhvr>
                                      <p:to>
                                        <p:strVal val="visible"/>
                                      </p:to>
                                    </p:set>
                                    <p:anim calcmode="lin" valueType="num">
                                      <p:cBhvr additive="base">
                                        <p:cTn id="108" dur="500" fill="hold"/>
                                        <p:tgtEl>
                                          <p:spTgt spid="755724">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75572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strips(downLeft)">
                                      <p:cBhvr>
                                        <p:cTn id="114" dur="500"/>
                                        <p:tgtEl>
                                          <p:spTgt spid="39"/>
                                        </p:tgtEl>
                                      </p:cBhvr>
                                    </p:animEffect>
                                  </p:childTnLst>
                                  <p:subTnLst>
                                    <p:audio>
                                      <p:cMediaNode>
                                        <p:cTn display="0" masterRel="sameClick">
                                          <p:stCondLst>
                                            <p:cond evt="begin" delay="0">
                                              <p:tn val="112"/>
                                            </p:cond>
                                          </p:stCondLst>
                                          <p:endCondLst>
                                            <p:cond evt="onStopAudio" delay="0">
                                              <p:tgtEl>
                                                <p:sldTgt/>
                                              </p:tgtEl>
                                            </p:cond>
                                          </p:endCondLst>
                                        </p:cTn>
                                        <p:tgtEl>
                                          <p:sndTgt r:embed="rId4" name="chimes.wav"/>
                                        </p:tgtEl>
                                      </p:cMediaNode>
                                    </p:audio>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55718">
                                            <p:txEl>
                                              <p:pRg st="13" end="13"/>
                                            </p:txEl>
                                          </p:spTgt>
                                        </p:tgtEl>
                                        <p:attrNameLst>
                                          <p:attrName>style.visibility</p:attrName>
                                        </p:attrNameLst>
                                      </p:cBhvr>
                                      <p:to>
                                        <p:strVal val="visible"/>
                                      </p:to>
                                    </p:set>
                                    <p:anim calcmode="lin" valueType="num">
                                      <p:cBhvr additive="base">
                                        <p:cTn id="119" dur="500" fill="hold"/>
                                        <p:tgtEl>
                                          <p:spTgt spid="755718">
                                            <p:txEl>
                                              <p:pRg st="13" end="1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55718">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755724">
                                            <p:txEl>
                                              <p:pRg st="5" end="5"/>
                                            </p:txEl>
                                          </p:spTgt>
                                        </p:tgtEl>
                                        <p:attrNameLst>
                                          <p:attrName>style.visibility</p:attrName>
                                        </p:attrNameLst>
                                      </p:cBhvr>
                                      <p:to>
                                        <p:strVal val="visible"/>
                                      </p:to>
                                    </p:set>
                                    <p:anim calcmode="lin" valueType="num">
                                      <p:cBhvr additive="base">
                                        <p:cTn id="124" dur="500" fill="hold"/>
                                        <p:tgtEl>
                                          <p:spTgt spid="755724">
                                            <p:txEl>
                                              <p:pRg st="5" end="5"/>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75572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755718">
                                            <p:txEl>
                                              <p:pRg st="14" end="14"/>
                                            </p:txEl>
                                          </p:spTgt>
                                        </p:tgtEl>
                                        <p:attrNameLst>
                                          <p:attrName>style.visibility</p:attrName>
                                        </p:attrNameLst>
                                      </p:cBhvr>
                                      <p:to>
                                        <p:strVal val="visible"/>
                                      </p:to>
                                    </p:set>
                                    <p:anim calcmode="lin" valueType="num">
                                      <p:cBhvr additive="base">
                                        <p:cTn id="130" dur="500" fill="hold"/>
                                        <p:tgtEl>
                                          <p:spTgt spid="755718">
                                            <p:txEl>
                                              <p:pRg st="14" end="14"/>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755718">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childTnLst>
                          </p:cTn>
                        </p:par>
                        <p:par>
                          <p:cTn id="132" fill="hold">
                            <p:stCondLst>
                              <p:cond delay="500"/>
                            </p:stCondLst>
                            <p:childTnLst>
                              <p:par>
                                <p:cTn id="133" presetID="2" presetClass="entr" presetSubtype="4" fill="hold" nodeType="afterEffect">
                                  <p:stCondLst>
                                    <p:cond delay="0"/>
                                  </p:stCondLst>
                                  <p:childTnLst>
                                    <p:set>
                                      <p:cBhvr>
                                        <p:cTn id="134" dur="1" fill="hold">
                                          <p:stCondLst>
                                            <p:cond delay="0"/>
                                          </p:stCondLst>
                                        </p:cTn>
                                        <p:tgtEl>
                                          <p:spTgt spid="755724">
                                            <p:txEl>
                                              <p:pRg st="6" end="6"/>
                                            </p:txEl>
                                          </p:spTgt>
                                        </p:tgtEl>
                                        <p:attrNameLst>
                                          <p:attrName>style.visibility</p:attrName>
                                        </p:attrNameLst>
                                      </p:cBhvr>
                                      <p:to>
                                        <p:strVal val="visible"/>
                                      </p:to>
                                    </p:set>
                                    <p:anim calcmode="lin" valueType="num">
                                      <p:cBhvr additive="base">
                                        <p:cTn id="135" dur="500" fill="hold"/>
                                        <p:tgtEl>
                                          <p:spTgt spid="755724">
                                            <p:txEl>
                                              <p:pRg st="6" end="6"/>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75572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3"/>
                                            </p:cond>
                                          </p:stCondLst>
                                          <p:endCondLst>
                                            <p:cond evt="onStopAudio" delay="0">
                                              <p:tgtEl>
                                                <p:sldTgt/>
                                              </p:tgtEl>
                                            </p:cond>
                                          </p:endCondLst>
                                        </p:cTn>
                                        <p:tgtEl>
                                          <p:sndTgt r:embed="rId3" name="camera.wav"/>
                                        </p:tgtEl>
                                      </p:cMediaNode>
                                    </p:audio>
                                  </p:sub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strips(downLeft)">
                                      <p:cBhvr>
                                        <p:cTn id="141" dur="500"/>
                                        <p:tgtEl>
                                          <p:spTgt spid="29"/>
                                        </p:tgtEl>
                                      </p:cBhvr>
                                    </p:animEffect>
                                  </p:childTnLst>
                                  <p:subTnLst>
                                    <p:audio>
                                      <p:cMediaNode>
                                        <p:cTn display="0" masterRel="sameClick">
                                          <p:stCondLst>
                                            <p:cond evt="begin" delay="0">
                                              <p:tn val="139"/>
                                            </p:cond>
                                          </p:stCondLst>
                                          <p:endCondLst>
                                            <p:cond evt="onStopAudio" delay="0">
                                              <p:tgtEl>
                                                <p:sldTgt/>
                                              </p:tgtEl>
                                            </p:cond>
                                          </p:endCondLst>
                                        </p:cTn>
                                        <p:tgtEl>
                                          <p:sndTgt r:embed="rId4" name="chimes.wav"/>
                                        </p:tgtEl>
                                      </p:cMediaNode>
                                    </p:audio>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755718">
                                            <p:txEl>
                                              <p:pRg st="15" end="15"/>
                                            </p:txEl>
                                          </p:spTgt>
                                        </p:tgtEl>
                                        <p:attrNameLst>
                                          <p:attrName>style.visibility</p:attrName>
                                        </p:attrNameLst>
                                      </p:cBhvr>
                                      <p:to>
                                        <p:strVal val="visible"/>
                                      </p:to>
                                    </p:set>
                                    <p:anim calcmode="lin" valueType="num">
                                      <p:cBhvr additive="base">
                                        <p:cTn id="146" dur="500" fill="hold"/>
                                        <p:tgtEl>
                                          <p:spTgt spid="755718">
                                            <p:txEl>
                                              <p:pRg st="15" end="15"/>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755718">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8" fill="hold">
                            <p:stCondLst>
                              <p:cond delay="500"/>
                            </p:stCondLst>
                            <p:childTnLst>
                              <p:par>
                                <p:cTn id="149" presetID="2" presetClass="entr" presetSubtype="4" fill="hold" nodeType="afterEffect">
                                  <p:stCondLst>
                                    <p:cond delay="0"/>
                                  </p:stCondLst>
                                  <p:childTnLst>
                                    <p:set>
                                      <p:cBhvr>
                                        <p:cTn id="150" dur="1" fill="hold">
                                          <p:stCondLst>
                                            <p:cond delay="0"/>
                                          </p:stCondLst>
                                        </p:cTn>
                                        <p:tgtEl>
                                          <p:spTgt spid="755724">
                                            <p:txEl>
                                              <p:pRg st="7" end="7"/>
                                            </p:txEl>
                                          </p:spTgt>
                                        </p:tgtEl>
                                        <p:attrNameLst>
                                          <p:attrName>style.visibility</p:attrName>
                                        </p:attrNameLst>
                                      </p:cBhvr>
                                      <p:to>
                                        <p:strVal val="visible"/>
                                      </p:to>
                                    </p:set>
                                    <p:anim calcmode="lin" valueType="num">
                                      <p:cBhvr additive="base">
                                        <p:cTn id="151" dur="500" fill="hold"/>
                                        <p:tgtEl>
                                          <p:spTgt spid="755724">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75572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3"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18" presetClass="entr" presetSubtype="12" fill="hold" nodeType="clickEffect">
                                  <p:stCondLst>
                                    <p:cond delay="0"/>
                                  </p:stCondLst>
                                  <p:childTnLst>
                                    <p:set>
                                      <p:cBhvr>
                                        <p:cTn id="156" dur="1" fill="hold">
                                          <p:stCondLst>
                                            <p:cond delay="0"/>
                                          </p:stCondLst>
                                        </p:cTn>
                                        <p:tgtEl>
                                          <p:spTgt spid="755754"/>
                                        </p:tgtEl>
                                        <p:attrNameLst>
                                          <p:attrName>style.visibility</p:attrName>
                                        </p:attrNameLst>
                                      </p:cBhvr>
                                      <p:to>
                                        <p:strVal val="visible"/>
                                      </p:to>
                                    </p:set>
                                    <p:animEffect transition="in" filter="strips(downLeft)">
                                      <p:cBhvr>
                                        <p:cTn id="157" dur="500"/>
                                        <p:tgtEl>
                                          <p:spTgt spid="755754"/>
                                        </p:tgtEl>
                                      </p:cBhvr>
                                    </p:animEffect>
                                  </p:childTnLst>
                                  <p:subTnLst>
                                    <p:set>
                                      <p:cBhvr override="childStyle">
                                        <p:cTn dur="1" fill="hold" display="0" masterRel="nextClick" afterEffect="1"/>
                                        <p:tgtEl>
                                          <p:spTgt spid="755754"/>
                                        </p:tgtEl>
                                        <p:attrNameLst>
                                          <p:attrName>style.visibility</p:attrName>
                                        </p:attrNameLst>
                                      </p:cBhvr>
                                      <p:to>
                                        <p:strVal val="hidden"/>
                                      </p:to>
                                    </p:set>
                                    <p:audio>
                                      <p:cMediaNode>
                                        <p:cTn display="0" masterRel="sameClick">
                                          <p:stCondLst>
                                            <p:cond evt="begin" delay="0">
                                              <p:tn val="155"/>
                                            </p:cond>
                                          </p:stCondLst>
                                          <p:endCondLst>
                                            <p:cond evt="onStopAudio" delay="0">
                                              <p:tgtEl>
                                                <p:sldTgt/>
                                              </p:tgtEl>
                                            </p:cond>
                                          </p:endCondLst>
                                        </p:cTn>
                                        <p:tgtEl>
                                          <p:sndTgt r:embed="rId4" name="chimes.wav"/>
                                        </p:tgtEl>
                                      </p:cMediaNode>
                                    </p:audio>
                                  </p:sub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755718">
                                            <p:txEl>
                                              <p:pRg st="16" end="16"/>
                                            </p:txEl>
                                          </p:spTgt>
                                        </p:tgtEl>
                                        <p:attrNameLst>
                                          <p:attrName>style.visibility</p:attrName>
                                        </p:attrNameLst>
                                      </p:cBhvr>
                                      <p:to>
                                        <p:strVal val="visible"/>
                                      </p:to>
                                    </p:set>
                                    <p:anim calcmode="lin" valueType="num">
                                      <p:cBhvr additive="base">
                                        <p:cTn id="162" dur="500" fill="hold"/>
                                        <p:tgtEl>
                                          <p:spTgt spid="755718">
                                            <p:txEl>
                                              <p:pRg st="16" end="16"/>
                                            </p:txEl>
                                          </p:spTgt>
                                        </p:tgtEl>
                                        <p:attrNameLst>
                                          <p:attrName>ppt_x</p:attrName>
                                        </p:attrNameLst>
                                      </p:cBhvr>
                                      <p:tavLst>
                                        <p:tav tm="0">
                                          <p:val>
                                            <p:strVal val="#ppt_x"/>
                                          </p:val>
                                        </p:tav>
                                        <p:tav tm="100000">
                                          <p:val>
                                            <p:strVal val="#ppt_x"/>
                                          </p:val>
                                        </p:tav>
                                      </p:tavLst>
                                    </p:anim>
                                    <p:anim calcmode="lin" valueType="num">
                                      <p:cBhvr additive="base">
                                        <p:cTn id="163" dur="500" fill="hold"/>
                                        <p:tgtEl>
                                          <p:spTgt spid="755718">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0"/>
                                            </p:cond>
                                          </p:stCondLst>
                                          <p:endCondLst>
                                            <p:cond evt="onStopAudio" delay="0">
                                              <p:tgtEl>
                                                <p:sldTgt/>
                                              </p:tgtEl>
                                            </p:cond>
                                          </p:endCondLst>
                                        </p:cTn>
                                        <p:tgtEl>
                                          <p:sndTgt r:embed="rId3" name="camera.wav"/>
                                        </p:tgtEl>
                                      </p:cMediaNode>
                                    </p:audio>
                                  </p:subTnLst>
                                </p:cTn>
                              </p:par>
                            </p:childTnLst>
                          </p:cTn>
                        </p:par>
                        <p:par>
                          <p:cTn id="164" fill="hold">
                            <p:stCondLst>
                              <p:cond delay="500"/>
                            </p:stCondLst>
                            <p:childTnLst>
                              <p:par>
                                <p:cTn id="165" presetID="2" presetClass="entr" presetSubtype="4" fill="hold" nodeType="afterEffect">
                                  <p:stCondLst>
                                    <p:cond delay="0"/>
                                  </p:stCondLst>
                                  <p:childTnLst>
                                    <p:set>
                                      <p:cBhvr>
                                        <p:cTn id="166" dur="1" fill="hold">
                                          <p:stCondLst>
                                            <p:cond delay="0"/>
                                          </p:stCondLst>
                                        </p:cTn>
                                        <p:tgtEl>
                                          <p:spTgt spid="755724">
                                            <p:txEl>
                                              <p:pRg st="8" end="8"/>
                                            </p:txEl>
                                          </p:spTgt>
                                        </p:tgtEl>
                                        <p:attrNameLst>
                                          <p:attrName>style.visibility</p:attrName>
                                        </p:attrNameLst>
                                      </p:cBhvr>
                                      <p:to>
                                        <p:strVal val="visible"/>
                                      </p:to>
                                    </p:set>
                                    <p:anim calcmode="lin" valueType="num">
                                      <p:cBhvr additive="base">
                                        <p:cTn id="167" dur="500" fill="hold"/>
                                        <p:tgtEl>
                                          <p:spTgt spid="755724">
                                            <p:txEl>
                                              <p:pRg st="8" end="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572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3" name="camera.wav"/>
                                        </p:tgtEl>
                                      </p:cMediaNode>
                                    </p:audio>
                                  </p:sub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nodeType="clickEffect">
                                  <p:stCondLst>
                                    <p:cond delay="0"/>
                                  </p:stCondLst>
                                  <p:childTnLst>
                                    <p:set>
                                      <p:cBhvr>
                                        <p:cTn id="172" dur="1" fill="hold">
                                          <p:stCondLst>
                                            <p:cond delay="0"/>
                                          </p:stCondLst>
                                        </p:cTn>
                                        <p:tgtEl>
                                          <p:spTgt spid="755753"/>
                                        </p:tgtEl>
                                        <p:attrNameLst>
                                          <p:attrName>style.visibility</p:attrName>
                                        </p:attrNameLst>
                                      </p:cBhvr>
                                      <p:to>
                                        <p:strVal val="visible"/>
                                      </p:to>
                                    </p:set>
                                    <p:animEffect transition="in" filter="strips(downLeft)">
                                      <p:cBhvr>
                                        <p:cTn id="173" dur="500"/>
                                        <p:tgtEl>
                                          <p:spTgt spid="755753"/>
                                        </p:tgtEl>
                                      </p:cBhvr>
                                    </p:animEffect>
                                  </p:childTnLst>
                                  <p:subTnLst>
                                    <p:set>
                                      <p:cBhvr override="childStyle">
                                        <p:cTn dur="1" fill="hold" display="0" masterRel="nextClick" afterEffect="1"/>
                                        <p:tgtEl>
                                          <p:spTgt spid="755753"/>
                                        </p:tgtEl>
                                        <p:attrNameLst>
                                          <p:attrName>style.visibility</p:attrName>
                                        </p:attrNameLst>
                                      </p:cBhvr>
                                      <p:to>
                                        <p:strVal val="hidden"/>
                                      </p:to>
                                    </p:set>
                                    <p:audio>
                                      <p:cMediaNode>
                                        <p:cTn display="0" masterRel="sameClick">
                                          <p:stCondLst>
                                            <p:cond evt="begin" delay="0">
                                              <p:tn val="171"/>
                                            </p:cond>
                                          </p:stCondLst>
                                          <p:endCondLst>
                                            <p:cond evt="onStopAudio" delay="0">
                                              <p:tgtEl>
                                                <p:sldTgt/>
                                              </p:tgtEl>
                                            </p:cond>
                                          </p:endCondLst>
                                        </p:cTn>
                                        <p:tgtEl>
                                          <p:sndTgt r:embed="rId4" name="chimes.wav"/>
                                        </p:tgtEl>
                                      </p:cMediaNode>
                                    </p:audio>
                                  </p:sub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755718">
                                            <p:txEl>
                                              <p:pRg st="17" end="17"/>
                                            </p:txEl>
                                          </p:spTgt>
                                        </p:tgtEl>
                                        <p:attrNameLst>
                                          <p:attrName>style.visibility</p:attrName>
                                        </p:attrNameLst>
                                      </p:cBhvr>
                                      <p:to>
                                        <p:strVal val="visible"/>
                                      </p:to>
                                    </p:set>
                                    <p:anim calcmode="lin" valueType="num">
                                      <p:cBhvr additive="base">
                                        <p:cTn id="178" dur="500" fill="hold"/>
                                        <p:tgtEl>
                                          <p:spTgt spid="755718">
                                            <p:txEl>
                                              <p:pRg st="17" end="17"/>
                                            </p:txEl>
                                          </p:spTgt>
                                        </p:tgtEl>
                                        <p:attrNameLst>
                                          <p:attrName>ppt_x</p:attrName>
                                        </p:attrNameLst>
                                      </p:cBhvr>
                                      <p:tavLst>
                                        <p:tav tm="0">
                                          <p:val>
                                            <p:strVal val="#ppt_x"/>
                                          </p:val>
                                        </p:tav>
                                        <p:tav tm="100000">
                                          <p:val>
                                            <p:strVal val="#ppt_x"/>
                                          </p:val>
                                        </p:tav>
                                      </p:tavLst>
                                    </p:anim>
                                    <p:anim calcmode="lin" valueType="num">
                                      <p:cBhvr additive="base">
                                        <p:cTn id="179" dur="500" fill="hold"/>
                                        <p:tgtEl>
                                          <p:spTgt spid="755718">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755718">
                                            <p:txEl>
                                              <p:pRg st="18" end="18"/>
                                            </p:txEl>
                                          </p:spTgt>
                                        </p:tgtEl>
                                        <p:attrNameLst>
                                          <p:attrName>style.visibility</p:attrName>
                                        </p:attrNameLst>
                                      </p:cBhvr>
                                      <p:to>
                                        <p:strVal val="visible"/>
                                      </p:to>
                                    </p:set>
                                    <p:anim calcmode="lin" valueType="num">
                                      <p:cBhvr additive="base">
                                        <p:cTn id="184" dur="500" fill="hold"/>
                                        <p:tgtEl>
                                          <p:spTgt spid="755718">
                                            <p:txEl>
                                              <p:pRg st="18" end="18"/>
                                            </p:txEl>
                                          </p:spTgt>
                                        </p:tgtEl>
                                        <p:attrNameLst>
                                          <p:attrName>ppt_x</p:attrName>
                                        </p:attrNameLst>
                                      </p:cBhvr>
                                      <p:tavLst>
                                        <p:tav tm="0">
                                          <p:val>
                                            <p:strVal val="#ppt_x"/>
                                          </p:val>
                                        </p:tav>
                                        <p:tav tm="100000">
                                          <p:val>
                                            <p:strVal val="#ppt_x"/>
                                          </p:val>
                                        </p:tav>
                                      </p:tavLst>
                                    </p:anim>
                                    <p:anim calcmode="lin" valueType="num">
                                      <p:cBhvr additive="base">
                                        <p:cTn id="185" dur="500" fill="hold"/>
                                        <p:tgtEl>
                                          <p:spTgt spid="755718">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5" name="Text Box 5"/>
          <p:cNvSpPr txBox="1">
            <a:spLocks noChangeArrowheads="1"/>
          </p:cNvSpPr>
          <p:nvPr/>
        </p:nvSpPr>
        <p:spPr bwMode="auto">
          <a:xfrm>
            <a:off x="668081" y="188914"/>
            <a:ext cx="3382962" cy="57943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2.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实数的输出</a:t>
            </a:r>
            <a:r>
              <a:rPr lang="zh-CN" altLang="en-US" sz="3200">
                <a:solidFill>
                  <a:srgbClr val="FF0066"/>
                </a:solidFill>
                <a:latin typeface="隶书" pitchFamily="49" charset="-122"/>
                <a:ea typeface="隶书" pitchFamily="49" charset="-122"/>
              </a:rPr>
              <a:t> </a:t>
            </a:r>
          </a:p>
        </p:txBody>
      </p:sp>
      <p:sp>
        <p:nvSpPr>
          <p:cNvPr id="757767" name="Text Box 7"/>
          <p:cNvSpPr txBox="1">
            <a:spLocks noChangeArrowheads="1"/>
          </p:cNvSpPr>
          <p:nvPr/>
        </p:nvSpPr>
        <p:spPr bwMode="auto">
          <a:xfrm>
            <a:off x="1117344" y="812800"/>
            <a:ext cx="24034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一般形式：</a:t>
            </a:r>
          </a:p>
        </p:txBody>
      </p:sp>
      <p:sp>
        <p:nvSpPr>
          <p:cNvPr id="757768" name="Rectangle 8"/>
          <p:cNvSpPr>
            <a:spLocks noChangeArrowheads="1"/>
          </p:cNvSpPr>
          <p:nvPr/>
        </p:nvSpPr>
        <p:spPr bwMode="auto">
          <a:xfrm>
            <a:off x="1610196" y="2767568"/>
            <a:ext cx="9462872"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p3d extrusionH="57150">
              <a:bevelT w="57150" h="38100" prst="artDeco"/>
            </a:sp3d>
          </a:bodyPr>
          <a:lstStyle/>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ea typeface="楷体_GB2312" pitchFamily="49" charset="-122"/>
              </a:rPr>
              <a:t>[ ]</a:t>
            </a:r>
            <a:r>
              <a:rPr lang="zh-CN" altLang="en-US" b="1" dirty="0">
                <a:solidFill>
                  <a:srgbClr val="FF0066"/>
                </a:solidFill>
                <a:effectLst>
                  <a:outerShdw blurRad="50800" dist="38100" dir="2700000" algn="tl" rotWithShape="0">
                    <a:prstClr val="black">
                      <a:alpha val="40000"/>
                    </a:prstClr>
                  </a:outerShdw>
                </a:effectLst>
                <a:ea typeface="楷体_GB2312" pitchFamily="49" charset="-122"/>
              </a:rPr>
              <a:t>：</a:t>
            </a:r>
            <a:r>
              <a:rPr lang="zh-CN" altLang="en-US" b="1" dirty="0">
                <a:effectLst>
                  <a:outerShdw blurRad="38100" dist="38100" dir="2700000" algn="tl">
                    <a:srgbClr val="FFFFFF"/>
                  </a:outerShdw>
                </a:effectLst>
                <a:latin typeface="+mn-lt"/>
                <a:ea typeface="楷体" pitchFamily="49" charset="-122"/>
              </a:rPr>
              <a:t>表示可选项，可缺省。</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itchFamily="49" charset="-122"/>
              </a:rPr>
              <a:t>| </a:t>
            </a:r>
            <a:r>
              <a:rPr lang="zh-CN" altLang="en-US"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表示互斥关系。</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必须输出小数点。</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itchFamily="49" charset="-122"/>
              </a:rPr>
              <a:t>.precision</a:t>
            </a:r>
            <a:r>
              <a:rPr lang="zh-CN" altLang="en-US"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规定输出实数时，小数部分的位数。</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输出</a:t>
            </a:r>
            <a:r>
              <a:rPr lang="en-US" altLang="zh-CN" b="1" dirty="0">
                <a:effectLst>
                  <a:outerShdw blurRad="38100" dist="38100" dir="2700000" algn="tl">
                    <a:srgbClr val="FFFFFF"/>
                  </a:outerShdw>
                </a:effectLst>
                <a:latin typeface="+mn-lt"/>
                <a:ea typeface="楷体" pitchFamily="49" charset="-122"/>
              </a:rPr>
              <a:t>double</a:t>
            </a:r>
            <a:r>
              <a:rPr lang="zh-CN" altLang="en-US" b="1" dirty="0">
                <a:effectLst>
                  <a:outerShdw blurRad="38100" dist="38100" dir="2700000" algn="tl">
                    <a:srgbClr val="FFFFFF"/>
                  </a:outerShdw>
                </a:effectLst>
                <a:latin typeface="+mn-lt"/>
                <a:ea typeface="楷体" pitchFamily="49" charset="-122"/>
              </a:rPr>
              <a:t>型数据（缺省时也是输出</a:t>
            </a:r>
            <a:r>
              <a:rPr lang="en-US" altLang="zh-CN" b="1" dirty="0">
                <a:effectLst>
                  <a:outerShdw blurRad="38100" dist="38100" dir="2700000" algn="tl">
                    <a:srgbClr val="FFFFFF"/>
                  </a:outerShdw>
                </a:effectLst>
                <a:latin typeface="+mn-lt"/>
                <a:ea typeface="楷体" pitchFamily="49" charset="-122"/>
              </a:rPr>
              <a:t>double</a:t>
            </a:r>
            <a:r>
              <a:rPr lang="zh-CN" altLang="en-US" b="1" dirty="0">
                <a:effectLst>
                  <a:outerShdw blurRad="38100" dist="38100" dir="2700000" algn="tl">
                    <a:srgbClr val="FFFFFF"/>
                  </a:outerShdw>
                </a:effectLst>
                <a:latin typeface="+mn-lt"/>
                <a:ea typeface="楷体" pitchFamily="49" charset="-122"/>
              </a:rPr>
              <a:t>型数据）。</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输出</a:t>
            </a:r>
            <a:r>
              <a:rPr lang="en-US" altLang="zh-CN" b="1" dirty="0">
                <a:effectLst>
                  <a:outerShdw blurRad="38100" dist="38100" dir="2700000" algn="tl">
                    <a:srgbClr val="FFFFFF"/>
                  </a:outerShdw>
                </a:effectLst>
                <a:latin typeface="+mn-lt"/>
                <a:ea typeface="楷体" pitchFamily="49" charset="-122"/>
              </a:rPr>
              <a:t>long double</a:t>
            </a:r>
            <a:r>
              <a:rPr lang="zh-CN" altLang="en-US" b="1" dirty="0">
                <a:effectLst>
                  <a:outerShdw blurRad="38100" dist="38100" dir="2700000" algn="tl">
                    <a:srgbClr val="FFFFFF"/>
                  </a:outerShdw>
                </a:effectLst>
                <a:latin typeface="+mn-lt"/>
                <a:ea typeface="楷体" pitchFamily="49" charset="-122"/>
              </a:rPr>
              <a:t>型数据。</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FF33CC"/>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itchFamily="49" charset="-122"/>
              </a:rPr>
              <a:t>其它字段的含义与前面介绍的相同。</a:t>
            </a:r>
          </a:p>
        </p:txBody>
      </p:sp>
      <p:sp>
        <p:nvSpPr>
          <p:cNvPr id="757769" name="Text Box 9"/>
          <p:cNvSpPr txBox="1">
            <a:spLocks noChangeArrowheads="1"/>
          </p:cNvSpPr>
          <p:nvPr/>
        </p:nvSpPr>
        <p:spPr bwMode="auto">
          <a:xfrm>
            <a:off x="1118932" y="2228850"/>
            <a:ext cx="1492721"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说明：</a:t>
            </a:r>
          </a:p>
        </p:txBody>
      </p:sp>
      <p:grpSp>
        <p:nvGrpSpPr>
          <p:cNvPr id="757774" name="Group 14"/>
          <p:cNvGrpSpPr>
            <a:grpSpLocks/>
          </p:cNvGrpSpPr>
          <p:nvPr/>
        </p:nvGrpSpPr>
        <p:grpSpPr bwMode="auto">
          <a:xfrm>
            <a:off x="1657052" y="1332442"/>
            <a:ext cx="7607300" cy="1093788"/>
            <a:chOff x="810" y="818"/>
            <a:chExt cx="4792" cy="689"/>
          </a:xfrm>
          <a:effectLst>
            <a:outerShdw blurRad="50800" dist="106680" dir="2700000" algn="tl" rotWithShape="0">
              <a:prstClr val="black">
                <a:alpha val="43000"/>
              </a:prstClr>
            </a:outerShdw>
          </a:effectLst>
        </p:grpSpPr>
        <p:sp>
          <p:nvSpPr>
            <p:cNvPr id="757771" name="Text Box 11"/>
            <p:cNvSpPr txBox="1">
              <a:spLocks noChangeArrowheads="1"/>
            </p:cNvSpPr>
            <p:nvPr/>
          </p:nvSpPr>
          <p:spPr bwMode="auto">
            <a:xfrm>
              <a:off x="810" y="818"/>
              <a:ext cx="4792"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 [0] [width] [.precision] [l | L]   f | e | E | g | G</a:t>
              </a:r>
            </a:p>
          </p:txBody>
        </p:sp>
        <p:sp>
          <p:nvSpPr>
            <p:cNvPr id="757772" name="AutoShape 12"/>
            <p:cNvSpPr>
              <a:spLocks/>
            </p:cNvSpPr>
            <p:nvPr/>
          </p:nvSpPr>
          <p:spPr bwMode="auto">
            <a:xfrm rot="-5400000">
              <a:off x="2628" y="-254"/>
              <a:ext cx="136" cy="2971"/>
            </a:xfrm>
            <a:prstGeom prst="leftBrace">
              <a:avLst>
                <a:gd name="adj1" fmla="val 182047"/>
                <a:gd name="adj2" fmla="val 50000"/>
              </a:avLst>
            </a:prstGeom>
            <a:noFill/>
            <a:ln w="25400">
              <a:solidFill>
                <a:srgbClr val="0000FF"/>
              </a:solidFill>
              <a:round/>
              <a:headEnd/>
              <a:tailEnd/>
            </a:ln>
            <a:effectLst/>
          </p:spPr>
          <p:txBody>
            <a:bodyPr wrap="none" anchor="ctr"/>
            <a:lstStyle/>
            <a:p>
              <a:endParaRPr lang="zh-CN" altLang="en-US"/>
            </a:p>
          </p:txBody>
        </p:sp>
        <p:sp>
          <p:nvSpPr>
            <p:cNvPr id="757773" name="Text Box 13"/>
            <p:cNvSpPr txBox="1">
              <a:spLocks noChangeArrowheads="1"/>
            </p:cNvSpPr>
            <p:nvPr/>
          </p:nvSpPr>
          <p:spPr bwMode="auto">
            <a:xfrm>
              <a:off x="1835" y="1219"/>
              <a:ext cx="2248" cy="288"/>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alpha val="43137"/>
                      </a:srgbClr>
                    </a:outerShdw>
                  </a:effectLst>
                  <a:latin typeface="楷体" pitchFamily="49" charset="-122"/>
                  <a:ea typeface="楷体" pitchFamily="49" charset="-122"/>
                </a:rPr>
                <a:t>辅助格式控制字符（修饰符）</a:t>
              </a:r>
              <a:r>
                <a:rPr lang="zh-CN" altLang="en-US" b="1" dirty="0">
                  <a:effectLst>
                    <a:outerShdw blurRad="38100" dist="38100" dir="2700000" algn="tl">
                      <a:srgbClr val="000000">
                        <a:alpha val="43137"/>
                      </a:srgbClr>
                    </a:outerShdw>
                  </a:effectLst>
                  <a:latin typeface="楷体" pitchFamily="49" charset="-122"/>
                  <a:ea typeface="楷体" pitchFamily="49" charset="-122"/>
                </a:rPr>
                <a:t> </a:t>
              </a:r>
            </a:p>
          </p:txBody>
        </p:sp>
      </p:grpSp>
      <p:grpSp>
        <p:nvGrpSpPr>
          <p:cNvPr id="757775" name="Group 15"/>
          <p:cNvGrpSpPr>
            <a:grpSpLocks/>
          </p:cNvGrpSpPr>
          <p:nvPr/>
        </p:nvGrpSpPr>
        <p:grpSpPr bwMode="auto">
          <a:xfrm>
            <a:off x="-16132" y="0"/>
            <a:ext cx="446088" cy="6858000"/>
            <a:chOff x="0" y="0"/>
            <a:chExt cx="281" cy="4320"/>
          </a:xfrm>
        </p:grpSpPr>
        <p:sp>
          <p:nvSpPr>
            <p:cNvPr id="75777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5777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7D41F44A-3217-473D-68A6-8E1A12DE13D4}"/>
              </a:ext>
            </a:extLst>
          </p:cNvPr>
          <p:cNvSpPr>
            <a:spLocks noGrp="1"/>
          </p:cNvSpPr>
          <p:nvPr>
            <p:ph type="sldNum" sz="quarter" idx="12"/>
          </p:nvPr>
        </p:nvSpPr>
        <p:spPr/>
        <p:txBody>
          <a:bodyPr/>
          <a:lstStyle/>
          <a:p>
            <a:fld id="{15D7C00E-7268-483F-89C0-8B682B5C72E5}" type="slidenum">
              <a:rPr lang="en-US" altLang="zh-CN" smtClean="0"/>
              <a:pPr/>
              <a:t>13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57767"/>
                                        </p:tgtEl>
                                        <p:attrNameLst>
                                          <p:attrName>style.visibility</p:attrName>
                                        </p:attrNameLst>
                                      </p:cBhvr>
                                      <p:to>
                                        <p:strVal val="visible"/>
                                      </p:to>
                                    </p:set>
                                    <p:anim calcmode="lin" valueType="num">
                                      <p:cBhvr additive="base">
                                        <p:cTn id="12" dur="500" fill="hold"/>
                                        <p:tgtEl>
                                          <p:spTgt spid="757767"/>
                                        </p:tgtEl>
                                        <p:attrNameLst>
                                          <p:attrName>ppt_x</p:attrName>
                                        </p:attrNameLst>
                                      </p:cBhvr>
                                      <p:tavLst>
                                        <p:tav tm="0">
                                          <p:val>
                                            <p:strVal val="0-#ppt_w/2"/>
                                          </p:val>
                                        </p:tav>
                                        <p:tav tm="100000">
                                          <p:val>
                                            <p:strVal val="#ppt_x"/>
                                          </p:val>
                                        </p:tav>
                                      </p:tavLst>
                                    </p:anim>
                                    <p:anim calcmode="lin" valueType="num">
                                      <p:cBhvr additive="base">
                                        <p:cTn id="13" dur="500" fill="hold"/>
                                        <p:tgtEl>
                                          <p:spTgt spid="7577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57774"/>
                                        </p:tgtEl>
                                        <p:attrNameLst>
                                          <p:attrName>style.visibility</p:attrName>
                                        </p:attrNameLst>
                                      </p:cBhvr>
                                      <p:to>
                                        <p:strVal val="visible"/>
                                      </p:to>
                                    </p:set>
                                    <p:animEffect transition="in" filter="box(out)">
                                      <p:cBhvr>
                                        <p:cTn id="17" dur="500"/>
                                        <p:tgtEl>
                                          <p:spTgt spid="75777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57769"/>
                                        </p:tgtEl>
                                        <p:attrNameLst>
                                          <p:attrName>style.visibility</p:attrName>
                                        </p:attrNameLst>
                                      </p:cBhvr>
                                      <p:to>
                                        <p:strVal val="visible"/>
                                      </p:to>
                                    </p:set>
                                    <p:anim calcmode="lin" valueType="num">
                                      <p:cBhvr additive="base">
                                        <p:cTn id="22" dur="500" fill="hold"/>
                                        <p:tgtEl>
                                          <p:spTgt spid="757769"/>
                                        </p:tgtEl>
                                        <p:attrNameLst>
                                          <p:attrName>ppt_x</p:attrName>
                                        </p:attrNameLst>
                                      </p:cBhvr>
                                      <p:tavLst>
                                        <p:tav tm="0">
                                          <p:val>
                                            <p:strVal val="0-#ppt_w/2"/>
                                          </p:val>
                                        </p:tav>
                                        <p:tav tm="100000">
                                          <p:val>
                                            <p:strVal val="#ppt_x"/>
                                          </p:val>
                                        </p:tav>
                                      </p:tavLst>
                                    </p:anim>
                                    <p:anim calcmode="lin" valueType="num">
                                      <p:cBhvr additive="base">
                                        <p:cTn id="23" dur="500" fill="hold"/>
                                        <p:tgtEl>
                                          <p:spTgt spid="7577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57768"/>
                                        </p:tgtEl>
                                        <p:attrNameLst>
                                          <p:attrName>style.visibility</p:attrName>
                                        </p:attrNameLst>
                                      </p:cBhvr>
                                      <p:to>
                                        <p:strVal val="visible"/>
                                      </p:to>
                                    </p:set>
                                    <p:animEffect transition="in" filter="box(out)">
                                      <p:cBhvr>
                                        <p:cTn id="27" dur="500"/>
                                        <p:tgtEl>
                                          <p:spTgt spid="75776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5" grpId="0"/>
      <p:bldP spid="757767" grpId="0"/>
      <p:bldP spid="757768" grpId="0" animBg="1"/>
      <p:bldP spid="75776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9813" name="Text Box 5"/>
          <p:cNvSpPr txBox="1">
            <a:spLocks noChangeArrowheads="1"/>
          </p:cNvSpPr>
          <p:nvPr/>
        </p:nvSpPr>
        <p:spPr bwMode="auto">
          <a:xfrm>
            <a:off x="505233" y="44624"/>
            <a:ext cx="470535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实数的格式化输出</a:t>
            </a:r>
            <a:r>
              <a:rPr lang="zh-CN" altLang="en-US" dirty="0">
                <a:solidFill>
                  <a:srgbClr val="FF0066"/>
                </a:solidFill>
                <a:latin typeface="隶书" pitchFamily="49" charset="-122"/>
                <a:ea typeface="隶书" pitchFamily="49" charset="-122"/>
              </a:rPr>
              <a:t> </a:t>
            </a:r>
          </a:p>
        </p:txBody>
      </p:sp>
      <p:sp>
        <p:nvSpPr>
          <p:cNvPr id="759814" name="Rectangle 6" descr="信纸"/>
          <p:cNvSpPr>
            <a:spLocks noChangeArrowheads="1"/>
          </p:cNvSpPr>
          <p:nvPr/>
        </p:nvSpPr>
        <p:spPr bwMode="auto">
          <a:xfrm>
            <a:off x="828126" y="629812"/>
            <a:ext cx="5771929" cy="4093428"/>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tabLst>
                <a:tab pos="800100" algn="l"/>
              </a:tabLst>
            </a:pPr>
            <a:r>
              <a:rPr lang="en-US" altLang="zh-CN" sz="2000" b="1" dirty="0" err="1">
                <a:solidFill>
                  <a:srgbClr val="CC0066"/>
                </a:solidFill>
                <a:effectLst>
                  <a:outerShdw blurRad="38100" dist="38100" dir="2700000" algn="tl">
                    <a:srgbClr val="000000"/>
                  </a:outerShdw>
                </a:effectLst>
              </a:rPr>
              <a:t>int</a:t>
            </a:r>
            <a:r>
              <a:rPr lang="en-US" altLang="zh-CN" sz="2000"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double  f = 2.5e5;</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("f=%15f--------(f=%%15f)\n",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("f=%015f--------(f=%%015f)\n",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("f=%+15.4f--------(f=%%+15.4f)\n",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("f=%15.4E--------(f=%%15.4E)\n", f);</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 }</a:t>
            </a:r>
          </a:p>
        </p:txBody>
      </p:sp>
      <p:sp>
        <p:nvSpPr>
          <p:cNvPr id="759815" name="Text Box 7" descr="新闻纸"/>
          <p:cNvSpPr txBox="1">
            <a:spLocks noChangeArrowheads="1"/>
          </p:cNvSpPr>
          <p:nvPr/>
        </p:nvSpPr>
        <p:spPr bwMode="auto">
          <a:xfrm>
            <a:off x="6960790" y="4278015"/>
            <a:ext cx="4895850" cy="2319337"/>
          </a:xfrm>
          <a:prstGeom prst="rect">
            <a:avLst/>
          </a:prstGeom>
          <a:solidFill>
            <a:schemeClr val="bg1"/>
          </a:soli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itchFamily="2" charset="-122"/>
              </a:rPr>
              <a:t>    </a:t>
            </a:r>
            <a:r>
              <a:rPr lang="en-US" altLang="zh-CN" sz="2000" b="1" dirty="0">
                <a:solidFill>
                  <a:srgbClr val="0033CC"/>
                </a:solidFill>
                <a:effectLst>
                  <a:outerShdw blurRad="38100" dist="38100" dir="2700000" algn="tl">
                    <a:srgbClr val="C0C0C0"/>
                  </a:outerShdw>
                </a:effectLst>
                <a:latin typeface="宋体" pitchFamily="2" charset="-122"/>
              </a:rPr>
              <a:t>12345678901234567890</a:t>
            </a:r>
          </a:p>
          <a:p>
            <a:r>
              <a:rPr lang="en-US" altLang="zh-CN" sz="2000" b="1" dirty="0">
                <a:solidFill>
                  <a:srgbClr val="0033CC"/>
                </a:solidFill>
                <a:effectLst>
                  <a:outerShdw blurRad="38100" dist="38100" dir="2700000" algn="tl">
                    <a:srgbClr val="C0C0C0"/>
                  </a:outerShdw>
                </a:effectLst>
                <a:latin typeface="宋体" pitchFamily="2" charset="-122"/>
              </a:rPr>
              <a:t>f=  250000.000000--------(f=%15f)</a:t>
            </a:r>
          </a:p>
          <a:p>
            <a:r>
              <a:rPr lang="en-US" altLang="zh-CN" sz="2000" b="1" dirty="0">
                <a:solidFill>
                  <a:srgbClr val="0033CC"/>
                </a:solidFill>
                <a:effectLst>
                  <a:outerShdw blurRad="38100" dist="38100" dir="2700000" algn="tl">
                    <a:srgbClr val="C0C0C0"/>
                  </a:outerShdw>
                </a:effectLst>
                <a:latin typeface="宋体" pitchFamily="2" charset="-122"/>
              </a:rPr>
              <a:t>f=00250000.000000--------(f=%015f)</a:t>
            </a:r>
          </a:p>
          <a:p>
            <a:r>
              <a:rPr lang="en-US" altLang="zh-CN" sz="2000" b="1" dirty="0">
                <a:solidFill>
                  <a:srgbClr val="0033CC"/>
                </a:solidFill>
                <a:effectLst>
                  <a:outerShdw blurRad="38100" dist="38100" dir="2700000" algn="tl">
                    <a:srgbClr val="C0C0C0"/>
                  </a:outerShdw>
                </a:effectLst>
                <a:latin typeface="宋体" pitchFamily="2" charset="-122"/>
              </a:rPr>
              <a:t>f=250000         --------(f=%-15.0f)</a:t>
            </a:r>
          </a:p>
          <a:p>
            <a:r>
              <a:rPr lang="en-US" altLang="zh-CN" sz="2000" b="1" dirty="0">
                <a:solidFill>
                  <a:srgbClr val="0033CC"/>
                </a:solidFill>
                <a:effectLst>
                  <a:outerShdw blurRad="38100" dist="38100" dir="2700000" algn="tl">
                    <a:srgbClr val="C0C0C0"/>
                  </a:outerShdw>
                </a:effectLst>
                <a:latin typeface="宋体" pitchFamily="2" charset="-122"/>
              </a:rPr>
              <a:t>f=        250000.--------(f=%#15.0f)</a:t>
            </a:r>
          </a:p>
          <a:p>
            <a:r>
              <a:rPr lang="en-US" altLang="zh-CN" sz="2000" b="1" dirty="0">
                <a:solidFill>
                  <a:srgbClr val="0033CC"/>
                </a:solidFill>
                <a:effectLst>
                  <a:outerShdw blurRad="38100" dist="38100" dir="2700000" algn="tl">
                    <a:srgbClr val="C0C0C0"/>
                  </a:outerShdw>
                </a:effectLst>
                <a:latin typeface="宋体" pitchFamily="2" charset="-122"/>
              </a:rPr>
              <a:t>f=   +250000.0000--------(f=%+15.4f)</a:t>
            </a:r>
          </a:p>
          <a:p>
            <a:r>
              <a:rPr lang="en-US" altLang="zh-CN" sz="2000" b="1" dirty="0">
                <a:solidFill>
                  <a:srgbClr val="0033CC"/>
                </a:solidFill>
                <a:effectLst>
                  <a:outerShdw blurRad="38100" dist="38100" dir="2700000" algn="tl">
                    <a:srgbClr val="C0C0C0"/>
                  </a:outerShdw>
                </a:effectLst>
                <a:latin typeface="宋体" pitchFamily="2" charset="-122"/>
              </a:rPr>
              <a:t>f=    2.5000E+005--------(f=%#15.4E)</a:t>
            </a:r>
          </a:p>
        </p:txBody>
      </p:sp>
      <p:sp>
        <p:nvSpPr>
          <p:cNvPr id="759816" name="Text Box 8"/>
          <p:cNvSpPr txBox="1">
            <a:spLocks noChangeArrowheads="1"/>
          </p:cNvSpPr>
          <p:nvPr/>
        </p:nvSpPr>
        <p:spPr bwMode="auto">
          <a:xfrm>
            <a:off x="6887344" y="3789040"/>
            <a:ext cx="1728936" cy="45720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运行结果：</a:t>
            </a:r>
          </a:p>
        </p:txBody>
      </p:sp>
      <p:grpSp>
        <p:nvGrpSpPr>
          <p:cNvPr id="759820" name="Group 12"/>
          <p:cNvGrpSpPr>
            <a:grpSpLocks/>
          </p:cNvGrpSpPr>
          <p:nvPr/>
        </p:nvGrpSpPr>
        <p:grpSpPr bwMode="auto">
          <a:xfrm>
            <a:off x="-9117" y="0"/>
            <a:ext cx="446088" cy="6858000"/>
            <a:chOff x="0" y="0"/>
            <a:chExt cx="281" cy="4320"/>
          </a:xfrm>
        </p:grpSpPr>
        <p:sp>
          <p:nvSpPr>
            <p:cNvPr id="759821"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59822"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A805498-117C-BA9C-BE46-266B64DF2AAE}"/>
              </a:ext>
            </a:extLst>
          </p:cNvPr>
          <p:cNvSpPr>
            <a:spLocks noGrp="1"/>
          </p:cNvSpPr>
          <p:nvPr>
            <p:ph type="sldNum" sz="quarter" idx="12"/>
          </p:nvPr>
        </p:nvSpPr>
        <p:spPr/>
        <p:txBody>
          <a:bodyPr/>
          <a:lstStyle/>
          <a:p>
            <a:fld id="{15D7C00E-7268-483F-89C0-8B682B5C72E5}" type="slidenum">
              <a:rPr lang="en-US" altLang="zh-CN" smtClean="0"/>
              <a:pPr/>
              <a:t>14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9814">
                                            <p:txEl>
                                              <p:pRg st="0" end="0"/>
                                            </p:txEl>
                                          </p:spTgt>
                                        </p:tgtEl>
                                        <p:attrNameLst>
                                          <p:attrName>style.visibility</p:attrName>
                                        </p:attrNameLst>
                                      </p:cBhvr>
                                      <p:to>
                                        <p:strVal val="visible"/>
                                      </p:to>
                                    </p:set>
                                    <p:anim calcmode="lin" valueType="num">
                                      <p:cBhvr additive="base">
                                        <p:cTn id="7" dur="500" fill="hold"/>
                                        <p:tgtEl>
                                          <p:spTgt spid="7598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9814">
                                            <p:txEl>
                                              <p:pRg st="1" end="1"/>
                                            </p:txEl>
                                          </p:spTgt>
                                        </p:tgtEl>
                                        <p:attrNameLst>
                                          <p:attrName>style.visibility</p:attrName>
                                        </p:attrNameLst>
                                      </p:cBhvr>
                                      <p:to>
                                        <p:strVal val="visible"/>
                                      </p:to>
                                    </p:set>
                                    <p:anim calcmode="lin" valueType="num">
                                      <p:cBhvr additive="base">
                                        <p:cTn id="11" dur="500" fill="hold"/>
                                        <p:tgtEl>
                                          <p:spTgt spid="7598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9814">
                                            <p:txEl>
                                              <p:pRg st="2" end="2"/>
                                            </p:txEl>
                                          </p:spTgt>
                                        </p:tgtEl>
                                        <p:attrNameLst>
                                          <p:attrName>style.visibility</p:attrName>
                                        </p:attrNameLst>
                                      </p:cBhvr>
                                      <p:to>
                                        <p:strVal val="visible"/>
                                      </p:to>
                                    </p:set>
                                    <p:anim calcmode="lin" valueType="num">
                                      <p:cBhvr additive="base">
                                        <p:cTn id="15" dur="500" fill="hold"/>
                                        <p:tgtEl>
                                          <p:spTgt spid="7598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981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9814">
                                            <p:txEl>
                                              <p:pRg st="3" end="3"/>
                                            </p:txEl>
                                          </p:spTgt>
                                        </p:tgtEl>
                                        <p:attrNameLst>
                                          <p:attrName>style.visibility</p:attrName>
                                        </p:attrNameLst>
                                      </p:cBhvr>
                                      <p:to>
                                        <p:strVal val="visible"/>
                                      </p:to>
                                    </p:set>
                                    <p:anim calcmode="lin" valueType="num">
                                      <p:cBhvr additive="base">
                                        <p:cTn id="19" dur="500" fill="hold"/>
                                        <p:tgtEl>
                                          <p:spTgt spid="7598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981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9814">
                                            <p:txEl>
                                              <p:pRg st="4" end="4"/>
                                            </p:txEl>
                                          </p:spTgt>
                                        </p:tgtEl>
                                        <p:attrNameLst>
                                          <p:attrName>style.visibility</p:attrName>
                                        </p:attrNameLst>
                                      </p:cBhvr>
                                      <p:to>
                                        <p:strVal val="visible"/>
                                      </p:to>
                                    </p:set>
                                    <p:anim calcmode="lin" valueType="num">
                                      <p:cBhvr additive="base">
                                        <p:cTn id="25" dur="500" fill="hold"/>
                                        <p:tgtEl>
                                          <p:spTgt spid="7598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981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59815">
                                            <p:txEl>
                                              <p:pRg st="0" end="0"/>
                                            </p:txEl>
                                          </p:spTgt>
                                        </p:tgtEl>
                                        <p:attrNameLst>
                                          <p:attrName>style.visibility</p:attrName>
                                        </p:attrNameLst>
                                      </p:cBhvr>
                                      <p:to>
                                        <p:strVal val="visible"/>
                                      </p:to>
                                    </p:set>
                                    <p:anim calcmode="lin" valueType="num">
                                      <p:cBhvr additive="base">
                                        <p:cTn id="30" dur="500" fill="hold"/>
                                        <p:tgtEl>
                                          <p:spTgt spid="75981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5981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59814">
                                            <p:txEl>
                                              <p:pRg st="5" end="5"/>
                                            </p:txEl>
                                          </p:spTgt>
                                        </p:tgtEl>
                                        <p:attrNameLst>
                                          <p:attrName>style.visibility</p:attrName>
                                        </p:attrNameLst>
                                      </p:cBhvr>
                                      <p:to>
                                        <p:strVal val="visible"/>
                                      </p:to>
                                    </p:set>
                                    <p:anim calcmode="lin" valueType="num">
                                      <p:cBhvr additive="base">
                                        <p:cTn id="36" dur="500" fill="hold"/>
                                        <p:tgtEl>
                                          <p:spTgt spid="75981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5981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59815">
                                            <p:txEl>
                                              <p:pRg st="1" end="1"/>
                                            </p:txEl>
                                          </p:spTgt>
                                        </p:tgtEl>
                                        <p:attrNameLst>
                                          <p:attrName>style.visibility</p:attrName>
                                        </p:attrNameLst>
                                      </p:cBhvr>
                                      <p:to>
                                        <p:strVal val="visible"/>
                                      </p:to>
                                    </p:set>
                                    <p:anim calcmode="lin" valueType="num">
                                      <p:cBhvr additive="base">
                                        <p:cTn id="41" dur="500" fill="hold"/>
                                        <p:tgtEl>
                                          <p:spTgt spid="75981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981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59814">
                                            <p:txEl>
                                              <p:pRg st="6" end="6"/>
                                            </p:txEl>
                                          </p:spTgt>
                                        </p:tgtEl>
                                        <p:attrNameLst>
                                          <p:attrName>style.visibility</p:attrName>
                                        </p:attrNameLst>
                                      </p:cBhvr>
                                      <p:to>
                                        <p:strVal val="visible"/>
                                      </p:to>
                                    </p:set>
                                    <p:anim calcmode="lin" valueType="num">
                                      <p:cBhvr additive="base">
                                        <p:cTn id="47" dur="500" fill="hold"/>
                                        <p:tgtEl>
                                          <p:spTgt spid="75981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981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59815">
                                            <p:txEl>
                                              <p:pRg st="2" end="2"/>
                                            </p:txEl>
                                          </p:spTgt>
                                        </p:tgtEl>
                                        <p:attrNameLst>
                                          <p:attrName>style.visibility</p:attrName>
                                        </p:attrNameLst>
                                      </p:cBhvr>
                                      <p:to>
                                        <p:strVal val="visible"/>
                                      </p:to>
                                    </p:set>
                                    <p:anim calcmode="lin" valueType="num">
                                      <p:cBhvr additive="base">
                                        <p:cTn id="52" dur="500" fill="hold"/>
                                        <p:tgtEl>
                                          <p:spTgt spid="75981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5981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59814">
                                            <p:txEl>
                                              <p:pRg st="7" end="7"/>
                                            </p:txEl>
                                          </p:spTgt>
                                        </p:tgtEl>
                                        <p:attrNameLst>
                                          <p:attrName>style.visibility</p:attrName>
                                        </p:attrNameLst>
                                      </p:cBhvr>
                                      <p:to>
                                        <p:strVal val="visible"/>
                                      </p:to>
                                    </p:set>
                                    <p:anim calcmode="lin" valueType="num">
                                      <p:cBhvr additive="base">
                                        <p:cTn id="58" dur="500" fill="hold"/>
                                        <p:tgtEl>
                                          <p:spTgt spid="759814">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5981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59815">
                                            <p:txEl>
                                              <p:pRg st="3" end="3"/>
                                            </p:txEl>
                                          </p:spTgt>
                                        </p:tgtEl>
                                        <p:attrNameLst>
                                          <p:attrName>style.visibility</p:attrName>
                                        </p:attrNameLst>
                                      </p:cBhvr>
                                      <p:to>
                                        <p:strVal val="visible"/>
                                      </p:to>
                                    </p:set>
                                    <p:anim calcmode="lin" valueType="num">
                                      <p:cBhvr additive="base">
                                        <p:cTn id="63" dur="500" fill="hold"/>
                                        <p:tgtEl>
                                          <p:spTgt spid="759815">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5981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59814">
                                            <p:txEl>
                                              <p:pRg st="8" end="8"/>
                                            </p:txEl>
                                          </p:spTgt>
                                        </p:tgtEl>
                                        <p:attrNameLst>
                                          <p:attrName>style.visibility</p:attrName>
                                        </p:attrNameLst>
                                      </p:cBhvr>
                                      <p:to>
                                        <p:strVal val="visible"/>
                                      </p:to>
                                    </p:set>
                                    <p:anim calcmode="lin" valueType="num">
                                      <p:cBhvr additive="base">
                                        <p:cTn id="69" dur="500" fill="hold"/>
                                        <p:tgtEl>
                                          <p:spTgt spid="759814">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5981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59815">
                                            <p:txEl>
                                              <p:pRg st="4" end="4"/>
                                            </p:txEl>
                                          </p:spTgt>
                                        </p:tgtEl>
                                        <p:attrNameLst>
                                          <p:attrName>style.visibility</p:attrName>
                                        </p:attrNameLst>
                                      </p:cBhvr>
                                      <p:to>
                                        <p:strVal val="visible"/>
                                      </p:to>
                                    </p:set>
                                    <p:anim calcmode="lin" valueType="num">
                                      <p:cBhvr additive="base">
                                        <p:cTn id="74" dur="500" fill="hold"/>
                                        <p:tgtEl>
                                          <p:spTgt spid="759815">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5981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59814">
                                            <p:txEl>
                                              <p:pRg st="9" end="9"/>
                                            </p:txEl>
                                          </p:spTgt>
                                        </p:tgtEl>
                                        <p:attrNameLst>
                                          <p:attrName>style.visibility</p:attrName>
                                        </p:attrNameLst>
                                      </p:cBhvr>
                                      <p:to>
                                        <p:strVal val="visible"/>
                                      </p:to>
                                    </p:set>
                                    <p:anim calcmode="lin" valueType="num">
                                      <p:cBhvr additive="base">
                                        <p:cTn id="80" dur="500" fill="hold"/>
                                        <p:tgtEl>
                                          <p:spTgt spid="759814">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59814">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59815">
                                            <p:txEl>
                                              <p:pRg st="5" end="5"/>
                                            </p:txEl>
                                          </p:spTgt>
                                        </p:tgtEl>
                                        <p:attrNameLst>
                                          <p:attrName>style.visibility</p:attrName>
                                        </p:attrNameLst>
                                      </p:cBhvr>
                                      <p:to>
                                        <p:strVal val="visible"/>
                                      </p:to>
                                    </p:set>
                                    <p:anim calcmode="lin" valueType="num">
                                      <p:cBhvr additive="base">
                                        <p:cTn id="85" dur="500" fill="hold"/>
                                        <p:tgtEl>
                                          <p:spTgt spid="759815">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5981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59814">
                                            <p:txEl>
                                              <p:pRg st="10" end="10"/>
                                            </p:txEl>
                                          </p:spTgt>
                                        </p:tgtEl>
                                        <p:attrNameLst>
                                          <p:attrName>style.visibility</p:attrName>
                                        </p:attrNameLst>
                                      </p:cBhvr>
                                      <p:to>
                                        <p:strVal val="visible"/>
                                      </p:to>
                                    </p:set>
                                    <p:anim calcmode="lin" valueType="num">
                                      <p:cBhvr additive="base">
                                        <p:cTn id="91" dur="500" fill="hold"/>
                                        <p:tgtEl>
                                          <p:spTgt spid="759814">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59814">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59814">
                                            <p:txEl>
                                              <p:pRg st="11" end="11"/>
                                            </p:txEl>
                                          </p:spTgt>
                                        </p:tgtEl>
                                        <p:attrNameLst>
                                          <p:attrName>style.visibility</p:attrName>
                                        </p:attrNameLst>
                                      </p:cBhvr>
                                      <p:to>
                                        <p:strVal val="visible"/>
                                      </p:to>
                                    </p:set>
                                    <p:anim calcmode="lin" valueType="num">
                                      <p:cBhvr additive="base">
                                        <p:cTn id="97" dur="500" fill="hold"/>
                                        <p:tgtEl>
                                          <p:spTgt spid="759814">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9814">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par>
                                <p:cTn id="99" presetID="2" presetClass="entr" presetSubtype="4" fill="hold" nodeType="withEffect">
                                  <p:stCondLst>
                                    <p:cond delay="0"/>
                                  </p:stCondLst>
                                  <p:childTnLst>
                                    <p:set>
                                      <p:cBhvr>
                                        <p:cTn id="100" dur="1" fill="hold">
                                          <p:stCondLst>
                                            <p:cond delay="0"/>
                                          </p:stCondLst>
                                        </p:cTn>
                                        <p:tgtEl>
                                          <p:spTgt spid="759814">
                                            <p:txEl>
                                              <p:pRg st="12" end="12"/>
                                            </p:txEl>
                                          </p:spTgt>
                                        </p:tgtEl>
                                        <p:attrNameLst>
                                          <p:attrName>style.visibility</p:attrName>
                                        </p:attrNameLst>
                                      </p:cBhvr>
                                      <p:to>
                                        <p:strVal val="visible"/>
                                      </p:to>
                                    </p:set>
                                    <p:anim calcmode="lin" valueType="num">
                                      <p:cBhvr additive="base">
                                        <p:cTn id="101" dur="500" fill="hold"/>
                                        <p:tgtEl>
                                          <p:spTgt spid="75981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59814">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2" presetClass="entr" presetSubtype="4" fill="hold" nodeType="afterEffect">
                                  <p:stCondLst>
                                    <p:cond delay="0"/>
                                  </p:stCondLst>
                                  <p:childTnLst>
                                    <p:set>
                                      <p:cBhvr>
                                        <p:cTn id="105" dur="1" fill="hold">
                                          <p:stCondLst>
                                            <p:cond delay="0"/>
                                          </p:stCondLst>
                                        </p:cTn>
                                        <p:tgtEl>
                                          <p:spTgt spid="759815">
                                            <p:txEl>
                                              <p:pRg st="6" end="6"/>
                                            </p:txEl>
                                          </p:spTgt>
                                        </p:tgtEl>
                                        <p:attrNameLst>
                                          <p:attrName>style.visibility</p:attrName>
                                        </p:attrNameLst>
                                      </p:cBhvr>
                                      <p:to>
                                        <p:strVal val="visible"/>
                                      </p:to>
                                    </p:set>
                                    <p:anim calcmode="lin" valueType="num">
                                      <p:cBhvr additive="base">
                                        <p:cTn id="106" dur="500" fill="hold"/>
                                        <p:tgtEl>
                                          <p:spTgt spid="759815">
                                            <p:txEl>
                                              <p:pRg st="6" end="6"/>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981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61" name="Text Box 5"/>
          <p:cNvSpPr txBox="1">
            <a:spLocks noChangeArrowheads="1"/>
          </p:cNvSpPr>
          <p:nvPr/>
        </p:nvSpPr>
        <p:spPr bwMode="auto">
          <a:xfrm>
            <a:off x="675097" y="188914"/>
            <a:ext cx="5400675" cy="57943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3.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字符和字符串的输出</a:t>
            </a:r>
            <a:r>
              <a:rPr lang="zh-CN" altLang="en-US" sz="3200">
                <a:solidFill>
                  <a:srgbClr val="FF0066"/>
                </a:solidFill>
                <a:latin typeface="隶书" pitchFamily="49" charset="-122"/>
                <a:ea typeface="隶书" pitchFamily="49" charset="-122"/>
              </a:rPr>
              <a:t> </a:t>
            </a:r>
          </a:p>
        </p:txBody>
      </p:sp>
      <p:sp>
        <p:nvSpPr>
          <p:cNvPr id="761862" name="Text Box 6"/>
          <p:cNvSpPr txBox="1">
            <a:spLocks noChangeArrowheads="1"/>
          </p:cNvSpPr>
          <p:nvPr/>
        </p:nvSpPr>
        <p:spPr bwMode="auto">
          <a:xfrm>
            <a:off x="1124359" y="812800"/>
            <a:ext cx="24034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一般形式：</a:t>
            </a:r>
          </a:p>
        </p:txBody>
      </p:sp>
      <p:sp>
        <p:nvSpPr>
          <p:cNvPr id="761863" name="Rectangle 7"/>
          <p:cNvSpPr>
            <a:spLocks noChangeArrowheads="1"/>
          </p:cNvSpPr>
          <p:nvPr/>
        </p:nvSpPr>
        <p:spPr bwMode="auto">
          <a:xfrm>
            <a:off x="1657488" y="4178756"/>
            <a:ext cx="9551080"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buClr>
                <a:srgbClr val="D60093"/>
              </a:buClr>
              <a:buFont typeface="Wingdings" pitchFamily="2" charset="2"/>
              <a:buChar char="l"/>
              <a:tabLst>
                <a:tab pos="533400" algn="l"/>
              </a:tabLst>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表示可选项，可缺省。</a:t>
            </a:r>
          </a:p>
          <a:p>
            <a:pPr>
              <a:buClr>
                <a:srgbClr val="D60093"/>
              </a:buClr>
              <a:buFont typeface="Wingdings" pitchFamily="2" charset="2"/>
              <a:buChar char="l"/>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solidFill>
                  <a:srgbClr val="FF0066"/>
                </a:solidFill>
                <a:effectLst>
                  <a:outerShdw blurRad="38100" dist="38100" dir="2700000" algn="tl">
                    <a:srgbClr val="000000"/>
                  </a:outerShdw>
                </a:effectLst>
                <a:latin typeface="+mn-lt"/>
                <a:ea typeface="楷体" pitchFamily="49" charset="-122"/>
              </a:rPr>
              <a:t>.precision</a:t>
            </a:r>
            <a:r>
              <a:rPr lang="zh-CN" altLang="en-US" b="1" dirty="0">
                <a:solidFill>
                  <a:srgbClr val="FF0066"/>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表示只输出字符串的前</a:t>
            </a:r>
            <a:r>
              <a:rPr lang="en-US" altLang="zh-CN" b="1" dirty="0">
                <a:effectLst>
                  <a:outerShdw blurRad="38100" dist="38100" dir="2700000" algn="tl">
                    <a:srgbClr val="FFFFFF"/>
                  </a:outerShdw>
                </a:effectLst>
                <a:latin typeface="+mn-lt"/>
                <a:ea typeface="楷体" pitchFamily="49" charset="-122"/>
              </a:rPr>
              <a:t>precision</a:t>
            </a:r>
            <a:r>
              <a:rPr lang="zh-CN" altLang="en-US" b="1" dirty="0">
                <a:effectLst>
                  <a:outerShdw blurRad="38100" dist="38100" dir="2700000" algn="tl">
                    <a:srgbClr val="FFFFFF"/>
                  </a:outerShdw>
                </a:effectLst>
                <a:latin typeface="+mn-lt"/>
                <a:ea typeface="楷体" pitchFamily="49" charset="-122"/>
              </a:rPr>
              <a:t>个字符。</a:t>
            </a:r>
          </a:p>
          <a:p>
            <a:pPr>
              <a:buClr>
                <a:srgbClr val="D60093"/>
              </a:buClr>
              <a:buFont typeface="Wingdings" pitchFamily="2" charset="2"/>
              <a:buChar char="l"/>
              <a:tabLst>
                <a:tab pos="533400" algn="l"/>
              </a:tabLst>
            </a:pPr>
            <a:r>
              <a:rPr lang="zh-CN" altLang="en-US" b="1" dirty="0">
                <a:effectLst>
                  <a:outerShdw blurRad="38100" dist="38100" dir="2700000" algn="tl">
                    <a:srgbClr val="FFFFFF"/>
                  </a:outerShdw>
                </a:effectLst>
                <a:latin typeface="+mn-lt"/>
                <a:ea typeface="楷体" pitchFamily="49" charset="-122"/>
              </a:rPr>
              <a:t>  其它字段的含义与前面介绍的相同。</a:t>
            </a:r>
          </a:p>
        </p:txBody>
      </p:sp>
      <p:sp>
        <p:nvSpPr>
          <p:cNvPr id="761864" name="Text Box 8"/>
          <p:cNvSpPr txBox="1">
            <a:spLocks noChangeArrowheads="1"/>
          </p:cNvSpPr>
          <p:nvPr/>
        </p:nvSpPr>
        <p:spPr bwMode="auto">
          <a:xfrm>
            <a:off x="1125947" y="3643313"/>
            <a:ext cx="24034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说明：</a:t>
            </a:r>
          </a:p>
        </p:txBody>
      </p:sp>
      <p:grpSp>
        <p:nvGrpSpPr>
          <p:cNvPr id="761873" name="Group 17"/>
          <p:cNvGrpSpPr>
            <a:grpSpLocks/>
          </p:cNvGrpSpPr>
          <p:nvPr/>
        </p:nvGrpSpPr>
        <p:grpSpPr bwMode="auto">
          <a:xfrm>
            <a:off x="1657250" y="1332443"/>
            <a:ext cx="7031038" cy="1046163"/>
            <a:chOff x="810" y="818"/>
            <a:chExt cx="4429" cy="659"/>
          </a:xfrm>
          <a:effectLst>
            <a:outerShdw blurRad="50800" dist="106680" dir="2700000" algn="tl" rotWithShape="0">
              <a:prstClr val="black">
                <a:alpha val="43000"/>
              </a:prstClr>
            </a:outerShdw>
          </a:effectLst>
        </p:grpSpPr>
        <p:grpSp>
          <p:nvGrpSpPr>
            <p:cNvPr id="761872" name="Group 16"/>
            <p:cNvGrpSpPr>
              <a:grpSpLocks/>
            </p:cNvGrpSpPr>
            <p:nvPr/>
          </p:nvGrpSpPr>
          <p:grpSpPr bwMode="auto">
            <a:xfrm>
              <a:off x="810" y="818"/>
              <a:ext cx="4429" cy="435"/>
              <a:chOff x="810" y="818"/>
              <a:chExt cx="4429" cy="435"/>
            </a:xfrm>
          </p:grpSpPr>
          <p:sp>
            <p:nvSpPr>
              <p:cNvPr id="761866" name="Text Box 10"/>
              <p:cNvSpPr txBox="1">
                <a:spLocks noChangeArrowheads="1"/>
              </p:cNvSpPr>
              <p:nvPr/>
            </p:nvSpPr>
            <p:spPr bwMode="auto">
              <a:xfrm>
                <a:off x="810" y="818"/>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r>
                  <a:rPr lang="en-US" altLang="zh-CN" b="1" dirty="0">
                    <a:solidFill>
                      <a:srgbClr val="3399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339966"/>
                    </a:solidFill>
                    <a:effectLst>
                      <a:outerShdw blurRad="38100" dist="38100" dir="2700000" algn="tl">
                        <a:srgbClr val="000000"/>
                      </a:outerShdw>
                    </a:effectLst>
                    <a:latin typeface="楷体" pitchFamily="49" charset="-122"/>
                    <a:ea typeface="楷体" pitchFamily="49" charset="-122"/>
                  </a:rPr>
                  <a:t>输出字符：</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 </a:t>
                </a:r>
                <a:r>
                  <a:rPr lang="en-US" altLang="zh-CN" b="1" dirty="0">
                    <a:solidFill>
                      <a:srgbClr val="FF0066"/>
                    </a:solidFill>
                    <a:effectLst>
                      <a:outerShdw blurRad="38100" dist="38100" dir="2700000" algn="tl">
                        <a:srgbClr val="000000"/>
                      </a:outerShdw>
                    </a:effectLst>
                  </a:rPr>
                  <a:t>%[-] [0] [width] c</a:t>
                </a:r>
                <a:r>
                  <a:rPr lang="en-US" altLang="zh-CN" dirty="0"/>
                  <a:t> </a:t>
                </a:r>
              </a:p>
            </p:txBody>
          </p:sp>
          <p:sp>
            <p:nvSpPr>
              <p:cNvPr id="761867" name="AutoShape 11"/>
              <p:cNvSpPr>
                <a:spLocks/>
              </p:cNvSpPr>
              <p:nvPr/>
            </p:nvSpPr>
            <p:spPr bwMode="auto">
              <a:xfrm rot="16200000">
                <a:off x="2932" y="686"/>
                <a:ext cx="91" cy="1043"/>
              </a:xfrm>
              <a:prstGeom prst="leftBrace">
                <a:avLst>
                  <a:gd name="adj1" fmla="val 95513"/>
                  <a:gd name="adj2" fmla="val 50000"/>
                </a:avLst>
              </a:prstGeom>
              <a:noFill/>
              <a:ln w="25400">
                <a:solidFill>
                  <a:srgbClr val="0000FF"/>
                </a:solidFill>
                <a:round/>
                <a:headEnd/>
                <a:tailEnd/>
              </a:ln>
              <a:effectLst/>
            </p:spPr>
            <p:txBody>
              <a:bodyPr wrap="none" anchor="ctr"/>
              <a:lstStyle/>
              <a:p>
                <a:endParaRPr lang="zh-CN" altLang="en-US"/>
              </a:p>
            </p:txBody>
          </p:sp>
        </p:grpSp>
        <p:sp>
          <p:nvSpPr>
            <p:cNvPr id="761868" name="Text Box 12"/>
            <p:cNvSpPr txBox="1">
              <a:spLocks noChangeArrowheads="1"/>
            </p:cNvSpPr>
            <p:nvPr/>
          </p:nvSpPr>
          <p:spPr bwMode="auto">
            <a:xfrm>
              <a:off x="2200" y="1189"/>
              <a:ext cx="2248" cy="288"/>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itchFamily="49" charset="-122"/>
                  <a:ea typeface="楷体" pitchFamily="49" charset="-122"/>
                </a:rPr>
                <a:t>辅助格式控制字符（修饰符）</a:t>
              </a:r>
              <a:r>
                <a:rPr lang="zh-CN" altLang="en-US" dirty="0">
                  <a:latin typeface="楷体" pitchFamily="49" charset="-122"/>
                  <a:ea typeface="楷体" pitchFamily="49" charset="-122"/>
                </a:rPr>
                <a:t> </a:t>
              </a:r>
            </a:p>
          </p:txBody>
        </p:sp>
      </p:grpSp>
      <p:grpSp>
        <p:nvGrpSpPr>
          <p:cNvPr id="761875" name="Group 19"/>
          <p:cNvGrpSpPr>
            <a:grpSpLocks/>
          </p:cNvGrpSpPr>
          <p:nvPr/>
        </p:nvGrpSpPr>
        <p:grpSpPr bwMode="auto">
          <a:xfrm>
            <a:off x="1644550" y="2454805"/>
            <a:ext cx="7031038" cy="1084262"/>
            <a:chOff x="802" y="1525"/>
            <a:chExt cx="4429" cy="683"/>
          </a:xfrm>
          <a:effectLst>
            <a:outerShdw blurRad="50800" dist="106680" dir="2700000" algn="tl" rotWithShape="0">
              <a:prstClr val="black">
                <a:alpha val="43000"/>
              </a:prstClr>
            </a:outerShdw>
          </a:effectLst>
        </p:grpSpPr>
        <p:sp>
          <p:nvSpPr>
            <p:cNvPr id="761869" name="Text Box 13"/>
            <p:cNvSpPr txBox="1">
              <a:spLocks noChangeArrowheads="1"/>
            </p:cNvSpPr>
            <p:nvPr/>
          </p:nvSpPr>
          <p:spPr bwMode="auto">
            <a:xfrm>
              <a:off x="802" y="1525"/>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a:spAutoFit/>
            </a:bodyPr>
            <a:lstStyle/>
            <a:p>
              <a:r>
                <a:rPr lang="en-US" altLang="zh-CN" b="1" dirty="0">
                  <a:solidFill>
                    <a:srgbClr val="FF00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339966"/>
                  </a:solidFill>
                  <a:effectLst>
                    <a:outerShdw blurRad="38100" dist="38100" dir="2700000" algn="tl">
                      <a:srgbClr val="000000"/>
                    </a:outerShdw>
                  </a:effectLst>
                  <a:latin typeface="楷体" pitchFamily="49" charset="-122"/>
                  <a:ea typeface="楷体" pitchFamily="49" charset="-122"/>
                </a:rPr>
                <a:t>输出字符串：</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 </a:t>
              </a:r>
              <a:r>
                <a:rPr lang="en-US" altLang="zh-CN" b="1" dirty="0">
                  <a:solidFill>
                    <a:srgbClr val="FF0066"/>
                  </a:solidFill>
                  <a:effectLst>
                    <a:outerShdw blurRad="38100" dist="38100" dir="2700000" algn="tl">
                      <a:srgbClr val="000000"/>
                    </a:outerShdw>
                  </a:effectLst>
                </a:rPr>
                <a:t>%[-] [0] [width] [.precision] s </a:t>
              </a:r>
            </a:p>
          </p:txBody>
        </p:sp>
        <p:sp>
          <p:nvSpPr>
            <p:cNvPr id="761870" name="Text Box 14"/>
            <p:cNvSpPr txBox="1">
              <a:spLocks noChangeArrowheads="1"/>
            </p:cNvSpPr>
            <p:nvPr/>
          </p:nvSpPr>
          <p:spPr bwMode="auto">
            <a:xfrm>
              <a:off x="2568" y="1920"/>
              <a:ext cx="2248" cy="288"/>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itchFamily="49" charset="-122"/>
                  <a:ea typeface="楷体" pitchFamily="49" charset="-122"/>
                </a:rPr>
                <a:t>辅助格式控制字符（修饰符）</a:t>
              </a:r>
              <a:r>
                <a:rPr lang="zh-CN" altLang="en-US" dirty="0">
                  <a:latin typeface="楷体" pitchFamily="49" charset="-122"/>
                  <a:ea typeface="楷体" pitchFamily="49" charset="-122"/>
                </a:rPr>
                <a:t> </a:t>
              </a:r>
            </a:p>
          </p:txBody>
        </p:sp>
        <p:sp>
          <p:nvSpPr>
            <p:cNvPr id="761871" name="AutoShape 15"/>
            <p:cNvSpPr>
              <a:spLocks/>
            </p:cNvSpPr>
            <p:nvPr/>
          </p:nvSpPr>
          <p:spPr bwMode="auto">
            <a:xfrm rot="16200000">
              <a:off x="3362" y="921"/>
              <a:ext cx="146" cy="1988"/>
            </a:xfrm>
            <a:prstGeom prst="leftBrace">
              <a:avLst>
                <a:gd name="adj1" fmla="val 113470"/>
                <a:gd name="adj2" fmla="val 50000"/>
              </a:avLst>
            </a:prstGeom>
            <a:noFill/>
            <a:ln w="25400">
              <a:solidFill>
                <a:srgbClr val="0000FF"/>
              </a:solidFill>
              <a:round/>
              <a:headEnd/>
              <a:tailEnd/>
            </a:ln>
            <a:effectLst/>
          </p:spPr>
          <p:txBody>
            <a:bodyPr wrap="none" anchor="ctr"/>
            <a:lstStyle/>
            <a:p>
              <a:endParaRPr lang="zh-CN" altLang="en-US"/>
            </a:p>
          </p:txBody>
        </p:sp>
      </p:grpSp>
      <p:grpSp>
        <p:nvGrpSpPr>
          <p:cNvPr id="761876" name="Group 20"/>
          <p:cNvGrpSpPr>
            <a:grpSpLocks/>
          </p:cNvGrpSpPr>
          <p:nvPr/>
        </p:nvGrpSpPr>
        <p:grpSpPr bwMode="auto">
          <a:xfrm>
            <a:off x="-9117" y="0"/>
            <a:ext cx="446088" cy="6858000"/>
            <a:chOff x="0" y="0"/>
            <a:chExt cx="281" cy="4320"/>
          </a:xfrm>
        </p:grpSpPr>
        <p:sp>
          <p:nvSpPr>
            <p:cNvPr id="76187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6187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CFBCF5B8-D098-86F6-E205-E0A93DD13B7A}"/>
              </a:ext>
            </a:extLst>
          </p:cNvPr>
          <p:cNvSpPr>
            <a:spLocks noGrp="1"/>
          </p:cNvSpPr>
          <p:nvPr>
            <p:ph type="sldNum" sz="quarter" idx="12"/>
          </p:nvPr>
        </p:nvSpPr>
        <p:spPr/>
        <p:txBody>
          <a:bodyPr/>
          <a:lstStyle/>
          <a:p>
            <a:fld id="{15D7C00E-7268-483F-89C0-8B682B5C72E5}" type="slidenum">
              <a:rPr lang="en-US" altLang="zh-CN" smtClean="0"/>
              <a:pPr/>
              <a:t>15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 calcmode="lin" valueType="num">
                                      <p:cBhvr additive="base">
                                        <p:cTn id="12" dur="500" fill="hold"/>
                                        <p:tgtEl>
                                          <p:spTgt spid="761862"/>
                                        </p:tgtEl>
                                        <p:attrNameLst>
                                          <p:attrName>ppt_x</p:attrName>
                                        </p:attrNameLst>
                                      </p:cBhvr>
                                      <p:tavLst>
                                        <p:tav tm="0">
                                          <p:val>
                                            <p:strVal val="0-#ppt_w/2"/>
                                          </p:val>
                                        </p:tav>
                                        <p:tav tm="100000">
                                          <p:val>
                                            <p:strVal val="#ppt_x"/>
                                          </p:val>
                                        </p:tav>
                                      </p:tavLst>
                                    </p:anim>
                                    <p:anim calcmode="lin" valueType="num">
                                      <p:cBhvr additive="base">
                                        <p:cTn id="13" dur="500" fill="hold"/>
                                        <p:tgtEl>
                                          <p:spTgt spid="7618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61873"/>
                                        </p:tgtEl>
                                        <p:attrNameLst>
                                          <p:attrName>style.visibility</p:attrName>
                                        </p:attrNameLst>
                                      </p:cBhvr>
                                      <p:to>
                                        <p:strVal val="visible"/>
                                      </p:to>
                                    </p:set>
                                    <p:animEffect transition="in" filter="box(out)">
                                      <p:cBhvr>
                                        <p:cTn id="17" dur="500"/>
                                        <p:tgtEl>
                                          <p:spTgt spid="76187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p:stCondLst>
                              <p:cond delay="1000"/>
                            </p:stCondLst>
                            <p:childTnLst>
                              <p:par>
                                <p:cTn id="19" presetID="4" presetClass="entr" presetSubtype="32" fill="hold" nodeType="afterEffect">
                                  <p:stCondLst>
                                    <p:cond delay="0"/>
                                  </p:stCondLst>
                                  <p:childTnLst>
                                    <p:set>
                                      <p:cBhvr>
                                        <p:cTn id="20" dur="1" fill="hold">
                                          <p:stCondLst>
                                            <p:cond delay="0"/>
                                          </p:stCondLst>
                                        </p:cTn>
                                        <p:tgtEl>
                                          <p:spTgt spid="761875"/>
                                        </p:tgtEl>
                                        <p:attrNameLst>
                                          <p:attrName>style.visibility</p:attrName>
                                        </p:attrNameLst>
                                      </p:cBhvr>
                                      <p:to>
                                        <p:strVal val="visible"/>
                                      </p:to>
                                    </p:set>
                                    <p:animEffect transition="in" filter="box(out)">
                                      <p:cBhvr>
                                        <p:cTn id="21" dur="500"/>
                                        <p:tgtEl>
                                          <p:spTgt spid="761875"/>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61864"/>
                                        </p:tgtEl>
                                        <p:attrNameLst>
                                          <p:attrName>style.visibility</p:attrName>
                                        </p:attrNameLst>
                                      </p:cBhvr>
                                      <p:to>
                                        <p:strVal val="visible"/>
                                      </p:to>
                                    </p:set>
                                    <p:anim calcmode="lin" valueType="num">
                                      <p:cBhvr additive="base">
                                        <p:cTn id="26" dur="500" fill="hold"/>
                                        <p:tgtEl>
                                          <p:spTgt spid="761864"/>
                                        </p:tgtEl>
                                        <p:attrNameLst>
                                          <p:attrName>ppt_x</p:attrName>
                                        </p:attrNameLst>
                                      </p:cBhvr>
                                      <p:tavLst>
                                        <p:tav tm="0">
                                          <p:val>
                                            <p:strVal val="0-#ppt_w/2"/>
                                          </p:val>
                                        </p:tav>
                                        <p:tav tm="100000">
                                          <p:val>
                                            <p:strVal val="#ppt_x"/>
                                          </p:val>
                                        </p:tav>
                                      </p:tavLst>
                                    </p:anim>
                                    <p:anim calcmode="lin" valueType="num">
                                      <p:cBhvr additive="base">
                                        <p:cTn id="27" dur="500" fill="hold"/>
                                        <p:tgtEl>
                                          <p:spTgt spid="7618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761863"/>
                                        </p:tgtEl>
                                        <p:attrNameLst>
                                          <p:attrName>style.visibility</p:attrName>
                                        </p:attrNameLst>
                                      </p:cBhvr>
                                      <p:to>
                                        <p:strVal val="visible"/>
                                      </p:to>
                                    </p:set>
                                    <p:animEffect transition="in" filter="box(out)">
                                      <p:cBhvr>
                                        <p:cTn id="31" dur="500"/>
                                        <p:tgtEl>
                                          <p:spTgt spid="761863"/>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p:bldP spid="761862" grpId="0"/>
      <p:bldP spid="761863" grpId="0" animBg="1"/>
      <p:bldP spid="76186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9" name="Text Box 5"/>
          <p:cNvSpPr txBox="1">
            <a:spLocks noChangeArrowheads="1"/>
          </p:cNvSpPr>
          <p:nvPr/>
        </p:nvSpPr>
        <p:spPr bwMode="auto">
          <a:xfrm>
            <a:off x="503807" y="78491"/>
            <a:ext cx="5570538"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字符及字符串的格式化输出</a:t>
            </a:r>
            <a:r>
              <a:rPr lang="zh-CN" altLang="en-US" dirty="0">
                <a:solidFill>
                  <a:srgbClr val="FF0066"/>
                </a:solidFill>
                <a:latin typeface="隶书" pitchFamily="49" charset="-122"/>
                <a:ea typeface="隶书" pitchFamily="49" charset="-122"/>
              </a:rPr>
              <a:t> </a:t>
            </a:r>
          </a:p>
        </p:txBody>
      </p:sp>
      <p:sp>
        <p:nvSpPr>
          <p:cNvPr id="763910" name="Rectangle 6" descr="信纸"/>
          <p:cNvSpPr>
            <a:spLocks noChangeArrowheads="1"/>
          </p:cNvSpPr>
          <p:nvPr/>
        </p:nvSpPr>
        <p:spPr bwMode="auto">
          <a:xfrm>
            <a:off x="695400" y="620688"/>
            <a:ext cx="7460653" cy="5262979"/>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   12345678901234567890\n");</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=%%s)\n", "CCNU");</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=%%6s)\n", "CCNU");</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=%%06.3s)\n", "CCNU");</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r>
              <a:rPr lang="en-US" altLang="zh-CN" b="1" dirty="0"/>
              <a:t> </a:t>
            </a:r>
          </a:p>
        </p:txBody>
      </p:sp>
      <p:sp>
        <p:nvSpPr>
          <p:cNvPr id="763911" name="Text Box 7" descr="新闻纸"/>
          <p:cNvSpPr txBox="1">
            <a:spLocks noChangeArrowheads="1"/>
          </p:cNvSpPr>
          <p:nvPr/>
        </p:nvSpPr>
        <p:spPr bwMode="auto">
          <a:xfrm>
            <a:off x="8355050" y="3971197"/>
            <a:ext cx="3600450" cy="2665412"/>
          </a:xfrm>
          <a:prstGeom prst="rect">
            <a:avLst/>
          </a:prstGeom>
          <a:blipFill dpi="0" rotWithShape="1">
            <a:blip r:embed="rId5" cstate="print"/>
            <a:srcRect/>
            <a:tile tx="0" ty="0" sx="100000" sy="100000" flip="none" algn="tl"/>
          </a:blip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itchFamily="2" charset="-122"/>
              </a:rPr>
              <a:t>    </a:t>
            </a:r>
            <a:r>
              <a:rPr lang="en-US" altLang="zh-CN" dirty="0"/>
              <a:t>  </a:t>
            </a:r>
            <a:r>
              <a:rPr lang="en-US" altLang="zh-CN" sz="2000" b="1" dirty="0">
                <a:solidFill>
                  <a:srgbClr val="0033CC"/>
                </a:solidFill>
                <a:effectLst>
                  <a:outerShdw blurRad="38100" dist="38100" dir="2700000" algn="tl">
                    <a:srgbClr val="C0C0C0"/>
                  </a:outerShdw>
                </a:effectLst>
                <a:latin typeface="宋体" pitchFamily="2" charset="-122"/>
              </a:rPr>
              <a:t>12345678901234567890</a:t>
            </a:r>
          </a:p>
          <a:p>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=A-----------(</a:t>
            </a:r>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=%c)</a:t>
            </a:r>
          </a:p>
          <a:p>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   A--------(</a:t>
            </a:r>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=%4c)</a:t>
            </a:r>
          </a:p>
          <a:p>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=A   --------(</a:t>
            </a:r>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=%-4c)</a:t>
            </a:r>
          </a:p>
          <a:p>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=000A--------(</a:t>
            </a:r>
            <a:r>
              <a:rPr lang="en-US" altLang="zh-CN" sz="2000" b="1" dirty="0" err="1">
                <a:solidFill>
                  <a:srgbClr val="0033CC"/>
                </a:solidFill>
                <a:effectLst>
                  <a:outerShdw blurRad="38100" dist="38100" dir="2700000" algn="tl">
                    <a:srgbClr val="C0C0C0"/>
                  </a:outerShdw>
                </a:effectLst>
                <a:latin typeface="宋体" pitchFamily="2" charset="-122"/>
              </a:rPr>
              <a:t>ch</a:t>
            </a:r>
            <a:r>
              <a:rPr lang="en-US" altLang="zh-CN" sz="2000" b="1" dirty="0">
                <a:solidFill>
                  <a:srgbClr val="0033CC"/>
                </a:solidFill>
                <a:effectLst>
                  <a:outerShdw blurRad="38100" dist="38100" dir="2700000" algn="tl">
                    <a:srgbClr val="C0C0C0"/>
                  </a:outerShdw>
                </a:effectLst>
                <a:latin typeface="宋体" pitchFamily="2" charset="-122"/>
              </a:rPr>
              <a:t>=%04c)</a:t>
            </a:r>
          </a:p>
          <a:p>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=CCNU--------(</a:t>
            </a:r>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=%s)</a:t>
            </a:r>
          </a:p>
          <a:p>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  CCNU------(</a:t>
            </a:r>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=%6s)</a:t>
            </a:r>
          </a:p>
          <a:p>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=000CCN------(</a:t>
            </a:r>
            <a:r>
              <a:rPr lang="en-US" altLang="zh-CN" sz="2000" b="1" dirty="0" err="1">
                <a:solidFill>
                  <a:srgbClr val="0033CC"/>
                </a:solidFill>
                <a:effectLst>
                  <a:outerShdw blurRad="38100" dist="38100" dir="2700000" algn="tl">
                    <a:srgbClr val="C0C0C0"/>
                  </a:outerShdw>
                </a:effectLst>
                <a:latin typeface="宋体" pitchFamily="2" charset="-122"/>
              </a:rPr>
              <a:t>st</a:t>
            </a:r>
            <a:r>
              <a:rPr lang="en-US" altLang="zh-CN" sz="2000" b="1" dirty="0">
                <a:solidFill>
                  <a:srgbClr val="0033CC"/>
                </a:solidFill>
                <a:effectLst>
                  <a:outerShdw blurRad="38100" dist="38100" dir="2700000" algn="tl">
                    <a:srgbClr val="C0C0C0"/>
                  </a:outerShdw>
                </a:effectLst>
                <a:latin typeface="宋体" pitchFamily="2" charset="-122"/>
              </a:rPr>
              <a:t>=%06.3s)</a:t>
            </a:r>
          </a:p>
        </p:txBody>
      </p:sp>
      <p:sp>
        <p:nvSpPr>
          <p:cNvPr id="763912" name="Text Box 8"/>
          <p:cNvSpPr txBox="1">
            <a:spLocks noChangeArrowheads="1"/>
          </p:cNvSpPr>
          <p:nvPr/>
        </p:nvSpPr>
        <p:spPr bwMode="auto">
          <a:xfrm>
            <a:off x="9325424" y="3513997"/>
            <a:ext cx="1728043" cy="45720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运行结果：</a:t>
            </a:r>
          </a:p>
        </p:txBody>
      </p:sp>
      <p:grpSp>
        <p:nvGrpSpPr>
          <p:cNvPr id="763913" name="Group 9"/>
          <p:cNvGrpSpPr>
            <a:grpSpLocks/>
          </p:cNvGrpSpPr>
          <p:nvPr/>
        </p:nvGrpSpPr>
        <p:grpSpPr bwMode="auto">
          <a:xfrm>
            <a:off x="-10543" y="0"/>
            <a:ext cx="446088" cy="6858000"/>
            <a:chOff x="0" y="0"/>
            <a:chExt cx="281" cy="4320"/>
          </a:xfrm>
        </p:grpSpPr>
        <p:sp>
          <p:nvSpPr>
            <p:cNvPr id="76391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6391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B885C2A1-5709-D11E-F067-5B3718171809}"/>
              </a:ext>
            </a:extLst>
          </p:cNvPr>
          <p:cNvSpPr>
            <a:spLocks noGrp="1"/>
          </p:cNvSpPr>
          <p:nvPr>
            <p:ph type="sldNum" sz="quarter" idx="12"/>
          </p:nvPr>
        </p:nvSpPr>
        <p:spPr/>
        <p:txBody>
          <a:bodyPr/>
          <a:lstStyle/>
          <a:p>
            <a:fld id="{15D7C00E-7268-483F-89C0-8B682B5C72E5}" type="slidenum">
              <a:rPr lang="en-US" altLang="zh-CN" smtClean="0"/>
              <a:pPr/>
              <a:t>16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3910">
                                            <p:txEl>
                                              <p:pRg st="0" end="0"/>
                                            </p:txEl>
                                          </p:spTgt>
                                        </p:tgtEl>
                                        <p:attrNameLst>
                                          <p:attrName>style.visibility</p:attrName>
                                        </p:attrNameLst>
                                      </p:cBhvr>
                                      <p:to>
                                        <p:strVal val="visible"/>
                                      </p:to>
                                    </p:set>
                                    <p:anim calcmode="lin" valueType="num">
                                      <p:cBhvr additive="base">
                                        <p:cTn id="7" dur="500" fill="hold"/>
                                        <p:tgtEl>
                                          <p:spTgt spid="7639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1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63910">
                                            <p:txEl>
                                              <p:pRg st="1" end="1"/>
                                            </p:txEl>
                                          </p:spTgt>
                                        </p:tgtEl>
                                        <p:attrNameLst>
                                          <p:attrName>style.visibility</p:attrName>
                                        </p:attrNameLst>
                                      </p:cBhvr>
                                      <p:to>
                                        <p:strVal val="visible"/>
                                      </p:to>
                                    </p:set>
                                    <p:anim calcmode="lin" valueType="num">
                                      <p:cBhvr additive="base">
                                        <p:cTn id="11" dur="500" fill="hold"/>
                                        <p:tgtEl>
                                          <p:spTgt spid="7639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391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63910">
                                            <p:txEl>
                                              <p:pRg st="2" end="2"/>
                                            </p:txEl>
                                          </p:spTgt>
                                        </p:tgtEl>
                                        <p:attrNameLst>
                                          <p:attrName>style.visibility</p:attrName>
                                        </p:attrNameLst>
                                      </p:cBhvr>
                                      <p:to>
                                        <p:strVal val="visible"/>
                                      </p:to>
                                    </p:set>
                                    <p:anim calcmode="lin" valueType="num">
                                      <p:cBhvr additive="base">
                                        <p:cTn id="15" dur="500" fill="hold"/>
                                        <p:tgtEl>
                                          <p:spTgt spid="7639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6391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63910">
                                            <p:txEl>
                                              <p:pRg st="3" end="3"/>
                                            </p:txEl>
                                          </p:spTgt>
                                        </p:tgtEl>
                                        <p:attrNameLst>
                                          <p:attrName>style.visibility</p:attrName>
                                        </p:attrNameLst>
                                      </p:cBhvr>
                                      <p:to>
                                        <p:strVal val="visible"/>
                                      </p:to>
                                    </p:set>
                                    <p:anim calcmode="lin" valueType="num">
                                      <p:cBhvr additive="base">
                                        <p:cTn id="19" dur="500" fill="hold"/>
                                        <p:tgtEl>
                                          <p:spTgt spid="7639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391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3910">
                                            <p:txEl>
                                              <p:pRg st="4" end="4"/>
                                            </p:txEl>
                                          </p:spTgt>
                                        </p:tgtEl>
                                        <p:attrNameLst>
                                          <p:attrName>style.visibility</p:attrName>
                                        </p:attrNameLst>
                                      </p:cBhvr>
                                      <p:to>
                                        <p:strVal val="visible"/>
                                      </p:to>
                                    </p:set>
                                    <p:anim calcmode="lin" valueType="num">
                                      <p:cBhvr additive="base">
                                        <p:cTn id="25" dur="500" fill="hold"/>
                                        <p:tgtEl>
                                          <p:spTgt spid="7639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391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63911">
                                            <p:txEl>
                                              <p:pRg st="0" end="0"/>
                                            </p:txEl>
                                          </p:spTgt>
                                        </p:tgtEl>
                                        <p:attrNameLst>
                                          <p:attrName>style.visibility</p:attrName>
                                        </p:attrNameLst>
                                      </p:cBhvr>
                                      <p:to>
                                        <p:strVal val="visible"/>
                                      </p:to>
                                    </p:set>
                                    <p:anim calcmode="lin" valueType="num">
                                      <p:cBhvr additive="base">
                                        <p:cTn id="30" dur="500" fill="hold"/>
                                        <p:tgtEl>
                                          <p:spTgt spid="763911">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6391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63910">
                                            <p:txEl>
                                              <p:pRg st="5" end="5"/>
                                            </p:txEl>
                                          </p:spTgt>
                                        </p:tgtEl>
                                        <p:attrNameLst>
                                          <p:attrName>style.visibility</p:attrName>
                                        </p:attrNameLst>
                                      </p:cBhvr>
                                      <p:to>
                                        <p:strVal val="visible"/>
                                      </p:to>
                                    </p:set>
                                    <p:anim calcmode="lin" valueType="num">
                                      <p:cBhvr additive="base">
                                        <p:cTn id="36" dur="500" fill="hold"/>
                                        <p:tgtEl>
                                          <p:spTgt spid="76391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6391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63911">
                                            <p:txEl>
                                              <p:pRg st="1" end="1"/>
                                            </p:txEl>
                                          </p:spTgt>
                                        </p:tgtEl>
                                        <p:attrNameLst>
                                          <p:attrName>style.visibility</p:attrName>
                                        </p:attrNameLst>
                                      </p:cBhvr>
                                      <p:to>
                                        <p:strVal val="visible"/>
                                      </p:to>
                                    </p:set>
                                    <p:anim calcmode="lin" valueType="num">
                                      <p:cBhvr additive="base">
                                        <p:cTn id="41" dur="500" fill="hold"/>
                                        <p:tgtEl>
                                          <p:spTgt spid="763911">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6391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63910">
                                            <p:txEl>
                                              <p:pRg st="6" end="6"/>
                                            </p:txEl>
                                          </p:spTgt>
                                        </p:tgtEl>
                                        <p:attrNameLst>
                                          <p:attrName>style.visibility</p:attrName>
                                        </p:attrNameLst>
                                      </p:cBhvr>
                                      <p:to>
                                        <p:strVal val="visible"/>
                                      </p:to>
                                    </p:set>
                                    <p:anim calcmode="lin" valueType="num">
                                      <p:cBhvr additive="base">
                                        <p:cTn id="47" dur="500" fill="hold"/>
                                        <p:tgtEl>
                                          <p:spTgt spid="76391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6391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63911">
                                            <p:txEl>
                                              <p:pRg st="2" end="2"/>
                                            </p:txEl>
                                          </p:spTgt>
                                        </p:tgtEl>
                                        <p:attrNameLst>
                                          <p:attrName>style.visibility</p:attrName>
                                        </p:attrNameLst>
                                      </p:cBhvr>
                                      <p:to>
                                        <p:strVal val="visible"/>
                                      </p:to>
                                    </p:set>
                                    <p:anim calcmode="lin" valueType="num">
                                      <p:cBhvr additive="base">
                                        <p:cTn id="52" dur="500" fill="hold"/>
                                        <p:tgtEl>
                                          <p:spTgt spid="763911">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6391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3910">
                                            <p:txEl>
                                              <p:pRg st="7" end="7"/>
                                            </p:txEl>
                                          </p:spTgt>
                                        </p:tgtEl>
                                        <p:attrNameLst>
                                          <p:attrName>style.visibility</p:attrName>
                                        </p:attrNameLst>
                                      </p:cBhvr>
                                      <p:to>
                                        <p:strVal val="visible"/>
                                      </p:to>
                                    </p:set>
                                    <p:anim calcmode="lin" valueType="num">
                                      <p:cBhvr additive="base">
                                        <p:cTn id="58" dur="500" fill="hold"/>
                                        <p:tgtEl>
                                          <p:spTgt spid="763910">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6391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63911">
                                            <p:txEl>
                                              <p:pRg st="3" end="3"/>
                                            </p:txEl>
                                          </p:spTgt>
                                        </p:tgtEl>
                                        <p:attrNameLst>
                                          <p:attrName>style.visibility</p:attrName>
                                        </p:attrNameLst>
                                      </p:cBhvr>
                                      <p:to>
                                        <p:strVal val="visible"/>
                                      </p:to>
                                    </p:set>
                                    <p:anim calcmode="lin" valueType="num">
                                      <p:cBhvr additive="base">
                                        <p:cTn id="63" dur="500" fill="hold"/>
                                        <p:tgtEl>
                                          <p:spTgt spid="763911">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6391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63910">
                                            <p:txEl>
                                              <p:pRg st="8" end="8"/>
                                            </p:txEl>
                                          </p:spTgt>
                                        </p:tgtEl>
                                        <p:attrNameLst>
                                          <p:attrName>style.visibility</p:attrName>
                                        </p:attrNameLst>
                                      </p:cBhvr>
                                      <p:to>
                                        <p:strVal val="visible"/>
                                      </p:to>
                                    </p:set>
                                    <p:anim calcmode="lin" valueType="num">
                                      <p:cBhvr additive="base">
                                        <p:cTn id="69" dur="500" fill="hold"/>
                                        <p:tgtEl>
                                          <p:spTgt spid="763910">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6391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63911">
                                            <p:txEl>
                                              <p:pRg st="4" end="4"/>
                                            </p:txEl>
                                          </p:spTgt>
                                        </p:tgtEl>
                                        <p:attrNameLst>
                                          <p:attrName>style.visibility</p:attrName>
                                        </p:attrNameLst>
                                      </p:cBhvr>
                                      <p:to>
                                        <p:strVal val="visible"/>
                                      </p:to>
                                    </p:set>
                                    <p:anim calcmode="lin" valueType="num">
                                      <p:cBhvr additive="base">
                                        <p:cTn id="74" dur="500" fill="hold"/>
                                        <p:tgtEl>
                                          <p:spTgt spid="763911">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6391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63910">
                                            <p:txEl>
                                              <p:pRg st="9" end="9"/>
                                            </p:txEl>
                                          </p:spTgt>
                                        </p:tgtEl>
                                        <p:attrNameLst>
                                          <p:attrName>style.visibility</p:attrName>
                                        </p:attrNameLst>
                                      </p:cBhvr>
                                      <p:to>
                                        <p:strVal val="visible"/>
                                      </p:to>
                                    </p:set>
                                    <p:anim calcmode="lin" valueType="num">
                                      <p:cBhvr additive="base">
                                        <p:cTn id="80" dur="500" fill="hold"/>
                                        <p:tgtEl>
                                          <p:spTgt spid="763910">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6391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63911">
                                            <p:txEl>
                                              <p:pRg st="5" end="5"/>
                                            </p:txEl>
                                          </p:spTgt>
                                        </p:tgtEl>
                                        <p:attrNameLst>
                                          <p:attrName>style.visibility</p:attrName>
                                        </p:attrNameLst>
                                      </p:cBhvr>
                                      <p:to>
                                        <p:strVal val="visible"/>
                                      </p:to>
                                    </p:set>
                                    <p:anim calcmode="lin" valueType="num">
                                      <p:cBhvr additive="base">
                                        <p:cTn id="85" dur="500" fill="hold"/>
                                        <p:tgtEl>
                                          <p:spTgt spid="763911">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6391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63910">
                                            <p:txEl>
                                              <p:pRg st="10" end="10"/>
                                            </p:txEl>
                                          </p:spTgt>
                                        </p:tgtEl>
                                        <p:attrNameLst>
                                          <p:attrName>style.visibility</p:attrName>
                                        </p:attrNameLst>
                                      </p:cBhvr>
                                      <p:to>
                                        <p:strVal val="visible"/>
                                      </p:to>
                                    </p:set>
                                    <p:anim calcmode="lin" valueType="num">
                                      <p:cBhvr additive="base">
                                        <p:cTn id="91" dur="500" fill="hold"/>
                                        <p:tgtEl>
                                          <p:spTgt spid="763910">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6391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2" presetClass="entr" presetSubtype="4" fill="hold" nodeType="afterEffect">
                                  <p:stCondLst>
                                    <p:cond delay="0"/>
                                  </p:stCondLst>
                                  <p:childTnLst>
                                    <p:set>
                                      <p:cBhvr>
                                        <p:cTn id="95" dur="1" fill="hold">
                                          <p:stCondLst>
                                            <p:cond delay="0"/>
                                          </p:stCondLst>
                                        </p:cTn>
                                        <p:tgtEl>
                                          <p:spTgt spid="763911">
                                            <p:txEl>
                                              <p:pRg st="6" end="6"/>
                                            </p:txEl>
                                          </p:spTgt>
                                        </p:tgtEl>
                                        <p:attrNameLst>
                                          <p:attrName>style.visibility</p:attrName>
                                        </p:attrNameLst>
                                      </p:cBhvr>
                                      <p:to>
                                        <p:strVal val="visible"/>
                                      </p:to>
                                    </p:set>
                                    <p:anim calcmode="lin" valueType="num">
                                      <p:cBhvr additive="base">
                                        <p:cTn id="96" dur="500" fill="hold"/>
                                        <p:tgtEl>
                                          <p:spTgt spid="763911">
                                            <p:txEl>
                                              <p:pRg st="6" end="6"/>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6391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763910">
                                            <p:txEl>
                                              <p:pRg st="11" end="11"/>
                                            </p:txEl>
                                          </p:spTgt>
                                        </p:tgtEl>
                                        <p:attrNameLst>
                                          <p:attrName>style.visibility</p:attrName>
                                        </p:attrNameLst>
                                      </p:cBhvr>
                                      <p:to>
                                        <p:strVal val="visible"/>
                                      </p:to>
                                    </p:set>
                                    <p:anim calcmode="lin" valueType="num">
                                      <p:cBhvr additive="base">
                                        <p:cTn id="102" dur="500" fill="hold"/>
                                        <p:tgtEl>
                                          <p:spTgt spid="763910">
                                            <p:txEl>
                                              <p:pRg st="11" end="1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6391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par>
                                <p:cTn id="104" presetID="2" presetClass="entr" presetSubtype="4" fill="hold" nodeType="withEffect">
                                  <p:stCondLst>
                                    <p:cond delay="0"/>
                                  </p:stCondLst>
                                  <p:childTnLst>
                                    <p:set>
                                      <p:cBhvr>
                                        <p:cTn id="105" dur="1" fill="hold">
                                          <p:stCondLst>
                                            <p:cond delay="0"/>
                                          </p:stCondLst>
                                        </p:cTn>
                                        <p:tgtEl>
                                          <p:spTgt spid="763910">
                                            <p:txEl>
                                              <p:pRg st="12" end="12"/>
                                            </p:txEl>
                                          </p:spTgt>
                                        </p:tgtEl>
                                        <p:attrNameLst>
                                          <p:attrName>style.visibility</p:attrName>
                                        </p:attrNameLst>
                                      </p:cBhvr>
                                      <p:to>
                                        <p:strVal val="visible"/>
                                      </p:to>
                                    </p:set>
                                    <p:anim calcmode="lin" valueType="num">
                                      <p:cBhvr additive="base">
                                        <p:cTn id="106" dur="500" fill="hold"/>
                                        <p:tgtEl>
                                          <p:spTgt spid="76391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6391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par>
                                <p:cTn id="108" presetID="2" presetClass="entr" presetSubtype="4" fill="hold" nodeType="withEffect">
                                  <p:stCondLst>
                                    <p:cond delay="0"/>
                                  </p:stCondLst>
                                  <p:childTnLst>
                                    <p:set>
                                      <p:cBhvr>
                                        <p:cTn id="109" dur="1" fill="hold">
                                          <p:stCondLst>
                                            <p:cond delay="0"/>
                                          </p:stCondLst>
                                        </p:cTn>
                                        <p:tgtEl>
                                          <p:spTgt spid="763910">
                                            <p:txEl>
                                              <p:pRg st="13" end="13"/>
                                            </p:txEl>
                                          </p:spTgt>
                                        </p:tgtEl>
                                        <p:attrNameLst>
                                          <p:attrName>style.visibility</p:attrName>
                                        </p:attrNameLst>
                                      </p:cBhvr>
                                      <p:to>
                                        <p:strVal val="visible"/>
                                      </p:to>
                                    </p:set>
                                    <p:anim calcmode="lin" valueType="num">
                                      <p:cBhvr additive="base">
                                        <p:cTn id="110" dur="500" fill="hold"/>
                                        <p:tgtEl>
                                          <p:spTgt spid="763910">
                                            <p:txEl>
                                              <p:pRg st="13" end="13"/>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76391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2" fill="hold">
                            <p:stCondLst>
                              <p:cond delay="500"/>
                            </p:stCondLst>
                            <p:childTnLst>
                              <p:par>
                                <p:cTn id="113" presetID="2" presetClass="entr" presetSubtype="4" fill="hold" nodeType="afterEffect">
                                  <p:stCondLst>
                                    <p:cond delay="0"/>
                                  </p:stCondLst>
                                  <p:childTnLst>
                                    <p:set>
                                      <p:cBhvr>
                                        <p:cTn id="114" dur="1" fill="hold">
                                          <p:stCondLst>
                                            <p:cond delay="0"/>
                                          </p:stCondLst>
                                        </p:cTn>
                                        <p:tgtEl>
                                          <p:spTgt spid="763911">
                                            <p:txEl>
                                              <p:pRg st="7" end="7"/>
                                            </p:txEl>
                                          </p:spTgt>
                                        </p:tgtEl>
                                        <p:attrNameLst>
                                          <p:attrName>style.visibility</p:attrName>
                                        </p:attrNameLst>
                                      </p:cBhvr>
                                      <p:to>
                                        <p:strVal val="visible"/>
                                      </p:to>
                                    </p:set>
                                    <p:anim calcmode="lin" valueType="num">
                                      <p:cBhvr additive="base">
                                        <p:cTn id="115" dur="500" fill="hold"/>
                                        <p:tgtEl>
                                          <p:spTgt spid="763911">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6391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7" name="Text Box 5"/>
          <p:cNvSpPr txBox="1">
            <a:spLocks noChangeArrowheads="1"/>
          </p:cNvSpPr>
          <p:nvPr/>
        </p:nvSpPr>
        <p:spPr bwMode="auto">
          <a:xfrm>
            <a:off x="674236" y="188914"/>
            <a:ext cx="7488237" cy="57943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4.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辅助格式控制符</a:t>
            </a: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修饰符</a:t>
            </a: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小结</a:t>
            </a:r>
            <a:r>
              <a:rPr lang="zh-CN" altLang="en-US" sz="3200">
                <a:solidFill>
                  <a:srgbClr val="FF0066"/>
                </a:solidFill>
                <a:latin typeface="隶书" pitchFamily="49" charset="-122"/>
                <a:ea typeface="隶书" pitchFamily="49" charset="-122"/>
              </a:rPr>
              <a:t> </a:t>
            </a:r>
          </a:p>
        </p:txBody>
      </p:sp>
      <p:graphicFrame>
        <p:nvGraphicFramePr>
          <p:cNvPr id="766250" name="Group 298"/>
          <p:cNvGraphicFramePr>
            <a:graphicFrameLocks noGrp="1"/>
          </p:cNvGraphicFramePr>
          <p:nvPr>
            <p:extLst>
              <p:ext uri="{D42A27DB-BD31-4B8C-83A1-F6EECF244321}">
                <p14:modId xmlns:p14="http://schemas.microsoft.com/office/powerpoint/2010/main" val="3451853265"/>
              </p:ext>
            </p:extLst>
          </p:nvPr>
        </p:nvGraphicFramePr>
        <p:xfrm>
          <a:off x="1382455" y="908720"/>
          <a:ext cx="9610089" cy="4846320"/>
        </p:xfrm>
        <a:graphic>
          <a:graphicData uri="http://schemas.openxmlformats.org/drawingml/2006/table">
            <a:tbl>
              <a:tblPr>
                <a:effectLst>
                  <a:outerShdw blurRad="50800" dist="38100" dir="2700000" algn="tl" rotWithShape="0">
                    <a:prstClr val="black">
                      <a:alpha val="40000"/>
                    </a:prstClr>
                  </a:outerShdw>
                </a:effectLst>
              </a:tblPr>
              <a:tblGrid>
                <a:gridCol w="1220578">
                  <a:extLst>
                    <a:ext uri="{9D8B030D-6E8A-4147-A177-3AD203B41FA5}">
                      <a16:colId xmlns:a16="http://schemas.microsoft.com/office/drawing/2014/main" val="20000"/>
                    </a:ext>
                  </a:extLst>
                </a:gridCol>
                <a:gridCol w="5383270">
                  <a:extLst>
                    <a:ext uri="{9D8B030D-6E8A-4147-A177-3AD203B41FA5}">
                      <a16:colId xmlns:a16="http://schemas.microsoft.com/office/drawing/2014/main" val="20001"/>
                    </a:ext>
                  </a:extLst>
                </a:gridCol>
                <a:gridCol w="3006241">
                  <a:extLst>
                    <a:ext uri="{9D8B030D-6E8A-4147-A177-3AD203B41FA5}">
                      <a16:colId xmlns:a16="http://schemas.microsoft.com/office/drawing/2014/main" val="20002"/>
                    </a:ext>
                  </a:extLst>
                </a:gridCol>
              </a:tblGrid>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修饰符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功     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例   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width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输出数据域宽，数据长度</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&lt;width</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，补空格；否则按实际输出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表示输出至少占</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7013">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.precision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对于整数：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位，当数据长度小于</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，左边补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%6.4d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指定小数点后位数</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四舍五入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%6.2f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位小数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70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对于字符串：</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表示只输出字符串的前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%.3s</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表示输出字符串前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输出数据在域内左对齐（缺省右对齐）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%-16d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表示输出数据左对齐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输出有符号正数时，在其前面显示正号</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表示输出整数的正负号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输出数值时，指定左边不使用的空格自动填</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%08X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表示输出十六进制无符号整数，不足</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位时左补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pSp>
        <p:nvGrpSpPr>
          <p:cNvPr id="766251" name="Group 299"/>
          <p:cNvGrpSpPr>
            <a:grpSpLocks/>
          </p:cNvGrpSpPr>
          <p:nvPr/>
        </p:nvGrpSpPr>
        <p:grpSpPr bwMode="auto">
          <a:xfrm>
            <a:off x="-9978" y="0"/>
            <a:ext cx="446088" cy="6858000"/>
            <a:chOff x="0" y="0"/>
            <a:chExt cx="281" cy="4320"/>
          </a:xfrm>
        </p:grpSpPr>
        <p:sp>
          <p:nvSpPr>
            <p:cNvPr id="766252" name="Text Box 30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66253" name="Text Box 30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22ABB6D2-7C6E-C4D3-B36C-2866D5CD4068}"/>
              </a:ext>
            </a:extLst>
          </p:cNvPr>
          <p:cNvSpPr>
            <a:spLocks noGrp="1"/>
          </p:cNvSpPr>
          <p:nvPr>
            <p:ph type="sldNum" sz="quarter" idx="12"/>
          </p:nvPr>
        </p:nvSpPr>
        <p:spPr/>
        <p:txBody>
          <a:bodyPr/>
          <a:lstStyle/>
          <a:p>
            <a:fld id="{15D7C00E-7268-483F-89C0-8B682B5C72E5}" type="slidenum">
              <a:rPr lang="en-US" altLang="zh-CN" smtClean="0"/>
              <a:pPr/>
              <a:t>17</a:t>
            </a:fld>
            <a:endParaRPr lang="en-US" altLang="zh-CN"/>
          </a:p>
        </p:txBody>
      </p:sp>
    </p:spTree>
  </p:cSld>
  <p:clrMapOvr>
    <a:masterClrMapping/>
  </p:clrMapOvr>
  <p:transition>
    <p:cover/>
    <p:sndAc>
      <p:stSnd>
        <p:snd r:embed="rId3" name="CAMERA.WAV"/>
      </p:stSnd>
    </p:sndAc>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5" name="Text Box 5"/>
          <p:cNvSpPr txBox="1">
            <a:spLocks noChangeArrowheads="1"/>
          </p:cNvSpPr>
          <p:nvPr/>
        </p:nvSpPr>
        <p:spPr bwMode="auto">
          <a:xfrm>
            <a:off x="668082" y="188914"/>
            <a:ext cx="7488237" cy="57943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4.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辅助格式控制符</a:t>
            </a: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修饰符</a:t>
            </a: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小结</a:t>
            </a:r>
            <a:r>
              <a:rPr lang="zh-CN" altLang="en-US" sz="3200">
                <a:solidFill>
                  <a:srgbClr val="FF0066"/>
                </a:solidFill>
                <a:latin typeface="隶书" pitchFamily="49" charset="-122"/>
                <a:ea typeface="隶书" pitchFamily="49" charset="-122"/>
              </a:rPr>
              <a:t> </a:t>
            </a:r>
          </a:p>
        </p:txBody>
      </p:sp>
      <p:graphicFrame>
        <p:nvGraphicFramePr>
          <p:cNvPr id="768314" name="Group 314"/>
          <p:cNvGraphicFramePr>
            <a:graphicFrameLocks noGrp="1"/>
          </p:cNvGraphicFramePr>
          <p:nvPr>
            <p:extLst>
              <p:ext uri="{D42A27DB-BD31-4B8C-83A1-F6EECF244321}">
                <p14:modId xmlns:p14="http://schemas.microsoft.com/office/powerpoint/2010/main" val="1559825116"/>
              </p:ext>
            </p:extLst>
          </p:nvPr>
        </p:nvGraphicFramePr>
        <p:xfrm>
          <a:off x="1460046" y="925748"/>
          <a:ext cx="9676514" cy="3727388"/>
        </p:xfrm>
        <a:graphic>
          <a:graphicData uri="http://schemas.openxmlformats.org/drawingml/2006/table">
            <a:tbl>
              <a:tblPr>
                <a:effectLst>
                  <a:outerShdw blurRad="50800" dist="38100" dir="2700000" algn="tl" rotWithShape="0">
                    <a:prstClr val="black">
                      <a:alpha val="40000"/>
                    </a:prstClr>
                  </a:outerShdw>
                </a:effectLst>
              </a:tblPr>
              <a:tblGrid>
                <a:gridCol w="1323586">
                  <a:extLst>
                    <a:ext uri="{9D8B030D-6E8A-4147-A177-3AD203B41FA5}">
                      <a16:colId xmlns:a16="http://schemas.microsoft.com/office/drawing/2014/main" val="20000"/>
                    </a:ext>
                  </a:extLst>
                </a:gridCol>
                <a:gridCol w="5006904">
                  <a:extLst>
                    <a:ext uri="{9D8B030D-6E8A-4147-A177-3AD203B41FA5}">
                      <a16:colId xmlns:a16="http://schemas.microsoft.com/office/drawing/2014/main" val="20001"/>
                    </a:ext>
                  </a:extLst>
                </a:gridCol>
                <a:gridCol w="3346024">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修饰符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功     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cs typeface="Times New Roman" pitchFamily="18" charset="0"/>
                        </a:rPr>
                        <a:t>例   子</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accent2"/>
                          </a:solidFill>
                          <a:effectLst>
                            <a:outerShdw blurRad="38100" dist="38100" dir="2700000" algn="tl">
                              <a:srgbClr val="000000"/>
                            </a:outerShdw>
                          </a:effectLst>
                          <a:latin typeface="+mn-lt"/>
                          <a:ea typeface="楷体" pitchFamily="49" charset="-122"/>
                          <a:cs typeface="Times New Roman" pitchFamily="18" charset="0"/>
                        </a:rPr>
                        <a:t>对于无符号数：</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在八进制和十六进制数前显示前导</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0x</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或</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表示输出的十六进制前显示前导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accent2"/>
                          </a:solidFill>
                          <a:effectLst>
                            <a:outerShdw blurRad="38100" dist="38100" dir="2700000" algn="tl">
                              <a:srgbClr val="000000"/>
                            </a:outerShdw>
                          </a:effectLst>
                          <a:latin typeface="+mn-lt"/>
                          <a:ea typeface="楷体" pitchFamily="49" charset="-122"/>
                          <a:cs typeface="Times New Roman"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%#10.0f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表示输出的浮点数必须输出小数点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前，指定输出为短整型数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en-US" altLang="zh-CN" sz="1800" b="1" i="0" u="none" strike="noStrike" cap="none" normalizeH="0" baseline="0" dirty="0" err="1">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hd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前，指定输出为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long </a:t>
                      </a: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int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%ld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表示输出长整型数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f</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g</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前，指定输出精度为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缺省也为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double)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f</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g</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前，指定输出精度为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long double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long 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768317" name="Rectangle 317"/>
          <p:cNvSpPr>
            <a:spLocks noChangeArrowheads="1"/>
          </p:cNvSpPr>
          <p:nvPr/>
        </p:nvSpPr>
        <p:spPr bwMode="auto">
          <a:xfrm>
            <a:off x="1847528" y="3284984"/>
            <a:ext cx="8856984" cy="3231654"/>
          </a:xfrm>
          <a:prstGeom prst="rect">
            <a:avLst/>
          </a:prstGeom>
          <a:gradFill rotWithShape="1">
            <a:gsLst>
              <a:gs pos="0">
                <a:srgbClr val="FFFF99"/>
              </a:gs>
              <a:gs pos="100000">
                <a:srgbClr val="FFFF99">
                  <a:gamma/>
                  <a:shade val="63529"/>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493713" algn="l"/>
              </a:tabLst>
            </a:pPr>
            <a:r>
              <a:rPr lang="zh-CN" altLang="en-US" b="1" u="sng" dirty="0">
                <a:solidFill>
                  <a:srgbClr val="FF33CC"/>
                </a:solidFill>
                <a:effectLst>
                  <a:outerShdw blurRad="38100" dist="38100" dir="2700000" algn="tl">
                    <a:srgbClr val="000000"/>
                  </a:outerShdw>
                </a:effectLst>
                <a:latin typeface="隶书" pitchFamily="49" charset="-122"/>
                <a:ea typeface="隶书" pitchFamily="49" charset="-122"/>
              </a:rPr>
              <a:t>使用</a:t>
            </a:r>
            <a:r>
              <a:rPr lang="en-US" altLang="zh-CN" b="1" u="sng" dirty="0" err="1">
                <a:solidFill>
                  <a:srgbClr val="FF33CC"/>
                </a:solidFill>
                <a:effectLst>
                  <a:outerShdw blurRad="38100" dist="38100" dir="2700000" algn="tl">
                    <a:srgbClr val="000000"/>
                  </a:outerShdw>
                </a:effectLst>
                <a:latin typeface="+mn-lt"/>
                <a:ea typeface="隶书" pitchFamily="49" charset="-122"/>
              </a:rPr>
              <a:t>printf</a:t>
            </a:r>
            <a:r>
              <a:rPr lang="zh-CN" altLang="en-US" b="1" u="sng" dirty="0">
                <a:solidFill>
                  <a:srgbClr val="FF33CC"/>
                </a:solidFill>
                <a:effectLst>
                  <a:outerShdw blurRad="38100" dist="38100" dir="2700000" algn="tl">
                    <a:srgbClr val="000000"/>
                  </a:outerShdw>
                </a:effectLst>
                <a:latin typeface="隶书" pitchFamily="49" charset="-122"/>
                <a:ea typeface="隶书" pitchFamily="49" charset="-122"/>
              </a:rPr>
              <a:t>函数时还要注意以下几点：</a:t>
            </a:r>
            <a:endParaRPr lang="zh-CN" altLang="en-US" b="1" dirty="0">
              <a:solidFill>
                <a:srgbClr val="FF33CC"/>
              </a:solidFill>
              <a:effectLst>
                <a:outerShdw blurRad="38100" dist="38100" dir="2700000" algn="tl">
                  <a:srgbClr val="000000"/>
                </a:outerShdw>
              </a:effectLst>
              <a:latin typeface="隶书" pitchFamily="49" charset="-122"/>
              <a:ea typeface="隶书"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itchFamily="49" charset="-122"/>
              </a:rPr>
              <a:t>格式控制字符串后面表达式的个数一般要与格式控制字符串中的格式控制符的个数相等。</a:t>
            </a:r>
            <a:endParaRPr lang="en-US" altLang="zh-CN" sz="2000" b="1" dirty="0">
              <a:effectLst>
                <a:outerShdw blurRad="50800" dist="38100" dir="10800000" algn="r" rotWithShape="0">
                  <a:prstClr val="black">
                    <a:alpha val="40000"/>
                  </a:prstClr>
                </a:outerShdw>
              </a:effectLst>
              <a:latin typeface="+mn-lt"/>
              <a:ea typeface="楷体" pitchFamily="49" charset="-122"/>
            </a:endParaRPr>
          </a:p>
          <a:p>
            <a:pPr marL="342900" indent="-342900">
              <a:buClr>
                <a:srgbClr val="FF0066"/>
              </a:buClr>
              <a:buFont typeface="Wingdings" panose="05000000000000000000" pitchFamily="2" charset="2"/>
              <a:buChar char="u"/>
              <a:tabLst>
                <a:tab pos="273050" algn="l"/>
              </a:tabLst>
            </a:pPr>
            <a:r>
              <a:rPr lang="zh-CN" altLang="zh-CN" sz="2000" b="1" dirty="0">
                <a:effectLst>
                  <a:outerShdw blurRad="50800" dist="38100" dir="10800000" algn="r" rotWithShape="0">
                    <a:prstClr val="black">
                      <a:alpha val="40000"/>
                    </a:prstClr>
                  </a:outerShdw>
                </a:effectLst>
                <a:latin typeface="+mn-lt"/>
                <a:ea typeface="楷体" pitchFamily="49" charset="-122"/>
              </a:rPr>
              <a:t>输出时表达式值的计算顺序是从右到左。例如：</a:t>
            </a:r>
            <a:endParaRPr lang="en-US" altLang="zh-CN" sz="2000" b="1" dirty="0">
              <a:effectLst>
                <a:outerShdw blurRad="50800" dist="38100" dir="10800000" algn="r" rotWithShape="0">
                  <a:prstClr val="black">
                    <a:alpha val="40000"/>
                  </a:prstClr>
                </a:outerShdw>
              </a:effectLst>
              <a:latin typeface="+mn-lt"/>
              <a:ea typeface="楷体" pitchFamily="49" charset="-122"/>
            </a:endParaRP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int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itchFamily="49" charset="-122"/>
              </a:rPr>
              <a:t>printf</a:t>
            </a: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(“%d, %d, %d\n”,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 3);</a:t>
            </a: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itchFamily="49" charset="-122"/>
              </a:rPr>
              <a:t>              </a:t>
            </a:r>
            <a:r>
              <a:rPr lang="zh-CN" altLang="zh-CN" sz="2000" b="1" dirty="0">
                <a:solidFill>
                  <a:srgbClr val="FF0000"/>
                </a:solidFill>
                <a:effectLst>
                  <a:outerShdw blurRad="50800" dist="38100" dir="10800000" algn="r" rotWithShape="0">
                    <a:prstClr val="black">
                      <a:alpha val="40000"/>
                    </a:prstClr>
                  </a:outerShdw>
                </a:effectLst>
                <a:latin typeface="+mn-lt"/>
                <a:ea typeface="楷体" pitchFamily="49" charset="-122"/>
              </a:rPr>
              <a:t>输出结果</a:t>
            </a:r>
            <a:r>
              <a:rPr lang="zh-CN" altLang="en-US" sz="2000" b="1" dirty="0">
                <a:solidFill>
                  <a:srgbClr val="FF0000"/>
                </a:solidFill>
                <a:effectLst>
                  <a:outerShdw blurRad="50800" dist="38100" dir="10800000" algn="r" rotWithShape="0">
                    <a:prstClr val="black">
                      <a:alpha val="40000"/>
                    </a:prstClr>
                  </a:outerShdw>
                </a:effectLst>
                <a:latin typeface="+mn-lt"/>
                <a:ea typeface="楷体" pitchFamily="49" charset="-122"/>
              </a:rPr>
              <a:t>：</a:t>
            </a:r>
            <a:r>
              <a:rPr lang="en-US" altLang="zh-CN" sz="2000" b="1" dirty="0">
                <a:solidFill>
                  <a:srgbClr val="FF0000"/>
                </a:solidFill>
                <a:effectLst>
                  <a:outerShdw blurRad="50800" dist="38100" dir="10800000" algn="r" rotWithShape="0">
                    <a:prstClr val="black">
                      <a:alpha val="40000"/>
                    </a:prstClr>
                  </a:outerShdw>
                </a:effectLst>
                <a:latin typeface="+mn-lt"/>
                <a:ea typeface="楷体" pitchFamily="49" charset="-122"/>
              </a:rPr>
              <a:t>3, 4, 3</a:t>
            </a:r>
            <a:r>
              <a:rPr lang="zh-CN" altLang="zh-CN" sz="2000" b="1" dirty="0">
                <a:solidFill>
                  <a:srgbClr val="FF0000"/>
                </a:solidFill>
                <a:effectLst>
                  <a:outerShdw blurRad="50800" dist="38100" dir="10800000" algn="r" rotWithShape="0">
                    <a:prstClr val="black">
                      <a:alpha val="40000"/>
                    </a:prstClr>
                  </a:outerShdw>
                </a:effectLst>
                <a:latin typeface="+mn-lt"/>
                <a:ea typeface="楷体" pitchFamily="49" charset="-122"/>
              </a:rPr>
              <a:t>，而不是</a:t>
            </a:r>
            <a:r>
              <a:rPr lang="en-US" altLang="zh-CN" sz="2000" b="1" dirty="0">
                <a:solidFill>
                  <a:srgbClr val="FF0000"/>
                </a:solidFill>
                <a:effectLst>
                  <a:outerShdw blurRad="50800" dist="38100" dir="10800000" algn="r" rotWithShape="0">
                    <a:prstClr val="black">
                      <a:alpha val="40000"/>
                    </a:prstClr>
                  </a:outerShdw>
                </a:effectLst>
                <a:latin typeface="+mn-lt"/>
                <a:ea typeface="楷体" pitchFamily="49" charset="-122"/>
              </a:rPr>
              <a:t>1, 2, 3</a:t>
            </a:r>
            <a:r>
              <a:rPr lang="zh-CN" altLang="zh-CN" sz="2000" b="1" dirty="0">
                <a:effectLst>
                  <a:outerShdw blurRad="50800" dist="38100" dir="10800000" algn="r" rotWithShape="0">
                    <a:prstClr val="black">
                      <a:alpha val="40000"/>
                    </a:prstClr>
                  </a:outerShdw>
                </a:effectLst>
                <a:latin typeface="+mn-lt"/>
                <a:ea typeface="楷体" pitchFamily="49" charset="-122"/>
              </a:rPr>
              <a:t>。</a:t>
            </a:r>
            <a:endParaRPr lang="en-US" altLang="zh-CN" sz="2000" b="1" dirty="0">
              <a:effectLst>
                <a:outerShdw blurRad="50800" dist="38100" dir="10800000" algn="r" rotWithShape="0">
                  <a:prstClr val="black">
                    <a:alpha val="40000"/>
                  </a:prstClr>
                </a:outerShdw>
              </a:effectLst>
              <a:latin typeface="+mn-lt"/>
              <a:ea typeface="楷体"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itchFamily="49" charset="-122"/>
              </a:rPr>
              <a:t>格式转换符中，除了</a:t>
            </a:r>
            <a:r>
              <a:rPr lang="en-US" altLang="zh-CN" sz="2000" b="1" dirty="0">
                <a:effectLst>
                  <a:outerShdw blurRad="50800" dist="38100" dir="10800000" algn="r" rotWithShape="0">
                    <a:prstClr val="black">
                      <a:alpha val="40000"/>
                    </a:prstClr>
                  </a:outerShdw>
                </a:effectLst>
                <a:latin typeface="+mn-lt"/>
                <a:ea typeface="楷体" pitchFamily="49" charset="-122"/>
              </a:rPr>
              <a:t>X</a:t>
            </a:r>
            <a:r>
              <a:rPr lang="zh-CN" altLang="en-US" sz="2000" b="1" dirty="0">
                <a:effectLst>
                  <a:outerShdw blurRad="50800" dist="38100" dir="10800000" algn="r" rotWithShape="0">
                    <a:prstClr val="black">
                      <a:alpha val="40000"/>
                    </a:prstClr>
                  </a:outerShdw>
                </a:effectLst>
                <a:latin typeface="+mn-lt"/>
                <a:ea typeface="楷体" pitchFamily="49" charset="-122"/>
              </a:rPr>
              <a:t>、</a:t>
            </a:r>
            <a:r>
              <a:rPr lang="en-US" altLang="zh-CN" sz="2000" b="1" dirty="0">
                <a:effectLst>
                  <a:outerShdw blurRad="50800" dist="38100" dir="10800000" algn="r" rotWithShape="0">
                    <a:prstClr val="black">
                      <a:alpha val="40000"/>
                    </a:prstClr>
                  </a:outerShdw>
                </a:effectLst>
                <a:latin typeface="+mn-lt"/>
                <a:ea typeface="楷体" pitchFamily="49" charset="-122"/>
              </a:rPr>
              <a:t>E</a:t>
            </a:r>
            <a:r>
              <a:rPr lang="zh-CN" altLang="en-US" sz="2000" b="1" dirty="0">
                <a:effectLst>
                  <a:outerShdw blurRad="50800" dist="38100" dir="10800000" algn="r" rotWithShape="0">
                    <a:prstClr val="black">
                      <a:alpha val="40000"/>
                    </a:prstClr>
                  </a:outerShdw>
                </a:effectLst>
                <a:latin typeface="+mn-lt"/>
                <a:ea typeface="楷体" pitchFamily="49" charset="-122"/>
              </a:rPr>
              <a:t>、</a:t>
            </a:r>
            <a:r>
              <a:rPr lang="en-US" altLang="zh-CN" sz="2000" b="1" dirty="0">
                <a:effectLst>
                  <a:outerShdw blurRad="50800" dist="38100" dir="10800000" algn="r" rotWithShape="0">
                    <a:prstClr val="black">
                      <a:alpha val="40000"/>
                    </a:prstClr>
                  </a:outerShdw>
                </a:effectLst>
                <a:latin typeface="+mn-lt"/>
                <a:ea typeface="楷体" pitchFamily="49" charset="-122"/>
              </a:rPr>
              <a:t>G</a:t>
            </a:r>
            <a:r>
              <a:rPr lang="zh-CN" altLang="en-US" sz="2000" b="1" dirty="0">
                <a:effectLst>
                  <a:outerShdw blurRad="50800" dist="38100" dir="10800000" algn="r" rotWithShape="0">
                    <a:prstClr val="black">
                      <a:alpha val="40000"/>
                    </a:prstClr>
                  </a:outerShdw>
                </a:effectLst>
                <a:latin typeface="+mn-lt"/>
                <a:ea typeface="楷体" pitchFamily="49" charset="-122"/>
              </a:rPr>
              <a:t>以外，其它均为小写。</a:t>
            </a:r>
            <a:endParaRPr lang="en-US" altLang="zh-CN" sz="2000" b="1" dirty="0">
              <a:effectLst>
                <a:outerShdw blurRad="50800" dist="38100" dir="10800000" algn="r" rotWithShape="0">
                  <a:prstClr val="black">
                    <a:alpha val="40000"/>
                  </a:prstClr>
                </a:outerShdw>
              </a:effectLst>
              <a:latin typeface="+mn-lt"/>
              <a:ea typeface="楷体"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itchFamily="49" charset="-122"/>
              </a:rPr>
              <a:t>表达式的实际数据类型要与格式转换符所表示的类型相符，</a:t>
            </a:r>
            <a:r>
              <a:rPr lang="en-US" altLang="zh-CN" sz="2000" b="1" dirty="0" err="1">
                <a:solidFill>
                  <a:srgbClr val="0033CC"/>
                </a:solidFill>
                <a:effectLst>
                  <a:outerShdw blurRad="50800" dist="38100" dir="10800000" algn="r" rotWithShape="0">
                    <a:prstClr val="black">
                      <a:alpha val="40000"/>
                    </a:prstClr>
                  </a:outerShdw>
                </a:effectLst>
                <a:latin typeface="+mn-lt"/>
                <a:ea typeface="楷体" pitchFamily="49" charset="-122"/>
              </a:rPr>
              <a:t>printf</a:t>
            </a:r>
            <a:r>
              <a:rPr lang="zh-CN" altLang="en-US" sz="2000" b="1" dirty="0">
                <a:solidFill>
                  <a:srgbClr val="0033CC"/>
                </a:solidFill>
                <a:effectLst>
                  <a:outerShdw blurRad="50800" dist="38100" dir="10800000" algn="r" rotWithShape="0">
                    <a:prstClr val="black">
                      <a:alpha val="40000"/>
                    </a:prstClr>
                  </a:outerShdw>
                </a:effectLst>
                <a:latin typeface="+mn-lt"/>
                <a:ea typeface="楷体" pitchFamily="49" charset="-122"/>
              </a:rPr>
              <a:t>函数不会进行不同数据类型之间的自动转换。</a:t>
            </a:r>
            <a:r>
              <a:rPr lang="zh-CN" altLang="en-US" sz="2000" b="1" dirty="0">
                <a:effectLst>
                  <a:outerShdw blurRad="50800" dist="38100" dir="10800000" algn="r" rotWithShape="0">
                    <a:prstClr val="black">
                      <a:alpha val="40000"/>
                    </a:prstClr>
                  </a:outerShdw>
                </a:effectLst>
                <a:latin typeface="+mn-lt"/>
                <a:ea typeface="楷体" pitchFamily="49" charset="-122"/>
              </a:rPr>
              <a:t>象整型数据不可能自动转换成浮点型数据，浮点型数据也不可能自动转换成型数数据 </a:t>
            </a:r>
          </a:p>
        </p:txBody>
      </p:sp>
      <p:grpSp>
        <p:nvGrpSpPr>
          <p:cNvPr id="768318" name="Group 318"/>
          <p:cNvGrpSpPr>
            <a:grpSpLocks/>
          </p:cNvGrpSpPr>
          <p:nvPr/>
        </p:nvGrpSpPr>
        <p:grpSpPr bwMode="auto">
          <a:xfrm>
            <a:off x="-16132" y="0"/>
            <a:ext cx="446088" cy="6858000"/>
            <a:chOff x="0" y="0"/>
            <a:chExt cx="281" cy="4320"/>
          </a:xfrm>
        </p:grpSpPr>
        <p:sp>
          <p:nvSpPr>
            <p:cNvPr id="768319" name="Text Box 31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68320" name="Text Box 32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2B072912-9B67-4C52-222B-9CCB2772D096}"/>
              </a:ext>
            </a:extLst>
          </p:cNvPr>
          <p:cNvSpPr>
            <a:spLocks noGrp="1"/>
          </p:cNvSpPr>
          <p:nvPr>
            <p:ph type="sldNum" sz="quarter" idx="12"/>
          </p:nvPr>
        </p:nvSpPr>
        <p:spPr/>
        <p:txBody>
          <a:bodyPr/>
          <a:lstStyle/>
          <a:p>
            <a:fld id="{15D7C00E-7268-483F-89C0-8B682B5C72E5}" type="slidenum">
              <a:rPr lang="en-US" altLang="zh-CN" smtClean="0"/>
              <a:pPr/>
              <a:t>18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317"/>
                                        </p:tgtEl>
                                        <p:attrNameLst>
                                          <p:attrName>style.visibility</p:attrName>
                                        </p:attrNameLst>
                                      </p:cBhvr>
                                      <p:to>
                                        <p:strVal val="visible"/>
                                      </p:to>
                                    </p:set>
                                    <p:animEffect transition="in" filter="box(out)">
                                      <p:cBhvr>
                                        <p:cTn id="7" dur="500"/>
                                        <p:tgtEl>
                                          <p:spTgt spid="768317"/>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3" name="Text Box 5"/>
          <p:cNvSpPr txBox="1">
            <a:spLocks noChangeArrowheads="1"/>
          </p:cNvSpPr>
          <p:nvPr/>
        </p:nvSpPr>
        <p:spPr bwMode="auto">
          <a:xfrm>
            <a:off x="503604" y="119063"/>
            <a:ext cx="3769618"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错误的格式化输出</a:t>
            </a:r>
            <a:r>
              <a:rPr lang="zh-CN" altLang="en-US" dirty="0">
                <a:solidFill>
                  <a:srgbClr val="FF0066"/>
                </a:solidFill>
                <a:latin typeface="隶书" pitchFamily="49" charset="-122"/>
                <a:ea typeface="隶书" pitchFamily="49" charset="-122"/>
              </a:rPr>
              <a:t> </a:t>
            </a:r>
          </a:p>
        </p:txBody>
      </p:sp>
      <p:sp>
        <p:nvSpPr>
          <p:cNvPr id="770054" name="Rectangle 6" descr="信纸"/>
          <p:cNvSpPr>
            <a:spLocks noChangeArrowheads="1"/>
          </p:cNvSpPr>
          <p:nvPr/>
        </p:nvSpPr>
        <p:spPr bwMode="auto">
          <a:xfrm>
            <a:off x="1021794" y="620689"/>
            <a:ext cx="5866294" cy="4524315"/>
          </a:xfrm>
          <a:prstGeom prst="rect">
            <a:avLst/>
          </a:prstGeom>
          <a:blipFill dpi="0" rotWithShape="1">
            <a:blip r:embed="rId6"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10, b = 100;</a:t>
            </a:r>
          </a:p>
          <a:p>
            <a:pPr marL="457200" indent="-457200">
              <a:tabLst>
                <a:tab pos="800100" algn="l"/>
              </a:tabLst>
            </a:pPr>
            <a:r>
              <a:rPr lang="en-US" altLang="zh-CN" b="1" dirty="0">
                <a:effectLst>
                  <a:outerShdw blurRad="38100" dist="38100" dir="2700000" algn="tl">
                    <a:srgbClr val="FFFFFF"/>
                  </a:outerShdw>
                </a:effectLst>
              </a:rPr>
              <a:t>   float f = 2;</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%d,</a:t>
            </a:r>
            <a:r>
              <a:rPr lang="en-US" altLang="zh-CN" b="1" dirty="0">
                <a:effectLst>
                  <a:outerShdw blurRad="38100" dist="38100" dir="2700000" algn="tl">
                    <a:srgbClr val="FFFFFF"/>
                  </a:outerShdw>
                </a:effectLst>
              </a:rPr>
              <a:t> b = %d\n", f, b);</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%f,</a:t>
            </a:r>
            <a:r>
              <a:rPr lang="en-US" altLang="zh-CN" b="1" dirty="0">
                <a:effectLst>
                  <a:outerShdw blurRad="38100" dist="38100" dir="2700000" algn="tl">
                    <a:srgbClr val="FFFFFF"/>
                  </a:outerShdw>
                </a:effectLst>
              </a:rPr>
              <a:t> b = %d\n", a, b);</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%ld</a:t>
            </a:r>
            <a:r>
              <a:rPr lang="en-US" altLang="zh-CN" b="1" dirty="0">
                <a:effectLst>
                  <a:outerShdw blurRad="38100" dist="38100" dir="2700000" algn="tl">
                    <a:srgbClr val="FFFFFF"/>
                  </a:outerShdw>
                </a:effectLst>
              </a:rPr>
              <a:t>, b = %d\n", 120, b);</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grpSp>
        <p:nvGrpSpPr>
          <p:cNvPr id="770067" name="Group 19"/>
          <p:cNvGrpSpPr>
            <a:grpSpLocks/>
          </p:cNvGrpSpPr>
          <p:nvPr/>
        </p:nvGrpSpPr>
        <p:grpSpPr bwMode="auto">
          <a:xfrm>
            <a:off x="949565" y="5156473"/>
            <a:ext cx="4337054" cy="1512888"/>
            <a:chOff x="3510" y="527"/>
            <a:chExt cx="2732" cy="953"/>
          </a:xfrm>
        </p:grpSpPr>
        <p:sp>
          <p:nvSpPr>
            <p:cNvPr id="770055" name="Text Box 7" descr="再生纸"/>
            <p:cNvSpPr txBox="1">
              <a:spLocks noChangeArrowheads="1"/>
            </p:cNvSpPr>
            <p:nvPr/>
          </p:nvSpPr>
          <p:spPr bwMode="auto">
            <a:xfrm>
              <a:off x="3567" y="799"/>
              <a:ext cx="2675" cy="681"/>
            </a:xfrm>
            <a:prstGeom prst="rect">
              <a:avLst/>
            </a:prstGeom>
            <a:blipFill dpi="0" rotWithShape="1">
              <a:blip r:embed="rId7" cstate="print"/>
              <a:srcRect/>
              <a:tile tx="0" ty="0" sx="100000" sy="100000" flip="none" algn="tl"/>
            </a:blip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C0C0C0"/>
                    </a:outerShdw>
                  </a:effectLst>
                  <a:latin typeface="宋体" pitchFamily="2" charset="-122"/>
                </a:rPr>
                <a:t>a = 2.000000, b = 100</a:t>
              </a:r>
            </a:p>
            <a:p>
              <a:r>
                <a:rPr lang="en-US" altLang="zh-CN" sz="2000" b="1">
                  <a:effectLst>
                    <a:outerShdw blurRad="38100" dist="38100" dir="2700000" algn="tl">
                      <a:srgbClr val="C0C0C0"/>
                    </a:outerShdw>
                  </a:effectLst>
                  <a:latin typeface="宋体" pitchFamily="2" charset="-122"/>
                </a:rPr>
                <a:t>a = 10.000000, b = 100</a:t>
              </a:r>
            </a:p>
            <a:p>
              <a:r>
                <a:rPr lang="en-US" altLang="zh-CN" sz="2000" b="1">
                  <a:effectLst>
                    <a:outerShdw blurRad="38100" dist="38100" dir="2700000" algn="tl">
                      <a:srgbClr val="C0C0C0"/>
                    </a:outerShdw>
                  </a:effectLst>
                  <a:latin typeface="宋体" pitchFamily="2" charset="-122"/>
                </a:rPr>
                <a:t>a = 120, b = 100</a:t>
              </a:r>
            </a:p>
          </p:txBody>
        </p:sp>
        <p:sp>
          <p:nvSpPr>
            <p:cNvPr id="770056" name="Text Box 8"/>
            <p:cNvSpPr txBox="1">
              <a:spLocks noChangeArrowheads="1"/>
            </p:cNvSpPr>
            <p:nvPr/>
          </p:nvSpPr>
          <p:spPr bwMode="auto">
            <a:xfrm>
              <a:off x="3510" y="527"/>
              <a:ext cx="1906" cy="288"/>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33CC"/>
                  </a:solidFill>
                  <a:effectLst>
                    <a:outerShdw blurRad="38100" dist="38100" dir="2700000" algn="tl">
                      <a:srgbClr val="FFFFFF"/>
                    </a:outerShdw>
                  </a:effectLst>
                  <a:ea typeface="隶书" pitchFamily="49" charset="-122"/>
                </a:rPr>
                <a:t>期望的运行结果：</a:t>
              </a:r>
            </a:p>
          </p:txBody>
        </p:sp>
      </p:grpSp>
      <p:grpSp>
        <p:nvGrpSpPr>
          <p:cNvPr id="770065" name="Group 17"/>
          <p:cNvGrpSpPr>
            <a:grpSpLocks/>
          </p:cNvGrpSpPr>
          <p:nvPr/>
        </p:nvGrpSpPr>
        <p:grpSpPr bwMode="auto">
          <a:xfrm>
            <a:off x="5872453" y="5129659"/>
            <a:ext cx="4487863" cy="1531938"/>
            <a:chOff x="3052" y="2911"/>
            <a:chExt cx="2827" cy="965"/>
          </a:xfrm>
        </p:grpSpPr>
        <p:sp>
          <p:nvSpPr>
            <p:cNvPr id="770063" name="Text Box 15" descr="新闻纸"/>
            <p:cNvSpPr txBox="1">
              <a:spLocks noChangeArrowheads="1"/>
            </p:cNvSpPr>
            <p:nvPr/>
          </p:nvSpPr>
          <p:spPr bwMode="auto">
            <a:xfrm>
              <a:off x="3097" y="3195"/>
              <a:ext cx="2782" cy="681"/>
            </a:xfrm>
            <a:prstGeom prst="rect">
              <a:avLst/>
            </a:prstGeom>
            <a:blipFill dpi="0" rotWithShape="1">
              <a:blip r:embed="rId8" cstate="print"/>
              <a:srcRect/>
              <a:tile tx="0" ty="0" sx="100000" sy="100000" flip="none" algn="tl"/>
            </a:blip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a:solidFill>
                    <a:srgbClr val="0033CC"/>
                  </a:solidFill>
                  <a:effectLst>
                    <a:outerShdw blurRad="38100" dist="38100" dir="2700000" algn="tl">
                      <a:srgbClr val="C0C0C0"/>
                    </a:outerShdw>
                  </a:effectLst>
                  <a:latin typeface="宋体" pitchFamily="2" charset="-122"/>
                </a:rPr>
                <a:t>a = 0, b = 1073741824</a:t>
              </a:r>
            </a:p>
            <a:p>
              <a:r>
                <a:rPr lang="en-US" altLang="zh-CN" sz="2000" b="1" dirty="0">
                  <a:solidFill>
                    <a:srgbClr val="0033CC"/>
                  </a:solidFill>
                  <a:effectLst>
                    <a:outerShdw blurRad="38100" dist="38100" dir="2700000" algn="tl">
                      <a:srgbClr val="C0C0C0"/>
                    </a:outerShdw>
                  </a:effectLst>
                  <a:latin typeface="宋体" pitchFamily="2" charset="-122"/>
                </a:rPr>
                <a:t>a = 0.000000, b = 2012780960</a:t>
              </a:r>
            </a:p>
            <a:p>
              <a:r>
                <a:rPr lang="en-US" altLang="zh-CN" sz="2000" b="1" dirty="0">
                  <a:solidFill>
                    <a:srgbClr val="0033CC"/>
                  </a:solidFill>
                  <a:effectLst>
                    <a:outerShdw blurRad="38100" dist="38100" dir="2700000" algn="tl">
                      <a:srgbClr val="C0C0C0"/>
                    </a:outerShdw>
                  </a:effectLst>
                  <a:latin typeface="宋体" pitchFamily="2" charset="-122"/>
                </a:rPr>
                <a:t>a = 120, b = 100</a:t>
              </a:r>
            </a:p>
          </p:txBody>
        </p:sp>
        <p:sp>
          <p:nvSpPr>
            <p:cNvPr id="770064" name="Text Box 16"/>
            <p:cNvSpPr txBox="1">
              <a:spLocks noChangeArrowheads="1"/>
            </p:cNvSpPr>
            <p:nvPr/>
          </p:nvSpPr>
          <p:spPr bwMode="auto">
            <a:xfrm>
              <a:off x="3052" y="2911"/>
              <a:ext cx="2540" cy="288"/>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实际的运行结果：</a:t>
              </a:r>
            </a:p>
          </p:txBody>
        </p:sp>
      </p:grpSp>
      <p:sp>
        <p:nvSpPr>
          <p:cNvPr id="770066" name="AutoShape 18"/>
          <p:cNvSpPr>
            <a:spLocks noChangeArrowheads="1"/>
          </p:cNvSpPr>
          <p:nvPr/>
        </p:nvSpPr>
        <p:spPr bwMode="auto">
          <a:xfrm>
            <a:off x="6810375" y="2997250"/>
            <a:ext cx="3894137" cy="1439863"/>
          </a:xfrm>
          <a:prstGeom prst="cloudCallout">
            <a:avLst>
              <a:gd name="adj1" fmla="val -36019"/>
              <a:gd name="adj2" fmla="val 171488"/>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en-US" altLang="zh-CN" sz="3600" b="1">
                <a:solidFill>
                  <a:srgbClr val="FF0066"/>
                </a:solidFill>
              </a:rPr>
              <a:t>Why</a:t>
            </a:r>
            <a:r>
              <a:rPr lang="zh-CN" altLang="en-US" sz="3600" b="1">
                <a:solidFill>
                  <a:srgbClr val="FF0066"/>
                </a:solidFill>
              </a:rPr>
              <a:t>？</a:t>
            </a:r>
          </a:p>
        </p:txBody>
      </p:sp>
      <p:grpSp>
        <p:nvGrpSpPr>
          <p:cNvPr id="770070" name="Group 22"/>
          <p:cNvGrpSpPr>
            <a:grpSpLocks/>
          </p:cNvGrpSpPr>
          <p:nvPr/>
        </p:nvGrpSpPr>
        <p:grpSpPr bwMode="auto">
          <a:xfrm>
            <a:off x="1199457" y="1124646"/>
            <a:ext cx="6551613" cy="2579687"/>
            <a:chOff x="522" y="727"/>
            <a:chExt cx="4127" cy="1625"/>
          </a:xfrm>
        </p:grpSpPr>
        <p:sp>
          <p:nvSpPr>
            <p:cNvPr id="770068" name="Oval 20"/>
            <p:cNvSpPr>
              <a:spLocks noChangeArrowheads="1"/>
            </p:cNvSpPr>
            <p:nvPr/>
          </p:nvSpPr>
          <p:spPr bwMode="auto">
            <a:xfrm>
              <a:off x="522" y="2034"/>
              <a:ext cx="2948" cy="318"/>
            </a:xfrm>
            <a:prstGeom prst="ellipse">
              <a:avLst/>
            </a:prstGeom>
            <a:noFill/>
            <a:ln w="28575">
              <a:solidFill>
                <a:srgbClr val="FF0000"/>
              </a:solidFill>
              <a:round/>
              <a:headEnd/>
              <a:tailEnd/>
            </a:ln>
            <a:effectLst/>
          </p:spPr>
          <p:txBody>
            <a:bodyPr wrap="none" anchor="ctr"/>
            <a:lstStyle/>
            <a:p>
              <a:endParaRPr lang="zh-CN" altLang="en-US"/>
            </a:p>
          </p:txBody>
        </p:sp>
        <p:sp>
          <p:nvSpPr>
            <p:cNvPr id="770069" name="AutoShape 21"/>
            <p:cNvSpPr>
              <a:spLocks noChangeArrowheads="1"/>
            </p:cNvSpPr>
            <p:nvPr/>
          </p:nvSpPr>
          <p:spPr bwMode="auto">
            <a:xfrm>
              <a:off x="2291"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mn-lt"/>
                  <a:ea typeface="楷体" pitchFamily="49" charset="-122"/>
                </a:rPr>
                <a:t>输出</a:t>
              </a:r>
              <a:r>
                <a:rPr lang="en-US" altLang="zh-CN" sz="2000" b="1" dirty="0">
                  <a:effectLst>
                    <a:outerShdw blurRad="38100" dist="38100" dir="2700000" algn="tl">
                      <a:srgbClr val="FFFFFF"/>
                    </a:outerShdw>
                  </a:effectLst>
                  <a:latin typeface="+mn-lt"/>
                  <a:ea typeface="楷体" pitchFamily="49" charset="-122"/>
                </a:rPr>
                <a:t>float</a:t>
              </a:r>
              <a:r>
                <a:rPr lang="zh-CN" altLang="en-US" sz="2000" b="1" dirty="0">
                  <a:effectLst>
                    <a:outerShdw blurRad="38100" dist="38100" dir="2700000" algn="tl">
                      <a:srgbClr val="FFFFFF"/>
                    </a:outerShdw>
                  </a:effectLst>
                  <a:latin typeface="+mn-lt"/>
                  <a:ea typeface="楷体" pitchFamily="49" charset="-122"/>
                </a:rPr>
                <a:t>型数据</a:t>
              </a:r>
              <a:r>
                <a:rPr lang="en-US" altLang="zh-CN" sz="2000" b="1" dirty="0">
                  <a:effectLst>
                    <a:outerShdw blurRad="38100" dist="38100" dir="2700000" algn="tl">
                      <a:srgbClr val="FFFFFF"/>
                    </a:outerShdw>
                  </a:effectLst>
                  <a:latin typeface="+mn-lt"/>
                  <a:ea typeface="楷体" pitchFamily="49" charset="-122"/>
                </a:rPr>
                <a:t>f</a:t>
              </a:r>
              <a:r>
                <a:rPr lang="zh-CN" altLang="en-US" sz="2000" b="1" dirty="0">
                  <a:effectLst>
                    <a:outerShdw blurRad="38100" dist="38100" dir="2700000" algn="tl">
                      <a:srgbClr val="FFFFFF"/>
                    </a:outerShdw>
                  </a:effectLst>
                  <a:latin typeface="+mn-lt"/>
                  <a:ea typeface="楷体" pitchFamily="49" charset="-122"/>
                </a:rPr>
                <a:t>，却使用了</a:t>
              </a:r>
              <a:r>
                <a:rPr lang="en-US" altLang="zh-CN" sz="2000" b="1" dirty="0">
                  <a:effectLst>
                    <a:outerShdw blurRad="38100" dist="38100" dir="2700000" algn="tl">
                      <a:srgbClr val="FFFFFF"/>
                    </a:outerShdw>
                  </a:effectLst>
                  <a:latin typeface="+mn-lt"/>
                  <a:ea typeface="楷体" pitchFamily="49" charset="-122"/>
                </a:rPr>
                <a:t>%d</a:t>
              </a: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的不正常输出会影响到下一个表达式的正常输出 。</a:t>
              </a:r>
            </a:p>
          </p:txBody>
        </p:sp>
      </p:grpSp>
      <p:grpSp>
        <p:nvGrpSpPr>
          <p:cNvPr id="770071" name="Group 23"/>
          <p:cNvGrpSpPr>
            <a:grpSpLocks/>
          </p:cNvGrpSpPr>
          <p:nvPr/>
        </p:nvGrpSpPr>
        <p:grpSpPr bwMode="auto">
          <a:xfrm>
            <a:off x="1199456" y="1484684"/>
            <a:ext cx="6911974" cy="2592388"/>
            <a:chOff x="522" y="727"/>
            <a:chExt cx="4354" cy="1633"/>
          </a:xfrm>
        </p:grpSpPr>
        <p:sp>
          <p:nvSpPr>
            <p:cNvPr id="770072" name="Oval 24"/>
            <p:cNvSpPr>
              <a:spLocks noChangeArrowheads="1"/>
            </p:cNvSpPr>
            <p:nvPr/>
          </p:nvSpPr>
          <p:spPr bwMode="auto">
            <a:xfrm>
              <a:off x="522" y="2042"/>
              <a:ext cx="2948" cy="318"/>
            </a:xfrm>
            <a:prstGeom prst="ellipse">
              <a:avLst/>
            </a:prstGeom>
            <a:noFill/>
            <a:ln w="28575">
              <a:solidFill>
                <a:srgbClr val="FF0000"/>
              </a:solidFill>
              <a:round/>
              <a:headEnd/>
              <a:tailEnd/>
            </a:ln>
            <a:effectLst/>
          </p:spPr>
          <p:txBody>
            <a:bodyPr wrap="none" anchor="ctr"/>
            <a:lstStyle/>
            <a:p>
              <a:endParaRPr lang="zh-CN" altLang="en-US"/>
            </a:p>
          </p:txBody>
        </p:sp>
        <p:sp>
          <p:nvSpPr>
            <p:cNvPr id="770073" name="AutoShape 25"/>
            <p:cNvSpPr>
              <a:spLocks noChangeArrowheads="1"/>
            </p:cNvSpPr>
            <p:nvPr/>
          </p:nvSpPr>
          <p:spPr bwMode="auto">
            <a:xfrm>
              <a:off x="2518"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2000" b="1" dirty="0">
                  <a:effectLst>
                    <a:outerShdw blurRad="38100" dist="38100" dir="2700000" algn="tl">
                      <a:srgbClr val="FFFFFF"/>
                    </a:outerShdw>
                  </a:effectLst>
                  <a:latin typeface="+mn-lt"/>
                  <a:ea typeface="楷体" pitchFamily="49" charset="-122"/>
                </a:rPr>
                <a:t>输出</a:t>
              </a:r>
              <a:r>
                <a:rPr lang="en-US" altLang="zh-CN" sz="2000" b="1" dirty="0" err="1">
                  <a:effectLst>
                    <a:outerShdw blurRad="38100" dist="38100" dir="2700000" algn="tl">
                      <a:srgbClr val="FFFFFF"/>
                    </a:outerShdw>
                  </a:effectLst>
                  <a:latin typeface="+mn-lt"/>
                  <a:ea typeface="楷体" pitchFamily="49" charset="-122"/>
                </a:rPr>
                <a:t>int</a:t>
              </a:r>
              <a:r>
                <a:rPr lang="zh-CN" altLang="en-US" sz="2000" b="1" dirty="0">
                  <a:effectLst>
                    <a:outerShdw blurRad="38100" dist="38100" dir="2700000" algn="tl">
                      <a:srgbClr val="FFFFFF"/>
                    </a:outerShdw>
                  </a:effectLst>
                  <a:latin typeface="+mn-lt"/>
                  <a:ea typeface="楷体" pitchFamily="49" charset="-122"/>
                </a:rPr>
                <a:t>型数据</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，却使用了</a:t>
              </a:r>
              <a:r>
                <a:rPr lang="en-US" altLang="zh-CN" sz="2000" b="1" dirty="0">
                  <a:effectLst>
                    <a:outerShdw blurRad="38100" dist="38100" dir="2700000" algn="tl">
                      <a:srgbClr val="FFFFFF"/>
                    </a:outerShdw>
                  </a:effectLst>
                  <a:latin typeface="+mn-lt"/>
                  <a:ea typeface="楷体" pitchFamily="49" charset="-122"/>
                </a:rPr>
                <a:t>%f</a:t>
              </a:r>
              <a:r>
                <a:rPr lang="en-US" altLang="zh-CN" dirty="0">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的不正常输出会影响到下一个表达式的正常输出 。</a:t>
              </a:r>
            </a:p>
          </p:txBody>
        </p:sp>
      </p:grpSp>
      <p:grpSp>
        <p:nvGrpSpPr>
          <p:cNvPr id="770077" name="Group 29"/>
          <p:cNvGrpSpPr>
            <a:grpSpLocks/>
          </p:cNvGrpSpPr>
          <p:nvPr/>
        </p:nvGrpSpPr>
        <p:grpSpPr bwMode="auto">
          <a:xfrm>
            <a:off x="1164024" y="1929024"/>
            <a:ext cx="7272338" cy="2503488"/>
            <a:chOff x="497" y="1253"/>
            <a:chExt cx="4581" cy="1577"/>
          </a:xfrm>
        </p:grpSpPr>
        <p:sp>
          <p:nvSpPr>
            <p:cNvPr id="770075" name="Oval 27"/>
            <p:cNvSpPr>
              <a:spLocks noChangeArrowheads="1"/>
            </p:cNvSpPr>
            <p:nvPr/>
          </p:nvSpPr>
          <p:spPr bwMode="auto">
            <a:xfrm>
              <a:off x="497" y="2512"/>
              <a:ext cx="3243" cy="318"/>
            </a:xfrm>
            <a:prstGeom prst="ellipse">
              <a:avLst/>
            </a:prstGeom>
            <a:noFill/>
            <a:ln w="28575">
              <a:solidFill>
                <a:srgbClr val="FF0000"/>
              </a:solidFill>
              <a:round/>
              <a:headEnd/>
              <a:tailEnd/>
            </a:ln>
            <a:effectLst/>
          </p:spPr>
          <p:txBody>
            <a:bodyPr wrap="none" anchor="ctr"/>
            <a:lstStyle/>
            <a:p>
              <a:endParaRPr lang="zh-CN" altLang="en-US"/>
            </a:p>
          </p:txBody>
        </p:sp>
        <p:sp>
          <p:nvSpPr>
            <p:cNvPr id="770076" name="AutoShape 28"/>
            <p:cNvSpPr>
              <a:spLocks noChangeArrowheads="1"/>
            </p:cNvSpPr>
            <p:nvPr/>
          </p:nvSpPr>
          <p:spPr bwMode="auto">
            <a:xfrm>
              <a:off x="2200" y="1253"/>
              <a:ext cx="2878" cy="927"/>
            </a:xfrm>
            <a:prstGeom prst="wedgeRoundRectCallout">
              <a:avLst>
                <a:gd name="adj1" fmla="val -51772"/>
                <a:gd name="adj2" fmla="val 90859"/>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1800" b="1" dirty="0">
                  <a:effectLst>
                    <a:outerShdw blurRad="38100" dist="38100" dir="2700000" algn="tl">
                      <a:srgbClr val="FFFFFF"/>
                    </a:outerShdw>
                  </a:effectLst>
                  <a:latin typeface="+mn-lt"/>
                  <a:ea typeface="楷体" pitchFamily="49" charset="-122"/>
                </a:rPr>
                <a:t>输出</a:t>
              </a:r>
              <a:r>
                <a:rPr lang="en-US" altLang="zh-CN" sz="1800" b="1" dirty="0" err="1">
                  <a:effectLst>
                    <a:outerShdw blurRad="38100" dist="38100" dir="2700000" algn="tl">
                      <a:srgbClr val="FFFFFF"/>
                    </a:outerShdw>
                  </a:effectLst>
                  <a:latin typeface="+mn-lt"/>
                  <a:ea typeface="楷体" pitchFamily="49" charset="-122"/>
                </a:rPr>
                <a:t>int</a:t>
              </a:r>
              <a:r>
                <a:rPr lang="zh-CN" altLang="en-US" sz="1800" b="1" dirty="0">
                  <a:effectLst>
                    <a:outerShdw blurRad="38100" dist="38100" dir="2700000" algn="tl">
                      <a:srgbClr val="FFFFFF"/>
                    </a:outerShdw>
                  </a:effectLst>
                  <a:latin typeface="+mn-lt"/>
                  <a:ea typeface="楷体" pitchFamily="49" charset="-122"/>
                </a:rPr>
                <a:t>型数据</a:t>
              </a:r>
              <a:r>
                <a:rPr lang="en-US" altLang="zh-CN" sz="1800" b="1" dirty="0">
                  <a:effectLst>
                    <a:outerShdw blurRad="38100" dist="38100" dir="2700000" algn="tl">
                      <a:srgbClr val="FFFFFF"/>
                    </a:outerShdw>
                  </a:effectLst>
                  <a:latin typeface="+mn-lt"/>
                  <a:ea typeface="楷体" pitchFamily="49" charset="-122"/>
                </a:rPr>
                <a:t>120</a:t>
              </a:r>
              <a:r>
                <a:rPr lang="zh-CN" altLang="en-US" sz="1800" b="1" dirty="0">
                  <a:effectLst>
                    <a:outerShdw blurRad="38100" dist="38100" dir="2700000" algn="tl">
                      <a:srgbClr val="FFFFFF"/>
                    </a:outerShdw>
                  </a:effectLst>
                  <a:latin typeface="+mn-lt"/>
                  <a:ea typeface="楷体" pitchFamily="49" charset="-122"/>
                </a:rPr>
                <a:t>，却使用了</a:t>
              </a:r>
              <a:r>
                <a:rPr lang="en-US" altLang="zh-CN" sz="1800" b="1" dirty="0">
                  <a:effectLst>
                    <a:outerShdw blurRad="38100" dist="38100" dir="2700000" algn="tl">
                      <a:srgbClr val="FFFFFF"/>
                    </a:outerShdw>
                  </a:effectLst>
                  <a:latin typeface="+mn-lt"/>
                  <a:ea typeface="楷体" pitchFamily="49" charset="-122"/>
                </a:rPr>
                <a:t>%ld</a:t>
              </a:r>
              <a:r>
                <a:rPr lang="zh-CN" altLang="en-US" sz="1800" b="1" dirty="0">
                  <a:effectLst>
                    <a:outerShdw blurRad="38100" dist="38100" dir="2700000" algn="tl">
                      <a:srgbClr val="FFFFFF"/>
                    </a:outerShdw>
                  </a:effectLst>
                  <a:latin typeface="+mn-lt"/>
                  <a:ea typeface="楷体" pitchFamily="49" charset="-122"/>
                </a:rPr>
                <a:t>。但因为整型和长整型所占内存单元的大小相同（均占</a:t>
              </a:r>
              <a:r>
                <a:rPr lang="en-US" altLang="zh-CN" sz="1800" b="1" dirty="0">
                  <a:effectLst>
                    <a:outerShdw blurRad="38100" dist="38100" dir="2700000" algn="tl">
                      <a:srgbClr val="FFFFFF"/>
                    </a:outerShdw>
                  </a:effectLst>
                  <a:latin typeface="+mn-lt"/>
                  <a:ea typeface="楷体" pitchFamily="49" charset="-122"/>
                </a:rPr>
                <a:t>4</a:t>
              </a:r>
              <a:r>
                <a:rPr lang="zh-CN" altLang="en-US" sz="1800" b="1" dirty="0">
                  <a:effectLst>
                    <a:outerShdw blurRad="38100" dist="38100" dir="2700000" algn="tl">
                      <a:srgbClr val="FFFFFF"/>
                    </a:outerShdw>
                  </a:effectLst>
                  <a:latin typeface="+mn-lt"/>
                  <a:ea typeface="楷体" pitchFamily="49" charset="-122"/>
                </a:rPr>
                <a:t>字节），且都是整型数据，数据类型基本是相同的，所以输出的结果正确。</a:t>
              </a:r>
              <a:endParaRPr lang="zh-CN" altLang="en-US" sz="1800" dirty="0">
                <a:effectLst>
                  <a:outerShdw blurRad="38100" dist="38100" dir="2700000" algn="tl">
                    <a:srgbClr val="FFFFFF"/>
                  </a:outerShdw>
                </a:effectLst>
                <a:latin typeface="+mn-lt"/>
                <a:ea typeface="楷体" pitchFamily="49" charset="-122"/>
              </a:endParaRPr>
            </a:p>
          </p:txBody>
        </p:sp>
      </p:grpSp>
      <p:sp>
        <p:nvSpPr>
          <p:cNvPr id="770078" name="AutoShape 30"/>
          <p:cNvSpPr>
            <a:spLocks noChangeArrowheads="1"/>
          </p:cNvSpPr>
          <p:nvPr/>
        </p:nvSpPr>
        <p:spPr bwMode="auto">
          <a:xfrm>
            <a:off x="5514230" y="2061145"/>
            <a:ext cx="3894138" cy="1439863"/>
          </a:xfrm>
          <a:prstGeom prst="cloudCallout">
            <a:avLst>
              <a:gd name="adj1" fmla="val -104301"/>
              <a:gd name="adj2" fmla="val 72931"/>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path path="circle">
              <a:fillToRect l="100000" t="100000"/>
            </a:path>
            <a:tileRect r="-100000" b="-100000"/>
          </a:gra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zh-CN" altLang="en-US" sz="3600" b="1" dirty="0">
                <a:solidFill>
                  <a:srgbClr val="FF0000"/>
                </a:solidFill>
                <a:effectLst>
                  <a:outerShdw blurRad="38100" dist="38100" dir="2700000" algn="tl">
                    <a:srgbClr val="000000">
                      <a:alpha val="43137"/>
                    </a:srgbClr>
                  </a:outerShdw>
                </a:effectLst>
                <a:latin typeface="隶书" pitchFamily="49" charset="-122"/>
                <a:ea typeface="隶书" pitchFamily="49" charset="-122"/>
              </a:rPr>
              <a:t>  如何修改？</a:t>
            </a:r>
          </a:p>
        </p:txBody>
      </p:sp>
      <p:grpSp>
        <p:nvGrpSpPr>
          <p:cNvPr id="770081" name="Group 33"/>
          <p:cNvGrpSpPr>
            <a:grpSpLocks/>
          </p:cNvGrpSpPr>
          <p:nvPr/>
        </p:nvGrpSpPr>
        <p:grpSpPr bwMode="auto">
          <a:xfrm>
            <a:off x="-10746" y="0"/>
            <a:ext cx="446088" cy="6858000"/>
            <a:chOff x="0" y="0"/>
            <a:chExt cx="281" cy="4320"/>
          </a:xfrm>
        </p:grpSpPr>
        <p:sp>
          <p:nvSpPr>
            <p:cNvPr id="770082"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70083"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30" name="组合 29"/>
          <p:cNvGrpSpPr/>
          <p:nvPr/>
        </p:nvGrpSpPr>
        <p:grpSpPr>
          <a:xfrm>
            <a:off x="1222034" y="906661"/>
            <a:ext cx="9914526" cy="3494068"/>
            <a:chOff x="-1022046" y="906661"/>
            <a:chExt cx="9914526" cy="3494068"/>
          </a:xfrm>
        </p:grpSpPr>
        <p:sp>
          <p:nvSpPr>
            <p:cNvPr id="770079" name="Rectangle 31"/>
            <p:cNvSpPr>
              <a:spLocks noChangeArrowheads="1"/>
            </p:cNvSpPr>
            <p:nvPr/>
          </p:nvSpPr>
          <p:spPr bwMode="auto">
            <a:xfrm>
              <a:off x="3953767" y="906661"/>
              <a:ext cx="4938713" cy="194627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75000"/>
                </a:schemeClr>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%f</a:t>
              </a:r>
              <a:r>
                <a:rPr lang="en-US" altLang="zh-CN" dirty="0">
                  <a:effectLst>
                    <a:outerShdw blurRad="38100" dist="38100" dir="2700000" algn="tl">
                      <a:srgbClr val="C0C0C0"/>
                    </a:outerShdw>
                  </a:effectLst>
                </a:rPr>
                <a:t>, b = %d\n", f, b);</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%f, b = %d\n", </a:t>
              </a:r>
              <a:r>
                <a:rPr lang="en-US" altLang="zh-CN" dirty="0">
                  <a:solidFill>
                    <a:srgbClr val="FF0066"/>
                  </a:solidFill>
                  <a:effectLst>
                    <a:outerShdw blurRad="38100" dist="38100" dir="2700000" algn="tl">
                      <a:srgbClr val="C0C0C0"/>
                    </a:outerShdw>
                  </a:effectLst>
                </a:rPr>
                <a:t>(float)a</a:t>
              </a:r>
              <a:r>
                <a:rPr lang="en-US" altLang="zh-CN" dirty="0">
                  <a:effectLst>
                    <a:outerShdw blurRad="38100" dist="38100" dir="2700000" algn="tl">
                      <a:srgbClr val="C0C0C0"/>
                    </a:outerShdw>
                  </a:effectLst>
                </a:rPr>
                <a:t>, b);</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%ld, b = %d\n", </a:t>
              </a:r>
              <a:r>
                <a:rPr lang="en-US" altLang="zh-CN" dirty="0">
                  <a:solidFill>
                    <a:srgbClr val="FF0066"/>
                  </a:solidFill>
                  <a:effectLst>
                    <a:outerShdw blurRad="38100" dist="38100" dir="2700000" algn="tl">
                      <a:srgbClr val="C0C0C0"/>
                    </a:outerShdw>
                  </a:effectLst>
                </a:rPr>
                <a:t>120L</a:t>
              </a:r>
              <a:r>
                <a:rPr lang="en-US" altLang="zh-CN" dirty="0">
                  <a:effectLst>
                    <a:outerShdw blurRad="38100" dist="38100" dir="2700000" algn="tl">
                      <a:srgbClr val="C0C0C0"/>
                    </a:outerShdw>
                  </a:effectLst>
                </a:rPr>
                <a:t>, b);</a:t>
              </a:r>
            </a:p>
            <a:p>
              <a:r>
                <a:rPr lang="zh-CN" altLang="en-US" b="1" dirty="0">
                  <a:effectLst>
                    <a:outerShdw blurRad="38100" dist="38100" dir="2700000" algn="tl">
                      <a:srgbClr val="C0C0C0"/>
                    </a:outerShdw>
                  </a:effectLst>
                  <a:latin typeface="楷体" pitchFamily="49" charset="-122"/>
                  <a:ea typeface="楷体" pitchFamily="49" charset="-122"/>
                </a:rPr>
                <a:t>或</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%d</a:t>
              </a:r>
              <a:r>
                <a:rPr lang="en-US" altLang="zh-CN" dirty="0">
                  <a:effectLst>
                    <a:outerShdw blurRad="38100" dist="38100" dir="2700000" algn="tl">
                      <a:srgbClr val="C0C0C0"/>
                    </a:outerShdw>
                  </a:effectLst>
                </a:rPr>
                <a:t>, b = %d\n", 120, b);</a:t>
              </a:r>
            </a:p>
          </p:txBody>
        </p:sp>
        <p:sp>
          <p:nvSpPr>
            <p:cNvPr id="770080" name="AutoShape 32"/>
            <p:cNvSpPr>
              <a:spLocks noChangeArrowheads="1"/>
            </p:cNvSpPr>
            <p:nvPr/>
          </p:nvSpPr>
          <p:spPr bwMode="auto">
            <a:xfrm rot="14230343" flipH="1">
              <a:off x="4679576" y="2620866"/>
              <a:ext cx="1061563" cy="2301402"/>
            </a:xfrm>
            <a:prstGeom prst="curvedLeftArrow">
              <a:avLst>
                <a:gd name="adj1" fmla="val 20000"/>
                <a:gd name="adj2" fmla="val 40000"/>
                <a:gd name="adj3" fmla="val 42835"/>
              </a:avLst>
            </a:prstGeom>
            <a:solidFill>
              <a:srgbClr val="CCFFFF"/>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29" name="矩形 28"/>
            <p:cNvSpPr/>
            <p:nvPr/>
          </p:nvSpPr>
          <p:spPr bwMode="auto">
            <a:xfrm>
              <a:off x="-1022046" y="3248601"/>
              <a:ext cx="4968552" cy="1152128"/>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p>
          </p:txBody>
        </p:sp>
      </p:grpSp>
      <p:sp>
        <p:nvSpPr>
          <p:cNvPr id="2" name="灯片编号占位符 1">
            <a:extLst>
              <a:ext uri="{FF2B5EF4-FFF2-40B4-BE49-F238E27FC236}">
                <a16:creationId xmlns:a16="http://schemas.microsoft.com/office/drawing/2014/main" id="{4D5400BA-05DC-9D62-F2FA-2EF121E94E96}"/>
              </a:ext>
            </a:extLst>
          </p:cNvPr>
          <p:cNvSpPr>
            <a:spLocks noGrp="1"/>
          </p:cNvSpPr>
          <p:nvPr>
            <p:ph type="sldNum" sz="quarter" idx="12"/>
          </p:nvPr>
        </p:nvSpPr>
        <p:spPr/>
        <p:txBody>
          <a:bodyPr/>
          <a:lstStyle/>
          <a:p>
            <a:fld id="{15D7C00E-7268-483F-89C0-8B682B5C72E5}" type="slidenum">
              <a:rPr lang="en-US" altLang="zh-CN" smtClean="0"/>
              <a:pPr/>
              <a:t>19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0054"/>
                                        </p:tgtEl>
                                        <p:attrNameLst>
                                          <p:attrName>style.visibility</p:attrName>
                                        </p:attrNameLst>
                                      </p:cBhvr>
                                      <p:to>
                                        <p:strVal val="visible"/>
                                      </p:to>
                                    </p:set>
                                    <p:animEffect transition="in" filter="box(out)">
                                      <p:cBhvr>
                                        <p:cTn id="7" dur="500"/>
                                        <p:tgtEl>
                                          <p:spTgt spid="77005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70067"/>
                                        </p:tgtEl>
                                        <p:attrNameLst>
                                          <p:attrName>style.visibility</p:attrName>
                                        </p:attrNameLst>
                                      </p:cBhvr>
                                      <p:to>
                                        <p:strVal val="visible"/>
                                      </p:to>
                                    </p:set>
                                    <p:animEffect transition="in" filter="box(out)">
                                      <p:cBhvr>
                                        <p:cTn id="12" dur="500"/>
                                        <p:tgtEl>
                                          <p:spTgt spid="77006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70065"/>
                                        </p:tgtEl>
                                        <p:attrNameLst>
                                          <p:attrName>style.visibility</p:attrName>
                                        </p:attrNameLst>
                                      </p:cBhvr>
                                      <p:to>
                                        <p:strVal val="visible"/>
                                      </p:to>
                                    </p:set>
                                    <p:animEffect transition="in" filter="box(out)">
                                      <p:cBhvr>
                                        <p:cTn id="17" dur="500"/>
                                        <p:tgtEl>
                                          <p:spTgt spid="77006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70066"/>
                                        </p:tgtEl>
                                        <p:attrNameLst>
                                          <p:attrName>style.visibility</p:attrName>
                                        </p:attrNameLst>
                                      </p:cBhvr>
                                      <p:to>
                                        <p:strVal val="visible"/>
                                      </p:to>
                                    </p:set>
                                    <p:animEffect transition="in" filter="strips(downRight)">
                                      <p:cBhvr>
                                        <p:cTn id="22" dur="500"/>
                                        <p:tgtEl>
                                          <p:spTgt spid="770066"/>
                                        </p:tgtEl>
                                      </p:cBhvr>
                                    </p:animEffect>
                                  </p:childTnLst>
                                  <p:subTnLst>
                                    <p:set>
                                      <p:cBhvr override="childStyle">
                                        <p:cTn dur="1" fill="hold" display="0" masterRel="nextClick" afterEffect="1"/>
                                        <p:tgtEl>
                                          <p:spTgt spid="77006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70070"/>
                                        </p:tgtEl>
                                        <p:attrNameLst>
                                          <p:attrName>style.visibility</p:attrName>
                                        </p:attrNameLst>
                                      </p:cBhvr>
                                      <p:to>
                                        <p:strVal val="visible"/>
                                      </p:to>
                                    </p:set>
                                    <p:animEffect transition="in" filter="strips(downRight)">
                                      <p:cBhvr>
                                        <p:cTn id="27" dur="500"/>
                                        <p:tgtEl>
                                          <p:spTgt spid="770070"/>
                                        </p:tgtEl>
                                      </p:cBhvr>
                                    </p:animEffect>
                                  </p:childTnLst>
                                  <p:subTnLst>
                                    <p:set>
                                      <p:cBhvr override="childStyle">
                                        <p:cTn dur="1" fill="hold" display="0" masterRel="nextClick" afterEffect="1"/>
                                        <p:tgtEl>
                                          <p:spTgt spid="770070"/>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70071"/>
                                        </p:tgtEl>
                                        <p:attrNameLst>
                                          <p:attrName>style.visibility</p:attrName>
                                        </p:attrNameLst>
                                      </p:cBhvr>
                                      <p:to>
                                        <p:strVal val="visible"/>
                                      </p:to>
                                    </p:set>
                                    <p:animEffect transition="in" filter="strips(downRight)">
                                      <p:cBhvr>
                                        <p:cTn id="32" dur="500"/>
                                        <p:tgtEl>
                                          <p:spTgt spid="770071"/>
                                        </p:tgtEl>
                                      </p:cBhvr>
                                    </p:animEffect>
                                  </p:childTnLst>
                                  <p:subTnLst>
                                    <p:set>
                                      <p:cBhvr override="childStyle">
                                        <p:cTn dur="1" fill="hold" display="0" masterRel="nextClick" afterEffect="1"/>
                                        <p:tgtEl>
                                          <p:spTgt spid="770071"/>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70077"/>
                                        </p:tgtEl>
                                        <p:attrNameLst>
                                          <p:attrName>style.visibility</p:attrName>
                                        </p:attrNameLst>
                                      </p:cBhvr>
                                      <p:to>
                                        <p:strVal val="visible"/>
                                      </p:to>
                                    </p:set>
                                    <p:animEffect transition="in" filter="strips(downRight)">
                                      <p:cBhvr>
                                        <p:cTn id="37" dur="500"/>
                                        <p:tgtEl>
                                          <p:spTgt spid="770077"/>
                                        </p:tgtEl>
                                      </p:cBhvr>
                                    </p:animEffect>
                                  </p:childTnLst>
                                  <p:subTnLst>
                                    <p:set>
                                      <p:cBhvr override="childStyle">
                                        <p:cTn dur="1" fill="hold" display="0" masterRel="nextClick" afterEffect="1"/>
                                        <p:tgtEl>
                                          <p:spTgt spid="770077"/>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770078"/>
                                        </p:tgtEl>
                                        <p:attrNameLst>
                                          <p:attrName>style.visibility</p:attrName>
                                        </p:attrNameLst>
                                      </p:cBhvr>
                                      <p:to>
                                        <p:strVal val="visible"/>
                                      </p:to>
                                    </p:set>
                                    <p:animEffect transition="in" filter="strips(downRight)">
                                      <p:cBhvr>
                                        <p:cTn id="42" dur="500"/>
                                        <p:tgtEl>
                                          <p:spTgt spid="770078"/>
                                        </p:tgtEl>
                                      </p:cBhvr>
                                    </p:animEffect>
                                  </p:childTnLst>
                                  <p:subTnLst>
                                    <p:set>
                                      <p:cBhvr override="childStyle">
                                        <p:cTn dur="1" fill="hold" display="0" masterRel="nextClick" afterEffect="1"/>
                                        <p:tgtEl>
                                          <p:spTgt spid="770078"/>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4" grpId="0" animBg="1"/>
      <p:bldP spid="770066" grpId="0" animBg="1"/>
      <p:bldP spid="77007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21097" y="128588"/>
            <a:ext cx="8713787" cy="609600"/>
          </a:xfrm>
          <a:prstGeom prst="rect">
            <a:avLst/>
          </a:prstGeom>
          <a:noFill/>
          <a:ln w="38100">
            <a:noFill/>
            <a:miter lim="800000"/>
            <a:headEnd/>
            <a:tailEnd/>
          </a:ln>
          <a:effectLst/>
        </p:spPr>
        <p:txBody>
          <a:bodyPr anchor="ctr"/>
          <a:lstStyle/>
          <a:p>
            <a:r>
              <a:rPr lang="zh-CN" altLang="en-US" sz="40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第</a:t>
            </a:r>
            <a:r>
              <a:rPr lang="en-US" altLang="zh-CN" sz="40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4</a:t>
            </a:r>
            <a:r>
              <a:rPr lang="zh-CN" altLang="en-US" sz="40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章：基本输入输出和顺序程序设计</a:t>
            </a:r>
            <a:r>
              <a:rPr lang="zh-CN" altLang="en-US" sz="4400" dirty="0">
                <a:solidFill>
                  <a:srgbClr val="FF3300"/>
                </a:solidFill>
                <a:effectLst>
                  <a:outerShdw blurRad="38100" dist="38100" dir="2700000" algn="tl">
                    <a:srgbClr val="000000"/>
                  </a:outerShdw>
                </a:effectLst>
                <a:latin typeface="华文琥珀" pitchFamily="2" charset="-122"/>
                <a:ea typeface="华文琥珀" pitchFamily="2" charset="-122"/>
                <a:cs typeface="ˎ̥"/>
              </a:rPr>
              <a:t> </a:t>
            </a:r>
          </a:p>
        </p:txBody>
      </p:sp>
      <p:sp>
        <p:nvSpPr>
          <p:cNvPr id="468997" name="Text Box 5"/>
          <p:cNvSpPr txBox="1">
            <a:spLocks noChangeArrowheads="1"/>
          </p:cNvSpPr>
          <p:nvPr/>
        </p:nvSpPr>
        <p:spPr bwMode="auto">
          <a:xfrm>
            <a:off x="527459" y="836614"/>
            <a:ext cx="7129463"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469007" name="Rectangle 15"/>
          <p:cNvSpPr>
            <a:spLocks noChangeArrowheads="1"/>
          </p:cNvSpPr>
          <p:nvPr/>
        </p:nvSpPr>
        <p:spPr bwMode="auto">
          <a:xfrm>
            <a:off x="5172" y="1357314"/>
            <a:ext cx="11779460" cy="1279525"/>
          </a:xfrm>
          <a:prstGeom prst="rect">
            <a:avLst/>
          </a:prstGeom>
          <a:noFill/>
          <a:ln w="9525">
            <a:noFill/>
            <a:miter lim="800000"/>
            <a:headEnd/>
            <a:tailEnd/>
          </a:ln>
        </p:spPr>
        <p:txBody>
          <a:bodyPr/>
          <a:lstStyle/>
          <a:p>
            <a:pPr lvl="1">
              <a:spcBef>
                <a:spcPct val="20000"/>
              </a:spcBef>
              <a:buFont typeface="Wingdings" pitchFamily="2" charset="2"/>
              <a:buNone/>
            </a:pPr>
            <a:r>
              <a:rPr lang="en-US" altLang="zh-CN" b="1" dirty="0">
                <a:effectLst>
                  <a:outerShdw blurRad="38100" dist="38100" dir="2700000" algn="tl">
                    <a:srgbClr val="FFFFFF"/>
                  </a:outerShdw>
                </a:effectLst>
                <a:latin typeface="楷体" pitchFamily="49" charset="-122"/>
                <a:ea typeface="楷体" pitchFamily="49" charset="-122"/>
              </a:rPr>
              <a:t>    </a:t>
            </a:r>
            <a:r>
              <a:rPr lang="zh-CN" altLang="en-US" b="1" dirty="0">
                <a:solidFill>
                  <a:srgbClr val="FF33CC"/>
                </a:solidFill>
                <a:effectLst>
                  <a:outerShdw blurRad="38100" dist="38100" dir="2700000" algn="tl">
                    <a:srgbClr val="000000"/>
                  </a:outerShdw>
                </a:effectLst>
                <a:latin typeface="楷体" pitchFamily="49" charset="-122"/>
                <a:ea typeface="楷体" pitchFamily="49" charset="-122"/>
              </a:rPr>
              <a:t>程序对数据的处理流程：</a:t>
            </a:r>
          </a:p>
          <a:p>
            <a:pPr lvl="1">
              <a:spcBef>
                <a:spcPct val="20000"/>
              </a:spcBef>
              <a:buFont typeface="Wingdings" pitchFamily="2" charset="2"/>
              <a:buNone/>
            </a:pPr>
            <a:r>
              <a:rPr lang="zh-CN" altLang="en-US" b="1" dirty="0">
                <a:effectLst>
                  <a:outerShdw blurRad="38100" dist="38100" dir="2700000" algn="tl">
                    <a:srgbClr val="FFFFFF"/>
                  </a:outerShdw>
                </a:effectLst>
                <a:latin typeface="楷体" pitchFamily="49" charset="-122"/>
                <a:ea typeface="楷体" pitchFamily="49" charset="-122"/>
              </a:rPr>
              <a:t>    程序的主要功能就是对数据的处理，其整个流程主要包括数据的输入、数据的处理、数据的输出。</a:t>
            </a:r>
            <a:endParaRPr lang="zh-CN" altLang="en-US" b="1" dirty="0">
              <a:solidFill>
                <a:srgbClr val="FF66FF"/>
              </a:solidFill>
              <a:effectLst>
                <a:outerShdw blurRad="38100" dist="38100" dir="2700000" algn="tl">
                  <a:srgbClr val="000000"/>
                </a:outerShdw>
              </a:effectLst>
              <a:latin typeface="楷体" pitchFamily="49" charset="-122"/>
              <a:ea typeface="楷体" pitchFamily="49" charset="-122"/>
            </a:endParaRPr>
          </a:p>
        </p:txBody>
      </p:sp>
      <p:grpSp>
        <p:nvGrpSpPr>
          <p:cNvPr id="469014" name="Group 22"/>
          <p:cNvGrpSpPr>
            <a:grpSpLocks/>
          </p:cNvGrpSpPr>
          <p:nvPr/>
        </p:nvGrpSpPr>
        <p:grpSpPr bwMode="auto">
          <a:xfrm>
            <a:off x="-9117" y="0"/>
            <a:ext cx="446088" cy="6858000"/>
            <a:chOff x="0" y="0"/>
            <a:chExt cx="281" cy="4320"/>
          </a:xfrm>
        </p:grpSpPr>
        <p:sp>
          <p:nvSpPr>
            <p:cNvPr id="469015"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469016"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469021" name="Text Box 29"/>
          <p:cNvSpPr txBox="1">
            <a:spLocks noChangeArrowheads="1"/>
          </p:cNvSpPr>
          <p:nvPr/>
        </p:nvSpPr>
        <p:spPr bwMode="auto">
          <a:xfrm>
            <a:off x="5738727" y="3084514"/>
            <a:ext cx="553998" cy="1728787"/>
          </a:xfrm>
          <a:prstGeom prst="rect">
            <a:avLst/>
          </a:prstGeom>
          <a:solidFill>
            <a:srgbClr val="00CC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itchFamily="49" charset="-122"/>
                <a:ea typeface="楷体" pitchFamily="49" charset="-122"/>
              </a:rPr>
              <a:t>数据处理</a:t>
            </a:r>
          </a:p>
        </p:txBody>
      </p:sp>
      <p:sp>
        <p:nvSpPr>
          <p:cNvPr id="469023" name="AutoShape 31"/>
          <p:cNvSpPr>
            <a:spLocks noChangeArrowheads="1"/>
          </p:cNvSpPr>
          <p:nvPr/>
        </p:nvSpPr>
        <p:spPr bwMode="auto">
          <a:xfrm>
            <a:off x="2644650" y="3859213"/>
            <a:ext cx="1223963" cy="215900"/>
          </a:xfrm>
          <a:prstGeom prst="rightArrow">
            <a:avLst>
              <a:gd name="adj1" fmla="val 50000"/>
              <a:gd name="adj2" fmla="val 141728"/>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469020" name="Text Box 28"/>
          <p:cNvSpPr txBox="1">
            <a:spLocks noChangeArrowheads="1"/>
          </p:cNvSpPr>
          <p:nvPr/>
        </p:nvSpPr>
        <p:spPr bwMode="auto">
          <a:xfrm>
            <a:off x="3973427" y="3109914"/>
            <a:ext cx="553998" cy="1728787"/>
          </a:xfrm>
          <a:prstGeom prst="rect">
            <a:avLst/>
          </a:prstGeom>
          <a:solidFill>
            <a:srgbClr val="FFCC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vert="eaVert">
            <a:spAutoFit/>
            <a:flatTx/>
          </a:bodyPr>
          <a:lstStyle/>
          <a:p>
            <a:pPr algn="ctr">
              <a:spcBef>
                <a:spcPct val="50000"/>
              </a:spcBef>
            </a:pPr>
            <a:r>
              <a:rPr lang="zh-CN" altLang="en-US" b="1" dirty="0">
                <a:effectLst>
                  <a:outerShdw blurRad="38100" dist="38100" dir="2700000" algn="tl">
                    <a:srgbClr val="FFFFFF"/>
                  </a:outerShdw>
                </a:effectLst>
                <a:latin typeface="楷体" pitchFamily="49" charset="-122"/>
                <a:ea typeface="楷体" pitchFamily="49" charset="-122"/>
              </a:rPr>
              <a:t>数据输入</a:t>
            </a:r>
          </a:p>
        </p:txBody>
      </p:sp>
      <p:sp>
        <p:nvSpPr>
          <p:cNvPr id="469024" name="AutoShape 32"/>
          <p:cNvSpPr>
            <a:spLocks noChangeArrowheads="1"/>
          </p:cNvSpPr>
          <p:nvPr/>
        </p:nvSpPr>
        <p:spPr bwMode="auto">
          <a:xfrm>
            <a:off x="4538537" y="3830638"/>
            <a:ext cx="1054100" cy="215900"/>
          </a:xfrm>
          <a:prstGeom prst="rightArrow">
            <a:avLst>
              <a:gd name="adj1" fmla="val 50000"/>
              <a:gd name="adj2" fmla="val 122059"/>
            </a:avLst>
          </a:prstGeom>
          <a:solidFill>
            <a:srgbClr val="FFCC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endParaRPr lang="zh-CN" altLang="en-US"/>
          </a:p>
        </p:txBody>
      </p:sp>
      <p:sp>
        <p:nvSpPr>
          <p:cNvPr id="469025" name="AutoShape 33"/>
          <p:cNvSpPr>
            <a:spLocks noChangeArrowheads="1"/>
          </p:cNvSpPr>
          <p:nvPr/>
        </p:nvSpPr>
        <p:spPr bwMode="auto">
          <a:xfrm>
            <a:off x="6278437" y="3830638"/>
            <a:ext cx="1054100" cy="215900"/>
          </a:xfrm>
          <a:prstGeom prst="rightArrow">
            <a:avLst>
              <a:gd name="adj1" fmla="val 50000"/>
              <a:gd name="adj2" fmla="val 122059"/>
            </a:avLst>
          </a:prstGeom>
          <a:solidFill>
            <a:srgbClr val="00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nchor="ctr">
            <a:flatTx/>
          </a:bodyPr>
          <a:lstStyle/>
          <a:p>
            <a:endParaRPr lang="zh-CN" altLang="en-US"/>
          </a:p>
        </p:txBody>
      </p:sp>
      <p:sp>
        <p:nvSpPr>
          <p:cNvPr id="469022" name="Text Box 30"/>
          <p:cNvSpPr txBox="1">
            <a:spLocks noChangeArrowheads="1"/>
          </p:cNvSpPr>
          <p:nvPr/>
        </p:nvSpPr>
        <p:spPr bwMode="auto">
          <a:xfrm>
            <a:off x="7459577" y="3038475"/>
            <a:ext cx="553998" cy="1728788"/>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itchFamily="49" charset="-122"/>
                <a:ea typeface="楷体" pitchFamily="49" charset="-122"/>
              </a:rPr>
              <a:t>数据输出</a:t>
            </a:r>
          </a:p>
        </p:txBody>
      </p:sp>
      <p:sp>
        <p:nvSpPr>
          <p:cNvPr id="469026" name="AutoShape 34"/>
          <p:cNvSpPr>
            <a:spLocks noChangeArrowheads="1"/>
          </p:cNvSpPr>
          <p:nvPr/>
        </p:nvSpPr>
        <p:spPr bwMode="auto">
          <a:xfrm>
            <a:off x="8018337" y="3843338"/>
            <a:ext cx="1054100" cy="215900"/>
          </a:xfrm>
          <a:prstGeom prst="rightArrow">
            <a:avLst>
              <a:gd name="adj1" fmla="val 50000"/>
              <a:gd name="adj2" fmla="val 122059"/>
            </a:avLst>
          </a:prstGeom>
          <a:solidFill>
            <a:srgbClr val="FF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endParaRPr lang="zh-CN" altLang="en-US"/>
          </a:p>
        </p:txBody>
      </p:sp>
      <p:sp>
        <p:nvSpPr>
          <p:cNvPr id="469027" name="AutoShape 35"/>
          <p:cNvSpPr>
            <a:spLocks noChangeArrowheads="1"/>
          </p:cNvSpPr>
          <p:nvPr/>
        </p:nvSpPr>
        <p:spPr bwMode="auto">
          <a:xfrm>
            <a:off x="2191852" y="5199063"/>
            <a:ext cx="3527425" cy="1223962"/>
          </a:xfrm>
          <a:prstGeom prst="cloudCallout">
            <a:avLst>
              <a:gd name="adj1" fmla="val 11028"/>
              <a:gd name="adj2" fmla="val -9461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8900000" scaled="1"/>
            <a:tileRect/>
          </a:gra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en-US" altLang="zh-CN" b="1">
                <a:solidFill>
                  <a:srgbClr val="FF3300"/>
                </a:solidFill>
                <a:effectLst>
                  <a:outerShdw blurRad="38100" dist="38100" dir="2700000" algn="tl">
                    <a:srgbClr val="000000"/>
                  </a:outerShdw>
                </a:effectLst>
                <a:latin typeface="隶书" pitchFamily="49" charset="-122"/>
                <a:ea typeface="隶书" pitchFamily="49" charset="-122"/>
              </a:rPr>
              <a:t>C</a:t>
            </a:r>
            <a:r>
              <a:rPr lang="zh-CN" altLang="en-US" b="1">
                <a:solidFill>
                  <a:srgbClr val="FF3300"/>
                </a:solidFill>
                <a:effectLst>
                  <a:outerShdw blurRad="38100" dist="38100" dir="2700000" algn="tl">
                    <a:srgbClr val="000000"/>
                  </a:outerShdw>
                </a:effectLst>
                <a:latin typeface="隶书" pitchFamily="49" charset="-122"/>
                <a:ea typeface="隶书" pitchFamily="49" charset="-122"/>
              </a:rPr>
              <a:t>程序中如何实现数据输入</a:t>
            </a:r>
            <a:r>
              <a:rPr lang="en-US" altLang="zh-CN" b="1">
                <a:solidFill>
                  <a:srgbClr val="FF3300"/>
                </a:solidFill>
                <a:effectLst>
                  <a:outerShdw blurRad="38100" dist="38100" dir="2700000" algn="tl">
                    <a:srgbClr val="000000"/>
                  </a:outerShdw>
                </a:effectLst>
                <a:latin typeface="隶书" pitchFamily="49" charset="-122"/>
                <a:ea typeface="隶书" pitchFamily="49" charset="-122"/>
              </a:rPr>
              <a:t>?</a:t>
            </a:r>
          </a:p>
        </p:txBody>
      </p:sp>
      <p:sp>
        <p:nvSpPr>
          <p:cNvPr id="469028" name="AutoShape 36"/>
          <p:cNvSpPr>
            <a:spLocks noChangeArrowheads="1"/>
          </p:cNvSpPr>
          <p:nvPr/>
        </p:nvSpPr>
        <p:spPr bwMode="auto">
          <a:xfrm>
            <a:off x="6961063" y="5199063"/>
            <a:ext cx="3527425" cy="1223962"/>
          </a:xfrm>
          <a:prstGeom prst="cloudCallout">
            <a:avLst>
              <a:gd name="adj1" fmla="val -27407"/>
              <a:gd name="adj2" fmla="val -100713"/>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en-US" altLang="zh-CN" b="1">
                <a:solidFill>
                  <a:srgbClr val="FF33CC"/>
                </a:solidFill>
                <a:effectLst>
                  <a:outerShdw blurRad="38100" dist="38100" dir="2700000" algn="tl">
                    <a:srgbClr val="000000"/>
                  </a:outerShdw>
                </a:effectLst>
                <a:latin typeface="隶书" pitchFamily="49" charset="-122"/>
                <a:ea typeface="隶书" pitchFamily="49" charset="-122"/>
              </a:rPr>
              <a:t>C</a:t>
            </a:r>
            <a:r>
              <a:rPr lang="zh-CN" altLang="en-US" b="1">
                <a:solidFill>
                  <a:srgbClr val="FF33CC"/>
                </a:solidFill>
                <a:effectLst>
                  <a:outerShdw blurRad="38100" dist="38100" dir="2700000" algn="tl">
                    <a:srgbClr val="000000"/>
                  </a:outerShdw>
                </a:effectLst>
                <a:latin typeface="隶书" pitchFamily="49" charset="-122"/>
                <a:ea typeface="隶书" pitchFamily="49" charset="-122"/>
              </a:rPr>
              <a:t>程序中如何实现数据输出</a:t>
            </a:r>
            <a:r>
              <a:rPr lang="en-US" altLang="zh-CN" b="1">
                <a:solidFill>
                  <a:srgbClr val="FF33CC"/>
                </a:solidFill>
                <a:effectLst>
                  <a:outerShdw blurRad="38100" dist="38100" dir="2700000" algn="tl">
                    <a:srgbClr val="000000"/>
                  </a:outerShdw>
                </a:effectLst>
                <a:latin typeface="隶书" pitchFamily="49" charset="-122"/>
                <a:ea typeface="隶书" pitchFamily="49" charset="-122"/>
              </a:rPr>
              <a:t>?</a:t>
            </a:r>
          </a:p>
        </p:txBody>
      </p:sp>
      <p:sp>
        <p:nvSpPr>
          <p:cNvPr id="2" name="灯片编号占位符 1">
            <a:extLst>
              <a:ext uri="{FF2B5EF4-FFF2-40B4-BE49-F238E27FC236}">
                <a16:creationId xmlns:a16="http://schemas.microsoft.com/office/drawing/2014/main" id="{8CAC411F-A412-AB21-06F2-99BB2C336C6D}"/>
              </a:ext>
            </a:extLst>
          </p:cNvPr>
          <p:cNvSpPr>
            <a:spLocks noGrp="1"/>
          </p:cNvSpPr>
          <p:nvPr>
            <p:ph type="sldNum" sz="quarter" idx="12"/>
          </p:nvPr>
        </p:nvSpPr>
        <p:spPr/>
        <p:txBody>
          <a:bodyPr/>
          <a:lstStyle/>
          <a:p>
            <a:fld id="{F154A6AB-2253-454B-9B69-DDC28CECC3C0}" type="slidenum">
              <a:rPr lang="en-US" altLang="zh-CN" smtClean="0"/>
              <a:pPr/>
              <a:t>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9007">
                                            <p:txEl>
                                              <p:pRg st="1" end="1"/>
                                            </p:txEl>
                                          </p:spTgt>
                                        </p:tgtEl>
                                        <p:attrNameLst>
                                          <p:attrName>style.visibility</p:attrName>
                                        </p:attrNameLst>
                                      </p:cBhvr>
                                      <p:to>
                                        <p:strVal val="visible"/>
                                      </p:to>
                                    </p:set>
                                    <p:animEffect transition="in" filter="blinds(horizontal)">
                                      <p:cBhvr>
                                        <p:cTn id="18" dur="500"/>
                                        <p:tgtEl>
                                          <p:spTgt spid="46900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69023"/>
                                        </p:tgtEl>
                                        <p:attrNameLst>
                                          <p:attrName>style.visibility</p:attrName>
                                        </p:attrNameLst>
                                      </p:cBhvr>
                                      <p:to>
                                        <p:strVal val="visible"/>
                                      </p:to>
                                    </p:set>
                                    <p:animEffect transition="in" filter="strips(downRight)">
                                      <p:cBhvr>
                                        <p:cTn id="23" dur="1000"/>
                                        <p:tgtEl>
                                          <p:spTgt spid="46902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469020"/>
                                        </p:tgtEl>
                                        <p:attrNameLst>
                                          <p:attrName>style.visibility</p:attrName>
                                        </p:attrNameLst>
                                      </p:cBhvr>
                                      <p:to>
                                        <p:strVal val="visible"/>
                                      </p:to>
                                    </p:set>
                                    <p:animEffect transition="in" filter="strips(downRight)">
                                      <p:cBhvr>
                                        <p:cTn id="27" dur="1000"/>
                                        <p:tgtEl>
                                          <p:spTgt spid="469020"/>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8" fill="hold">
                            <p:stCondLst>
                              <p:cond delay="2000"/>
                            </p:stCondLst>
                            <p:childTnLst>
                              <p:par>
                                <p:cTn id="29" presetID="18" presetClass="entr" presetSubtype="6" fill="hold" grpId="0" nodeType="afterEffect">
                                  <p:stCondLst>
                                    <p:cond delay="0"/>
                                  </p:stCondLst>
                                  <p:childTnLst>
                                    <p:set>
                                      <p:cBhvr>
                                        <p:cTn id="30" dur="1" fill="hold">
                                          <p:stCondLst>
                                            <p:cond delay="0"/>
                                          </p:stCondLst>
                                        </p:cTn>
                                        <p:tgtEl>
                                          <p:spTgt spid="469024"/>
                                        </p:tgtEl>
                                        <p:attrNameLst>
                                          <p:attrName>style.visibility</p:attrName>
                                        </p:attrNameLst>
                                      </p:cBhvr>
                                      <p:to>
                                        <p:strVal val="visible"/>
                                      </p:to>
                                    </p:set>
                                    <p:animEffect transition="in" filter="strips(downRight)">
                                      <p:cBhvr>
                                        <p:cTn id="31" dur="1000"/>
                                        <p:tgtEl>
                                          <p:spTgt spid="469024"/>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469021"/>
                                        </p:tgtEl>
                                        <p:attrNameLst>
                                          <p:attrName>style.visibility</p:attrName>
                                        </p:attrNameLst>
                                      </p:cBhvr>
                                      <p:to>
                                        <p:strVal val="visible"/>
                                      </p:to>
                                    </p:set>
                                    <p:animEffect transition="in" filter="strips(downRight)">
                                      <p:cBhvr>
                                        <p:cTn id="35" dur="1000"/>
                                        <p:tgtEl>
                                          <p:spTgt spid="469021"/>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p:stCondLst>
                              <p:cond delay="4000"/>
                            </p:stCondLst>
                            <p:childTnLst>
                              <p:par>
                                <p:cTn id="37" presetID="18" presetClass="entr" presetSubtype="6" fill="hold" grpId="0" nodeType="afterEffect">
                                  <p:stCondLst>
                                    <p:cond delay="0"/>
                                  </p:stCondLst>
                                  <p:childTnLst>
                                    <p:set>
                                      <p:cBhvr>
                                        <p:cTn id="38" dur="1" fill="hold">
                                          <p:stCondLst>
                                            <p:cond delay="0"/>
                                          </p:stCondLst>
                                        </p:cTn>
                                        <p:tgtEl>
                                          <p:spTgt spid="469025"/>
                                        </p:tgtEl>
                                        <p:attrNameLst>
                                          <p:attrName>style.visibility</p:attrName>
                                        </p:attrNameLst>
                                      </p:cBhvr>
                                      <p:to>
                                        <p:strVal val="visible"/>
                                      </p:to>
                                    </p:set>
                                    <p:animEffect transition="in" filter="strips(downRight)">
                                      <p:cBhvr>
                                        <p:cTn id="39" dur="1000"/>
                                        <p:tgtEl>
                                          <p:spTgt spid="46902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5000"/>
                            </p:stCondLst>
                            <p:childTnLst>
                              <p:par>
                                <p:cTn id="41" presetID="18" presetClass="entr" presetSubtype="6" fill="hold" grpId="0" nodeType="afterEffect">
                                  <p:stCondLst>
                                    <p:cond delay="0"/>
                                  </p:stCondLst>
                                  <p:childTnLst>
                                    <p:set>
                                      <p:cBhvr>
                                        <p:cTn id="42" dur="1" fill="hold">
                                          <p:stCondLst>
                                            <p:cond delay="0"/>
                                          </p:stCondLst>
                                        </p:cTn>
                                        <p:tgtEl>
                                          <p:spTgt spid="469022"/>
                                        </p:tgtEl>
                                        <p:attrNameLst>
                                          <p:attrName>style.visibility</p:attrName>
                                        </p:attrNameLst>
                                      </p:cBhvr>
                                      <p:to>
                                        <p:strVal val="visible"/>
                                      </p:to>
                                    </p:set>
                                    <p:animEffect transition="in" filter="strips(downRight)">
                                      <p:cBhvr>
                                        <p:cTn id="43" dur="1000"/>
                                        <p:tgtEl>
                                          <p:spTgt spid="469022"/>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4" fill="hold">
                            <p:stCondLst>
                              <p:cond delay="6000"/>
                            </p:stCondLst>
                            <p:childTnLst>
                              <p:par>
                                <p:cTn id="45" presetID="18" presetClass="entr" presetSubtype="6" fill="hold" grpId="0" nodeType="afterEffect">
                                  <p:stCondLst>
                                    <p:cond delay="0"/>
                                  </p:stCondLst>
                                  <p:childTnLst>
                                    <p:set>
                                      <p:cBhvr>
                                        <p:cTn id="46" dur="1" fill="hold">
                                          <p:stCondLst>
                                            <p:cond delay="0"/>
                                          </p:stCondLst>
                                        </p:cTn>
                                        <p:tgtEl>
                                          <p:spTgt spid="469026"/>
                                        </p:tgtEl>
                                        <p:attrNameLst>
                                          <p:attrName>style.visibility</p:attrName>
                                        </p:attrNameLst>
                                      </p:cBhvr>
                                      <p:to>
                                        <p:strVal val="visible"/>
                                      </p:to>
                                    </p:set>
                                    <p:animEffect transition="in" filter="strips(downRight)">
                                      <p:cBhvr>
                                        <p:cTn id="47" dur="1000"/>
                                        <p:tgtEl>
                                          <p:spTgt spid="469026"/>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8" fill="hold">
                            <p:stCondLst>
                              <p:cond delay="7000"/>
                            </p:stCondLst>
                            <p:childTnLst>
                              <p:par>
                                <p:cTn id="49" presetID="18" presetClass="entr" presetSubtype="12" fill="hold" grpId="0" nodeType="afterEffect">
                                  <p:stCondLst>
                                    <p:cond delay="0"/>
                                  </p:stCondLst>
                                  <p:childTnLst>
                                    <p:set>
                                      <p:cBhvr>
                                        <p:cTn id="50" dur="1" fill="hold">
                                          <p:stCondLst>
                                            <p:cond delay="0"/>
                                          </p:stCondLst>
                                        </p:cTn>
                                        <p:tgtEl>
                                          <p:spTgt spid="469027"/>
                                        </p:tgtEl>
                                        <p:attrNameLst>
                                          <p:attrName>style.visibility</p:attrName>
                                        </p:attrNameLst>
                                      </p:cBhvr>
                                      <p:to>
                                        <p:strVal val="visible"/>
                                      </p:to>
                                    </p:set>
                                    <p:animEffect transition="in" filter="strips(downLeft)">
                                      <p:cBhvr>
                                        <p:cTn id="51" dur="500"/>
                                        <p:tgtEl>
                                          <p:spTgt spid="469027"/>
                                        </p:tgtEl>
                                      </p:cBhvr>
                                    </p:animEffect>
                                  </p:childTnLst>
                                  <p:subTnLst>
                                    <p:audio>
                                      <p:cMediaNode>
                                        <p:cTn display="0" masterRel="sameClick">
                                          <p:stCondLst>
                                            <p:cond evt="begin" delay="0">
                                              <p:tn val="49"/>
                                            </p:cond>
                                          </p:stCondLst>
                                          <p:endCondLst>
                                            <p:cond evt="onStopAudio" delay="0">
                                              <p:tgtEl>
                                                <p:sldTgt/>
                                              </p:tgtEl>
                                            </p:cond>
                                          </p:endCondLst>
                                        </p:cTn>
                                        <p:tgtEl>
                                          <p:sndTgt r:embed="rId4" name="laser.wav"/>
                                        </p:tgtEl>
                                      </p:cMediaNode>
                                    </p:audio>
                                  </p:subTnLst>
                                </p:cTn>
                              </p:par>
                            </p:childTnLst>
                          </p:cTn>
                        </p:par>
                        <p:par>
                          <p:cTn id="52" fill="hold">
                            <p:stCondLst>
                              <p:cond delay="7500"/>
                            </p:stCondLst>
                            <p:childTnLst>
                              <p:par>
                                <p:cTn id="53" presetID="18" presetClass="entr" presetSubtype="6" fill="hold" grpId="0" nodeType="afterEffect">
                                  <p:stCondLst>
                                    <p:cond delay="0"/>
                                  </p:stCondLst>
                                  <p:childTnLst>
                                    <p:set>
                                      <p:cBhvr>
                                        <p:cTn id="54" dur="1" fill="hold">
                                          <p:stCondLst>
                                            <p:cond delay="0"/>
                                          </p:stCondLst>
                                        </p:cTn>
                                        <p:tgtEl>
                                          <p:spTgt spid="469028"/>
                                        </p:tgtEl>
                                        <p:attrNameLst>
                                          <p:attrName>style.visibility</p:attrName>
                                        </p:attrNameLst>
                                      </p:cBhvr>
                                      <p:to>
                                        <p:strVal val="visible"/>
                                      </p:to>
                                    </p:set>
                                    <p:animEffect transition="in" filter="strips(downRight)">
                                      <p:cBhvr>
                                        <p:cTn id="55" dur="500"/>
                                        <p:tgtEl>
                                          <p:spTgt spid="469028"/>
                                        </p:tgtEl>
                                      </p:cBhvr>
                                    </p:animEffect>
                                  </p:childTnLst>
                                  <p:subTnLst>
                                    <p:audio>
                                      <p:cMediaNode>
                                        <p:cTn display="0" masterRel="sameClick">
                                          <p:stCondLst>
                                            <p:cond evt="begin" delay="0">
                                              <p:tn val="5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21" grpId="0" animBg="1"/>
      <p:bldP spid="469023" grpId="0" animBg="1"/>
      <p:bldP spid="469020" grpId="0" animBg="1"/>
      <p:bldP spid="469024" grpId="0" animBg="1"/>
      <p:bldP spid="469025" grpId="0" animBg="1"/>
      <p:bldP spid="469022" grpId="0" animBg="1"/>
      <p:bldP spid="469026" grpId="0" animBg="1"/>
      <p:bldP spid="469027" grpId="0" animBg="1"/>
      <p:bldP spid="4690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8" name="Rectangle 2"/>
          <p:cNvSpPr>
            <a:spLocks noGrp="1" noChangeArrowheads="1"/>
          </p:cNvSpPr>
          <p:nvPr>
            <p:ph type="body" idx="4294967295"/>
          </p:nvPr>
        </p:nvSpPr>
        <p:spPr>
          <a:xfrm>
            <a:off x="497657"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4.2  </a:t>
            </a: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格式化输入</a:t>
            </a:r>
            <a:r>
              <a:rPr lang="en-US" altLang="zh-CN" dirty="0" err="1">
                <a:solidFill>
                  <a:srgbClr val="FF0000"/>
                </a:solidFill>
                <a:effectLst>
                  <a:outerShdw blurRad="38100" dist="38100" dir="2700000" algn="tl">
                    <a:srgbClr val="000000"/>
                  </a:outerShdw>
                </a:effectLst>
                <a:ea typeface="隶书" pitchFamily="49" charset="-122"/>
              </a:rPr>
              <a:t>scanf</a:t>
            </a:r>
            <a:endParaRPr lang="en-US" altLang="zh-CN" dirty="0">
              <a:solidFill>
                <a:srgbClr val="FF0000"/>
              </a:solidFill>
              <a:effectLst>
                <a:outerShdw blurRad="38100" dist="38100" dir="2700000" algn="tl">
                  <a:srgbClr val="000000"/>
                </a:outerShdw>
              </a:effectLst>
              <a:ea typeface="隶书" pitchFamily="49" charset="-122"/>
            </a:endParaRPr>
          </a:p>
        </p:txBody>
      </p:sp>
      <p:sp>
        <p:nvSpPr>
          <p:cNvPr id="772102" name="Text Box 6"/>
          <p:cNvSpPr txBox="1">
            <a:spLocks noChangeArrowheads="1"/>
          </p:cNvSpPr>
          <p:nvPr/>
        </p:nvSpPr>
        <p:spPr bwMode="auto">
          <a:xfrm>
            <a:off x="987313" y="839788"/>
            <a:ext cx="22320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FF33CC"/>
                </a:solidFill>
                <a:effectLst>
                  <a:outerShdw blurRad="38100" dist="38100" dir="2700000" algn="tl">
                    <a:srgbClr val="000000"/>
                  </a:outerShdw>
                </a:effectLst>
                <a:latin typeface="楷体" pitchFamily="49" charset="-122"/>
                <a:ea typeface="楷体" pitchFamily="49" charset="-122"/>
              </a:rPr>
              <a:t>一般格式</a:t>
            </a:r>
          </a:p>
        </p:txBody>
      </p:sp>
      <p:sp>
        <p:nvSpPr>
          <p:cNvPr id="772103" name="Text Box 7"/>
          <p:cNvSpPr txBox="1">
            <a:spLocks noChangeArrowheads="1"/>
          </p:cNvSpPr>
          <p:nvPr/>
        </p:nvSpPr>
        <p:spPr bwMode="auto">
          <a:xfrm>
            <a:off x="1464859" y="1401487"/>
            <a:ext cx="9955459"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err="1">
                <a:solidFill>
                  <a:srgbClr val="FF0066"/>
                </a:solidFill>
                <a:effectLst>
                  <a:outerShdw blurRad="38100" dist="38100" dir="2700000" algn="tl">
                    <a:srgbClr val="000000"/>
                  </a:outerShdw>
                </a:effectLst>
                <a:latin typeface="+mn-lt"/>
                <a:ea typeface="楷体" pitchFamily="49" charset="-122"/>
              </a:rPr>
              <a:t>sc</a:t>
            </a:r>
            <a:r>
              <a:rPr lang="en-US" altLang="zh-CN" sz="2000" b="1" dirty="0" err="1">
                <a:solidFill>
                  <a:srgbClr val="FF0066"/>
                </a:solidFill>
                <a:effectLst>
                  <a:outerShdw blurRad="38100" dist="38100" dir="2700000" algn="tl">
                    <a:srgbClr val="000000"/>
                  </a:outerShdw>
                </a:effectLst>
                <a:latin typeface="+mn-lt"/>
                <a:ea typeface="楷体" pitchFamily="49" charset="-122"/>
              </a:rPr>
              <a:t>anf</a:t>
            </a:r>
            <a:r>
              <a:rPr lang="en-US" altLang="zh-CN" sz="2000" b="1" dirty="0">
                <a:solidFill>
                  <a:srgbClr val="FF0066"/>
                </a:solidFill>
                <a:effectLst>
                  <a:outerShdw blurRad="38100" dist="38100" dir="2700000" algn="tl">
                    <a:srgbClr val="000000"/>
                  </a:outerShdw>
                </a:effectLst>
                <a:latin typeface="+mn-lt"/>
                <a:ea typeface="楷体" pitchFamily="49" charset="-122"/>
              </a:rPr>
              <a:t> (“</a:t>
            </a:r>
            <a:r>
              <a:rPr lang="zh-CN" altLang="en-US" sz="2000" b="1" dirty="0">
                <a:solidFill>
                  <a:srgbClr val="FF0066"/>
                </a:solidFill>
                <a:effectLst>
                  <a:outerShdw blurRad="38100" dist="38100" dir="2700000" algn="tl">
                    <a:srgbClr val="000000"/>
                  </a:outerShdw>
                </a:effectLst>
                <a:latin typeface="+mn-lt"/>
                <a:ea typeface="楷体" pitchFamily="49" charset="-122"/>
              </a:rPr>
              <a:t>格式控制字符串”，变量</a:t>
            </a:r>
            <a:r>
              <a:rPr lang="en-US" altLang="zh-CN" sz="2000" b="1" dirty="0">
                <a:solidFill>
                  <a:srgbClr val="FF0066"/>
                </a:solidFill>
                <a:effectLst>
                  <a:outerShdw blurRad="38100" dist="38100" dir="2700000" algn="tl">
                    <a:srgbClr val="000000"/>
                  </a:outerShdw>
                </a:effectLst>
                <a:latin typeface="+mn-lt"/>
                <a:ea typeface="楷体" pitchFamily="49" charset="-122"/>
              </a:rPr>
              <a:t>1</a:t>
            </a:r>
            <a:r>
              <a:rPr lang="zh-CN" altLang="en-US" sz="2000" b="1" dirty="0">
                <a:solidFill>
                  <a:srgbClr val="FF0066"/>
                </a:solidFill>
                <a:effectLst>
                  <a:outerShdw blurRad="38100" dist="38100" dir="2700000" algn="tl">
                    <a:srgbClr val="000000"/>
                  </a:outerShdw>
                </a:effectLst>
                <a:latin typeface="+mn-lt"/>
                <a:ea typeface="楷体" pitchFamily="49" charset="-122"/>
              </a:rPr>
              <a:t>的地址，变量</a:t>
            </a:r>
            <a:r>
              <a:rPr lang="en-US" altLang="zh-CN" sz="2000" b="1" dirty="0">
                <a:solidFill>
                  <a:srgbClr val="FF0066"/>
                </a:solidFill>
                <a:effectLst>
                  <a:outerShdw blurRad="38100" dist="38100" dir="2700000" algn="tl">
                    <a:srgbClr val="000000"/>
                  </a:outerShdw>
                </a:effectLst>
                <a:latin typeface="+mn-lt"/>
                <a:ea typeface="楷体" pitchFamily="49" charset="-122"/>
              </a:rPr>
              <a:t>2</a:t>
            </a:r>
            <a:r>
              <a:rPr lang="zh-CN" altLang="en-US" sz="2000" b="1" dirty="0">
                <a:solidFill>
                  <a:srgbClr val="FF0066"/>
                </a:solidFill>
                <a:effectLst>
                  <a:outerShdw blurRad="38100" dist="38100" dir="2700000" algn="tl">
                    <a:srgbClr val="000000"/>
                  </a:outerShdw>
                </a:effectLst>
                <a:latin typeface="+mn-lt"/>
                <a:ea typeface="楷体" pitchFamily="49" charset="-122"/>
              </a:rPr>
              <a:t>的地址，</a:t>
            </a:r>
            <a:r>
              <a:rPr lang="en-US" altLang="zh-CN" sz="2000" b="1" dirty="0">
                <a:solidFill>
                  <a:srgbClr val="FF0066"/>
                </a:solidFill>
                <a:effectLst>
                  <a:outerShdw blurRad="38100" dist="38100" dir="2700000" algn="tl">
                    <a:srgbClr val="000000"/>
                  </a:outerShdw>
                </a:effectLst>
                <a:latin typeface="+mn-lt"/>
                <a:ea typeface="楷体" pitchFamily="49" charset="-122"/>
              </a:rPr>
              <a:t>…</a:t>
            </a:r>
            <a:r>
              <a:rPr lang="zh-CN" altLang="en-US" sz="2000" b="1" dirty="0">
                <a:solidFill>
                  <a:srgbClr val="FF0066"/>
                </a:solidFill>
                <a:effectLst>
                  <a:outerShdw blurRad="38100" dist="38100" dir="2700000" algn="tl">
                    <a:srgbClr val="000000"/>
                  </a:outerShdw>
                </a:effectLst>
                <a:latin typeface="+mn-lt"/>
                <a:ea typeface="楷体" pitchFamily="49" charset="-122"/>
              </a:rPr>
              <a:t>，变量</a:t>
            </a:r>
            <a:r>
              <a:rPr lang="en-US" altLang="zh-CN" sz="2000" b="1" dirty="0">
                <a:solidFill>
                  <a:srgbClr val="FF0066"/>
                </a:solidFill>
                <a:effectLst>
                  <a:outerShdw blurRad="38100" dist="38100" dir="2700000" algn="tl">
                    <a:srgbClr val="000000"/>
                  </a:outerShdw>
                </a:effectLst>
                <a:latin typeface="+mn-lt"/>
                <a:ea typeface="楷体" pitchFamily="49" charset="-122"/>
              </a:rPr>
              <a:t>n</a:t>
            </a:r>
            <a:r>
              <a:rPr lang="zh-CN" altLang="en-US" sz="2000" b="1" dirty="0">
                <a:solidFill>
                  <a:srgbClr val="FF0066"/>
                </a:solidFill>
                <a:effectLst>
                  <a:outerShdw blurRad="38100" dist="38100" dir="2700000" algn="tl">
                    <a:srgbClr val="000000"/>
                  </a:outerShdw>
                </a:effectLst>
                <a:latin typeface="+mn-lt"/>
                <a:ea typeface="楷体" pitchFamily="49" charset="-122"/>
              </a:rPr>
              <a:t>的地址</a:t>
            </a:r>
            <a:r>
              <a:rPr lang="en-US" altLang="zh-CN" sz="2000" b="1" dirty="0">
                <a:solidFill>
                  <a:srgbClr val="FF0066"/>
                </a:solidFill>
                <a:effectLst>
                  <a:outerShdw blurRad="38100" dist="38100" dir="2700000" algn="tl">
                    <a:srgbClr val="000000"/>
                  </a:outerShdw>
                </a:effectLst>
                <a:latin typeface="+mn-lt"/>
                <a:ea typeface="楷体" pitchFamily="49" charset="-122"/>
              </a:rPr>
              <a:t>);</a:t>
            </a:r>
          </a:p>
        </p:txBody>
      </p:sp>
      <p:sp>
        <p:nvSpPr>
          <p:cNvPr id="772104" name="Text Box 8"/>
          <p:cNvSpPr txBox="1">
            <a:spLocks noChangeArrowheads="1"/>
          </p:cNvSpPr>
          <p:nvPr/>
        </p:nvSpPr>
        <p:spPr bwMode="auto">
          <a:xfrm>
            <a:off x="994192" y="1928121"/>
            <a:ext cx="22320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功能</a:t>
            </a:r>
          </a:p>
        </p:txBody>
      </p:sp>
      <p:sp>
        <p:nvSpPr>
          <p:cNvPr id="772105" name="Rectangle 9"/>
          <p:cNvSpPr>
            <a:spLocks noChangeArrowheads="1"/>
          </p:cNvSpPr>
          <p:nvPr/>
        </p:nvSpPr>
        <p:spPr bwMode="auto">
          <a:xfrm>
            <a:off x="677045" y="2359778"/>
            <a:ext cx="10819555"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第一个参数格式控制字符串的控制下，接受用户的键盘输入，并将输入的数据依此存放在</a:t>
            </a:r>
            <a:r>
              <a:rPr lang="zh-CN" altLang="en-US" b="1" dirty="0">
                <a:solidFill>
                  <a:schemeClr val="accent2"/>
                </a:solidFill>
                <a:effectLst>
                  <a:outerShdw blurRad="38100" dist="38100" dir="2700000" algn="tl">
                    <a:srgbClr val="000000"/>
                  </a:outerShdw>
                </a:effectLst>
                <a:latin typeface="+mn-lt"/>
                <a:ea typeface="楷体" pitchFamily="49" charset="-122"/>
              </a:rPr>
              <a:t>变量</a:t>
            </a:r>
            <a:r>
              <a:rPr lang="en-US" altLang="zh-CN" b="1" dirty="0">
                <a:solidFill>
                  <a:schemeClr val="accent2"/>
                </a:solidFill>
                <a:effectLst>
                  <a:outerShdw blurRad="38100" dist="38100" dir="2700000" algn="tl">
                    <a:srgbClr val="000000"/>
                  </a:outerShdw>
                </a:effectLst>
                <a:latin typeface="+mn-lt"/>
                <a:ea typeface="楷体" pitchFamily="49" charset="-122"/>
              </a:rPr>
              <a:t>1</a:t>
            </a:r>
            <a:r>
              <a:rPr lang="zh-CN" altLang="en-US" b="1" dirty="0">
                <a:solidFill>
                  <a:schemeClr val="accent2"/>
                </a:solidFill>
                <a:effectLst>
                  <a:outerShdw blurRad="38100" dist="38100" dir="2700000" algn="tl">
                    <a:srgbClr val="000000"/>
                  </a:outerShdw>
                </a:effectLst>
                <a:latin typeface="+mn-lt"/>
                <a:ea typeface="楷体" pitchFamily="49" charset="-122"/>
              </a:rPr>
              <a:t>、变量</a:t>
            </a:r>
            <a:r>
              <a:rPr lang="en-US" altLang="zh-CN" b="1" dirty="0">
                <a:solidFill>
                  <a:schemeClr val="accent2"/>
                </a:solidFill>
                <a:effectLst>
                  <a:outerShdw blurRad="38100" dist="38100" dir="2700000" algn="tl">
                    <a:srgbClr val="000000"/>
                  </a:outerShdw>
                </a:effectLst>
                <a:latin typeface="+mn-lt"/>
                <a:ea typeface="楷体" pitchFamily="49" charset="-122"/>
              </a:rPr>
              <a:t>2</a:t>
            </a:r>
            <a:r>
              <a:rPr lang="zh-CN" altLang="en-US" b="1" dirty="0">
                <a:solidFill>
                  <a:schemeClr val="accent2"/>
                </a:solidFill>
                <a:effectLst>
                  <a:outerShdw blurRad="38100" dist="38100" dir="2700000" algn="tl">
                    <a:srgbClr val="000000"/>
                  </a:outerShdw>
                </a:effectLst>
                <a:latin typeface="+mn-lt"/>
                <a:ea typeface="楷体" pitchFamily="49" charset="-122"/>
              </a:rPr>
              <a:t>、</a:t>
            </a:r>
            <a:r>
              <a:rPr lang="en-US" altLang="zh-CN" b="1" dirty="0">
                <a:solidFill>
                  <a:schemeClr val="accent2"/>
                </a:solidFill>
                <a:effectLst>
                  <a:outerShdw blurRad="38100" dist="38100" dir="2700000" algn="tl">
                    <a:srgbClr val="000000"/>
                  </a:outerShdw>
                </a:effectLst>
                <a:latin typeface="+mn-lt"/>
                <a:ea typeface="楷体" pitchFamily="49" charset="-122"/>
              </a:rPr>
              <a:t>……</a:t>
            </a:r>
            <a:r>
              <a:rPr lang="zh-CN" altLang="en-US" b="1" dirty="0">
                <a:solidFill>
                  <a:schemeClr val="accent2"/>
                </a:solidFill>
                <a:effectLst>
                  <a:outerShdw blurRad="38100" dist="38100" dir="2700000" algn="tl">
                    <a:srgbClr val="000000"/>
                  </a:outerShdw>
                </a:effectLst>
                <a:latin typeface="+mn-lt"/>
                <a:ea typeface="楷体" pitchFamily="49" charset="-122"/>
              </a:rPr>
              <a:t>、变量</a:t>
            </a:r>
            <a:r>
              <a:rPr lang="en-US" altLang="zh-CN" b="1" dirty="0">
                <a:solidFill>
                  <a:schemeClr val="accent2"/>
                </a:solidFill>
                <a:effectLst>
                  <a:outerShdw blurRad="38100" dist="38100" dir="2700000" algn="tl">
                    <a:srgbClr val="000000"/>
                  </a:outerShdw>
                </a:effectLst>
                <a:latin typeface="+mn-lt"/>
                <a:ea typeface="楷体" pitchFamily="49" charset="-122"/>
              </a:rPr>
              <a:t>n</a:t>
            </a:r>
            <a:r>
              <a:rPr lang="zh-CN" altLang="en-US" b="1" dirty="0">
                <a:effectLst>
                  <a:outerShdw blurRad="38100" dist="38100" dir="2700000" algn="tl">
                    <a:srgbClr val="FFFFFF"/>
                  </a:outerShdw>
                </a:effectLst>
                <a:latin typeface="+mn-lt"/>
                <a:ea typeface="楷体" pitchFamily="49" charset="-122"/>
              </a:rPr>
              <a:t>中</a:t>
            </a:r>
            <a:r>
              <a:rPr lang="zh-CN" altLang="en-US" dirty="0">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a:t>
            </a:r>
            <a:r>
              <a:rPr lang="zh-CN" altLang="en-US" dirty="0">
                <a:latin typeface="+mn-lt"/>
                <a:ea typeface="楷体" pitchFamily="49" charset="-122"/>
              </a:rPr>
              <a:t> </a:t>
            </a:r>
          </a:p>
        </p:txBody>
      </p:sp>
      <p:grpSp>
        <p:nvGrpSpPr>
          <p:cNvPr id="772118" name="Group 22"/>
          <p:cNvGrpSpPr>
            <a:grpSpLocks/>
          </p:cNvGrpSpPr>
          <p:nvPr/>
        </p:nvGrpSpPr>
        <p:grpSpPr bwMode="auto">
          <a:xfrm>
            <a:off x="3071664" y="3247942"/>
            <a:ext cx="5810251" cy="2073276"/>
            <a:chOff x="1692" y="2260"/>
            <a:chExt cx="3660" cy="1306"/>
          </a:xfrm>
          <a:effectLst>
            <a:outerShdw blurRad="50800" dist="38100" dir="2700000" algn="tl" rotWithShape="0">
              <a:prstClr val="black">
                <a:alpha val="40000"/>
              </a:prstClr>
            </a:outerShdw>
          </a:effectLst>
        </p:grpSpPr>
        <p:sp>
          <p:nvSpPr>
            <p:cNvPr id="772114" name="Rectangle 18"/>
            <p:cNvSpPr>
              <a:spLocks noChangeArrowheads="1"/>
            </p:cNvSpPr>
            <p:nvPr/>
          </p:nvSpPr>
          <p:spPr bwMode="auto">
            <a:xfrm>
              <a:off x="1692" y="2260"/>
              <a:ext cx="3229" cy="542"/>
            </a:xfrm>
            <a:prstGeom prst="rect">
              <a:avLst/>
            </a:prstGeom>
            <a:solidFill>
              <a:schemeClr val="bg1"/>
            </a:solidFill>
            <a:ln w="38100">
              <a:solidFill>
                <a:schemeClr val="accent1">
                  <a:lumMod val="50000"/>
                </a:schemeClr>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p>
            <a:p>
              <a:pPr indent="266700"/>
              <a:r>
                <a:rPr lang="en-US" altLang="zh-CN" b="1" dirty="0" err="1">
                  <a:solidFill>
                    <a:srgbClr val="FF0066"/>
                  </a:solidFill>
                  <a:effectLst>
                    <a:outerShdw blurRad="38100" dist="38100" dir="2700000" algn="tl">
                      <a:srgbClr val="000000"/>
                    </a:outerShdw>
                  </a:effectLst>
                </a:rPr>
                <a:t>scanf</a:t>
              </a:r>
              <a:r>
                <a:rPr lang="en-US" altLang="zh-CN" b="1" dirty="0">
                  <a:solidFill>
                    <a:srgbClr val="FF0066"/>
                  </a:solidFill>
                  <a:effectLst>
                    <a:outerShdw blurRad="38100" dist="38100" dir="2700000" algn="tl">
                      <a:srgbClr val="000000"/>
                    </a:outerShdw>
                  </a:effectLst>
                </a:rPr>
                <a:t> ("%d", &amp;a);</a:t>
              </a:r>
            </a:p>
          </p:txBody>
        </p:sp>
        <p:sp>
          <p:nvSpPr>
            <p:cNvPr id="772115" name="AutoShape 19"/>
            <p:cNvSpPr>
              <a:spLocks noChangeArrowheads="1"/>
            </p:cNvSpPr>
            <p:nvPr/>
          </p:nvSpPr>
          <p:spPr bwMode="auto">
            <a:xfrm>
              <a:off x="3234" y="3052"/>
              <a:ext cx="2118" cy="514"/>
            </a:xfrm>
            <a:prstGeom prst="wedgeRoundRectCallout">
              <a:avLst>
                <a:gd name="adj1" fmla="val -51046"/>
                <a:gd name="adj2" fmla="val -113653"/>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latin typeface="+mn-lt"/>
                  <a:ea typeface="楷体" pitchFamily="49" charset="-122"/>
                </a:rPr>
                <a:t>取地址运算符</a:t>
              </a:r>
              <a:r>
                <a:rPr lang="en-US" altLang="zh-CN" sz="2000" b="1" dirty="0">
                  <a:latin typeface="+mn-lt"/>
                  <a:ea typeface="楷体" pitchFamily="49" charset="-122"/>
                </a:rPr>
                <a:t>(</a:t>
              </a:r>
              <a:r>
                <a:rPr lang="zh-CN" altLang="en-US" sz="2000" b="1" dirty="0">
                  <a:latin typeface="+mn-lt"/>
                  <a:ea typeface="楷体" pitchFamily="49" charset="-122"/>
                </a:rPr>
                <a:t>与按位“与”同符号</a:t>
              </a:r>
              <a:r>
                <a:rPr lang="en-US" altLang="zh-CN" sz="2000" b="1" dirty="0">
                  <a:latin typeface="+mn-lt"/>
                  <a:ea typeface="楷体" pitchFamily="49" charset="-122"/>
                </a:rPr>
                <a:t>)</a:t>
              </a:r>
              <a:r>
                <a:rPr lang="zh-CN" altLang="en-US" sz="2000" b="1" dirty="0">
                  <a:latin typeface="+mn-lt"/>
                  <a:ea typeface="楷体" pitchFamily="49" charset="-122"/>
                </a:rPr>
                <a:t>，只能作用于变量！</a:t>
              </a:r>
            </a:p>
          </p:txBody>
        </p:sp>
      </p:grpSp>
      <p:sp>
        <p:nvSpPr>
          <p:cNvPr id="772119" name="Text Box 23"/>
          <p:cNvSpPr txBox="1">
            <a:spLocks noChangeArrowheads="1"/>
          </p:cNvSpPr>
          <p:nvPr/>
        </p:nvSpPr>
        <p:spPr bwMode="auto">
          <a:xfrm>
            <a:off x="995075" y="3246452"/>
            <a:ext cx="6980237"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格式控制符与后续参数中的变量地址的对应关系</a:t>
            </a:r>
            <a:r>
              <a:rPr lang="zh-CN" altLang="en-US" dirty="0">
                <a:solidFill>
                  <a:srgbClr val="FF33CC"/>
                </a:solidFill>
                <a:latin typeface="+mn-lt"/>
                <a:ea typeface="楷体" pitchFamily="49" charset="-122"/>
              </a:rPr>
              <a:t> </a:t>
            </a:r>
          </a:p>
        </p:txBody>
      </p:sp>
      <p:grpSp>
        <p:nvGrpSpPr>
          <p:cNvPr id="772133" name="Group 37"/>
          <p:cNvGrpSpPr>
            <a:grpSpLocks/>
          </p:cNvGrpSpPr>
          <p:nvPr/>
        </p:nvGrpSpPr>
        <p:grpSpPr bwMode="auto">
          <a:xfrm>
            <a:off x="-15106" y="0"/>
            <a:ext cx="446088" cy="6858000"/>
            <a:chOff x="0" y="0"/>
            <a:chExt cx="281" cy="4320"/>
          </a:xfrm>
        </p:grpSpPr>
        <p:sp>
          <p:nvSpPr>
            <p:cNvPr id="772134"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72135"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772132" name="Group 36"/>
          <p:cNvGrpSpPr>
            <a:grpSpLocks/>
          </p:cNvGrpSpPr>
          <p:nvPr/>
        </p:nvGrpSpPr>
        <p:grpSpPr bwMode="auto">
          <a:xfrm>
            <a:off x="1513525" y="3933056"/>
            <a:ext cx="8399463" cy="1784350"/>
            <a:chOff x="774" y="2714"/>
            <a:chExt cx="5291" cy="1124"/>
          </a:xfrm>
          <a:effectLst>
            <a:outerShdw blurRad="50800" dist="38100" dir="2700000" algn="tl" rotWithShape="0">
              <a:prstClr val="black">
                <a:alpha val="40000"/>
              </a:prstClr>
            </a:outerShdw>
          </a:effectLst>
        </p:grpSpPr>
        <p:sp>
          <p:nvSpPr>
            <p:cNvPr id="772122" name="Text Box 26" descr="信纸"/>
            <p:cNvSpPr txBox="1">
              <a:spLocks noChangeArrowheads="1"/>
            </p:cNvSpPr>
            <p:nvPr/>
          </p:nvSpPr>
          <p:spPr bwMode="auto">
            <a:xfrm>
              <a:off x="774" y="2714"/>
              <a:ext cx="5291" cy="1124"/>
            </a:xfrm>
            <a:prstGeom prst="rect">
              <a:avLst/>
            </a:prstGeom>
            <a:solidFill>
              <a:schemeClr val="bg1"/>
            </a:solidFill>
            <a:ln w="38100">
              <a:solidFill>
                <a:srgbClr val="339966"/>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sz="2000" b="1" dirty="0">
                  <a:solidFill>
                    <a:srgbClr val="CC0066"/>
                  </a:solidFill>
                  <a:effectLst>
                    <a:outerShdw blurRad="38100" dist="38100" dir="2700000" algn="tl">
                      <a:srgbClr val="000000"/>
                    </a:outerShdw>
                  </a:effectLst>
                  <a:latin typeface="+mn-lt"/>
                  <a:ea typeface="楷体" pitchFamily="49" charset="-122"/>
                </a:rPr>
                <a:t>已        知：</a:t>
              </a:r>
              <a:r>
                <a:rPr lang="zh-CN" altLang="en-US" sz="2000" b="1" dirty="0">
                  <a:effectLst>
                    <a:outerShdw blurRad="38100" dist="38100" dir="2700000" algn="tl">
                      <a:srgbClr val="FFFFFF"/>
                    </a:outerShdw>
                  </a:effectLst>
                  <a:latin typeface="+mn-lt"/>
                  <a:ea typeface="楷体" pitchFamily="49" charset="-122"/>
                </a:rPr>
                <a:t> </a:t>
              </a:r>
              <a:r>
                <a:rPr lang="en-US" altLang="zh-CN" sz="2000" b="1" dirty="0" err="1">
                  <a:effectLst>
                    <a:outerShdw blurRad="38100" dist="38100" dir="2700000" algn="tl">
                      <a:srgbClr val="FFFFFF"/>
                    </a:outerShdw>
                  </a:effectLst>
                  <a:latin typeface="+mn-lt"/>
                  <a:ea typeface="楷体" pitchFamily="49" charset="-122"/>
                </a:rPr>
                <a:t>int</a:t>
              </a:r>
              <a:r>
                <a:rPr lang="en-US" altLang="zh-CN" sz="2000" b="1" dirty="0">
                  <a:effectLst>
                    <a:outerShdw blurRad="38100" dist="38100" dir="2700000" algn="tl">
                      <a:srgbClr val="FFFFFF"/>
                    </a:outerShdw>
                  </a:effectLst>
                  <a:latin typeface="+mn-lt"/>
                  <a:ea typeface="楷体" pitchFamily="49" charset="-122"/>
                </a:rPr>
                <a:t>  a , b;</a:t>
              </a:r>
            </a:p>
            <a:p>
              <a:pPr algn="just"/>
              <a:endParaRPr lang="en-US" altLang="zh-CN" sz="2000" b="1" dirty="0">
                <a:effectLst>
                  <a:outerShdw blurRad="38100" dist="38100" dir="2700000" algn="tl">
                    <a:srgbClr val="FFFFFF"/>
                  </a:outerShdw>
                </a:effectLst>
                <a:latin typeface="+mn-lt"/>
                <a:ea typeface="楷体"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itchFamily="49" charset="-122"/>
                </a:rPr>
                <a:t>函数调用：</a:t>
              </a:r>
              <a:r>
                <a:rPr lang="zh-CN" altLang="en-US" sz="2000" b="1" dirty="0">
                  <a:effectLst>
                    <a:outerShdw blurRad="38100" dist="38100" dir="2700000" algn="tl">
                      <a:srgbClr val="FFFFFF"/>
                    </a:outerShdw>
                  </a:effectLst>
                  <a:latin typeface="+mn-lt"/>
                  <a:ea typeface="楷体" pitchFamily="49" charset="-122"/>
                </a:rPr>
                <a:t> </a:t>
              </a:r>
              <a:r>
                <a:rPr lang="en-US" altLang="zh-CN" sz="2000" b="1" dirty="0" err="1">
                  <a:effectLst>
                    <a:outerShdw blurRad="38100" dist="38100" dir="2700000" algn="tl">
                      <a:srgbClr val="FFFFFF"/>
                    </a:outerShdw>
                  </a:effectLst>
                  <a:latin typeface="+mn-lt"/>
                  <a:ea typeface="楷体" pitchFamily="49" charset="-122"/>
                </a:rPr>
                <a:t>scanf</a:t>
              </a:r>
              <a:r>
                <a:rPr lang="en-US" altLang="zh-CN" sz="2000" b="1" dirty="0">
                  <a:effectLst>
                    <a:outerShdw blurRad="38100" dist="38100" dir="2700000" algn="tl">
                      <a:srgbClr val="FFFFFF"/>
                    </a:outerShdw>
                  </a:effectLst>
                  <a:latin typeface="+mn-lt"/>
                  <a:ea typeface="楷体" pitchFamily="49" charset="-122"/>
                </a:rPr>
                <a:t> ("%</a:t>
              </a:r>
              <a:r>
                <a:rPr lang="en-US" altLang="zh-CN" sz="2000" b="1" dirty="0" err="1">
                  <a:effectLst>
                    <a:outerShdw blurRad="38100" dist="38100" dir="2700000" algn="tl">
                      <a:srgbClr val="FFFFFF"/>
                    </a:outerShdw>
                  </a:effectLst>
                  <a:latin typeface="+mn-lt"/>
                  <a:ea typeface="楷体" pitchFamily="49" charset="-122"/>
                </a:rPr>
                <a:t>d%d</a:t>
              </a:r>
              <a:r>
                <a:rPr lang="en-US" altLang="zh-CN" sz="2000" b="1" dirty="0">
                  <a:effectLst>
                    <a:outerShdw blurRad="38100" dist="38100" dir="2700000" algn="tl">
                      <a:srgbClr val="FFFFFF"/>
                    </a:outerShdw>
                  </a:effectLst>
                  <a:latin typeface="+mn-lt"/>
                  <a:ea typeface="楷体" pitchFamily="49" charset="-122"/>
                </a:rPr>
                <a:t>",  &amp;a ,    &amp;b);</a:t>
              </a:r>
            </a:p>
            <a:p>
              <a:pPr algn="just"/>
              <a:endParaRPr lang="en-US" altLang="zh-CN" sz="2000" b="1" dirty="0">
                <a:effectLst>
                  <a:outerShdw blurRad="38100" dist="38100" dir="2700000" algn="tl">
                    <a:srgbClr val="FFFFFF"/>
                  </a:outerShdw>
                </a:effectLst>
                <a:latin typeface="+mn-lt"/>
                <a:ea typeface="楷体"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itchFamily="49" charset="-122"/>
                </a:rPr>
                <a:t>假设输入：</a:t>
              </a: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10□20</a:t>
              </a:r>
              <a:r>
                <a:rPr lang="en-US" altLang="zh-CN" sz="2000" b="1" dirty="0">
                  <a:effectLst>
                    <a:outerShdw blurRad="38100" dist="38100" dir="2700000" algn="tl">
                      <a:srgbClr val="FFFFFF"/>
                    </a:outerShdw>
                  </a:effectLst>
                  <a:latin typeface="+mn-ea"/>
                  <a:ea typeface="+mn-ea"/>
                </a:rPr>
                <a:t>↙</a:t>
              </a:r>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变量的值： </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的值是</a:t>
              </a:r>
              <a:r>
                <a:rPr lang="en-US" altLang="zh-CN" sz="2000" b="1"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的值是</a:t>
              </a:r>
              <a:r>
                <a:rPr lang="en-US" altLang="zh-CN" sz="2000" b="1" dirty="0">
                  <a:effectLst>
                    <a:outerShdw blurRad="38100" dist="38100" dir="2700000" algn="tl">
                      <a:srgbClr val="FFFFFF"/>
                    </a:outerShdw>
                  </a:effectLst>
                  <a:latin typeface="+mn-lt"/>
                  <a:ea typeface="楷体" pitchFamily="49" charset="-122"/>
                </a:rPr>
                <a:t>20</a:t>
              </a:r>
            </a:p>
          </p:txBody>
        </p:sp>
        <p:grpSp>
          <p:nvGrpSpPr>
            <p:cNvPr id="772123" name="Group 27"/>
            <p:cNvGrpSpPr>
              <a:grpSpLocks/>
            </p:cNvGrpSpPr>
            <p:nvPr/>
          </p:nvGrpSpPr>
          <p:grpSpPr bwMode="auto">
            <a:xfrm>
              <a:off x="2634" y="3322"/>
              <a:ext cx="907" cy="181"/>
              <a:chOff x="4560" y="12204"/>
              <a:chExt cx="1020" cy="327"/>
            </a:xfrm>
          </p:grpSpPr>
          <p:sp>
            <p:nvSpPr>
              <p:cNvPr id="772124" name="Line 28"/>
              <p:cNvSpPr>
                <a:spLocks noChangeShapeType="1"/>
              </p:cNvSpPr>
              <p:nvPr/>
            </p:nvSpPr>
            <p:spPr bwMode="auto">
              <a:xfrm>
                <a:off x="4560" y="12531"/>
                <a:ext cx="1020" cy="0"/>
              </a:xfrm>
              <a:prstGeom prst="line">
                <a:avLst/>
              </a:prstGeom>
              <a:noFill/>
              <a:ln w="28575" cap="rnd">
                <a:solidFill>
                  <a:srgbClr val="0000FF"/>
                </a:solidFill>
                <a:prstDash val="sysDot"/>
                <a:round/>
                <a:headEnd/>
                <a:tailEnd/>
              </a:ln>
            </p:spPr>
            <p:txBody>
              <a:bodyPr/>
              <a:lstStyle/>
              <a:p>
                <a:endParaRPr lang="zh-CN" altLang="en-US"/>
              </a:p>
            </p:txBody>
          </p:sp>
          <p:sp>
            <p:nvSpPr>
              <p:cNvPr id="772125" name="Line 29"/>
              <p:cNvSpPr>
                <a:spLocks noChangeShapeType="1"/>
              </p:cNvSpPr>
              <p:nvPr/>
            </p:nvSpPr>
            <p:spPr bwMode="auto">
              <a:xfrm flipV="1">
                <a:off x="5565" y="12219"/>
                <a:ext cx="0" cy="312"/>
              </a:xfrm>
              <a:prstGeom prst="line">
                <a:avLst/>
              </a:prstGeom>
              <a:noFill/>
              <a:ln w="28575" cap="rnd">
                <a:solidFill>
                  <a:srgbClr val="0000FF"/>
                </a:solidFill>
                <a:prstDash val="sysDot"/>
                <a:round/>
                <a:headEnd/>
                <a:tailEnd type="stealth" w="med" len="med"/>
              </a:ln>
            </p:spPr>
            <p:txBody>
              <a:bodyPr/>
              <a:lstStyle/>
              <a:p>
                <a:endParaRPr lang="zh-CN" altLang="en-US"/>
              </a:p>
            </p:txBody>
          </p:sp>
          <p:sp>
            <p:nvSpPr>
              <p:cNvPr id="772126" name="Line 30"/>
              <p:cNvSpPr>
                <a:spLocks noChangeShapeType="1"/>
              </p:cNvSpPr>
              <p:nvPr/>
            </p:nvSpPr>
            <p:spPr bwMode="auto">
              <a:xfrm>
                <a:off x="4560" y="12204"/>
                <a:ext cx="0" cy="312"/>
              </a:xfrm>
              <a:prstGeom prst="line">
                <a:avLst/>
              </a:prstGeom>
              <a:noFill/>
              <a:ln w="28575" cap="rnd">
                <a:solidFill>
                  <a:srgbClr val="0000FF"/>
                </a:solidFill>
                <a:prstDash val="sysDot"/>
                <a:round/>
                <a:headEnd/>
                <a:tailEnd/>
              </a:ln>
            </p:spPr>
            <p:txBody>
              <a:bodyPr/>
              <a:lstStyle/>
              <a:p>
                <a:endParaRPr lang="zh-CN" altLang="en-US"/>
              </a:p>
            </p:txBody>
          </p:sp>
        </p:grpSp>
        <p:grpSp>
          <p:nvGrpSpPr>
            <p:cNvPr id="772127" name="Group 31"/>
            <p:cNvGrpSpPr>
              <a:grpSpLocks/>
            </p:cNvGrpSpPr>
            <p:nvPr/>
          </p:nvGrpSpPr>
          <p:grpSpPr bwMode="auto">
            <a:xfrm>
              <a:off x="2425" y="2996"/>
              <a:ext cx="663" cy="178"/>
              <a:chOff x="4317" y="11718"/>
              <a:chExt cx="737" cy="303"/>
            </a:xfrm>
          </p:grpSpPr>
          <p:sp>
            <p:nvSpPr>
              <p:cNvPr id="772128" name="Line 32"/>
              <p:cNvSpPr>
                <a:spLocks noChangeShapeType="1"/>
              </p:cNvSpPr>
              <p:nvPr/>
            </p:nvSpPr>
            <p:spPr bwMode="auto">
              <a:xfrm>
                <a:off x="4317" y="11718"/>
                <a:ext cx="737" cy="0"/>
              </a:xfrm>
              <a:prstGeom prst="line">
                <a:avLst/>
              </a:prstGeom>
              <a:noFill/>
              <a:ln w="28575" cap="rnd">
                <a:solidFill>
                  <a:srgbClr val="0000FF"/>
                </a:solidFill>
                <a:prstDash val="sysDot"/>
                <a:round/>
                <a:headEnd/>
                <a:tailEnd/>
              </a:ln>
            </p:spPr>
            <p:txBody>
              <a:bodyPr/>
              <a:lstStyle/>
              <a:p>
                <a:endParaRPr lang="zh-CN" altLang="en-US"/>
              </a:p>
            </p:txBody>
          </p:sp>
          <p:sp>
            <p:nvSpPr>
              <p:cNvPr id="772129" name="Line 33"/>
              <p:cNvSpPr>
                <a:spLocks noChangeShapeType="1"/>
              </p:cNvSpPr>
              <p:nvPr/>
            </p:nvSpPr>
            <p:spPr bwMode="auto">
              <a:xfrm>
                <a:off x="5038" y="11721"/>
                <a:ext cx="0" cy="300"/>
              </a:xfrm>
              <a:prstGeom prst="line">
                <a:avLst/>
              </a:prstGeom>
              <a:noFill/>
              <a:ln w="28575" cap="rnd">
                <a:solidFill>
                  <a:srgbClr val="0000FF"/>
                </a:solidFill>
                <a:prstDash val="sysDot"/>
                <a:round/>
                <a:headEnd/>
                <a:tailEnd type="stealth" w="med" len="med"/>
              </a:ln>
            </p:spPr>
            <p:txBody>
              <a:bodyPr/>
              <a:lstStyle/>
              <a:p>
                <a:endParaRPr lang="zh-CN" altLang="en-US"/>
              </a:p>
            </p:txBody>
          </p:sp>
          <p:sp>
            <p:nvSpPr>
              <p:cNvPr id="772130" name="Line 34"/>
              <p:cNvSpPr>
                <a:spLocks noChangeShapeType="1"/>
              </p:cNvSpPr>
              <p:nvPr/>
            </p:nvSpPr>
            <p:spPr bwMode="auto">
              <a:xfrm>
                <a:off x="4320" y="11721"/>
                <a:ext cx="0" cy="300"/>
              </a:xfrm>
              <a:prstGeom prst="line">
                <a:avLst/>
              </a:prstGeom>
              <a:noFill/>
              <a:ln w="28575" cap="rnd">
                <a:solidFill>
                  <a:srgbClr val="0000FF"/>
                </a:solidFill>
                <a:prstDash val="sysDot"/>
                <a:round/>
                <a:headEnd/>
                <a:tailEnd/>
              </a:ln>
            </p:spPr>
            <p:txBody>
              <a:bodyPr/>
              <a:lstStyle/>
              <a:p>
                <a:endParaRPr lang="zh-CN" altLang="en-US"/>
              </a:p>
            </p:txBody>
          </p:sp>
        </p:grpSp>
      </p:grpSp>
      <p:sp>
        <p:nvSpPr>
          <p:cNvPr id="2" name="灯片编号占位符 1">
            <a:extLst>
              <a:ext uri="{FF2B5EF4-FFF2-40B4-BE49-F238E27FC236}">
                <a16:creationId xmlns:a16="http://schemas.microsoft.com/office/drawing/2014/main" id="{F08473C4-6A2F-0233-6FE2-4141771EA1F6}"/>
              </a:ext>
            </a:extLst>
          </p:cNvPr>
          <p:cNvSpPr>
            <a:spLocks noGrp="1"/>
          </p:cNvSpPr>
          <p:nvPr>
            <p:ph type="sldNum" sz="quarter" idx="12"/>
          </p:nvPr>
        </p:nvSpPr>
        <p:spPr/>
        <p:txBody>
          <a:bodyPr/>
          <a:lstStyle/>
          <a:p>
            <a:fld id="{15D7C00E-7268-483F-89C0-8B682B5C72E5}" type="slidenum">
              <a:rPr lang="en-US" altLang="zh-CN" smtClean="0"/>
              <a:pPr/>
              <a:t>20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xEl>
                                              <p:pRg st="0" end="0"/>
                                            </p:txEl>
                                          </p:spTgt>
                                        </p:tgtEl>
                                        <p:attrNameLst>
                                          <p:attrName>style.visibility</p:attrName>
                                        </p:attrNameLst>
                                      </p:cBhvr>
                                      <p:to>
                                        <p:strVal val="visible"/>
                                      </p:to>
                                    </p:set>
                                    <p:anim calcmode="lin" valueType="num">
                                      <p:cBhvr additive="base">
                                        <p:cTn id="7" dur="500" fill="hold"/>
                                        <p:tgtEl>
                                          <p:spTgt spid="772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2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2102"/>
                                        </p:tgtEl>
                                        <p:attrNameLst>
                                          <p:attrName>style.visibility</p:attrName>
                                        </p:attrNameLst>
                                      </p:cBhvr>
                                      <p:to>
                                        <p:strVal val="visible"/>
                                      </p:to>
                                    </p:set>
                                    <p:anim calcmode="lin" valueType="num">
                                      <p:cBhvr additive="base">
                                        <p:cTn id="13" dur="500" fill="hold"/>
                                        <p:tgtEl>
                                          <p:spTgt spid="772102"/>
                                        </p:tgtEl>
                                        <p:attrNameLst>
                                          <p:attrName>ppt_x</p:attrName>
                                        </p:attrNameLst>
                                      </p:cBhvr>
                                      <p:tavLst>
                                        <p:tav tm="0">
                                          <p:val>
                                            <p:strVal val="0-#ppt_w/2"/>
                                          </p:val>
                                        </p:tav>
                                        <p:tav tm="100000">
                                          <p:val>
                                            <p:strVal val="#ppt_x"/>
                                          </p:val>
                                        </p:tav>
                                      </p:tavLst>
                                    </p:anim>
                                    <p:anim calcmode="lin" valueType="num">
                                      <p:cBhvr additive="base">
                                        <p:cTn id="14" dur="500" fill="hold"/>
                                        <p:tgtEl>
                                          <p:spTgt spid="772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2103"/>
                                        </p:tgtEl>
                                        <p:attrNameLst>
                                          <p:attrName>style.visibility</p:attrName>
                                        </p:attrNameLst>
                                      </p:cBhvr>
                                      <p:to>
                                        <p:strVal val="visible"/>
                                      </p:to>
                                    </p:set>
                                    <p:animEffect transition="in" filter="box(out)">
                                      <p:cBhvr>
                                        <p:cTn id="18" dur="500"/>
                                        <p:tgtEl>
                                          <p:spTgt spid="77210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2104"/>
                                        </p:tgtEl>
                                        <p:attrNameLst>
                                          <p:attrName>style.visibility</p:attrName>
                                        </p:attrNameLst>
                                      </p:cBhvr>
                                      <p:to>
                                        <p:strVal val="visible"/>
                                      </p:to>
                                    </p:set>
                                    <p:anim calcmode="lin" valueType="num">
                                      <p:cBhvr additive="base">
                                        <p:cTn id="23" dur="500" fill="hold"/>
                                        <p:tgtEl>
                                          <p:spTgt spid="772104"/>
                                        </p:tgtEl>
                                        <p:attrNameLst>
                                          <p:attrName>ppt_x</p:attrName>
                                        </p:attrNameLst>
                                      </p:cBhvr>
                                      <p:tavLst>
                                        <p:tav tm="0">
                                          <p:val>
                                            <p:strVal val="0-#ppt_w/2"/>
                                          </p:val>
                                        </p:tav>
                                        <p:tav tm="100000">
                                          <p:val>
                                            <p:strVal val="#ppt_x"/>
                                          </p:val>
                                        </p:tav>
                                      </p:tavLst>
                                    </p:anim>
                                    <p:anim calcmode="lin" valueType="num">
                                      <p:cBhvr additive="base">
                                        <p:cTn id="24" dur="500" fill="hold"/>
                                        <p:tgtEl>
                                          <p:spTgt spid="772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2105"/>
                                        </p:tgtEl>
                                        <p:attrNameLst>
                                          <p:attrName>style.visibility</p:attrName>
                                        </p:attrNameLst>
                                      </p:cBhvr>
                                      <p:to>
                                        <p:strVal val="visible"/>
                                      </p:to>
                                    </p:set>
                                    <p:animEffect transition="in" filter="box(out)">
                                      <p:cBhvr>
                                        <p:cTn id="28" dur="500"/>
                                        <p:tgtEl>
                                          <p:spTgt spid="772105"/>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72118"/>
                                        </p:tgtEl>
                                        <p:attrNameLst>
                                          <p:attrName>style.visibility</p:attrName>
                                        </p:attrNameLst>
                                      </p:cBhvr>
                                      <p:to>
                                        <p:strVal val="visible"/>
                                      </p:to>
                                    </p:set>
                                    <p:animEffect transition="in" filter="box(out)">
                                      <p:cBhvr>
                                        <p:cTn id="33" dur="500"/>
                                        <p:tgtEl>
                                          <p:spTgt spid="772118"/>
                                        </p:tgtEl>
                                      </p:cBhvr>
                                    </p:animEffect>
                                  </p:childTnLst>
                                  <p:subTnLst>
                                    <p:set>
                                      <p:cBhvr override="childStyle">
                                        <p:cTn dur="1" fill="hold" display="0" masterRel="nextClick" afterEffect="1"/>
                                        <p:tgtEl>
                                          <p:spTgt spid="7721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72119"/>
                                        </p:tgtEl>
                                        <p:attrNameLst>
                                          <p:attrName>style.visibility</p:attrName>
                                        </p:attrNameLst>
                                      </p:cBhvr>
                                      <p:to>
                                        <p:strVal val="visible"/>
                                      </p:to>
                                    </p:set>
                                    <p:anim calcmode="lin" valueType="num">
                                      <p:cBhvr additive="base">
                                        <p:cTn id="38" dur="500" fill="hold"/>
                                        <p:tgtEl>
                                          <p:spTgt spid="772119"/>
                                        </p:tgtEl>
                                        <p:attrNameLst>
                                          <p:attrName>ppt_x</p:attrName>
                                        </p:attrNameLst>
                                      </p:cBhvr>
                                      <p:tavLst>
                                        <p:tav tm="0">
                                          <p:val>
                                            <p:strVal val="0-#ppt_w/2"/>
                                          </p:val>
                                        </p:tav>
                                        <p:tav tm="100000">
                                          <p:val>
                                            <p:strVal val="#ppt_x"/>
                                          </p:val>
                                        </p:tav>
                                      </p:tavLst>
                                    </p:anim>
                                    <p:anim calcmode="lin" valueType="num">
                                      <p:cBhvr additive="base">
                                        <p:cTn id="39" dur="500" fill="hold"/>
                                        <p:tgtEl>
                                          <p:spTgt spid="772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72132"/>
                                        </p:tgtEl>
                                        <p:attrNameLst>
                                          <p:attrName>style.visibility</p:attrName>
                                        </p:attrNameLst>
                                      </p:cBhvr>
                                      <p:to>
                                        <p:strVal val="visible"/>
                                      </p:to>
                                    </p:set>
                                    <p:animEffect transition="in" filter="box(out)">
                                      <p:cBhvr>
                                        <p:cTn id="44" dur="500"/>
                                        <p:tgtEl>
                                          <p:spTgt spid="772132"/>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build="p" bldLvl="5" autoUpdateAnimBg="0"/>
      <p:bldP spid="772102" grpId="0"/>
      <p:bldP spid="772103" grpId="0" animBg="1"/>
      <p:bldP spid="772104" grpId="0"/>
      <p:bldP spid="772105" grpId="0"/>
      <p:bldP spid="77211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50" name="Text Box 6"/>
          <p:cNvSpPr txBox="1">
            <a:spLocks noChangeArrowheads="1"/>
          </p:cNvSpPr>
          <p:nvPr/>
        </p:nvSpPr>
        <p:spPr bwMode="auto">
          <a:xfrm>
            <a:off x="1049747" y="339725"/>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en-US" altLang="zh-CN" b="1" dirty="0" err="1">
                <a:solidFill>
                  <a:srgbClr val="FF33CC"/>
                </a:solidFill>
                <a:effectLst>
                  <a:outerShdw blurRad="38100" dist="38100" dir="2700000" algn="tl">
                    <a:srgbClr val="000000"/>
                  </a:outerShdw>
                </a:effectLst>
                <a:latin typeface="+mn-lt"/>
                <a:ea typeface="楷体" pitchFamily="49" charset="-122"/>
              </a:rPr>
              <a:t>scanf</a:t>
            </a:r>
            <a:r>
              <a:rPr lang="zh-CN" altLang="en-US" b="1" dirty="0">
                <a:solidFill>
                  <a:srgbClr val="FF33CC"/>
                </a:solidFill>
                <a:effectLst>
                  <a:outerShdw blurRad="38100" dist="38100" dir="2700000" algn="tl">
                    <a:srgbClr val="000000"/>
                  </a:outerShdw>
                </a:effectLst>
                <a:latin typeface="+mn-lt"/>
                <a:ea typeface="楷体" pitchFamily="49" charset="-122"/>
              </a:rPr>
              <a:t>函数的格式控制符</a:t>
            </a:r>
            <a:r>
              <a:rPr lang="zh-CN" altLang="en-US" dirty="0">
                <a:solidFill>
                  <a:srgbClr val="FF33CC"/>
                </a:solidFill>
                <a:latin typeface="+mn-lt"/>
                <a:ea typeface="楷体" pitchFamily="49" charset="-122"/>
              </a:rPr>
              <a:t> </a:t>
            </a:r>
          </a:p>
        </p:txBody>
      </p:sp>
      <p:sp>
        <p:nvSpPr>
          <p:cNvPr id="774151" name="Text Box 7"/>
          <p:cNvSpPr txBox="1">
            <a:spLocks noChangeArrowheads="1"/>
          </p:cNvSpPr>
          <p:nvPr/>
        </p:nvSpPr>
        <p:spPr bwMode="auto">
          <a:xfrm>
            <a:off x="1774850" y="1450976"/>
            <a:ext cx="71294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[width]  [l | h]  Type</a:t>
            </a:r>
          </a:p>
        </p:txBody>
      </p:sp>
      <p:sp>
        <p:nvSpPr>
          <p:cNvPr id="774168" name="Text Box 24"/>
          <p:cNvSpPr txBox="1">
            <a:spLocks noChangeArrowheads="1"/>
          </p:cNvSpPr>
          <p:nvPr/>
        </p:nvSpPr>
        <p:spPr bwMode="auto">
          <a:xfrm>
            <a:off x="1306736" y="869950"/>
            <a:ext cx="24034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 一般形式：</a:t>
            </a:r>
          </a:p>
        </p:txBody>
      </p:sp>
      <p:sp>
        <p:nvSpPr>
          <p:cNvPr id="774169" name="Text Box 25"/>
          <p:cNvSpPr txBox="1">
            <a:spLocks noChangeArrowheads="1"/>
          </p:cNvSpPr>
          <p:nvPr/>
        </p:nvSpPr>
        <p:spPr bwMode="auto">
          <a:xfrm>
            <a:off x="1316261" y="2133600"/>
            <a:ext cx="24034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说明：</a:t>
            </a:r>
          </a:p>
        </p:txBody>
      </p:sp>
      <p:sp>
        <p:nvSpPr>
          <p:cNvPr id="774170" name="Rectangle 26"/>
          <p:cNvSpPr>
            <a:spLocks noChangeArrowheads="1"/>
          </p:cNvSpPr>
          <p:nvPr/>
        </p:nvSpPr>
        <p:spPr bwMode="auto">
          <a:xfrm>
            <a:off x="1778843" y="2780928"/>
            <a:ext cx="9501733"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表示可选项，可缺省。</a:t>
            </a:r>
            <a:r>
              <a:rPr lang="en-US" altLang="zh-CN" b="1" dirty="0">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表示互斥关系。</a:t>
            </a:r>
            <a:endParaRPr lang="en-US" altLang="zh-CN" b="1" dirty="0">
              <a:effectLst>
                <a:outerShdw blurRad="38100" dist="38100" dir="2700000" algn="tl">
                  <a:srgbClr val="000000">
                    <a:alpha val="43137"/>
                  </a:srgbClr>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width</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指定输入数据的域宽，</a:t>
            </a:r>
            <a:r>
              <a:rPr lang="zh-CN" altLang="en-US" b="1" dirty="0">
                <a:solidFill>
                  <a:srgbClr val="3366CC"/>
                </a:solidFill>
                <a:effectLst>
                  <a:outerShdw blurRad="38100" dist="38100" dir="2700000" algn="tl">
                    <a:srgbClr val="000000">
                      <a:alpha val="43137"/>
                    </a:srgbClr>
                  </a:outerShdw>
                </a:effectLst>
                <a:latin typeface="+mn-lt"/>
                <a:ea typeface="楷体" pitchFamily="49" charset="-122"/>
              </a:rPr>
              <a:t>遇空格或不可转换字符则结束。</a:t>
            </a:r>
            <a:endParaRPr lang="en-US" altLang="zh-CN" b="1" dirty="0">
              <a:solidFill>
                <a:srgbClr val="3366CC"/>
              </a:solidFill>
              <a:effectLst>
                <a:outerShdw blurRad="38100" dist="38100" dir="2700000" algn="tl">
                  <a:srgbClr val="000000">
                    <a:alpha val="43137"/>
                  </a:srgbClr>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Type</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各种格式转换符（参照</a:t>
            </a:r>
            <a:r>
              <a:rPr lang="en-US" altLang="zh-CN" b="1" dirty="0" err="1">
                <a:effectLst>
                  <a:outerShdw blurRad="38100" dist="38100" dir="2700000" algn="tl">
                    <a:srgbClr val="000000">
                      <a:alpha val="43137"/>
                    </a:srgbClr>
                  </a:outerShdw>
                </a:effectLst>
                <a:latin typeface="+mn-lt"/>
                <a:ea typeface="楷体" pitchFamily="49" charset="-122"/>
              </a:rPr>
              <a:t>printf</a:t>
            </a:r>
            <a:r>
              <a:rPr lang="zh-CN" altLang="en-US" b="1" dirty="0">
                <a:effectLst>
                  <a:outerShdw blurRad="38100" dist="38100" dir="2700000" algn="tl">
                    <a:srgbClr val="000000">
                      <a:alpha val="43137"/>
                    </a:srgbClr>
                  </a:outerShdw>
                </a:effectLst>
                <a:latin typeface="+mn-lt"/>
                <a:ea typeface="楷体" pitchFamily="49" charset="-122"/>
              </a:rPr>
              <a:t>）。</a:t>
            </a:r>
            <a:endParaRPr lang="en-US" altLang="zh-CN" b="1" dirty="0">
              <a:effectLst>
                <a:outerShdw blurRad="38100" dist="38100" dir="2700000" algn="tl">
                  <a:srgbClr val="000000">
                    <a:alpha val="43137"/>
                  </a:srgbClr>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抑制符，输入的数据不会赋值给相应的变量。</a:t>
            </a:r>
            <a:endParaRPr lang="en-US" altLang="zh-CN" b="1" dirty="0">
              <a:effectLst>
                <a:outerShdw blurRad="38100" dist="38100" dir="2700000" algn="tl">
                  <a:srgbClr val="000000">
                    <a:alpha val="43137"/>
                  </a:srgbClr>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l</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用于</a:t>
            </a:r>
            <a:r>
              <a:rPr lang="en-US" altLang="zh-CN" b="1" dirty="0">
                <a:effectLst>
                  <a:outerShdw blurRad="38100" dist="38100" dir="2700000" algn="tl">
                    <a:srgbClr val="000000">
                      <a:alpha val="43137"/>
                    </a:srgbClr>
                  </a:outerShdw>
                </a:effectLst>
                <a:latin typeface="+mn-lt"/>
                <a:ea typeface="楷体" pitchFamily="49" charset="-122"/>
              </a:rPr>
              <a:t>d</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a:effectLst>
                  <a:outerShdw blurRad="38100" dist="38100" dir="2700000" algn="tl">
                    <a:srgbClr val="000000">
                      <a:alpha val="43137"/>
                    </a:srgbClr>
                  </a:outerShdw>
                </a:effectLst>
                <a:latin typeface="+mn-lt"/>
                <a:ea typeface="楷体" pitchFamily="49" charset="-122"/>
              </a:rPr>
              <a:t>u</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a:effectLst>
                  <a:outerShdw blurRad="38100" dist="38100" dir="2700000" algn="tl">
                    <a:srgbClr val="000000">
                      <a:alpha val="43137"/>
                    </a:srgbClr>
                  </a:outerShdw>
                </a:effectLst>
                <a:latin typeface="+mn-lt"/>
                <a:ea typeface="楷体" pitchFamily="49" charset="-122"/>
              </a:rPr>
              <a:t>o</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err="1">
                <a:effectLst>
                  <a:outerShdw blurRad="38100" dist="38100" dir="2700000" algn="tl">
                    <a:srgbClr val="000000">
                      <a:alpha val="43137"/>
                    </a:srgbClr>
                  </a:outerShdw>
                </a:effectLst>
                <a:latin typeface="+mn-lt"/>
                <a:ea typeface="楷体" pitchFamily="49" charset="-122"/>
              </a:rPr>
              <a:t>x|X</a:t>
            </a:r>
            <a:r>
              <a:rPr lang="zh-CN" altLang="en-US" b="1" dirty="0">
                <a:effectLst>
                  <a:outerShdw blurRad="38100" dist="38100" dir="2700000" algn="tl">
                    <a:srgbClr val="000000">
                      <a:alpha val="43137"/>
                    </a:srgbClr>
                  </a:outerShdw>
                </a:effectLst>
                <a:latin typeface="+mn-lt"/>
                <a:ea typeface="楷体" pitchFamily="49" charset="-122"/>
              </a:rPr>
              <a:t>前，指定输入为</a:t>
            </a:r>
            <a:r>
              <a:rPr lang="en-US" altLang="zh-CN" b="1" dirty="0">
                <a:effectLst>
                  <a:outerShdw blurRad="38100" dist="38100" dir="2700000" algn="tl">
                    <a:srgbClr val="000000">
                      <a:alpha val="43137"/>
                    </a:srgbClr>
                  </a:outerShdw>
                </a:effectLst>
                <a:latin typeface="+mn-lt"/>
                <a:ea typeface="楷体" pitchFamily="49" charset="-122"/>
              </a:rPr>
              <a:t>long</a:t>
            </a:r>
            <a:r>
              <a:rPr lang="zh-CN" altLang="en-US" b="1" dirty="0">
                <a:effectLst>
                  <a:outerShdw blurRad="38100" dist="38100" dir="2700000" algn="tl">
                    <a:srgbClr val="000000">
                      <a:alpha val="43137"/>
                    </a:srgbClr>
                  </a:outerShdw>
                </a:effectLst>
                <a:latin typeface="+mn-lt"/>
                <a:ea typeface="楷体" pitchFamily="49" charset="-122"/>
              </a:rPr>
              <a:t>型整数；用于</a:t>
            </a:r>
            <a:r>
              <a:rPr lang="en-US" altLang="zh-CN" b="1" dirty="0" err="1">
                <a:effectLst>
                  <a:outerShdw blurRad="38100" dist="38100" dir="2700000" algn="tl">
                    <a:srgbClr val="000000">
                      <a:alpha val="43137"/>
                    </a:srgbClr>
                  </a:outerShdw>
                </a:effectLst>
                <a:latin typeface="+mn-lt"/>
                <a:ea typeface="楷体" pitchFamily="49" charset="-122"/>
              </a:rPr>
              <a:t>e|E</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a:effectLst>
                  <a:outerShdw blurRad="38100" dist="38100" dir="2700000" algn="tl">
                    <a:srgbClr val="000000">
                      <a:alpha val="43137"/>
                    </a:srgbClr>
                  </a:outerShdw>
                </a:effectLst>
                <a:latin typeface="+mn-lt"/>
                <a:ea typeface="楷体" pitchFamily="49" charset="-122"/>
              </a:rPr>
              <a:t>f</a:t>
            </a:r>
            <a:r>
              <a:rPr lang="zh-CN" altLang="en-US" b="1" dirty="0">
                <a:effectLst>
                  <a:outerShdw blurRad="38100" dist="38100" dir="2700000" algn="tl">
                    <a:srgbClr val="000000">
                      <a:alpha val="43137"/>
                    </a:srgbClr>
                  </a:outerShdw>
                </a:effectLst>
                <a:latin typeface="+mn-lt"/>
                <a:ea typeface="楷体" pitchFamily="49" charset="-122"/>
              </a:rPr>
              <a:t>前，指定输入为</a:t>
            </a:r>
            <a:r>
              <a:rPr lang="en-US" altLang="zh-CN" b="1" dirty="0">
                <a:effectLst>
                  <a:outerShdw blurRad="38100" dist="38100" dir="2700000" algn="tl">
                    <a:srgbClr val="000000">
                      <a:alpha val="43137"/>
                    </a:srgbClr>
                  </a:outerShdw>
                </a:effectLst>
                <a:latin typeface="+mn-lt"/>
                <a:ea typeface="楷体" pitchFamily="49" charset="-122"/>
              </a:rPr>
              <a:t>double</a:t>
            </a:r>
            <a:r>
              <a:rPr lang="zh-CN" altLang="en-US" b="1" dirty="0">
                <a:effectLst>
                  <a:outerShdw blurRad="38100" dist="38100" dir="2700000" algn="tl">
                    <a:srgbClr val="000000">
                      <a:alpha val="43137"/>
                    </a:srgbClr>
                  </a:outerShdw>
                </a:effectLst>
                <a:latin typeface="+mn-lt"/>
                <a:ea typeface="楷体" pitchFamily="49" charset="-122"/>
              </a:rPr>
              <a:t>型实数。</a:t>
            </a:r>
            <a:endParaRPr lang="en-US" altLang="zh-CN" b="1" dirty="0">
              <a:effectLst>
                <a:outerShdw blurRad="38100" dist="38100" dir="2700000" algn="tl">
                  <a:srgbClr val="000000">
                    <a:alpha val="43137"/>
                  </a:srgbClr>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itchFamily="49" charset="-122"/>
              </a:rPr>
              <a:t>h</a:t>
            </a:r>
            <a:r>
              <a:rPr lang="zh-CN" altLang="en-US" b="1" dirty="0">
                <a:solidFill>
                  <a:srgbClr val="FF0066"/>
                </a:solidFill>
                <a:effectLst>
                  <a:outerShdw blurRad="38100" dist="38100" dir="2700000" algn="tl">
                    <a:srgbClr val="000000">
                      <a:alpha val="43137"/>
                    </a:srgbClr>
                  </a:outerShdw>
                </a:effectLst>
                <a:latin typeface="+mn-lt"/>
                <a:ea typeface="楷体" pitchFamily="49" charset="-122"/>
              </a:rPr>
              <a:t>：</a:t>
            </a:r>
            <a:r>
              <a:rPr lang="zh-CN" altLang="en-US" b="1" dirty="0">
                <a:effectLst>
                  <a:outerShdw blurRad="38100" dist="38100" dir="2700000" algn="tl">
                    <a:srgbClr val="000000">
                      <a:alpha val="43137"/>
                    </a:srgbClr>
                  </a:outerShdw>
                </a:effectLst>
                <a:latin typeface="+mn-lt"/>
                <a:ea typeface="楷体" pitchFamily="49" charset="-122"/>
              </a:rPr>
              <a:t>用于</a:t>
            </a:r>
            <a:r>
              <a:rPr lang="en-US" altLang="zh-CN" b="1" dirty="0">
                <a:effectLst>
                  <a:outerShdw blurRad="38100" dist="38100" dir="2700000" algn="tl">
                    <a:srgbClr val="000000">
                      <a:alpha val="43137"/>
                    </a:srgbClr>
                  </a:outerShdw>
                </a:effectLst>
                <a:latin typeface="+mn-lt"/>
                <a:ea typeface="楷体" pitchFamily="49" charset="-122"/>
              </a:rPr>
              <a:t>d</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a:effectLst>
                  <a:outerShdw blurRad="38100" dist="38100" dir="2700000" algn="tl">
                    <a:srgbClr val="000000">
                      <a:alpha val="43137"/>
                    </a:srgbClr>
                  </a:outerShdw>
                </a:effectLst>
                <a:latin typeface="+mn-lt"/>
                <a:ea typeface="楷体" pitchFamily="49" charset="-122"/>
              </a:rPr>
              <a:t>u</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a:effectLst>
                  <a:outerShdw blurRad="38100" dist="38100" dir="2700000" algn="tl">
                    <a:srgbClr val="000000">
                      <a:alpha val="43137"/>
                    </a:srgbClr>
                  </a:outerShdw>
                </a:effectLst>
                <a:latin typeface="+mn-lt"/>
                <a:ea typeface="楷体" pitchFamily="49" charset="-122"/>
              </a:rPr>
              <a:t>o</a:t>
            </a:r>
            <a:r>
              <a:rPr lang="zh-CN" altLang="en-US" b="1" dirty="0">
                <a:effectLst>
                  <a:outerShdw blurRad="38100" dist="38100" dir="2700000" algn="tl">
                    <a:srgbClr val="000000">
                      <a:alpha val="43137"/>
                    </a:srgbClr>
                  </a:outerShdw>
                </a:effectLst>
                <a:latin typeface="+mn-lt"/>
                <a:ea typeface="楷体" pitchFamily="49" charset="-122"/>
              </a:rPr>
              <a:t>、</a:t>
            </a:r>
            <a:r>
              <a:rPr lang="en-US" altLang="zh-CN" b="1" dirty="0" err="1">
                <a:effectLst>
                  <a:outerShdw blurRad="38100" dist="38100" dir="2700000" algn="tl">
                    <a:srgbClr val="000000">
                      <a:alpha val="43137"/>
                    </a:srgbClr>
                  </a:outerShdw>
                </a:effectLst>
                <a:latin typeface="+mn-lt"/>
                <a:ea typeface="楷体" pitchFamily="49" charset="-122"/>
              </a:rPr>
              <a:t>x|X</a:t>
            </a:r>
            <a:r>
              <a:rPr lang="zh-CN" altLang="en-US" b="1" dirty="0">
                <a:effectLst>
                  <a:outerShdw blurRad="38100" dist="38100" dir="2700000" algn="tl">
                    <a:srgbClr val="000000">
                      <a:alpha val="43137"/>
                    </a:srgbClr>
                  </a:outerShdw>
                </a:effectLst>
                <a:latin typeface="+mn-lt"/>
                <a:ea typeface="楷体" pitchFamily="49" charset="-122"/>
              </a:rPr>
              <a:t>前，指定输入为</a:t>
            </a:r>
            <a:r>
              <a:rPr lang="en-US" altLang="zh-CN" b="1" dirty="0">
                <a:effectLst>
                  <a:outerShdw blurRad="38100" dist="38100" dir="2700000" algn="tl">
                    <a:srgbClr val="000000">
                      <a:alpha val="43137"/>
                    </a:srgbClr>
                  </a:outerShdw>
                </a:effectLst>
                <a:latin typeface="+mn-lt"/>
                <a:ea typeface="楷体" pitchFamily="49" charset="-122"/>
              </a:rPr>
              <a:t>short</a:t>
            </a:r>
            <a:r>
              <a:rPr lang="zh-CN" altLang="en-US" b="1" dirty="0">
                <a:effectLst>
                  <a:outerShdw blurRad="38100" dist="38100" dir="2700000" algn="tl">
                    <a:srgbClr val="000000">
                      <a:alpha val="43137"/>
                    </a:srgbClr>
                  </a:outerShdw>
                </a:effectLst>
                <a:latin typeface="+mn-lt"/>
                <a:ea typeface="楷体" pitchFamily="49" charset="-122"/>
              </a:rPr>
              <a:t>型整数。</a:t>
            </a:r>
          </a:p>
        </p:txBody>
      </p:sp>
      <p:grpSp>
        <p:nvGrpSpPr>
          <p:cNvPr id="774171" name="Group 27"/>
          <p:cNvGrpSpPr>
            <a:grpSpLocks/>
          </p:cNvGrpSpPr>
          <p:nvPr/>
        </p:nvGrpSpPr>
        <p:grpSpPr bwMode="auto">
          <a:xfrm>
            <a:off x="-9117" y="0"/>
            <a:ext cx="446088" cy="6858000"/>
            <a:chOff x="0" y="0"/>
            <a:chExt cx="281" cy="4320"/>
          </a:xfrm>
        </p:grpSpPr>
        <p:sp>
          <p:nvSpPr>
            <p:cNvPr id="774172"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74173"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35861EE-A252-06C1-0EAF-895E88ED4891}"/>
              </a:ext>
            </a:extLst>
          </p:cNvPr>
          <p:cNvSpPr>
            <a:spLocks noGrp="1"/>
          </p:cNvSpPr>
          <p:nvPr>
            <p:ph type="sldNum" sz="quarter" idx="12"/>
          </p:nvPr>
        </p:nvSpPr>
        <p:spPr/>
        <p:txBody>
          <a:bodyPr/>
          <a:lstStyle/>
          <a:p>
            <a:fld id="{15D7C00E-7268-483F-89C0-8B682B5C72E5}" type="slidenum">
              <a:rPr lang="en-US" altLang="zh-CN" smtClean="0"/>
              <a:pPr/>
              <a:t>21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4150"/>
                                        </p:tgtEl>
                                        <p:attrNameLst>
                                          <p:attrName>style.visibility</p:attrName>
                                        </p:attrNameLst>
                                      </p:cBhvr>
                                      <p:to>
                                        <p:strVal val="visible"/>
                                      </p:to>
                                    </p:set>
                                    <p:anim calcmode="lin" valueType="num">
                                      <p:cBhvr additive="base">
                                        <p:cTn id="7" dur="500" fill="hold"/>
                                        <p:tgtEl>
                                          <p:spTgt spid="774150"/>
                                        </p:tgtEl>
                                        <p:attrNameLst>
                                          <p:attrName>ppt_x</p:attrName>
                                        </p:attrNameLst>
                                      </p:cBhvr>
                                      <p:tavLst>
                                        <p:tav tm="0">
                                          <p:val>
                                            <p:strVal val="0-#ppt_w/2"/>
                                          </p:val>
                                        </p:tav>
                                        <p:tav tm="100000">
                                          <p:val>
                                            <p:strVal val="#ppt_x"/>
                                          </p:val>
                                        </p:tav>
                                      </p:tavLst>
                                    </p:anim>
                                    <p:anim calcmode="lin" valueType="num">
                                      <p:cBhvr additive="base">
                                        <p:cTn id="8" dur="500" fill="hold"/>
                                        <p:tgtEl>
                                          <p:spTgt spid="774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4168"/>
                                        </p:tgtEl>
                                        <p:attrNameLst>
                                          <p:attrName>style.visibility</p:attrName>
                                        </p:attrNameLst>
                                      </p:cBhvr>
                                      <p:to>
                                        <p:strVal val="visible"/>
                                      </p:to>
                                    </p:set>
                                    <p:anim calcmode="lin" valueType="num">
                                      <p:cBhvr additive="base">
                                        <p:cTn id="13" dur="500" fill="hold"/>
                                        <p:tgtEl>
                                          <p:spTgt spid="774168"/>
                                        </p:tgtEl>
                                        <p:attrNameLst>
                                          <p:attrName>ppt_x</p:attrName>
                                        </p:attrNameLst>
                                      </p:cBhvr>
                                      <p:tavLst>
                                        <p:tav tm="0">
                                          <p:val>
                                            <p:strVal val="0-#ppt_w/2"/>
                                          </p:val>
                                        </p:tav>
                                        <p:tav tm="100000">
                                          <p:val>
                                            <p:strVal val="#ppt_x"/>
                                          </p:val>
                                        </p:tav>
                                      </p:tavLst>
                                    </p:anim>
                                    <p:anim calcmode="lin" valueType="num">
                                      <p:cBhvr additive="base">
                                        <p:cTn id="14" dur="500" fill="hold"/>
                                        <p:tgtEl>
                                          <p:spTgt spid="7741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4151"/>
                                        </p:tgtEl>
                                        <p:attrNameLst>
                                          <p:attrName>style.visibility</p:attrName>
                                        </p:attrNameLst>
                                      </p:cBhvr>
                                      <p:to>
                                        <p:strVal val="visible"/>
                                      </p:to>
                                    </p:set>
                                    <p:animEffect transition="in" filter="box(out)">
                                      <p:cBhvr>
                                        <p:cTn id="18" dur="500"/>
                                        <p:tgtEl>
                                          <p:spTgt spid="77415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4169"/>
                                        </p:tgtEl>
                                        <p:attrNameLst>
                                          <p:attrName>style.visibility</p:attrName>
                                        </p:attrNameLst>
                                      </p:cBhvr>
                                      <p:to>
                                        <p:strVal val="visible"/>
                                      </p:to>
                                    </p:set>
                                    <p:anim calcmode="lin" valueType="num">
                                      <p:cBhvr additive="base">
                                        <p:cTn id="23" dur="500" fill="hold"/>
                                        <p:tgtEl>
                                          <p:spTgt spid="774169"/>
                                        </p:tgtEl>
                                        <p:attrNameLst>
                                          <p:attrName>ppt_x</p:attrName>
                                        </p:attrNameLst>
                                      </p:cBhvr>
                                      <p:tavLst>
                                        <p:tav tm="0">
                                          <p:val>
                                            <p:strVal val="0-#ppt_w/2"/>
                                          </p:val>
                                        </p:tav>
                                        <p:tav tm="100000">
                                          <p:val>
                                            <p:strVal val="#ppt_x"/>
                                          </p:val>
                                        </p:tav>
                                      </p:tavLst>
                                    </p:anim>
                                    <p:anim calcmode="lin" valueType="num">
                                      <p:cBhvr additive="base">
                                        <p:cTn id="24" dur="500" fill="hold"/>
                                        <p:tgtEl>
                                          <p:spTgt spid="7741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4170"/>
                                        </p:tgtEl>
                                        <p:attrNameLst>
                                          <p:attrName>style.visibility</p:attrName>
                                        </p:attrNameLst>
                                      </p:cBhvr>
                                      <p:to>
                                        <p:strVal val="visible"/>
                                      </p:to>
                                    </p:set>
                                    <p:animEffect transition="in" filter="box(out)">
                                      <p:cBhvr>
                                        <p:cTn id="28" dur="500"/>
                                        <p:tgtEl>
                                          <p:spTgt spid="77417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0" grpId="0"/>
      <p:bldP spid="774151" grpId="0" animBg="1"/>
      <p:bldP spid="774168" grpId="0"/>
      <p:bldP spid="774169" grpId="0"/>
      <p:bldP spid="774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6213" name="Text Box 21"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("%d:%d:%d", &amp;h, &amp;m, &amp;s); </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假设给</a:t>
            </a:r>
            <a:r>
              <a:rPr lang="en-US" altLang="zh-CN" sz="2000" b="1" dirty="0">
                <a:effectLst>
                  <a:outerShdw blurRad="38100" dist="38100" dir="2700000" algn="tl">
                    <a:srgbClr val="FFFFFF"/>
                  </a:outerShdw>
                </a:effectLst>
                <a:latin typeface="+mn-lt"/>
                <a:ea typeface="楷体" pitchFamily="49" charset="-122"/>
              </a:rPr>
              <a:t>h</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，给</a:t>
            </a:r>
            <a:r>
              <a:rPr lang="en-US" altLang="zh-CN" sz="2000" b="1" dirty="0">
                <a:effectLst>
                  <a:outerShdw blurRad="38100" dist="38100" dir="2700000" algn="tl">
                    <a:srgbClr val="FFFFFF"/>
                  </a:outerShdw>
                </a:effectLst>
                <a:latin typeface="+mn-lt"/>
                <a:ea typeface="楷体" pitchFamily="49" charset="-122"/>
              </a:rPr>
              <a:t>m</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30</a:t>
            </a:r>
            <a:r>
              <a:rPr lang="zh-CN" altLang="en-US" sz="2000" b="1" dirty="0">
                <a:effectLst>
                  <a:outerShdw blurRad="38100" dist="38100" dir="2700000" algn="tl">
                    <a:srgbClr val="FFFFFF"/>
                  </a:outerShdw>
                </a:effectLst>
                <a:latin typeface="+mn-lt"/>
                <a:ea typeface="楷体" pitchFamily="49" charset="-122"/>
              </a:rPr>
              <a:t>，给</a:t>
            </a:r>
            <a:r>
              <a:rPr lang="en-US" altLang="zh-CN" sz="2000" b="1" dirty="0">
                <a:effectLst>
                  <a:outerShdw blurRad="38100" dist="38100" dir="2700000" algn="tl">
                    <a:srgbClr val="FFFFFF"/>
                  </a:outerShdw>
                </a:effectLst>
                <a:latin typeface="+mn-lt"/>
                <a:ea typeface="楷体" pitchFamily="49" charset="-122"/>
              </a:rPr>
              <a:t>s</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，正确的输入操作为：</a:t>
            </a:r>
          </a:p>
          <a:p>
            <a:r>
              <a:rPr lang="zh-CN" altLang="en-US"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12:30:10</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dirty="0">
                <a:ea typeface="楷体_GB2312" pitchFamily="49" charset="-122"/>
              </a:rPr>
              <a:t> </a:t>
            </a:r>
          </a:p>
        </p:txBody>
      </p:sp>
      <p:sp>
        <p:nvSpPr>
          <p:cNvPr id="776214" name="Text Box 22"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("num1=%d, num2=%d\n", &amp;num1, &amp;num2);</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假设给</a:t>
            </a:r>
            <a:r>
              <a:rPr lang="en-US" altLang="zh-CN" sz="2000" b="1" dirty="0">
                <a:effectLst>
                  <a:outerShdw blurRad="38100" dist="38100" dir="2700000" algn="tl">
                    <a:srgbClr val="FFFFFF"/>
                  </a:outerShdw>
                </a:effectLst>
                <a:latin typeface="+mn-lt"/>
                <a:ea typeface="楷体" pitchFamily="49" charset="-122"/>
              </a:rPr>
              <a:t>num1</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，给</a:t>
            </a:r>
            <a:r>
              <a:rPr lang="en-US" altLang="zh-CN" sz="2000" b="1" dirty="0">
                <a:effectLst>
                  <a:outerShdw blurRad="38100" dist="38100" dir="2700000" algn="tl">
                    <a:srgbClr val="FFFFFF"/>
                  </a:outerShdw>
                </a:effectLst>
                <a:latin typeface="+mn-lt"/>
                <a:ea typeface="楷体" pitchFamily="49" charset="-122"/>
              </a:rPr>
              <a:t>num2</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36</a:t>
            </a:r>
            <a:r>
              <a:rPr lang="zh-CN" altLang="en-US" sz="2000" b="1" dirty="0">
                <a:effectLst>
                  <a:outerShdw blurRad="38100" dist="38100" dir="2700000" algn="tl">
                    <a:srgbClr val="FFFFFF"/>
                  </a:outerShdw>
                </a:effectLst>
                <a:latin typeface="+mn-lt"/>
                <a:ea typeface="楷体" pitchFamily="49" charset="-122"/>
              </a:rPr>
              <a:t>，正确的输入操作为：</a:t>
            </a:r>
          </a:p>
          <a:p>
            <a:r>
              <a:rPr lang="zh-CN" altLang="en-US" sz="2000" b="1" dirty="0">
                <a:solidFill>
                  <a:schemeClr val="accent2"/>
                </a:solidFill>
                <a:effectLst>
                  <a:outerShdw blurRad="38100" dist="38100" dir="2700000" algn="tl">
                    <a:srgbClr val="000000"/>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num1=12</a:t>
            </a:r>
            <a:r>
              <a:rPr lang="zh-CN" altLang="en-US" sz="2000" b="1" dirty="0">
                <a:solidFill>
                  <a:schemeClr val="accent2"/>
                </a:solidFill>
                <a:effectLst>
                  <a:outerShdw blurRad="38100" dist="38100" dir="2700000" algn="tl">
                    <a:srgbClr val="000000"/>
                  </a:outerShdw>
                </a:effectLst>
                <a:ea typeface="楷体_GB2312" pitchFamily="49" charset="-122"/>
              </a:rPr>
              <a:t>，</a:t>
            </a:r>
            <a:r>
              <a:rPr lang="en-US" altLang="zh-CN" sz="2000" b="1" dirty="0">
                <a:solidFill>
                  <a:schemeClr val="accent2"/>
                </a:solidFill>
                <a:effectLst>
                  <a:outerShdw blurRad="38100" dist="38100" dir="2700000" algn="tl">
                    <a:srgbClr val="000000"/>
                  </a:outerShdw>
                </a:effectLst>
                <a:ea typeface="楷体_GB2312" pitchFamily="49" charset="-122"/>
              </a:rPr>
              <a:t>num2=36\n</a:t>
            </a:r>
            <a:r>
              <a:rPr lang="en-US" altLang="zh-CN" sz="2000" b="1" dirty="0">
                <a:solidFill>
                  <a:schemeClr val="accent2"/>
                </a:solidFill>
                <a:effectLst>
                  <a:outerShdw blurRad="38100" dist="38100" dir="2700000" algn="tl">
                    <a:srgbClr val="000000"/>
                  </a:outerShdw>
                </a:effectLst>
                <a:latin typeface="+mn-ea"/>
                <a:ea typeface="+mn-ea"/>
              </a:rPr>
              <a:t>↙</a:t>
            </a:r>
          </a:p>
        </p:txBody>
      </p:sp>
      <p:sp>
        <p:nvSpPr>
          <p:cNvPr id="776203" name="Text Box 11" descr="信纸"/>
          <p:cNvSpPr txBox="1">
            <a:spLocks noChangeArrowheads="1"/>
          </p:cNvSpPr>
          <p:nvPr/>
        </p:nvSpPr>
        <p:spPr bwMode="auto">
          <a:xfrm>
            <a:off x="2135262" y="1844824"/>
            <a:ext cx="8281218" cy="30241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solidFill>
                  <a:srgbClr val="FF33CC"/>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d%d</a:t>
            </a:r>
            <a:r>
              <a:rPr lang="en-US" altLang="zh-CN" sz="2000" b="1" dirty="0">
                <a:solidFill>
                  <a:srgbClr val="CC0066"/>
                </a:solidFill>
                <a:effectLst>
                  <a:outerShdw blurRad="38100" dist="38100" dir="2700000" algn="tl">
                    <a:srgbClr val="000000"/>
                  </a:outerShdw>
                </a:effectLst>
                <a:ea typeface="楷体_GB2312" pitchFamily="49" charset="-122"/>
              </a:rPr>
              <a:t>", &amp;num1, &amp;num2);</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假设给</a:t>
            </a:r>
            <a:r>
              <a:rPr lang="en-US" altLang="zh-CN" sz="2000" b="1" dirty="0">
                <a:effectLst>
                  <a:outerShdw blurRad="38100" dist="38100" dir="2700000" algn="tl">
                    <a:srgbClr val="FFFFFF"/>
                  </a:outerShdw>
                </a:effectLst>
                <a:latin typeface="+mn-lt"/>
                <a:ea typeface="楷体" pitchFamily="49" charset="-122"/>
              </a:rPr>
              <a:t>num1</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，给</a:t>
            </a:r>
            <a:r>
              <a:rPr lang="en-US" altLang="zh-CN" sz="2000" b="1" dirty="0">
                <a:effectLst>
                  <a:outerShdw blurRad="38100" dist="38100" dir="2700000" algn="tl">
                    <a:srgbClr val="FFFFFF"/>
                  </a:outerShdw>
                </a:effectLst>
                <a:latin typeface="+mn-lt"/>
                <a:ea typeface="楷体" pitchFamily="49" charset="-122"/>
              </a:rPr>
              <a:t>num2</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36</a:t>
            </a:r>
            <a:r>
              <a:rPr lang="zh-CN" altLang="en-US" sz="2000" b="1" dirty="0">
                <a:effectLst>
                  <a:outerShdw blurRad="38100" dist="38100" dir="2700000" algn="tl">
                    <a:srgbClr val="FFFFFF"/>
                  </a:outerShdw>
                </a:effectLst>
                <a:latin typeface="+mn-lt"/>
                <a:ea typeface="楷体" pitchFamily="49" charset="-122"/>
              </a:rPr>
              <a:t>，则正确的输入操作为：</a:t>
            </a:r>
          </a:p>
          <a:p>
            <a:r>
              <a:rPr lang="zh-CN" altLang="en-US" sz="2000" b="1" dirty="0">
                <a:effectLst>
                  <a:outerShdw blurRad="38100" dist="38100" dir="2700000" algn="tl">
                    <a:srgbClr val="FFFFFF"/>
                  </a:outerShdw>
                </a:effectLst>
                <a:latin typeface="+mn-lt"/>
                <a:ea typeface="楷体" pitchFamily="49" charset="-122"/>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12</a:t>
            </a:r>
            <a:r>
              <a:rPr lang="en-US" altLang="zh-CN" sz="2000" b="1" dirty="0">
                <a:solidFill>
                  <a:schemeClr val="accent2"/>
                </a:solidFill>
                <a:latin typeface="+mn-lt"/>
                <a:ea typeface="楷体" pitchFamily="49" charset="-122"/>
              </a:rPr>
              <a:t>□</a:t>
            </a:r>
            <a:r>
              <a:rPr lang="en-US" altLang="zh-CN" sz="2000" b="1" dirty="0">
                <a:solidFill>
                  <a:schemeClr val="accent2"/>
                </a:solidFill>
                <a:effectLst>
                  <a:outerShdw blurRad="38100" dist="38100" dir="2700000" algn="tl">
                    <a:srgbClr val="000000"/>
                  </a:outerShdw>
                </a:effectLst>
                <a:latin typeface="+mn-lt"/>
                <a:ea typeface="楷体" pitchFamily="49" charset="-122"/>
              </a:rPr>
              <a:t>36</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effectLst>
                  <a:outerShdw blurRad="38100" dist="38100" dir="2700000" algn="tl">
                    <a:srgbClr val="FFFFFF"/>
                  </a:outerShdw>
                </a:effectLst>
                <a:latin typeface="+mn-lt"/>
                <a:ea typeface="楷体" pitchFamily="49" charset="-122"/>
              </a:rPr>
              <a:t>   </a:t>
            </a:r>
          </a:p>
          <a:p>
            <a:r>
              <a:rPr lang="zh-CN" altLang="en-US" sz="2000" b="1" dirty="0">
                <a:effectLst>
                  <a:outerShdw blurRad="38100" dist="38100" dir="2700000" algn="tl">
                    <a:srgbClr val="FFFFFF"/>
                  </a:outerShdw>
                </a:effectLst>
                <a:latin typeface="+mn-lt"/>
                <a:ea typeface="楷体" pitchFamily="49" charset="-122"/>
              </a:rPr>
              <a:t>或者   </a:t>
            </a:r>
          </a:p>
          <a:p>
            <a:r>
              <a:rPr lang="zh-CN" altLang="en-US" sz="2000" b="1" dirty="0">
                <a:effectLst>
                  <a:outerShdw blurRad="38100" dist="38100" dir="2700000" algn="tl">
                    <a:srgbClr val="FFFFFF"/>
                  </a:outerShdw>
                </a:effectLst>
                <a:latin typeface="+mn-lt"/>
                <a:ea typeface="楷体" pitchFamily="49" charset="-122"/>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12</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solidFill>
                  <a:schemeClr val="accent2"/>
                </a:solidFill>
                <a:effectLst>
                  <a:outerShdw blurRad="38100" dist="38100" dir="2700000" algn="tl">
                    <a:srgbClr val="000000"/>
                  </a:outerShdw>
                </a:effectLst>
                <a:latin typeface="+mn-lt"/>
                <a:ea typeface="楷体" pitchFamily="49" charset="-122"/>
              </a:rPr>
              <a:t>  </a:t>
            </a:r>
          </a:p>
          <a:p>
            <a:r>
              <a:rPr lang="en-US" altLang="zh-CN" sz="2000" b="1" dirty="0">
                <a:solidFill>
                  <a:schemeClr val="accent2"/>
                </a:solidFill>
                <a:effectLst>
                  <a:outerShdw blurRad="38100" dist="38100" dir="2700000" algn="tl">
                    <a:srgbClr val="000000"/>
                  </a:outerShdw>
                </a:effectLst>
                <a:latin typeface="+mn-lt"/>
                <a:ea typeface="楷体" pitchFamily="49" charset="-122"/>
              </a:rPr>
              <a:t>        36</a:t>
            </a:r>
            <a:r>
              <a:rPr lang="en-US" altLang="zh-CN" sz="2000" b="1" dirty="0">
                <a:solidFill>
                  <a:schemeClr val="accent2"/>
                </a:solidFill>
                <a:effectLst>
                  <a:outerShdw blurRad="38100" dist="38100" dir="2700000" algn="tl">
                    <a:srgbClr val="000000"/>
                  </a:outerShdw>
                </a:effectLst>
                <a:latin typeface="+mn-ea"/>
                <a:ea typeface="+mn-ea"/>
              </a:rPr>
              <a:t>↙</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使用“</a:t>
            </a:r>
            <a:r>
              <a:rPr lang="zh-CN" altLang="en-US"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itchFamily="49" charset="-122"/>
              </a:rPr>
              <a:t>”符号表示按回车键操作，在输入数据操作中的作用是，通知系统输入操作结束。</a:t>
            </a:r>
          </a:p>
        </p:txBody>
      </p:sp>
      <p:sp>
        <p:nvSpPr>
          <p:cNvPr id="776197" name="Text Box 5"/>
          <p:cNvSpPr txBox="1">
            <a:spLocks noChangeArrowheads="1"/>
          </p:cNvSpPr>
          <p:nvPr/>
        </p:nvSpPr>
        <p:spPr bwMode="auto">
          <a:xfrm>
            <a:off x="1049747" y="188640"/>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使用</a:t>
            </a:r>
            <a:r>
              <a:rPr lang="en-US" altLang="zh-CN" b="1" dirty="0" err="1">
                <a:solidFill>
                  <a:srgbClr val="FF33CC"/>
                </a:solidFill>
                <a:effectLst>
                  <a:outerShdw blurRad="38100" dist="38100" dir="2700000" algn="tl">
                    <a:srgbClr val="000000"/>
                  </a:outerShdw>
                </a:effectLst>
                <a:latin typeface="+mn-lt"/>
                <a:ea typeface="楷体" pitchFamily="49" charset="-122"/>
              </a:rPr>
              <a:t>scanf</a:t>
            </a:r>
            <a:r>
              <a:rPr lang="zh-CN" altLang="en-US" b="1" dirty="0">
                <a:solidFill>
                  <a:srgbClr val="FF33CC"/>
                </a:solidFill>
                <a:effectLst>
                  <a:outerShdw blurRad="38100" dist="38100" dir="2700000" algn="tl">
                    <a:srgbClr val="000000"/>
                  </a:outerShdw>
                </a:effectLst>
                <a:latin typeface="+mn-lt"/>
                <a:ea typeface="楷体" pitchFamily="49" charset="-122"/>
              </a:rPr>
              <a:t>函数注意事项</a:t>
            </a:r>
            <a:r>
              <a:rPr lang="zh-CN" altLang="en-US" dirty="0">
                <a:solidFill>
                  <a:srgbClr val="FF33CC"/>
                </a:solidFill>
                <a:latin typeface="+mn-lt"/>
                <a:ea typeface="楷体" pitchFamily="49" charset="-122"/>
              </a:rPr>
              <a:t> </a:t>
            </a:r>
          </a:p>
        </p:txBody>
      </p:sp>
      <p:sp>
        <p:nvSpPr>
          <p:cNvPr id="776201" name="Rectangle 9"/>
          <p:cNvSpPr>
            <a:spLocks noChangeArrowheads="1"/>
          </p:cNvSpPr>
          <p:nvPr/>
        </p:nvSpPr>
        <p:spPr bwMode="auto">
          <a:xfrm>
            <a:off x="695400" y="620688"/>
            <a:ext cx="11108643" cy="3046988"/>
          </a:xfrm>
          <a:prstGeom prst="rect">
            <a:avLst/>
          </a:prstGeom>
          <a:noFill/>
          <a:ln w="38100">
            <a:noFill/>
            <a:miter lim="800000"/>
            <a:headEnd/>
            <a:tailEnd/>
          </a:ln>
          <a:effectLst/>
        </p:spPr>
        <p:txBody>
          <a:bodyPr wrap="square" anchor="ctr">
            <a:spAutoFit/>
          </a:bodyPr>
          <a:lstStyle/>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1</a:t>
            </a:r>
            <a:r>
              <a:rPr lang="zh-CN" altLang="en-US" b="1" dirty="0">
                <a:effectLst>
                  <a:outerShdw blurRad="38100" dist="38100" dir="2700000" algn="tl">
                    <a:srgbClr val="FFFFFF"/>
                  </a:outerShdw>
                </a:effectLst>
                <a:latin typeface="+mn-lt"/>
                <a:ea typeface="楷体" pitchFamily="49" charset="-122"/>
              </a:rPr>
              <a:t>）如果相邻两个格式控制符之间，不指定数据分隔符（如逗号、冒号等），则相应的两个输入数据之间，</a:t>
            </a:r>
            <a:r>
              <a:rPr lang="zh-CN" altLang="en-US" b="1" dirty="0">
                <a:solidFill>
                  <a:srgbClr val="339966"/>
                </a:solidFill>
                <a:effectLst>
                  <a:outerShdw blurRad="38100" dist="38100" dir="2700000" algn="tl">
                    <a:srgbClr val="000000"/>
                  </a:outerShdw>
                </a:effectLst>
                <a:latin typeface="+mn-lt"/>
                <a:ea typeface="楷体" pitchFamily="49" charset="-122"/>
              </a:rPr>
              <a:t>至少用一个空格分隔，或者用</a:t>
            </a:r>
            <a:r>
              <a:rPr lang="en-US" altLang="zh-CN" b="1" dirty="0">
                <a:solidFill>
                  <a:srgbClr val="339966"/>
                </a:solidFill>
                <a:effectLst>
                  <a:outerShdw blurRad="38100" dist="38100" dir="2700000" algn="tl">
                    <a:srgbClr val="000000"/>
                  </a:outerShdw>
                </a:effectLst>
                <a:latin typeface="+mn-lt"/>
                <a:ea typeface="楷体" pitchFamily="49" charset="-122"/>
              </a:rPr>
              <a:t>Tab</a:t>
            </a:r>
            <a:r>
              <a:rPr lang="zh-CN" altLang="en-US" b="1" dirty="0">
                <a:solidFill>
                  <a:srgbClr val="339966"/>
                </a:solidFill>
                <a:effectLst>
                  <a:outerShdw blurRad="38100" dist="38100" dir="2700000" algn="tl">
                    <a:srgbClr val="000000"/>
                  </a:outerShdw>
                </a:effectLst>
                <a:latin typeface="+mn-lt"/>
                <a:ea typeface="楷体" pitchFamily="49" charset="-122"/>
              </a:rPr>
              <a:t>键分隔，或者输入一个数据后，按回车</a:t>
            </a:r>
            <a:r>
              <a:rPr lang="zh-CN" altLang="en-US" b="1" dirty="0">
                <a:effectLst>
                  <a:outerShdw blurRad="38100" dist="38100" dir="2700000" algn="tl">
                    <a:srgbClr val="FFFFFF"/>
                  </a:outerShdw>
                </a:effectLst>
                <a:latin typeface="+mn-lt"/>
                <a:ea typeface="楷体" pitchFamily="49" charset="-122"/>
              </a:rPr>
              <a:t>，然后再输入下一个数据。</a:t>
            </a:r>
            <a:endParaRPr lang="en-US" altLang="zh-CN" b="1" dirty="0">
              <a:effectLst>
                <a:outerShdw blurRad="38100" dist="38100" dir="2700000" algn="tl">
                  <a:srgbClr val="FFFFFF"/>
                </a:outerShdw>
              </a:effectLst>
              <a:latin typeface="+mn-lt"/>
              <a:ea typeface="楷体" pitchFamily="49" charset="-122"/>
            </a:endParaRPr>
          </a:p>
          <a:p>
            <a:pPr indent="266700">
              <a:tabLst>
                <a:tab pos="533400" algn="l"/>
              </a:tabLst>
            </a:pPr>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2</a:t>
            </a:r>
            <a:r>
              <a:rPr lang="zh-CN" altLang="en-US" b="1" dirty="0">
                <a:effectLst>
                  <a:outerShdw blurRad="38100" dist="38100" dir="2700000" algn="tl">
                    <a:srgbClr val="FFFFFF"/>
                  </a:outerShdw>
                </a:effectLst>
                <a:latin typeface="+mn-lt"/>
                <a:ea typeface="楷体" pitchFamily="49" charset="-122"/>
              </a:rPr>
              <a:t>）格式控制字符串中出现的常规字符（包括转义字符），务必原样输入。</a:t>
            </a:r>
            <a:r>
              <a:rPr lang="zh-CN" altLang="en-US" dirty="0">
                <a:latin typeface="+mn-lt"/>
                <a:ea typeface="楷体" pitchFamily="49" charset="-122"/>
              </a:rPr>
              <a:t>  </a:t>
            </a:r>
          </a:p>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3</a:t>
            </a:r>
            <a:r>
              <a:rPr lang="zh-CN" altLang="en-US" b="1" dirty="0">
                <a:effectLst>
                  <a:outerShdw blurRad="38100" dist="38100" dir="2700000" algn="tl">
                    <a:srgbClr val="FFFFFF"/>
                  </a:outerShdw>
                </a:effectLst>
                <a:latin typeface="+mn-lt"/>
                <a:ea typeface="楷体" pitchFamily="49" charset="-122"/>
              </a:rPr>
              <a:t>）为改善人机交互性，同时简化输入操作，在设计输入操作时，一般先用</a:t>
            </a:r>
            <a:r>
              <a:rPr lang="en-US" altLang="zh-CN" b="1" dirty="0" err="1">
                <a:effectLst>
                  <a:outerShdw blurRad="38100" dist="38100" dir="2700000" algn="tl">
                    <a:srgbClr val="FFFFFF"/>
                  </a:outerShdw>
                </a:effectLst>
                <a:latin typeface="+mn-lt"/>
                <a:ea typeface="楷体" pitchFamily="49" charset="-122"/>
              </a:rPr>
              <a:t>printf</a:t>
            </a:r>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函数输出一个提示信息，再用</a:t>
            </a:r>
            <a:r>
              <a:rPr lang="en-US" altLang="zh-CN" b="1" dirty="0" err="1">
                <a:effectLst>
                  <a:outerShdw blurRad="38100" dist="38100" dir="2700000" algn="tl">
                    <a:srgbClr val="FFFFFF"/>
                  </a:outerShdw>
                </a:effectLst>
                <a:latin typeface="+mn-lt"/>
                <a:ea typeface="楷体" pitchFamily="49" charset="-122"/>
              </a:rPr>
              <a:t>scanf</a:t>
            </a:r>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函数进行数据输入</a:t>
            </a:r>
            <a:r>
              <a:rPr lang="zh-CN" altLang="en-US" dirty="0">
                <a:latin typeface="+mn-lt"/>
                <a:ea typeface="楷体" pitchFamily="49" charset="-122"/>
              </a:rPr>
              <a:t> 。</a:t>
            </a:r>
          </a:p>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4</a:t>
            </a:r>
            <a:r>
              <a:rPr lang="zh-CN" altLang="en-US" b="1" dirty="0">
                <a:effectLst>
                  <a:outerShdw blurRad="38100" dist="38100" dir="2700000" algn="tl">
                    <a:srgbClr val="FFFFFF"/>
                  </a:outerShdw>
                </a:effectLst>
                <a:latin typeface="+mn-lt"/>
                <a:ea typeface="楷体" pitchFamily="49" charset="-122"/>
              </a:rPr>
              <a:t>）当格式控制字符串中指定了输入数据的域宽</a:t>
            </a:r>
            <a:r>
              <a:rPr lang="en-US" altLang="zh-CN" b="1" dirty="0">
                <a:effectLst>
                  <a:outerShdw blurRad="38100" dist="38100" dir="2700000" algn="tl">
                    <a:srgbClr val="FFFFFF"/>
                  </a:outerShdw>
                </a:effectLst>
                <a:latin typeface="+mn-lt"/>
                <a:ea typeface="楷体" pitchFamily="49" charset="-122"/>
              </a:rPr>
              <a:t>width</a:t>
            </a:r>
            <a:r>
              <a:rPr lang="zh-CN" altLang="en-US" b="1" dirty="0">
                <a:effectLst>
                  <a:outerShdw blurRad="38100" dist="38100" dir="2700000" algn="tl">
                    <a:srgbClr val="FFFFFF"/>
                  </a:outerShdw>
                </a:effectLst>
                <a:latin typeface="+mn-lt"/>
                <a:ea typeface="楷体" pitchFamily="49" charset="-122"/>
              </a:rPr>
              <a:t>时，将读取输入数据中相应的</a:t>
            </a:r>
            <a:r>
              <a:rPr lang="en-US" altLang="zh-CN" b="1" dirty="0">
                <a:effectLst>
                  <a:outerShdw blurRad="38100" dist="38100" dir="2700000" algn="tl">
                    <a:srgbClr val="FFFFFF"/>
                  </a:outerShdw>
                </a:effectLst>
                <a:latin typeface="+mn-lt"/>
                <a:ea typeface="楷体" pitchFamily="49" charset="-122"/>
              </a:rPr>
              <a:t>width</a:t>
            </a:r>
            <a:r>
              <a:rPr lang="zh-CN" altLang="en-US" b="1" dirty="0">
                <a:effectLst>
                  <a:outerShdw blurRad="38100" dist="38100" dir="2700000" algn="tl">
                    <a:srgbClr val="FFFFFF"/>
                  </a:outerShdw>
                </a:effectLst>
                <a:latin typeface="+mn-lt"/>
                <a:ea typeface="楷体" pitchFamily="49" charset="-122"/>
              </a:rPr>
              <a:t>位，但按需要的位数赋给相应的变量，多余部分被舍弃。 </a:t>
            </a:r>
          </a:p>
        </p:txBody>
      </p:sp>
      <p:sp>
        <p:nvSpPr>
          <p:cNvPr id="776215" name="Text Box 23" descr="信纸"/>
          <p:cNvSpPr txBox="1">
            <a:spLocks noChangeArrowheads="1"/>
          </p:cNvSpPr>
          <p:nvPr/>
        </p:nvSpPr>
        <p:spPr bwMode="auto">
          <a:xfrm>
            <a:off x="2135560" y="2998266"/>
            <a:ext cx="8280473" cy="13668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楷体" pitchFamily="49" charset="-122"/>
                <a:ea typeface="楷体" pitchFamily="49" charset="-122"/>
              </a:rPr>
              <a:t>将</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("num1=%d, num2=%d\n", &amp;num1, &amp;num2); </a:t>
            </a:r>
            <a:r>
              <a:rPr lang="zh-CN" altLang="en-US" sz="2000" b="1" dirty="0">
                <a:effectLst>
                  <a:outerShdw blurRad="38100" dist="38100" dir="2700000" algn="tl">
                    <a:srgbClr val="FFFFFF"/>
                  </a:outerShdw>
                </a:effectLst>
                <a:latin typeface="楷体" pitchFamily="49" charset="-122"/>
                <a:ea typeface="楷体" pitchFamily="49" charset="-122"/>
              </a:rPr>
              <a:t>改为</a:t>
            </a:r>
            <a:r>
              <a:rPr lang="zh-CN" altLang="en-US" sz="2000" b="1" dirty="0">
                <a:effectLst>
                  <a:outerShdw blurRad="38100" dist="38100" dir="2700000" algn="tl">
                    <a:srgbClr val="FFFFFF"/>
                  </a:outerShdw>
                </a:effectLst>
                <a:ea typeface="楷体_GB2312" pitchFamily="49" charset="-122"/>
              </a:rPr>
              <a:t>：</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("num1=");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&amp;num1);</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("num2=");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&amp;num2);</a:t>
            </a:r>
          </a:p>
        </p:txBody>
      </p:sp>
      <p:sp>
        <p:nvSpPr>
          <p:cNvPr id="776216" name="Text Box 24" descr="信纸"/>
          <p:cNvSpPr txBox="1">
            <a:spLocks noChangeArrowheads="1"/>
          </p:cNvSpPr>
          <p:nvPr/>
        </p:nvSpPr>
        <p:spPr bwMode="auto">
          <a:xfrm>
            <a:off x="2135560" y="3717032"/>
            <a:ext cx="8280473"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("%3c%3c", &amp;ch1, &amp;ch2);</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itchFamily="49" charset="-122"/>
              </a:rPr>
              <a:t>假设输入</a:t>
            </a:r>
            <a:r>
              <a:rPr lang="en-US" altLang="zh-CN" sz="2000" b="1" dirty="0" err="1">
                <a:effectLst>
                  <a:outerShdw blurRad="38100" dist="38100" dir="2700000" algn="tl">
                    <a:srgbClr val="FFFFFF"/>
                  </a:outerShdw>
                </a:effectLst>
                <a:latin typeface="+mn-lt"/>
                <a:ea typeface="楷体" pitchFamily="49" charset="-122"/>
              </a:rPr>
              <a:t>abcdefg</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itchFamily="49" charset="-122"/>
              </a:rPr>
              <a:t>，则系统将读取的“</a:t>
            </a:r>
            <a:r>
              <a:rPr lang="en-US" altLang="zh-CN" sz="2000" b="1" dirty="0" err="1">
                <a:effectLst>
                  <a:outerShdw blurRad="38100" dist="38100" dir="2700000" algn="tl">
                    <a:srgbClr val="FFFFFF"/>
                  </a:outerShdw>
                </a:effectLst>
                <a:latin typeface="+mn-lt"/>
                <a:ea typeface="楷体" pitchFamily="49" charset="-122"/>
              </a:rPr>
              <a:t>abc</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中的</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赋给变量</a:t>
            </a:r>
            <a:r>
              <a:rPr lang="en-US" altLang="zh-CN" sz="2000" b="1" dirty="0">
                <a:effectLst>
                  <a:outerShdw blurRad="38100" dist="38100" dir="2700000" algn="tl">
                    <a:srgbClr val="FFFFFF"/>
                  </a:outerShdw>
                </a:effectLst>
                <a:latin typeface="+mn-lt"/>
                <a:ea typeface="楷体" pitchFamily="49" charset="-122"/>
              </a:rPr>
              <a:t>ch1</a:t>
            </a:r>
            <a:r>
              <a:rPr lang="zh-CN" altLang="en-US" sz="2000" b="1" dirty="0">
                <a:effectLst>
                  <a:outerShdw blurRad="38100" dist="38100" dir="2700000" algn="tl">
                    <a:srgbClr val="FFFFFF"/>
                  </a:outerShdw>
                </a:effectLst>
                <a:latin typeface="+mn-lt"/>
                <a:ea typeface="楷体" pitchFamily="49" charset="-122"/>
              </a:rPr>
              <a:t>；将读取的</a:t>
            </a:r>
            <a:r>
              <a:rPr lang="en-US" altLang="zh-CN" sz="2000" b="1" dirty="0">
                <a:effectLst>
                  <a:outerShdw blurRad="38100" dist="38100" dir="2700000" algn="tl">
                    <a:srgbClr val="FFFFFF"/>
                  </a:outerShdw>
                </a:effectLst>
                <a:latin typeface="+mn-lt"/>
                <a:ea typeface="楷体" pitchFamily="49" charset="-122"/>
              </a:rPr>
              <a:t>"def"</a:t>
            </a:r>
            <a:r>
              <a:rPr lang="zh-CN" altLang="en-US" sz="2000" b="1" dirty="0">
                <a:effectLst>
                  <a:outerShdw blurRad="38100" dist="38100" dir="2700000" algn="tl">
                    <a:srgbClr val="FFFFFF"/>
                  </a:outerShdw>
                </a:effectLst>
                <a:latin typeface="+mn-lt"/>
                <a:ea typeface="楷体" pitchFamily="49" charset="-122"/>
              </a:rPr>
              <a:t>中的</a:t>
            </a:r>
            <a:r>
              <a:rPr lang="en-US" altLang="zh-CN" sz="2000" b="1" dirty="0">
                <a:effectLst>
                  <a:outerShdw blurRad="38100" dist="38100" dir="2700000" algn="tl">
                    <a:srgbClr val="FFFFFF"/>
                  </a:outerShdw>
                </a:effectLst>
                <a:latin typeface="+mn-lt"/>
                <a:ea typeface="楷体" pitchFamily="49" charset="-122"/>
              </a:rPr>
              <a:t>'d'</a:t>
            </a:r>
            <a:r>
              <a:rPr lang="zh-CN" altLang="en-US" sz="2000" b="1" dirty="0">
                <a:effectLst>
                  <a:outerShdw blurRad="38100" dist="38100" dir="2700000" algn="tl">
                    <a:srgbClr val="FFFFFF"/>
                  </a:outerShdw>
                </a:effectLst>
                <a:latin typeface="+mn-lt"/>
                <a:ea typeface="楷体" pitchFamily="49" charset="-122"/>
              </a:rPr>
              <a:t>赋给变量</a:t>
            </a:r>
            <a:r>
              <a:rPr lang="en-US" altLang="zh-CN" sz="2000" b="1" dirty="0">
                <a:effectLst>
                  <a:outerShdw blurRad="38100" dist="38100" dir="2700000" algn="tl">
                    <a:srgbClr val="FFFFFF"/>
                  </a:outerShdw>
                </a:effectLst>
                <a:latin typeface="+mn-lt"/>
                <a:ea typeface="楷体" pitchFamily="49" charset="-122"/>
              </a:rPr>
              <a:t>ch2</a:t>
            </a:r>
            <a:r>
              <a:rPr lang="zh-CN" altLang="en-US" sz="2000" b="1" dirty="0">
                <a:effectLst>
                  <a:outerShdw blurRad="38100" dist="38100" dir="2700000" algn="tl">
                    <a:srgbClr val="FFFFFF"/>
                  </a:outerShdw>
                </a:effectLst>
                <a:latin typeface="+mn-lt"/>
                <a:ea typeface="楷体" pitchFamily="49" charset="-122"/>
              </a:rPr>
              <a:t>。</a:t>
            </a:r>
          </a:p>
        </p:txBody>
      </p:sp>
      <p:grpSp>
        <p:nvGrpSpPr>
          <p:cNvPr id="776217" name="Group 25"/>
          <p:cNvGrpSpPr>
            <a:grpSpLocks/>
          </p:cNvGrpSpPr>
          <p:nvPr/>
        </p:nvGrpSpPr>
        <p:grpSpPr bwMode="auto">
          <a:xfrm>
            <a:off x="-9117" y="0"/>
            <a:ext cx="446088" cy="6858000"/>
            <a:chOff x="0" y="0"/>
            <a:chExt cx="281" cy="4320"/>
          </a:xfrm>
        </p:grpSpPr>
        <p:sp>
          <p:nvSpPr>
            <p:cNvPr id="776218"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76219"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1318187-1ECB-9E62-2B46-5FACC9803C26}"/>
              </a:ext>
            </a:extLst>
          </p:cNvPr>
          <p:cNvSpPr>
            <a:spLocks noGrp="1"/>
          </p:cNvSpPr>
          <p:nvPr>
            <p:ph type="sldNum" sz="quarter" idx="12"/>
          </p:nvPr>
        </p:nvSpPr>
        <p:spPr/>
        <p:txBody>
          <a:bodyPr/>
          <a:lstStyle/>
          <a:p>
            <a:fld id="{15D7C00E-7268-483F-89C0-8B682B5C72E5}" type="slidenum">
              <a:rPr lang="en-US" altLang="zh-CN" smtClean="0"/>
              <a:pPr/>
              <a:t>22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6197"/>
                                        </p:tgtEl>
                                        <p:attrNameLst>
                                          <p:attrName>style.visibility</p:attrName>
                                        </p:attrNameLst>
                                      </p:cBhvr>
                                      <p:to>
                                        <p:strVal val="visible"/>
                                      </p:to>
                                    </p:set>
                                    <p:anim calcmode="lin" valueType="num">
                                      <p:cBhvr additive="base">
                                        <p:cTn id="7" dur="500" fill="hold"/>
                                        <p:tgtEl>
                                          <p:spTgt spid="776197"/>
                                        </p:tgtEl>
                                        <p:attrNameLst>
                                          <p:attrName>ppt_x</p:attrName>
                                        </p:attrNameLst>
                                      </p:cBhvr>
                                      <p:tavLst>
                                        <p:tav tm="0">
                                          <p:val>
                                            <p:strVal val="0-#ppt_w/2"/>
                                          </p:val>
                                        </p:tav>
                                        <p:tav tm="100000">
                                          <p:val>
                                            <p:strVal val="#ppt_x"/>
                                          </p:val>
                                        </p:tav>
                                      </p:tavLst>
                                    </p:anim>
                                    <p:anim calcmode="lin" valueType="num">
                                      <p:cBhvr additive="base">
                                        <p:cTn id="8" dur="500" fill="hold"/>
                                        <p:tgtEl>
                                          <p:spTgt spid="7761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6201">
                                            <p:txEl>
                                              <p:pRg st="0" end="0"/>
                                            </p:txEl>
                                          </p:spTgt>
                                        </p:tgtEl>
                                        <p:attrNameLst>
                                          <p:attrName>style.visibility</p:attrName>
                                        </p:attrNameLst>
                                      </p:cBhvr>
                                      <p:to>
                                        <p:strVal val="visible"/>
                                      </p:to>
                                    </p:set>
                                    <p:animEffect transition="in" filter="blinds(horizontal)">
                                      <p:cBhvr>
                                        <p:cTn id="13" dur="500"/>
                                        <p:tgtEl>
                                          <p:spTgt spid="77620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76203"/>
                                        </p:tgtEl>
                                        <p:attrNameLst>
                                          <p:attrName>style.visibility</p:attrName>
                                        </p:attrNameLst>
                                      </p:cBhvr>
                                      <p:to>
                                        <p:strVal val="visible"/>
                                      </p:to>
                                    </p:set>
                                    <p:animEffect transition="in" filter="box(out)">
                                      <p:cBhvr>
                                        <p:cTn id="18" dur="500"/>
                                        <p:tgtEl>
                                          <p:spTgt spid="776203"/>
                                        </p:tgtEl>
                                      </p:cBhvr>
                                    </p:animEffect>
                                  </p:childTnLst>
                                  <p:subTnLst>
                                    <p:set>
                                      <p:cBhvr override="childStyle">
                                        <p:cTn dur="1" fill="hold" display="0" masterRel="nextClick" afterEffect="1"/>
                                        <p:tgtEl>
                                          <p:spTgt spid="776203"/>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76201">
                                            <p:txEl>
                                              <p:pRg st="1" end="1"/>
                                            </p:txEl>
                                          </p:spTgt>
                                        </p:tgtEl>
                                        <p:attrNameLst>
                                          <p:attrName>style.visibility</p:attrName>
                                        </p:attrNameLst>
                                      </p:cBhvr>
                                      <p:to>
                                        <p:strVal val="visible"/>
                                      </p:to>
                                    </p:set>
                                    <p:animEffect transition="in" filter="blinds(horizontal)">
                                      <p:cBhvr>
                                        <p:cTn id="23" dur="500"/>
                                        <p:tgtEl>
                                          <p:spTgt spid="776201">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76213"/>
                                        </p:tgtEl>
                                        <p:attrNameLst>
                                          <p:attrName>style.visibility</p:attrName>
                                        </p:attrNameLst>
                                      </p:cBhvr>
                                      <p:to>
                                        <p:strVal val="visible"/>
                                      </p:to>
                                    </p:set>
                                    <p:animEffect transition="in" filter="box(out)">
                                      <p:cBhvr>
                                        <p:cTn id="28" dur="500"/>
                                        <p:tgtEl>
                                          <p:spTgt spid="776213"/>
                                        </p:tgtEl>
                                      </p:cBhvr>
                                    </p:animEffect>
                                  </p:childTnLst>
                                  <p:subTnLst>
                                    <p:set>
                                      <p:cBhvr override="childStyle">
                                        <p:cTn dur="1" fill="hold" display="0" masterRel="nextClick" afterEffect="1"/>
                                        <p:tgtEl>
                                          <p:spTgt spid="776213"/>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76214"/>
                                        </p:tgtEl>
                                        <p:attrNameLst>
                                          <p:attrName>style.visibility</p:attrName>
                                        </p:attrNameLst>
                                      </p:cBhvr>
                                      <p:to>
                                        <p:strVal val="visible"/>
                                      </p:to>
                                    </p:set>
                                    <p:animEffect transition="in" filter="box(out)">
                                      <p:cBhvr>
                                        <p:cTn id="33" dur="500"/>
                                        <p:tgtEl>
                                          <p:spTgt spid="776214"/>
                                        </p:tgtEl>
                                      </p:cBhvr>
                                    </p:animEffect>
                                  </p:childTnLst>
                                  <p:subTnLst>
                                    <p:set>
                                      <p:cBhvr override="childStyle">
                                        <p:cTn dur="1" fill="hold" display="0" masterRel="nextClick" afterEffect="1"/>
                                        <p:tgtEl>
                                          <p:spTgt spid="77621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6201">
                                            <p:txEl>
                                              <p:pRg st="2" end="2"/>
                                            </p:txEl>
                                          </p:spTgt>
                                        </p:tgtEl>
                                        <p:attrNameLst>
                                          <p:attrName>style.visibility</p:attrName>
                                        </p:attrNameLst>
                                      </p:cBhvr>
                                      <p:to>
                                        <p:strVal val="visible"/>
                                      </p:to>
                                    </p:set>
                                    <p:animEffect transition="in" filter="blinds(horizontal)">
                                      <p:cBhvr>
                                        <p:cTn id="38" dur="500"/>
                                        <p:tgtEl>
                                          <p:spTgt spid="776201">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76215"/>
                                        </p:tgtEl>
                                        <p:attrNameLst>
                                          <p:attrName>style.visibility</p:attrName>
                                        </p:attrNameLst>
                                      </p:cBhvr>
                                      <p:to>
                                        <p:strVal val="visible"/>
                                      </p:to>
                                    </p:set>
                                    <p:animEffect transition="in" filter="box(out)">
                                      <p:cBhvr>
                                        <p:cTn id="43" dur="500"/>
                                        <p:tgtEl>
                                          <p:spTgt spid="776215"/>
                                        </p:tgtEl>
                                      </p:cBhvr>
                                    </p:animEffect>
                                  </p:childTnLst>
                                  <p:subTnLst>
                                    <p:set>
                                      <p:cBhvr override="childStyle">
                                        <p:cTn dur="1" fill="hold" display="0" masterRel="nextClick" afterEffect="1"/>
                                        <p:tgtEl>
                                          <p:spTgt spid="776215"/>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6201">
                                            <p:txEl>
                                              <p:pRg st="3" end="3"/>
                                            </p:txEl>
                                          </p:spTgt>
                                        </p:tgtEl>
                                        <p:attrNameLst>
                                          <p:attrName>style.visibility</p:attrName>
                                        </p:attrNameLst>
                                      </p:cBhvr>
                                      <p:to>
                                        <p:strVal val="visible"/>
                                      </p:to>
                                    </p:set>
                                    <p:animEffect transition="in" filter="blinds(horizontal)">
                                      <p:cBhvr>
                                        <p:cTn id="48" dur="500"/>
                                        <p:tgtEl>
                                          <p:spTgt spid="776201">
                                            <p:txEl>
                                              <p:pRg st="3" end="3"/>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76216"/>
                                        </p:tgtEl>
                                        <p:attrNameLst>
                                          <p:attrName>style.visibility</p:attrName>
                                        </p:attrNameLst>
                                      </p:cBhvr>
                                      <p:to>
                                        <p:strVal val="visible"/>
                                      </p:to>
                                    </p:set>
                                    <p:animEffect transition="in" filter="box(out)">
                                      <p:cBhvr>
                                        <p:cTn id="53" dur="500"/>
                                        <p:tgtEl>
                                          <p:spTgt spid="776216"/>
                                        </p:tgtEl>
                                      </p:cBhvr>
                                    </p:animEffect>
                                  </p:childTnLst>
                                  <p:subTnLst>
                                    <p:set>
                                      <p:cBhvr override="childStyle">
                                        <p:cTn dur="1" fill="hold" display="0" masterRel="nextClick" afterEffect="1"/>
                                        <p:tgtEl>
                                          <p:spTgt spid="776216"/>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13" grpId="0" animBg="1"/>
      <p:bldP spid="776214" grpId="0" animBg="1"/>
      <p:bldP spid="776203" grpId="0" animBg="1"/>
      <p:bldP spid="776197" grpId="0"/>
      <p:bldP spid="776215" grpId="0" animBg="1"/>
      <p:bldP spid="77621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2" name="Text Box 12" descr="信纸"/>
          <p:cNvSpPr txBox="1">
            <a:spLocks noChangeArrowheads="1"/>
          </p:cNvSpPr>
          <p:nvPr/>
        </p:nvSpPr>
        <p:spPr bwMode="auto">
          <a:xfrm>
            <a:off x="1847528" y="2276872"/>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c%c%c</a:t>
            </a:r>
            <a:r>
              <a:rPr lang="en-US" altLang="zh-CN" sz="2000" b="1" dirty="0">
                <a:solidFill>
                  <a:srgbClr val="CC0066"/>
                </a:solidFill>
                <a:effectLst>
                  <a:outerShdw blurRad="38100" dist="38100" dir="2700000" algn="tl">
                    <a:srgbClr val="000000"/>
                  </a:outerShdw>
                </a:effectLst>
                <a:ea typeface="楷体_GB2312" pitchFamily="49" charset="-122"/>
              </a:rPr>
              <a:t>", &amp;ch1, &amp;ch2, &amp;ch3);</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itchFamily="49" charset="-122"/>
              </a:rPr>
              <a:t>假设输入：</a:t>
            </a:r>
            <a:r>
              <a:rPr lang="en-US" altLang="zh-CN" sz="2000" b="1" dirty="0">
                <a:effectLst>
                  <a:outerShdw blurRad="38100" dist="38100" dir="2700000" algn="tl">
                    <a:srgbClr val="FFFFFF"/>
                  </a:outerShdw>
                </a:effectLst>
                <a:latin typeface="+mn-lt"/>
                <a:ea typeface="楷体" pitchFamily="49" charset="-122"/>
              </a:rPr>
              <a:t>A□B□C</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itchFamily="49" charset="-122"/>
              </a:rPr>
              <a:t>，则系统将字母</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赋值给</a:t>
            </a:r>
            <a:r>
              <a:rPr lang="en-US" altLang="zh-CN" sz="2000" b="1" dirty="0">
                <a:effectLst>
                  <a:outerShdw blurRad="38100" dist="38100" dir="2700000" algn="tl">
                    <a:srgbClr val="FFFFFF"/>
                  </a:outerShdw>
                </a:effectLst>
                <a:latin typeface="+mn-lt"/>
                <a:ea typeface="楷体" pitchFamily="49" charset="-122"/>
              </a:rPr>
              <a:t>ch1</a:t>
            </a:r>
            <a:r>
              <a:rPr lang="zh-CN" altLang="en-US" sz="2000" b="1" dirty="0">
                <a:effectLst>
                  <a:outerShdw blurRad="38100" dist="38100" dir="2700000" algn="tl">
                    <a:srgbClr val="FFFFFF"/>
                  </a:outerShdw>
                </a:effectLst>
                <a:latin typeface="+mn-lt"/>
                <a:ea typeface="楷体" pitchFamily="49" charset="-122"/>
              </a:rPr>
              <a:t>，空格</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赋值给</a:t>
            </a:r>
            <a:r>
              <a:rPr lang="en-US" altLang="zh-CN" sz="2000" b="1" dirty="0">
                <a:effectLst>
                  <a:outerShdw blurRad="38100" dist="38100" dir="2700000" algn="tl">
                    <a:srgbClr val="FFFFFF"/>
                  </a:outerShdw>
                </a:effectLst>
                <a:latin typeface="+mn-lt"/>
                <a:ea typeface="楷体" pitchFamily="49" charset="-122"/>
              </a:rPr>
              <a:t>ch2</a:t>
            </a:r>
            <a:r>
              <a:rPr lang="zh-CN" altLang="en-US" sz="2000" b="1" dirty="0">
                <a:effectLst>
                  <a:outerShdw blurRad="38100" dist="38100" dir="2700000" algn="tl">
                    <a:srgbClr val="FFFFFF"/>
                  </a:outerShdw>
                </a:effectLst>
                <a:latin typeface="+mn-lt"/>
                <a:ea typeface="楷体" pitchFamily="49" charset="-122"/>
              </a:rPr>
              <a:t>，字母</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赋值给</a:t>
            </a:r>
            <a:r>
              <a:rPr lang="en-US" altLang="zh-CN" sz="2000" b="1" dirty="0">
                <a:effectLst>
                  <a:outerShdw blurRad="38100" dist="38100" dir="2700000" algn="tl">
                    <a:srgbClr val="FFFFFF"/>
                  </a:outerShdw>
                </a:effectLst>
                <a:latin typeface="+mn-lt"/>
                <a:ea typeface="楷体" pitchFamily="49" charset="-122"/>
              </a:rPr>
              <a:t>ch3</a:t>
            </a:r>
            <a:r>
              <a:rPr lang="zh-CN" altLang="en-US" sz="2000" b="1" dirty="0">
                <a:effectLst>
                  <a:outerShdw blurRad="38100" dist="38100" dir="2700000" algn="tl">
                    <a:srgbClr val="FFFFFF"/>
                  </a:outerShdw>
                </a:effectLst>
                <a:latin typeface="+mn-lt"/>
                <a:ea typeface="楷体" pitchFamily="49" charset="-122"/>
              </a:rPr>
              <a:t>。</a:t>
            </a:r>
            <a:r>
              <a:rPr lang="zh-CN" altLang="en-US" sz="2000" dirty="0">
                <a:latin typeface="+mn-lt"/>
                <a:ea typeface="楷体" pitchFamily="49" charset="-122"/>
              </a:rPr>
              <a:t> </a:t>
            </a:r>
          </a:p>
        </p:txBody>
      </p:sp>
      <p:sp>
        <p:nvSpPr>
          <p:cNvPr id="778251" name="Text Box 11" descr="信纸"/>
          <p:cNvSpPr txBox="1">
            <a:spLocks noChangeArrowheads="1"/>
          </p:cNvSpPr>
          <p:nvPr/>
        </p:nvSpPr>
        <p:spPr bwMode="auto">
          <a:xfrm>
            <a:off x="1847528" y="1700808"/>
            <a:ext cx="8640960" cy="16573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latin typeface="+mn-lt"/>
                <a:ea typeface="楷体" pitchFamily="49" charset="-122"/>
              </a:rPr>
              <a:t>         </a:t>
            </a:r>
            <a:r>
              <a:rPr lang="en-US" altLang="zh-CN" sz="2000" b="1" dirty="0" err="1">
                <a:solidFill>
                  <a:srgbClr val="CC0066"/>
                </a:solidFill>
                <a:effectLst>
                  <a:outerShdw blurRad="38100" dist="38100" dir="2700000" algn="tl">
                    <a:srgbClr val="000000"/>
                  </a:outerShdw>
                </a:effectLst>
                <a:latin typeface="+mn-lt"/>
                <a:ea typeface="楷体" pitchFamily="49" charset="-122"/>
              </a:rPr>
              <a:t>scanf</a:t>
            </a:r>
            <a:r>
              <a:rPr lang="en-US" altLang="zh-CN" sz="2000" b="1" dirty="0">
                <a:solidFill>
                  <a:srgbClr val="CC0066"/>
                </a:solidFill>
                <a:effectLst>
                  <a:outerShdw blurRad="38100" dist="38100" dir="2700000" algn="tl">
                    <a:srgbClr val="000000"/>
                  </a:outerShdw>
                </a:effectLst>
                <a:latin typeface="+mn-lt"/>
                <a:ea typeface="楷体" pitchFamily="49" charset="-122"/>
              </a:rPr>
              <a:t> ("%2d%*2d%3d", &amp;num1, &amp;num2);</a:t>
            </a:r>
          </a:p>
          <a:p>
            <a:r>
              <a:rPr lang="en-US" altLang="zh-CN" sz="2000" b="1" dirty="0">
                <a:effectLst>
                  <a:outerShdw blurRad="38100" dist="38100" dir="2700000" algn="tl">
                    <a:srgbClr val="FFFFFF"/>
                  </a:outerShdw>
                </a:effectLst>
                <a:latin typeface="+mn-lt"/>
                <a:ea typeface="楷体" pitchFamily="49" charset="-122"/>
              </a:rPr>
              <a:t>         </a:t>
            </a:r>
            <a:r>
              <a:rPr lang="en-US" altLang="zh-CN" sz="2000" b="1" dirty="0" err="1">
                <a:effectLst>
                  <a:outerShdw blurRad="38100" dist="38100" dir="2700000" algn="tl">
                    <a:srgbClr val="FFFFFF"/>
                  </a:outerShdw>
                </a:effectLst>
                <a:latin typeface="+mn-lt"/>
                <a:ea typeface="楷体" pitchFamily="49" charset="-122"/>
              </a:rPr>
              <a:t>printf</a:t>
            </a:r>
            <a:r>
              <a:rPr lang="en-US" altLang="zh-CN" sz="2000" b="1" dirty="0">
                <a:effectLst>
                  <a:outerShdw blurRad="38100" dist="38100" dir="2700000" algn="tl">
                    <a:srgbClr val="FFFFFF"/>
                  </a:outerShdw>
                </a:effectLst>
                <a:latin typeface="+mn-lt"/>
                <a:ea typeface="楷体" pitchFamily="49" charset="-122"/>
              </a:rPr>
              <a:t> ("num1=%d, num2=%d\n", num1, num2);</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假设输入</a:t>
            </a:r>
            <a:r>
              <a:rPr lang="en-US" altLang="zh-CN" sz="2000" b="1" dirty="0">
                <a:effectLst>
                  <a:outerShdw blurRad="38100" dist="38100" dir="2700000" algn="tl">
                    <a:srgbClr val="FFFFFF"/>
                  </a:outerShdw>
                </a:effectLst>
                <a:latin typeface="+mn-lt"/>
                <a:ea typeface="楷体" pitchFamily="49" charset="-122"/>
              </a:rPr>
              <a:t>123456789</a:t>
            </a:r>
            <a:r>
              <a:rPr lang="en-US" altLang="zh-CN" sz="2000" b="1" dirty="0">
                <a:effectLst>
                  <a:outerShdw blurRad="38100" dist="38100" dir="2700000" algn="tl">
                    <a:srgbClr val="FFFFFF"/>
                  </a:outerShdw>
                </a:effectLst>
                <a:latin typeface="+mn-ea"/>
                <a:ea typeface="+mn-ea"/>
              </a:rPr>
              <a:t>↙</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输出结果为：</a:t>
            </a:r>
            <a:r>
              <a:rPr lang="en-US" altLang="zh-CN" sz="2000" b="1" dirty="0">
                <a:effectLst>
                  <a:outerShdw blurRad="38100" dist="38100" dir="2700000" algn="tl">
                    <a:srgbClr val="FFFFFF"/>
                  </a:outerShdw>
                </a:effectLst>
                <a:latin typeface="+mn-lt"/>
                <a:ea typeface="楷体" pitchFamily="49" charset="-122"/>
              </a:rPr>
              <a:t>num1=12, num2=567</a:t>
            </a:r>
            <a:r>
              <a:rPr lang="zh-CN" altLang="en-US" sz="2000" b="1" dirty="0">
                <a:effectLst>
                  <a:outerShdw blurRad="38100" dist="38100" dir="2700000" algn="tl">
                    <a:srgbClr val="FFFFFF"/>
                  </a:outerShdw>
                </a:effectLst>
                <a:latin typeface="+mn-lt"/>
                <a:ea typeface="楷体" pitchFamily="49" charset="-122"/>
              </a:rPr>
              <a:t>。</a:t>
            </a:r>
            <a:r>
              <a:rPr lang="zh-CN" altLang="en-US" sz="2000" dirty="0">
                <a:latin typeface="+mn-lt"/>
                <a:ea typeface="楷体" pitchFamily="49" charset="-122"/>
              </a:rPr>
              <a:t> </a:t>
            </a:r>
          </a:p>
        </p:txBody>
      </p:sp>
      <p:sp>
        <p:nvSpPr>
          <p:cNvPr id="778246" name="Rectangle 6"/>
          <p:cNvSpPr>
            <a:spLocks noChangeArrowheads="1"/>
          </p:cNvSpPr>
          <p:nvPr/>
        </p:nvSpPr>
        <p:spPr bwMode="auto">
          <a:xfrm>
            <a:off x="614946" y="836712"/>
            <a:ext cx="11025670" cy="3970318"/>
          </a:xfrm>
          <a:prstGeom prst="rect">
            <a:avLst/>
          </a:prstGeom>
          <a:noFill/>
          <a:ln w="9525">
            <a:noFill/>
            <a:miter lim="800000"/>
            <a:headEnd/>
            <a:tailEnd/>
          </a:ln>
          <a:effectLst/>
        </p:spPr>
        <p:txBody>
          <a:bodyPr wrap="square" anchor="ctr">
            <a:spAutoFit/>
          </a:bodyPr>
          <a:lstStyle/>
          <a:p>
            <a:pPr indent="266700">
              <a:tabLst>
                <a:tab pos="533400" algn="l"/>
              </a:tabLst>
            </a:pPr>
            <a:r>
              <a:rPr lang="en-US" altLang="zh-CN" b="1" dirty="0">
                <a:effectLst>
                  <a:outerShdw blurRad="38100" dist="38100" dir="2700000" algn="tl">
                    <a:srgbClr val="FFFFFF"/>
                  </a:outerShdw>
                </a:effectLst>
                <a:latin typeface="+mn-lt"/>
                <a:ea typeface="楷体" pitchFamily="49" charset="-122"/>
              </a:rPr>
              <a:t>     (5) </a:t>
            </a:r>
            <a:r>
              <a:rPr lang="zh-CN" altLang="en-US" b="1" dirty="0">
                <a:effectLst>
                  <a:outerShdw blurRad="38100" dist="38100" dir="2700000" algn="tl">
                    <a:srgbClr val="FFFFFF"/>
                  </a:outerShdw>
                </a:effectLst>
                <a:latin typeface="+mn-lt"/>
                <a:ea typeface="楷体" pitchFamily="49" charset="-122"/>
              </a:rPr>
              <a:t>当格式控制字符串中含有抑制符‘*’时，表示本输入项对应的数据读入后，不赋给相应的变量（该变量由下一个格式指示符输入）。</a:t>
            </a:r>
          </a:p>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(6) </a:t>
            </a:r>
            <a:r>
              <a:rPr lang="zh-CN" altLang="en-US" b="1" dirty="0">
                <a:effectLst>
                  <a:outerShdw blurRad="38100" dist="38100" dir="2700000" algn="tl">
                    <a:srgbClr val="FFFFFF"/>
                  </a:outerShdw>
                </a:effectLst>
                <a:latin typeface="+mn-lt"/>
                <a:ea typeface="楷体" pitchFamily="49" charset="-122"/>
              </a:rPr>
              <a:t>使用格式控制符</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输入单个字符时，空格和转义字符均作为有效字符被输入。</a:t>
            </a:r>
          </a:p>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(7) </a:t>
            </a:r>
            <a:r>
              <a:rPr lang="zh-CN" altLang="en-US" b="1" dirty="0">
                <a:effectLst>
                  <a:outerShdw blurRad="38100" dist="38100" dir="2700000" algn="tl">
                    <a:srgbClr val="FFFFFF"/>
                  </a:outerShdw>
                </a:effectLst>
                <a:latin typeface="+mn-lt"/>
                <a:ea typeface="楷体" pitchFamily="49" charset="-122"/>
              </a:rPr>
              <a:t>输入数据时，遇到以下情况，系统认为该数据结束：</a:t>
            </a:r>
          </a:p>
          <a:p>
            <a:pPr lvl="2" indent="266700">
              <a:buClr>
                <a:srgbClr val="FF0066"/>
              </a:buClr>
              <a:buFont typeface="Wingdings" pitchFamily="2" charset="2"/>
              <a:buChar char="l"/>
              <a:tabLst>
                <a:tab pos="533400" algn="l"/>
              </a:tabLst>
            </a:pPr>
            <a:r>
              <a:rPr lang="zh-CN" altLang="en-US" sz="2000" b="1" dirty="0">
                <a:effectLst>
                  <a:outerShdw blurRad="38100" dist="38100" dir="2700000" algn="tl">
                    <a:srgbClr val="FFFFFF"/>
                  </a:outerShdw>
                </a:effectLst>
                <a:latin typeface="+mn-lt"/>
                <a:ea typeface="楷体" pitchFamily="49" charset="-122"/>
              </a:rPr>
              <a:t> </a:t>
            </a:r>
            <a:r>
              <a:rPr lang="zh-CN" altLang="en-US" sz="2000" b="1" dirty="0">
                <a:solidFill>
                  <a:srgbClr val="0033CC"/>
                </a:solidFill>
                <a:effectLst>
                  <a:outerShdw blurRad="38100" dist="38100" dir="2700000" algn="tl">
                    <a:srgbClr val="000000"/>
                  </a:outerShdw>
                </a:effectLst>
                <a:latin typeface="+mn-lt"/>
                <a:ea typeface="楷体" pitchFamily="49" charset="-122"/>
              </a:rPr>
              <a:t>遇到空格，或者回车键，或者</a:t>
            </a:r>
            <a:r>
              <a:rPr lang="en-US" altLang="zh-CN" sz="2000" b="1" dirty="0">
                <a:solidFill>
                  <a:srgbClr val="0033CC"/>
                </a:solidFill>
                <a:effectLst>
                  <a:outerShdw blurRad="38100" dist="38100" dir="2700000" algn="tl">
                    <a:srgbClr val="000000"/>
                  </a:outerShdw>
                </a:effectLst>
                <a:latin typeface="+mn-lt"/>
                <a:ea typeface="楷体" pitchFamily="49" charset="-122"/>
              </a:rPr>
              <a:t>Tab</a:t>
            </a:r>
            <a:r>
              <a:rPr lang="zh-CN" altLang="en-US" sz="2000" b="1" dirty="0">
                <a:solidFill>
                  <a:srgbClr val="0033CC"/>
                </a:solidFill>
                <a:effectLst>
                  <a:outerShdw blurRad="38100" dist="38100" dir="2700000" algn="tl">
                    <a:srgbClr val="000000"/>
                  </a:outerShdw>
                </a:effectLst>
                <a:latin typeface="+mn-lt"/>
                <a:ea typeface="楷体" pitchFamily="49" charset="-122"/>
              </a:rPr>
              <a:t>键。</a:t>
            </a:r>
          </a:p>
          <a:p>
            <a:pPr lvl="2" indent="266700">
              <a:buClr>
                <a:srgbClr val="FF0066"/>
              </a:buClr>
              <a:buFont typeface="Wingdings" pitchFamily="2" charset="2"/>
              <a:buChar char="l"/>
              <a:tabLst>
                <a:tab pos="533400" algn="l"/>
              </a:tabLst>
            </a:pPr>
            <a:r>
              <a:rPr lang="zh-CN" altLang="en-US" sz="2000" b="1" dirty="0">
                <a:effectLst>
                  <a:outerShdw blurRad="38100" dist="38100" dir="2700000" algn="tl">
                    <a:srgbClr val="FFFFFF"/>
                  </a:outerShdw>
                </a:effectLst>
                <a:latin typeface="+mn-lt"/>
                <a:ea typeface="楷体" pitchFamily="49" charset="-122"/>
              </a:rPr>
              <a:t> </a:t>
            </a:r>
            <a:r>
              <a:rPr lang="zh-CN" altLang="en-US" sz="2000" b="1" dirty="0">
                <a:solidFill>
                  <a:srgbClr val="0033CC"/>
                </a:solidFill>
                <a:effectLst>
                  <a:outerShdw blurRad="38100" dist="38100" dir="2700000" algn="tl">
                    <a:srgbClr val="000000"/>
                  </a:outerShdw>
                </a:effectLst>
                <a:latin typeface="+mn-lt"/>
                <a:ea typeface="楷体" pitchFamily="49" charset="-122"/>
              </a:rPr>
              <a:t>遇到输入域宽度结束。例如“</a:t>
            </a:r>
            <a:r>
              <a:rPr lang="en-US" altLang="zh-CN" sz="2000" b="1" dirty="0">
                <a:solidFill>
                  <a:srgbClr val="0033CC"/>
                </a:solidFill>
                <a:effectLst>
                  <a:outerShdw blurRad="38100" dist="38100" dir="2700000" algn="tl">
                    <a:srgbClr val="000000"/>
                  </a:outerShdw>
                </a:effectLst>
                <a:latin typeface="+mn-lt"/>
                <a:ea typeface="楷体" pitchFamily="49" charset="-122"/>
              </a:rPr>
              <a:t>%3d”</a:t>
            </a:r>
            <a:r>
              <a:rPr lang="zh-CN" altLang="en-US" sz="2000" b="1" dirty="0">
                <a:solidFill>
                  <a:srgbClr val="0033CC"/>
                </a:solidFill>
                <a:effectLst>
                  <a:outerShdw blurRad="38100" dist="38100" dir="2700000" algn="tl">
                    <a:srgbClr val="000000"/>
                  </a:outerShdw>
                </a:effectLst>
                <a:latin typeface="+mn-lt"/>
                <a:ea typeface="楷体" pitchFamily="49" charset="-122"/>
              </a:rPr>
              <a:t>，只取</a:t>
            </a:r>
            <a:r>
              <a:rPr lang="en-US" altLang="zh-CN" sz="2000" b="1" dirty="0">
                <a:solidFill>
                  <a:srgbClr val="0033CC"/>
                </a:solidFill>
                <a:effectLst>
                  <a:outerShdw blurRad="38100" dist="38100" dir="2700000" algn="tl">
                    <a:srgbClr val="000000"/>
                  </a:outerShdw>
                </a:effectLst>
                <a:latin typeface="+mn-lt"/>
                <a:ea typeface="楷体" pitchFamily="49" charset="-122"/>
              </a:rPr>
              <a:t>3</a:t>
            </a:r>
            <a:r>
              <a:rPr lang="zh-CN" altLang="en-US" sz="2000" b="1" dirty="0">
                <a:solidFill>
                  <a:srgbClr val="0033CC"/>
                </a:solidFill>
                <a:effectLst>
                  <a:outerShdw blurRad="38100" dist="38100" dir="2700000" algn="tl">
                    <a:srgbClr val="000000"/>
                  </a:outerShdw>
                </a:effectLst>
                <a:latin typeface="+mn-lt"/>
                <a:ea typeface="楷体" pitchFamily="49" charset="-122"/>
              </a:rPr>
              <a:t>列。</a:t>
            </a:r>
          </a:p>
          <a:p>
            <a:pPr lvl="2" indent="266700">
              <a:buClr>
                <a:srgbClr val="FF0066"/>
              </a:buClr>
              <a:buFont typeface="Wingdings" pitchFamily="2" charset="2"/>
              <a:buChar char="l"/>
              <a:tabLst>
                <a:tab pos="533400" algn="l"/>
              </a:tabLst>
            </a:pPr>
            <a:r>
              <a:rPr lang="zh-CN" altLang="en-US" sz="2000" b="1" dirty="0">
                <a:effectLst>
                  <a:outerShdw blurRad="38100" dist="38100" dir="2700000" algn="tl">
                    <a:srgbClr val="FFFFFF"/>
                  </a:outerShdw>
                </a:effectLst>
                <a:latin typeface="+mn-lt"/>
                <a:ea typeface="楷体" pitchFamily="49" charset="-122"/>
              </a:rPr>
              <a:t> </a:t>
            </a:r>
            <a:r>
              <a:rPr lang="zh-CN" altLang="en-US" sz="2000" b="1" dirty="0">
                <a:solidFill>
                  <a:srgbClr val="0033CC"/>
                </a:solidFill>
                <a:effectLst>
                  <a:outerShdw blurRad="38100" dist="38100" dir="2700000" algn="tl">
                    <a:srgbClr val="000000"/>
                  </a:outerShdw>
                </a:effectLst>
                <a:latin typeface="+mn-lt"/>
                <a:ea typeface="楷体" pitchFamily="49" charset="-122"/>
              </a:rPr>
              <a:t>遇到非法输入。比方说，在输入数值数据时，遇到字母等非数值符号。</a:t>
            </a:r>
          </a:p>
          <a:p>
            <a:pPr indent="266700">
              <a:tabLst>
                <a:tab pos="533400" algn="l"/>
              </a:tabLst>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(8) </a:t>
            </a:r>
            <a:r>
              <a:rPr lang="zh-CN" altLang="en-US" b="1" dirty="0">
                <a:effectLst>
                  <a:outerShdw blurRad="38100" dist="38100" dir="2700000" algn="tl">
                    <a:srgbClr val="FFFFFF"/>
                  </a:outerShdw>
                </a:effectLst>
                <a:latin typeface="+mn-lt"/>
                <a:ea typeface="楷体" pitchFamily="49" charset="-122"/>
              </a:rPr>
              <a:t>当一次</a:t>
            </a:r>
            <a:r>
              <a:rPr lang="en-US" altLang="zh-CN" b="1" dirty="0" err="1">
                <a:effectLst>
                  <a:outerShdw blurRad="38100" dist="38100" dir="2700000" algn="tl">
                    <a:srgbClr val="FFFFFF"/>
                  </a:outerShdw>
                </a:effectLst>
                <a:latin typeface="+mn-lt"/>
                <a:ea typeface="楷体" pitchFamily="49" charset="-122"/>
              </a:rPr>
              <a:t>scanf</a:t>
            </a:r>
            <a:r>
              <a:rPr lang="zh-CN" altLang="en-US" b="1" dirty="0">
                <a:effectLst>
                  <a:outerShdw blurRad="38100" dist="38100" dir="2700000" algn="tl">
                    <a:srgbClr val="FFFFFF"/>
                  </a:outerShdw>
                </a:effectLst>
                <a:latin typeface="+mn-lt"/>
                <a:ea typeface="楷体" pitchFamily="49" charset="-122"/>
              </a:rPr>
              <a:t>调用需要输入多个数据项时，如果前面数据的输入遇到非法字符，并且输入的非法字符不是格式控制字符串中的常规字符，那么，这种非法输入将影响后面数据的输入，导致数据输入失败。</a:t>
            </a:r>
          </a:p>
        </p:txBody>
      </p:sp>
      <p:sp>
        <p:nvSpPr>
          <p:cNvPr id="778245" name="Text Box 5"/>
          <p:cNvSpPr txBox="1">
            <a:spLocks noChangeArrowheads="1"/>
          </p:cNvSpPr>
          <p:nvPr/>
        </p:nvSpPr>
        <p:spPr bwMode="auto">
          <a:xfrm>
            <a:off x="1044589" y="339725"/>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使用</a:t>
            </a:r>
            <a:r>
              <a:rPr lang="en-US" altLang="zh-CN" b="1" dirty="0" err="1">
                <a:solidFill>
                  <a:srgbClr val="FF33CC"/>
                </a:solidFill>
                <a:effectLst>
                  <a:outerShdw blurRad="38100" dist="38100" dir="2700000" algn="tl">
                    <a:srgbClr val="000000"/>
                  </a:outerShdw>
                </a:effectLst>
                <a:latin typeface="+mn-lt"/>
                <a:ea typeface="楷体" pitchFamily="49" charset="-122"/>
              </a:rPr>
              <a:t>scanf</a:t>
            </a:r>
            <a:r>
              <a:rPr lang="zh-CN" altLang="en-US" b="1" dirty="0">
                <a:solidFill>
                  <a:srgbClr val="FF33CC"/>
                </a:solidFill>
                <a:effectLst>
                  <a:outerShdw blurRad="38100" dist="38100" dir="2700000" algn="tl">
                    <a:srgbClr val="000000"/>
                  </a:outerShdw>
                </a:effectLst>
                <a:latin typeface="+mn-lt"/>
                <a:ea typeface="楷体" pitchFamily="49" charset="-122"/>
              </a:rPr>
              <a:t>函数注意事项</a:t>
            </a:r>
            <a:r>
              <a:rPr lang="zh-CN" altLang="en-US" dirty="0">
                <a:solidFill>
                  <a:srgbClr val="FF33CC"/>
                </a:solidFill>
                <a:latin typeface="+mn-lt"/>
                <a:ea typeface="楷体" pitchFamily="49" charset="-122"/>
              </a:rPr>
              <a:t> </a:t>
            </a:r>
          </a:p>
        </p:txBody>
      </p:sp>
      <p:sp>
        <p:nvSpPr>
          <p:cNvPr id="778253" name="Text Box 13" descr="信纸"/>
          <p:cNvSpPr txBox="1">
            <a:spLocks noChangeArrowheads="1"/>
          </p:cNvSpPr>
          <p:nvPr/>
        </p:nvSpPr>
        <p:spPr bwMode="auto">
          <a:xfrm>
            <a:off x="1875297" y="3811618"/>
            <a:ext cx="8640960" cy="10810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 &amp;a); </a:t>
            </a:r>
          </a:p>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如果输入为：</a:t>
            </a:r>
            <a:r>
              <a:rPr lang="en-US" altLang="zh-CN" sz="2000" b="1" dirty="0">
                <a:effectLst>
                  <a:outerShdw blurRad="38100" dist="38100" dir="2700000" algn="tl">
                    <a:srgbClr val="FFFFFF"/>
                  </a:outerShdw>
                </a:effectLst>
                <a:latin typeface="+mn-lt"/>
                <a:ea typeface="楷体" pitchFamily="49" charset="-122"/>
              </a:rPr>
              <a:t>12a3</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的值将是</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a:t>
            </a:r>
          </a:p>
        </p:txBody>
      </p:sp>
      <p:sp>
        <p:nvSpPr>
          <p:cNvPr id="778254" name="Text Box 14" descr="信纸"/>
          <p:cNvSpPr txBox="1">
            <a:spLocks noChangeArrowheads="1"/>
          </p:cNvSpPr>
          <p:nvPr/>
        </p:nvSpPr>
        <p:spPr bwMode="auto">
          <a:xfrm>
            <a:off x="1870106" y="4941168"/>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itchFamily="49" charset="-122"/>
                <a:ea typeface="隶书" pitchFamily="49" charset="-122"/>
              </a:rPr>
              <a:t>例如：</a:t>
            </a:r>
            <a:endParaRPr lang="zh-CN" altLang="en-US" sz="2000" b="1" dirty="0">
              <a:solidFill>
                <a:srgbClr val="FF33CC"/>
              </a:solidFill>
              <a:effectLst>
                <a:outerShdw blurRad="38100" dist="38100" dir="2700000" algn="tl">
                  <a:srgbClr val="000000"/>
                </a:outerShdw>
              </a:effectLst>
              <a:latin typeface="隶书" pitchFamily="49" charset="-122"/>
              <a:ea typeface="隶书"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&amp;a, &amp;b);</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itchFamily="49" charset="-122"/>
              </a:rPr>
              <a:t>如果输入为：</a:t>
            </a:r>
            <a:r>
              <a:rPr lang="en-US" altLang="zh-CN" sz="2000" b="1" dirty="0">
                <a:effectLst>
                  <a:outerShdw blurRad="38100" dist="38100" dir="2700000" algn="tl">
                    <a:srgbClr val="FFFFFF"/>
                  </a:outerShdw>
                </a:effectLst>
                <a:latin typeface="+mn-lt"/>
                <a:ea typeface="楷体" pitchFamily="49" charset="-122"/>
              </a:rPr>
              <a:t>12a34</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itchFamily="49" charset="-122"/>
              </a:rPr>
              <a:t>，那么</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的值将是</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的值将无法预测。</a:t>
            </a:r>
          </a:p>
          <a:p>
            <a:r>
              <a:rPr lang="zh-CN" altLang="en-US" sz="2000" b="1" dirty="0">
                <a:effectLst>
                  <a:outerShdw blurRad="38100" dist="38100" dir="2700000" algn="tl">
                    <a:srgbClr val="FFFFFF"/>
                  </a:outerShdw>
                </a:effectLst>
                <a:latin typeface="+mn-lt"/>
                <a:ea typeface="楷体" pitchFamily="49" charset="-122"/>
              </a:rPr>
              <a:t>        正确的输入是：</a:t>
            </a:r>
            <a:r>
              <a:rPr lang="en-US" altLang="zh-CN" sz="2000" b="1" dirty="0">
                <a:effectLst>
                  <a:outerShdw blurRad="38100" dist="38100" dir="2700000" algn="tl">
                    <a:srgbClr val="FFFFFF"/>
                  </a:outerShdw>
                </a:effectLst>
                <a:latin typeface="+mn-lt"/>
                <a:ea typeface="楷体" pitchFamily="49" charset="-122"/>
              </a:rPr>
              <a:t>12</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34</a:t>
            </a:r>
            <a:r>
              <a:rPr lang="en-US" altLang="zh-CN" sz="2000" b="1" dirty="0">
                <a:effectLst>
                  <a:outerShdw blurRad="38100" dist="38100" dir="2700000" algn="tl">
                    <a:srgbClr val="FFFFFF"/>
                  </a:outerShdw>
                </a:effectLst>
                <a:latin typeface="+mn-ea"/>
                <a:ea typeface="+mn-ea"/>
              </a:rPr>
              <a:t>↙</a:t>
            </a:r>
            <a:r>
              <a:rPr lang="en-US" altLang="zh-CN" sz="2000" dirty="0">
                <a:latin typeface="+mn-lt"/>
                <a:ea typeface="楷体" pitchFamily="49" charset="-122"/>
              </a:rPr>
              <a:t> </a:t>
            </a:r>
          </a:p>
        </p:txBody>
      </p:sp>
      <p:grpSp>
        <p:nvGrpSpPr>
          <p:cNvPr id="778255" name="Group 15"/>
          <p:cNvGrpSpPr>
            <a:grpSpLocks/>
          </p:cNvGrpSpPr>
          <p:nvPr/>
        </p:nvGrpSpPr>
        <p:grpSpPr bwMode="auto">
          <a:xfrm>
            <a:off x="-14275" y="0"/>
            <a:ext cx="446088" cy="6858000"/>
            <a:chOff x="0" y="0"/>
            <a:chExt cx="281" cy="4320"/>
          </a:xfrm>
        </p:grpSpPr>
        <p:sp>
          <p:nvSpPr>
            <p:cNvPr id="77825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7825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7949659-69A7-8143-A673-CE09293EF9FE}"/>
              </a:ext>
            </a:extLst>
          </p:cNvPr>
          <p:cNvSpPr>
            <a:spLocks noGrp="1"/>
          </p:cNvSpPr>
          <p:nvPr>
            <p:ph type="sldNum" sz="quarter" idx="12"/>
          </p:nvPr>
        </p:nvSpPr>
        <p:spPr/>
        <p:txBody>
          <a:bodyPr/>
          <a:lstStyle/>
          <a:p>
            <a:fld id="{15D7C00E-7268-483F-89C0-8B682B5C72E5}" type="slidenum">
              <a:rPr lang="en-US" altLang="zh-CN" smtClean="0"/>
              <a:pPr/>
              <a:t>23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6">
                                            <p:txEl>
                                              <p:pRg st="0" end="0"/>
                                            </p:txEl>
                                          </p:spTgt>
                                        </p:tgtEl>
                                        <p:attrNameLst>
                                          <p:attrName>style.visibility</p:attrName>
                                        </p:attrNameLst>
                                      </p:cBhvr>
                                      <p:to>
                                        <p:strVal val="visible"/>
                                      </p:to>
                                    </p:set>
                                    <p:animEffect transition="in" filter="blinds(horizontal)">
                                      <p:cBhvr>
                                        <p:cTn id="7" dur="500"/>
                                        <p:tgtEl>
                                          <p:spTgt spid="7782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251"/>
                                        </p:tgtEl>
                                        <p:attrNameLst>
                                          <p:attrName>style.visibility</p:attrName>
                                        </p:attrNameLst>
                                      </p:cBhvr>
                                      <p:to>
                                        <p:strVal val="visible"/>
                                      </p:to>
                                    </p:set>
                                    <p:animEffect transition="in" filter="box(out)">
                                      <p:cBhvr>
                                        <p:cTn id="12" dur="500"/>
                                        <p:tgtEl>
                                          <p:spTgt spid="778251"/>
                                        </p:tgtEl>
                                      </p:cBhvr>
                                    </p:animEffect>
                                  </p:childTnLst>
                                  <p:subTnLst>
                                    <p:set>
                                      <p:cBhvr override="childStyle">
                                        <p:cTn dur="1" fill="hold" display="0" masterRel="nextClick" afterEffect="1"/>
                                        <p:tgtEl>
                                          <p:spTgt spid="77825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46">
                                            <p:txEl>
                                              <p:pRg st="1" end="1"/>
                                            </p:txEl>
                                          </p:spTgt>
                                        </p:tgtEl>
                                        <p:attrNameLst>
                                          <p:attrName>style.visibility</p:attrName>
                                        </p:attrNameLst>
                                      </p:cBhvr>
                                      <p:to>
                                        <p:strVal val="visible"/>
                                      </p:to>
                                    </p:set>
                                    <p:animEffect transition="in" filter="blinds(horizontal)">
                                      <p:cBhvr>
                                        <p:cTn id="17" dur="500"/>
                                        <p:tgtEl>
                                          <p:spTgt spid="778246">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252"/>
                                        </p:tgtEl>
                                        <p:attrNameLst>
                                          <p:attrName>style.visibility</p:attrName>
                                        </p:attrNameLst>
                                      </p:cBhvr>
                                      <p:to>
                                        <p:strVal val="visible"/>
                                      </p:to>
                                    </p:set>
                                    <p:animEffect transition="in" filter="box(out)">
                                      <p:cBhvr>
                                        <p:cTn id="22" dur="500"/>
                                        <p:tgtEl>
                                          <p:spTgt spid="778252"/>
                                        </p:tgtEl>
                                      </p:cBhvr>
                                    </p:animEffect>
                                  </p:childTnLst>
                                  <p:subTnLst>
                                    <p:set>
                                      <p:cBhvr override="childStyle">
                                        <p:cTn dur="1" fill="hold" display="0" masterRel="nextClick" afterEffect="1"/>
                                        <p:tgtEl>
                                          <p:spTgt spid="77825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46">
                                            <p:txEl>
                                              <p:pRg st="2" end="2"/>
                                            </p:txEl>
                                          </p:spTgt>
                                        </p:tgtEl>
                                        <p:attrNameLst>
                                          <p:attrName>style.visibility</p:attrName>
                                        </p:attrNameLst>
                                      </p:cBhvr>
                                      <p:to>
                                        <p:strVal val="visible"/>
                                      </p:to>
                                    </p:set>
                                    <p:animEffect transition="in" filter="blinds(horizontal)">
                                      <p:cBhvr>
                                        <p:cTn id="27" dur="500"/>
                                        <p:tgtEl>
                                          <p:spTgt spid="778246">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3" presetClass="entr" presetSubtype="10" fill="hold" nodeType="withEffect">
                                  <p:stCondLst>
                                    <p:cond delay="0"/>
                                  </p:stCondLst>
                                  <p:childTnLst>
                                    <p:set>
                                      <p:cBhvr>
                                        <p:cTn id="29" dur="1" fill="hold">
                                          <p:stCondLst>
                                            <p:cond delay="0"/>
                                          </p:stCondLst>
                                        </p:cTn>
                                        <p:tgtEl>
                                          <p:spTgt spid="778246">
                                            <p:txEl>
                                              <p:pRg st="3" end="3"/>
                                            </p:txEl>
                                          </p:spTgt>
                                        </p:tgtEl>
                                        <p:attrNameLst>
                                          <p:attrName>style.visibility</p:attrName>
                                        </p:attrNameLst>
                                      </p:cBhvr>
                                      <p:to>
                                        <p:strVal val="visible"/>
                                      </p:to>
                                    </p:set>
                                    <p:animEffect transition="in" filter="blinds(horizontal)">
                                      <p:cBhvr>
                                        <p:cTn id="30" dur="500"/>
                                        <p:tgtEl>
                                          <p:spTgt spid="778246">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3" presetClass="entr" presetSubtype="10" fill="hold" nodeType="withEffect">
                                  <p:stCondLst>
                                    <p:cond delay="0"/>
                                  </p:stCondLst>
                                  <p:childTnLst>
                                    <p:set>
                                      <p:cBhvr>
                                        <p:cTn id="32" dur="1" fill="hold">
                                          <p:stCondLst>
                                            <p:cond delay="0"/>
                                          </p:stCondLst>
                                        </p:cTn>
                                        <p:tgtEl>
                                          <p:spTgt spid="778246">
                                            <p:txEl>
                                              <p:pRg st="4" end="4"/>
                                            </p:txEl>
                                          </p:spTgt>
                                        </p:tgtEl>
                                        <p:attrNameLst>
                                          <p:attrName>style.visibility</p:attrName>
                                        </p:attrNameLst>
                                      </p:cBhvr>
                                      <p:to>
                                        <p:strVal val="visible"/>
                                      </p:to>
                                    </p:set>
                                    <p:animEffect transition="in" filter="blinds(horizontal)">
                                      <p:cBhvr>
                                        <p:cTn id="33" dur="500"/>
                                        <p:tgtEl>
                                          <p:spTgt spid="778246">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3" presetClass="entr" presetSubtype="10" fill="hold" nodeType="withEffect">
                                  <p:stCondLst>
                                    <p:cond delay="0"/>
                                  </p:stCondLst>
                                  <p:childTnLst>
                                    <p:set>
                                      <p:cBhvr>
                                        <p:cTn id="35" dur="1" fill="hold">
                                          <p:stCondLst>
                                            <p:cond delay="0"/>
                                          </p:stCondLst>
                                        </p:cTn>
                                        <p:tgtEl>
                                          <p:spTgt spid="778246">
                                            <p:txEl>
                                              <p:pRg st="5" end="5"/>
                                            </p:txEl>
                                          </p:spTgt>
                                        </p:tgtEl>
                                        <p:attrNameLst>
                                          <p:attrName>style.visibility</p:attrName>
                                        </p:attrNameLst>
                                      </p:cBhvr>
                                      <p:to>
                                        <p:strVal val="visible"/>
                                      </p:to>
                                    </p:set>
                                    <p:animEffect transition="in" filter="blinds(horizontal)">
                                      <p:cBhvr>
                                        <p:cTn id="36" dur="500"/>
                                        <p:tgtEl>
                                          <p:spTgt spid="778246">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778253"/>
                                        </p:tgtEl>
                                        <p:attrNameLst>
                                          <p:attrName>style.visibility</p:attrName>
                                        </p:attrNameLst>
                                      </p:cBhvr>
                                      <p:to>
                                        <p:strVal val="visible"/>
                                      </p:to>
                                    </p:set>
                                    <p:animEffect transition="in" filter="box(out)">
                                      <p:cBhvr>
                                        <p:cTn id="41" dur="500"/>
                                        <p:tgtEl>
                                          <p:spTgt spid="778253"/>
                                        </p:tgtEl>
                                      </p:cBhvr>
                                    </p:animEffect>
                                  </p:childTnLst>
                                  <p:subTnLst>
                                    <p:set>
                                      <p:cBhvr override="childStyle">
                                        <p:cTn dur="1" fill="hold" display="0" masterRel="nextClick" afterEffect="1"/>
                                        <p:tgtEl>
                                          <p:spTgt spid="778253"/>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8246">
                                            <p:txEl>
                                              <p:pRg st="6" end="6"/>
                                            </p:txEl>
                                          </p:spTgt>
                                        </p:tgtEl>
                                        <p:attrNameLst>
                                          <p:attrName>style.visibility</p:attrName>
                                        </p:attrNameLst>
                                      </p:cBhvr>
                                      <p:to>
                                        <p:strVal val="visible"/>
                                      </p:to>
                                    </p:set>
                                    <p:animEffect transition="in" filter="blinds(horizontal)">
                                      <p:cBhvr>
                                        <p:cTn id="46" dur="500"/>
                                        <p:tgtEl>
                                          <p:spTgt spid="778246">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78254"/>
                                        </p:tgtEl>
                                        <p:attrNameLst>
                                          <p:attrName>style.visibility</p:attrName>
                                        </p:attrNameLst>
                                      </p:cBhvr>
                                      <p:to>
                                        <p:strVal val="visible"/>
                                      </p:to>
                                    </p:set>
                                    <p:animEffect transition="in" filter="box(out)">
                                      <p:cBhvr>
                                        <p:cTn id="51" dur="500"/>
                                        <p:tgtEl>
                                          <p:spTgt spid="778254"/>
                                        </p:tgtEl>
                                      </p:cBhvr>
                                    </p:animEffect>
                                  </p:childTnLst>
                                  <p:subTnLst>
                                    <p:audio>
                                      <p:cMediaNode>
                                        <p:cTn display="0" masterRel="sameClick">
                                          <p:stCondLst>
                                            <p:cond evt="begin" delay="0">
                                              <p:tn val="4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2" grpId="0" animBg="1"/>
      <p:bldP spid="778251" grpId="0" animBg="1"/>
      <p:bldP spid="778253" grpId="0" animBg="1"/>
      <p:bldP spid="77825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3" name="Text Box 5"/>
          <p:cNvSpPr txBox="1">
            <a:spLocks noChangeArrowheads="1"/>
          </p:cNvSpPr>
          <p:nvPr/>
        </p:nvSpPr>
        <p:spPr bwMode="auto">
          <a:xfrm>
            <a:off x="527899" y="161925"/>
            <a:ext cx="11279883" cy="1524000"/>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数据的格式化输入</a:t>
            </a:r>
            <a:r>
              <a:rPr lang="zh-CN" altLang="en-US" dirty="0">
                <a:latin typeface="隶书" pitchFamily="49" charset="-122"/>
                <a:ea typeface="隶书" pitchFamily="49" charset="-122"/>
              </a:rPr>
              <a:t> </a:t>
            </a:r>
          </a:p>
          <a:p>
            <a:pPr>
              <a:spcBef>
                <a:spcPct val="50000"/>
              </a:spcBef>
              <a:buFont typeface="Wingdings" pitchFamily="2" charset="2"/>
              <a:buNone/>
            </a:pPr>
            <a:r>
              <a:rPr lang="zh-CN" altLang="en-US" sz="2000" b="1" dirty="0">
                <a:effectLst>
                  <a:outerShdw blurRad="38100" dist="38100" dir="2700000" algn="tl">
                    <a:srgbClr val="FFFFFF"/>
                  </a:outerShdw>
                </a:effectLst>
                <a:latin typeface="+mn-lt"/>
                <a:ea typeface="楷体" pitchFamily="49" charset="-122"/>
              </a:rPr>
              <a:t>        输入一学生的学号（</a:t>
            </a:r>
            <a:r>
              <a:rPr lang="en-US" altLang="zh-CN" sz="2000" b="1" dirty="0">
                <a:effectLst>
                  <a:outerShdw blurRad="38100" dist="38100" dir="2700000" algn="tl">
                    <a:srgbClr val="FFFFFF"/>
                  </a:outerShdw>
                </a:effectLst>
                <a:latin typeface="+mn-lt"/>
                <a:ea typeface="楷体" pitchFamily="49" charset="-122"/>
              </a:rPr>
              <a:t>8</a:t>
            </a:r>
            <a:r>
              <a:rPr lang="zh-CN" altLang="en-US" sz="2000" b="1" dirty="0">
                <a:effectLst>
                  <a:outerShdw blurRad="38100" dist="38100" dir="2700000" algn="tl">
                    <a:srgbClr val="FFFFFF"/>
                  </a:outerShdw>
                </a:effectLst>
                <a:latin typeface="+mn-lt"/>
                <a:ea typeface="楷体" pitchFamily="49" charset="-122"/>
              </a:rPr>
              <a:t>位数字）、生日（年</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月</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日）、性别（</a:t>
            </a:r>
            <a:r>
              <a:rPr lang="en-US" altLang="zh-CN" sz="2000" b="1" dirty="0">
                <a:effectLst>
                  <a:outerShdw blurRad="38100" dist="38100" dir="2700000" algn="tl">
                    <a:srgbClr val="FFFFFF"/>
                  </a:outerShdw>
                </a:effectLst>
                <a:latin typeface="+mn-lt"/>
                <a:ea typeface="楷体" pitchFamily="49" charset="-122"/>
              </a:rPr>
              <a:t>M</a:t>
            </a:r>
            <a:r>
              <a:rPr lang="zh-CN" altLang="en-US" sz="2000" b="1" dirty="0">
                <a:effectLst>
                  <a:outerShdw blurRad="38100" dist="38100" dir="2700000" algn="tl">
                    <a:srgbClr val="FFFFFF"/>
                  </a:outerShdw>
                </a:effectLst>
                <a:latin typeface="+mn-lt"/>
                <a:ea typeface="楷体" pitchFamily="49" charset="-122"/>
              </a:rPr>
              <a:t>：男，</a:t>
            </a:r>
            <a:r>
              <a:rPr lang="en-US" altLang="zh-CN" sz="2000" b="1" dirty="0">
                <a:effectLst>
                  <a:outerShdw blurRad="38100" dist="38100" dir="2700000" algn="tl">
                    <a:srgbClr val="FFFFFF"/>
                  </a:outerShdw>
                </a:effectLst>
                <a:latin typeface="+mn-lt"/>
                <a:ea typeface="楷体" pitchFamily="49" charset="-122"/>
              </a:rPr>
              <a:t>F</a:t>
            </a:r>
            <a:r>
              <a:rPr lang="zh-CN" altLang="en-US" sz="2000" b="1" dirty="0">
                <a:effectLst>
                  <a:outerShdw blurRad="38100" dist="38100" dir="2700000" algn="tl">
                    <a:srgbClr val="FFFFFF"/>
                  </a:outerShdw>
                </a:effectLst>
                <a:latin typeface="+mn-lt"/>
                <a:ea typeface="楷体" pitchFamily="49" charset="-122"/>
              </a:rPr>
              <a:t>：女）及三门功课（语文、数学、英语）的成绩，现要求计算该学生的总分和平均分，并将该学生的全部信息输出（包括总分、平均分）。</a:t>
            </a:r>
          </a:p>
        </p:txBody>
      </p:sp>
      <p:sp>
        <p:nvSpPr>
          <p:cNvPr id="780294" name="Rectangle 6" descr="信纸"/>
          <p:cNvSpPr>
            <a:spLocks noChangeArrowheads="1"/>
          </p:cNvSpPr>
          <p:nvPr/>
        </p:nvSpPr>
        <p:spPr bwMode="auto">
          <a:xfrm>
            <a:off x="674611" y="1736726"/>
            <a:ext cx="6329362" cy="4976813"/>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tabLst>
                <a:tab pos="800100" algn="l"/>
              </a:tabLst>
            </a:pP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main (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unsigned long no;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学号</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month, day;  </a:t>
            </a:r>
            <a:r>
              <a:rPr lang="en-US" altLang="zh-CN" sz="1800" b="1" dirty="0">
                <a:solidFill>
                  <a:schemeClr val="accent2"/>
                </a:solidFill>
                <a:effectLst>
                  <a:outerShdw blurRad="38100" dist="38100" dir="2700000" algn="tl">
                    <a:srgbClr val="000000"/>
                  </a:outerShdw>
                </a:effectLst>
                <a:ea typeface="楷体_GB2312"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生日（年、月、日）</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char sex;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性别</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a:t>
            </a:r>
            <a:r>
              <a:rPr lang="en-US" altLang="zh-CN" sz="2000" b="1" dirty="0" err="1">
                <a:effectLst>
                  <a:outerShdw blurRad="38100" dist="38100" dir="2700000" algn="tl">
                    <a:srgbClr val="FFFFFF"/>
                  </a:outerShdw>
                </a:effectLst>
                <a:ea typeface="楷体_GB2312" pitchFamily="49" charset="-122"/>
              </a:rPr>
              <a:t>chinese</a:t>
            </a:r>
            <a:r>
              <a:rPr lang="en-US" altLang="zh-CN" sz="2000" b="1" dirty="0">
                <a:effectLst>
                  <a:outerShdw blurRad="38100" dist="38100" dir="2700000" algn="tl">
                    <a:srgbClr val="FFFFFF"/>
                  </a:outerShdw>
                </a:effectLst>
                <a:ea typeface="楷体_GB2312" pitchFamily="49" charset="-122"/>
              </a:rPr>
              <a:t>, math, </a:t>
            </a:r>
            <a:r>
              <a:rPr lang="en-US" altLang="zh-CN" sz="2000" b="1" dirty="0" err="1">
                <a:effectLst>
                  <a:outerShdw blurRad="38100" dist="38100" dir="2700000" algn="tl">
                    <a:srgbClr val="FFFFFF"/>
                  </a:outerShdw>
                </a:effectLst>
                <a:ea typeface="楷体_GB2312" pitchFamily="49" charset="-122"/>
              </a:rPr>
              <a:t>english</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语文、数学、英语成绩</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total, average;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总分、平均分</a:t>
            </a:r>
          </a:p>
          <a:p>
            <a:pPr marL="457200" indent="-457200">
              <a:tabLst>
                <a:tab pos="800100" algn="l"/>
              </a:tabLst>
            </a:pPr>
            <a:endParaRPr lang="zh-CN" altLang="en-US" sz="1800" b="1" dirty="0">
              <a:solidFill>
                <a:schemeClr val="accent2"/>
              </a:solidFill>
              <a:effectLst>
                <a:outerShdw blurRad="38100" dist="38100" dir="2700000" algn="tl">
                  <a:srgbClr val="000000"/>
                </a:outerShdw>
              </a:effectLst>
              <a:ea typeface="楷体_GB2312"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NO: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("%8ld", &amp;no);</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Birthday(</a:t>
            </a:r>
            <a:r>
              <a:rPr lang="en-US" altLang="zh-CN" sz="2000" b="1" dirty="0" err="1">
                <a:effectLst>
                  <a:outerShdw blurRad="38100" dist="38100" dir="2700000" algn="tl">
                    <a:srgbClr val="FFFFFF"/>
                  </a:outerShdw>
                </a:effectLst>
                <a:ea typeface="楷体_GB2312" pitchFamily="49" charset="-122"/>
              </a:rPr>
              <a:t>yyyy</a:t>
            </a:r>
            <a:r>
              <a:rPr lang="en-US" altLang="zh-CN" sz="2000" b="1" dirty="0">
                <a:effectLst>
                  <a:outerShdw blurRad="38100" dist="38100" dir="2700000" algn="tl">
                    <a:srgbClr val="FFFFFF"/>
                  </a:outerShdw>
                </a:effectLst>
                <a:ea typeface="楷体_GB2312" pitchFamily="49" charset="-122"/>
              </a:rPr>
              <a:t>-mm-</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("%4d-%2d-%2d", &amp;year, &amp;month, &amp;day);</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fflush</a:t>
            </a:r>
            <a:r>
              <a:rPr lang="en-US" altLang="zh-CN" sz="2000" b="1" dirty="0">
                <a:solidFill>
                  <a:srgbClr val="FF33CC"/>
                </a:solidFill>
                <a:effectLst>
                  <a:outerShdw blurRad="38100" dist="38100" dir="2700000" algn="tl">
                    <a:srgbClr val="000000"/>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stdin</a:t>
            </a:r>
            <a:r>
              <a:rPr lang="en-US" altLang="zh-CN" sz="2000" b="1" dirty="0">
                <a:solidFill>
                  <a:srgbClr val="FF33CC"/>
                </a:solidFill>
                <a:effectLst>
                  <a:outerShdw blurRad="38100" dist="38100" dir="2700000" algn="tl">
                    <a:srgbClr val="000000"/>
                  </a:outerShdw>
                </a:effectLst>
                <a:ea typeface="楷体_GB2312" pitchFamily="49" charset="-122"/>
              </a:rPr>
              <a: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清除键盘缓冲区</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Sex(M/F):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("%c", &amp;sex);</a:t>
            </a:r>
          </a:p>
        </p:txBody>
      </p:sp>
      <p:sp>
        <p:nvSpPr>
          <p:cNvPr id="780300" name="Rectangle 12" descr="信纸"/>
          <p:cNvSpPr>
            <a:spLocks noChangeArrowheads="1"/>
          </p:cNvSpPr>
          <p:nvPr/>
        </p:nvSpPr>
        <p:spPr bwMode="auto">
          <a:xfrm>
            <a:off x="4774148" y="116632"/>
            <a:ext cx="7199313" cy="3477875"/>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("input the student's Scores(</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scanf</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f,%f,%f</a:t>
            </a:r>
            <a:r>
              <a:rPr lang="en-US" altLang="zh-CN" sz="2000" b="1" dirty="0">
                <a:effectLst>
                  <a:outerShdw blurRad="38100" dist="38100" dir="2700000" algn="tl">
                    <a:srgbClr val="FFFFFF"/>
                  </a:outerShdw>
                </a:effectLst>
              </a:rPr>
              <a:t>", &amp;</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&amp;math, &amp;</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total =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 math +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计算总分</a:t>
            </a: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average = total / 3;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计算平均分</a:t>
            </a: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("\n===NO=======birthday==sex==</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==math==</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==total==average\n");</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("%08ld   %4d-%02d-%02d  %c     %-5.1f  %-5.1f   </a:t>
            </a:r>
          </a:p>
          <a:p>
            <a:pPr marL="457200" indent="-457200">
              <a:tabLst>
                <a:tab pos="800100" algn="l"/>
              </a:tabLst>
            </a:pPr>
            <a:r>
              <a:rPr lang="en-US" altLang="zh-CN" sz="2000" b="1" dirty="0">
                <a:effectLst>
                  <a:outerShdw blurRad="38100" dist="38100" dir="2700000" algn="tl">
                    <a:srgbClr val="FFFFFF"/>
                  </a:outerShdw>
                </a:effectLst>
              </a:rPr>
              <a:t>                %-5.1f   %-5.1f   %-5.1f\n", no, year, month, day, sex,</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total, average);</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a:t>
            </a:r>
          </a:p>
        </p:txBody>
      </p:sp>
      <p:sp>
        <p:nvSpPr>
          <p:cNvPr id="780301" name="Text Box 13" descr="新闻纸"/>
          <p:cNvSpPr txBox="1">
            <a:spLocks noChangeArrowheads="1"/>
          </p:cNvSpPr>
          <p:nvPr/>
        </p:nvSpPr>
        <p:spPr bwMode="auto">
          <a:xfrm>
            <a:off x="4591396" y="3682307"/>
            <a:ext cx="7386110" cy="1800225"/>
          </a:xfrm>
          <a:prstGeom prst="rect">
            <a:avLst/>
          </a:prstGeom>
          <a:blipFill dpi="0" rotWithShape="1">
            <a:blip r:embed="rId6" cstate="print"/>
            <a:srcRect/>
            <a:tile tx="0" ty="0" sx="100000" sy="100000" flip="none" algn="tl"/>
          </a:blip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假设输入 ：</a:t>
            </a:r>
          </a:p>
          <a:p>
            <a:r>
              <a:rPr lang="en-US" altLang="zh-CN" sz="2000" b="1" dirty="0">
                <a:effectLst>
                  <a:outerShdw blurRad="38100" dist="38100" dir="2700000" algn="tl">
                    <a:srgbClr val="C0C0C0"/>
                  </a:outerShdw>
                </a:effectLst>
              </a:rPr>
              <a:t>input the student's NO</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20040101</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Birthday(</a:t>
            </a:r>
            <a:r>
              <a:rPr lang="en-US" altLang="zh-CN" sz="2000" b="1" dirty="0" err="1">
                <a:effectLst>
                  <a:outerShdw blurRad="38100" dist="38100" dir="2700000" algn="tl">
                    <a:srgbClr val="C0C0C0"/>
                  </a:outerShdw>
                </a:effectLst>
              </a:rPr>
              <a:t>yyyy</a:t>
            </a:r>
            <a:r>
              <a:rPr lang="en-US" altLang="zh-CN" sz="2000" b="1" dirty="0">
                <a:effectLst>
                  <a:outerShdw blurRad="38100" dist="38100" dir="2700000" algn="tl">
                    <a:srgbClr val="C0C0C0"/>
                  </a:outerShdw>
                </a:effectLst>
              </a:rPr>
              <a:t>-mm-dd)</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1987-9-8</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Sex(M/F)</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M</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Scores(</a:t>
            </a:r>
            <a:r>
              <a:rPr lang="en-US" altLang="zh-CN" sz="2000" b="1" dirty="0" err="1">
                <a:effectLst>
                  <a:outerShdw blurRad="38100" dist="38100" dir="2700000" algn="tl">
                    <a:srgbClr val="C0C0C0"/>
                  </a:outerShdw>
                </a:effectLst>
              </a:rPr>
              <a:t>chinese</a:t>
            </a:r>
            <a:r>
              <a:rPr lang="en-US" altLang="zh-CN" sz="2000" b="1" dirty="0">
                <a:effectLst>
                  <a:outerShdw blurRad="38100" dist="38100" dir="2700000" algn="tl">
                    <a:srgbClr val="C0C0C0"/>
                  </a:outerShdw>
                </a:effectLst>
              </a:rPr>
              <a:t>, math, </a:t>
            </a:r>
            <a:r>
              <a:rPr lang="en-US" altLang="zh-CN" sz="2000" b="1" dirty="0" err="1">
                <a:effectLst>
                  <a:outerShdw blurRad="38100" dist="38100" dir="2700000" algn="tl">
                    <a:srgbClr val="C0C0C0"/>
                  </a:outerShdw>
                </a:effectLst>
              </a:rPr>
              <a:t>english</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80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en-US" altLang="zh-CN" sz="2000" b="1" dirty="0">
                <a:solidFill>
                  <a:srgbClr val="0033CC"/>
                </a:solidFill>
                <a:effectLst>
                  <a:outerShdw blurRad="38100" dist="38100" dir="2700000" algn="tl">
                    <a:srgbClr val="C0C0C0"/>
                  </a:outerShdw>
                </a:effectLst>
                <a:latin typeface="+mn-ea"/>
                <a:ea typeface="+mn-ea"/>
              </a:rPr>
              <a:t>↙</a:t>
            </a:r>
          </a:p>
        </p:txBody>
      </p:sp>
      <p:sp>
        <p:nvSpPr>
          <p:cNvPr id="780302" name="Text Box 14" descr="新闻纸"/>
          <p:cNvSpPr txBox="1">
            <a:spLocks noChangeArrowheads="1"/>
          </p:cNvSpPr>
          <p:nvPr/>
        </p:nvSpPr>
        <p:spPr bwMode="auto">
          <a:xfrm>
            <a:off x="3384831" y="5551560"/>
            <a:ext cx="8604250" cy="1152525"/>
          </a:xfrm>
          <a:prstGeom prst="rect">
            <a:avLst/>
          </a:prstGeom>
          <a:solidFill>
            <a:schemeClr val="bg1"/>
          </a:soli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输出结果：</a:t>
            </a:r>
          </a:p>
          <a:p>
            <a:r>
              <a:rPr lang="en-US" altLang="zh-CN" sz="2000" b="1" dirty="0">
                <a:solidFill>
                  <a:srgbClr val="0033CC"/>
                </a:solidFill>
                <a:effectLst>
                  <a:outerShdw blurRad="38100" dist="38100" dir="2700000" algn="tl">
                    <a:srgbClr val="C0C0C0"/>
                  </a:outerShdw>
                </a:effectLst>
                <a:latin typeface="宋体" pitchFamily="2" charset="-122"/>
              </a:rPr>
              <a:t>===NO=======birthday==sex==</a:t>
            </a:r>
            <a:r>
              <a:rPr lang="en-US" altLang="zh-CN" sz="2000" b="1" dirty="0" err="1">
                <a:solidFill>
                  <a:srgbClr val="0033CC"/>
                </a:solidFill>
                <a:effectLst>
                  <a:outerShdw blurRad="38100" dist="38100" dir="2700000" algn="tl">
                    <a:srgbClr val="C0C0C0"/>
                  </a:outerShdw>
                </a:effectLst>
                <a:latin typeface="宋体" pitchFamily="2" charset="-122"/>
              </a:rPr>
              <a:t>chinese</a:t>
            </a:r>
            <a:r>
              <a:rPr lang="en-US" altLang="zh-CN" sz="2000" b="1" dirty="0">
                <a:solidFill>
                  <a:srgbClr val="0033CC"/>
                </a:solidFill>
                <a:effectLst>
                  <a:outerShdw blurRad="38100" dist="38100" dir="2700000" algn="tl">
                    <a:srgbClr val="C0C0C0"/>
                  </a:outerShdw>
                </a:effectLst>
                <a:latin typeface="宋体" pitchFamily="2" charset="-122"/>
              </a:rPr>
              <a:t>==math==</a:t>
            </a:r>
            <a:r>
              <a:rPr lang="en-US" altLang="zh-CN" sz="2000" b="1" dirty="0" err="1">
                <a:solidFill>
                  <a:srgbClr val="0033CC"/>
                </a:solidFill>
                <a:effectLst>
                  <a:outerShdw blurRad="38100" dist="38100" dir="2700000" algn="tl">
                    <a:srgbClr val="C0C0C0"/>
                  </a:outerShdw>
                </a:effectLst>
                <a:latin typeface="宋体" pitchFamily="2" charset="-122"/>
              </a:rPr>
              <a:t>english</a:t>
            </a:r>
            <a:r>
              <a:rPr lang="en-US" altLang="zh-CN" sz="2000" b="1" dirty="0">
                <a:solidFill>
                  <a:srgbClr val="0033CC"/>
                </a:solidFill>
                <a:effectLst>
                  <a:outerShdw blurRad="38100" dist="38100" dir="2700000" algn="tl">
                    <a:srgbClr val="C0C0C0"/>
                  </a:outerShdw>
                </a:effectLst>
                <a:latin typeface="宋体" pitchFamily="2" charset="-122"/>
              </a:rPr>
              <a:t>==total==average</a:t>
            </a:r>
          </a:p>
          <a:p>
            <a:r>
              <a:rPr lang="en-US" altLang="zh-CN" sz="2000" b="1" dirty="0">
                <a:solidFill>
                  <a:srgbClr val="0033CC"/>
                </a:solidFill>
                <a:effectLst>
                  <a:outerShdw blurRad="38100" dist="38100" dir="2700000" algn="tl">
                    <a:srgbClr val="C0C0C0"/>
                  </a:outerShdw>
                </a:effectLst>
                <a:latin typeface="宋体" pitchFamily="2" charset="-122"/>
              </a:rPr>
              <a:t>20040101   1987-09-08  M     90.0   80.0    90.0   260.0   86.7</a:t>
            </a:r>
          </a:p>
        </p:txBody>
      </p:sp>
      <p:grpSp>
        <p:nvGrpSpPr>
          <p:cNvPr id="780303" name="Group 15"/>
          <p:cNvGrpSpPr>
            <a:grpSpLocks/>
          </p:cNvGrpSpPr>
          <p:nvPr/>
        </p:nvGrpSpPr>
        <p:grpSpPr bwMode="auto">
          <a:xfrm>
            <a:off x="-9602" y="0"/>
            <a:ext cx="446088" cy="6858000"/>
            <a:chOff x="0" y="0"/>
            <a:chExt cx="281" cy="4320"/>
          </a:xfrm>
        </p:grpSpPr>
        <p:sp>
          <p:nvSpPr>
            <p:cNvPr id="780304"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80305"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3384427-7CBF-6BD7-D34B-F053579652B1}"/>
              </a:ext>
            </a:extLst>
          </p:cNvPr>
          <p:cNvSpPr>
            <a:spLocks noGrp="1"/>
          </p:cNvSpPr>
          <p:nvPr>
            <p:ph type="sldNum" sz="quarter" idx="12"/>
          </p:nvPr>
        </p:nvSpPr>
        <p:spPr/>
        <p:txBody>
          <a:bodyPr/>
          <a:lstStyle/>
          <a:p>
            <a:fld id="{15D7C00E-7268-483F-89C0-8B682B5C72E5}" type="slidenum">
              <a:rPr lang="en-US" altLang="zh-CN" smtClean="0"/>
              <a:pPr/>
              <a:t>24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Effect transition="in" filter="box(out)">
                                      <p:cBhvr>
                                        <p:cTn id="7" dur="500"/>
                                        <p:tgtEl>
                                          <p:spTgt spid="7802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0300"/>
                                        </p:tgtEl>
                                        <p:attrNameLst>
                                          <p:attrName>style.visibility</p:attrName>
                                        </p:attrNameLst>
                                      </p:cBhvr>
                                      <p:to>
                                        <p:strVal val="visible"/>
                                      </p:to>
                                    </p:set>
                                    <p:animEffect transition="in" filter="box(out)">
                                      <p:cBhvr>
                                        <p:cTn id="12" dur="500"/>
                                        <p:tgtEl>
                                          <p:spTgt spid="78030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0301"/>
                                        </p:tgtEl>
                                        <p:attrNameLst>
                                          <p:attrName>style.visibility</p:attrName>
                                        </p:attrNameLst>
                                      </p:cBhvr>
                                      <p:to>
                                        <p:strVal val="visible"/>
                                      </p:to>
                                    </p:set>
                                    <p:animEffect transition="in" filter="box(out)">
                                      <p:cBhvr>
                                        <p:cTn id="17" dur="500"/>
                                        <p:tgtEl>
                                          <p:spTgt spid="78030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ox(out)">
                                      <p:cBhvr>
                                        <p:cTn id="22" dur="500"/>
                                        <p:tgtEl>
                                          <p:spTgt spid="78030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nimBg="1"/>
      <p:bldP spid="780300" grpId="0" animBg="1"/>
      <p:bldP spid="780301" grpId="0" animBg="1"/>
      <p:bldP spid="78030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body" idx="4294967295"/>
          </p:nvPr>
        </p:nvSpPr>
        <p:spPr>
          <a:xfrm>
            <a:off x="504774"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4.3 </a:t>
            </a:r>
            <a:r>
              <a:rPr lang="zh-CN" altLang="en-US" dirty="0">
                <a:solidFill>
                  <a:srgbClr val="FF0066"/>
                </a:solidFill>
                <a:effectLst>
                  <a:outerShdw blurRad="38100" dist="38100" dir="2700000" algn="tl">
                    <a:srgbClr val="000000"/>
                  </a:outerShdw>
                </a:effectLst>
                <a:latin typeface="隶书" pitchFamily="49" charset="-122"/>
                <a:ea typeface="隶书" pitchFamily="49" charset="-122"/>
              </a:rPr>
              <a:t>字符数据的非格式化输入、输出</a:t>
            </a:r>
            <a:r>
              <a:rPr lang="zh-CN" altLang="en-US" dirty="0">
                <a:solidFill>
                  <a:srgbClr val="FF0066"/>
                </a:solidFill>
                <a:effectLst>
                  <a:outerShdw blurRad="38100" dist="38100" dir="2700000" algn="tl">
                    <a:srgbClr val="000000"/>
                  </a:outerShdw>
                </a:effectLst>
              </a:rPr>
              <a:t> </a:t>
            </a:r>
          </a:p>
        </p:txBody>
      </p:sp>
      <p:sp>
        <p:nvSpPr>
          <p:cNvPr id="782342" name="Text Box 6"/>
          <p:cNvSpPr txBox="1">
            <a:spLocks noChangeArrowheads="1"/>
          </p:cNvSpPr>
          <p:nvPr/>
        </p:nvSpPr>
        <p:spPr bwMode="auto">
          <a:xfrm>
            <a:off x="819595" y="839788"/>
            <a:ext cx="4665662"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b="1" dirty="0">
                <a:solidFill>
                  <a:srgbClr val="FF33CC"/>
                </a:solidFill>
                <a:effectLst>
                  <a:outerShdw blurRad="38100" dist="38100" dir="2700000" algn="tl">
                    <a:srgbClr val="000000"/>
                  </a:outerShdw>
                </a:effectLst>
                <a:latin typeface="+mn-lt"/>
                <a:ea typeface="楷体" pitchFamily="49" charset="-122"/>
              </a:rPr>
              <a:t>1.  </a:t>
            </a:r>
            <a:r>
              <a:rPr lang="zh-CN" altLang="en-US" b="1" dirty="0">
                <a:solidFill>
                  <a:srgbClr val="FF33CC"/>
                </a:solidFill>
                <a:effectLst>
                  <a:outerShdw blurRad="38100" dist="38100" dir="2700000" algn="tl">
                    <a:srgbClr val="000000"/>
                  </a:outerShdw>
                </a:effectLst>
                <a:latin typeface="+mn-lt"/>
                <a:ea typeface="楷体" pitchFamily="49" charset="-122"/>
              </a:rPr>
              <a:t>字符数据的非格式化输入</a:t>
            </a:r>
          </a:p>
        </p:txBody>
      </p:sp>
      <p:sp>
        <p:nvSpPr>
          <p:cNvPr id="782343" name="Text Box 7"/>
          <p:cNvSpPr txBox="1">
            <a:spLocks noChangeArrowheads="1"/>
          </p:cNvSpPr>
          <p:nvPr/>
        </p:nvSpPr>
        <p:spPr bwMode="auto">
          <a:xfrm>
            <a:off x="1703512" y="2532615"/>
            <a:ext cx="7776000"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getchar</a:t>
            </a:r>
            <a:r>
              <a:rPr lang="en-US" altLang="zh-CN" b="1" dirty="0">
                <a:solidFill>
                  <a:srgbClr val="CC0066"/>
                </a:solidFill>
                <a:effectLst>
                  <a:outerShdw blurRad="38100" dist="38100" dir="2700000" algn="tl">
                    <a:srgbClr val="000000"/>
                  </a:outerShdw>
                </a:effectLst>
              </a:rPr>
              <a:t> ( void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itchFamily="49" charset="-122"/>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782360" name="Rectangle 24"/>
          <p:cNvSpPr>
            <a:spLocks noChangeArrowheads="1"/>
          </p:cNvSpPr>
          <p:nvPr/>
        </p:nvSpPr>
        <p:spPr bwMode="auto">
          <a:xfrm>
            <a:off x="1377902" y="1378346"/>
            <a:ext cx="10513168" cy="461665"/>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itchFamily="49" charset="-122"/>
              </a:rPr>
              <a:t>与输入字符数据有关的常用库函数主要有： </a:t>
            </a:r>
            <a:r>
              <a:rPr lang="en-US" altLang="zh-CN" b="1" dirty="0" err="1">
                <a:solidFill>
                  <a:srgbClr val="3333FF"/>
                </a:solidFill>
                <a:effectLst>
                  <a:outerShdw blurRad="38100" dist="38100" dir="2700000" algn="tl">
                    <a:srgbClr val="000000"/>
                  </a:outerShdw>
                </a:effectLst>
                <a:ea typeface="楷体" pitchFamily="49" charset="-122"/>
              </a:rPr>
              <a:t>getchar</a:t>
            </a:r>
            <a:r>
              <a:rPr lang="zh-CN" altLang="en-US" b="1" dirty="0">
                <a:solidFill>
                  <a:srgbClr val="3333FF"/>
                </a:solidFill>
                <a:effectLst>
                  <a:outerShdw blurRad="38100" dist="38100" dir="2700000" algn="tl">
                    <a:srgbClr val="000000"/>
                  </a:outerShdw>
                </a:effectLst>
                <a:ea typeface="楷体" pitchFamily="49" charset="-122"/>
              </a:rPr>
              <a:t>、</a:t>
            </a:r>
            <a:r>
              <a:rPr lang="en-US" altLang="zh-CN" b="1" dirty="0" err="1">
                <a:solidFill>
                  <a:srgbClr val="3333FF"/>
                </a:solidFill>
                <a:effectLst>
                  <a:outerShdw blurRad="38100" dist="38100" dir="2700000" algn="tl">
                    <a:srgbClr val="000000"/>
                  </a:outerShdw>
                </a:effectLst>
                <a:ea typeface="楷体" pitchFamily="49" charset="-122"/>
              </a:rPr>
              <a:t>getc</a:t>
            </a:r>
            <a:r>
              <a:rPr lang="zh-CN" altLang="en-US" b="1" dirty="0">
                <a:solidFill>
                  <a:srgbClr val="3333FF"/>
                </a:solidFill>
                <a:effectLst>
                  <a:outerShdw blurRad="38100" dist="38100" dir="2700000" algn="tl">
                    <a:srgbClr val="000000"/>
                  </a:outerShdw>
                </a:effectLst>
                <a:ea typeface="楷体" pitchFamily="49" charset="-122"/>
              </a:rPr>
              <a:t>、</a:t>
            </a:r>
            <a:r>
              <a:rPr lang="en-US" altLang="zh-CN" b="1" dirty="0" err="1">
                <a:solidFill>
                  <a:srgbClr val="3333FF"/>
                </a:solidFill>
                <a:effectLst>
                  <a:outerShdw blurRad="38100" dist="38100" dir="2700000" algn="tl">
                    <a:srgbClr val="000000"/>
                  </a:outerShdw>
                </a:effectLst>
                <a:ea typeface="楷体" pitchFamily="49" charset="-122"/>
              </a:rPr>
              <a:t>getche</a:t>
            </a:r>
            <a:r>
              <a:rPr lang="zh-CN" altLang="en-US" b="1" dirty="0">
                <a:solidFill>
                  <a:srgbClr val="3333FF"/>
                </a:solidFill>
                <a:effectLst>
                  <a:outerShdw blurRad="38100" dist="38100" dir="2700000" algn="tl">
                    <a:srgbClr val="000000"/>
                  </a:outerShdw>
                </a:effectLst>
                <a:ea typeface="楷体" pitchFamily="49" charset="-122"/>
              </a:rPr>
              <a:t>、</a:t>
            </a:r>
            <a:r>
              <a:rPr lang="en-US" altLang="zh-CN" b="1" dirty="0" err="1">
                <a:solidFill>
                  <a:srgbClr val="3333FF"/>
                </a:solidFill>
                <a:effectLst>
                  <a:outerShdw blurRad="38100" dist="38100" dir="2700000" algn="tl">
                    <a:srgbClr val="000000"/>
                  </a:outerShdw>
                </a:effectLst>
                <a:ea typeface="楷体" pitchFamily="49" charset="-122"/>
              </a:rPr>
              <a:t>getch</a:t>
            </a:r>
            <a:r>
              <a:rPr lang="zh-CN" altLang="en-US" b="1" dirty="0">
                <a:effectLst>
                  <a:outerShdw blurRad="38100" dist="38100" dir="2700000" algn="tl">
                    <a:srgbClr val="FFFFFF"/>
                  </a:outerShdw>
                </a:effectLst>
                <a:ea typeface="楷体" pitchFamily="49" charset="-122"/>
              </a:rPr>
              <a:t>等。       </a:t>
            </a:r>
            <a:endParaRPr lang="zh-CN" altLang="en-US" dirty="0">
              <a:ea typeface="楷体" pitchFamily="49" charset="-122"/>
            </a:endParaRPr>
          </a:p>
        </p:txBody>
      </p:sp>
      <p:sp>
        <p:nvSpPr>
          <p:cNvPr id="782361" name="Text Box 25"/>
          <p:cNvSpPr txBox="1">
            <a:spLocks noChangeArrowheads="1"/>
          </p:cNvSpPr>
          <p:nvPr/>
        </p:nvSpPr>
        <p:spPr bwMode="auto">
          <a:xfrm>
            <a:off x="1182901" y="1957939"/>
            <a:ext cx="2320812"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getchar</a:t>
            </a:r>
            <a:r>
              <a:rPr lang="en-US" altLang="zh-CN" dirty="0">
                <a:solidFill>
                  <a:srgbClr val="3333FF"/>
                </a:solidFill>
                <a:latin typeface="楷体_GB2312" pitchFamily="49" charset="-122"/>
                <a:ea typeface="楷体_GB2312" pitchFamily="49" charset="-122"/>
              </a:rPr>
              <a:t> </a:t>
            </a:r>
          </a:p>
        </p:txBody>
      </p:sp>
      <p:sp>
        <p:nvSpPr>
          <p:cNvPr id="782362" name="Rectangle 26"/>
          <p:cNvSpPr>
            <a:spLocks noChangeArrowheads="1"/>
          </p:cNvSpPr>
          <p:nvPr/>
        </p:nvSpPr>
        <p:spPr bwMode="auto">
          <a:xfrm>
            <a:off x="1704376" y="3299500"/>
            <a:ext cx="9216160"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itchFamily="49" charset="-122"/>
              </a:rPr>
              <a:t>功能：</a:t>
            </a:r>
            <a:r>
              <a:rPr lang="zh-CN" altLang="zh-CN" b="1" dirty="0">
                <a:effectLst>
                  <a:outerShdw blurRad="38100" dist="38100" dir="2700000" algn="tl">
                    <a:srgbClr val="FFFFFF"/>
                  </a:outerShdw>
                </a:effectLst>
                <a:latin typeface="+mn-lt"/>
                <a:ea typeface="楷体" pitchFamily="49" charset="-122"/>
              </a:rPr>
              <a:t>从键盘读一字符</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正常，返回读取字符</a:t>
            </a:r>
            <a:r>
              <a:rPr lang="zh-CN" altLang="en-US" b="1" dirty="0">
                <a:effectLst>
                  <a:outerShdw blurRad="38100" dist="38100" dir="2700000" algn="tl">
                    <a:srgbClr val="FFFFFF"/>
                  </a:outerShdw>
                </a:effectLst>
                <a:latin typeface="+mn-lt"/>
                <a:ea typeface="楷体" pitchFamily="49" charset="-122"/>
              </a:rPr>
              <a:t>的</a:t>
            </a:r>
            <a:r>
              <a:rPr lang="en-US" altLang="zh-CN" b="1" dirty="0">
                <a:effectLst>
                  <a:outerShdw blurRad="38100" dist="38100" dir="2700000" algn="tl">
                    <a:srgbClr val="FFFFFF"/>
                  </a:outerShdw>
                </a:effectLst>
                <a:latin typeface="+mn-lt"/>
                <a:ea typeface="楷体" pitchFamily="49" charset="-122"/>
              </a:rPr>
              <a:t>ASCII</a:t>
            </a:r>
            <a:r>
              <a:rPr lang="zh-CN" altLang="zh-CN" b="1" dirty="0">
                <a:effectLst>
                  <a:outerShdw blurRad="38100" dist="38100" dir="2700000" algn="tl">
                    <a:srgbClr val="FFFFFF"/>
                  </a:outerShdw>
                </a:effectLst>
                <a:latin typeface="+mn-lt"/>
                <a:ea typeface="楷体" pitchFamily="49" charset="-122"/>
              </a:rPr>
              <a:t>码值；出错,返回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alpha val="43137"/>
                    </a:srgbClr>
                  </a:outerShdw>
                </a:effectLst>
                <a:latin typeface="+mn-lt"/>
                <a:ea typeface="楷体" pitchFamily="49" charset="-122"/>
              </a:rPr>
              <a:t>说明：</a:t>
            </a:r>
            <a:r>
              <a:rPr lang="zh-CN" altLang="en-US" b="1" dirty="0">
                <a:effectLst>
                  <a:outerShdw blurRad="38100" dist="38100" dir="2700000" algn="tl">
                    <a:srgbClr val="FFFFFF"/>
                  </a:outerShdw>
                </a:effectLst>
                <a:latin typeface="+mn-lt"/>
                <a:ea typeface="楷体" pitchFamily="49" charset="-122"/>
              </a:rPr>
              <a:t>以回车符为输入结束条件；输入多个字符时，返回第一个字符的值；输入</a:t>
            </a:r>
            <a:r>
              <a:rPr lang="zh-CN" altLang="en-US" b="1" dirty="0">
                <a:solidFill>
                  <a:srgbClr val="0033CC"/>
                </a:solidFill>
                <a:effectLst>
                  <a:outerShdw blurRad="38100" dist="38100" dir="2700000" algn="tl">
                    <a:srgbClr val="000000">
                      <a:alpha val="43137"/>
                    </a:srgbClr>
                  </a:outerShdw>
                </a:effectLst>
                <a:latin typeface="+mn-lt"/>
                <a:ea typeface="楷体" pitchFamily="49" charset="-122"/>
              </a:rPr>
              <a:t>字符回显</a:t>
            </a:r>
            <a:r>
              <a:rPr lang="zh-CN" altLang="en-US" b="1" dirty="0">
                <a:effectLst>
                  <a:outerShdw blurRad="38100" dist="38100" dir="2700000" algn="tl">
                    <a:srgbClr val="000000">
                      <a:alpha val="43137"/>
                    </a:srgbClr>
                  </a:outerShdw>
                </a:effectLst>
                <a:latin typeface="+mn-lt"/>
                <a:ea typeface="楷体" pitchFamily="49" charset="-122"/>
              </a:rPr>
              <a:t>。</a:t>
            </a:r>
          </a:p>
        </p:txBody>
      </p:sp>
      <p:grpSp>
        <p:nvGrpSpPr>
          <p:cNvPr id="782363" name="Group 27"/>
          <p:cNvGrpSpPr>
            <a:grpSpLocks/>
          </p:cNvGrpSpPr>
          <p:nvPr/>
        </p:nvGrpSpPr>
        <p:grpSpPr bwMode="auto">
          <a:xfrm>
            <a:off x="-7989" y="0"/>
            <a:ext cx="446088" cy="6858000"/>
            <a:chOff x="0" y="0"/>
            <a:chExt cx="281" cy="4320"/>
          </a:xfrm>
        </p:grpSpPr>
        <p:sp>
          <p:nvSpPr>
            <p:cNvPr id="782364"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82365"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E2EA13F1-5A4B-1F6A-2EFB-6193B853F55E}"/>
              </a:ext>
            </a:extLst>
          </p:cNvPr>
          <p:cNvSpPr>
            <a:spLocks noGrp="1"/>
          </p:cNvSpPr>
          <p:nvPr>
            <p:ph type="sldNum" sz="quarter" idx="12"/>
          </p:nvPr>
        </p:nvSpPr>
        <p:spPr/>
        <p:txBody>
          <a:bodyPr/>
          <a:lstStyle/>
          <a:p>
            <a:fld id="{15D7C00E-7268-483F-89C0-8B682B5C72E5}" type="slidenum">
              <a:rPr lang="en-US" altLang="zh-CN" smtClean="0"/>
              <a:pPr/>
              <a:t>25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338">
                                            <p:txEl>
                                              <p:pRg st="0" end="0"/>
                                            </p:txEl>
                                          </p:spTgt>
                                        </p:tgtEl>
                                        <p:attrNameLst>
                                          <p:attrName>style.visibility</p:attrName>
                                        </p:attrNameLst>
                                      </p:cBhvr>
                                      <p:to>
                                        <p:strVal val="visible"/>
                                      </p:to>
                                    </p:set>
                                    <p:anim calcmode="lin" valueType="num">
                                      <p:cBhvr additive="base">
                                        <p:cTn id="7" dur="500" fill="hold"/>
                                        <p:tgtEl>
                                          <p:spTgt spid="782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2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2342"/>
                                        </p:tgtEl>
                                        <p:attrNameLst>
                                          <p:attrName>style.visibility</p:attrName>
                                        </p:attrNameLst>
                                      </p:cBhvr>
                                      <p:to>
                                        <p:strVal val="visible"/>
                                      </p:to>
                                    </p:set>
                                    <p:anim calcmode="lin" valueType="num">
                                      <p:cBhvr additive="base">
                                        <p:cTn id="13" dur="500" fill="hold"/>
                                        <p:tgtEl>
                                          <p:spTgt spid="782342"/>
                                        </p:tgtEl>
                                        <p:attrNameLst>
                                          <p:attrName>ppt_x</p:attrName>
                                        </p:attrNameLst>
                                      </p:cBhvr>
                                      <p:tavLst>
                                        <p:tav tm="0">
                                          <p:val>
                                            <p:strVal val="0-#ppt_w/2"/>
                                          </p:val>
                                        </p:tav>
                                        <p:tav tm="100000">
                                          <p:val>
                                            <p:strVal val="#ppt_x"/>
                                          </p:val>
                                        </p:tav>
                                      </p:tavLst>
                                    </p:anim>
                                    <p:anim calcmode="lin" valueType="num">
                                      <p:cBhvr additive="base">
                                        <p:cTn id="14" dur="500" fill="hold"/>
                                        <p:tgtEl>
                                          <p:spTgt spid="782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82360"/>
                                        </p:tgtEl>
                                        <p:attrNameLst>
                                          <p:attrName>style.visibility</p:attrName>
                                        </p:attrNameLst>
                                      </p:cBhvr>
                                      <p:to>
                                        <p:strVal val="visible"/>
                                      </p:to>
                                    </p:set>
                                    <p:animEffect transition="in" filter="blinds(horizontal)">
                                      <p:cBhvr>
                                        <p:cTn id="19" dur="500"/>
                                        <p:tgtEl>
                                          <p:spTgt spid="78236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82361"/>
                                        </p:tgtEl>
                                        <p:attrNameLst>
                                          <p:attrName>style.visibility</p:attrName>
                                        </p:attrNameLst>
                                      </p:cBhvr>
                                      <p:to>
                                        <p:strVal val="visible"/>
                                      </p:to>
                                    </p:set>
                                    <p:anim calcmode="lin" valueType="num">
                                      <p:cBhvr additive="base">
                                        <p:cTn id="24" dur="500" fill="hold"/>
                                        <p:tgtEl>
                                          <p:spTgt spid="782361"/>
                                        </p:tgtEl>
                                        <p:attrNameLst>
                                          <p:attrName>ppt_x</p:attrName>
                                        </p:attrNameLst>
                                      </p:cBhvr>
                                      <p:tavLst>
                                        <p:tav tm="0">
                                          <p:val>
                                            <p:strVal val="0-#ppt_w/2"/>
                                          </p:val>
                                        </p:tav>
                                        <p:tav tm="100000">
                                          <p:val>
                                            <p:strVal val="#ppt_x"/>
                                          </p:val>
                                        </p:tav>
                                      </p:tavLst>
                                    </p:anim>
                                    <p:anim calcmode="lin" valueType="num">
                                      <p:cBhvr additive="base">
                                        <p:cTn id="25" dur="500" fill="hold"/>
                                        <p:tgtEl>
                                          <p:spTgt spid="7823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782343"/>
                                        </p:tgtEl>
                                        <p:attrNameLst>
                                          <p:attrName>style.visibility</p:attrName>
                                        </p:attrNameLst>
                                      </p:cBhvr>
                                      <p:to>
                                        <p:strVal val="visible"/>
                                      </p:to>
                                    </p:set>
                                    <p:animEffect transition="in" filter="box(out)">
                                      <p:cBhvr>
                                        <p:cTn id="29" dur="500"/>
                                        <p:tgtEl>
                                          <p:spTgt spid="782343"/>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82362"/>
                                        </p:tgtEl>
                                        <p:attrNameLst>
                                          <p:attrName>style.visibility</p:attrName>
                                        </p:attrNameLst>
                                      </p:cBhvr>
                                      <p:to>
                                        <p:strVal val="visible"/>
                                      </p:to>
                                    </p:set>
                                    <p:animEffect transition="in" filter="box(out)">
                                      <p:cBhvr>
                                        <p:cTn id="34" dur="500"/>
                                        <p:tgtEl>
                                          <p:spTgt spid="782362"/>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8" grpId="0" build="p" bldLvl="5" autoUpdateAnimBg="0"/>
      <p:bldP spid="782342" grpId="0"/>
      <p:bldP spid="782343" grpId="0" animBg="1"/>
      <p:bldP spid="782360" grpId="0" animBg="1"/>
      <p:bldP spid="782361" grpId="0"/>
      <p:bldP spid="78236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7" name="Text Box 5"/>
          <p:cNvSpPr txBox="1">
            <a:spLocks noChangeArrowheads="1"/>
          </p:cNvSpPr>
          <p:nvPr/>
        </p:nvSpPr>
        <p:spPr bwMode="auto">
          <a:xfrm>
            <a:off x="505233" y="119063"/>
            <a:ext cx="5570538"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利用</a:t>
            </a:r>
            <a:r>
              <a:rPr lang="en-US" altLang="zh-CN" b="1" dirty="0" err="1">
                <a:solidFill>
                  <a:srgbClr val="FF0066"/>
                </a:solidFill>
                <a:effectLst>
                  <a:outerShdw blurRad="38100" dist="38100" dir="2700000" algn="tl">
                    <a:srgbClr val="000000"/>
                  </a:outerShdw>
                </a:effectLst>
                <a:latin typeface="+mn-lt"/>
                <a:ea typeface="隶书" pitchFamily="49" charset="-122"/>
              </a:rPr>
              <a:t>getchar</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输入字符</a:t>
            </a:r>
            <a:r>
              <a:rPr lang="zh-CN" altLang="en-US" dirty="0">
                <a:solidFill>
                  <a:srgbClr val="FF0066"/>
                </a:solidFill>
                <a:latin typeface="隶书" pitchFamily="49" charset="-122"/>
                <a:ea typeface="隶书" pitchFamily="49" charset="-122"/>
              </a:rPr>
              <a:t> </a:t>
            </a:r>
          </a:p>
        </p:txBody>
      </p:sp>
      <p:sp>
        <p:nvSpPr>
          <p:cNvPr id="786438" name="Rectangle 6" descr="信纸"/>
          <p:cNvSpPr>
            <a:spLocks noChangeArrowheads="1"/>
          </p:cNvSpPr>
          <p:nvPr/>
        </p:nvSpPr>
        <p:spPr bwMode="auto">
          <a:xfrm>
            <a:off x="1499221" y="677010"/>
            <a:ext cx="5945858" cy="5632311"/>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ch1, ch2;</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p>
          <a:p>
            <a:pPr marL="457200" indent="-457200">
              <a:tabLst>
                <a:tab pos="800100" algn="l"/>
              </a:tabLst>
            </a:pPr>
            <a:r>
              <a:rPr lang="en-US" altLang="zh-CN" b="1" dirty="0">
                <a:effectLst>
                  <a:outerShdw blurRad="38100" dist="38100" dir="2700000" algn="tl">
                    <a:srgbClr val="FFFFFF"/>
                  </a:outerShdw>
                </a:effectLst>
              </a:rPr>
              <a:t>  ch2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&amp;a);</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("ch1 = %c, ch2 = %c\n", ch1, ch2);</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%d\n", a);</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786439" name="Text Box 7" descr="新闻纸"/>
          <p:cNvSpPr txBox="1">
            <a:spLocks noChangeArrowheads="1"/>
          </p:cNvSpPr>
          <p:nvPr/>
        </p:nvSpPr>
        <p:spPr bwMode="auto">
          <a:xfrm>
            <a:off x="6672064" y="5445224"/>
            <a:ext cx="5014913" cy="1224136"/>
          </a:xfrm>
          <a:prstGeom prst="rect">
            <a:avLst/>
          </a:prstGeom>
          <a:solidFill>
            <a:schemeClr val="bg1"/>
          </a:solidFill>
          <a:ln w="38100">
            <a:solidFill>
              <a:schemeClr val="accent1">
                <a:lumMod val="50000"/>
              </a:schemeClr>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itchFamily="49" charset="-122"/>
              </a:rPr>
              <a:t>运行结果</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（假设输入为：</a:t>
            </a:r>
            <a:r>
              <a:rPr lang="en-US" altLang="zh-CN" b="1" dirty="0">
                <a:solidFill>
                  <a:srgbClr val="FF33CC"/>
                </a:solidFill>
                <a:effectLst>
                  <a:outerShdw blurRad="38100" dist="38100" dir="2700000" algn="tl">
                    <a:srgbClr val="000000"/>
                  </a:outerShdw>
                </a:effectLst>
                <a:latin typeface="隶书" pitchFamily="49" charset="-122"/>
                <a:ea typeface="隶书" pitchFamily="49" charset="-122"/>
              </a:rPr>
              <a:t>1234↙</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dirty="0">
                <a:latin typeface="隶书" pitchFamily="49" charset="-122"/>
                <a:ea typeface="隶书"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ch1 = 1,  ch2 = 2</a:t>
            </a:r>
          </a:p>
          <a:p>
            <a:r>
              <a:rPr lang="en-US" altLang="zh-CN" b="1" dirty="0">
                <a:solidFill>
                  <a:srgbClr val="0033CC"/>
                </a:solidFill>
                <a:effectLst>
                  <a:outerShdw blurRad="38100" dist="38100" dir="2700000" algn="tl">
                    <a:srgbClr val="C0C0C0"/>
                  </a:outerShdw>
                </a:effectLst>
              </a:rPr>
              <a:t>a = 34</a:t>
            </a:r>
          </a:p>
        </p:txBody>
      </p:sp>
      <p:grpSp>
        <p:nvGrpSpPr>
          <p:cNvPr id="786442" name="Group 10"/>
          <p:cNvGrpSpPr>
            <a:grpSpLocks/>
          </p:cNvGrpSpPr>
          <p:nvPr/>
        </p:nvGrpSpPr>
        <p:grpSpPr bwMode="auto">
          <a:xfrm>
            <a:off x="-9117" y="0"/>
            <a:ext cx="446088" cy="6858000"/>
            <a:chOff x="0" y="0"/>
            <a:chExt cx="281" cy="4320"/>
          </a:xfrm>
        </p:grpSpPr>
        <p:sp>
          <p:nvSpPr>
            <p:cNvPr id="786443"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86444"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6188AD9-28D6-4080-CCA5-F241191174EA}"/>
              </a:ext>
            </a:extLst>
          </p:cNvPr>
          <p:cNvSpPr>
            <a:spLocks noGrp="1"/>
          </p:cNvSpPr>
          <p:nvPr>
            <p:ph type="sldNum" sz="quarter" idx="12"/>
          </p:nvPr>
        </p:nvSpPr>
        <p:spPr/>
        <p:txBody>
          <a:bodyPr/>
          <a:lstStyle/>
          <a:p>
            <a:fld id="{15D7C00E-7268-483F-89C0-8B682B5C72E5}" type="slidenum">
              <a:rPr lang="en-US" altLang="zh-CN" smtClean="0"/>
              <a:pPr/>
              <a:t>26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6438"/>
                                        </p:tgtEl>
                                        <p:attrNameLst>
                                          <p:attrName>style.visibility</p:attrName>
                                        </p:attrNameLst>
                                      </p:cBhvr>
                                      <p:to>
                                        <p:strVal val="visible"/>
                                      </p:to>
                                    </p:set>
                                    <p:animEffect transition="in" filter="box(out)">
                                      <p:cBhvr>
                                        <p:cTn id="7" dur="500"/>
                                        <p:tgtEl>
                                          <p:spTgt spid="78643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86439"/>
                                        </p:tgtEl>
                                        <p:attrNameLst>
                                          <p:attrName>style.visibility</p:attrName>
                                        </p:attrNameLst>
                                      </p:cBhvr>
                                      <p:to>
                                        <p:strVal val="visible"/>
                                      </p:to>
                                    </p:set>
                                    <p:animEffect transition="in" filter="diamond(in)">
                                      <p:cBhvr>
                                        <p:cTn id="12" dur="2000"/>
                                        <p:tgtEl>
                                          <p:spTgt spid="7864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8" grpId="0" animBg="1"/>
      <p:bldP spid="78643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7" name="Text Box 7"/>
          <p:cNvSpPr txBox="1">
            <a:spLocks noChangeArrowheads="1"/>
          </p:cNvSpPr>
          <p:nvPr/>
        </p:nvSpPr>
        <p:spPr bwMode="auto">
          <a:xfrm>
            <a:off x="1415182" y="95250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a:t>
            </a:r>
            <a:r>
              <a:rPr lang="en-US" altLang="zh-CN" b="1" dirty="0">
                <a:solidFill>
                  <a:srgbClr val="CC0066"/>
                </a:solidFill>
                <a:effectLst>
                  <a:outerShdw blurRad="38100" dist="38100" dir="2700000" algn="tl">
                    <a:srgbClr val="000000"/>
                  </a:outerShdw>
                </a:effectLst>
              </a:rPr>
              <a:t> ( FILE *stream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788489" name="Text Box 9"/>
          <p:cNvSpPr txBox="1">
            <a:spLocks noChangeArrowheads="1"/>
          </p:cNvSpPr>
          <p:nvPr/>
        </p:nvSpPr>
        <p:spPr bwMode="auto">
          <a:xfrm>
            <a:off x="890997" y="333375"/>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a:t>
            </a:r>
            <a:r>
              <a:rPr lang="en-US" altLang="zh-CN" dirty="0">
                <a:solidFill>
                  <a:srgbClr val="3333FF"/>
                </a:solidFill>
                <a:latin typeface="楷体_GB2312" pitchFamily="49" charset="-122"/>
                <a:ea typeface="楷体_GB2312" pitchFamily="49" charset="-122"/>
              </a:rPr>
              <a:t> </a:t>
            </a:r>
          </a:p>
        </p:txBody>
      </p:sp>
      <p:sp>
        <p:nvSpPr>
          <p:cNvPr id="788490" name="Rectangle 10"/>
          <p:cNvSpPr>
            <a:spLocks noChangeArrowheads="1"/>
          </p:cNvSpPr>
          <p:nvPr/>
        </p:nvSpPr>
        <p:spPr bwMode="auto">
          <a:xfrm>
            <a:off x="1415480" y="1768748"/>
            <a:ext cx="9577064" cy="230832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从流文件</a:t>
            </a:r>
            <a:r>
              <a:rPr lang="en-US" altLang="zh-CN" b="1" dirty="0">
                <a:effectLst>
                  <a:outerShdw blurRad="38100" dist="38100" dir="2700000" algn="tl">
                    <a:srgbClr val="FFFFFF"/>
                  </a:outerShdw>
                </a:effectLst>
                <a:latin typeface="+mn-lt"/>
                <a:ea typeface="楷体" pitchFamily="49" charset="-122"/>
              </a:rPr>
              <a:t>stream</a:t>
            </a:r>
            <a:r>
              <a:rPr lang="zh-CN" altLang="en-US" b="1" dirty="0">
                <a:effectLst>
                  <a:outerShdw blurRad="38100" dist="38100" dir="2700000" algn="tl">
                    <a:srgbClr val="FFFFFF"/>
                  </a:outerShdw>
                </a:effectLst>
                <a:latin typeface="+mn-lt"/>
                <a:ea typeface="楷体" pitchFamily="49" charset="-122"/>
              </a:rPr>
              <a:t>中读取一个字符信息，它的返回值是所读取字符的</a:t>
            </a:r>
            <a:r>
              <a:rPr lang="en-US" altLang="zh-CN" b="1" dirty="0">
                <a:effectLst>
                  <a:outerShdw blurRad="38100" dist="38100" dir="2700000" algn="tl">
                    <a:srgbClr val="FFFFFF"/>
                  </a:outerShdw>
                </a:effectLst>
                <a:latin typeface="+mn-lt"/>
                <a:ea typeface="楷体" pitchFamily="49" charset="-122"/>
              </a:rPr>
              <a:t>ASCII</a:t>
            </a:r>
            <a:r>
              <a:rPr lang="zh-CN" altLang="en-US" b="1" dirty="0">
                <a:effectLst>
                  <a:outerShdw blurRad="38100" dist="38100" dir="2700000" algn="tl">
                    <a:srgbClr val="FFFFFF"/>
                  </a:outerShdw>
                </a:effectLst>
                <a:latin typeface="+mn-lt"/>
                <a:ea typeface="楷体" pitchFamily="49" charset="-122"/>
              </a:rPr>
              <a:t>码。</a:t>
            </a:r>
            <a:r>
              <a:rPr lang="zh-CN" altLang="en-US" dirty="0">
                <a:latin typeface="+mn-lt"/>
                <a:ea typeface="楷体" pitchFamily="49" charset="-122"/>
              </a:rPr>
              <a:t> </a:t>
            </a:r>
            <a:endParaRPr lang="en-US" altLang="zh-CN" dirty="0">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正常，返回读取字符</a:t>
            </a:r>
            <a:r>
              <a:rPr lang="zh-CN" altLang="en-US" b="1" dirty="0">
                <a:effectLst>
                  <a:outerShdw blurRad="38100" dist="38100" dir="2700000" algn="tl">
                    <a:srgbClr val="FFFFFF"/>
                  </a:outerShdw>
                </a:effectLst>
                <a:latin typeface="+mn-lt"/>
                <a:ea typeface="楷体" pitchFamily="49" charset="-122"/>
              </a:rPr>
              <a:t>的</a:t>
            </a:r>
            <a:r>
              <a:rPr lang="en-US" altLang="zh-CN" b="1" dirty="0">
                <a:effectLst>
                  <a:outerShdw blurRad="38100" dist="38100" dir="2700000" algn="tl">
                    <a:srgbClr val="FFFFFF"/>
                  </a:outerShdw>
                </a:effectLst>
                <a:latin typeface="+mn-lt"/>
                <a:ea typeface="楷体" pitchFamily="49" charset="-122"/>
              </a:rPr>
              <a:t>ASCII</a:t>
            </a:r>
            <a:r>
              <a:rPr lang="zh-CN" altLang="zh-CN" b="1" dirty="0">
                <a:effectLst>
                  <a:outerShdw blurRad="38100" dist="38100" dir="2700000" algn="tl">
                    <a:srgbClr val="FFFFFF"/>
                  </a:outerShdw>
                </a:effectLst>
                <a:latin typeface="+mn-lt"/>
                <a:ea typeface="楷体" pitchFamily="49" charset="-122"/>
              </a:rPr>
              <a:t>码值；出错,返回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itchFamily="49" charset="-122"/>
              </a:rPr>
              <a:t>说明</a:t>
            </a:r>
            <a:r>
              <a:rPr lang="zh-CN" altLang="en-US" b="1" dirty="0">
                <a:effectLst>
                  <a:outerShdw blurRad="38100" dist="38100" dir="2700000" algn="tl">
                    <a:srgbClr val="FFFFFF"/>
                  </a:outerShdw>
                </a:effectLst>
                <a:latin typeface="+mn-lt"/>
                <a:ea typeface="楷体" pitchFamily="49" charset="-122"/>
              </a:rPr>
              <a:t>：</a:t>
            </a:r>
            <a:r>
              <a:rPr lang="zh-CN" altLang="zh-CN" b="1" dirty="0">
                <a:effectLst>
                  <a:outerShdw blurRad="38100" dist="38100" dir="2700000" algn="tl">
                    <a:srgbClr val="FFFFFF"/>
                  </a:outerShdw>
                </a:effectLst>
                <a:latin typeface="+mn-lt"/>
                <a:ea typeface="楷体" pitchFamily="49" charset="-122"/>
              </a:rPr>
              <a:t>该函数带有一个参数</a:t>
            </a:r>
            <a:r>
              <a:rPr lang="en-US" altLang="zh-CN" b="1" dirty="0">
                <a:effectLst>
                  <a:outerShdw blurRad="38100" dist="38100" dir="2700000" algn="tl">
                    <a:srgbClr val="FFFFFF"/>
                  </a:outerShdw>
                </a:effectLst>
                <a:latin typeface="+mn-lt"/>
                <a:ea typeface="楷体" pitchFamily="49" charset="-122"/>
              </a:rPr>
              <a:t>stream</a:t>
            </a:r>
            <a:r>
              <a:rPr lang="zh-CN" altLang="en-US" b="1" dirty="0">
                <a:effectLst>
                  <a:outerShdw blurRad="38100" dist="38100" dir="2700000" algn="tl">
                    <a:srgbClr val="FFFFFF"/>
                  </a:outerShdw>
                </a:effectLst>
                <a:latin typeface="+mn-lt"/>
                <a:ea typeface="楷体" pitchFamily="49" charset="-122"/>
              </a:rPr>
              <a:t>，它是一</a:t>
            </a:r>
            <a:r>
              <a:rPr lang="zh-CN" altLang="en-US" b="1" dirty="0">
                <a:solidFill>
                  <a:srgbClr val="339966"/>
                </a:solidFill>
                <a:effectLst>
                  <a:outerShdw blurRad="38100" dist="38100" dir="2700000" algn="tl">
                    <a:srgbClr val="000000"/>
                  </a:outerShdw>
                </a:effectLst>
                <a:latin typeface="+mn-lt"/>
                <a:ea typeface="楷体" pitchFamily="49" charset="-122"/>
              </a:rPr>
              <a:t>文件指针</a:t>
            </a:r>
            <a:r>
              <a:rPr lang="zh-CN" altLang="en-US" b="1" dirty="0">
                <a:effectLst>
                  <a:outerShdw blurRad="38100" dist="38100" dir="2700000" algn="tl">
                    <a:srgbClr val="FFFFFF"/>
                  </a:outerShdw>
                </a:effectLst>
                <a:latin typeface="+mn-lt"/>
                <a:ea typeface="楷体" pitchFamily="49" charset="-122"/>
              </a:rPr>
              <a:t>（第</a:t>
            </a:r>
            <a:r>
              <a:rPr lang="en-US" altLang="zh-CN" b="1" dirty="0">
                <a:effectLst>
                  <a:outerShdw blurRad="38100" dist="38100" dir="2700000" algn="tl">
                    <a:srgbClr val="FFFFFF"/>
                  </a:outerShdw>
                </a:effectLst>
                <a:latin typeface="+mn-lt"/>
                <a:ea typeface="楷体" pitchFamily="49" charset="-122"/>
              </a:rPr>
              <a:t>12</a:t>
            </a:r>
            <a:r>
              <a:rPr lang="zh-CN" altLang="en-US" b="1" dirty="0">
                <a:effectLst>
                  <a:outerShdw blurRad="38100" dist="38100" dir="2700000" algn="tl">
                    <a:srgbClr val="FFFFFF"/>
                  </a:outerShdw>
                </a:effectLst>
                <a:latin typeface="+mn-lt"/>
                <a:ea typeface="楷体" pitchFamily="49" charset="-122"/>
              </a:rPr>
              <a:t>章介绍），表示流文件，当流文件是</a:t>
            </a:r>
            <a:r>
              <a:rPr lang="en-US" altLang="zh-CN" b="1" dirty="0" err="1">
                <a:effectLst>
                  <a:outerShdw blurRad="38100" dist="38100" dir="2700000" algn="tl">
                    <a:srgbClr val="FFFFFF"/>
                  </a:outerShdw>
                </a:effectLst>
                <a:latin typeface="+mn-lt"/>
                <a:ea typeface="楷体" pitchFamily="49" charset="-122"/>
              </a:rPr>
              <a:t>stdin</a:t>
            </a:r>
            <a:r>
              <a:rPr lang="zh-CN" altLang="en-US" b="1" dirty="0">
                <a:effectLst>
                  <a:outerShdw blurRad="38100" dist="38100" dir="2700000" algn="tl">
                    <a:srgbClr val="FFFFFF"/>
                  </a:outerShdw>
                </a:effectLst>
                <a:latin typeface="+mn-lt"/>
                <a:ea typeface="楷体" pitchFamily="49" charset="-122"/>
              </a:rPr>
              <a:t>时，</a:t>
            </a:r>
            <a:r>
              <a:rPr lang="en-US" altLang="zh-CN" b="1" dirty="0" err="1">
                <a:effectLst>
                  <a:outerShdw blurRad="38100" dist="38100" dir="2700000" algn="tl">
                    <a:srgbClr val="FFFFFF"/>
                  </a:outerShdw>
                </a:effectLst>
                <a:latin typeface="+mn-lt"/>
                <a:ea typeface="楷体" pitchFamily="49" charset="-122"/>
              </a:rPr>
              <a:t>getc</a:t>
            </a:r>
            <a:r>
              <a:rPr lang="zh-CN" altLang="en-US" b="1" dirty="0">
                <a:effectLst>
                  <a:outerShdw blurRad="38100" dist="38100" dir="2700000" algn="tl">
                    <a:srgbClr val="FFFFFF"/>
                  </a:outerShdw>
                </a:effectLst>
                <a:latin typeface="+mn-lt"/>
                <a:ea typeface="楷体" pitchFamily="49" charset="-122"/>
              </a:rPr>
              <a:t>函数的功能与</a:t>
            </a:r>
            <a:r>
              <a:rPr lang="en-US" altLang="zh-CN" b="1" dirty="0" err="1">
                <a:effectLst>
                  <a:outerShdw blurRad="38100" dist="38100" dir="2700000" algn="tl">
                    <a:srgbClr val="FFFFFF"/>
                  </a:outerShdw>
                </a:effectLst>
                <a:latin typeface="+mn-lt"/>
                <a:ea typeface="楷体" pitchFamily="49" charset="-122"/>
              </a:rPr>
              <a:t>getchar</a:t>
            </a:r>
            <a:r>
              <a:rPr lang="zh-CN" altLang="en-US" b="1" dirty="0">
                <a:effectLst>
                  <a:outerShdw blurRad="38100" dist="38100" dir="2700000" algn="tl">
                    <a:srgbClr val="FFFFFF"/>
                  </a:outerShdw>
                </a:effectLst>
                <a:latin typeface="+mn-lt"/>
                <a:ea typeface="楷体" pitchFamily="49" charset="-122"/>
              </a:rPr>
              <a:t>函数的功能完全相同。也就是说，</a:t>
            </a:r>
            <a:r>
              <a:rPr lang="en-US" altLang="zh-CN" b="1" dirty="0" err="1">
                <a:effectLst>
                  <a:outerShdw blurRad="38100" dist="38100" dir="2700000" algn="tl">
                    <a:srgbClr val="FFFFFF"/>
                  </a:outerShdw>
                </a:effectLst>
                <a:latin typeface="+mn-lt"/>
                <a:ea typeface="楷体" pitchFamily="49" charset="-122"/>
              </a:rPr>
              <a:t>gtec</a:t>
            </a:r>
            <a:r>
              <a:rPr lang="en-US" altLang="zh-CN" b="1" dirty="0">
                <a:effectLst>
                  <a:outerShdw blurRad="38100" dist="38100" dir="2700000" algn="tl">
                    <a:srgbClr val="FFFFFF"/>
                  </a:outerShdw>
                </a:effectLst>
                <a:latin typeface="+mn-lt"/>
                <a:ea typeface="楷体" pitchFamily="49" charset="-122"/>
              </a:rPr>
              <a:t>(</a:t>
            </a:r>
            <a:r>
              <a:rPr lang="en-US" altLang="zh-CN" b="1" dirty="0" err="1">
                <a:effectLst>
                  <a:outerShdw blurRad="38100" dist="38100" dir="2700000" algn="tl">
                    <a:srgbClr val="FFFFFF"/>
                  </a:outerShdw>
                </a:effectLst>
                <a:latin typeface="+mn-lt"/>
                <a:ea typeface="楷体" pitchFamily="49" charset="-122"/>
              </a:rPr>
              <a:t>stdin</a:t>
            </a:r>
            <a:r>
              <a:rPr lang="en-US" altLang="zh-CN" b="1" dirty="0">
                <a:effectLst>
                  <a:outerShdw blurRad="38100" dist="38100" dir="2700000" algn="tl">
                    <a:srgbClr val="FFFFFF"/>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与</a:t>
            </a:r>
            <a:r>
              <a:rPr lang="en-US" altLang="zh-CN" b="1" dirty="0" err="1">
                <a:effectLst>
                  <a:outerShdw blurRad="38100" dist="38100" dir="2700000" algn="tl">
                    <a:srgbClr val="FFFFFF"/>
                  </a:outerShdw>
                </a:effectLst>
                <a:latin typeface="+mn-lt"/>
                <a:ea typeface="楷体" pitchFamily="49" charset="-122"/>
              </a:rPr>
              <a:t>getchar</a:t>
            </a:r>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是等价的。</a:t>
            </a:r>
          </a:p>
        </p:txBody>
      </p:sp>
      <p:grpSp>
        <p:nvGrpSpPr>
          <p:cNvPr id="788491" name="Group 11"/>
          <p:cNvGrpSpPr>
            <a:grpSpLocks/>
          </p:cNvGrpSpPr>
          <p:nvPr/>
        </p:nvGrpSpPr>
        <p:grpSpPr bwMode="auto">
          <a:xfrm>
            <a:off x="-9117" y="0"/>
            <a:ext cx="446088" cy="6858000"/>
            <a:chOff x="0" y="0"/>
            <a:chExt cx="281" cy="4320"/>
          </a:xfrm>
        </p:grpSpPr>
        <p:sp>
          <p:nvSpPr>
            <p:cNvPr id="788492"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88493"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0FAEC0E3-D963-86E5-C698-6D12B809F38E}"/>
              </a:ext>
            </a:extLst>
          </p:cNvPr>
          <p:cNvSpPr>
            <a:spLocks noGrp="1"/>
          </p:cNvSpPr>
          <p:nvPr>
            <p:ph type="sldNum" sz="quarter" idx="12"/>
          </p:nvPr>
        </p:nvSpPr>
        <p:spPr/>
        <p:txBody>
          <a:bodyPr/>
          <a:lstStyle/>
          <a:p>
            <a:fld id="{15D7C00E-7268-483F-89C0-8B682B5C72E5}" type="slidenum">
              <a:rPr lang="en-US" altLang="zh-CN" smtClean="0"/>
              <a:pPr/>
              <a:t>27</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489"/>
                                        </p:tgtEl>
                                        <p:attrNameLst>
                                          <p:attrName>style.visibility</p:attrName>
                                        </p:attrNameLst>
                                      </p:cBhvr>
                                      <p:to>
                                        <p:strVal val="visible"/>
                                      </p:to>
                                    </p:set>
                                    <p:anim calcmode="lin" valueType="num">
                                      <p:cBhvr additive="base">
                                        <p:cTn id="7" dur="500" fill="hold"/>
                                        <p:tgtEl>
                                          <p:spTgt spid="788489"/>
                                        </p:tgtEl>
                                        <p:attrNameLst>
                                          <p:attrName>ppt_x</p:attrName>
                                        </p:attrNameLst>
                                      </p:cBhvr>
                                      <p:tavLst>
                                        <p:tav tm="0">
                                          <p:val>
                                            <p:strVal val="0-#ppt_w/2"/>
                                          </p:val>
                                        </p:tav>
                                        <p:tav tm="100000">
                                          <p:val>
                                            <p:strVal val="#ppt_x"/>
                                          </p:val>
                                        </p:tav>
                                      </p:tavLst>
                                    </p:anim>
                                    <p:anim calcmode="lin" valueType="num">
                                      <p:cBhvr additive="base">
                                        <p:cTn id="8" dur="500" fill="hold"/>
                                        <p:tgtEl>
                                          <p:spTgt spid="7884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88487"/>
                                        </p:tgtEl>
                                        <p:attrNameLst>
                                          <p:attrName>style.visibility</p:attrName>
                                        </p:attrNameLst>
                                      </p:cBhvr>
                                      <p:to>
                                        <p:strVal val="visible"/>
                                      </p:to>
                                    </p:set>
                                    <p:animEffect transition="in" filter="box(out)">
                                      <p:cBhvr>
                                        <p:cTn id="12" dur="500"/>
                                        <p:tgtEl>
                                          <p:spTgt spid="78848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8490"/>
                                        </p:tgtEl>
                                        <p:attrNameLst>
                                          <p:attrName>style.visibility</p:attrName>
                                        </p:attrNameLst>
                                      </p:cBhvr>
                                      <p:to>
                                        <p:strVal val="visible"/>
                                      </p:to>
                                    </p:set>
                                    <p:animEffect transition="in" filter="box(out)">
                                      <p:cBhvr>
                                        <p:cTn id="17" dur="500"/>
                                        <p:tgtEl>
                                          <p:spTgt spid="78849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7" grpId="0" animBg="1"/>
      <p:bldP spid="788489" grpId="0"/>
      <p:bldP spid="78849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3" name="Text Box 5"/>
          <p:cNvSpPr txBox="1">
            <a:spLocks noChangeArrowheads="1"/>
          </p:cNvSpPr>
          <p:nvPr/>
        </p:nvSpPr>
        <p:spPr bwMode="auto">
          <a:xfrm>
            <a:off x="1415182" y="860463"/>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getche</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790534" name="Text Box 6"/>
          <p:cNvSpPr txBox="1">
            <a:spLocks noChangeArrowheads="1"/>
          </p:cNvSpPr>
          <p:nvPr/>
        </p:nvSpPr>
        <p:spPr bwMode="auto">
          <a:xfrm>
            <a:off x="890997" y="333375"/>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getche</a:t>
            </a:r>
            <a:r>
              <a:rPr lang="en-US" altLang="zh-CN" dirty="0">
                <a:solidFill>
                  <a:srgbClr val="3333FF"/>
                </a:solidFill>
                <a:latin typeface="楷体_GB2312" pitchFamily="49" charset="-122"/>
                <a:ea typeface="楷体_GB2312" pitchFamily="49" charset="-122"/>
              </a:rPr>
              <a:t> </a:t>
            </a:r>
          </a:p>
        </p:txBody>
      </p:sp>
      <p:sp>
        <p:nvSpPr>
          <p:cNvPr id="790535" name="Rectangle 7"/>
          <p:cNvSpPr>
            <a:spLocks noChangeArrowheads="1"/>
          </p:cNvSpPr>
          <p:nvPr/>
        </p:nvSpPr>
        <p:spPr bwMode="auto">
          <a:xfrm>
            <a:off x="1415180" y="1542029"/>
            <a:ext cx="9649371"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与</a:t>
            </a:r>
            <a:r>
              <a:rPr lang="en-US" altLang="zh-CN" b="1" dirty="0" err="1">
                <a:effectLst>
                  <a:outerShdw blurRad="38100" dist="38100" dir="2700000" algn="tl">
                    <a:srgbClr val="FFFFFF"/>
                  </a:outerShdw>
                </a:effectLst>
                <a:latin typeface="+mn-lt"/>
                <a:ea typeface="楷体" pitchFamily="49" charset="-122"/>
              </a:rPr>
              <a:t>getchar</a:t>
            </a:r>
            <a:r>
              <a:rPr lang="zh-CN" altLang="en-US" b="1" dirty="0">
                <a:effectLst>
                  <a:outerShdw blurRad="38100" dist="38100" dir="2700000" algn="tl">
                    <a:srgbClr val="FFFFFF"/>
                  </a:outerShdw>
                </a:effectLst>
                <a:latin typeface="+mn-lt"/>
                <a:ea typeface="楷体" pitchFamily="49" charset="-122"/>
              </a:rPr>
              <a:t>的功能基本相同 。</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正常，返回读取字符</a:t>
            </a:r>
            <a:r>
              <a:rPr lang="zh-CN" altLang="en-US" b="1" dirty="0">
                <a:effectLst>
                  <a:outerShdw blurRad="38100" dist="38100" dir="2700000" algn="tl">
                    <a:srgbClr val="FFFFFF"/>
                  </a:outerShdw>
                </a:effectLst>
                <a:latin typeface="+mn-lt"/>
                <a:ea typeface="楷体" pitchFamily="49" charset="-122"/>
              </a:rPr>
              <a:t>的</a:t>
            </a:r>
            <a:r>
              <a:rPr lang="en-US" altLang="zh-CN" b="1" dirty="0">
                <a:effectLst>
                  <a:outerShdw blurRad="38100" dist="38100" dir="2700000" algn="tl">
                    <a:srgbClr val="FFFFFF"/>
                  </a:outerShdw>
                </a:effectLst>
                <a:latin typeface="+mn-lt"/>
                <a:ea typeface="楷体" pitchFamily="49" charset="-122"/>
              </a:rPr>
              <a:t>ASCII</a:t>
            </a:r>
            <a:r>
              <a:rPr lang="zh-CN" altLang="zh-CN" b="1" dirty="0">
                <a:effectLst>
                  <a:outerShdw blurRad="38100" dist="38100" dir="2700000" algn="tl">
                    <a:srgbClr val="FFFFFF"/>
                  </a:outerShdw>
                </a:effectLst>
                <a:latin typeface="+mn-lt"/>
                <a:ea typeface="楷体" pitchFamily="49" charset="-122"/>
              </a:rPr>
              <a:t>码值；出错,返回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itchFamily="49" charset="-122"/>
              </a:rPr>
              <a:t>说明：</a:t>
            </a:r>
            <a:r>
              <a:rPr lang="zh-CN" altLang="en-US" b="1" dirty="0">
                <a:effectLst>
                  <a:outerShdw blurRad="38100" dist="38100" dir="2700000" algn="tl">
                    <a:srgbClr val="FFFFFF"/>
                  </a:outerShdw>
                </a:effectLst>
                <a:latin typeface="+mn-lt"/>
                <a:ea typeface="楷体"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itchFamily="49" charset="-122"/>
              </a:rPr>
              <a:t>字符回显</a:t>
            </a:r>
            <a:r>
              <a:rPr lang="zh-CN" altLang="en-US" b="1" dirty="0">
                <a:effectLst>
                  <a:outerShdw blurRad="38100" dist="38100" dir="2700000" algn="tl">
                    <a:srgbClr val="FFFFFF"/>
                  </a:outerShdw>
                </a:effectLst>
                <a:latin typeface="+mn-lt"/>
                <a:ea typeface="楷体" pitchFamily="49" charset="-122"/>
              </a:rPr>
              <a:t>。 </a:t>
            </a:r>
          </a:p>
        </p:txBody>
      </p:sp>
      <p:sp>
        <p:nvSpPr>
          <p:cNvPr id="790536" name="Text Box 8"/>
          <p:cNvSpPr txBox="1">
            <a:spLocks noChangeArrowheads="1"/>
          </p:cNvSpPr>
          <p:nvPr/>
        </p:nvSpPr>
        <p:spPr bwMode="auto">
          <a:xfrm>
            <a:off x="904844" y="2996952"/>
            <a:ext cx="4808538"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t>
            </a:r>
            <a:r>
              <a:rPr lang="en-US" altLang="zh-CN" dirty="0">
                <a:solidFill>
                  <a:srgbClr val="3333FF"/>
                </a:solidFill>
                <a:latin typeface="楷体_GB2312" pitchFamily="49" charset="-122"/>
                <a:ea typeface="楷体_GB2312" pitchFamily="49" charset="-122"/>
              </a:rPr>
              <a:t> </a:t>
            </a:r>
          </a:p>
        </p:txBody>
      </p:sp>
      <p:sp>
        <p:nvSpPr>
          <p:cNvPr id="790537" name="Text Box 9"/>
          <p:cNvSpPr txBox="1">
            <a:spLocks noChangeArrowheads="1"/>
          </p:cNvSpPr>
          <p:nvPr/>
        </p:nvSpPr>
        <p:spPr bwMode="auto">
          <a:xfrm>
            <a:off x="1427048" y="354464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dirty="0">
                <a:latin typeface="+mn-lt"/>
                <a:ea typeface="楷体" pitchFamily="49" charset="-122"/>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790538" name="Rectangle 10"/>
          <p:cNvSpPr>
            <a:spLocks noChangeArrowheads="1"/>
          </p:cNvSpPr>
          <p:nvPr/>
        </p:nvSpPr>
        <p:spPr bwMode="auto">
          <a:xfrm>
            <a:off x="1416343" y="4294325"/>
            <a:ext cx="9864232"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与</a:t>
            </a:r>
            <a:r>
              <a:rPr lang="en-US" altLang="zh-CN" b="1" dirty="0" err="1">
                <a:effectLst>
                  <a:outerShdw blurRad="38100" dist="38100" dir="2700000" algn="tl">
                    <a:srgbClr val="FFFFFF"/>
                  </a:outerShdw>
                </a:effectLst>
                <a:latin typeface="+mn-lt"/>
                <a:ea typeface="楷体" pitchFamily="49" charset="-122"/>
              </a:rPr>
              <a:t>getche</a:t>
            </a:r>
            <a:r>
              <a:rPr lang="zh-CN" altLang="en-US" b="1" dirty="0">
                <a:effectLst>
                  <a:outerShdw blurRad="38100" dist="38100" dir="2700000" algn="tl">
                    <a:srgbClr val="FFFFFF"/>
                  </a:outerShdw>
                </a:effectLst>
                <a:latin typeface="+mn-lt"/>
                <a:ea typeface="楷体" pitchFamily="49" charset="-122"/>
              </a:rPr>
              <a:t>的功能基本相同 。</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正常，返回读取字符</a:t>
            </a:r>
            <a:r>
              <a:rPr lang="zh-CN" altLang="en-US" b="1" dirty="0">
                <a:effectLst>
                  <a:outerShdw blurRad="38100" dist="38100" dir="2700000" algn="tl">
                    <a:srgbClr val="FFFFFF"/>
                  </a:outerShdw>
                </a:effectLst>
                <a:latin typeface="+mn-lt"/>
                <a:ea typeface="楷体" pitchFamily="49" charset="-122"/>
              </a:rPr>
              <a:t>的</a:t>
            </a:r>
            <a:r>
              <a:rPr lang="en-US" altLang="zh-CN" b="1" dirty="0">
                <a:effectLst>
                  <a:outerShdw blurRad="38100" dist="38100" dir="2700000" algn="tl">
                    <a:srgbClr val="FFFFFF"/>
                  </a:outerShdw>
                </a:effectLst>
                <a:latin typeface="+mn-lt"/>
                <a:ea typeface="楷体" pitchFamily="49" charset="-122"/>
              </a:rPr>
              <a:t>ASCII</a:t>
            </a:r>
            <a:r>
              <a:rPr lang="zh-CN" altLang="zh-CN" b="1" dirty="0">
                <a:effectLst>
                  <a:outerShdw blurRad="38100" dist="38100" dir="2700000" algn="tl">
                    <a:srgbClr val="FFFFFF"/>
                  </a:outerShdw>
                </a:effectLst>
                <a:latin typeface="+mn-lt"/>
                <a:ea typeface="楷体" pitchFamily="49" charset="-122"/>
              </a:rPr>
              <a:t>码值；出错,返回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itchFamily="49" charset="-122"/>
              </a:rPr>
              <a:t>说明：</a:t>
            </a:r>
            <a:r>
              <a:rPr lang="zh-CN" altLang="en-US" b="1" dirty="0">
                <a:effectLst>
                  <a:outerShdw blurRad="38100" dist="38100" dir="2700000" algn="tl">
                    <a:srgbClr val="FFFFFF"/>
                  </a:outerShdw>
                </a:effectLst>
                <a:latin typeface="+mn-lt"/>
                <a:ea typeface="楷体"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itchFamily="49" charset="-122"/>
              </a:rPr>
              <a:t>字符不回显</a:t>
            </a:r>
            <a:r>
              <a:rPr lang="zh-CN" altLang="en-US" b="1" dirty="0">
                <a:effectLst>
                  <a:outerShdw blurRad="38100" dist="38100" dir="2700000" algn="tl">
                    <a:srgbClr val="FFFFFF"/>
                  </a:outerShdw>
                </a:effectLst>
                <a:latin typeface="+mn-lt"/>
                <a:ea typeface="楷体" pitchFamily="49" charset="-122"/>
              </a:rPr>
              <a:t>。 </a:t>
            </a:r>
          </a:p>
        </p:txBody>
      </p:sp>
      <p:grpSp>
        <p:nvGrpSpPr>
          <p:cNvPr id="790539" name="Group 11"/>
          <p:cNvGrpSpPr>
            <a:grpSpLocks/>
          </p:cNvGrpSpPr>
          <p:nvPr/>
        </p:nvGrpSpPr>
        <p:grpSpPr bwMode="auto">
          <a:xfrm>
            <a:off x="-9117" y="0"/>
            <a:ext cx="446088" cy="6858000"/>
            <a:chOff x="0" y="0"/>
            <a:chExt cx="281" cy="4320"/>
          </a:xfrm>
        </p:grpSpPr>
        <p:sp>
          <p:nvSpPr>
            <p:cNvPr id="79054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9054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B23EF48-3E54-A259-FBAC-9328B42D4E0A}"/>
              </a:ext>
            </a:extLst>
          </p:cNvPr>
          <p:cNvSpPr>
            <a:spLocks noGrp="1"/>
          </p:cNvSpPr>
          <p:nvPr>
            <p:ph type="sldNum" sz="quarter" idx="12"/>
          </p:nvPr>
        </p:nvSpPr>
        <p:spPr/>
        <p:txBody>
          <a:bodyPr/>
          <a:lstStyle/>
          <a:p>
            <a:fld id="{15D7C00E-7268-483F-89C0-8B682B5C72E5}" type="slidenum">
              <a:rPr lang="en-US" altLang="zh-CN" smtClean="0"/>
              <a:pPr/>
              <a:t>28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34"/>
                                        </p:tgtEl>
                                        <p:attrNameLst>
                                          <p:attrName>style.visibility</p:attrName>
                                        </p:attrNameLst>
                                      </p:cBhvr>
                                      <p:to>
                                        <p:strVal val="visible"/>
                                      </p:to>
                                    </p:set>
                                    <p:anim calcmode="lin" valueType="num">
                                      <p:cBhvr additive="base">
                                        <p:cTn id="7" dur="500" fill="hold"/>
                                        <p:tgtEl>
                                          <p:spTgt spid="790534"/>
                                        </p:tgtEl>
                                        <p:attrNameLst>
                                          <p:attrName>ppt_x</p:attrName>
                                        </p:attrNameLst>
                                      </p:cBhvr>
                                      <p:tavLst>
                                        <p:tav tm="0">
                                          <p:val>
                                            <p:strVal val="0-#ppt_w/2"/>
                                          </p:val>
                                        </p:tav>
                                        <p:tav tm="100000">
                                          <p:val>
                                            <p:strVal val="#ppt_x"/>
                                          </p:val>
                                        </p:tav>
                                      </p:tavLst>
                                    </p:anim>
                                    <p:anim calcmode="lin" valueType="num">
                                      <p:cBhvr additive="base">
                                        <p:cTn id="8" dur="500" fill="hold"/>
                                        <p:tgtEl>
                                          <p:spTgt spid="790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90533"/>
                                        </p:tgtEl>
                                        <p:attrNameLst>
                                          <p:attrName>style.visibility</p:attrName>
                                        </p:attrNameLst>
                                      </p:cBhvr>
                                      <p:to>
                                        <p:strVal val="visible"/>
                                      </p:to>
                                    </p:set>
                                    <p:animEffect transition="in" filter="box(out)">
                                      <p:cBhvr>
                                        <p:cTn id="12" dur="500"/>
                                        <p:tgtEl>
                                          <p:spTgt spid="79053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0535"/>
                                        </p:tgtEl>
                                        <p:attrNameLst>
                                          <p:attrName>style.visibility</p:attrName>
                                        </p:attrNameLst>
                                      </p:cBhvr>
                                      <p:to>
                                        <p:strVal val="visible"/>
                                      </p:to>
                                    </p:set>
                                    <p:animEffect transition="in" filter="box(out)">
                                      <p:cBhvr>
                                        <p:cTn id="17" dur="500"/>
                                        <p:tgtEl>
                                          <p:spTgt spid="79053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90536"/>
                                        </p:tgtEl>
                                        <p:attrNameLst>
                                          <p:attrName>style.visibility</p:attrName>
                                        </p:attrNameLst>
                                      </p:cBhvr>
                                      <p:to>
                                        <p:strVal val="visible"/>
                                      </p:to>
                                    </p:set>
                                    <p:anim calcmode="lin" valueType="num">
                                      <p:cBhvr additive="base">
                                        <p:cTn id="22" dur="500" fill="hold"/>
                                        <p:tgtEl>
                                          <p:spTgt spid="790536"/>
                                        </p:tgtEl>
                                        <p:attrNameLst>
                                          <p:attrName>ppt_x</p:attrName>
                                        </p:attrNameLst>
                                      </p:cBhvr>
                                      <p:tavLst>
                                        <p:tav tm="0">
                                          <p:val>
                                            <p:strVal val="0-#ppt_w/2"/>
                                          </p:val>
                                        </p:tav>
                                        <p:tav tm="100000">
                                          <p:val>
                                            <p:strVal val="#ppt_x"/>
                                          </p:val>
                                        </p:tav>
                                      </p:tavLst>
                                    </p:anim>
                                    <p:anim calcmode="lin" valueType="num">
                                      <p:cBhvr additive="base">
                                        <p:cTn id="23" dur="500" fill="hold"/>
                                        <p:tgtEl>
                                          <p:spTgt spid="7905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90537"/>
                                        </p:tgtEl>
                                        <p:attrNameLst>
                                          <p:attrName>style.visibility</p:attrName>
                                        </p:attrNameLst>
                                      </p:cBhvr>
                                      <p:to>
                                        <p:strVal val="visible"/>
                                      </p:to>
                                    </p:set>
                                    <p:animEffect transition="in" filter="box(out)">
                                      <p:cBhvr>
                                        <p:cTn id="27" dur="500"/>
                                        <p:tgtEl>
                                          <p:spTgt spid="79053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0538"/>
                                        </p:tgtEl>
                                        <p:attrNameLst>
                                          <p:attrName>style.visibility</p:attrName>
                                        </p:attrNameLst>
                                      </p:cBhvr>
                                      <p:to>
                                        <p:strVal val="visible"/>
                                      </p:to>
                                    </p:set>
                                    <p:animEffect transition="in" filter="box(out)">
                                      <p:cBhvr>
                                        <p:cTn id="32" dur="500"/>
                                        <p:tgtEl>
                                          <p:spTgt spid="79053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3" grpId="0" animBg="1"/>
      <p:bldP spid="790534" grpId="0"/>
      <p:bldP spid="790535" grpId="0" animBg="1"/>
      <p:bldP spid="790536" grpId="0"/>
      <p:bldP spid="790537" grpId="0" animBg="1"/>
      <p:bldP spid="79053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81" name="Text Box 5"/>
          <p:cNvSpPr txBox="1">
            <a:spLocks noChangeArrowheads="1"/>
          </p:cNvSpPr>
          <p:nvPr/>
        </p:nvSpPr>
        <p:spPr bwMode="auto">
          <a:xfrm>
            <a:off x="505233" y="119063"/>
            <a:ext cx="5570538"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mn-lt"/>
                <a:ea typeface="隶书" pitchFamily="49" charset="-122"/>
              </a:rPr>
              <a:t>【例</a:t>
            </a:r>
            <a:r>
              <a:rPr lang="en-US" altLang="zh-CN" b="1" dirty="0">
                <a:solidFill>
                  <a:srgbClr val="FF0066"/>
                </a:solidFill>
                <a:effectLst>
                  <a:outerShdw blurRad="38100" dist="38100" dir="2700000" algn="tl">
                    <a:srgbClr val="000000"/>
                  </a:outerShdw>
                </a:effectLst>
                <a:latin typeface="+mn-lt"/>
                <a:ea typeface="隶书" pitchFamily="49" charset="-122"/>
              </a:rPr>
              <a:t>】</a:t>
            </a:r>
            <a:r>
              <a:rPr lang="en-US" altLang="zh-CN" b="1" dirty="0" err="1">
                <a:solidFill>
                  <a:srgbClr val="FF0066"/>
                </a:solidFill>
                <a:effectLst>
                  <a:outerShdw blurRad="38100" dist="38100" dir="2700000" algn="tl">
                    <a:srgbClr val="000000"/>
                  </a:outerShdw>
                </a:effectLst>
                <a:latin typeface="+mn-lt"/>
                <a:ea typeface="隶书" pitchFamily="49" charset="-122"/>
              </a:rPr>
              <a:t>getch</a:t>
            </a:r>
            <a:r>
              <a:rPr lang="zh-CN" altLang="en-US" b="1" dirty="0">
                <a:solidFill>
                  <a:srgbClr val="FF0066"/>
                </a:solidFill>
                <a:effectLst>
                  <a:outerShdw blurRad="38100" dist="38100" dir="2700000" algn="tl">
                    <a:srgbClr val="000000"/>
                  </a:outerShdw>
                </a:effectLst>
                <a:latin typeface="+mn-lt"/>
                <a:ea typeface="隶书" pitchFamily="49" charset="-122"/>
              </a:rPr>
              <a:t>与</a:t>
            </a:r>
            <a:r>
              <a:rPr lang="en-US" altLang="zh-CN" b="1" dirty="0" err="1">
                <a:solidFill>
                  <a:srgbClr val="FF0066"/>
                </a:solidFill>
                <a:effectLst>
                  <a:outerShdw blurRad="38100" dist="38100" dir="2700000" algn="tl">
                    <a:srgbClr val="000000"/>
                  </a:outerShdw>
                </a:effectLst>
                <a:latin typeface="+mn-lt"/>
                <a:ea typeface="隶书" pitchFamily="49" charset="-122"/>
              </a:rPr>
              <a:t>getche</a:t>
            </a:r>
            <a:r>
              <a:rPr lang="zh-CN" altLang="en-US" b="1" dirty="0">
                <a:solidFill>
                  <a:srgbClr val="FF0066"/>
                </a:solidFill>
                <a:effectLst>
                  <a:outerShdw blurRad="38100" dist="38100" dir="2700000" algn="tl">
                    <a:srgbClr val="000000"/>
                  </a:outerShdw>
                </a:effectLst>
                <a:latin typeface="+mn-lt"/>
                <a:ea typeface="隶书" pitchFamily="49" charset="-122"/>
              </a:rPr>
              <a:t>的差异</a:t>
            </a:r>
            <a:r>
              <a:rPr lang="zh-CN" altLang="en-US" dirty="0">
                <a:solidFill>
                  <a:srgbClr val="FF0066"/>
                </a:solidFill>
                <a:latin typeface="+mn-lt"/>
                <a:ea typeface="隶书" pitchFamily="49" charset="-122"/>
              </a:rPr>
              <a:t> </a:t>
            </a:r>
          </a:p>
        </p:txBody>
      </p:sp>
      <p:sp>
        <p:nvSpPr>
          <p:cNvPr id="792582" name="Rectangle 6" descr="信纸"/>
          <p:cNvSpPr>
            <a:spLocks noChangeArrowheads="1"/>
          </p:cNvSpPr>
          <p:nvPr/>
        </p:nvSpPr>
        <p:spPr bwMode="auto">
          <a:xfrm>
            <a:off x="1502601" y="695594"/>
            <a:ext cx="7113679" cy="4893647"/>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ch1, ch2;</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press two key\n");</a:t>
            </a: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 );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回显</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t>
            </a:r>
            <a:r>
              <a:rPr lang="en-US" altLang="zh-CN" b="1" dirty="0" err="1">
                <a:effectLst>
                  <a:outerShdw blurRad="38100" dist="38100" dir="2700000" algn="tl">
                    <a:srgbClr val="FFFFFF"/>
                  </a:outerShdw>
                </a:effectLst>
              </a:rPr>
              <a:t>getch</a:t>
            </a:r>
            <a:r>
              <a:rPr lang="en-US" altLang="zh-CN" b="1" dirty="0">
                <a:effectLst>
                  <a:outerShdw blurRad="38100" dist="38100" dir="2700000" algn="tl">
                    <a:srgbClr val="FFFFFF"/>
                  </a:outerShdw>
                </a:effectLst>
              </a:rPr>
              <a:t> ( );   </a:t>
            </a:r>
            <a:r>
              <a:rPr lang="en-US" altLang="zh-CN" b="1" dirty="0">
                <a:effectLst>
                  <a:outerShdw blurRad="38100" dist="38100" dir="2700000" algn="tl">
                    <a:srgbClr val="FFFFFF"/>
                  </a:outerShdw>
                </a:effectLst>
                <a:latin typeface="+mn-lt"/>
                <a:ea typeface="楷体" pitchFamily="49" charset="-122"/>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不回显</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nyou've</a:t>
            </a:r>
            <a:r>
              <a:rPr lang="en-US" altLang="zh-CN" b="1" dirty="0">
                <a:effectLst>
                  <a:outerShdw blurRad="38100" dist="38100" dir="2700000" algn="tl">
                    <a:srgbClr val="FFFFFF"/>
                  </a:outerShdw>
                </a:effectLst>
              </a:rPr>
              <a:t> pressed %c and %c\n", ch1, ch2);</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792584" name="Text Box 8" descr="新闻纸"/>
          <p:cNvSpPr txBox="1">
            <a:spLocks noChangeArrowheads="1"/>
          </p:cNvSpPr>
          <p:nvPr/>
        </p:nvSpPr>
        <p:spPr bwMode="auto">
          <a:xfrm>
            <a:off x="6312024" y="5036926"/>
            <a:ext cx="5413374" cy="1584176"/>
          </a:xfrm>
          <a:prstGeom prst="rect">
            <a:avLst/>
          </a:prstGeom>
          <a:solidFill>
            <a:schemeClr val="bg1"/>
          </a:soli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itchFamily="49" charset="-122"/>
              </a:rPr>
              <a:t>运行结果</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（假设依此按下</a:t>
            </a:r>
            <a:r>
              <a:rPr lang="en-US" altLang="zh-CN" b="1" dirty="0">
                <a:solidFill>
                  <a:srgbClr val="FF33CC"/>
                </a:solidFill>
                <a:effectLst>
                  <a:outerShdw blurRad="38100" dist="38100" dir="2700000" algn="tl">
                    <a:srgbClr val="000000"/>
                  </a:outerShdw>
                </a:effectLst>
                <a:latin typeface="隶书" pitchFamily="49" charset="-122"/>
                <a:ea typeface="隶书" pitchFamily="49" charset="-122"/>
              </a:rPr>
              <a:t>a</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键和</a:t>
            </a:r>
            <a:r>
              <a:rPr lang="en-US" altLang="zh-CN" b="1" dirty="0">
                <a:solidFill>
                  <a:srgbClr val="FF33CC"/>
                </a:solidFill>
                <a:effectLst>
                  <a:outerShdw blurRad="38100" dist="38100" dir="2700000" algn="tl">
                    <a:srgbClr val="000000"/>
                  </a:outerShdw>
                </a:effectLst>
                <a:latin typeface="隶书" pitchFamily="49" charset="-122"/>
                <a:ea typeface="隶书" pitchFamily="49" charset="-122"/>
              </a:rPr>
              <a:t>b</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键）：</a:t>
            </a:r>
            <a:r>
              <a:rPr lang="zh-CN" altLang="en-US" dirty="0">
                <a:latin typeface="隶书" pitchFamily="49" charset="-122"/>
                <a:ea typeface="隶书"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please press two key</a:t>
            </a:r>
          </a:p>
          <a:p>
            <a:r>
              <a:rPr lang="en-US" altLang="zh-CN" b="1" dirty="0">
                <a:solidFill>
                  <a:srgbClr val="0033CC"/>
                </a:solidFill>
                <a:effectLst>
                  <a:outerShdw blurRad="38100" dist="38100" dir="2700000" algn="tl">
                    <a:srgbClr val="C0C0C0"/>
                  </a:outerShdw>
                </a:effectLst>
              </a:rPr>
              <a:t>a</a:t>
            </a:r>
          </a:p>
          <a:p>
            <a:r>
              <a:rPr lang="en-US" altLang="zh-CN" b="1" dirty="0">
                <a:solidFill>
                  <a:srgbClr val="0033CC"/>
                </a:solidFill>
                <a:effectLst>
                  <a:outerShdw blurRad="38100" dist="38100" dir="2700000" algn="tl">
                    <a:srgbClr val="C0C0C0"/>
                  </a:outerShdw>
                </a:effectLst>
              </a:rPr>
              <a:t>you’ve pressed a and b</a:t>
            </a:r>
          </a:p>
        </p:txBody>
      </p:sp>
      <p:grpSp>
        <p:nvGrpSpPr>
          <p:cNvPr id="792587" name="Group 11"/>
          <p:cNvGrpSpPr>
            <a:grpSpLocks/>
          </p:cNvGrpSpPr>
          <p:nvPr/>
        </p:nvGrpSpPr>
        <p:grpSpPr bwMode="auto">
          <a:xfrm>
            <a:off x="-9117" y="0"/>
            <a:ext cx="446088" cy="6858000"/>
            <a:chOff x="0" y="0"/>
            <a:chExt cx="281" cy="4320"/>
          </a:xfrm>
        </p:grpSpPr>
        <p:sp>
          <p:nvSpPr>
            <p:cNvPr id="79258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9258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27A87E94-AA59-3C28-C56A-85B0F0206D47}"/>
              </a:ext>
            </a:extLst>
          </p:cNvPr>
          <p:cNvSpPr>
            <a:spLocks noGrp="1"/>
          </p:cNvSpPr>
          <p:nvPr>
            <p:ph type="sldNum" sz="quarter" idx="12"/>
          </p:nvPr>
        </p:nvSpPr>
        <p:spPr/>
        <p:txBody>
          <a:bodyPr/>
          <a:lstStyle/>
          <a:p>
            <a:fld id="{15D7C00E-7268-483F-89C0-8B682B5C72E5}" type="slidenum">
              <a:rPr lang="en-US" altLang="zh-CN" smtClean="0"/>
              <a:pPr/>
              <a:t>29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2582"/>
                                        </p:tgtEl>
                                        <p:attrNameLst>
                                          <p:attrName>style.visibility</p:attrName>
                                        </p:attrNameLst>
                                      </p:cBhvr>
                                      <p:to>
                                        <p:strVal val="visible"/>
                                      </p:to>
                                    </p:set>
                                    <p:animEffect transition="in" filter="box(out)">
                                      <p:cBhvr>
                                        <p:cTn id="7" dur="500"/>
                                        <p:tgtEl>
                                          <p:spTgt spid="79258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2584"/>
                                        </p:tgtEl>
                                        <p:attrNameLst>
                                          <p:attrName>style.visibility</p:attrName>
                                        </p:attrNameLst>
                                      </p:cBhvr>
                                      <p:to>
                                        <p:strVal val="visible"/>
                                      </p:to>
                                    </p:set>
                                    <p:animEffect transition="in" filter="box(in)">
                                      <p:cBhvr>
                                        <p:cTn id="12" dur="500"/>
                                        <p:tgtEl>
                                          <p:spTgt spid="79258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2" grpId="0" animBg="1"/>
      <p:bldP spid="79258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7" name="Rectangle 7"/>
          <p:cNvSpPr>
            <a:spLocks noChangeArrowheads="1"/>
          </p:cNvSpPr>
          <p:nvPr/>
        </p:nvSpPr>
        <p:spPr bwMode="auto">
          <a:xfrm>
            <a:off x="554447" y="981075"/>
            <a:ext cx="8580437" cy="2808288"/>
          </a:xfrm>
          <a:prstGeom prst="rect">
            <a:avLst/>
          </a:prstGeom>
          <a:noFill/>
          <a:ln w="9525">
            <a:noFill/>
            <a:miter lim="800000"/>
            <a:headEnd/>
            <a:tailEnd/>
          </a:ln>
        </p:spPr>
        <p:txBody>
          <a:bodyPr/>
          <a:lstStyle/>
          <a:p>
            <a:pPr>
              <a:spcBef>
                <a:spcPct val="20000"/>
              </a:spcBef>
              <a:buFont typeface="Wingdings" pitchFamily="2" charset="2"/>
              <a:buNone/>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3333FF"/>
                </a:solidFill>
                <a:effectLst>
                  <a:outerShdw blurRad="38100" dist="38100" dir="2700000" algn="tl">
                    <a:srgbClr val="000000"/>
                  </a:outerShdw>
                </a:effectLst>
                <a:latin typeface="楷体" pitchFamily="49" charset="-122"/>
                <a:ea typeface="楷体" pitchFamily="49" charset="-122"/>
              </a:rPr>
              <a:t>程序的结构：</a:t>
            </a:r>
          </a:p>
          <a:p>
            <a:pPr>
              <a:spcBef>
                <a:spcPct val="20000"/>
              </a:spcBef>
              <a:buFont typeface="Wingdings" pitchFamily="2" charset="2"/>
              <a:buNone/>
            </a:pPr>
            <a:r>
              <a:rPr lang="zh-CN" altLang="en-US" b="1" dirty="0">
                <a:effectLst>
                  <a:outerShdw blurRad="38100" dist="38100" dir="2700000" algn="tl">
                    <a:srgbClr val="FFFFFF"/>
                  </a:outerShdw>
                </a:effectLst>
                <a:latin typeface="楷体" pitchFamily="49" charset="-122"/>
                <a:ea typeface="楷体" pitchFamily="49" charset="-122"/>
              </a:rPr>
              <a:t>    写文章有文章的结构</a:t>
            </a:r>
          </a:p>
          <a:p>
            <a:pPr>
              <a:spcBef>
                <a:spcPct val="20000"/>
              </a:spcBef>
              <a:buFont typeface="Wingdings" pitchFamily="2" charset="2"/>
              <a:buNone/>
            </a:pPr>
            <a:r>
              <a:rPr lang="zh-CN" altLang="en-US" b="1" dirty="0">
                <a:effectLst>
                  <a:outerShdw blurRad="38100" dist="38100" dir="2700000" algn="tl">
                    <a:srgbClr val="FFFFFF"/>
                  </a:outerShdw>
                </a:effectLst>
                <a:latin typeface="楷体" pitchFamily="49" charset="-122"/>
                <a:ea typeface="楷体" pitchFamily="49" charset="-122"/>
              </a:rPr>
              <a:t>    建房子有房子的结构</a:t>
            </a:r>
          </a:p>
          <a:p>
            <a:pPr>
              <a:spcBef>
                <a:spcPct val="20000"/>
              </a:spcBef>
              <a:buFont typeface="Wingdings" pitchFamily="2" charset="2"/>
              <a:buNone/>
            </a:pPr>
            <a:r>
              <a:rPr lang="zh-CN" altLang="en-US" b="1" dirty="0">
                <a:effectLst>
                  <a:outerShdw blurRad="38100" dist="38100" dir="2700000" algn="tl">
                    <a:srgbClr val="FFFFFF"/>
                  </a:outerShdw>
                </a:effectLst>
                <a:latin typeface="楷体" pitchFamily="49" charset="-122"/>
                <a:ea typeface="楷体" pitchFamily="49" charset="-122"/>
              </a:rPr>
              <a:t>    制造机械产品有机械产品的结构</a:t>
            </a:r>
          </a:p>
          <a:p>
            <a:pPr>
              <a:spcBef>
                <a:spcPct val="20000"/>
              </a:spcBef>
              <a:buFont typeface="Wingdings" pitchFamily="2" charset="2"/>
              <a:buNone/>
            </a:pPr>
            <a:r>
              <a:rPr lang="zh-CN" altLang="en-US" b="1" dirty="0">
                <a:effectLst>
                  <a:outerShdw blurRad="38100" dist="38100" dir="2700000" algn="tl">
                    <a:srgbClr val="FFFFFF"/>
                  </a:outerShdw>
                </a:effectLst>
                <a:latin typeface="楷体" pitchFamily="49" charset="-122"/>
                <a:ea typeface="楷体" pitchFamily="49" charset="-122"/>
              </a:rPr>
              <a:t>    </a:t>
            </a:r>
            <a:r>
              <a:rPr lang="en-US" altLang="zh-CN" b="1" dirty="0">
                <a:effectLst>
                  <a:outerShdw blurRad="38100" dist="38100" dir="2700000" algn="tl">
                    <a:srgbClr val="FFFFFF"/>
                  </a:outerShdw>
                </a:effectLst>
                <a:latin typeface="楷体" pitchFamily="49" charset="-122"/>
                <a:ea typeface="楷体" pitchFamily="49" charset="-122"/>
              </a:rPr>
              <a:t>………</a:t>
            </a:r>
          </a:p>
          <a:p>
            <a:pPr>
              <a:spcBef>
                <a:spcPct val="20000"/>
              </a:spcBef>
              <a:buFont typeface="Wingdings" pitchFamily="2" charset="2"/>
              <a:buNone/>
            </a:pPr>
            <a:r>
              <a:rPr lang="en-US" altLang="zh-CN" b="1" dirty="0">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000000"/>
                  </a:outerShdw>
                </a:effectLst>
                <a:latin typeface="楷体" pitchFamily="49" charset="-122"/>
                <a:ea typeface="楷体" pitchFamily="49" charset="-122"/>
              </a:rPr>
              <a:t>那么编写程序是否有程序的结构呢？</a:t>
            </a:r>
            <a:endParaRPr lang="zh-CN" altLang="en-US" sz="3600" b="1" dirty="0">
              <a:solidFill>
                <a:srgbClr val="3333FF"/>
              </a:solidFill>
              <a:effectLst>
                <a:outerShdw blurRad="38100" dist="38100" dir="2700000" algn="tl">
                  <a:srgbClr val="000000"/>
                </a:outerShdw>
              </a:effectLst>
              <a:latin typeface="楷体" pitchFamily="49" charset="-122"/>
              <a:ea typeface="楷体" pitchFamily="49" charset="-122"/>
            </a:endParaRPr>
          </a:p>
        </p:txBody>
      </p:sp>
      <p:sp>
        <p:nvSpPr>
          <p:cNvPr id="675861" name="Text Box 21"/>
          <p:cNvSpPr txBox="1">
            <a:spLocks noChangeArrowheads="1"/>
          </p:cNvSpPr>
          <p:nvPr/>
        </p:nvSpPr>
        <p:spPr bwMode="auto">
          <a:xfrm>
            <a:off x="527459" y="379414"/>
            <a:ext cx="7129463"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b="1">
                <a:effectLst>
                  <a:outerShdw blurRad="38100" dist="38100" dir="2700000" algn="tl">
                    <a:srgbClr val="FFFFFF"/>
                  </a:outerShdw>
                </a:effectLst>
              </a:rPr>
              <a:t>   </a:t>
            </a:r>
            <a:endParaRPr kumimoji="0" lang="zh-CN" altLang="en-US"/>
          </a:p>
        </p:txBody>
      </p:sp>
      <p:grpSp>
        <p:nvGrpSpPr>
          <p:cNvPr id="675876" name="Group 36"/>
          <p:cNvGrpSpPr>
            <a:grpSpLocks/>
          </p:cNvGrpSpPr>
          <p:nvPr/>
        </p:nvGrpSpPr>
        <p:grpSpPr bwMode="auto">
          <a:xfrm>
            <a:off x="3359696" y="4214266"/>
            <a:ext cx="3311525" cy="1646238"/>
            <a:chOff x="975" y="2424"/>
            <a:chExt cx="2086" cy="1037"/>
          </a:xfrm>
        </p:grpSpPr>
        <p:sp>
          <p:nvSpPr>
            <p:cNvPr id="675864" name="Text Box 24"/>
            <p:cNvSpPr txBox="1">
              <a:spLocks noChangeArrowheads="1"/>
            </p:cNvSpPr>
            <p:nvPr/>
          </p:nvSpPr>
          <p:spPr bwMode="auto">
            <a:xfrm>
              <a:off x="975" y="2750"/>
              <a:ext cx="998" cy="288"/>
            </a:xfrm>
            <a:prstGeom prst="rect">
              <a:avLst/>
            </a:prstGeom>
            <a:noFill/>
            <a:ln w="9525">
              <a:noFill/>
              <a:miter lim="800000"/>
              <a:headEnd/>
              <a:tailEnd/>
            </a:ln>
            <a:effectLst/>
          </p:spPr>
          <p:txBody>
            <a:bodyPr>
              <a:spAutoFit/>
            </a:bodyPr>
            <a:lstStyle/>
            <a:p>
              <a:pPr>
                <a:spcBef>
                  <a:spcPct val="50000"/>
                </a:spcBef>
              </a:pPr>
              <a:r>
                <a:rPr lang="zh-CN" altLang="en-US" b="1" dirty="0">
                  <a:solidFill>
                    <a:srgbClr val="C00000"/>
                  </a:solidFill>
                  <a:effectLst>
                    <a:outerShdw blurRad="38100" dist="38100" dir="2700000" algn="tl">
                      <a:srgbClr val="FFFFFF"/>
                    </a:outerShdw>
                  </a:effectLst>
                  <a:ea typeface="隶书" pitchFamily="49" charset="-122"/>
                </a:rPr>
                <a:t>程序结构</a:t>
              </a:r>
            </a:p>
          </p:txBody>
        </p:sp>
        <p:sp>
          <p:nvSpPr>
            <p:cNvPr id="675865" name="Text Box 25"/>
            <p:cNvSpPr txBox="1">
              <a:spLocks noChangeArrowheads="1"/>
            </p:cNvSpPr>
            <p:nvPr/>
          </p:nvSpPr>
          <p:spPr bwMode="auto">
            <a:xfrm>
              <a:off x="2063" y="2424"/>
              <a:ext cx="998" cy="288"/>
            </a:xfrm>
            <a:prstGeom prst="rect">
              <a:avLst/>
            </a:prstGeom>
            <a:noFill/>
            <a:ln w="9525">
              <a:noFill/>
              <a:miter lim="800000"/>
              <a:headEnd/>
              <a:tailEnd/>
            </a:ln>
            <a:effectLst/>
          </p:spPr>
          <p:txBody>
            <a:bodyPr>
              <a:spAutoFit/>
            </a:bodyPr>
            <a:lstStyle/>
            <a:p>
              <a:pPr>
                <a:spcBef>
                  <a:spcPct val="50000"/>
                </a:spcBef>
              </a:pPr>
              <a:r>
                <a:rPr lang="zh-CN" altLang="en-US" b="1">
                  <a:effectLst>
                    <a:outerShdw blurRad="38100" dist="38100" dir="2700000" algn="tl">
                      <a:srgbClr val="FFFFFF"/>
                    </a:outerShdw>
                  </a:effectLst>
                  <a:ea typeface="隶书" pitchFamily="49" charset="-122"/>
                </a:rPr>
                <a:t>顺序结构</a:t>
              </a:r>
            </a:p>
          </p:txBody>
        </p:sp>
        <p:sp>
          <p:nvSpPr>
            <p:cNvPr id="675866" name="Text Box 26"/>
            <p:cNvSpPr txBox="1">
              <a:spLocks noChangeArrowheads="1"/>
            </p:cNvSpPr>
            <p:nvPr/>
          </p:nvSpPr>
          <p:spPr bwMode="auto">
            <a:xfrm>
              <a:off x="2046" y="2794"/>
              <a:ext cx="998" cy="288"/>
            </a:xfrm>
            <a:prstGeom prst="rect">
              <a:avLst/>
            </a:prstGeom>
            <a:noFill/>
            <a:ln w="9525">
              <a:noFill/>
              <a:miter lim="800000"/>
              <a:headEnd/>
              <a:tailEnd/>
            </a:ln>
            <a:effectLst/>
          </p:spPr>
          <p:txBody>
            <a:bodyPr>
              <a:spAutoFit/>
            </a:bodyPr>
            <a:lstStyle/>
            <a:p>
              <a:pPr>
                <a:spcBef>
                  <a:spcPct val="50000"/>
                </a:spcBef>
              </a:pPr>
              <a:r>
                <a:rPr lang="zh-CN" altLang="en-US" b="1">
                  <a:effectLst>
                    <a:outerShdw blurRad="38100" dist="38100" dir="2700000" algn="tl">
                      <a:srgbClr val="FFFFFF"/>
                    </a:outerShdw>
                  </a:effectLst>
                  <a:ea typeface="隶书" pitchFamily="49" charset="-122"/>
                </a:rPr>
                <a:t>选择结构</a:t>
              </a:r>
            </a:p>
          </p:txBody>
        </p:sp>
        <p:sp>
          <p:nvSpPr>
            <p:cNvPr id="675867" name="Text Box 27"/>
            <p:cNvSpPr txBox="1">
              <a:spLocks noChangeArrowheads="1"/>
            </p:cNvSpPr>
            <p:nvPr/>
          </p:nvSpPr>
          <p:spPr bwMode="auto">
            <a:xfrm>
              <a:off x="2038" y="3173"/>
              <a:ext cx="998" cy="288"/>
            </a:xfrm>
            <a:prstGeom prst="rect">
              <a:avLst/>
            </a:prstGeom>
            <a:noFill/>
            <a:ln w="9525">
              <a:noFill/>
              <a:miter lim="800000"/>
              <a:headEnd/>
              <a:tailEnd/>
            </a:ln>
            <a:effectLst/>
          </p:spPr>
          <p:txBody>
            <a:bodyPr>
              <a:spAutoFit/>
            </a:bodyPr>
            <a:lstStyle/>
            <a:p>
              <a:pPr>
                <a:spcBef>
                  <a:spcPct val="50000"/>
                </a:spcBef>
              </a:pPr>
              <a:r>
                <a:rPr lang="zh-CN" altLang="en-US" b="1">
                  <a:effectLst>
                    <a:outerShdw blurRad="38100" dist="38100" dir="2700000" algn="tl">
                      <a:srgbClr val="FFFFFF"/>
                    </a:outerShdw>
                  </a:effectLst>
                  <a:ea typeface="隶书" pitchFamily="49" charset="-122"/>
                </a:rPr>
                <a:t>循环结构</a:t>
              </a:r>
            </a:p>
          </p:txBody>
        </p:sp>
        <p:sp>
          <p:nvSpPr>
            <p:cNvPr id="675868" name="AutoShape 28"/>
            <p:cNvSpPr>
              <a:spLocks/>
            </p:cNvSpPr>
            <p:nvPr/>
          </p:nvSpPr>
          <p:spPr bwMode="auto">
            <a:xfrm>
              <a:off x="1864" y="2568"/>
              <a:ext cx="181" cy="771"/>
            </a:xfrm>
            <a:prstGeom prst="leftBrace">
              <a:avLst>
                <a:gd name="adj1" fmla="val 35497"/>
                <a:gd name="adj2" fmla="val 50000"/>
              </a:avLst>
            </a:prstGeom>
            <a:noFill/>
            <a:ln w="28575">
              <a:solidFill>
                <a:schemeClr val="tx1"/>
              </a:solidFill>
              <a:round/>
              <a:headEnd/>
              <a:tailEnd/>
            </a:ln>
            <a:effectLst/>
          </p:spPr>
          <p:txBody>
            <a:bodyPr wrap="none" anchor="ctr"/>
            <a:lstStyle/>
            <a:p>
              <a:endParaRPr lang="zh-CN" altLang="en-US"/>
            </a:p>
          </p:txBody>
        </p:sp>
      </p:grpSp>
      <p:sp>
        <p:nvSpPr>
          <p:cNvPr id="675869" name="Text Box 29"/>
          <p:cNvSpPr txBox="1">
            <a:spLocks noChangeArrowheads="1"/>
          </p:cNvSpPr>
          <p:nvPr/>
        </p:nvSpPr>
        <p:spPr bwMode="auto">
          <a:xfrm>
            <a:off x="6291672" y="3127375"/>
            <a:ext cx="1584325"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FF33CC"/>
                </a:solidFill>
                <a:effectLst>
                  <a:outerShdw blurRad="38100" dist="38100" dir="2700000" algn="tl">
                    <a:srgbClr val="000000"/>
                  </a:outerShdw>
                </a:effectLst>
                <a:ea typeface="隶书" pitchFamily="49" charset="-122"/>
              </a:rPr>
              <a:t>YES!</a:t>
            </a:r>
          </a:p>
        </p:txBody>
      </p:sp>
      <p:sp>
        <p:nvSpPr>
          <p:cNvPr id="675870" name="Oval 30"/>
          <p:cNvSpPr>
            <a:spLocks noChangeArrowheads="1"/>
          </p:cNvSpPr>
          <p:nvPr/>
        </p:nvSpPr>
        <p:spPr bwMode="auto">
          <a:xfrm>
            <a:off x="5102770" y="4257129"/>
            <a:ext cx="1439862" cy="431800"/>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675871" name="AutoShape 31"/>
          <p:cNvSpPr>
            <a:spLocks noChangeArrowheads="1"/>
          </p:cNvSpPr>
          <p:nvPr/>
        </p:nvSpPr>
        <p:spPr bwMode="auto">
          <a:xfrm>
            <a:off x="7522121" y="3933056"/>
            <a:ext cx="1525587" cy="476250"/>
          </a:xfrm>
          <a:prstGeom prst="wedgeRoundRectCallout">
            <a:avLst>
              <a:gd name="adj1" fmla="val -114214"/>
              <a:gd name="adj2" fmla="val 63778"/>
              <a:gd name="adj3" fmla="val 16667"/>
            </a:avLst>
          </a:prstGeom>
          <a:solidFill>
            <a:srgbClr val="FF0000"/>
          </a:soli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solidFill>
                  <a:srgbClr val="FFFF00"/>
                </a:solidFill>
                <a:effectLst>
                  <a:outerShdw blurRad="38100" dist="38100" dir="2700000" algn="tl">
                    <a:srgbClr val="000000"/>
                  </a:outerShdw>
                </a:effectLst>
                <a:latin typeface="楷体" pitchFamily="49" charset="-122"/>
                <a:ea typeface="楷体" pitchFamily="49" charset="-122"/>
              </a:rPr>
              <a:t>本章讨论</a:t>
            </a:r>
          </a:p>
        </p:txBody>
      </p:sp>
      <p:sp>
        <p:nvSpPr>
          <p:cNvPr id="675872" name="Oval 32"/>
          <p:cNvSpPr>
            <a:spLocks noChangeArrowheads="1"/>
          </p:cNvSpPr>
          <p:nvPr/>
        </p:nvSpPr>
        <p:spPr bwMode="auto">
          <a:xfrm>
            <a:off x="5075783" y="4830216"/>
            <a:ext cx="1439863" cy="431800"/>
          </a:xfrm>
          <a:prstGeom prst="ellipse">
            <a:avLst/>
          </a:prstGeom>
          <a:noFill/>
          <a:ln w="28575">
            <a:solidFill>
              <a:srgbClr val="0000FF"/>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675873" name="AutoShape 33"/>
          <p:cNvSpPr>
            <a:spLocks noChangeArrowheads="1"/>
          </p:cNvSpPr>
          <p:nvPr/>
        </p:nvSpPr>
        <p:spPr bwMode="auto">
          <a:xfrm>
            <a:off x="7509421" y="4797152"/>
            <a:ext cx="1525587" cy="476250"/>
          </a:xfrm>
          <a:prstGeom prst="wedgeRoundRectCallout">
            <a:avLst>
              <a:gd name="adj1" fmla="val -116434"/>
              <a:gd name="adj2" fmla="val -22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itchFamily="49" charset="-122"/>
                <a:ea typeface="楷体" pitchFamily="49" charset="-122"/>
              </a:rPr>
              <a:t>第</a:t>
            </a:r>
            <a:r>
              <a:rPr lang="en-US" altLang="zh-CN" sz="2000" b="1">
                <a:effectLst>
                  <a:outerShdw blurRad="38100" dist="38100" dir="2700000" algn="tl">
                    <a:srgbClr val="FFFFFF"/>
                  </a:outerShdw>
                </a:effectLst>
                <a:latin typeface="楷体" pitchFamily="49" charset="-122"/>
                <a:ea typeface="楷体" pitchFamily="49" charset="-122"/>
              </a:rPr>
              <a:t>5</a:t>
            </a:r>
            <a:r>
              <a:rPr lang="zh-CN" altLang="en-US" sz="2000" b="1">
                <a:effectLst>
                  <a:outerShdw blurRad="38100" dist="38100" dir="2700000" algn="tl">
                    <a:srgbClr val="FFFFFF"/>
                  </a:outerShdw>
                </a:effectLst>
                <a:latin typeface="楷体" pitchFamily="49" charset="-122"/>
                <a:ea typeface="楷体" pitchFamily="49" charset="-122"/>
              </a:rPr>
              <a:t>章讨论</a:t>
            </a:r>
          </a:p>
        </p:txBody>
      </p:sp>
      <p:sp>
        <p:nvSpPr>
          <p:cNvPr id="675874" name="Oval 34"/>
          <p:cNvSpPr>
            <a:spLocks noChangeArrowheads="1"/>
          </p:cNvSpPr>
          <p:nvPr/>
        </p:nvSpPr>
        <p:spPr bwMode="auto">
          <a:xfrm>
            <a:off x="5077370" y="5431879"/>
            <a:ext cx="1439862" cy="431800"/>
          </a:xfrm>
          <a:prstGeom prst="ellipse">
            <a:avLst/>
          </a:prstGeom>
          <a:noFill/>
          <a:ln w="28575">
            <a:solidFill>
              <a:srgbClr val="0000FF"/>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675875" name="AutoShape 35"/>
          <p:cNvSpPr>
            <a:spLocks noChangeArrowheads="1"/>
          </p:cNvSpPr>
          <p:nvPr/>
        </p:nvSpPr>
        <p:spPr bwMode="auto">
          <a:xfrm>
            <a:off x="7496721" y="5689054"/>
            <a:ext cx="1525587" cy="476250"/>
          </a:xfrm>
          <a:prstGeom prst="wedgeRoundRectCallout">
            <a:avLst>
              <a:gd name="adj1" fmla="val -120134"/>
              <a:gd name="adj2" fmla="val -50000"/>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itchFamily="49" charset="-122"/>
                <a:ea typeface="楷体" pitchFamily="49" charset="-122"/>
              </a:rPr>
              <a:t>第</a:t>
            </a:r>
            <a:r>
              <a:rPr lang="en-US" altLang="zh-CN" sz="2000" b="1">
                <a:effectLst>
                  <a:outerShdw blurRad="38100" dist="38100" dir="2700000" algn="tl">
                    <a:srgbClr val="FFFFFF"/>
                  </a:outerShdw>
                </a:effectLst>
                <a:latin typeface="楷体" pitchFamily="49" charset="-122"/>
                <a:ea typeface="楷体" pitchFamily="49" charset="-122"/>
              </a:rPr>
              <a:t>6</a:t>
            </a:r>
            <a:r>
              <a:rPr lang="zh-CN" altLang="en-US" sz="2000" b="1">
                <a:effectLst>
                  <a:outerShdw blurRad="38100" dist="38100" dir="2700000" algn="tl">
                    <a:srgbClr val="FFFFFF"/>
                  </a:outerShdw>
                </a:effectLst>
                <a:latin typeface="楷体" pitchFamily="49" charset="-122"/>
                <a:ea typeface="楷体" pitchFamily="49" charset="-122"/>
              </a:rPr>
              <a:t>章讨论</a:t>
            </a:r>
          </a:p>
        </p:txBody>
      </p:sp>
      <p:grpSp>
        <p:nvGrpSpPr>
          <p:cNvPr id="675880" name="Group 40"/>
          <p:cNvGrpSpPr>
            <a:grpSpLocks/>
          </p:cNvGrpSpPr>
          <p:nvPr/>
        </p:nvGrpSpPr>
        <p:grpSpPr bwMode="auto">
          <a:xfrm>
            <a:off x="-9117" y="0"/>
            <a:ext cx="446088" cy="6858000"/>
            <a:chOff x="0" y="0"/>
            <a:chExt cx="281" cy="4320"/>
          </a:xfrm>
        </p:grpSpPr>
        <p:sp>
          <p:nvSpPr>
            <p:cNvPr id="675881" name="Text Box 4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675882" name="Text Box 4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3721011-9686-4F11-01C1-10AB0B079BE2}"/>
              </a:ext>
            </a:extLst>
          </p:cNvPr>
          <p:cNvSpPr>
            <a:spLocks noGrp="1"/>
          </p:cNvSpPr>
          <p:nvPr>
            <p:ph type="sldNum" sz="quarter" idx="12"/>
          </p:nvPr>
        </p:nvSpPr>
        <p:spPr/>
        <p:txBody>
          <a:bodyPr/>
          <a:lstStyle/>
          <a:p>
            <a:fld id="{F154A6AB-2253-454B-9B69-DDC28CECC3C0}" type="slidenum">
              <a:rPr lang="en-US" altLang="zh-CN" smtClean="0"/>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47">
                                            <p:txEl>
                                              <p:pRg st="0" end="0"/>
                                            </p:txEl>
                                          </p:spTgt>
                                        </p:tgtEl>
                                        <p:attrNameLst>
                                          <p:attrName>style.visibility</p:attrName>
                                        </p:attrNameLst>
                                      </p:cBhvr>
                                      <p:to>
                                        <p:strVal val="visible"/>
                                      </p:to>
                                    </p:set>
                                    <p:anim calcmode="lin" valueType="num">
                                      <p:cBhvr additive="base">
                                        <p:cTn id="7" dur="500" fill="hold"/>
                                        <p:tgtEl>
                                          <p:spTgt spid="6758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47">
                                            <p:txEl>
                                              <p:pRg st="1" end="1"/>
                                            </p:txEl>
                                          </p:spTgt>
                                        </p:tgtEl>
                                        <p:attrNameLst>
                                          <p:attrName>style.visibility</p:attrName>
                                        </p:attrNameLst>
                                      </p:cBhvr>
                                      <p:to>
                                        <p:strVal val="visible"/>
                                      </p:to>
                                    </p:set>
                                    <p:anim calcmode="lin" valueType="num">
                                      <p:cBhvr additive="base">
                                        <p:cTn id="13" dur="500" fill="hold"/>
                                        <p:tgtEl>
                                          <p:spTgt spid="6758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4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47">
                                            <p:txEl>
                                              <p:pRg st="2" end="2"/>
                                            </p:txEl>
                                          </p:spTgt>
                                        </p:tgtEl>
                                        <p:attrNameLst>
                                          <p:attrName>style.visibility</p:attrName>
                                        </p:attrNameLst>
                                      </p:cBhvr>
                                      <p:to>
                                        <p:strVal val="visible"/>
                                      </p:to>
                                    </p:set>
                                    <p:anim calcmode="lin" valueType="num">
                                      <p:cBhvr additive="base">
                                        <p:cTn id="19" dur="500" fill="hold"/>
                                        <p:tgtEl>
                                          <p:spTgt spid="6758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47">
                                            <p:txEl>
                                              <p:pRg st="3" end="3"/>
                                            </p:txEl>
                                          </p:spTgt>
                                        </p:tgtEl>
                                        <p:attrNameLst>
                                          <p:attrName>style.visibility</p:attrName>
                                        </p:attrNameLst>
                                      </p:cBhvr>
                                      <p:to>
                                        <p:strVal val="visible"/>
                                      </p:to>
                                    </p:set>
                                    <p:anim calcmode="lin" valueType="num">
                                      <p:cBhvr additive="base">
                                        <p:cTn id="25" dur="500" fill="hold"/>
                                        <p:tgtEl>
                                          <p:spTgt spid="6758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4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47">
                                            <p:txEl>
                                              <p:pRg st="4" end="4"/>
                                            </p:txEl>
                                          </p:spTgt>
                                        </p:tgtEl>
                                        <p:attrNameLst>
                                          <p:attrName>style.visibility</p:attrName>
                                        </p:attrNameLst>
                                      </p:cBhvr>
                                      <p:to>
                                        <p:strVal val="visible"/>
                                      </p:to>
                                    </p:set>
                                    <p:anim calcmode="lin" valueType="num">
                                      <p:cBhvr additive="base">
                                        <p:cTn id="31" dur="500" fill="hold"/>
                                        <p:tgtEl>
                                          <p:spTgt spid="6758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4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675847">
                                            <p:txEl>
                                              <p:pRg st="5" end="5"/>
                                            </p:txEl>
                                          </p:spTgt>
                                        </p:tgtEl>
                                        <p:attrNameLst>
                                          <p:attrName>style.visibility</p:attrName>
                                        </p:attrNameLst>
                                      </p:cBhvr>
                                      <p:to>
                                        <p:strVal val="visible"/>
                                      </p:to>
                                    </p:set>
                                    <p:animEffect transition="in" filter="box(out)">
                                      <p:cBhvr>
                                        <p:cTn id="37" dur="500"/>
                                        <p:tgtEl>
                                          <p:spTgt spid="675847">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75869"/>
                                        </p:tgtEl>
                                        <p:attrNameLst>
                                          <p:attrName>style.visibility</p:attrName>
                                        </p:attrNameLst>
                                      </p:cBhvr>
                                      <p:to>
                                        <p:strVal val="visible"/>
                                      </p:to>
                                    </p:set>
                                    <p:anim calcmode="lin" valueType="num">
                                      <p:cBhvr additive="base">
                                        <p:cTn id="42" dur="500" fill="hold"/>
                                        <p:tgtEl>
                                          <p:spTgt spid="675869"/>
                                        </p:tgtEl>
                                        <p:attrNameLst>
                                          <p:attrName>ppt_x</p:attrName>
                                        </p:attrNameLst>
                                      </p:cBhvr>
                                      <p:tavLst>
                                        <p:tav tm="0">
                                          <p:val>
                                            <p:strVal val="1+#ppt_w/2"/>
                                          </p:val>
                                        </p:tav>
                                        <p:tav tm="100000">
                                          <p:val>
                                            <p:strVal val="#ppt_x"/>
                                          </p:val>
                                        </p:tav>
                                      </p:tavLst>
                                    </p:anim>
                                    <p:anim calcmode="lin" valueType="num">
                                      <p:cBhvr additive="base">
                                        <p:cTn id="43" dur="500" fill="hold"/>
                                        <p:tgtEl>
                                          <p:spTgt spid="6758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675876"/>
                                        </p:tgtEl>
                                        <p:attrNameLst>
                                          <p:attrName>style.visibility</p:attrName>
                                        </p:attrNameLst>
                                      </p:cBhvr>
                                      <p:to>
                                        <p:strVal val="visible"/>
                                      </p:to>
                                    </p:set>
                                    <p:animEffect transition="in" filter="strips(downRight)">
                                      <p:cBhvr>
                                        <p:cTn id="47" dur="500"/>
                                        <p:tgtEl>
                                          <p:spTgt spid="675876"/>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par>
                          <p:cTn id="48" fill="hold">
                            <p:stCondLst>
                              <p:cond delay="1000"/>
                            </p:stCondLst>
                            <p:childTnLst>
                              <p:par>
                                <p:cTn id="49" presetID="18" presetClass="entr" presetSubtype="12" fill="hold" grpId="0" nodeType="afterEffect">
                                  <p:stCondLst>
                                    <p:cond delay="0"/>
                                  </p:stCondLst>
                                  <p:childTnLst>
                                    <p:set>
                                      <p:cBhvr>
                                        <p:cTn id="50" dur="1" fill="hold">
                                          <p:stCondLst>
                                            <p:cond delay="0"/>
                                          </p:stCondLst>
                                        </p:cTn>
                                        <p:tgtEl>
                                          <p:spTgt spid="675870"/>
                                        </p:tgtEl>
                                        <p:attrNameLst>
                                          <p:attrName>style.visibility</p:attrName>
                                        </p:attrNameLst>
                                      </p:cBhvr>
                                      <p:to>
                                        <p:strVal val="visible"/>
                                      </p:to>
                                    </p:set>
                                    <p:animEffect transition="in" filter="strips(downLeft)">
                                      <p:cBhvr>
                                        <p:cTn id="51" dur="500"/>
                                        <p:tgtEl>
                                          <p:spTgt spid="675870"/>
                                        </p:tgtEl>
                                      </p:cBhvr>
                                    </p:animEffect>
                                  </p:childTnLst>
                                </p:cTn>
                              </p:par>
                            </p:childTnLst>
                          </p:cTn>
                        </p:par>
                        <p:par>
                          <p:cTn id="52" fill="hold">
                            <p:stCondLst>
                              <p:cond delay="1500"/>
                            </p:stCondLst>
                            <p:childTnLst>
                              <p:par>
                                <p:cTn id="53" presetID="18" presetClass="entr" presetSubtype="6" fill="hold" grpId="0" nodeType="afterEffect">
                                  <p:stCondLst>
                                    <p:cond delay="0"/>
                                  </p:stCondLst>
                                  <p:childTnLst>
                                    <p:set>
                                      <p:cBhvr>
                                        <p:cTn id="54" dur="1" fill="hold">
                                          <p:stCondLst>
                                            <p:cond delay="0"/>
                                          </p:stCondLst>
                                        </p:cTn>
                                        <p:tgtEl>
                                          <p:spTgt spid="675871"/>
                                        </p:tgtEl>
                                        <p:attrNameLst>
                                          <p:attrName>style.visibility</p:attrName>
                                        </p:attrNameLst>
                                      </p:cBhvr>
                                      <p:to>
                                        <p:strVal val="visible"/>
                                      </p:to>
                                    </p:set>
                                    <p:animEffect transition="in" filter="strips(downRight)">
                                      <p:cBhvr>
                                        <p:cTn id="55" dur="500"/>
                                        <p:tgtEl>
                                          <p:spTgt spid="675871"/>
                                        </p:tgtEl>
                                      </p:cBhvr>
                                    </p:animEffect>
                                  </p:childTnLst>
                                  <p:subTnLst>
                                    <p:audio>
                                      <p:cMediaNode>
                                        <p:cTn display="0" masterRel="sameClick">
                                          <p:stCondLst>
                                            <p:cond evt="begin" delay="0">
                                              <p:tn val="53"/>
                                            </p:cond>
                                          </p:stCondLst>
                                          <p:endCondLst>
                                            <p:cond evt="onStopAudio" delay="0">
                                              <p:tgtEl>
                                                <p:sldTgt/>
                                              </p:tgtEl>
                                            </p:cond>
                                          </p:endCondLst>
                                        </p:cTn>
                                        <p:tgtEl>
                                          <p:sndTgt r:embed="rId4" name="laser.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75872"/>
                                        </p:tgtEl>
                                        <p:attrNameLst>
                                          <p:attrName>style.visibility</p:attrName>
                                        </p:attrNameLst>
                                      </p:cBhvr>
                                      <p:to>
                                        <p:strVal val="visible"/>
                                      </p:to>
                                    </p:set>
                                    <p:animEffect transition="in" filter="strips(downLeft)">
                                      <p:cBhvr>
                                        <p:cTn id="60" dur="500"/>
                                        <p:tgtEl>
                                          <p:spTgt spid="675872"/>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par>
                          <p:cTn id="61" fill="hold">
                            <p:stCondLst>
                              <p:cond delay="500"/>
                            </p:stCondLst>
                            <p:childTnLst>
                              <p:par>
                                <p:cTn id="62" presetID="18" presetClass="entr" presetSubtype="6" fill="hold" grpId="0" nodeType="afterEffect">
                                  <p:stCondLst>
                                    <p:cond delay="0"/>
                                  </p:stCondLst>
                                  <p:childTnLst>
                                    <p:set>
                                      <p:cBhvr>
                                        <p:cTn id="63" dur="1" fill="hold">
                                          <p:stCondLst>
                                            <p:cond delay="0"/>
                                          </p:stCondLst>
                                        </p:cTn>
                                        <p:tgtEl>
                                          <p:spTgt spid="675873"/>
                                        </p:tgtEl>
                                        <p:attrNameLst>
                                          <p:attrName>style.visibility</p:attrName>
                                        </p:attrNameLst>
                                      </p:cBhvr>
                                      <p:to>
                                        <p:strVal val="visible"/>
                                      </p:to>
                                    </p:set>
                                    <p:animEffect transition="in" filter="strips(downRight)">
                                      <p:cBhvr>
                                        <p:cTn id="64" dur="500"/>
                                        <p:tgtEl>
                                          <p:spTgt spid="675873"/>
                                        </p:tgtEl>
                                      </p:cBhvr>
                                    </p:animEffect>
                                  </p:childTnLst>
                                  <p:subTnLst>
                                    <p:audio>
                                      <p:cMediaNode>
                                        <p:cTn display="0" masterRel="sameClick">
                                          <p:stCondLst>
                                            <p:cond evt="begin" delay="0">
                                              <p:tn val="62"/>
                                            </p:cond>
                                          </p:stCondLst>
                                          <p:endCondLst>
                                            <p:cond evt="onStopAudio" delay="0">
                                              <p:tgtEl>
                                                <p:sldTgt/>
                                              </p:tgtEl>
                                            </p:cond>
                                          </p:endCondLst>
                                        </p:cTn>
                                        <p:tgtEl>
                                          <p:sndTgt r:embed="rId4" name="laser.wav"/>
                                        </p:tgtEl>
                                      </p:cMediaNode>
                                    </p:audio>
                                  </p:sub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675874"/>
                                        </p:tgtEl>
                                        <p:attrNameLst>
                                          <p:attrName>style.visibility</p:attrName>
                                        </p:attrNameLst>
                                      </p:cBhvr>
                                      <p:to>
                                        <p:strVal val="visible"/>
                                      </p:to>
                                    </p:set>
                                    <p:animEffect transition="in" filter="strips(downLeft)">
                                      <p:cBhvr>
                                        <p:cTn id="69" dur="500"/>
                                        <p:tgtEl>
                                          <p:spTgt spid="675874"/>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0" fill="hold">
                            <p:stCondLst>
                              <p:cond delay="500"/>
                            </p:stCondLst>
                            <p:childTnLst>
                              <p:par>
                                <p:cTn id="71" presetID="18" presetClass="entr" presetSubtype="6" fill="hold" grpId="0" nodeType="afterEffect">
                                  <p:stCondLst>
                                    <p:cond delay="0"/>
                                  </p:stCondLst>
                                  <p:childTnLst>
                                    <p:set>
                                      <p:cBhvr>
                                        <p:cTn id="72" dur="1" fill="hold">
                                          <p:stCondLst>
                                            <p:cond delay="0"/>
                                          </p:stCondLst>
                                        </p:cTn>
                                        <p:tgtEl>
                                          <p:spTgt spid="675875"/>
                                        </p:tgtEl>
                                        <p:attrNameLst>
                                          <p:attrName>style.visibility</p:attrName>
                                        </p:attrNameLst>
                                      </p:cBhvr>
                                      <p:to>
                                        <p:strVal val="visible"/>
                                      </p:to>
                                    </p:set>
                                    <p:animEffect transition="in" filter="strips(downRight)">
                                      <p:cBhvr>
                                        <p:cTn id="73" dur="500"/>
                                        <p:tgtEl>
                                          <p:spTgt spid="675875"/>
                                        </p:tgtEl>
                                      </p:cBhvr>
                                    </p:animEffect>
                                  </p:childTnLst>
                                  <p:subTnLst>
                                    <p:audio>
                                      <p:cMediaNode>
                                        <p:cTn display="0" masterRel="sameClick">
                                          <p:stCondLst>
                                            <p:cond evt="begin" delay="0">
                                              <p:tn val="7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9" grpId="0"/>
      <p:bldP spid="675870" grpId="0" animBg="1"/>
      <p:bldP spid="675871" grpId="0" animBg="1"/>
      <p:bldP spid="675872" grpId="0" animBg="1"/>
      <p:bldP spid="675873" grpId="0" animBg="1"/>
      <p:bldP spid="675874" grpId="0" animBg="1"/>
      <p:bldP spid="67587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94731" name="Group 107"/>
          <p:cNvGraphicFramePr>
            <a:graphicFrameLocks noGrp="1"/>
          </p:cNvGraphicFramePr>
          <p:nvPr>
            <p:extLst>
              <p:ext uri="{D42A27DB-BD31-4B8C-83A1-F6EECF244321}">
                <p14:modId xmlns:p14="http://schemas.microsoft.com/office/powerpoint/2010/main" val="295138100"/>
              </p:ext>
            </p:extLst>
          </p:nvPr>
        </p:nvGraphicFramePr>
        <p:xfrm>
          <a:off x="1105880" y="1052736"/>
          <a:ext cx="10390720" cy="3383584"/>
        </p:xfrm>
        <a:graphic>
          <a:graphicData uri="http://schemas.openxmlformats.org/drawingml/2006/table">
            <a:tbl>
              <a:tblPr>
                <a:effectLst>
                  <a:outerShdw blurRad="50800" dist="38100" dir="2700000" algn="tl" rotWithShape="0">
                    <a:prstClr val="black">
                      <a:alpha val="40000"/>
                    </a:prstClr>
                  </a:outerShdw>
                </a:effectLst>
              </a:tblPr>
              <a:tblGrid>
                <a:gridCol w="1999368">
                  <a:extLst>
                    <a:ext uri="{9D8B030D-6E8A-4147-A177-3AD203B41FA5}">
                      <a16:colId xmlns:a16="http://schemas.microsoft.com/office/drawing/2014/main" val="20000"/>
                    </a:ext>
                  </a:extLst>
                </a:gridCol>
                <a:gridCol w="5439024">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4189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rPr>
                        <a:t>库函数名</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rPr>
                        <a:t>功  能</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rPr>
                        <a:t>函数原型所在头文件</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itchFamily="49" charset="-122"/>
                          <a:cs typeface="Times New Roman" pitchFamily="18" charset="0"/>
                        </a:rPr>
                        <a:t>getchar</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cs typeface="Times New Roman"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itchFamily="49" charset="-122"/>
                          <a:cs typeface="Times New Roman" pitchFamily="18" charset="0"/>
                        </a:rPr>
                        <a:t>getc</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从输入流中接受一字符，以回车键结束，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cs typeface="Times New Roman"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itchFamily="49" charset="-122"/>
                          <a:cs typeface="Times New Roman" pitchFamily="18" charset="0"/>
                        </a:rPr>
                        <a:t>getche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接受一字符输入，输入字符后就结束，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cs typeface="Times New Roman"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itchFamily="49" charset="-122"/>
                          <a:cs typeface="Times New Roman" pitchFamily="18" charset="0"/>
                        </a:rPr>
                        <a:t>getch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接受一字符输入，输入字符后就结束，</a:t>
                      </a:r>
                      <a:r>
                        <a:rPr kumimoji="1" lang="zh-CN" altLang="en-US" sz="2000" b="1" i="0" u="none" strike="noStrike" cap="none" normalizeH="0" baseline="0" dirty="0">
                          <a:ln>
                            <a:noFill/>
                          </a:ln>
                          <a:solidFill>
                            <a:srgbClr val="FF33CC"/>
                          </a:solidFill>
                          <a:effectLst>
                            <a:outerShdw blurRad="38100" dist="38100" dir="2700000" algn="tl">
                              <a:srgbClr val="FFFFFF"/>
                            </a:outerShdw>
                          </a:effectLst>
                          <a:latin typeface="+mn-lt"/>
                          <a:ea typeface="楷体" pitchFamily="49" charset="-122"/>
                          <a:cs typeface="Times New Roman" pitchFamily="18" charset="0"/>
                        </a:rPr>
                        <a:t>不回显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794732" name="Rectangle 108"/>
          <p:cNvSpPr>
            <a:spLocks noChangeArrowheads="1"/>
          </p:cNvSpPr>
          <p:nvPr/>
        </p:nvSpPr>
        <p:spPr bwMode="auto">
          <a:xfrm>
            <a:off x="890997" y="200025"/>
            <a:ext cx="7331075" cy="579438"/>
          </a:xfrm>
          <a:prstGeom prst="rect">
            <a:avLst/>
          </a:prstGeom>
          <a:noFill/>
          <a:ln w="9525">
            <a:noFill/>
            <a:miter lim="800000"/>
            <a:headEnd/>
            <a:tailEnd/>
          </a:ln>
          <a:effectLst/>
        </p:spPr>
        <p:txBody>
          <a:bodyPr wrap="none" anchor="ctr">
            <a:spAutoFit/>
          </a:bodyPr>
          <a:lstStyle/>
          <a:p>
            <a:r>
              <a:rPr lang="zh-CN" altLang="en-US" sz="3200" b="1">
                <a:solidFill>
                  <a:srgbClr val="FF0066"/>
                </a:solidFill>
                <a:effectLst>
                  <a:outerShdw blurRad="38100" dist="38100" dir="2700000" algn="tl">
                    <a:srgbClr val="000000"/>
                  </a:outerShdw>
                </a:effectLst>
                <a:ea typeface="隶书" pitchFamily="49" charset="-122"/>
              </a:rPr>
              <a:t>与输入字符数据有关的库函数功能比较</a:t>
            </a:r>
            <a:r>
              <a:rPr lang="en-US" altLang="zh-CN" sz="3200" b="1">
                <a:solidFill>
                  <a:srgbClr val="FF0066"/>
                </a:solidFill>
                <a:effectLst>
                  <a:outerShdw blurRad="38100" dist="38100" dir="2700000" algn="tl">
                    <a:srgbClr val="000000"/>
                  </a:outerShdw>
                </a:effectLst>
                <a:ea typeface="隶书" pitchFamily="49" charset="-122"/>
              </a:rPr>
              <a:t>:</a:t>
            </a:r>
            <a:r>
              <a:rPr lang="en-US" altLang="zh-CN"/>
              <a:t> </a:t>
            </a:r>
          </a:p>
        </p:txBody>
      </p:sp>
      <p:grpSp>
        <p:nvGrpSpPr>
          <p:cNvPr id="794733" name="Group 109"/>
          <p:cNvGrpSpPr>
            <a:grpSpLocks/>
          </p:cNvGrpSpPr>
          <p:nvPr/>
        </p:nvGrpSpPr>
        <p:grpSpPr bwMode="auto">
          <a:xfrm>
            <a:off x="-9117" y="0"/>
            <a:ext cx="446088" cy="6858000"/>
            <a:chOff x="0" y="0"/>
            <a:chExt cx="281" cy="4320"/>
          </a:xfrm>
        </p:grpSpPr>
        <p:sp>
          <p:nvSpPr>
            <p:cNvPr id="794734" name="Text Box 1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94735" name="Text Box 1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9CF516E3-9F09-9DE5-5D40-F38D0F21C720}"/>
              </a:ext>
            </a:extLst>
          </p:cNvPr>
          <p:cNvSpPr>
            <a:spLocks noGrp="1"/>
          </p:cNvSpPr>
          <p:nvPr>
            <p:ph type="sldNum" sz="quarter" idx="12"/>
          </p:nvPr>
        </p:nvSpPr>
        <p:spPr/>
        <p:txBody>
          <a:bodyPr/>
          <a:lstStyle/>
          <a:p>
            <a:fld id="{15D7C00E-7268-483F-89C0-8B682B5C72E5}" type="slidenum">
              <a:rPr lang="en-US" altLang="zh-CN" smtClean="0"/>
              <a:pPr/>
              <a:t>30</a:t>
            </a:fld>
            <a:endParaRPr lang="en-US" altLang="zh-CN"/>
          </a:p>
        </p:txBody>
      </p:sp>
    </p:spTree>
  </p:cSld>
  <p:clrMapOvr>
    <a:masterClrMapping/>
  </p:clrMapOvr>
  <p:transition>
    <p:cover/>
    <p:sndAc>
      <p:stSnd>
        <p:snd r:embed="rId3" name="CAMERA.WAV"/>
      </p:stSnd>
    </p:sndAc>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6" name="Text Box 6"/>
          <p:cNvSpPr txBox="1">
            <a:spLocks noChangeArrowheads="1"/>
          </p:cNvSpPr>
          <p:nvPr/>
        </p:nvSpPr>
        <p:spPr bwMode="auto">
          <a:xfrm>
            <a:off x="746534" y="260350"/>
            <a:ext cx="4665663"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b="1" dirty="0">
                <a:solidFill>
                  <a:srgbClr val="FF33CC"/>
                </a:solidFill>
                <a:effectLst>
                  <a:outerShdw blurRad="38100" dist="38100" dir="2700000" algn="tl">
                    <a:srgbClr val="000000"/>
                  </a:outerShdw>
                </a:effectLst>
                <a:latin typeface="+mn-lt"/>
                <a:ea typeface="楷体" pitchFamily="49" charset="-122"/>
              </a:rPr>
              <a:t>2.  </a:t>
            </a:r>
            <a:r>
              <a:rPr lang="zh-CN" altLang="en-US" b="1" dirty="0">
                <a:solidFill>
                  <a:srgbClr val="FF33CC"/>
                </a:solidFill>
                <a:effectLst>
                  <a:outerShdw blurRad="38100" dist="38100" dir="2700000" algn="tl">
                    <a:srgbClr val="000000"/>
                  </a:outerShdw>
                </a:effectLst>
                <a:latin typeface="+mn-lt"/>
                <a:ea typeface="楷体" pitchFamily="49" charset="-122"/>
              </a:rPr>
              <a:t>字符数据的非格式化输出</a:t>
            </a:r>
          </a:p>
        </p:txBody>
      </p:sp>
      <p:sp>
        <p:nvSpPr>
          <p:cNvPr id="798727" name="Text Box 7"/>
          <p:cNvSpPr txBox="1">
            <a:spLocks noChangeArrowheads="1"/>
          </p:cNvSpPr>
          <p:nvPr/>
        </p:nvSpPr>
        <p:spPr bwMode="auto">
          <a:xfrm>
            <a:off x="1658058" y="1915444"/>
            <a:ext cx="839838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putchar</a:t>
            </a:r>
            <a:r>
              <a:rPr lang="en-US" altLang="zh-CN" b="1" dirty="0">
                <a:solidFill>
                  <a:srgbClr val="CC0066"/>
                </a:solidFill>
                <a:effectLst>
                  <a:outerShdw blurRad="38100" dist="38100" dir="2700000" algn="tl">
                    <a:srgbClr val="000000"/>
                  </a:outerShdw>
                </a:effectLst>
              </a:rPr>
              <a:t> ( </a:t>
            </a: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c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itchFamily="49" charset="-122"/>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798728" name="Rectangle 8"/>
          <p:cNvSpPr>
            <a:spLocks noChangeArrowheads="1"/>
          </p:cNvSpPr>
          <p:nvPr/>
        </p:nvSpPr>
        <p:spPr bwMode="auto">
          <a:xfrm>
            <a:off x="1162943" y="764704"/>
            <a:ext cx="10318093" cy="461665"/>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itchFamily="49" charset="-122"/>
              </a:rPr>
              <a:t>与输出字符数据有关的常用库函数主要有：</a:t>
            </a:r>
            <a:r>
              <a:rPr lang="en-US" altLang="zh-CN" b="1" dirty="0" err="1">
                <a:solidFill>
                  <a:srgbClr val="3333FF"/>
                </a:solidFill>
                <a:effectLst>
                  <a:outerShdw blurRad="38100" dist="38100" dir="2700000" algn="tl">
                    <a:srgbClr val="000000"/>
                  </a:outerShdw>
                </a:effectLst>
                <a:ea typeface="楷体" pitchFamily="49" charset="-122"/>
              </a:rPr>
              <a:t>putchar</a:t>
            </a:r>
            <a:r>
              <a:rPr lang="zh-CN" altLang="en-US" b="1" dirty="0">
                <a:solidFill>
                  <a:srgbClr val="3333FF"/>
                </a:solidFill>
                <a:effectLst>
                  <a:outerShdw blurRad="38100" dist="38100" dir="2700000" algn="tl">
                    <a:srgbClr val="000000"/>
                  </a:outerShdw>
                </a:effectLst>
                <a:ea typeface="楷体" pitchFamily="49" charset="-122"/>
              </a:rPr>
              <a:t>、</a:t>
            </a:r>
            <a:r>
              <a:rPr lang="en-US" altLang="zh-CN" b="1" dirty="0" err="1">
                <a:solidFill>
                  <a:srgbClr val="3333FF"/>
                </a:solidFill>
                <a:effectLst>
                  <a:outerShdw blurRad="38100" dist="38100" dir="2700000" algn="tl">
                    <a:srgbClr val="000000"/>
                  </a:outerShdw>
                </a:effectLst>
                <a:ea typeface="楷体" pitchFamily="49" charset="-122"/>
              </a:rPr>
              <a:t>putc</a:t>
            </a:r>
            <a:r>
              <a:rPr lang="zh-CN" altLang="en-US" b="1" dirty="0">
                <a:solidFill>
                  <a:srgbClr val="3333FF"/>
                </a:solidFill>
                <a:effectLst>
                  <a:outerShdw blurRad="38100" dist="38100" dir="2700000" algn="tl">
                    <a:srgbClr val="000000"/>
                  </a:outerShdw>
                </a:effectLst>
                <a:ea typeface="楷体" pitchFamily="49" charset="-122"/>
              </a:rPr>
              <a:t>、</a:t>
            </a:r>
            <a:r>
              <a:rPr lang="en-US" altLang="zh-CN" b="1" dirty="0">
                <a:solidFill>
                  <a:srgbClr val="3333FF"/>
                </a:solidFill>
                <a:effectLst>
                  <a:outerShdw blurRad="38100" dist="38100" dir="2700000" algn="tl">
                    <a:srgbClr val="000000"/>
                  </a:outerShdw>
                </a:effectLst>
                <a:ea typeface="楷体" pitchFamily="49" charset="-122"/>
              </a:rPr>
              <a:t>puts</a:t>
            </a:r>
            <a:r>
              <a:rPr lang="zh-CN" altLang="en-US" b="1" dirty="0">
                <a:effectLst>
                  <a:outerShdw blurRad="38100" dist="38100" dir="2700000" algn="tl">
                    <a:srgbClr val="FFFFFF"/>
                  </a:outerShdw>
                </a:effectLst>
                <a:ea typeface="楷体" pitchFamily="49" charset="-122"/>
              </a:rPr>
              <a:t>等。       </a:t>
            </a:r>
            <a:endParaRPr lang="zh-CN" altLang="en-US" dirty="0">
              <a:ea typeface="楷体" pitchFamily="49" charset="-122"/>
            </a:endParaRPr>
          </a:p>
        </p:txBody>
      </p:sp>
      <p:sp>
        <p:nvSpPr>
          <p:cNvPr id="798729" name="Text Box 9"/>
          <p:cNvSpPr txBox="1">
            <a:spLocks noChangeArrowheads="1"/>
          </p:cNvSpPr>
          <p:nvPr/>
        </p:nvSpPr>
        <p:spPr bwMode="auto">
          <a:xfrm>
            <a:off x="1135472" y="1340768"/>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putchar</a:t>
            </a:r>
            <a:r>
              <a:rPr lang="en-US" altLang="zh-CN" dirty="0">
                <a:solidFill>
                  <a:srgbClr val="3333FF"/>
                </a:solidFill>
                <a:latin typeface="楷体_GB2312" pitchFamily="49" charset="-122"/>
                <a:ea typeface="楷体_GB2312" pitchFamily="49" charset="-122"/>
              </a:rPr>
              <a:t> </a:t>
            </a:r>
          </a:p>
        </p:txBody>
      </p:sp>
      <p:sp>
        <p:nvSpPr>
          <p:cNvPr id="798730" name="Rectangle 10"/>
          <p:cNvSpPr>
            <a:spLocks noChangeArrowheads="1"/>
          </p:cNvSpPr>
          <p:nvPr/>
        </p:nvSpPr>
        <p:spPr bwMode="auto">
          <a:xfrm>
            <a:off x="1658254" y="2651026"/>
            <a:ext cx="9262282"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在显示器上输出字符</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a:t>
            </a:r>
            <a:r>
              <a:rPr lang="zh-CN" altLang="en-US" dirty="0">
                <a:latin typeface="+mn-lt"/>
                <a:ea typeface="楷体" pitchFamily="49" charset="-122"/>
              </a:rPr>
              <a:t> </a:t>
            </a:r>
            <a:endParaRPr lang="en-US" altLang="zh-CN" dirty="0">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正常，返回字符</a:t>
            </a:r>
            <a:r>
              <a:rPr lang="zh-CN" altLang="en-US" b="1" dirty="0">
                <a:effectLst>
                  <a:outerShdw blurRad="38100" dist="38100" dir="2700000" algn="tl">
                    <a:srgbClr val="FFFFFF"/>
                  </a:outerShdw>
                </a:effectLst>
                <a:latin typeface="+mn-lt"/>
                <a:ea typeface="楷体" pitchFamily="49" charset="-122"/>
              </a:rPr>
              <a:t>的代码</a:t>
            </a:r>
            <a:r>
              <a:rPr lang="zh-CN" altLang="zh-CN" b="1" dirty="0">
                <a:effectLst>
                  <a:outerShdw blurRad="38100" dist="38100" dir="2700000" algn="tl">
                    <a:srgbClr val="FFFFFF"/>
                  </a:outerShdw>
                </a:effectLst>
                <a:latin typeface="+mn-lt"/>
                <a:ea typeface="楷体" pitchFamily="49" charset="-122"/>
              </a:rPr>
              <a:t>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itchFamily="49" charset="-122"/>
              </a:rPr>
              <a:t>说明：</a:t>
            </a:r>
            <a:r>
              <a:rPr lang="zh-CN" altLang="en-US" b="1" dirty="0">
                <a:effectLst>
                  <a:outerShdw blurRad="38100" dist="38100" dir="2700000" algn="tl">
                    <a:srgbClr val="FFFFFF"/>
                  </a:outerShdw>
                </a:effectLst>
                <a:latin typeface="+mn-lt"/>
                <a:ea typeface="楷体" pitchFamily="49" charset="-122"/>
              </a:rPr>
              <a:t>该函数带有一个参数</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，它为要显示字符的</a:t>
            </a:r>
            <a:r>
              <a:rPr lang="en-US" altLang="zh-CN" b="1" dirty="0">
                <a:effectLst>
                  <a:outerShdw blurRad="38100" dist="38100" dir="2700000" algn="tl">
                    <a:srgbClr val="FFFFFF"/>
                  </a:outerShdw>
                </a:effectLst>
                <a:latin typeface="+mn-lt"/>
                <a:ea typeface="楷体" pitchFamily="49" charset="-122"/>
              </a:rPr>
              <a:t>ASCII</a:t>
            </a:r>
            <a:r>
              <a:rPr lang="zh-CN" altLang="en-US" b="1" dirty="0">
                <a:effectLst>
                  <a:outerShdw blurRad="38100" dist="38100" dir="2700000" algn="tl">
                    <a:srgbClr val="FFFFFF"/>
                  </a:outerShdw>
                </a:effectLst>
                <a:latin typeface="+mn-lt"/>
                <a:ea typeface="楷体" pitchFamily="49" charset="-122"/>
              </a:rPr>
              <a:t>码值，有一个</a:t>
            </a:r>
            <a:r>
              <a:rPr lang="en-US" altLang="zh-CN" b="1" dirty="0" err="1">
                <a:effectLst>
                  <a:outerShdw blurRad="38100" dist="38100" dir="2700000" algn="tl">
                    <a:srgbClr val="FFFFFF"/>
                  </a:outerShdw>
                </a:effectLst>
                <a:latin typeface="+mn-lt"/>
                <a:ea typeface="楷体" pitchFamily="49" charset="-122"/>
              </a:rPr>
              <a:t>int</a:t>
            </a:r>
            <a:r>
              <a:rPr lang="zh-CN" altLang="en-US" b="1" dirty="0">
                <a:effectLst>
                  <a:outerShdw blurRad="38100" dist="38100" dir="2700000" algn="tl">
                    <a:srgbClr val="FFFFFF"/>
                  </a:outerShdw>
                </a:effectLst>
                <a:latin typeface="+mn-lt"/>
                <a:ea typeface="楷体" pitchFamily="49" charset="-122"/>
              </a:rPr>
              <a:t>型返回值</a:t>
            </a:r>
            <a:r>
              <a:rPr lang="zh-CN" altLang="en-US" dirty="0">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a:t>
            </a:r>
          </a:p>
        </p:txBody>
      </p:sp>
      <p:grpSp>
        <p:nvGrpSpPr>
          <p:cNvPr id="798734" name="Group 14"/>
          <p:cNvGrpSpPr>
            <a:grpSpLocks/>
          </p:cNvGrpSpPr>
          <p:nvPr/>
        </p:nvGrpSpPr>
        <p:grpSpPr bwMode="auto">
          <a:xfrm>
            <a:off x="-9117" y="0"/>
            <a:ext cx="446088" cy="6858000"/>
            <a:chOff x="0" y="0"/>
            <a:chExt cx="281" cy="4320"/>
          </a:xfrm>
        </p:grpSpPr>
        <p:sp>
          <p:nvSpPr>
            <p:cNvPr id="798735"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98736"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5B352B75-584A-0B7F-A67E-0C4C34FB6060}"/>
              </a:ext>
            </a:extLst>
          </p:cNvPr>
          <p:cNvSpPr>
            <a:spLocks noGrp="1"/>
          </p:cNvSpPr>
          <p:nvPr>
            <p:ph type="sldNum" sz="quarter" idx="12"/>
          </p:nvPr>
        </p:nvSpPr>
        <p:spPr/>
        <p:txBody>
          <a:bodyPr/>
          <a:lstStyle/>
          <a:p>
            <a:fld id="{15D7C00E-7268-483F-89C0-8B682B5C72E5}" type="slidenum">
              <a:rPr lang="en-US" altLang="zh-CN" smtClean="0"/>
              <a:pPr/>
              <a:t>31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26"/>
                                        </p:tgtEl>
                                        <p:attrNameLst>
                                          <p:attrName>style.visibility</p:attrName>
                                        </p:attrNameLst>
                                      </p:cBhvr>
                                      <p:to>
                                        <p:strVal val="visible"/>
                                      </p:to>
                                    </p:set>
                                    <p:anim calcmode="lin" valueType="num">
                                      <p:cBhvr additive="base">
                                        <p:cTn id="7" dur="500" fill="hold"/>
                                        <p:tgtEl>
                                          <p:spTgt spid="798726"/>
                                        </p:tgtEl>
                                        <p:attrNameLst>
                                          <p:attrName>ppt_x</p:attrName>
                                        </p:attrNameLst>
                                      </p:cBhvr>
                                      <p:tavLst>
                                        <p:tav tm="0">
                                          <p:val>
                                            <p:strVal val="0-#ppt_w/2"/>
                                          </p:val>
                                        </p:tav>
                                        <p:tav tm="100000">
                                          <p:val>
                                            <p:strVal val="#ppt_x"/>
                                          </p:val>
                                        </p:tav>
                                      </p:tavLst>
                                    </p:anim>
                                    <p:anim calcmode="lin" valueType="num">
                                      <p:cBhvr additive="base">
                                        <p:cTn id="8" dur="500" fill="hold"/>
                                        <p:tgtEl>
                                          <p:spTgt spid="7987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98728"/>
                                        </p:tgtEl>
                                        <p:attrNameLst>
                                          <p:attrName>style.visibility</p:attrName>
                                        </p:attrNameLst>
                                      </p:cBhvr>
                                      <p:to>
                                        <p:strVal val="visible"/>
                                      </p:to>
                                    </p:set>
                                    <p:animEffect transition="in" filter="blinds(horizontal)">
                                      <p:cBhvr>
                                        <p:cTn id="13" dur="500"/>
                                        <p:tgtEl>
                                          <p:spTgt spid="79872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29"/>
                                        </p:tgtEl>
                                        <p:attrNameLst>
                                          <p:attrName>style.visibility</p:attrName>
                                        </p:attrNameLst>
                                      </p:cBhvr>
                                      <p:to>
                                        <p:strVal val="visible"/>
                                      </p:to>
                                    </p:set>
                                    <p:anim calcmode="lin" valueType="num">
                                      <p:cBhvr additive="base">
                                        <p:cTn id="18" dur="500" fill="hold"/>
                                        <p:tgtEl>
                                          <p:spTgt spid="798729"/>
                                        </p:tgtEl>
                                        <p:attrNameLst>
                                          <p:attrName>ppt_x</p:attrName>
                                        </p:attrNameLst>
                                      </p:cBhvr>
                                      <p:tavLst>
                                        <p:tav tm="0">
                                          <p:val>
                                            <p:strVal val="0-#ppt_w/2"/>
                                          </p:val>
                                        </p:tav>
                                        <p:tav tm="100000">
                                          <p:val>
                                            <p:strVal val="#ppt_x"/>
                                          </p:val>
                                        </p:tav>
                                      </p:tavLst>
                                    </p:anim>
                                    <p:anim calcmode="lin" valueType="num">
                                      <p:cBhvr additive="base">
                                        <p:cTn id="19" dur="500" fill="hold"/>
                                        <p:tgtEl>
                                          <p:spTgt spid="7987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p:stCondLst>
                              <p:cond delay="500"/>
                            </p:stCondLst>
                            <p:childTnLst>
                              <p:par>
                                <p:cTn id="21" presetID="4" presetClass="entr" presetSubtype="32" fill="hold" grpId="0" nodeType="afterEffect">
                                  <p:stCondLst>
                                    <p:cond delay="0"/>
                                  </p:stCondLst>
                                  <p:childTnLst>
                                    <p:set>
                                      <p:cBhvr>
                                        <p:cTn id="22" dur="1" fill="hold">
                                          <p:stCondLst>
                                            <p:cond delay="0"/>
                                          </p:stCondLst>
                                        </p:cTn>
                                        <p:tgtEl>
                                          <p:spTgt spid="798727"/>
                                        </p:tgtEl>
                                        <p:attrNameLst>
                                          <p:attrName>style.visibility</p:attrName>
                                        </p:attrNameLst>
                                      </p:cBhvr>
                                      <p:to>
                                        <p:strVal val="visible"/>
                                      </p:to>
                                    </p:set>
                                    <p:animEffect transition="in" filter="box(out)">
                                      <p:cBhvr>
                                        <p:cTn id="23" dur="500"/>
                                        <p:tgtEl>
                                          <p:spTgt spid="798727"/>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98730"/>
                                        </p:tgtEl>
                                        <p:attrNameLst>
                                          <p:attrName>style.visibility</p:attrName>
                                        </p:attrNameLst>
                                      </p:cBhvr>
                                      <p:to>
                                        <p:strVal val="visible"/>
                                      </p:to>
                                    </p:set>
                                    <p:animEffect transition="in" filter="box(out)">
                                      <p:cBhvr>
                                        <p:cTn id="28" dur="500"/>
                                        <p:tgtEl>
                                          <p:spTgt spid="79873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6" grpId="0"/>
      <p:bldP spid="798727" grpId="0" animBg="1"/>
      <p:bldP spid="798728" grpId="0" animBg="1"/>
      <p:bldP spid="798729" grpId="0"/>
      <p:bldP spid="79873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8" name="Text Box 10"/>
          <p:cNvSpPr txBox="1">
            <a:spLocks noChangeArrowheads="1"/>
          </p:cNvSpPr>
          <p:nvPr/>
        </p:nvSpPr>
        <p:spPr bwMode="auto">
          <a:xfrm>
            <a:off x="919572" y="319088"/>
            <a:ext cx="4808537"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a:solidFill>
                  <a:srgbClr val="339966"/>
                </a:solidFill>
                <a:effectLst>
                  <a:outerShdw blurRad="38100" dist="38100" dir="2700000" algn="tl">
                    <a:srgbClr val="000000"/>
                  </a:outerShdw>
                </a:effectLst>
                <a:ea typeface="楷体_GB2312" pitchFamily="49" charset="-122"/>
              </a:rPr>
              <a:t>  </a:t>
            </a:r>
            <a:r>
              <a:rPr lang="en-US" altLang="zh-CN" b="1">
                <a:solidFill>
                  <a:srgbClr val="339966"/>
                </a:solidFill>
                <a:effectLst>
                  <a:outerShdw blurRad="38100" dist="38100" dir="2700000" algn="tl">
                    <a:srgbClr val="000000"/>
                  </a:outerShdw>
                </a:effectLst>
              </a:rPr>
              <a:t>putc</a:t>
            </a:r>
            <a:r>
              <a:rPr lang="en-US" altLang="zh-CN">
                <a:solidFill>
                  <a:srgbClr val="FF33CC"/>
                </a:solidFill>
                <a:latin typeface="楷体_GB2312" pitchFamily="49" charset="-122"/>
                <a:ea typeface="楷体_GB2312" pitchFamily="49" charset="-122"/>
              </a:rPr>
              <a:t> </a:t>
            </a:r>
          </a:p>
        </p:txBody>
      </p:sp>
      <p:sp>
        <p:nvSpPr>
          <p:cNvPr id="800779" name="Text Box 11"/>
          <p:cNvSpPr txBox="1">
            <a:spLocks noChangeArrowheads="1"/>
          </p:cNvSpPr>
          <p:nvPr/>
        </p:nvSpPr>
        <p:spPr bwMode="auto">
          <a:xfrm>
            <a:off x="1462625" y="895351"/>
            <a:ext cx="8809839"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a:solidFill>
                  <a:srgbClr val="CC0066"/>
                </a:solidFill>
                <a:effectLst>
                  <a:outerShdw blurRad="38100" dist="38100" dir="2700000" algn="tl">
                    <a:srgbClr val="000000"/>
                  </a:outerShdw>
                </a:effectLst>
              </a:rPr>
              <a:t>int  </a:t>
            </a:r>
            <a:r>
              <a:rPr lang="en-US" altLang="zh-CN" b="1" dirty="0" err="1">
                <a:solidFill>
                  <a:srgbClr val="CC0066"/>
                </a:solidFill>
                <a:effectLst>
                  <a:outerShdw blurRad="38100" dist="38100" dir="2700000" algn="tl">
                    <a:srgbClr val="000000"/>
                  </a:outerShdw>
                </a:effectLst>
              </a:rPr>
              <a:t>putc</a:t>
            </a:r>
            <a:r>
              <a:rPr lang="en-US" altLang="zh-CN" b="1" dirty="0">
                <a:solidFill>
                  <a:srgbClr val="CC0066"/>
                </a:solidFill>
                <a:effectLst>
                  <a:outerShdw blurRad="38100" dist="38100" dir="2700000" algn="tl">
                    <a:srgbClr val="000000"/>
                  </a:outerShdw>
                </a:effectLst>
              </a:rPr>
              <a:t> ( int c, FILE *stream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800780" name="Rectangle 12"/>
          <p:cNvSpPr>
            <a:spLocks noChangeArrowheads="1"/>
          </p:cNvSpPr>
          <p:nvPr/>
        </p:nvSpPr>
        <p:spPr bwMode="auto">
          <a:xfrm>
            <a:off x="1468582" y="1557338"/>
            <a:ext cx="9451953"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将字符</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输出到流文件</a:t>
            </a:r>
            <a:r>
              <a:rPr lang="en-US" altLang="zh-CN" b="1" dirty="0">
                <a:effectLst>
                  <a:outerShdw blurRad="38100" dist="38100" dir="2700000" algn="tl">
                    <a:srgbClr val="FFFFFF"/>
                  </a:outerShdw>
                </a:effectLst>
                <a:latin typeface="+mn-lt"/>
                <a:ea typeface="楷体" pitchFamily="49" charset="-122"/>
              </a:rPr>
              <a:t>stream</a:t>
            </a:r>
            <a:r>
              <a:rPr lang="zh-CN" altLang="en-US" b="1" dirty="0">
                <a:effectLst>
                  <a:outerShdw blurRad="38100" dist="38100" dir="2700000" algn="tl">
                    <a:srgbClr val="FFFFFF"/>
                  </a:outerShdw>
                </a:effectLst>
                <a:latin typeface="+mn-lt"/>
                <a:ea typeface="楷体" pitchFamily="49" charset="-122"/>
              </a:rPr>
              <a:t>。如果流文件为</a:t>
            </a:r>
            <a:r>
              <a:rPr lang="en-US" altLang="zh-CN" b="1" dirty="0" err="1">
                <a:effectLst>
                  <a:outerShdw blurRad="38100" dist="38100" dir="2700000" algn="tl">
                    <a:srgbClr val="FFFFFF"/>
                  </a:outerShdw>
                </a:effectLst>
                <a:latin typeface="+mn-lt"/>
                <a:ea typeface="楷体" pitchFamily="49" charset="-122"/>
              </a:rPr>
              <a:t>stdout</a:t>
            </a:r>
            <a:r>
              <a:rPr lang="zh-CN" altLang="en-US" b="1" dirty="0">
                <a:effectLst>
                  <a:outerShdw blurRad="38100" dist="38100" dir="2700000" algn="tl">
                    <a:srgbClr val="FFFFFF"/>
                  </a:outerShdw>
                </a:effectLst>
                <a:latin typeface="+mn-lt"/>
                <a:ea typeface="楷体" pitchFamily="49" charset="-122"/>
              </a:rPr>
              <a:t>，则功能与</a:t>
            </a:r>
            <a:r>
              <a:rPr lang="en-US" altLang="zh-CN" b="1" dirty="0" err="1">
                <a:effectLst>
                  <a:outerShdw blurRad="38100" dist="38100" dir="2700000" algn="tl">
                    <a:srgbClr val="FFFFFF"/>
                  </a:outerShdw>
                </a:effectLst>
                <a:latin typeface="+mn-lt"/>
                <a:ea typeface="楷体" pitchFamily="49" charset="-122"/>
              </a:rPr>
              <a:t>putchar</a:t>
            </a:r>
            <a:r>
              <a:rPr lang="zh-CN" altLang="en-US" b="1" dirty="0">
                <a:effectLst>
                  <a:outerShdw blurRad="38100" dist="38100" dir="2700000" algn="tl">
                    <a:srgbClr val="FFFFFF"/>
                  </a:outerShdw>
                </a:effectLst>
                <a:latin typeface="+mn-lt"/>
                <a:ea typeface="楷体" pitchFamily="49" charset="-122"/>
              </a:rPr>
              <a:t>完全相同，所以</a:t>
            </a:r>
            <a:r>
              <a:rPr lang="en-US" altLang="zh-CN" b="1" dirty="0" err="1">
                <a:effectLst>
                  <a:outerShdw blurRad="38100" dist="38100" dir="2700000" algn="tl">
                    <a:srgbClr val="FFFFFF"/>
                  </a:outerShdw>
                </a:effectLst>
                <a:latin typeface="+mn-lt"/>
                <a:ea typeface="楷体" pitchFamily="49" charset="-122"/>
              </a:rPr>
              <a:t>putc</a:t>
            </a:r>
            <a:r>
              <a:rPr lang="en-US" altLang="zh-CN" b="1" dirty="0">
                <a:effectLst>
                  <a:outerShdw blurRad="38100" dist="38100" dir="2700000" algn="tl">
                    <a:srgbClr val="FFFFFF"/>
                  </a:outerShdw>
                </a:effectLst>
                <a:latin typeface="+mn-lt"/>
                <a:ea typeface="楷体" pitchFamily="49" charset="-122"/>
              </a:rPr>
              <a:t>(c, </a:t>
            </a:r>
            <a:r>
              <a:rPr lang="en-US" altLang="zh-CN" b="1" dirty="0" err="1">
                <a:effectLst>
                  <a:outerShdw blurRad="38100" dist="38100" dir="2700000" algn="tl">
                    <a:srgbClr val="FFFFFF"/>
                  </a:outerShdw>
                </a:effectLst>
                <a:latin typeface="+mn-lt"/>
                <a:ea typeface="楷体" pitchFamily="49" charset="-122"/>
              </a:rPr>
              <a:t>stdout</a:t>
            </a:r>
            <a:r>
              <a:rPr lang="en-US" altLang="zh-CN" b="1" dirty="0">
                <a:effectLst>
                  <a:outerShdw blurRad="38100" dist="38100" dir="2700000" algn="tl">
                    <a:srgbClr val="FFFFFF"/>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等价于</a:t>
            </a:r>
            <a:r>
              <a:rPr lang="en-US" altLang="zh-CN" b="1" dirty="0" err="1">
                <a:effectLst>
                  <a:outerShdw blurRad="38100" dist="38100" dir="2700000" algn="tl">
                    <a:srgbClr val="FFFFFF"/>
                  </a:outerShdw>
                </a:effectLst>
                <a:latin typeface="+mn-lt"/>
                <a:ea typeface="楷体" pitchFamily="49" charset="-122"/>
              </a:rPr>
              <a:t>putchar</a:t>
            </a:r>
            <a:r>
              <a:rPr lang="en-US" altLang="zh-CN" b="1" dirty="0">
                <a:effectLst>
                  <a:outerShdw blurRad="38100" dist="38100" dir="2700000" algn="tl">
                    <a:srgbClr val="FFFFFF"/>
                  </a:outerShdw>
                </a:effectLst>
                <a:latin typeface="+mn-lt"/>
                <a:ea typeface="楷体" pitchFamily="49" charset="-122"/>
              </a:rPr>
              <a:t>(c)</a:t>
            </a:r>
            <a:r>
              <a:rPr lang="en-US" altLang="zh-CN" dirty="0">
                <a:latin typeface="+mn-lt"/>
                <a:ea typeface="楷体" pitchFamily="49" charset="-122"/>
              </a:rPr>
              <a:t> </a:t>
            </a:r>
            <a:r>
              <a:rPr lang="zh-CN" altLang="en-US" dirty="0">
                <a:latin typeface="+mn-lt"/>
                <a:ea typeface="楷体" pitchFamily="49" charset="-122"/>
              </a:rPr>
              <a:t>。</a:t>
            </a:r>
            <a:endParaRPr lang="en-US" altLang="zh-CN" dirty="0">
              <a:latin typeface="+mn-lt"/>
              <a:ea typeface="楷体"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返值：</a:t>
            </a:r>
            <a:r>
              <a:rPr lang="zh-CN" altLang="zh-CN" b="1" dirty="0">
                <a:effectLst>
                  <a:outerShdw blurRad="38100" dist="38100" dir="2700000" algn="tl">
                    <a:srgbClr val="FFFFFF"/>
                  </a:outerShdw>
                </a:effectLst>
                <a:latin typeface="+mn-lt"/>
                <a:ea typeface="楷体" pitchFamily="49" charset="-122"/>
              </a:rPr>
              <a:t>正常，返回字符</a:t>
            </a:r>
            <a:r>
              <a:rPr lang="zh-CN" altLang="en-US" b="1" dirty="0">
                <a:effectLst>
                  <a:outerShdw blurRad="38100" dist="38100" dir="2700000" algn="tl">
                    <a:srgbClr val="FFFFFF"/>
                  </a:outerShdw>
                </a:effectLst>
                <a:latin typeface="+mn-lt"/>
                <a:ea typeface="楷体" pitchFamily="49" charset="-122"/>
              </a:rPr>
              <a:t>的代码</a:t>
            </a:r>
            <a:r>
              <a:rPr lang="zh-CN" altLang="zh-CN" b="1" dirty="0">
                <a:effectLst>
                  <a:outerShdw blurRad="38100" dist="38100" dir="2700000" algn="tl">
                    <a:srgbClr val="FFFFFF"/>
                  </a:outerShdw>
                </a:effectLst>
                <a:latin typeface="+mn-lt"/>
                <a:ea typeface="楷体" pitchFamily="49" charset="-122"/>
              </a:rPr>
              <a:t>值；出错,返回</a:t>
            </a:r>
            <a:r>
              <a:rPr lang="en-US" altLang="zh-CN" b="1" dirty="0">
                <a:effectLst>
                  <a:outerShdw blurRad="38100" dist="38100" dir="2700000" algn="tl">
                    <a:srgbClr val="FFFFFF"/>
                  </a:outerShdw>
                </a:effectLst>
                <a:latin typeface="+mn-lt"/>
                <a:ea typeface="楷体" pitchFamily="49" charset="-122"/>
              </a:rPr>
              <a:t>EOF(-1)</a:t>
            </a:r>
            <a:r>
              <a:rPr lang="zh-CN" altLang="en-US" b="1" dirty="0">
                <a:effectLst>
                  <a:outerShdw blurRad="38100" dist="38100" dir="2700000" algn="tl">
                    <a:srgbClr val="FFFFFF"/>
                  </a:outerShdw>
                </a:effectLst>
                <a:latin typeface="+mn-lt"/>
                <a:ea typeface="楷体" pitchFamily="49" charset="-122"/>
              </a:rPr>
              <a:t>。</a:t>
            </a:r>
          </a:p>
        </p:txBody>
      </p:sp>
      <p:sp>
        <p:nvSpPr>
          <p:cNvPr id="800781" name="Text Box 13"/>
          <p:cNvSpPr txBox="1">
            <a:spLocks noChangeArrowheads="1"/>
          </p:cNvSpPr>
          <p:nvPr/>
        </p:nvSpPr>
        <p:spPr bwMode="auto">
          <a:xfrm>
            <a:off x="917983" y="2924944"/>
            <a:ext cx="4808538"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339966"/>
                </a:solidFill>
                <a:effectLst>
                  <a:outerShdw blurRad="38100" dist="38100" dir="2700000" algn="tl">
                    <a:srgbClr val="000000"/>
                  </a:outerShdw>
                </a:effectLst>
                <a:ea typeface="楷体_GB2312" pitchFamily="49" charset="-122"/>
              </a:rPr>
              <a:t>  </a:t>
            </a:r>
            <a:r>
              <a:rPr lang="en-US" altLang="zh-CN" b="1" dirty="0">
                <a:solidFill>
                  <a:srgbClr val="339966"/>
                </a:solidFill>
                <a:effectLst>
                  <a:outerShdw blurRad="38100" dist="38100" dir="2700000" algn="tl">
                    <a:srgbClr val="000000"/>
                  </a:outerShdw>
                </a:effectLst>
              </a:rPr>
              <a:t>puts</a:t>
            </a:r>
            <a:endParaRPr lang="en-US" altLang="zh-CN" dirty="0">
              <a:solidFill>
                <a:srgbClr val="FF33CC"/>
              </a:solidFill>
              <a:latin typeface="楷体_GB2312" pitchFamily="49" charset="-122"/>
              <a:ea typeface="楷体_GB2312" pitchFamily="49" charset="-122"/>
            </a:endParaRPr>
          </a:p>
        </p:txBody>
      </p:sp>
      <p:sp>
        <p:nvSpPr>
          <p:cNvPr id="800782" name="Text Box 14"/>
          <p:cNvSpPr txBox="1">
            <a:spLocks noChangeArrowheads="1"/>
          </p:cNvSpPr>
          <p:nvPr/>
        </p:nvSpPr>
        <p:spPr bwMode="auto">
          <a:xfrm>
            <a:off x="1456212" y="3499620"/>
            <a:ext cx="881625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algn="ctr"/>
            <a:r>
              <a:rPr lang="en-US" altLang="zh-CN" b="1" dirty="0">
                <a:solidFill>
                  <a:srgbClr val="CC0066"/>
                </a:solidFill>
                <a:effectLst>
                  <a:outerShdw blurRad="38100" dist="38100" dir="2700000" algn="tl">
                    <a:srgbClr val="000000"/>
                  </a:outerShdw>
                </a:effectLst>
              </a:rPr>
              <a:t>int  puts ( char *string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itchFamily="49" charset="-122"/>
              </a:rPr>
              <a:t>.h</a:t>
            </a:r>
            <a:r>
              <a:rPr lang="zh-CN" altLang="en-US" sz="2000" b="1" dirty="0">
                <a:solidFill>
                  <a:srgbClr val="0033CC"/>
                </a:solidFill>
                <a:effectLst>
                  <a:outerShdw blurRad="38100" dist="38100" dir="2700000" algn="tl">
                    <a:srgbClr val="000000"/>
                  </a:outerShdw>
                </a:effectLst>
                <a:latin typeface="+mn-lt"/>
                <a:ea typeface="楷体"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itchFamily="49" charset="-122"/>
            </a:endParaRPr>
          </a:p>
        </p:txBody>
      </p:sp>
      <p:sp>
        <p:nvSpPr>
          <p:cNvPr id="800783" name="Rectangle 15"/>
          <p:cNvSpPr>
            <a:spLocks noChangeArrowheads="1"/>
          </p:cNvSpPr>
          <p:nvPr/>
        </p:nvSpPr>
        <p:spPr bwMode="auto">
          <a:xfrm>
            <a:off x="1470047" y="4180657"/>
            <a:ext cx="9450487"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将字符串</a:t>
            </a:r>
            <a:r>
              <a:rPr lang="en-US" altLang="zh-CN" b="1" dirty="0">
                <a:effectLst>
                  <a:outerShdw blurRad="38100" dist="38100" dir="2700000" algn="tl">
                    <a:srgbClr val="FFFFFF"/>
                  </a:outerShdw>
                </a:effectLst>
                <a:latin typeface="+mn-lt"/>
                <a:ea typeface="楷体" pitchFamily="49" charset="-122"/>
              </a:rPr>
              <a:t>string</a:t>
            </a:r>
            <a:r>
              <a:rPr lang="zh-CN" altLang="en-US" b="1" dirty="0">
                <a:effectLst>
                  <a:outerShdw blurRad="38100" dist="38100" dir="2700000" algn="tl">
                    <a:srgbClr val="FFFFFF"/>
                  </a:outerShdw>
                </a:effectLst>
                <a:latin typeface="+mn-lt"/>
                <a:ea typeface="楷体" pitchFamily="49" charset="-122"/>
              </a:rPr>
              <a:t>的所有字符输出到屏幕上，输出时将</a:t>
            </a:r>
            <a:r>
              <a:rPr lang="zh-CN" altLang="en-US" b="1" dirty="0">
                <a:solidFill>
                  <a:srgbClr val="0033CC"/>
                </a:solidFill>
                <a:effectLst>
                  <a:outerShdw blurRad="38100" dist="38100" dir="2700000" algn="tl">
                    <a:srgbClr val="000000"/>
                  </a:outerShdw>
                </a:effectLst>
                <a:latin typeface="+mn-lt"/>
                <a:ea typeface="楷体" pitchFamily="49" charset="-122"/>
              </a:rPr>
              <a:t>自动回车换行</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itchFamily="49" charset="-122"/>
              </a:rPr>
              <a:t>返值：</a:t>
            </a:r>
            <a:r>
              <a:rPr lang="zh-CN" altLang="en-US" b="1" dirty="0">
                <a:effectLst>
                  <a:outerShdw blurRad="38100" dist="38100" dir="2700000" algn="tl">
                    <a:srgbClr val="FFFFFF"/>
                  </a:outerShdw>
                </a:effectLst>
                <a:latin typeface="+mn-lt"/>
                <a:ea typeface="楷体" pitchFamily="49" charset="-122"/>
              </a:rPr>
              <a:t>正常，返回一个非负值，出错，返回</a:t>
            </a:r>
            <a:r>
              <a:rPr lang="en-US" altLang="zh-CN" b="1" dirty="0">
                <a:effectLst>
                  <a:outerShdw blurRad="38100" dist="38100" dir="2700000" algn="tl">
                    <a:srgbClr val="FFFFFF"/>
                  </a:outerShdw>
                </a:effectLst>
                <a:latin typeface="+mn-lt"/>
                <a:ea typeface="楷体" pitchFamily="49" charset="-122"/>
              </a:rPr>
              <a:t>EOF</a:t>
            </a:r>
            <a:r>
              <a:rPr lang="zh-CN" altLang="en-US" b="1" dirty="0">
                <a:effectLst>
                  <a:outerShdw blurRad="38100" dist="38100" dir="2700000" algn="tl">
                    <a:srgbClr val="FFFFFF"/>
                  </a:outerShdw>
                </a:effectLst>
                <a:latin typeface="+mn-lt"/>
                <a:ea typeface="楷体" pitchFamily="49" charset="-122"/>
              </a:rPr>
              <a:t>。 </a:t>
            </a:r>
          </a:p>
        </p:txBody>
      </p:sp>
      <p:grpSp>
        <p:nvGrpSpPr>
          <p:cNvPr id="800784" name="Group 16"/>
          <p:cNvGrpSpPr>
            <a:grpSpLocks/>
          </p:cNvGrpSpPr>
          <p:nvPr/>
        </p:nvGrpSpPr>
        <p:grpSpPr bwMode="auto">
          <a:xfrm>
            <a:off x="-9117" y="0"/>
            <a:ext cx="446088" cy="6858000"/>
            <a:chOff x="0" y="0"/>
            <a:chExt cx="281" cy="4320"/>
          </a:xfrm>
        </p:grpSpPr>
        <p:sp>
          <p:nvSpPr>
            <p:cNvPr id="800785"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0786"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D251298D-6C6A-8BCE-14C7-0264494B6572}"/>
              </a:ext>
            </a:extLst>
          </p:cNvPr>
          <p:cNvSpPr>
            <a:spLocks noGrp="1"/>
          </p:cNvSpPr>
          <p:nvPr>
            <p:ph type="sldNum" sz="quarter" idx="12"/>
          </p:nvPr>
        </p:nvSpPr>
        <p:spPr/>
        <p:txBody>
          <a:bodyPr/>
          <a:lstStyle/>
          <a:p>
            <a:fld id="{15D7C00E-7268-483F-89C0-8B682B5C72E5}" type="slidenum">
              <a:rPr lang="en-US" altLang="zh-CN" smtClean="0"/>
              <a:pPr/>
              <a:t>32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0778"/>
                                        </p:tgtEl>
                                        <p:attrNameLst>
                                          <p:attrName>style.visibility</p:attrName>
                                        </p:attrNameLst>
                                      </p:cBhvr>
                                      <p:to>
                                        <p:strVal val="visible"/>
                                      </p:to>
                                    </p:set>
                                    <p:anim calcmode="lin" valueType="num">
                                      <p:cBhvr additive="base">
                                        <p:cTn id="7" dur="500" fill="hold"/>
                                        <p:tgtEl>
                                          <p:spTgt spid="800778"/>
                                        </p:tgtEl>
                                        <p:attrNameLst>
                                          <p:attrName>ppt_x</p:attrName>
                                        </p:attrNameLst>
                                      </p:cBhvr>
                                      <p:tavLst>
                                        <p:tav tm="0">
                                          <p:val>
                                            <p:strVal val="0-#ppt_w/2"/>
                                          </p:val>
                                        </p:tav>
                                        <p:tav tm="100000">
                                          <p:val>
                                            <p:strVal val="#ppt_x"/>
                                          </p:val>
                                        </p:tav>
                                      </p:tavLst>
                                    </p:anim>
                                    <p:anim calcmode="lin" valueType="num">
                                      <p:cBhvr additive="base">
                                        <p:cTn id="8" dur="500" fill="hold"/>
                                        <p:tgtEl>
                                          <p:spTgt spid="8007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800779"/>
                                        </p:tgtEl>
                                        <p:attrNameLst>
                                          <p:attrName>style.visibility</p:attrName>
                                        </p:attrNameLst>
                                      </p:cBhvr>
                                      <p:to>
                                        <p:strVal val="visible"/>
                                      </p:to>
                                    </p:set>
                                    <p:animEffect transition="in" filter="box(out)">
                                      <p:cBhvr>
                                        <p:cTn id="12" dur="500"/>
                                        <p:tgtEl>
                                          <p:spTgt spid="80077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0780"/>
                                        </p:tgtEl>
                                        <p:attrNameLst>
                                          <p:attrName>style.visibility</p:attrName>
                                        </p:attrNameLst>
                                      </p:cBhvr>
                                      <p:to>
                                        <p:strVal val="visible"/>
                                      </p:to>
                                    </p:set>
                                    <p:animEffect transition="in" filter="box(out)">
                                      <p:cBhvr>
                                        <p:cTn id="17" dur="500"/>
                                        <p:tgtEl>
                                          <p:spTgt spid="80078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00781"/>
                                        </p:tgtEl>
                                        <p:attrNameLst>
                                          <p:attrName>style.visibility</p:attrName>
                                        </p:attrNameLst>
                                      </p:cBhvr>
                                      <p:to>
                                        <p:strVal val="visible"/>
                                      </p:to>
                                    </p:set>
                                    <p:anim calcmode="lin" valueType="num">
                                      <p:cBhvr additive="base">
                                        <p:cTn id="22" dur="500" fill="hold"/>
                                        <p:tgtEl>
                                          <p:spTgt spid="800781"/>
                                        </p:tgtEl>
                                        <p:attrNameLst>
                                          <p:attrName>ppt_x</p:attrName>
                                        </p:attrNameLst>
                                      </p:cBhvr>
                                      <p:tavLst>
                                        <p:tav tm="0">
                                          <p:val>
                                            <p:strVal val="0-#ppt_w/2"/>
                                          </p:val>
                                        </p:tav>
                                        <p:tav tm="100000">
                                          <p:val>
                                            <p:strVal val="#ppt_x"/>
                                          </p:val>
                                        </p:tav>
                                      </p:tavLst>
                                    </p:anim>
                                    <p:anim calcmode="lin" valueType="num">
                                      <p:cBhvr additive="base">
                                        <p:cTn id="23" dur="500" fill="hold"/>
                                        <p:tgtEl>
                                          <p:spTgt spid="800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ox(out)">
                                      <p:cBhvr>
                                        <p:cTn id="27" dur="500"/>
                                        <p:tgtEl>
                                          <p:spTgt spid="80078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0783"/>
                                        </p:tgtEl>
                                        <p:attrNameLst>
                                          <p:attrName>style.visibility</p:attrName>
                                        </p:attrNameLst>
                                      </p:cBhvr>
                                      <p:to>
                                        <p:strVal val="visible"/>
                                      </p:to>
                                    </p:set>
                                    <p:animEffect transition="in" filter="box(out)">
                                      <p:cBhvr>
                                        <p:cTn id="32" dur="500"/>
                                        <p:tgtEl>
                                          <p:spTgt spid="80078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8" grpId="0"/>
      <p:bldP spid="800779" grpId="0" animBg="1"/>
      <p:bldP spid="800780" grpId="0" animBg="1"/>
      <p:bldP spid="800781" grpId="0"/>
      <p:bldP spid="800782" grpId="0" animBg="1"/>
      <p:bldP spid="80078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21" name="Text Box 5"/>
          <p:cNvSpPr txBox="1">
            <a:spLocks noChangeArrowheads="1"/>
          </p:cNvSpPr>
          <p:nvPr/>
        </p:nvSpPr>
        <p:spPr bwMode="auto">
          <a:xfrm>
            <a:off x="505233" y="119063"/>
            <a:ext cx="63627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利用字符输出函数输出字符</a:t>
            </a:r>
            <a:r>
              <a:rPr lang="zh-CN" altLang="en-US" dirty="0">
                <a:latin typeface="隶书" pitchFamily="49" charset="-122"/>
                <a:ea typeface="隶书" pitchFamily="49" charset="-122"/>
              </a:rPr>
              <a:t> </a:t>
            </a:r>
          </a:p>
        </p:txBody>
      </p:sp>
      <p:sp>
        <p:nvSpPr>
          <p:cNvPr id="802822" name="Rectangle 6" descr="信纸"/>
          <p:cNvSpPr>
            <a:spLocks noChangeArrowheads="1"/>
          </p:cNvSpPr>
          <p:nvPr/>
        </p:nvSpPr>
        <p:spPr bwMode="auto">
          <a:xfrm>
            <a:off x="1617861" y="695594"/>
            <a:ext cx="6278563" cy="4893647"/>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65;</a:t>
            </a:r>
          </a:p>
          <a:p>
            <a:pPr marL="457200" indent="-457200">
              <a:tabLst>
                <a:tab pos="800100" algn="l"/>
              </a:tabLst>
            </a:pPr>
            <a:r>
              <a:rPr lang="en-US" altLang="zh-CN" b="1" dirty="0">
                <a:effectLst>
                  <a:outerShdw blurRad="38100" dist="38100" dir="2700000" algn="tl">
                    <a:srgbClr val="FFFFFF"/>
                  </a:outerShdw>
                </a:effectLst>
              </a:rPr>
              <a:t>    char b = 'B';</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(a);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不自动回车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('\n'); </a:t>
            </a:r>
          </a:p>
          <a:p>
            <a:pPr marL="457200" indent="-457200">
              <a:tabLst>
                <a:tab pos="800100" algn="l"/>
              </a:tabLst>
            </a:pPr>
            <a:r>
              <a:rPr lang="en-US" altLang="zh-CN" b="1" dirty="0">
                <a:effectLst>
                  <a:outerShdw blurRad="38100" dist="38100" dir="2700000" algn="tl">
                    <a:srgbClr val="FFFFFF"/>
                  </a:outerShdw>
                </a:effectLst>
              </a:rPr>
              <a:t>    puts (“is as good as ”);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自动回车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a:t>
            </a:r>
            <a:r>
              <a:rPr lang="en-US" altLang="zh-CN" b="1" dirty="0">
                <a:effectLst>
                  <a:outerShdw blurRad="38100" dist="38100" dir="2700000" algn="tl">
                    <a:srgbClr val="FFFFFF"/>
                  </a:outerShdw>
                </a:effectLst>
              </a:rPr>
              <a:t> (b, </a:t>
            </a:r>
            <a:r>
              <a:rPr lang="en-US" altLang="zh-CN" b="1" dirty="0" err="1">
                <a:effectLst>
                  <a:outerShdw blurRad="38100" dist="38100" dir="2700000" algn="tl">
                    <a:srgbClr val="FFFFFF"/>
                  </a:outerShdw>
                </a:effectLst>
              </a:rPr>
              <a:t>stdout</a:t>
            </a:r>
            <a:r>
              <a:rPr lang="en-US" altLang="zh-CN" b="1" dirty="0">
                <a:effectLst>
                  <a:outerShdw blurRad="38100" dist="38100" dir="2700000" algn="tl">
                    <a:srgbClr val="FFFFFF"/>
                  </a:outerShdw>
                </a:effectLst>
              </a:rPr>
              <a:t>);  </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802824" name="Text Box 8" descr="新闻纸"/>
          <p:cNvSpPr txBox="1">
            <a:spLocks noChangeArrowheads="1"/>
          </p:cNvSpPr>
          <p:nvPr/>
        </p:nvSpPr>
        <p:spPr bwMode="auto">
          <a:xfrm>
            <a:off x="7201767" y="5061434"/>
            <a:ext cx="3862785" cy="1584176"/>
          </a:xfrm>
          <a:prstGeom prst="rect">
            <a:avLst/>
          </a:prstGeom>
          <a:solidFill>
            <a:schemeClr val="bg1"/>
          </a:soli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itchFamily="49" charset="-122"/>
              </a:rPr>
              <a:t>运行结果</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dirty="0">
                <a:latin typeface="隶书" pitchFamily="49" charset="-122"/>
                <a:ea typeface="隶书"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A</a:t>
            </a:r>
          </a:p>
          <a:p>
            <a:r>
              <a:rPr lang="en-US" altLang="zh-CN" b="1" dirty="0">
                <a:solidFill>
                  <a:srgbClr val="0033CC"/>
                </a:solidFill>
                <a:effectLst>
                  <a:outerShdw blurRad="38100" dist="38100" dir="2700000" algn="tl">
                    <a:srgbClr val="C0C0C0"/>
                  </a:outerShdw>
                </a:effectLst>
              </a:rPr>
              <a:t>is as good as</a:t>
            </a:r>
          </a:p>
          <a:p>
            <a:r>
              <a:rPr lang="en-US" altLang="zh-CN" b="1" dirty="0">
                <a:solidFill>
                  <a:srgbClr val="0033CC"/>
                </a:solidFill>
                <a:effectLst>
                  <a:outerShdw blurRad="38100" dist="38100" dir="2700000" algn="tl">
                    <a:srgbClr val="C0C0C0"/>
                  </a:outerShdw>
                </a:effectLst>
              </a:rPr>
              <a:t>B</a:t>
            </a:r>
          </a:p>
        </p:txBody>
      </p:sp>
      <p:grpSp>
        <p:nvGrpSpPr>
          <p:cNvPr id="802826" name="Group 10"/>
          <p:cNvGrpSpPr>
            <a:grpSpLocks/>
          </p:cNvGrpSpPr>
          <p:nvPr/>
        </p:nvGrpSpPr>
        <p:grpSpPr bwMode="auto">
          <a:xfrm>
            <a:off x="-9117" y="0"/>
            <a:ext cx="446088" cy="6858000"/>
            <a:chOff x="0" y="0"/>
            <a:chExt cx="281" cy="4320"/>
          </a:xfrm>
        </p:grpSpPr>
        <p:sp>
          <p:nvSpPr>
            <p:cNvPr id="80282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282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B29473A-B36E-D84C-7DC6-B3E2DD54B0C3}"/>
              </a:ext>
            </a:extLst>
          </p:cNvPr>
          <p:cNvSpPr>
            <a:spLocks noGrp="1"/>
          </p:cNvSpPr>
          <p:nvPr>
            <p:ph type="sldNum" sz="quarter" idx="12"/>
          </p:nvPr>
        </p:nvSpPr>
        <p:spPr/>
        <p:txBody>
          <a:bodyPr/>
          <a:lstStyle/>
          <a:p>
            <a:fld id="{15D7C00E-7268-483F-89C0-8B682B5C72E5}" type="slidenum">
              <a:rPr lang="en-US" altLang="zh-CN" smtClean="0"/>
              <a:pPr/>
              <a:t>33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2822"/>
                                        </p:tgtEl>
                                        <p:attrNameLst>
                                          <p:attrName>style.visibility</p:attrName>
                                        </p:attrNameLst>
                                      </p:cBhvr>
                                      <p:to>
                                        <p:strVal val="visible"/>
                                      </p:to>
                                    </p:set>
                                    <p:animEffect transition="in" filter="box(out)">
                                      <p:cBhvr>
                                        <p:cTn id="7" dur="500"/>
                                        <p:tgtEl>
                                          <p:spTgt spid="80282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2824"/>
                                        </p:tgtEl>
                                        <p:attrNameLst>
                                          <p:attrName>style.visibility</p:attrName>
                                        </p:attrNameLst>
                                      </p:cBhvr>
                                      <p:to>
                                        <p:strVal val="visible"/>
                                      </p:to>
                                    </p:set>
                                    <p:animEffect transition="in" filter="box(in)">
                                      <p:cBhvr>
                                        <p:cTn id="12" dur="500"/>
                                        <p:tgtEl>
                                          <p:spTgt spid="80282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1" nodeType="clickEffect">
                                  <p:stCondLst>
                                    <p:cond delay="0"/>
                                  </p:stCondLst>
                                  <p:childTnLst>
                                    <p:set>
                                      <p:cBhvr>
                                        <p:cTn id="16" dur="1" fill="hold">
                                          <p:stCondLst>
                                            <p:cond delay="0"/>
                                          </p:stCondLst>
                                        </p:cTn>
                                        <p:tgtEl>
                                          <p:spTgt spid="802824"/>
                                        </p:tgtEl>
                                        <p:attrNameLst>
                                          <p:attrName>style.visibility</p:attrName>
                                        </p:attrNameLst>
                                      </p:cBhvr>
                                      <p:to>
                                        <p:strVal val="visible"/>
                                      </p:to>
                                    </p:set>
                                    <p:animEffect transition="in" filter="diamond(in)">
                                      <p:cBhvr>
                                        <p:cTn id="17" dur="2000"/>
                                        <p:tgtEl>
                                          <p:spTgt spid="80282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2" grpId="0" animBg="1"/>
      <p:bldP spid="802824" grpId="0" animBg="1"/>
      <p:bldP spid="802824"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4866" name="Rectangle 2"/>
          <p:cNvSpPr>
            <a:spLocks noGrp="1" noChangeArrowheads="1"/>
          </p:cNvSpPr>
          <p:nvPr>
            <p:ph type="body" idx="4294967295"/>
          </p:nvPr>
        </p:nvSpPr>
        <p:spPr>
          <a:xfrm>
            <a:off x="502339"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4.4 </a:t>
            </a:r>
            <a:r>
              <a:rPr lang="zh-CN" altLang="en-US" dirty="0">
                <a:solidFill>
                  <a:srgbClr val="FF0066"/>
                </a:solidFill>
                <a:effectLst>
                  <a:outerShdw blurRad="38100" dist="38100" dir="2700000" algn="tl">
                    <a:srgbClr val="000000"/>
                  </a:outerShdw>
                </a:effectLst>
                <a:latin typeface="隶书" pitchFamily="49" charset="-122"/>
                <a:ea typeface="隶书" pitchFamily="49" charset="-122"/>
              </a:rPr>
              <a:t>程序的控制结构</a:t>
            </a:r>
            <a:r>
              <a:rPr lang="zh-CN" altLang="en-US" dirty="0">
                <a:solidFill>
                  <a:srgbClr val="FF0066"/>
                </a:solidFill>
                <a:effectLst>
                  <a:outerShdw blurRad="38100" dist="38100" dir="2700000" algn="tl">
                    <a:srgbClr val="000000"/>
                  </a:outerShdw>
                </a:effectLst>
              </a:rPr>
              <a:t> </a:t>
            </a:r>
          </a:p>
        </p:txBody>
      </p:sp>
      <p:sp>
        <p:nvSpPr>
          <p:cNvPr id="804870" name="Text Box 6"/>
          <p:cNvSpPr txBox="1">
            <a:spLocks noChangeArrowheads="1"/>
          </p:cNvSpPr>
          <p:nvPr/>
        </p:nvSpPr>
        <p:spPr bwMode="auto">
          <a:xfrm>
            <a:off x="1048439" y="796926"/>
            <a:ext cx="4665662"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1. </a:t>
            </a:r>
            <a:r>
              <a:rPr lang="zh-CN" altLang="en-US" sz="2800" b="1" dirty="0">
                <a:solidFill>
                  <a:srgbClr val="FF33CC"/>
                </a:solidFill>
                <a:effectLst>
                  <a:outerShdw blurRad="38100" dist="38100" dir="2700000" algn="tl">
                    <a:srgbClr val="000000"/>
                  </a:outerShdw>
                </a:effectLst>
                <a:latin typeface="+mn-lt"/>
                <a:ea typeface="楷体" pitchFamily="49" charset="-122"/>
              </a:rPr>
              <a:t>算法的基本概念</a:t>
            </a:r>
          </a:p>
        </p:txBody>
      </p:sp>
      <p:sp>
        <p:nvSpPr>
          <p:cNvPr id="804875" name="Rectangle 11"/>
          <p:cNvSpPr>
            <a:spLocks noChangeArrowheads="1"/>
          </p:cNvSpPr>
          <p:nvPr/>
        </p:nvSpPr>
        <p:spPr bwMode="auto">
          <a:xfrm>
            <a:off x="1464736" y="1427292"/>
            <a:ext cx="9887848" cy="1586973"/>
          </a:xfrm>
          <a:prstGeom prst="rect">
            <a:avLst/>
          </a:prstGeom>
          <a:ln>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nSpc>
                <a:spcPts val="3000"/>
              </a:lnSpc>
              <a:buFont typeface="Wingdings" panose="05000000000000000000" pitchFamily="2" charset="2"/>
              <a:buChar char="u"/>
            </a:pPr>
            <a:r>
              <a:rPr lang="zh-CN" altLang="en-US" b="1" dirty="0">
                <a:solidFill>
                  <a:srgbClr val="339966"/>
                </a:solidFill>
                <a:effectLst>
                  <a:outerShdw blurRad="38100" dist="38100" dir="2700000" algn="tl">
                    <a:srgbClr val="000000"/>
                  </a:outerShdw>
                </a:effectLst>
                <a:latin typeface="楷体" pitchFamily="49" charset="-122"/>
                <a:ea typeface="楷体" pitchFamily="49" charset="-122"/>
              </a:rPr>
              <a:t>程序 </a:t>
            </a:r>
            <a:r>
              <a:rPr lang="en-US" altLang="zh-CN" b="1" dirty="0">
                <a:solidFill>
                  <a:srgbClr val="3399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339966"/>
                </a:solidFill>
                <a:effectLst>
                  <a:outerShdw blurRad="38100" dist="38100" dir="2700000" algn="tl">
                    <a:srgbClr val="000000"/>
                  </a:outerShdw>
                </a:effectLst>
                <a:latin typeface="楷体" pitchFamily="49" charset="-122"/>
                <a:ea typeface="楷体" pitchFamily="49" charset="-122"/>
              </a:rPr>
              <a:t>数据结构 </a:t>
            </a:r>
            <a:r>
              <a:rPr lang="en-US" altLang="zh-CN" b="1" dirty="0">
                <a:solidFill>
                  <a:srgbClr val="3399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339966"/>
                </a:solidFill>
                <a:effectLst>
                  <a:outerShdw blurRad="38100" dist="38100" dir="2700000" algn="tl">
                    <a:srgbClr val="000000"/>
                  </a:outerShdw>
                </a:effectLst>
                <a:latin typeface="楷体" pitchFamily="49" charset="-122"/>
                <a:ea typeface="楷体" pitchFamily="49" charset="-122"/>
              </a:rPr>
              <a:t>算法。</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itchFamily="49" charset="-122"/>
                <a:ea typeface="楷体" pitchFamily="49" charset="-122"/>
              </a:rPr>
              <a:t>算法：</a:t>
            </a:r>
            <a:r>
              <a:rPr lang="zh-CN" altLang="en-US" b="1" dirty="0">
                <a:effectLst>
                  <a:outerShdw blurRad="38100" dist="38100" dir="2700000" algn="tl">
                    <a:srgbClr val="FFFFFF"/>
                  </a:outerShdw>
                </a:effectLst>
                <a:latin typeface="楷体" pitchFamily="49" charset="-122"/>
                <a:ea typeface="楷体" pitchFamily="49" charset="-122"/>
              </a:rPr>
              <a:t>简而言之，就是解决问题的方法与步骤。</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itchFamily="49" charset="-122"/>
                <a:ea typeface="楷体" pitchFamily="49" charset="-122"/>
              </a:rPr>
              <a:t>程序设计语言：</a:t>
            </a:r>
            <a:r>
              <a:rPr lang="zh-CN" altLang="en-US" b="1" dirty="0">
                <a:effectLst>
                  <a:outerShdw blurRad="38100" dist="38100" dir="2700000" algn="tl">
                    <a:srgbClr val="FFFFFF"/>
                  </a:outerShdw>
                </a:effectLst>
                <a:latin typeface="楷体" pitchFamily="49" charset="-122"/>
                <a:ea typeface="楷体" pitchFamily="49" charset="-122"/>
              </a:rPr>
              <a:t>是程序开发工具，即是将算法转化为程序的开发工具。</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itchFamily="49" charset="-122"/>
                <a:ea typeface="楷体" pitchFamily="49" charset="-122"/>
              </a:rPr>
              <a:t>程序：</a:t>
            </a:r>
            <a:r>
              <a:rPr lang="zh-CN" altLang="en-US" b="1" dirty="0">
                <a:effectLst>
                  <a:outerShdw blurRad="38100" dist="38100" dir="2700000" algn="tl">
                    <a:srgbClr val="FFFFFF"/>
                  </a:outerShdw>
                </a:effectLst>
                <a:latin typeface="楷体" pitchFamily="49" charset="-122"/>
                <a:ea typeface="楷体" pitchFamily="49" charset="-122"/>
              </a:rPr>
              <a:t>算法的具体实现。</a:t>
            </a:r>
            <a:r>
              <a:rPr lang="zh-CN" altLang="en-US" dirty="0">
                <a:latin typeface="楷体" pitchFamily="49" charset="-122"/>
                <a:ea typeface="楷体" pitchFamily="49" charset="-122"/>
              </a:rPr>
              <a:t>   </a:t>
            </a:r>
          </a:p>
        </p:txBody>
      </p:sp>
      <p:sp>
        <p:nvSpPr>
          <p:cNvPr id="804876" name="Rectangle 12"/>
          <p:cNvSpPr>
            <a:spLocks noChangeArrowheads="1"/>
          </p:cNvSpPr>
          <p:nvPr/>
        </p:nvSpPr>
        <p:spPr bwMode="auto">
          <a:xfrm>
            <a:off x="1487488" y="3535274"/>
            <a:ext cx="9865096" cy="1200329"/>
          </a:xfrm>
          <a:prstGeom prst="rect">
            <a:avLst/>
          </a:prstGeom>
          <a:gradFill rotWithShape="1">
            <a:gsLst>
              <a:gs pos="0">
                <a:srgbClr val="FFFF99"/>
              </a:gs>
              <a:gs pos="100000">
                <a:srgbClr val="FFFF99">
                  <a:gamma/>
                  <a:shade val="57647"/>
                  <a:invGamma/>
                </a:srgbClr>
              </a:gs>
            </a:gsLst>
            <a:lin ang="5400000" scaled="1"/>
          </a:gradFill>
          <a:ln w="38100">
            <a:solidFill>
              <a:srgbClr val="339966"/>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solidFill>
                  <a:srgbClr val="FF33CC"/>
                </a:solidFill>
                <a:effectLst>
                  <a:outerShdw blurRad="38100" dist="38100" dir="2700000" algn="tl">
                    <a:srgbClr val="000000"/>
                  </a:outerShdw>
                </a:effectLst>
                <a:latin typeface="隶书" pitchFamily="49" charset="-122"/>
                <a:ea typeface="隶书" pitchFamily="49" charset="-122"/>
              </a:rPr>
              <a:t>    </a:t>
            </a:r>
            <a:r>
              <a:rPr lang="zh-CN" altLang="en-US" b="1" dirty="0">
                <a:solidFill>
                  <a:srgbClr val="D60093"/>
                </a:solidFill>
                <a:effectLst>
                  <a:outerShdw blurRad="38100" dist="38100" dir="2700000" algn="tl">
                    <a:srgbClr val="000000"/>
                  </a:outerShdw>
                </a:effectLst>
                <a:latin typeface="隶书" pitchFamily="49" charset="-122"/>
                <a:ea typeface="隶书" pitchFamily="49" charset="-122"/>
              </a:rPr>
              <a:t>学习</a:t>
            </a:r>
            <a:r>
              <a:rPr lang="en-US" altLang="zh-CN" b="1" dirty="0">
                <a:solidFill>
                  <a:srgbClr val="D60093"/>
                </a:solidFill>
                <a:effectLst>
                  <a:outerShdw blurRad="38100" dist="38100" dir="2700000" algn="tl">
                    <a:srgbClr val="000000"/>
                  </a:outerShdw>
                </a:effectLst>
                <a:latin typeface="隶书" pitchFamily="49" charset="-122"/>
                <a:ea typeface="隶书" pitchFamily="49" charset="-122"/>
              </a:rPr>
              <a:t>C</a:t>
            </a:r>
            <a:r>
              <a:rPr lang="zh-CN" altLang="en-US" b="1" dirty="0">
                <a:solidFill>
                  <a:srgbClr val="D60093"/>
                </a:solidFill>
                <a:effectLst>
                  <a:outerShdw blurRad="38100" dist="38100" dir="2700000" algn="tl">
                    <a:srgbClr val="000000"/>
                  </a:outerShdw>
                </a:effectLst>
                <a:latin typeface="隶书" pitchFamily="49" charset="-122"/>
                <a:ea typeface="隶书" pitchFamily="49" charset="-122"/>
              </a:rPr>
              <a:t>语言，不仅要熟练掌握其语言本身的特点、语法规则等以外，更重要的就是掌握分析问题、解决问题的方法，就是锻炼分析、分解，最终归纳整理出算法的能力。 </a:t>
            </a:r>
          </a:p>
        </p:txBody>
      </p:sp>
      <p:grpSp>
        <p:nvGrpSpPr>
          <p:cNvPr id="804877" name="Group 13"/>
          <p:cNvGrpSpPr>
            <a:grpSpLocks/>
          </p:cNvGrpSpPr>
          <p:nvPr/>
        </p:nvGrpSpPr>
        <p:grpSpPr bwMode="auto">
          <a:xfrm>
            <a:off x="-10424" y="0"/>
            <a:ext cx="446088" cy="6858000"/>
            <a:chOff x="0" y="0"/>
            <a:chExt cx="281" cy="4320"/>
          </a:xfrm>
        </p:grpSpPr>
        <p:sp>
          <p:nvSpPr>
            <p:cNvPr id="804878"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4879"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F225558-D7CA-C696-EE62-40DE0092D613}"/>
              </a:ext>
            </a:extLst>
          </p:cNvPr>
          <p:cNvSpPr>
            <a:spLocks noGrp="1"/>
          </p:cNvSpPr>
          <p:nvPr>
            <p:ph type="sldNum" sz="quarter" idx="12"/>
          </p:nvPr>
        </p:nvSpPr>
        <p:spPr/>
        <p:txBody>
          <a:bodyPr/>
          <a:lstStyle/>
          <a:p>
            <a:fld id="{15D7C00E-7268-483F-89C0-8B682B5C72E5}" type="slidenum">
              <a:rPr lang="en-US" altLang="zh-CN" smtClean="0"/>
              <a:pPr/>
              <a:t>34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4870"/>
                                        </p:tgtEl>
                                        <p:attrNameLst>
                                          <p:attrName>style.visibility</p:attrName>
                                        </p:attrNameLst>
                                      </p:cBhvr>
                                      <p:to>
                                        <p:strVal val="visible"/>
                                      </p:to>
                                    </p:set>
                                    <p:anim calcmode="lin" valueType="num">
                                      <p:cBhvr additive="base">
                                        <p:cTn id="7" dur="500" fill="hold"/>
                                        <p:tgtEl>
                                          <p:spTgt spid="804870"/>
                                        </p:tgtEl>
                                        <p:attrNameLst>
                                          <p:attrName>ppt_x</p:attrName>
                                        </p:attrNameLst>
                                      </p:cBhvr>
                                      <p:tavLst>
                                        <p:tav tm="0">
                                          <p:val>
                                            <p:strVal val="0-#ppt_w/2"/>
                                          </p:val>
                                        </p:tav>
                                        <p:tav tm="100000">
                                          <p:val>
                                            <p:strVal val="#ppt_x"/>
                                          </p:val>
                                        </p:tav>
                                      </p:tavLst>
                                    </p:anim>
                                    <p:anim calcmode="lin" valueType="num">
                                      <p:cBhvr additive="base">
                                        <p:cTn id="8" dur="500" fill="hold"/>
                                        <p:tgtEl>
                                          <p:spTgt spid="8048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04875"/>
                                        </p:tgtEl>
                                        <p:attrNameLst>
                                          <p:attrName>style.visibility</p:attrName>
                                        </p:attrNameLst>
                                      </p:cBhvr>
                                      <p:to>
                                        <p:strVal val="visible"/>
                                      </p:to>
                                    </p:set>
                                    <p:animEffect transition="in" filter="box(out)">
                                      <p:cBhvr>
                                        <p:cTn id="13" dur="500"/>
                                        <p:tgtEl>
                                          <p:spTgt spid="80487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04876"/>
                                        </p:tgtEl>
                                        <p:attrNameLst>
                                          <p:attrName>style.visibility</p:attrName>
                                        </p:attrNameLst>
                                      </p:cBhvr>
                                      <p:to>
                                        <p:strVal val="visible"/>
                                      </p:to>
                                    </p:set>
                                    <p:animEffect transition="in" filter="box(out)">
                                      <p:cBhvr>
                                        <p:cTn id="18" dur="500"/>
                                        <p:tgtEl>
                                          <p:spTgt spid="80487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0" grpId="0"/>
      <p:bldP spid="804875" grpId="0" animBg="1"/>
      <p:bldP spid="80487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7" name="Text Box 5"/>
          <p:cNvSpPr txBox="1">
            <a:spLocks noChangeArrowheads="1"/>
          </p:cNvSpPr>
          <p:nvPr/>
        </p:nvSpPr>
        <p:spPr bwMode="auto">
          <a:xfrm>
            <a:off x="760096" y="104776"/>
            <a:ext cx="5570537"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2. </a:t>
            </a:r>
            <a:r>
              <a:rPr lang="zh-CN" altLang="en-US" sz="2800" b="1" dirty="0">
                <a:solidFill>
                  <a:srgbClr val="FF33CC"/>
                </a:solidFill>
                <a:effectLst>
                  <a:outerShdw blurRad="38100" dist="38100" dir="2700000" algn="tl">
                    <a:srgbClr val="000000"/>
                  </a:outerShdw>
                </a:effectLst>
                <a:latin typeface="+mn-lt"/>
                <a:ea typeface="楷体" pitchFamily="49" charset="-122"/>
              </a:rPr>
              <a:t>设计算法举例</a:t>
            </a:r>
            <a:r>
              <a:rPr lang="zh-CN" altLang="en-US" sz="2800" b="1" dirty="0">
                <a:solidFill>
                  <a:srgbClr val="FF33CC"/>
                </a:solidFill>
                <a:latin typeface="+mn-lt"/>
                <a:ea typeface="楷体" pitchFamily="49" charset="-122"/>
              </a:rPr>
              <a:t> </a:t>
            </a:r>
          </a:p>
        </p:txBody>
      </p:sp>
      <p:sp>
        <p:nvSpPr>
          <p:cNvPr id="806925" name="Rectangle 13"/>
          <p:cNvSpPr>
            <a:spLocks noChangeArrowheads="1"/>
          </p:cNvSpPr>
          <p:nvPr/>
        </p:nvSpPr>
        <p:spPr bwMode="auto">
          <a:xfrm>
            <a:off x="777083" y="661833"/>
            <a:ext cx="10935541" cy="5823967"/>
          </a:xfrm>
          <a:prstGeom prst="rect">
            <a:avLst/>
          </a:prstGeom>
          <a:noFill/>
          <a:ln w="38100">
            <a:solidFill>
              <a:schemeClr val="accent1">
                <a:lumMod val="50000"/>
              </a:schemeClr>
            </a:solidFill>
            <a:miter lim="800000"/>
            <a:headEnd/>
            <a:tailEnd/>
          </a:ln>
          <a:effectLst/>
          <a:scene3d>
            <a:camera prst="orthographicFront"/>
            <a:lightRig rig="threePt" dir="t"/>
          </a:scene3d>
          <a:sp3d>
            <a:bevelT w="114300" prst="hardEdge"/>
          </a:sp3d>
        </p:spPr>
        <p:txBody>
          <a:bodyPr wrap="square">
            <a:spAutoFit/>
          </a:bodyPr>
          <a:lstStyle/>
          <a:p>
            <a:pPr>
              <a:lnSpc>
                <a:spcPts val="3000"/>
              </a:lnSpc>
            </a:pPr>
            <a:r>
              <a:rPr lang="zh-CN" altLang="zh-CN"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1】</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输入三个数，然后输出其中最大的数 。</a:t>
            </a:r>
          </a:p>
          <a:p>
            <a:pPr marL="539750">
              <a:lnSpc>
                <a:spcPts val="3000"/>
              </a:lnSpc>
              <a:buFont typeface="Wingdings" pitchFamily="2" charset="2"/>
              <a:buChar char="l"/>
            </a:pPr>
            <a:r>
              <a:rPr lang="zh-CN" altLang="en-US" b="1" dirty="0">
                <a:solidFill>
                  <a:srgbClr val="0000FF"/>
                </a:solidFill>
                <a:effectLst>
                  <a:outerShdw blurRad="38100" dist="38100" dir="2700000" algn="tl">
                    <a:srgbClr val="FFFFFF"/>
                  </a:outerShdw>
                </a:effectLst>
                <a:latin typeface="隶书" pitchFamily="49" charset="-122"/>
                <a:ea typeface="隶书" pitchFamily="49" charset="-122"/>
              </a:rPr>
              <a:t> </a:t>
            </a:r>
            <a:r>
              <a:rPr lang="zh-CN" altLang="en-US" b="1" dirty="0">
                <a:solidFill>
                  <a:srgbClr val="0000FF"/>
                </a:solidFill>
                <a:effectLst>
                  <a:outerShdw blurRad="38100" dist="38100" dir="2700000" algn="tl">
                    <a:srgbClr val="000000"/>
                  </a:outerShdw>
                </a:effectLst>
                <a:latin typeface="隶书" pitchFamily="49" charset="-122"/>
                <a:ea typeface="隶书" pitchFamily="49" charset="-122"/>
              </a:rPr>
              <a:t>总体思路：</a:t>
            </a:r>
            <a:r>
              <a:rPr lang="zh-CN" altLang="en-US" b="1" dirty="0">
                <a:solidFill>
                  <a:srgbClr val="0000FF"/>
                </a:solidFill>
                <a:effectLst>
                  <a:outerShdw blurRad="38100" dist="38100" dir="2700000" algn="tl">
                    <a:srgbClr val="FFFFFF"/>
                  </a:outerShdw>
                </a:effectLst>
                <a:latin typeface="隶书" pitchFamily="49" charset="-122"/>
                <a:ea typeface="隶书" pitchFamily="49" charset="-122"/>
              </a:rPr>
              <a:t>  </a:t>
            </a:r>
          </a:p>
          <a:p>
            <a:pPr>
              <a:lnSpc>
                <a:spcPts val="3000"/>
              </a:lnSpc>
            </a:pPr>
            <a:r>
              <a:rPr lang="zh-CN" altLang="en-US" sz="2000" b="1" dirty="0">
                <a:effectLst>
                  <a:outerShdw blurRad="38100" dist="38100" dir="2700000" algn="tl">
                    <a:srgbClr val="FFFFFF"/>
                  </a:outerShdw>
                </a:effectLst>
                <a:latin typeface="+mn-lt"/>
                <a:ea typeface="楷体" pitchFamily="49" charset="-122"/>
              </a:rPr>
              <a:t>        首先，得先有个地方装这三个数，我们定义三个变量</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，将三个数依次输入到Ａ、</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中，另外，再准备一个</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装最大数。</a:t>
            </a:r>
          </a:p>
          <a:p>
            <a:pPr>
              <a:lnSpc>
                <a:spcPts val="3000"/>
              </a:lnSpc>
            </a:pPr>
            <a:r>
              <a:rPr lang="zh-CN" altLang="en-US" sz="2000" b="1" dirty="0">
                <a:effectLst>
                  <a:outerShdw blurRad="38100" dist="38100" dir="2700000" algn="tl">
                    <a:srgbClr val="FFFFFF"/>
                  </a:outerShdw>
                </a:effectLst>
                <a:latin typeface="+mn-lt"/>
                <a:ea typeface="楷体" pitchFamily="49" charset="-122"/>
              </a:rPr>
              <a:t>        由于计算机一次只能比较两个数，我们首先把</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与</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比，大的数放入</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中，再把</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与</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比，又把大的数放入</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中。</a:t>
            </a:r>
          </a:p>
          <a:p>
            <a:pPr>
              <a:lnSpc>
                <a:spcPts val="3000"/>
              </a:lnSpc>
            </a:pPr>
            <a:r>
              <a:rPr lang="zh-CN" altLang="en-US" sz="2000" b="1" dirty="0">
                <a:effectLst>
                  <a:outerShdw blurRad="38100" dist="38100" dir="2700000" algn="tl">
                    <a:srgbClr val="FFFFFF"/>
                  </a:outerShdw>
                </a:effectLst>
                <a:latin typeface="+mn-lt"/>
                <a:ea typeface="楷体" pitchFamily="49" charset="-122"/>
              </a:rPr>
              <a:t>        最后，把</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输出，此时</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中装的就是Ａ、Ｂ、</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三数中最大的一个数。</a:t>
            </a:r>
          </a:p>
          <a:p>
            <a:pPr marL="539750">
              <a:lnSpc>
                <a:spcPts val="3000"/>
              </a:lnSpc>
              <a:buClr>
                <a:srgbClr val="0000FF"/>
              </a:buClr>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3333FF"/>
                </a:solidFill>
                <a:effectLst>
                  <a:outerShdw blurRad="38100" dist="38100" dir="2700000" algn="tl">
                    <a:srgbClr val="000000"/>
                  </a:outerShdw>
                </a:effectLst>
                <a:latin typeface="隶书" pitchFamily="49" charset="-122"/>
                <a:ea typeface="隶书" pitchFamily="49" charset="-122"/>
              </a:rPr>
              <a:t>具体步骤：</a:t>
            </a:r>
          </a:p>
          <a:p>
            <a:pPr>
              <a:lnSpc>
                <a:spcPts val="3000"/>
              </a:lnSpc>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(1) </a:t>
            </a:r>
            <a:r>
              <a:rPr lang="zh-CN" altLang="en-US" sz="2000" b="1" dirty="0">
                <a:effectLst>
                  <a:outerShdw blurRad="38100" dist="38100" dir="2700000" algn="tl">
                    <a:srgbClr val="FFFFFF"/>
                  </a:outerShdw>
                </a:effectLst>
                <a:latin typeface="+mn-lt"/>
                <a:ea typeface="楷体" pitchFamily="49" charset="-122"/>
              </a:rPr>
              <a:t>输入</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a:t>
            </a:r>
          </a:p>
          <a:p>
            <a:pPr>
              <a:lnSpc>
                <a:spcPts val="3000"/>
              </a:lnSpc>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solidFill>
                  <a:srgbClr val="339966"/>
                </a:solidFill>
                <a:effectLst>
                  <a:outerShdw blurRad="38100" dist="38100" dir="2700000" algn="tl">
                    <a:srgbClr val="000000"/>
                  </a:outerShdw>
                </a:effectLst>
                <a:latin typeface="+mn-lt"/>
                <a:ea typeface="楷体" pitchFamily="49" charset="-122"/>
              </a:rPr>
              <a:t>(2) A</a:t>
            </a:r>
            <a:r>
              <a:rPr lang="zh-CN" altLang="en-US" sz="2000" b="1" dirty="0">
                <a:solidFill>
                  <a:srgbClr val="339966"/>
                </a:solidFill>
                <a:effectLst>
                  <a:outerShdw blurRad="38100" dist="38100" dir="2700000" algn="tl">
                    <a:srgbClr val="000000"/>
                  </a:outerShdw>
                </a:effectLst>
                <a:latin typeface="+mn-lt"/>
                <a:ea typeface="楷体" pitchFamily="49" charset="-122"/>
              </a:rPr>
              <a:t>与</a:t>
            </a:r>
            <a:r>
              <a:rPr lang="en-US" altLang="zh-CN" sz="2000" b="1" dirty="0">
                <a:solidFill>
                  <a:srgbClr val="339966"/>
                </a:solidFill>
                <a:effectLst>
                  <a:outerShdw blurRad="38100" dist="38100" dir="2700000" algn="tl">
                    <a:srgbClr val="000000"/>
                  </a:outerShdw>
                </a:effectLst>
                <a:latin typeface="+mn-lt"/>
                <a:ea typeface="楷体" pitchFamily="49" charset="-122"/>
              </a:rPr>
              <a:t>B</a:t>
            </a:r>
            <a:r>
              <a:rPr lang="zh-CN" altLang="en-US" sz="2000" b="1" dirty="0">
                <a:solidFill>
                  <a:srgbClr val="339966"/>
                </a:solidFill>
                <a:effectLst>
                  <a:outerShdw blurRad="38100" dist="38100" dir="2700000" algn="tl">
                    <a:srgbClr val="000000"/>
                  </a:outerShdw>
                </a:effectLst>
                <a:latin typeface="+mn-lt"/>
                <a:ea typeface="楷体"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a:t>
            </a:r>
          </a:p>
          <a:p>
            <a:pPr>
              <a:lnSpc>
                <a:spcPts val="3000"/>
              </a:lnSpc>
            </a:pPr>
            <a:r>
              <a:rPr lang="zh-CN" altLang="en-US" sz="2000" b="1" dirty="0">
                <a:solidFill>
                  <a:srgbClr val="339966"/>
                </a:solidFill>
                <a:effectLst>
                  <a:outerShdw blurRad="38100" dist="38100" dir="2700000" algn="tl">
                    <a:srgbClr val="000000"/>
                  </a:outerShdw>
                </a:effectLst>
                <a:latin typeface="+mn-lt"/>
                <a:ea typeface="楷体" pitchFamily="49" charset="-122"/>
              </a:rPr>
              <a:t>       </a:t>
            </a:r>
            <a:r>
              <a:rPr lang="en-US" altLang="zh-CN" sz="2000" b="1" dirty="0">
                <a:solidFill>
                  <a:srgbClr val="339966"/>
                </a:solidFill>
                <a:effectLst>
                  <a:outerShdw blurRad="38100" dist="38100" dir="2700000" algn="tl">
                    <a:srgbClr val="000000"/>
                  </a:outerShdw>
                </a:effectLst>
                <a:latin typeface="+mn-lt"/>
                <a:ea typeface="楷体" pitchFamily="49" charset="-122"/>
              </a:rPr>
              <a:t>(3) </a:t>
            </a:r>
            <a:r>
              <a:rPr lang="zh-CN" altLang="en-US" sz="2000" b="1" dirty="0">
                <a:solidFill>
                  <a:srgbClr val="339966"/>
                </a:solidFill>
                <a:effectLst>
                  <a:outerShdw blurRad="38100" dist="38100" dir="2700000" algn="tl">
                    <a:srgbClr val="000000"/>
                  </a:outerShdw>
                </a:effectLst>
                <a:latin typeface="+mn-lt"/>
                <a:ea typeface="楷体" pitchFamily="49" charset="-122"/>
              </a:rPr>
              <a:t>把</a:t>
            </a:r>
            <a:r>
              <a:rPr lang="en-US" altLang="zh-CN" sz="2000" b="1" dirty="0">
                <a:solidFill>
                  <a:srgbClr val="339966"/>
                </a:solidFill>
                <a:effectLst>
                  <a:outerShdw blurRad="38100" dist="38100" dir="2700000" algn="tl">
                    <a:srgbClr val="000000"/>
                  </a:outerShdw>
                </a:effectLst>
                <a:latin typeface="+mn-lt"/>
                <a:ea typeface="楷体" pitchFamily="49" charset="-122"/>
              </a:rPr>
              <a:t>C</a:t>
            </a:r>
            <a:r>
              <a:rPr lang="zh-CN" altLang="en-US" sz="2000" b="1" dirty="0">
                <a:solidFill>
                  <a:srgbClr val="339966"/>
                </a:solidFill>
                <a:effectLst>
                  <a:outerShdw blurRad="38100" dist="38100" dir="2700000" algn="tl">
                    <a:srgbClr val="000000"/>
                  </a:outerShdw>
                </a:effectLst>
                <a:latin typeface="+mn-lt"/>
                <a:ea typeface="楷体" pitchFamily="49" charset="-122"/>
              </a:rPr>
              <a:t>与</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a:t>
            </a:r>
          </a:p>
          <a:p>
            <a:pPr>
              <a:lnSpc>
                <a:spcPts val="3000"/>
              </a:lnSpc>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(4) </a:t>
            </a:r>
            <a:r>
              <a:rPr lang="zh-CN" altLang="en-US" sz="2000" b="1" dirty="0">
                <a:effectLst>
                  <a:outerShdw blurRad="38100" dist="38100" dir="2700000" algn="tl">
                    <a:srgbClr val="FFFFFF"/>
                  </a:outerShdw>
                </a:effectLst>
                <a:latin typeface="+mn-lt"/>
                <a:ea typeface="楷体" pitchFamily="49" charset="-122"/>
              </a:rPr>
              <a:t>输出</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MAX</a:t>
            </a:r>
            <a:r>
              <a:rPr lang="zh-CN" altLang="en-US" sz="2000" b="1" dirty="0">
                <a:effectLst>
                  <a:outerShdw blurRad="38100" dist="38100" dir="2700000" algn="tl">
                    <a:srgbClr val="FFFFFF"/>
                  </a:outerShdw>
                </a:effectLst>
                <a:latin typeface="+mn-lt"/>
                <a:ea typeface="楷体" pitchFamily="49" charset="-122"/>
              </a:rPr>
              <a:t>即为最大数。</a:t>
            </a:r>
          </a:p>
          <a:p>
            <a:pPr>
              <a:lnSpc>
                <a:spcPts val="3000"/>
              </a:lnSpc>
            </a:pPr>
            <a:r>
              <a:rPr lang="zh-CN" altLang="en-US" sz="2000" b="1" dirty="0">
                <a:effectLst>
                  <a:outerShdw blurRad="38100" dist="38100" dir="2700000" algn="tl">
                    <a:srgbClr val="FFFFFF"/>
                  </a:outerShdw>
                </a:effectLst>
                <a:latin typeface="+mn-lt"/>
                <a:ea typeface="楷体" pitchFamily="49" charset="-122"/>
              </a:rPr>
              <a:t>       其中的</a:t>
            </a:r>
            <a:r>
              <a:rPr lang="en-US" altLang="zh-CN" sz="2000" b="1" dirty="0">
                <a:effectLst>
                  <a:outerShdw blurRad="38100" dist="38100" dir="2700000" algn="tl">
                    <a:srgbClr val="FFFFFF"/>
                  </a:outerShdw>
                </a:effectLst>
                <a:latin typeface="+mn-lt"/>
                <a:ea typeface="楷体" pitchFamily="49" charset="-122"/>
              </a:rPr>
              <a:t>(2)</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(3)</a:t>
            </a:r>
            <a:r>
              <a:rPr lang="zh-CN" altLang="en-US" sz="2000" b="1" dirty="0">
                <a:effectLst>
                  <a:outerShdw blurRad="38100" dist="38100" dir="2700000" algn="tl">
                    <a:srgbClr val="FFFFFF"/>
                  </a:outerShdw>
                </a:effectLst>
                <a:latin typeface="+mn-lt"/>
                <a:ea typeface="楷体" pitchFamily="49" charset="-122"/>
              </a:rPr>
              <a:t>两步仍不明确，无法直接转化为程序语句，可以继续细化：</a:t>
            </a:r>
          </a:p>
          <a:p>
            <a:pPr>
              <a:lnSpc>
                <a:spcPts val="3000"/>
              </a:lnSpc>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solidFill>
                  <a:srgbClr val="339966"/>
                </a:solidFill>
                <a:effectLst>
                  <a:outerShdw blurRad="38100" dist="38100" dir="2700000" algn="tl">
                    <a:srgbClr val="000000"/>
                  </a:outerShdw>
                </a:effectLst>
                <a:latin typeface="+mn-lt"/>
                <a:ea typeface="楷体" pitchFamily="49" charset="-122"/>
              </a:rPr>
              <a:t>(2) </a:t>
            </a:r>
            <a:r>
              <a:rPr lang="zh-CN" altLang="en-US" sz="2000" b="1" dirty="0">
                <a:solidFill>
                  <a:srgbClr val="339966"/>
                </a:solidFill>
                <a:effectLst>
                  <a:outerShdw blurRad="38100" dist="38100" dir="2700000" algn="tl">
                    <a:srgbClr val="000000"/>
                  </a:outerShdw>
                </a:effectLst>
                <a:latin typeface="+mn-lt"/>
                <a:ea typeface="楷体" pitchFamily="49" charset="-122"/>
              </a:rPr>
              <a:t>把</a:t>
            </a:r>
            <a:r>
              <a:rPr lang="en-US" altLang="zh-CN" sz="2000" b="1" dirty="0">
                <a:solidFill>
                  <a:srgbClr val="339966"/>
                </a:solidFill>
                <a:effectLst>
                  <a:outerShdw blurRad="38100" dist="38100" dir="2700000" algn="tl">
                    <a:srgbClr val="000000"/>
                  </a:outerShdw>
                </a:effectLst>
                <a:latin typeface="+mn-lt"/>
                <a:ea typeface="楷体" pitchFamily="49" charset="-122"/>
              </a:rPr>
              <a:t>A</a:t>
            </a:r>
            <a:r>
              <a:rPr lang="zh-CN" altLang="en-US" sz="2000" b="1" dirty="0">
                <a:solidFill>
                  <a:srgbClr val="339966"/>
                </a:solidFill>
                <a:effectLst>
                  <a:outerShdw blurRad="38100" dist="38100" dir="2700000" algn="tl">
                    <a:srgbClr val="000000"/>
                  </a:outerShdw>
                </a:effectLst>
                <a:latin typeface="+mn-lt"/>
                <a:ea typeface="楷体" pitchFamily="49" charset="-122"/>
              </a:rPr>
              <a:t>与</a:t>
            </a:r>
            <a:r>
              <a:rPr lang="en-US" altLang="zh-CN" sz="2000" b="1" dirty="0">
                <a:solidFill>
                  <a:srgbClr val="339966"/>
                </a:solidFill>
                <a:effectLst>
                  <a:outerShdw blurRad="38100" dist="38100" dir="2700000" algn="tl">
                    <a:srgbClr val="000000"/>
                  </a:outerShdw>
                </a:effectLst>
                <a:latin typeface="+mn-lt"/>
                <a:ea typeface="楷体" pitchFamily="49" charset="-122"/>
              </a:rPr>
              <a:t>B</a:t>
            </a:r>
            <a:r>
              <a:rPr lang="zh-CN" altLang="en-US" sz="2000" b="1" dirty="0">
                <a:solidFill>
                  <a:srgbClr val="339966"/>
                </a:solidFill>
                <a:effectLst>
                  <a:outerShdw blurRad="38100" dist="38100" dir="2700000" algn="tl">
                    <a:srgbClr val="000000"/>
                  </a:outerShdw>
                </a:effectLst>
                <a:latin typeface="+mn-lt"/>
                <a:ea typeface="楷体"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中，若</a:t>
            </a:r>
            <a:r>
              <a:rPr lang="en-US" altLang="zh-CN" sz="2000" b="1" dirty="0">
                <a:solidFill>
                  <a:srgbClr val="339966"/>
                </a:solidFill>
                <a:effectLst>
                  <a:outerShdw blurRad="38100" dist="38100" dir="2700000" algn="tl">
                    <a:srgbClr val="000000"/>
                  </a:outerShdw>
                </a:effectLst>
                <a:latin typeface="+mn-lt"/>
                <a:ea typeface="楷体" pitchFamily="49" charset="-122"/>
              </a:rPr>
              <a:t>A &gt; B</a:t>
            </a:r>
            <a:r>
              <a:rPr lang="zh-CN" altLang="en-US" sz="2000" b="1" dirty="0">
                <a:solidFill>
                  <a:srgbClr val="339966"/>
                </a:solidFill>
                <a:effectLst>
                  <a:outerShdw blurRad="38100" dist="38100" dir="2700000" algn="tl">
                    <a:srgbClr val="000000"/>
                  </a:outerShdw>
                </a:effectLst>
                <a:latin typeface="+mn-lt"/>
                <a:ea typeface="楷体" pitchFamily="49" charset="-122"/>
              </a:rPr>
              <a:t>，则</a:t>
            </a:r>
            <a:r>
              <a:rPr lang="en-US" altLang="zh-CN" sz="2000" b="1" dirty="0">
                <a:solidFill>
                  <a:srgbClr val="339966"/>
                </a:solidFill>
                <a:effectLst>
                  <a:outerShdw blurRad="38100" dist="38100" dir="2700000" algn="tl">
                    <a:srgbClr val="000000"/>
                  </a:outerShdw>
                </a:effectLst>
                <a:latin typeface="+mn-lt"/>
                <a:ea typeface="楷体" pitchFamily="49" charset="-122"/>
              </a:rPr>
              <a:t>MAX ← A</a:t>
            </a:r>
            <a:r>
              <a:rPr lang="zh-CN" altLang="en-US" sz="2000" b="1" dirty="0">
                <a:solidFill>
                  <a:srgbClr val="339966"/>
                </a:solidFill>
                <a:effectLst>
                  <a:outerShdw blurRad="38100" dist="38100" dir="2700000" algn="tl">
                    <a:srgbClr val="000000"/>
                  </a:outerShdw>
                </a:effectLst>
                <a:latin typeface="+mn-lt"/>
                <a:ea typeface="楷体" pitchFamily="49" charset="-122"/>
              </a:rPr>
              <a:t>；否则</a:t>
            </a:r>
            <a:r>
              <a:rPr lang="en-US" altLang="zh-CN" sz="2000" b="1" dirty="0">
                <a:solidFill>
                  <a:srgbClr val="339966"/>
                </a:solidFill>
                <a:effectLst>
                  <a:outerShdw blurRad="38100" dist="38100" dir="2700000" algn="tl">
                    <a:srgbClr val="000000"/>
                  </a:outerShdw>
                </a:effectLst>
                <a:latin typeface="+mn-lt"/>
                <a:ea typeface="楷体" pitchFamily="49" charset="-122"/>
              </a:rPr>
              <a:t>MAX ← B</a:t>
            </a:r>
            <a:r>
              <a:rPr lang="zh-CN" altLang="en-US" sz="2000" b="1" dirty="0">
                <a:solidFill>
                  <a:srgbClr val="339966"/>
                </a:solidFill>
                <a:effectLst>
                  <a:outerShdw blurRad="38100" dist="38100" dir="2700000" algn="tl">
                    <a:srgbClr val="000000"/>
                  </a:outerShdw>
                </a:effectLst>
                <a:latin typeface="+mn-lt"/>
                <a:ea typeface="楷体" pitchFamily="49" charset="-122"/>
              </a:rPr>
              <a:t>。</a:t>
            </a:r>
          </a:p>
          <a:p>
            <a:pPr>
              <a:lnSpc>
                <a:spcPts val="3000"/>
              </a:lnSpc>
            </a:pPr>
            <a:r>
              <a:rPr lang="zh-CN" altLang="en-US" sz="2000" b="1" dirty="0">
                <a:solidFill>
                  <a:srgbClr val="339966"/>
                </a:solidFill>
                <a:effectLst>
                  <a:outerShdw blurRad="38100" dist="38100" dir="2700000" algn="tl">
                    <a:srgbClr val="000000"/>
                  </a:outerShdw>
                </a:effectLst>
                <a:latin typeface="+mn-lt"/>
                <a:ea typeface="楷体" pitchFamily="49" charset="-122"/>
              </a:rPr>
              <a:t>       </a:t>
            </a:r>
            <a:r>
              <a:rPr lang="en-US" altLang="zh-CN" sz="2000" b="1" dirty="0">
                <a:solidFill>
                  <a:srgbClr val="339966"/>
                </a:solidFill>
                <a:effectLst>
                  <a:outerShdw blurRad="38100" dist="38100" dir="2700000" algn="tl">
                    <a:srgbClr val="000000"/>
                  </a:outerShdw>
                </a:effectLst>
                <a:latin typeface="+mn-lt"/>
                <a:ea typeface="楷体" pitchFamily="49" charset="-122"/>
              </a:rPr>
              <a:t>(3) </a:t>
            </a:r>
            <a:r>
              <a:rPr lang="zh-CN" altLang="en-US" sz="2000" b="1" dirty="0">
                <a:solidFill>
                  <a:srgbClr val="339966"/>
                </a:solidFill>
                <a:effectLst>
                  <a:outerShdw blurRad="38100" dist="38100" dir="2700000" algn="tl">
                    <a:srgbClr val="000000"/>
                  </a:outerShdw>
                </a:effectLst>
                <a:latin typeface="+mn-lt"/>
                <a:ea typeface="楷体" pitchFamily="49" charset="-122"/>
              </a:rPr>
              <a:t>把</a:t>
            </a:r>
            <a:r>
              <a:rPr lang="en-US" altLang="zh-CN" sz="2000" b="1" dirty="0">
                <a:solidFill>
                  <a:srgbClr val="339966"/>
                </a:solidFill>
                <a:effectLst>
                  <a:outerShdw blurRad="38100" dist="38100" dir="2700000" algn="tl">
                    <a:srgbClr val="000000"/>
                  </a:outerShdw>
                </a:effectLst>
                <a:latin typeface="+mn-lt"/>
                <a:ea typeface="楷体" pitchFamily="49" charset="-122"/>
              </a:rPr>
              <a:t>C</a:t>
            </a:r>
            <a:r>
              <a:rPr lang="zh-CN" altLang="en-US" sz="2000" b="1" dirty="0">
                <a:solidFill>
                  <a:srgbClr val="339966"/>
                </a:solidFill>
                <a:effectLst>
                  <a:outerShdw blurRad="38100" dist="38100" dir="2700000" algn="tl">
                    <a:srgbClr val="000000"/>
                  </a:outerShdw>
                </a:effectLst>
                <a:latin typeface="+mn-lt"/>
                <a:ea typeface="楷体" pitchFamily="49" charset="-122"/>
              </a:rPr>
              <a:t>与</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itchFamily="49" charset="-122"/>
              </a:rPr>
              <a:t>MAX</a:t>
            </a:r>
            <a:r>
              <a:rPr lang="zh-CN" altLang="en-US" sz="2000" b="1" dirty="0">
                <a:solidFill>
                  <a:srgbClr val="339966"/>
                </a:solidFill>
                <a:effectLst>
                  <a:outerShdw blurRad="38100" dist="38100" dir="2700000" algn="tl">
                    <a:srgbClr val="000000"/>
                  </a:outerShdw>
                </a:effectLst>
                <a:latin typeface="+mn-lt"/>
                <a:ea typeface="楷体" pitchFamily="49" charset="-122"/>
              </a:rPr>
              <a:t>中，若</a:t>
            </a:r>
            <a:r>
              <a:rPr lang="en-US" altLang="zh-CN" sz="2000" b="1" dirty="0">
                <a:solidFill>
                  <a:srgbClr val="339966"/>
                </a:solidFill>
                <a:effectLst>
                  <a:outerShdw blurRad="38100" dist="38100" dir="2700000" algn="tl">
                    <a:srgbClr val="000000"/>
                  </a:outerShdw>
                </a:effectLst>
                <a:latin typeface="+mn-lt"/>
                <a:ea typeface="楷体" pitchFamily="49" charset="-122"/>
              </a:rPr>
              <a:t>C &gt; MAX</a:t>
            </a:r>
            <a:r>
              <a:rPr lang="zh-CN" altLang="en-US" sz="2000" b="1" dirty="0">
                <a:solidFill>
                  <a:srgbClr val="339966"/>
                </a:solidFill>
                <a:effectLst>
                  <a:outerShdw blurRad="38100" dist="38100" dir="2700000" algn="tl">
                    <a:srgbClr val="000000"/>
                  </a:outerShdw>
                </a:effectLst>
                <a:latin typeface="+mn-lt"/>
                <a:ea typeface="楷体" pitchFamily="49" charset="-122"/>
              </a:rPr>
              <a:t>，则</a:t>
            </a:r>
            <a:r>
              <a:rPr lang="en-US" altLang="zh-CN" sz="2000" b="1" dirty="0">
                <a:solidFill>
                  <a:srgbClr val="339966"/>
                </a:solidFill>
                <a:effectLst>
                  <a:outerShdw blurRad="38100" dist="38100" dir="2700000" algn="tl">
                    <a:srgbClr val="000000"/>
                  </a:outerShdw>
                </a:effectLst>
                <a:latin typeface="+mn-lt"/>
                <a:ea typeface="楷体" pitchFamily="49" charset="-122"/>
              </a:rPr>
              <a:t>MAX ← C</a:t>
            </a:r>
            <a:r>
              <a:rPr lang="zh-CN" altLang="en-US" sz="2000" b="1" dirty="0">
                <a:solidFill>
                  <a:srgbClr val="339966"/>
                </a:solidFill>
                <a:effectLst>
                  <a:outerShdw blurRad="38100" dist="38100" dir="2700000" algn="tl">
                    <a:srgbClr val="000000"/>
                  </a:outerShdw>
                </a:effectLst>
                <a:latin typeface="+mn-lt"/>
                <a:ea typeface="楷体" pitchFamily="49" charset="-122"/>
              </a:rPr>
              <a:t>。</a:t>
            </a:r>
            <a:r>
              <a:rPr lang="zh-CN" altLang="en-US" sz="2000" dirty="0">
                <a:solidFill>
                  <a:srgbClr val="339966"/>
                </a:solidFill>
                <a:latin typeface="+mn-lt"/>
                <a:ea typeface="楷体" pitchFamily="49" charset="-122"/>
              </a:rPr>
              <a:t>  </a:t>
            </a:r>
          </a:p>
        </p:txBody>
      </p:sp>
      <p:sp>
        <p:nvSpPr>
          <p:cNvPr id="806926" name="Rectangle 14"/>
          <p:cNvSpPr>
            <a:spLocks noChangeArrowheads="1"/>
          </p:cNvSpPr>
          <p:nvPr/>
        </p:nvSpPr>
        <p:spPr bwMode="auto">
          <a:xfrm>
            <a:off x="2648476" y="3933056"/>
            <a:ext cx="7364313" cy="193899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533400" algn="l"/>
              </a:tabLst>
            </a:pPr>
            <a:r>
              <a:rPr lang="zh-CN" altLang="en-US" b="1" u="sng" dirty="0">
                <a:solidFill>
                  <a:srgbClr val="FF33CC"/>
                </a:solidFill>
                <a:effectLst>
                  <a:outerShdw blurRad="38100" dist="38100" dir="2700000" algn="tl">
                    <a:srgbClr val="000000"/>
                  </a:outerShdw>
                </a:effectLst>
                <a:latin typeface="隶书" pitchFamily="49" charset="-122"/>
                <a:ea typeface="隶书" pitchFamily="49" charset="-122"/>
              </a:rPr>
              <a:t>算法最后可以写成：</a:t>
            </a:r>
            <a:endParaRPr lang="en-US" altLang="zh-CN" b="1" u="sng" dirty="0">
              <a:solidFill>
                <a:srgbClr val="FF33CC"/>
              </a:solidFill>
              <a:effectLst>
                <a:outerShdw blurRad="38100" dist="38100" dir="2700000" algn="tl">
                  <a:srgbClr val="000000"/>
                </a:outerShdw>
              </a:effectLst>
              <a:latin typeface="隶书" pitchFamily="49" charset="-122"/>
              <a:ea typeface="隶书" pitchFamily="49" charset="-122"/>
            </a:endParaRPr>
          </a:p>
          <a:p>
            <a:pPr>
              <a:tabLst>
                <a:tab pos="533400" algn="l"/>
              </a:tabLst>
            </a:pP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a:effectLst>
                  <a:outerShdw blurRad="38100" dist="38100" dir="2700000" algn="tl">
                    <a:srgbClr val="FFFFFF"/>
                  </a:outerShdw>
                </a:effectLst>
                <a:latin typeface="+mn-lt"/>
                <a:ea typeface="隶书" pitchFamily="49" charset="-122"/>
              </a:rPr>
              <a:t>1)  </a:t>
            </a:r>
            <a:r>
              <a:rPr lang="zh-CN" altLang="en-US" b="1" dirty="0">
                <a:effectLst>
                  <a:outerShdw blurRad="38100" dist="38100" dir="2700000" algn="tl">
                    <a:srgbClr val="FFFFFF"/>
                  </a:outerShdw>
                </a:effectLst>
                <a:latin typeface="+mn-lt"/>
                <a:ea typeface="隶书" pitchFamily="49" charset="-122"/>
              </a:rPr>
              <a:t>输入</a:t>
            </a:r>
            <a:r>
              <a:rPr lang="en-US" altLang="zh-CN" b="1" dirty="0">
                <a:effectLst>
                  <a:outerShdw blurRad="38100" dist="38100" dir="2700000" algn="tl">
                    <a:srgbClr val="FFFFFF"/>
                  </a:outerShdw>
                </a:effectLst>
                <a:latin typeface="+mn-lt"/>
                <a:ea typeface="隶书" pitchFamily="49" charset="-122"/>
              </a:rPr>
              <a:t>A</a:t>
            </a:r>
            <a:r>
              <a:rPr lang="zh-CN" altLang="en-US" b="1" dirty="0">
                <a:effectLst>
                  <a:outerShdw blurRad="38100" dist="38100" dir="2700000" algn="tl">
                    <a:srgbClr val="FFFFFF"/>
                  </a:outerShdw>
                </a:effectLst>
                <a:latin typeface="+mn-lt"/>
                <a:ea typeface="隶书" pitchFamily="49" charset="-122"/>
              </a:rPr>
              <a:t>，</a:t>
            </a:r>
            <a:r>
              <a:rPr lang="en-US" altLang="zh-CN" b="1" dirty="0">
                <a:effectLst>
                  <a:outerShdw blurRad="38100" dist="38100" dir="2700000" algn="tl">
                    <a:srgbClr val="FFFFFF"/>
                  </a:outerShdw>
                </a:effectLst>
                <a:latin typeface="+mn-lt"/>
                <a:ea typeface="隶书" pitchFamily="49" charset="-122"/>
              </a:rPr>
              <a:t>B</a:t>
            </a:r>
            <a:r>
              <a:rPr lang="zh-CN" altLang="en-US" b="1" dirty="0">
                <a:effectLst>
                  <a:outerShdw blurRad="38100" dist="38100" dir="2700000" algn="tl">
                    <a:srgbClr val="FFFFFF"/>
                  </a:outerShdw>
                </a:effectLst>
                <a:latin typeface="+mn-lt"/>
                <a:ea typeface="隶书" pitchFamily="49" charset="-122"/>
              </a:rPr>
              <a:t>，</a:t>
            </a:r>
            <a:r>
              <a:rPr lang="en-US" altLang="zh-CN" b="1" dirty="0">
                <a:effectLst>
                  <a:outerShdw blurRad="38100" dist="38100" dir="2700000" algn="tl">
                    <a:srgbClr val="FFFFFF"/>
                  </a:outerShdw>
                </a:effectLst>
                <a:latin typeface="+mn-lt"/>
                <a:ea typeface="隶书" pitchFamily="49" charset="-122"/>
              </a:rPr>
              <a:t>C</a:t>
            </a:r>
            <a:r>
              <a:rPr lang="zh-CN" altLang="en-US" b="1" dirty="0">
                <a:effectLst>
                  <a:outerShdw blurRad="38100" dist="38100" dir="2700000" algn="tl">
                    <a:srgbClr val="FFFFFF"/>
                  </a:outerShdw>
                </a:effectLst>
                <a:latin typeface="+mn-lt"/>
                <a:ea typeface="隶书" pitchFamily="49" charset="-122"/>
              </a:rPr>
              <a:t>。</a:t>
            </a:r>
          </a:p>
          <a:p>
            <a:pPr>
              <a:tabLst>
                <a:tab pos="533400" algn="l"/>
              </a:tabLst>
            </a:pPr>
            <a:r>
              <a:rPr lang="en-US" altLang="zh-CN" b="1" dirty="0">
                <a:effectLst>
                  <a:outerShdw blurRad="38100" dist="38100" dir="2700000" algn="tl">
                    <a:srgbClr val="FFFFFF"/>
                  </a:outerShdw>
                </a:effectLst>
                <a:latin typeface="+mn-lt"/>
                <a:ea typeface="隶书" pitchFamily="49" charset="-122"/>
              </a:rPr>
              <a:t> (2) </a:t>
            </a:r>
            <a:r>
              <a:rPr lang="zh-CN" altLang="en-US" b="1" dirty="0">
                <a:effectLst>
                  <a:outerShdw blurRad="38100" dist="38100" dir="2700000" algn="tl">
                    <a:srgbClr val="FFFFFF"/>
                  </a:outerShdw>
                </a:effectLst>
                <a:latin typeface="+mn-lt"/>
                <a:ea typeface="隶书" pitchFamily="49" charset="-122"/>
              </a:rPr>
              <a:t>若</a:t>
            </a:r>
            <a:r>
              <a:rPr lang="en-US" altLang="zh-CN" b="1" dirty="0">
                <a:effectLst>
                  <a:outerShdw blurRad="38100" dist="38100" dir="2700000" algn="tl">
                    <a:srgbClr val="FFFFFF"/>
                  </a:outerShdw>
                </a:effectLst>
                <a:latin typeface="+mn-lt"/>
                <a:ea typeface="隶书" pitchFamily="49" charset="-122"/>
              </a:rPr>
              <a:t>A &gt; B</a:t>
            </a:r>
            <a:r>
              <a:rPr lang="zh-CN" altLang="en-US" b="1" dirty="0">
                <a:effectLst>
                  <a:outerShdw blurRad="38100" dist="38100" dir="2700000" algn="tl">
                    <a:srgbClr val="FFFFFF"/>
                  </a:outerShdw>
                </a:effectLst>
                <a:latin typeface="+mn-lt"/>
                <a:ea typeface="隶书" pitchFamily="49" charset="-122"/>
              </a:rPr>
              <a:t>，则</a:t>
            </a:r>
            <a:r>
              <a:rPr lang="en-US" altLang="zh-CN" b="1" dirty="0">
                <a:effectLst>
                  <a:outerShdw blurRad="38100" dist="38100" dir="2700000" algn="tl">
                    <a:srgbClr val="FFFFFF"/>
                  </a:outerShdw>
                </a:effectLst>
                <a:latin typeface="+mn-lt"/>
                <a:ea typeface="隶书" pitchFamily="49" charset="-122"/>
              </a:rPr>
              <a:t>MAX ← A</a:t>
            </a:r>
            <a:r>
              <a:rPr lang="zh-CN" altLang="en-US" b="1" dirty="0">
                <a:effectLst>
                  <a:outerShdw blurRad="38100" dist="38100" dir="2700000" algn="tl">
                    <a:srgbClr val="FFFFFF"/>
                  </a:outerShdw>
                </a:effectLst>
                <a:latin typeface="+mn-lt"/>
                <a:ea typeface="隶书" pitchFamily="49" charset="-122"/>
              </a:rPr>
              <a:t>；否则</a:t>
            </a:r>
            <a:r>
              <a:rPr lang="en-US" altLang="zh-CN" b="1" dirty="0">
                <a:effectLst>
                  <a:outerShdw blurRad="38100" dist="38100" dir="2700000" algn="tl">
                    <a:srgbClr val="FFFFFF"/>
                  </a:outerShdw>
                </a:effectLst>
                <a:latin typeface="+mn-lt"/>
                <a:ea typeface="隶书" pitchFamily="49" charset="-122"/>
              </a:rPr>
              <a:t>MAX←B</a:t>
            </a:r>
            <a:r>
              <a:rPr lang="zh-CN" altLang="en-US" b="1" dirty="0">
                <a:effectLst>
                  <a:outerShdw blurRad="38100" dist="38100" dir="2700000" algn="tl">
                    <a:srgbClr val="FFFFFF"/>
                  </a:outerShdw>
                </a:effectLst>
                <a:latin typeface="+mn-lt"/>
                <a:ea typeface="隶书" pitchFamily="49" charset="-122"/>
              </a:rPr>
              <a:t>。</a:t>
            </a:r>
          </a:p>
          <a:p>
            <a:pPr>
              <a:tabLst>
                <a:tab pos="533400" algn="l"/>
              </a:tabLst>
            </a:pPr>
            <a:r>
              <a:rPr lang="en-US" altLang="zh-CN" b="1" dirty="0">
                <a:effectLst>
                  <a:outerShdw blurRad="38100" dist="38100" dir="2700000" algn="tl">
                    <a:srgbClr val="FFFFFF"/>
                  </a:outerShdw>
                </a:effectLst>
                <a:latin typeface="+mn-lt"/>
                <a:ea typeface="隶书" pitchFamily="49" charset="-122"/>
              </a:rPr>
              <a:t> (3) </a:t>
            </a:r>
            <a:r>
              <a:rPr lang="zh-CN" altLang="en-US" b="1" dirty="0">
                <a:effectLst>
                  <a:outerShdw blurRad="38100" dist="38100" dir="2700000" algn="tl">
                    <a:srgbClr val="FFFFFF"/>
                  </a:outerShdw>
                </a:effectLst>
                <a:latin typeface="+mn-lt"/>
                <a:ea typeface="隶书" pitchFamily="49" charset="-122"/>
              </a:rPr>
              <a:t>若</a:t>
            </a:r>
            <a:r>
              <a:rPr lang="en-US" altLang="zh-CN" b="1" dirty="0">
                <a:effectLst>
                  <a:outerShdw blurRad="38100" dist="38100" dir="2700000" algn="tl">
                    <a:srgbClr val="FFFFFF"/>
                  </a:outerShdw>
                </a:effectLst>
                <a:latin typeface="+mn-lt"/>
                <a:ea typeface="隶书" pitchFamily="49" charset="-122"/>
              </a:rPr>
              <a:t>C &gt; MAX</a:t>
            </a:r>
            <a:r>
              <a:rPr lang="zh-CN" altLang="en-US" b="1" dirty="0">
                <a:effectLst>
                  <a:outerShdw blurRad="38100" dist="38100" dir="2700000" algn="tl">
                    <a:srgbClr val="FFFFFF"/>
                  </a:outerShdw>
                </a:effectLst>
                <a:latin typeface="+mn-lt"/>
                <a:ea typeface="隶书" pitchFamily="49" charset="-122"/>
              </a:rPr>
              <a:t>，则</a:t>
            </a:r>
            <a:r>
              <a:rPr lang="en-US" altLang="zh-CN" b="1" dirty="0">
                <a:effectLst>
                  <a:outerShdw blurRad="38100" dist="38100" dir="2700000" algn="tl">
                    <a:srgbClr val="FFFFFF"/>
                  </a:outerShdw>
                </a:effectLst>
                <a:latin typeface="+mn-lt"/>
                <a:ea typeface="隶书" pitchFamily="49" charset="-122"/>
              </a:rPr>
              <a:t>MAX ← C</a:t>
            </a:r>
            <a:r>
              <a:rPr lang="zh-CN" altLang="en-US" b="1" dirty="0">
                <a:effectLst>
                  <a:outerShdw blurRad="38100" dist="38100" dir="2700000" algn="tl">
                    <a:srgbClr val="FFFFFF"/>
                  </a:outerShdw>
                </a:effectLst>
                <a:latin typeface="+mn-lt"/>
                <a:ea typeface="隶书" pitchFamily="49" charset="-122"/>
              </a:rPr>
              <a:t>。</a:t>
            </a:r>
          </a:p>
          <a:p>
            <a:pPr>
              <a:tabLst>
                <a:tab pos="533400" algn="l"/>
              </a:tabLst>
            </a:pPr>
            <a:r>
              <a:rPr lang="en-US" altLang="zh-CN" b="1" dirty="0">
                <a:effectLst>
                  <a:outerShdw blurRad="38100" dist="38100" dir="2700000" algn="tl">
                    <a:srgbClr val="FFFFFF"/>
                  </a:outerShdw>
                </a:effectLst>
                <a:latin typeface="+mn-lt"/>
                <a:ea typeface="隶书" pitchFamily="49" charset="-122"/>
              </a:rPr>
              <a:t> (4) </a:t>
            </a:r>
            <a:r>
              <a:rPr lang="zh-CN" altLang="en-US" b="1" dirty="0">
                <a:effectLst>
                  <a:outerShdw blurRad="38100" dist="38100" dir="2700000" algn="tl">
                    <a:srgbClr val="FFFFFF"/>
                  </a:outerShdw>
                </a:effectLst>
                <a:latin typeface="+mn-lt"/>
                <a:ea typeface="隶书" pitchFamily="49" charset="-122"/>
              </a:rPr>
              <a:t>输出</a:t>
            </a:r>
            <a:r>
              <a:rPr lang="en-US" altLang="zh-CN" b="1" dirty="0">
                <a:effectLst>
                  <a:outerShdw blurRad="38100" dist="38100" dir="2700000" algn="tl">
                    <a:srgbClr val="FFFFFF"/>
                  </a:outerShdw>
                </a:effectLst>
                <a:latin typeface="+mn-lt"/>
                <a:ea typeface="隶书" pitchFamily="49" charset="-122"/>
              </a:rPr>
              <a:t>MAX</a:t>
            </a:r>
            <a:r>
              <a:rPr lang="zh-CN" altLang="en-US" b="1" dirty="0">
                <a:effectLst>
                  <a:outerShdw blurRad="38100" dist="38100" dir="2700000" algn="tl">
                    <a:srgbClr val="FFFFFF"/>
                  </a:outerShdw>
                </a:effectLst>
                <a:latin typeface="+mn-lt"/>
                <a:ea typeface="隶书" pitchFamily="49" charset="-122"/>
              </a:rPr>
              <a:t>，</a:t>
            </a:r>
            <a:r>
              <a:rPr lang="en-US" altLang="zh-CN" b="1" dirty="0">
                <a:effectLst>
                  <a:outerShdw blurRad="38100" dist="38100" dir="2700000" algn="tl">
                    <a:srgbClr val="FFFFFF"/>
                  </a:outerShdw>
                </a:effectLst>
                <a:latin typeface="+mn-lt"/>
                <a:ea typeface="隶书" pitchFamily="49" charset="-122"/>
              </a:rPr>
              <a:t>MAX</a:t>
            </a:r>
            <a:r>
              <a:rPr lang="zh-CN" altLang="en-US" b="1" dirty="0">
                <a:effectLst>
                  <a:outerShdw blurRad="38100" dist="38100" dir="2700000" algn="tl">
                    <a:srgbClr val="FFFFFF"/>
                  </a:outerShdw>
                </a:effectLst>
                <a:latin typeface="+mn-lt"/>
                <a:ea typeface="隶书" pitchFamily="49" charset="-122"/>
              </a:rPr>
              <a:t>即为最大数</a:t>
            </a:r>
            <a:r>
              <a:rPr lang="zh-CN" altLang="en-US" dirty="0">
                <a:latin typeface="+mn-lt"/>
                <a:ea typeface="隶书" pitchFamily="49" charset="-122"/>
              </a:rPr>
              <a:t> </a:t>
            </a:r>
          </a:p>
        </p:txBody>
      </p:sp>
      <p:grpSp>
        <p:nvGrpSpPr>
          <p:cNvPr id="806927" name="Group 15"/>
          <p:cNvGrpSpPr>
            <a:grpSpLocks/>
          </p:cNvGrpSpPr>
          <p:nvPr/>
        </p:nvGrpSpPr>
        <p:grpSpPr bwMode="auto">
          <a:xfrm>
            <a:off x="-9843" y="0"/>
            <a:ext cx="446088" cy="6858000"/>
            <a:chOff x="0" y="0"/>
            <a:chExt cx="281" cy="4320"/>
          </a:xfrm>
        </p:grpSpPr>
        <p:sp>
          <p:nvSpPr>
            <p:cNvPr id="806928"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6929"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59CAB591-DC42-D368-52A5-CC9868C6F6DB}"/>
              </a:ext>
            </a:extLst>
          </p:cNvPr>
          <p:cNvSpPr>
            <a:spLocks noGrp="1"/>
          </p:cNvSpPr>
          <p:nvPr>
            <p:ph type="sldNum" sz="quarter" idx="12"/>
          </p:nvPr>
        </p:nvSpPr>
        <p:spPr/>
        <p:txBody>
          <a:bodyPr/>
          <a:lstStyle/>
          <a:p>
            <a:fld id="{15D7C00E-7268-483F-89C0-8B682B5C72E5}" type="slidenum">
              <a:rPr lang="en-US" altLang="zh-CN" smtClean="0"/>
              <a:pPr/>
              <a:t>35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25">
                                            <p:txEl>
                                              <p:pRg st="0" end="0"/>
                                            </p:txEl>
                                          </p:spTgt>
                                        </p:tgtEl>
                                        <p:attrNameLst>
                                          <p:attrName>style.visibility</p:attrName>
                                        </p:attrNameLst>
                                      </p:cBhvr>
                                      <p:to>
                                        <p:strVal val="visible"/>
                                      </p:to>
                                    </p:set>
                                    <p:animEffect transition="in" filter="blinds(horizontal)">
                                      <p:cBhvr>
                                        <p:cTn id="7" dur="500"/>
                                        <p:tgtEl>
                                          <p:spTgt spid="8069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6925">
                                            <p:txEl>
                                              <p:pRg st="1" end="1"/>
                                            </p:txEl>
                                          </p:spTgt>
                                        </p:tgtEl>
                                        <p:attrNameLst>
                                          <p:attrName>style.visibility</p:attrName>
                                        </p:attrNameLst>
                                      </p:cBhvr>
                                      <p:to>
                                        <p:strVal val="visible"/>
                                      </p:to>
                                    </p:set>
                                    <p:animEffect transition="in" filter="box(out)">
                                      <p:cBhvr>
                                        <p:cTn id="12" dur="500"/>
                                        <p:tgtEl>
                                          <p:spTgt spid="80692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06925">
                                            <p:txEl>
                                              <p:pRg st="2" end="2"/>
                                            </p:txEl>
                                          </p:spTgt>
                                        </p:tgtEl>
                                        <p:attrNameLst>
                                          <p:attrName>style.visibility</p:attrName>
                                        </p:attrNameLst>
                                      </p:cBhvr>
                                      <p:to>
                                        <p:strVal val="visible"/>
                                      </p:to>
                                    </p:set>
                                    <p:animEffect transition="in" filter="box(out)">
                                      <p:cBhvr>
                                        <p:cTn id="17" dur="500"/>
                                        <p:tgtEl>
                                          <p:spTgt spid="80692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06925">
                                            <p:txEl>
                                              <p:pRg st="3" end="3"/>
                                            </p:txEl>
                                          </p:spTgt>
                                        </p:tgtEl>
                                        <p:attrNameLst>
                                          <p:attrName>style.visibility</p:attrName>
                                        </p:attrNameLst>
                                      </p:cBhvr>
                                      <p:to>
                                        <p:strVal val="visible"/>
                                      </p:to>
                                    </p:set>
                                    <p:animEffect transition="in" filter="box(out)">
                                      <p:cBhvr>
                                        <p:cTn id="22" dur="500"/>
                                        <p:tgtEl>
                                          <p:spTgt spid="80692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06925">
                                            <p:txEl>
                                              <p:pRg st="4" end="4"/>
                                            </p:txEl>
                                          </p:spTgt>
                                        </p:tgtEl>
                                        <p:attrNameLst>
                                          <p:attrName>style.visibility</p:attrName>
                                        </p:attrNameLst>
                                      </p:cBhvr>
                                      <p:to>
                                        <p:strVal val="visible"/>
                                      </p:to>
                                    </p:set>
                                    <p:animEffect transition="in" filter="box(out)">
                                      <p:cBhvr>
                                        <p:cTn id="27" dur="500"/>
                                        <p:tgtEl>
                                          <p:spTgt spid="80692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06925">
                                            <p:txEl>
                                              <p:pRg st="5" end="5"/>
                                            </p:txEl>
                                          </p:spTgt>
                                        </p:tgtEl>
                                        <p:attrNameLst>
                                          <p:attrName>style.visibility</p:attrName>
                                        </p:attrNameLst>
                                      </p:cBhvr>
                                      <p:to>
                                        <p:strVal val="visible"/>
                                      </p:to>
                                    </p:set>
                                    <p:animEffect transition="in" filter="box(out)">
                                      <p:cBhvr>
                                        <p:cTn id="32" dur="500"/>
                                        <p:tgtEl>
                                          <p:spTgt spid="80692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06925">
                                            <p:txEl>
                                              <p:pRg st="6" end="6"/>
                                            </p:txEl>
                                          </p:spTgt>
                                        </p:tgtEl>
                                        <p:attrNameLst>
                                          <p:attrName>style.visibility</p:attrName>
                                        </p:attrNameLst>
                                      </p:cBhvr>
                                      <p:to>
                                        <p:strVal val="visible"/>
                                      </p:to>
                                    </p:set>
                                    <p:animEffect transition="in" filter="box(out)">
                                      <p:cBhvr>
                                        <p:cTn id="37" dur="500"/>
                                        <p:tgtEl>
                                          <p:spTgt spid="80692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06925">
                                            <p:txEl>
                                              <p:pRg st="7" end="7"/>
                                            </p:txEl>
                                          </p:spTgt>
                                        </p:tgtEl>
                                        <p:attrNameLst>
                                          <p:attrName>style.visibility</p:attrName>
                                        </p:attrNameLst>
                                      </p:cBhvr>
                                      <p:to>
                                        <p:strVal val="visible"/>
                                      </p:to>
                                    </p:set>
                                    <p:animEffect transition="in" filter="box(out)">
                                      <p:cBhvr>
                                        <p:cTn id="42" dur="500"/>
                                        <p:tgtEl>
                                          <p:spTgt spid="80692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06925">
                                            <p:txEl>
                                              <p:pRg st="8" end="8"/>
                                            </p:txEl>
                                          </p:spTgt>
                                        </p:tgtEl>
                                        <p:attrNameLst>
                                          <p:attrName>style.visibility</p:attrName>
                                        </p:attrNameLst>
                                      </p:cBhvr>
                                      <p:to>
                                        <p:strVal val="visible"/>
                                      </p:to>
                                    </p:set>
                                    <p:animEffect transition="in" filter="box(out)">
                                      <p:cBhvr>
                                        <p:cTn id="47" dur="500"/>
                                        <p:tgtEl>
                                          <p:spTgt spid="806925">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06925">
                                            <p:txEl>
                                              <p:pRg st="9" end="9"/>
                                            </p:txEl>
                                          </p:spTgt>
                                        </p:tgtEl>
                                        <p:attrNameLst>
                                          <p:attrName>style.visibility</p:attrName>
                                        </p:attrNameLst>
                                      </p:cBhvr>
                                      <p:to>
                                        <p:strVal val="visible"/>
                                      </p:to>
                                    </p:set>
                                    <p:animEffect transition="in" filter="box(out)">
                                      <p:cBhvr>
                                        <p:cTn id="52" dur="500"/>
                                        <p:tgtEl>
                                          <p:spTgt spid="806925">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06925">
                                            <p:txEl>
                                              <p:pRg st="10" end="10"/>
                                            </p:txEl>
                                          </p:spTgt>
                                        </p:tgtEl>
                                        <p:attrNameLst>
                                          <p:attrName>style.visibility</p:attrName>
                                        </p:attrNameLst>
                                      </p:cBhvr>
                                      <p:to>
                                        <p:strVal val="visible"/>
                                      </p:to>
                                    </p:set>
                                    <p:animEffect transition="in" filter="box(out)">
                                      <p:cBhvr>
                                        <p:cTn id="57" dur="500"/>
                                        <p:tgtEl>
                                          <p:spTgt spid="806925">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06925">
                                            <p:txEl>
                                              <p:pRg st="11" end="11"/>
                                            </p:txEl>
                                          </p:spTgt>
                                        </p:tgtEl>
                                        <p:attrNameLst>
                                          <p:attrName>style.visibility</p:attrName>
                                        </p:attrNameLst>
                                      </p:cBhvr>
                                      <p:to>
                                        <p:strVal val="visible"/>
                                      </p:to>
                                    </p:set>
                                    <p:animEffect transition="in" filter="box(out)">
                                      <p:cBhvr>
                                        <p:cTn id="62" dur="500"/>
                                        <p:tgtEl>
                                          <p:spTgt spid="806925">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806925">
                                            <p:txEl>
                                              <p:pRg st="12" end="12"/>
                                            </p:txEl>
                                          </p:spTgt>
                                        </p:tgtEl>
                                        <p:attrNameLst>
                                          <p:attrName>style.visibility</p:attrName>
                                        </p:attrNameLst>
                                      </p:cBhvr>
                                      <p:to>
                                        <p:strVal val="visible"/>
                                      </p:to>
                                    </p:set>
                                    <p:animEffect transition="in" filter="box(out)">
                                      <p:cBhvr>
                                        <p:cTn id="67" dur="500"/>
                                        <p:tgtEl>
                                          <p:spTgt spid="806925">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06926"/>
                                        </p:tgtEl>
                                        <p:attrNameLst>
                                          <p:attrName>style.visibility</p:attrName>
                                        </p:attrNameLst>
                                      </p:cBhvr>
                                      <p:to>
                                        <p:strVal val="visible"/>
                                      </p:to>
                                    </p:set>
                                    <p:animEffect transition="in" filter="box(out)">
                                      <p:cBhvr>
                                        <p:cTn id="72" dur="500"/>
                                        <p:tgtEl>
                                          <p:spTgt spid="806926"/>
                                        </p:tgtEl>
                                      </p:cBhvr>
                                    </p:animEffect>
                                  </p:childTnLst>
                                  <p:subTnLst>
                                    <p:audio>
                                      <p:cMediaNode>
                                        <p:cTn display="0" masterRel="sameClick">
                                          <p:stCondLst>
                                            <p:cond evt="begin" delay="0">
                                              <p:tn val="7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61142" y="104776"/>
            <a:ext cx="5570537"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2. </a:t>
            </a:r>
            <a:r>
              <a:rPr lang="zh-CN" altLang="en-US" sz="2800" b="1" dirty="0">
                <a:solidFill>
                  <a:srgbClr val="FF33CC"/>
                </a:solidFill>
                <a:effectLst>
                  <a:outerShdw blurRad="38100" dist="38100" dir="2700000" algn="tl">
                    <a:srgbClr val="000000"/>
                  </a:outerShdw>
                </a:effectLst>
                <a:latin typeface="+mn-lt"/>
                <a:ea typeface="楷体" pitchFamily="49" charset="-122"/>
              </a:rPr>
              <a:t>设计算法举例</a:t>
            </a:r>
            <a:r>
              <a:rPr lang="zh-CN" altLang="en-US" sz="2800" b="1" dirty="0">
                <a:solidFill>
                  <a:srgbClr val="FF33CC"/>
                </a:solidFill>
                <a:latin typeface="+mn-lt"/>
                <a:ea typeface="楷体" pitchFamily="49" charset="-122"/>
              </a:rPr>
              <a:t> </a:t>
            </a:r>
          </a:p>
        </p:txBody>
      </p:sp>
      <p:sp>
        <p:nvSpPr>
          <p:cNvPr id="808966" name="Rectangle 6"/>
          <p:cNvSpPr>
            <a:spLocks noChangeArrowheads="1"/>
          </p:cNvSpPr>
          <p:nvPr/>
        </p:nvSpPr>
        <p:spPr bwMode="auto">
          <a:xfrm>
            <a:off x="890870" y="673974"/>
            <a:ext cx="10893762" cy="5804731"/>
          </a:xfrm>
          <a:prstGeom prst="rect">
            <a:avLst/>
          </a:prstGeom>
          <a:noFill/>
          <a:ln w="38100">
            <a:solidFill>
              <a:srgbClr val="006600"/>
            </a:solidFill>
            <a:miter lim="800000"/>
            <a:headEnd/>
            <a:tailEnd/>
          </a:ln>
          <a:effectLst/>
          <a:scene3d>
            <a:camera prst="orthographicFront"/>
            <a:lightRig rig="threePt" dir="t"/>
          </a:scene3d>
          <a:sp3d>
            <a:bevelT w="114300" prst="hardEdge"/>
          </a:sp3d>
        </p:spPr>
        <p:txBody>
          <a:bodyPr wrap="square">
            <a:spAutoFit/>
          </a:bodyPr>
          <a:lstStyle/>
          <a:p>
            <a:pPr>
              <a:lnSpc>
                <a:spcPts val="2800"/>
              </a:lnSpc>
            </a:pP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zh-CN" sz="2000" b="1" dirty="0">
                <a:solidFill>
                  <a:srgbClr val="FF0066"/>
                </a:solidFill>
                <a:effectLst>
                  <a:outerShdw blurRad="38100" dist="38100" dir="2700000" algn="tl">
                    <a:srgbClr val="000000"/>
                  </a:outerShdw>
                </a:effectLst>
                <a:latin typeface="隶书" pitchFamily="49" charset="-122"/>
                <a:ea typeface="隶书" pitchFamily="49" charset="-122"/>
              </a:rPr>
              <a:t>【例</a:t>
            </a:r>
            <a:r>
              <a:rPr lang="en-US" altLang="zh-CN" sz="2000" b="1" dirty="0">
                <a:solidFill>
                  <a:srgbClr val="FF0066"/>
                </a:solidFill>
                <a:effectLst>
                  <a:outerShdw blurRad="38100" dist="38100" dir="2700000" algn="tl">
                    <a:srgbClr val="000000"/>
                  </a:outerShdw>
                </a:effectLst>
                <a:latin typeface="隶书" pitchFamily="49" charset="-122"/>
                <a:ea typeface="隶书" pitchFamily="49" charset="-122"/>
              </a:rPr>
              <a:t>2】</a:t>
            </a:r>
            <a:r>
              <a:rPr lang="zh-CN" altLang="en-US" sz="2000" b="1" dirty="0">
                <a:solidFill>
                  <a:srgbClr val="FF0066"/>
                </a:solidFill>
                <a:effectLst>
                  <a:outerShdw blurRad="38100" dist="38100" dir="2700000" algn="tl">
                    <a:srgbClr val="000000"/>
                  </a:outerShdw>
                </a:effectLst>
                <a:latin typeface="隶书" pitchFamily="49" charset="-122"/>
                <a:ea typeface="隶书" pitchFamily="49" charset="-122"/>
              </a:rPr>
              <a:t>猴子吃桃问题：有一堆桃子不知数目，猴子第一天吃掉一半，觉得不过瘾，又多吃了一只，第二天照此办理，吃掉剩下桃子的一半另加一个，天天如此，到第十天早上，猴子发现只剩一只桃子了，问这堆桃子原来有多少个？</a:t>
            </a:r>
          </a:p>
          <a:p>
            <a:pPr marL="450850">
              <a:lnSpc>
                <a:spcPts val="2800"/>
              </a:lnSpc>
              <a:buFont typeface="Wingdings" pitchFamily="2" charset="2"/>
              <a:buChar char="l"/>
            </a:pPr>
            <a:r>
              <a:rPr lang="zh-CN" altLang="en-US" b="1" dirty="0">
                <a:solidFill>
                  <a:srgbClr val="0000FF"/>
                </a:solidFill>
                <a:effectLst>
                  <a:outerShdw blurRad="38100" dist="38100" dir="2700000" algn="tl">
                    <a:srgbClr val="000000"/>
                  </a:outerShdw>
                </a:effectLst>
                <a:latin typeface="隶书" pitchFamily="49" charset="-122"/>
                <a:ea typeface="隶书" pitchFamily="49" charset="-122"/>
              </a:rPr>
              <a:t> 总体思路：</a:t>
            </a:r>
          </a:p>
          <a:p>
            <a:pPr>
              <a:lnSpc>
                <a:spcPts val="2800"/>
              </a:lnSpc>
            </a:pPr>
            <a:r>
              <a:rPr lang="zh-CN" altLang="en-US" sz="2000" b="1" dirty="0">
                <a:effectLst>
                  <a:outerShdw blurRad="38100" dist="38100" dir="2700000" algn="tl">
                    <a:srgbClr val="FFFFFF"/>
                  </a:outerShdw>
                </a:effectLst>
                <a:latin typeface="+mn-lt"/>
                <a:ea typeface="楷体" pitchFamily="49" charset="-122"/>
              </a:rPr>
              <a:t>        假设第一天开始时有</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只桃子，第二天有</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2</a:t>
            </a:r>
            <a:r>
              <a:rPr lang="zh-CN" altLang="en-US" sz="2000" b="1" dirty="0">
                <a:effectLst>
                  <a:outerShdw blurRad="38100" dist="38100" dir="2700000" algn="tl">
                    <a:srgbClr val="FFFFFF"/>
                  </a:outerShdw>
                </a:effectLst>
                <a:latin typeface="+mn-lt"/>
                <a:ea typeface="楷体" pitchFamily="49" charset="-122"/>
              </a:rPr>
              <a:t>只，</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，第</a:t>
            </a:r>
            <a:r>
              <a:rPr lang="en-US" altLang="zh-CN" sz="2000" b="1" dirty="0">
                <a:effectLst>
                  <a:outerShdw blurRad="38100" dist="38100" dir="2700000" algn="tl">
                    <a:srgbClr val="FFFFFF"/>
                  </a:outerShdw>
                </a:effectLst>
                <a:latin typeface="+mn-lt"/>
                <a:ea typeface="楷体" pitchFamily="49" charset="-122"/>
              </a:rPr>
              <a:t>9</a:t>
            </a:r>
            <a:r>
              <a:rPr lang="zh-CN" altLang="en-US" sz="2000" b="1" dirty="0">
                <a:effectLst>
                  <a:outerShdw blurRad="38100" dist="38100" dir="2700000" algn="tl">
                    <a:srgbClr val="FFFFFF"/>
                  </a:outerShdw>
                </a:effectLst>
                <a:latin typeface="+mn-lt"/>
                <a:ea typeface="楷体" pitchFamily="49" charset="-122"/>
              </a:rPr>
              <a:t>天有</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9</a:t>
            </a:r>
            <a:r>
              <a:rPr lang="zh-CN" altLang="en-US" sz="2000" b="1" dirty="0">
                <a:effectLst>
                  <a:outerShdw blurRad="38100" dist="38100" dir="2700000" algn="tl">
                    <a:srgbClr val="FFFFFF"/>
                  </a:outerShdw>
                </a:effectLst>
                <a:latin typeface="+mn-lt"/>
                <a:ea typeface="楷体" pitchFamily="49" charset="-122"/>
              </a:rPr>
              <a:t>只，第</a:t>
            </a:r>
            <a:r>
              <a:rPr lang="en-US" altLang="zh-CN" sz="2000" b="1"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天是</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只，在</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2</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中，只有</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10</a:t>
            </a:r>
            <a:r>
              <a:rPr lang="en-US" altLang="zh-CN" sz="2000" b="1" dirty="0">
                <a:effectLst>
                  <a:outerShdw blurRad="38100" dist="38100" dir="2700000" algn="tl">
                    <a:srgbClr val="FFFFFF"/>
                  </a:outerShdw>
                </a:effectLst>
                <a:latin typeface="+mn-lt"/>
                <a:ea typeface="楷体" pitchFamily="49" charset="-122"/>
              </a:rPr>
              <a:t> = 1</a:t>
            </a:r>
            <a:r>
              <a:rPr lang="zh-CN" altLang="en-US" sz="2000" b="1" dirty="0">
                <a:effectLst>
                  <a:outerShdw blurRad="38100" dist="38100" dir="2700000" algn="tl">
                    <a:srgbClr val="FFFFFF"/>
                  </a:outerShdw>
                </a:effectLst>
                <a:latin typeface="+mn-lt"/>
                <a:ea typeface="楷体" pitchFamily="49" charset="-122"/>
              </a:rPr>
              <a:t>是知道的，现要求</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，而我们可以看出，</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2</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之间存在一个简单的关系：</a:t>
            </a:r>
          </a:p>
          <a:p>
            <a:pPr>
              <a:lnSpc>
                <a:spcPts val="2800"/>
              </a:lnSpc>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9</a:t>
            </a:r>
            <a:r>
              <a:rPr lang="en-US" altLang="zh-CN" sz="2000" b="1" dirty="0">
                <a:effectLst>
                  <a:outerShdw blurRad="38100" dist="38100" dir="2700000" algn="tl">
                    <a:srgbClr val="FFFFFF"/>
                  </a:outerShdw>
                </a:effectLst>
                <a:latin typeface="+mn-lt"/>
                <a:ea typeface="楷体" pitchFamily="49" charset="-122"/>
              </a:rPr>
              <a:t> = 2 * ( a</a:t>
            </a:r>
            <a:r>
              <a:rPr lang="en-US" altLang="zh-CN" sz="2000" b="1" baseline="-25000" dirty="0">
                <a:effectLst>
                  <a:outerShdw blurRad="38100" dist="38100" dir="2700000" algn="tl">
                    <a:srgbClr val="FFFFFF"/>
                  </a:outerShdw>
                </a:effectLst>
                <a:latin typeface="+mn-lt"/>
                <a:ea typeface="楷体" pitchFamily="49" charset="-122"/>
              </a:rPr>
              <a:t>10</a:t>
            </a:r>
            <a:r>
              <a:rPr lang="en-US" altLang="zh-CN" sz="2000" b="1" dirty="0">
                <a:effectLst>
                  <a:outerShdw blurRad="38100" dist="38100" dir="2700000" algn="tl">
                    <a:srgbClr val="FFFFFF"/>
                  </a:outerShdw>
                </a:effectLst>
                <a:latin typeface="+mn-lt"/>
                <a:ea typeface="楷体" pitchFamily="49" charset="-122"/>
              </a:rPr>
              <a:t> + 1 )</a:t>
            </a:r>
          </a:p>
          <a:p>
            <a:pPr>
              <a:lnSpc>
                <a:spcPts val="2800"/>
              </a:lnSpc>
            </a:pPr>
            <a:r>
              <a:rPr lang="en-US" altLang="zh-CN" sz="2000" b="1" dirty="0">
                <a:effectLst>
                  <a:outerShdw blurRad="38100" dist="38100" dir="2700000" algn="tl">
                    <a:srgbClr val="FFFFFF"/>
                  </a:outerShdw>
                </a:effectLst>
                <a:latin typeface="+mn-lt"/>
                <a:ea typeface="楷体" pitchFamily="49" charset="-122"/>
              </a:rPr>
              <a:t>        a</a:t>
            </a:r>
            <a:r>
              <a:rPr lang="en-US" altLang="zh-CN" sz="2000" b="1" baseline="-25000" dirty="0">
                <a:effectLst>
                  <a:outerShdw blurRad="38100" dist="38100" dir="2700000" algn="tl">
                    <a:srgbClr val="FFFFFF"/>
                  </a:outerShdw>
                </a:effectLst>
                <a:latin typeface="+mn-lt"/>
                <a:ea typeface="楷体" pitchFamily="49" charset="-122"/>
              </a:rPr>
              <a:t>8</a:t>
            </a:r>
            <a:r>
              <a:rPr lang="en-US" altLang="zh-CN" sz="2000" b="1" dirty="0">
                <a:effectLst>
                  <a:outerShdw blurRad="38100" dist="38100" dir="2700000" algn="tl">
                    <a:srgbClr val="FFFFFF"/>
                  </a:outerShdw>
                </a:effectLst>
                <a:latin typeface="+mn-lt"/>
                <a:ea typeface="楷体" pitchFamily="49" charset="-122"/>
              </a:rPr>
              <a:t> = 2 * ( a</a:t>
            </a:r>
            <a:r>
              <a:rPr lang="en-US" altLang="zh-CN" sz="2000" b="1" baseline="-25000" dirty="0">
                <a:effectLst>
                  <a:outerShdw blurRad="38100" dist="38100" dir="2700000" algn="tl">
                    <a:srgbClr val="FFFFFF"/>
                  </a:outerShdw>
                </a:effectLst>
                <a:latin typeface="+mn-lt"/>
                <a:ea typeface="楷体" pitchFamily="49" charset="-122"/>
              </a:rPr>
              <a:t>9</a:t>
            </a:r>
            <a:r>
              <a:rPr lang="en-US" altLang="zh-CN" sz="2000" b="1" dirty="0">
                <a:effectLst>
                  <a:outerShdw blurRad="38100" dist="38100" dir="2700000" algn="tl">
                    <a:srgbClr val="FFFFFF"/>
                  </a:outerShdw>
                </a:effectLst>
                <a:latin typeface="+mn-lt"/>
                <a:ea typeface="楷体" pitchFamily="49" charset="-122"/>
              </a:rPr>
              <a:t> + 1 )</a:t>
            </a:r>
          </a:p>
          <a:p>
            <a:pPr>
              <a:lnSpc>
                <a:spcPts val="2800"/>
              </a:lnSpc>
            </a:pPr>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隶书" pitchFamily="49" charset="-122"/>
                <a:ea typeface="隶书" pitchFamily="49" charset="-122"/>
              </a:rPr>
              <a:t>：</a:t>
            </a:r>
            <a:endParaRPr lang="en-US" altLang="zh-CN" sz="2000" b="1" dirty="0">
              <a:effectLst>
                <a:outerShdw blurRad="38100" dist="38100" dir="2700000" algn="tl">
                  <a:srgbClr val="FFFFFF"/>
                </a:outerShdw>
              </a:effectLst>
              <a:latin typeface="隶书" pitchFamily="49" charset="-122"/>
              <a:ea typeface="隶书" pitchFamily="49" charset="-122"/>
            </a:endParaRPr>
          </a:p>
          <a:p>
            <a:pPr>
              <a:lnSpc>
                <a:spcPts val="2800"/>
              </a:lnSpc>
            </a:pPr>
            <a:r>
              <a:rPr lang="en-US" altLang="zh-CN" sz="2000" b="1" dirty="0">
                <a:effectLst>
                  <a:outerShdw blurRad="38100" dist="38100" dir="2700000" algn="tl">
                    <a:srgbClr val="FFFFFF"/>
                  </a:outerShdw>
                </a:effectLst>
                <a:latin typeface="+mn-lt"/>
                <a:ea typeface="楷体" pitchFamily="49" charset="-122"/>
              </a:rPr>
              <a:t>        a</a:t>
            </a:r>
            <a:r>
              <a:rPr lang="en-US" altLang="zh-CN" sz="2000" b="1" baseline="-25000" dirty="0">
                <a:effectLst>
                  <a:outerShdw blurRad="38100" dist="38100" dir="2700000" algn="tl">
                    <a:srgbClr val="FFFFFF"/>
                  </a:outerShdw>
                </a:effectLst>
                <a:latin typeface="+mn-lt"/>
                <a:ea typeface="楷体" pitchFamily="49" charset="-122"/>
              </a:rPr>
              <a:t>1</a:t>
            </a:r>
            <a:r>
              <a:rPr lang="en-US" altLang="zh-CN" sz="2000" b="1" dirty="0">
                <a:effectLst>
                  <a:outerShdw blurRad="38100" dist="38100" dir="2700000" algn="tl">
                    <a:srgbClr val="FFFFFF"/>
                  </a:outerShdw>
                </a:effectLst>
                <a:latin typeface="+mn-lt"/>
                <a:ea typeface="楷体" pitchFamily="49" charset="-122"/>
              </a:rPr>
              <a:t> = 2 * ( a</a:t>
            </a:r>
            <a:r>
              <a:rPr lang="en-US" altLang="zh-CN" sz="2000" b="1" baseline="-25000" dirty="0">
                <a:effectLst>
                  <a:outerShdw blurRad="38100" dist="38100" dir="2700000" algn="tl">
                    <a:srgbClr val="FFFFFF"/>
                  </a:outerShdw>
                </a:effectLst>
                <a:latin typeface="+mn-lt"/>
                <a:ea typeface="楷体" pitchFamily="49" charset="-122"/>
              </a:rPr>
              <a:t>2</a:t>
            </a:r>
            <a:r>
              <a:rPr lang="en-US" altLang="zh-CN" sz="2000" b="1" dirty="0">
                <a:effectLst>
                  <a:outerShdw blurRad="38100" dist="38100" dir="2700000" algn="tl">
                    <a:srgbClr val="FFFFFF"/>
                  </a:outerShdw>
                </a:effectLst>
                <a:latin typeface="+mn-lt"/>
                <a:ea typeface="楷体" pitchFamily="49" charset="-122"/>
              </a:rPr>
              <a:t> + 1 )</a:t>
            </a:r>
          </a:p>
          <a:p>
            <a:pPr>
              <a:lnSpc>
                <a:spcPts val="2800"/>
              </a:lnSpc>
            </a:pPr>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也就是：</a:t>
            </a:r>
            <a:r>
              <a:rPr lang="en-US" altLang="zh-CN" sz="2000" b="1" dirty="0" err="1">
                <a:solidFill>
                  <a:srgbClr val="FF0000"/>
                </a:solidFill>
                <a:effectLst>
                  <a:outerShdw blurRad="38100" dist="38100" dir="2700000" algn="tl">
                    <a:srgbClr val="000000"/>
                  </a:outerShdw>
                </a:effectLst>
                <a:latin typeface="+mn-lt"/>
                <a:ea typeface="楷体" pitchFamily="49" charset="-122"/>
              </a:rPr>
              <a:t>a</a:t>
            </a:r>
            <a:r>
              <a:rPr lang="en-US" altLang="zh-CN" sz="2000" b="1" baseline="-25000" dirty="0" err="1">
                <a:solidFill>
                  <a:srgbClr val="FF0000"/>
                </a:solidFill>
                <a:effectLst>
                  <a:outerShdw blurRad="38100" dist="38100" dir="2700000" algn="tl">
                    <a:srgbClr val="000000"/>
                  </a:outerShdw>
                </a:effectLst>
                <a:latin typeface="+mn-lt"/>
                <a:ea typeface="楷体" pitchFamily="49" charset="-122"/>
              </a:rPr>
              <a:t>i</a:t>
            </a:r>
            <a:r>
              <a:rPr lang="en-US" altLang="zh-CN" sz="2000" b="1" baseline="-25000" dirty="0">
                <a:solidFill>
                  <a:srgbClr val="FF0000"/>
                </a:solidFill>
                <a:effectLst>
                  <a:outerShdw blurRad="38100" dist="38100" dir="2700000" algn="tl">
                    <a:srgbClr val="000000"/>
                  </a:outerShdw>
                </a:effectLst>
                <a:latin typeface="+mn-lt"/>
                <a:ea typeface="楷体" pitchFamily="49" charset="-122"/>
              </a:rPr>
              <a:t> </a:t>
            </a:r>
            <a:r>
              <a:rPr lang="en-US" altLang="zh-CN" sz="2000" b="1" dirty="0">
                <a:solidFill>
                  <a:srgbClr val="FF0000"/>
                </a:solidFill>
                <a:effectLst>
                  <a:outerShdw blurRad="38100" dist="38100" dir="2700000" algn="tl">
                    <a:srgbClr val="000000"/>
                  </a:outerShdw>
                </a:effectLst>
                <a:latin typeface="+mn-lt"/>
                <a:ea typeface="楷体" pitchFamily="49" charset="-122"/>
              </a:rPr>
              <a:t>= 2 * ( a</a:t>
            </a:r>
            <a:r>
              <a:rPr lang="en-US" altLang="zh-CN" sz="2000" b="1" baseline="-25000" dirty="0">
                <a:solidFill>
                  <a:srgbClr val="FF0000"/>
                </a:solidFill>
                <a:effectLst>
                  <a:outerShdw blurRad="38100" dist="38100" dir="2700000" algn="tl">
                    <a:srgbClr val="000000"/>
                  </a:outerShdw>
                </a:effectLst>
                <a:latin typeface="+mn-lt"/>
                <a:ea typeface="楷体" pitchFamily="49" charset="-122"/>
              </a:rPr>
              <a:t>i+1</a:t>
            </a:r>
            <a:r>
              <a:rPr lang="en-US" altLang="zh-CN" sz="2000" b="1" dirty="0">
                <a:solidFill>
                  <a:srgbClr val="FF0000"/>
                </a:solidFill>
                <a:effectLst>
                  <a:outerShdw blurRad="38100" dist="38100" dir="2700000" algn="tl">
                    <a:srgbClr val="000000"/>
                  </a:outerShdw>
                </a:effectLst>
                <a:latin typeface="+mn-lt"/>
                <a:ea typeface="楷体" pitchFamily="49" charset="-122"/>
              </a:rPr>
              <a:t> + 1)    </a:t>
            </a:r>
            <a:r>
              <a:rPr lang="en-US" altLang="zh-CN" sz="2000" b="1" dirty="0" err="1">
                <a:solidFill>
                  <a:srgbClr val="FF0000"/>
                </a:solidFill>
                <a:effectLst>
                  <a:outerShdw blurRad="38100" dist="38100" dir="2700000" algn="tl">
                    <a:srgbClr val="000000"/>
                  </a:outerShdw>
                </a:effectLst>
                <a:latin typeface="+mn-lt"/>
                <a:ea typeface="楷体" pitchFamily="49" charset="-122"/>
              </a:rPr>
              <a:t>i</a:t>
            </a:r>
            <a:r>
              <a:rPr lang="en-US" altLang="zh-CN" sz="2000" b="1" dirty="0">
                <a:solidFill>
                  <a:srgbClr val="FF0000"/>
                </a:solidFill>
                <a:effectLst>
                  <a:outerShdw blurRad="38100" dist="38100" dir="2700000" algn="tl">
                    <a:srgbClr val="000000"/>
                  </a:outerShdw>
                </a:effectLst>
                <a:latin typeface="+mn-lt"/>
                <a:ea typeface="楷体" pitchFamily="49" charset="-122"/>
              </a:rPr>
              <a:t> = 9,8,7,6,…,1</a:t>
            </a:r>
          </a:p>
          <a:p>
            <a:pPr>
              <a:lnSpc>
                <a:spcPts val="2800"/>
              </a:lnSpc>
            </a:pPr>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这就是此题的</a:t>
            </a:r>
            <a:r>
              <a:rPr lang="zh-CN" altLang="en-US" sz="2000" b="1" dirty="0">
                <a:solidFill>
                  <a:srgbClr val="FF0000"/>
                </a:solidFill>
                <a:effectLst>
                  <a:outerShdw blurRad="38100" dist="38100" dir="2700000" algn="tl">
                    <a:srgbClr val="FFFFFF"/>
                  </a:outerShdw>
                </a:effectLst>
                <a:latin typeface="+mn-lt"/>
                <a:ea typeface="楷体" pitchFamily="49" charset="-122"/>
              </a:rPr>
              <a:t>数学模型</a:t>
            </a:r>
            <a:r>
              <a:rPr lang="zh-CN" altLang="en-US" sz="2000" b="1" dirty="0">
                <a:effectLst>
                  <a:outerShdw blurRad="38100" dist="38100" dir="2700000" algn="tl">
                    <a:srgbClr val="FFFFFF"/>
                  </a:outerShdw>
                </a:effectLst>
                <a:latin typeface="+mn-lt"/>
                <a:ea typeface="楷体" pitchFamily="49" charset="-122"/>
              </a:rPr>
              <a:t>。</a:t>
            </a:r>
          </a:p>
          <a:p>
            <a:pPr>
              <a:lnSpc>
                <a:spcPts val="2800"/>
              </a:lnSpc>
            </a:pPr>
            <a:r>
              <a:rPr lang="zh-CN" altLang="en-US" sz="2000" b="1" dirty="0">
                <a:effectLst>
                  <a:outerShdw blurRad="38100" dist="38100" dir="2700000" algn="tl">
                    <a:srgbClr val="FFFFFF"/>
                  </a:outerShdw>
                </a:effectLst>
                <a:latin typeface="+mn-lt"/>
                <a:ea typeface="楷体" pitchFamily="49" charset="-122"/>
              </a:rPr>
              <a:t>        再考察上面从</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9</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8</a:t>
            </a:r>
            <a:r>
              <a:rPr lang="zh-CN" altLang="en-US" sz="2000" b="1" dirty="0">
                <a:effectLst>
                  <a:outerShdw blurRad="38100" dist="38100" dir="2700000" algn="tl">
                    <a:srgbClr val="FFFFFF"/>
                  </a:outerShdw>
                </a:effectLst>
                <a:latin typeface="+mn-lt"/>
                <a:ea typeface="楷体" pitchFamily="49" charset="-122"/>
              </a:rPr>
              <a:t>直至</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的计算过程，这其实是一个递推过程，这种递推的方法在计算机解题中经常用到。另一方面，这九步运算从形式上完全一样，不同的只是</a:t>
            </a:r>
            <a:r>
              <a:rPr lang="en-US" altLang="zh-CN" sz="2000" b="1" dirty="0" err="1">
                <a:effectLst>
                  <a:outerShdw blurRad="38100" dist="38100" dir="2700000" algn="tl">
                    <a:srgbClr val="FFFFFF"/>
                  </a:outerShdw>
                </a:effectLst>
                <a:latin typeface="+mn-lt"/>
                <a:ea typeface="楷体" pitchFamily="49" charset="-122"/>
              </a:rPr>
              <a:t>a</a:t>
            </a:r>
            <a:r>
              <a:rPr lang="en-US" altLang="zh-CN" sz="2000" b="1" baseline="-25000" dirty="0" err="1">
                <a:effectLst>
                  <a:outerShdw blurRad="38100" dist="38100" dir="2700000" algn="tl">
                    <a:srgbClr val="FFFFFF"/>
                  </a:outerShdw>
                </a:effectLst>
                <a:latin typeface="+mn-lt"/>
                <a:ea typeface="楷体" pitchFamily="49" charset="-122"/>
              </a:rPr>
              <a:t>i</a:t>
            </a:r>
            <a:r>
              <a:rPr lang="zh-CN" altLang="en-US" sz="2000" b="1" dirty="0">
                <a:effectLst>
                  <a:outerShdw blurRad="38100" dist="38100" dir="2700000" algn="tl">
                    <a:srgbClr val="FFFFFF"/>
                  </a:outerShdw>
                </a:effectLst>
                <a:latin typeface="+mn-lt"/>
                <a:ea typeface="楷体" pitchFamily="49" charset="-122"/>
              </a:rPr>
              <a:t>的下标而已。由此，我们引入循环的处理方法，并统一用</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0</a:t>
            </a:r>
            <a:r>
              <a:rPr lang="zh-CN" altLang="en-US" sz="2000" b="1" dirty="0">
                <a:effectLst>
                  <a:outerShdw blurRad="38100" dist="38100" dir="2700000" algn="tl">
                    <a:srgbClr val="FFFFFF"/>
                  </a:outerShdw>
                </a:effectLst>
                <a:latin typeface="+mn-lt"/>
                <a:ea typeface="楷体" pitchFamily="49" charset="-122"/>
              </a:rPr>
              <a:t>表示前一天的桃子数，</a:t>
            </a:r>
            <a:r>
              <a:rPr lang="en-US" altLang="zh-CN" sz="2000" b="1" dirty="0">
                <a:effectLst>
                  <a:outerShdw blurRad="38100" dist="38100" dir="2700000" algn="tl">
                    <a:srgbClr val="FFFFFF"/>
                  </a:outerShdw>
                </a:effectLst>
                <a:latin typeface="+mn-lt"/>
                <a:ea typeface="楷体" pitchFamily="49" charset="-122"/>
              </a:rPr>
              <a:t>a</a:t>
            </a:r>
            <a:r>
              <a:rPr lang="en-US" altLang="zh-CN" sz="2000" b="1" baseline="-25000" dirty="0">
                <a:effectLst>
                  <a:outerShdw blurRad="38100" dist="38100" dir="2700000" algn="tl">
                    <a:srgbClr val="FFFFFF"/>
                  </a:outerShdw>
                </a:effectLst>
                <a:latin typeface="+mn-lt"/>
                <a:ea typeface="楷体" pitchFamily="49" charset="-122"/>
              </a:rPr>
              <a:t>1</a:t>
            </a:r>
            <a:r>
              <a:rPr lang="zh-CN" altLang="en-US" sz="2000" b="1" dirty="0">
                <a:effectLst>
                  <a:outerShdw blurRad="38100" dist="38100" dir="2700000" algn="tl">
                    <a:srgbClr val="FFFFFF"/>
                  </a:outerShdw>
                </a:effectLst>
                <a:latin typeface="+mn-lt"/>
                <a:ea typeface="楷体" pitchFamily="49" charset="-122"/>
              </a:rPr>
              <a:t>表示后一天的桃子数。  </a:t>
            </a:r>
          </a:p>
        </p:txBody>
      </p:sp>
      <p:sp>
        <p:nvSpPr>
          <p:cNvPr id="808968" name="Rectangle 8"/>
          <p:cNvSpPr>
            <a:spLocks noChangeArrowheads="1"/>
          </p:cNvSpPr>
          <p:nvPr/>
        </p:nvSpPr>
        <p:spPr bwMode="auto">
          <a:xfrm>
            <a:off x="2099915" y="2460952"/>
            <a:ext cx="8604597" cy="3416320"/>
          </a:xfrm>
          <a:prstGeom prst="rect">
            <a:avLst/>
          </a:prstGeom>
          <a:gradFill rotWithShape="1">
            <a:gsLst>
              <a:gs pos="0">
                <a:srgbClr val="00FFFF"/>
              </a:gs>
              <a:gs pos="100000">
                <a:srgbClr val="00FFFF">
                  <a:gamma/>
                  <a:shade val="78824"/>
                  <a:invGamma/>
                </a:srgbClr>
              </a:gs>
            </a:gsLst>
            <a:lin ang="5400000" scaled="1"/>
          </a:gra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533400" algn="l"/>
              </a:tabLst>
            </a:pPr>
            <a:r>
              <a:rPr lang="zh-CN" altLang="en-US" b="1" u="sng" dirty="0">
                <a:solidFill>
                  <a:srgbClr val="FF33CC"/>
                </a:solidFill>
                <a:effectLst>
                  <a:outerShdw blurRad="38100" dist="38100" dir="2700000" algn="tl">
                    <a:srgbClr val="000000"/>
                  </a:outerShdw>
                </a:effectLst>
                <a:latin typeface="隶书" pitchFamily="49" charset="-122"/>
                <a:ea typeface="隶书" pitchFamily="49" charset="-122"/>
              </a:rPr>
              <a:t>算法最后可以写成：</a:t>
            </a:r>
          </a:p>
          <a:p>
            <a:pPr marL="457200" indent="-457200">
              <a:tabLst>
                <a:tab pos="533400" algn="l"/>
              </a:tabLst>
            </a:pPr>
            <a:r>
              <a:rPr lang="zh-CN" altLang="en-US" b="1" dirty="0">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latin typeface="+mn-lt"/>
                <a:ea typeface="隶书" pitchFamily="49" charset="-122"/>
              </a:rPr>
              <a:t>(1)  a</a:t>
            </a:r>
            <a:r>
              <a:rPr lang="en-US" altLang="zh-CN" b="1" baseline="-25000" dirty="0">
                <a:effectLst>
                  <a:outerShdw blurRad="38100" dist="38100" dir="2700000" algn="tl">
                    <a:srgbClr val="FFFFFF"/>
                  </a:outerShdw>
                </a:effectLst>
                <a:latin typeface="+mn-lt"/>
                <a:ea typeface="隶书" pitchFamily="49" charset="-122"/>
              </a:rPr>
              <a:t>1</a:t>
            </a:r>
            <a:r>
              <a:rPr lang="en-US" altLang="zh-CN" b="1" dirty="0">
                <a:effectLst>
                  <a:outerShdw blurRad="38100" dist="38100" dir="2700000" algn="tl">
                    <a:srgbClr val="FFFFFF"/>
                  </a:outerShdw>
                </a:effectLst>
                <a:latin typeface="+mn-lt"/>
                <a:ea typeface="隶书" pitchFamily="49" charset="-122"/>
              </a:rPr>
              <a:t> = 1    </a:t>
            </a:r>
            <a:r>
              <a:rPr lang="zh-CN" altLang="en-US" b="1" dirty="0">
                <a:effectLst>
                  <a:outerShdw blurRad="38100" dist="38100" dir="2700000" algn="tl">
                    <a:srgbClr val="FFFFFF"/>
                  </a:outerShdw>
                </a:effectLst>
                <a:latin typeface="+mn-lt"/>
                <a:ea typeface="隶书" pitchFamily="49" charset="-122"/>
              </a:rPr>
              <a:t>｛第</a:t>
            </a:r>
            <a:r>
              <a:rPr lang="en-US" altLang="zh-CN" b="1" dirty="0">
                <a:effectLst>
                  <a:outerShdw blurRad="38100" dist="38100" dir="2700000" algn="tl">
                    <a:srgbClr val="FFFFFF"/>
                  </a:outerShdw>
                </a:effectLst>
                <a:latin typeface="+mn-lt"/>
                <a:ea typeface="隶书" pitchFamily="49" charset="-122"/>
              </a:rPr>
              <a:t>10</a:t>
            </a:r>
            <a:r>
              <a:rPr lang="zh-CN" altLang="en-US" b="1" dirty="0">
                <a:effectLst>
                  <a:outerShdw blurRad="38100" dist="38100" dir="2700000" algn="tl">
                    <a:srgbClr val="FFFFFF"/>
                  </a:outerShdw>
                </a:effectLst>
                <a:latin typeface="+mn-lt"/>
                <a:ea typeface="隶书" pitchFamily="49" charset="-122"/>
              </a:rPr>
              <a:t>天的桃子数，</a:t>
            </a:r>
            <a:r>
              <a:rPr lang="en-US" altLang="zh-CN" b="1" dirty="0">
                <a:effectLst>
                  <a:outerShdw blurRad="38100" dist="38100" dir="2700000" algn="tl">
                    <a:srgbClr val="FFFFFF"/>
                  </a:outerShdw>
                </a:effectLst>
                <a:latin typeface="+mn-lt"/>
                <a:ea typeface="隶书" pitchFamily="49" charset="-122"/>
              </a:rPr>
              <a:t>a</a:t>
            </a:r>
            <a:r>
              <a:rPr lang="en-US" altLang="zh-CN" b="1" baseline="-25000" dirty="0">
                <a:effectLst>
                  <a:outerShdw blurRad="38100" dist="38100" dir="2700000" algn="tl">
                    <a:srgbClr val="FFFFFF"/>
                  </a:outerShdw>
                </a:effectLst>
                <a:latin typeface="+mn-lt"/>
                <a:ea typeface="隶书" pitchFamily="49" charset="-122"/>
              </a:rPr>
              <a:t>1</a:t>
            </a:r>
            <a:r>
              <a:rPr lang="zh-CN" altLang="en-US" b="1" dirty="0">
                <a:effectLst>
                  <a:outerShdw blurRad="38100" dist="38100" dir="2700000" algn="tl">
                    <a:srgbClr val="FFFFFF"/>
                  </a:outerShdw>
                </a:effectLst>
                <a:latin typeface="+mn-lt"/>
                <a:ea typeface="隶书" pitchFamily="49" charset="-122"/>
              </a:rPr>
              <a:t>的初值｝</a:t>
            </a:r>
          </a:p>
          <a:p>
            <a:pPr marL="457200" indent="-457200">
              <a:tabLst>
                <a:tab pos="533400" algn="l"/>
              </a:tabLst>
            </a:pPr>
            <a:r>
              <a:rPr lang="zh-CN" altLang="en-US" b="1" dirty="0">
                <a:effectLst>
                  <a:outerShdw blurRad="38100" dist="38100" dir="2700000" algn="tl">
                    <a:srgbClr val="FFFFFF"/>
                  </a:outerShdw>
                </a:effectLst>
                <a:latin typeface="+mn-lt"/>
                <a:ea typeface="隶书" pitchFamily="49" charset="-122"/>
              </a:rPr>
              <a:t>           </a:t>
            </a:r>
            <a:r>
              <a:rPr lang="en-US" altLang="zh-CN" b="1" dirty="0" err="1">
                <a:effectLst>
                  <a:outerShdw blurRad="38100" dist="38100" dir="2700000" algn="tl">
                    <a:srgbClr val="FFFFFF"/>
                  </a:outerShdw>
                </a:effectLst>
                <a:latin typeface="+mn-lt"/>
                <a:ea typeface="隶书" pitchFamily="49" charset="-122"/>
              </a:rPr>
              <a:t>i</a:t>
            </a:r>
            <a:r>
              <a:rPr lang="en-US" altLang="zh-CN" b="1" dirty="0">
                <a:effectLst>
                  <a:outerShdw blurRad="38100" dist="38100" dir="2700000" algn="tl">
                    <a:srgbClr val="FFFFFF"/>
                  </a:outerShdw>
                </a:effectLst>
                <a:latin typeface="+mn-lt"/>
                <a:ea typeface="隶书" pitchFamily="49" charset="-122"/>
              </a:rPr>
              <a:t> = 9      </a:t>
            </a:r>
            <a:r>
              <a:rPr lang="zh-CN" altLang="en-US" b="1" dirty="0">
                <a:effectLst>
                  <a:outerShdw blurRad="38100" dist="38100" dir="2700000" algn="tl">
                    <a:srgbClr val="FFFFFF"/>
                  </a:outerShdw>
                </a:effectLst>
                <a:latin typeface="+mn-lt"/>
                <a:ea typeface="隶书" pitchFamily="49" charset="-122"/>
              </a:rPr>
              <a:t>｛计数器初值为</a:t>
            </a:r>
            <a:r>
              <a:rPr lang="en-US" altLang="zh-CN" b="1" dirty="0">
                <a:effectLst>
                  <a:outerShdw blurRad="38100" dist="38100" dir="2700000" algn="tl">
                    <a:srgbClr val="FFFFFF"/>
                  </a:outerShdw>
                </a:effectLst>
                <a:latin typeface="+mn-lt"/>
                <a:ea typeface="隶书" pitchFamily="49" charset="-122"/>
              </a:rPr>
              <a:t>9</a:t>
            </a:r>
            <a:r>
              <a:rPr lang="zh-CN" altLang="en-US" b="1" dirty="0">
                <a:effectLst>
                  <a:outerShdw blurRad="38100" dist="38100" dir="2700000" algn="tl">
                    <a:srgbClr val="FFFFFF"/>
                  </a:outerShdw>
                </a:effectLst>
                <a:latin typeface="+mn-lt"/>
                <a:ea typeface="隶书" pitchFamily="49" charset="-122"/>
              </a:rPr>
              <a:t>｝</a:t>
            </a:r>
          </a:p>
          <a:p>
            <a:pPr marL="457200" indent="-457200">
              <a:tabLst>
                <a:tab pos="533400" algn="l"/>
              </a:tabLst>
            </a:pPr>
            <a:r>
              <a:rPr lang="zh-CN" altLang="en-US" b="1" dirty="0">
                <a:effectLst>
                  <a:outerShdw blurRad="38100" dist="38100" dir="2700000" algn="tl">
                    <a:srgbClr val="FFFFFF"/>
                  </a:outerShdw>
                </a:effectLst>
                <a:latin typeface="+mn-lt"/>
                <a:ea typeface="隶书" pitchFamily="49" charset="-122"/>
              </a:rPr>
              <a:t>    </a:t>
            </a:r>
            <a:r>
              <a:rPr lang="en-US" altLang="zh-CN" b="1" dirty="0">
                <a:effectLst>
                  <a:outerShdw blurRad="38100" dist="38100" dir="2700000" algn="tl">
                    <a:srgbClr val="FFFFFF"/>
                  </a:outerShdw>
                </a:effectLst>
                <a:latin typeface="+mn-lt"/>
                <a:ea typeface="隶书" pitchFamily="49" charset="-122"/>
              </a:rPr>
              <a:t>(2)  a</a:t>
            </a:r>
            <a:r>
              <a:rPr lang="en-US" altLang="zh-CN" b="1" baseline="-25000" dirty="0">
                <a:effectLst>
                  <a:outerShdw blurRad="38100" dist="38100" dir="2700000" algn="tl">
                    <a:srgbClr val="FFFFFF"/>
                  </a:outerShdw>
                </a:effectLst>
                <a:latin typeface="+mn-lt"/>
                <a:ea typeface="隶书" pitchFamily="49" charset="-122"/>
              </a:rPr>
              <a:t>0</a:t>
            </a:r>
            <a:r>
              <a:rPr lang="en-US" altLang="zh-CN" b="1" dirty="0">
                <a:effectLst>
                  <a:outerShdw blurRad="38100" dist="38100" dir="2700000" algn="tl">
                    <a:srgbClr val="FFFFFF"/>
                  </a:outerShdw>
                </a:effectLst>
                <a:latin typeface="+mn-lt"/>
                <a:ea typeface="隶书" pitchFamily="49" charset="-122"/>
              </a:rPr>
              <a:t> = 2 * ( a</a:t>
            </a:r>
            <a:r>
              <a:rPr lang="en-US" altLang="zh-CN" b="1" baseline="-25000" dirty="0">
                <a:effectLst>
                  <a:outerShdw blurRad="38100" dist="38100" dir="2700000" algn="tl">
                    <a:srgbClr val="FFFFFF"/>
                  </a:outerShdw>
                </a:effectLst>
                <a:latin typeface="+mn-lt"/>
                <a:ea typeface="隶书" pitchFamily="49" charset="-122"/>
              </a:rPr>
              <a:t>1</a:t>
            </a:r>
            <a:r>
              <a:rPr lang="en-US" altLang="zh-CN" b="1" dirty="0">
                <a:effectLst>
                  <a:outerShdw blurRad="38100" dist="38100" dir="2700000" algn="tl">
                    <a:srgbClr val="FFFFFF"/>
                  </a:outerShdw>
                </a:effectLst>
                <a:latin typeface="+mn-lt"/>
                <a:ea typeface="隶书" pitchFamily="49" charset="-122"/>
              </a:rPr>
              <a:t>+ 1 )   </a:t>
            </a:r>
            <a:r>
              <a:rPr lang="zh-CN" altLang="en-US" b="1" dirty="0">
                <a:effectLst>
                  <a:outerShdw blurRad="38100" dist="38100" dir="2700000" algn="tl">
                    <a:srgbClr val="FFFFFF"/>
                  </a:outerShdw>
                </a:effectLst>
                <a:latin typeface="+mn-lt"/>
                <a:ea typeface="隶书" pitchFamily="49" charset="-122"/>
              </a:rPr>
              <a:t>｛计算当天的桃子数｝</a:t>
            </a:r>
          </a:p>
          <a:p>
            <a:pPr marL="457200" indent="-457200">
              <a:tabLst>
                <a:tab pos="533400" algn="l"/>
              </a:tabLst>
            </a:pPr>
            <a:r>
              <a:rPr lang="zh-CN" altLang="en-US" b="1" dirty="0">
                <a:effectLst>
                  <a:outerShdw blurRad="38100" dist="38100" dir="2700000" algn="tl">
                    <a:srgbClr val="FFFFFF"/>
                  </a:outerShdw>
                </a:effectLst>
                <a:latin typeface="+mn-lt"/>
                <a:ea typeface="隶书" pitchFamily="49" charset="-122"/>
              </a:rPr>
              <a:t>    </a:t>
            </a:r>
            <a:r>
              <a:rPr lang="en-US" altLang="zh-CN" b="1" dirty="0">
                <a:effectLst>
                  <a:outerShdw blurRad="38100" dist="38100" dir="2700000" algn="tl">
                    <a:srgbClr val="FFFFFF"/>
                  </a:outerShdw>
                </a:effectLst>
                <a:latin typeface="+mn-lt"/>
                <a:ea typeface="隶书" pitchFamily="49" charset="-122"/>
              </a:rPr>
              <a:t>(3)  a</a:t>
            </a:r>
            <a:r>
              <a:rPr lang="en-US" altLang="zh-CN" b="1" baseline="-25000" dirty="0">
                <a:effectLst>
                  <a:outerShdw blurRad="38100" dist="38100" dir="2700000" algn="tl">
                    <a:srgbClr val="FFFFFF"/>
                  </a:outerShdw>
                </a:effectLst>
                <a:latin typeface="+mn-lt"/>
                <a:ea typeface="隶书" pitchFamily="49" charset="-122"/>
              </a:rPr>
              <a:t>1</a:t>
            </a:r>
            <a:r>
              <a:rPr lang="en-US" altLang="zh-CN" b="1" dirty="0">
                <a:effectLst>
                  <a:outerShdw blurRad="38100" dist="38100" dir="2700000" algn="tl">
                    <a:srgbClr val="FFFFFF"/>
                  </a:outerShdw>
                </a:effectLst>
                <a:latin typeface="+mn-lt"/>
                <a:ea typeface="隶书" pitchFamily="49" charset="-122"/>
              </a:rPr>
              <a:t> = a</a:t>
            </a:r>
            <a:r>
              <a:rPr lang="en-US" altLang="zh-CN" b="1" baseline="-25000" dirty="0">
                <a:effectLst>
                  <a:outerShdw blurRad="38100" dist="38100" dir="2700000" algn="tl">
                    <a:srgbClr val="FFFFFF"/>
                  </a:outerShdw>
                </a:effectLst>
                <a:latin typeface="+mn-lt"/>
                <a:ea typeface="隶书" pitchFamily="49" charset="-122"/>
              </a:rPr>
              <a:t>0</a:t>
            </a:r>
            <a:r>
              <a:rPr lang="en-US" altLang="zh-CN" b="1" dirty="0">
                <a:effectLst>
                  <a:outerShdw blurRad="38100" dist="38100" dir="2700000" algn="tl">
                    <a:srgbClr val="FFFFFF"/>
                  </a:outerShdw>
                </a:effectLst>
                <a:latin typeface="+mn-lt"/>
                <a:ea typeface="隶书" pitchFamily="49" charset="-122"/>
              </a:rPr>
              <a:t>   </a:t>
            </a:r>
            <a:r>
              <a:rPr lang="zh-CN" altLang="en-US" b="1" dirty="0">
                <a:effectLst>
                  <a:outerShdw blurRad="38100" dist="38100" dir="2700000" algn="tl">
                    <a:srgbClr val="FFFFFF"/>
                  </a:outerShdw>
                </a:effectLst>
                <a:latin typeface="+mn-lt"/>
                <a:ea typeface="隶书" pitchFamily="49" charset="-122"/>
              </a:rPr>
              <a:t>｛将当天的桃子数作为下一次计算的初值｝</a:t>
            </a:r>
          </a:p>
          <a:p>
            <a:pPr marL="457200" indent="-457200">
              <a:tabLst>
                <a:tab pos="533400" algn="l"/>
              </a:tabLst>
            </a:pPr>
            <a:r>
              <a:rPr lang="zh-CN" altLang="en-US" b="1" dirty="0">
                <a:effectLst>
                  <a:outerShdw blurRad="38100" dist="38100" dir="2700000" algn="tl">
                    <a:srgbClr val="FFFFFF"/>
                  </a:outerShdw>
                </a:effectLst>
                <a:latin typeface="+mn-lt"/>
                <a:ea typeface="隶书" pitchFamily="49" charset="-122"/>
              </a:rPr>
              <a:t>    </a:t>
            </a:r>
            <a:r>
              <a:rPr lang="en-US" altLang="zh-CN" b="1" dirty="0">
                <a:effectLst>
                  <a:outerShdw blurRad="38100" dist="38100" dir="2700000" algn="tl">
                    <a:srgbClr val="FFFFFF"/>
                  </a:outerShdw>
                </a:effectLst>
                <a:latin typeface="+mn-lt"/>
                <a:ea typeface="隶书" pitchFamily="49" charset="-122"/>
              </a:rPr>
              <a:t>(4)  </a:t>
            </a:r>
            <a:r>
              <a:rPr lang="en-US" altLang="zh-CN" b="1" dirty="0" err="1">
                <a:effectLst>
                  <a:outerShdw blurRad="38100" dist="38100" dir="2700000" algn="tl">
                    <a:srgbClr val="FFFFFF"/>
                  </a:outerShdw>
                </a:effectLst>
                <a:latin typeface="+mn-lt"/>
                <a:ea typeface="隶书" pitchFamily="49" charset="-122"/>
              </a:rPr>
              <a:t>i</a:t>
            </a:r>
            <a:r>
              <a:rPr lang="en-US" altLang="zh-CN" b="1" dirty="0">
                <a:effectLst>
                  <a:outerShdw blurRad="38100" dist="38100" dir="2700000" algn="tl">
                    <a:srgbClr val="FFFFFF"/>
                  </a:outerShdw>
                </a:effectLst>
                <a:latin typeface="+mn-lt"/>
                <a:ea typeface="隶书" pitchFamily="49" charset="-122"/>
              </a:rPr>
              <a:t> = </a:t>
            </a:r>
            <a:r>
              <a:rPr lang="en-US" altLang="zh-CN" b="1" dirty="0" err="1">
                <a:effectLst>
                  <a:outerShdw blurRad="38100" dist="38100" dir="2700000" algn="tl">
                    <a:srgbClr val="FFFFFF"/>
                  </a:outerShdw>
                </a:effectLst>
                <a:latin typeface="+mn-lt"/>
                <a:ea typeface="隶书" pitchFamily="49" charset="-122"/>
              </a:rPr>
              <a:t>i</a:t>
            </a:r>
            <a:r>
              <a:rPr lang="en-US" altLang="zh-CN" b="1" dirty="0">
                <a:effectLst>
                  <a:outerShdw blurRad="38100" dist="38100" dir="2700000" algn="tl">
                    <a:srgbClr val="FFFFFF"/>
                  </a:outerShdw>
                </a:effectLst>
                <a:latin typeface="+mn-lt"/>
                <a:ea typeface="隶书" pitchFamily="49" charset="-122"/>
              </a:rPr>
              <a:t> - 1</a:t>
            </a:r>
          </a:p>
          <a:p>
            <a:pPr marL="457200" indent="-457200">
              <a:tabLst>
                <a:tab pos="533400" algn="l"/>
              </a:tabLst>
            </a:pPr>
            <a:r>
              <a:rPr lang="en-US" altLang="zh-CN" b="1" dirty="0">
                <a:effectLst>
                  <a:outerShdw blurRad="38100" dist="38100" dir="2700000" algn="tl">
                    <a:srgbClr val="FFFFFF"/>
                  </a:outerShdw>
                </a:effectLst>
                <a:latin typeface="+mn-lt"/>
                <a:ea typeface="隶书" pitchFamily="49" charset="-122"/>
              </a:rPr>
              <a:t>    (5)  </a:t>
            </a:r>
            <a:r>
              <a:rPr lang="zh-CN" altLang="en-US" b="1" dirty="0">
                <a:effectLst>
                  <a:outerShdw blurRad="38100" dist="38100" dir="2700000" algn="tl">
                    <a:srgbClr val="FFFFFF"/>
                  </a:outerShdw>
                </a:effectLst>
                <a:latin typeface="+mn-lt"/>
                <a:ea typeface="隶书" pitchFamily="49" charset="-122"/>
              </a:rPr>
              <a:t>若</a:t>
            </a:r>
            <a:r>
              <a:rPr lang="en-US" altLang="zh-CN" b="1" dirty="0" err="1">
                <a:effectLst>
                  <a:outerShdw blurRad="38100" dist="38100" dir="2700000" algn="tl">
                    <a:srgbClr val="FFFFFF"/>
                  </a:outerShdw>
                </a:effectLst>
                <a:latin typeface="+mn-lt"/>
                <a:ea typeface="隶书" pitchFamily="49" charset="-122"/>
              </a:rPr>
              <a:t>i</a:t>
            </a:r>
            <a:r>
              <a:rPr lang="en-US" altLang="zh-CN" b="1" dirty="0">
                <a:effectLst>
                  <a:outerShdw blurRad="38100" dist="38100" dir="2700000" algn="tl">
                    <a:srgbClr val="FFFFFF"/>
                  </a:outerShdw>
                </a:effectLst>
                <a:latin typeface="+mn-lt"/>
                <a:ea typeface="隶书" pitchFamily="49" charset="-122"/>
              </a:rPr>
              <a:t> &gt;= 1</a:t>
            </a:r>
            <a:r>
              <a:rPr lang="zh-CN" altLang="en-US" b="1" dirty="0">
                <a:effectLst>
                  <a:outerShdw blurRad="38100" dist="38100" dir="2700000" algn="tl">
                    <a:srgbClr val="FFFFFF"/>
                  </a:outerShdw>
                </a:effectLst>
                <a:latin typeface="+mn-lt"/>
                <a:ea typeface="隶书" pitchFamily="49" charset="-122"/>
              </a:rPr>
              <a:t>，转</a:t>
            </a:r>
            <a:r>
              <a:rPr lang="en-US" altLang="zh-CN" b="1" dirty="0">
                <a:effectLst>
                  <a:outerShdw blurRad="38100" dist="38100" dir="2700000" algn="tl">
                    <a:srgbClr val="FFFFFF"/>
                  </a:outerShdw>
                </a:effectLst>
                <a:latin typeface="+mn-lt"/>
                <a:ea typeface="隶书" pitchFamily="49" charset="-122"/>
              </a:rPr>
              <a:t>(2)</a:t>
            </a:r>
          </a:p>
          <a:p>
            <a:pPr marL="457200" indent="-457200">
              <a:tabLst>
                <a:tab pos="533400" algn="l"/>
              </a:tabLst>
            </a:pPr>
            <a:r>
              <a:rPr lang="en-US" altLang="zh-CN" b="1" dirty="0">
                <a:effectLst>
                  <a:outerShdw blurRad="38100" dist="38100" dir="2700000" algn="tl">
                    <a:srgbClr val="FFFFFF"/>
                  </a:outerShdw>
                </a:effectLst>
                <a:latin typeface="+mn-lt"/>
                <a:ea typeface="隶书" pitchFamily="49" charset="-122"/>
              </a:rPr>
              <a:t>    (6)  </a:t>
            </a:r>
            <a:r>
              <a:rPr lang="zh-CN" altLang="en-US" b="1" dirty="0">
                <a:effectLst>
                  <a:outerShdw blurRad="38100" dist="38100" dir="2700000" algn="tl">
                    <a:srgbClr val="FFFFFF"/>
                  </a:outerShdw>
                </a:effectLst>
                <a:latin typeface="+mn-lt"/>
                <a:ea typeface="隶书" pitchFamily="49" charset="-122"/>
              </a:rPr>
              <a:t>输出</a:t>
            </a:r>
            <a:r>
              <a:rPr lang="en-US" altLang="zh-CN" b="1" dirty="0">
                <a:effectLst>
                  <a:outerShdw blurRad="38100" dist="38100" dir="2700000" algn="tl">
                    <a:srgbClr val="FFFFFF"/>
                  </a:outerShdw>
                </a:effectLst>
                <a:latin typeface="+mn-lt"/>
                <a:ea typeface="隶书" pitchFamily="49" charset="-122"/>
              </a:rPr>
              <a:t>a</a:t>
            </a:r>
            <a:r>
              <a:rPr lang="en-US" altLang="zh-CN" b="1" baseline="-25000" dirty="0">
                <a:effectLst>
                  <a:outerShdw blurRad="38100" dist="38100" dir="2700000" algn="tl">
                    <a:srgbClr val="FFFFFF"/>
                  </a:outerShdw>
                </a:effectLst>
                <a:latin typeface="+mn-lt"/>
                <a:ea typeface="隶书" pitchFamily="49" charset="-122"/>
              </a:rPr>
              <a:t>0</a:t>
            </a:r>
            <a:r>
              <a:rPr lang="zh-CN" altLang="en-US" b="1" dirty="0">
                <a:effectLst>
                  <a:outerShdw blurRad="38100" dist="38100" dir="2700000" algn="tl">
                    <a:srgbClr val="FFFFFF"/>
                  </a:outerShdw>
                </a:effectLst>
                <a:latin typeface="+mn-lt"/>
                <a:ea typeface="隶书" pitchFamily="49" charset="-122"/>
              </a:rPr>
              <a:t>的值</a:t>
            </a:r>
          </a:p>
          <a:p>
            <a:pPr marL="457200" indent="-457200">
              <a:tabLst>
                <a:tab pos="533400" algn="l"/>
              </a:tabLst>
            </a:pPr>
            <a:r>
              <a:rPr lang="zh-CN" altLang="en-US" b="1" dirty="0">
                <a:effectLst>
                  <a:outerShdw blurRad="38100" dist="38100" dir="2700000" algn="tl">
                    <a:srgbClr val="FFFFFF"/>
                  </a:outerShdw>
                </a:effectLst>
                <a:latin typeface="+mn-lt"/>
                <a:ea typeface="隶书" pitchFamily="49" charset="-122"/>
              </a:rPr>
              <a:t>          其中</a:t>
            </a:r>
            <a:r>
              <a:rPr lang="en-US" altLang="zh-CN" b="1" dirty="0">
                <a:effectLst>
                  <a:outerShdw blurRad="38100" dist="38100" dir="2700000" algn="tl">
                    <a:srgbClr val="FFFFFF"/>
                  </a:outerShdw>
                </a:effectLst>
                <a:latin typeface="+mn-lt"/>
                <a:ea typeface="隶书" pitchFamily="49" charset="-122"/>
              </a:rPr>
              <a:t>(2) </a:t>
            </a:r>
            <a:r>
              <a:rPr lang="zh-CN" altLang="en-US" b="1" dirty="0">
                <a:effectLst>
                  <a:outerShdw blurRad="38100" dist="38100" dir="2700000" algn="tl">
                    <a:srgbClr val="FFFFFF"/>
                  </a:outerShdw>
                </a:effectLst>
                <a:latin typeface="+mn-lt"/>
              </a:rPr>
              <a:t>～</a:t>
            </a:r>
            <a:r>
              <a:rPr lang="en-US" altLang="zh-CN" b="1" dirty="0">
                <a:effectLst>
                  <a:outerShdw blurRad="38100" dist="38100" dir="2700000" algn="tl">
                    <a:srgbClr val="FFFFFF"/>
                  </a:outerShdw>
                </a:effectLst>
                <a:latin typeface="+mn-lt"/>
                <a:ea typeface="隶书" pitchFamily="49" charset="-122"/>
              </a:rPr>
              <a:t>(5)</a:t>
            </a:r>
            <a:r>
              <a:rPr lang="zh-CN" altLang="en-US" b="1" dirty="0">
                <a:effectLst>
                  <a:outerShdw blurRad="38100" dist="38100" dir="2700000" algn="tl">
                    <a:srgbClr val="FFFFFF"/>
                  </a:outerShdw>
                </a:effectLst>
                <a:latin typeface="+mn-lt"/>
                <a:ea typeface="隶书" pitchFamily="49" charset="-122"/>
              </a:rPr>
              <a:t>步为循环</a:t>
            </a:r>
            <a:r>
              <a:rPr lang="zh-CN" altLang="en-US" dirty="0">
                <a:latin typeface="+mn-lt"/>
              </a:rPr>
              <a:t> </a:t>
            </a:r>
          </a:p>
        </p:txBody>
      </p:sp>
      <p:grpSp>
        <p:nvGrpSpPr>
          <p:cNvPr id="808969" name="Group 9"/>
          <p:cNvGrpSpPr>
            <a:grpSpLocks/>
          </p:cNvGrpSpPr>
          <p:nvPr/>
        </p:nvGrpSpPr>
        <p:grpSpPr bwMode="auto">
          <a:xfrm>
            <a:off x="-8797"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DDDB59E-B17E-06F1-9028-BFEC1F88D8CF}"/>
              </a:ext>
            </a:extLst>
          </p:cNvPr>
          <p:cNvSpPr>
            <a:spLocks noGrp="1"/>
          </p:cNvSpPr>
          <p:nvPr>
            <p:ph type="sldNum" sz="quarter" idx="12"/>
          </p:nvPr>
        </p:nvSpPr>
        <p:spPr/>
        <p:txBody>
          <a:bodyPr/>
          <a:lstStyle/>
          <a:p>
            <a:fld id="{15D7C00E-7268-483F-89C0-8B682B5C72E5}" type="slidenum">
              <a:rPr lang="en-US" altLang="zh-CN" smtClean="0"/>
              <a:pPr/>
              <a:t>36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ox(out)">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08966">
                                            <p:txEl>
                                              <p:pRg st="2" end="2"/>
                                            </p:txEl>
                                          </p:spTgt>
                                        </p:tgtEl>
                                        <p:attrNameLst>
                                          <p:attrName>style.visibility</p:attrName>
                                        </p:attrNameLst>
                                      </p:cBhvr>
                                      <p:to>
                                        <p:strVal val="visible"/>
                                      </p:to>
                                    </p:set>
                                    <p:animEffect transition="in" filter="box(out)">
                                      <p:cBhvr>
                                        <p:cTn id="15" dur="500"/>
                                        <p:tgtEl>
                                          <p:spTgt spid="808966">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808966">
                                            <p:txEl>
                                              <p:pRg st="3" end="3"/>
                                            </p:txEl>
                                          </p:spTgt>
                                        </p:tgtEl>
                                        <p:attrNameLst>
                                          <p:attrName>style.visibility</p:attrName>
                                        </p:attrNameLst>
                                      </p:cBhvr>
                                      <p:to>
                                        <p:strVal val="visible"/>
                                      </p:to>
                                    </p:set>
                                    <p:animEffect transition="in" filter="box(out)">
                                      <p:cBhvr>
                                        <p:cTn id="18" dur="500"/>
                                        <p:tgtEl>
                                          <p:spTgt spid="808966">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nodeType="withEffect">
                                  <p:stCondLst>
                                    <p:cond delay="0"/>
                                  </p:stCondLst>
                                  <p:childTnLst>
                                    <p:set>
                                      <p:cBhvr>
                                        <p:cTn id="20" dur="1" fill="hold">
                                          <p:stCondLst>
                                            <p:cond delay="0"/>
                                          </p:stCondLst>
                                        </p:cTn>
                                        <p:tgtEl>
                                          <p:spTgt spid="808966">
                                            <p:txEl>
                                              <p:pRg st="4" end="4"/>
                                            </p:txEl>
                                          </p:spTgt>
                                        </p:tgtEl>
                                        <p:attrNameLst>
                                          <p:attrName>style.visibility</p:attrName>
                                        </p:attrNameLst>
                                      </p:cBhvr>
                                      <p:to>
                                        <p:strVal val="visible"/>
                                      </p:to>
                                    </p:set>
                                    <p:animEffect transition="in" filter="box(out)">
                                      <p:cBhvr>
                                        <p:cTn id="21" dur="500"/>
                                        <p:tgtEl>
                                          <p:spTgt spid="808966">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nodeType="withEffect">
                                  <p:stCondLst>
                                    <p:cond delay="0"/>
                                  </p:stCondLst>
                                  <p:childTnLst>
                                    <p:set>
                                      <p:cBhvr>
                                        <p:cTn id="23" dur="1" fill="hold">
                                          <p:stCondLst>
                                            <p:cond delay="0"/>
                                          </p:stCondLst>
                                        </p:cTn>
                                        <p:tgtEl>
                                          <p:spTgt spid="808966">
                                            <p:txEl>
                                              <p:pRg st="5" end="5"/>
                                            </p:txEl>
                                          </p:spTgt>
                                        </p:tgtEl>
                                        <p:attrNameLst>
                                          <p:attrName>style.visibility</p:attrName>
                                        </p:attrNameLst>
                                      </p:cBhvr>
                                      <p:to>
                                        <p:strVal val="visible"/>
                                      </p:to>
                                    </p:set>
                                    <p:animEffect transition="in" filter="box(out)">
                                      <p:cBhvr>
                                        <p:cTn id="24" dur="500"/>
                                        <p:tgtEl>
                                          <p:spTgt spid="808966">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nodeType="withEffect">
                                  <p:stCondLst>
                                    <p:cond delay="0"/>
                                  </p:stCondLst>
                                  <p:childTnLst>
                                    <p:set>
                                      <p:cBhvr>
                                        <p:cTn id="26" dur="1" fill="hold">
                                          <p:stCondLst>
                                            <p:cond delay="0"/>
                                          </p:stCondLst>
                                        </p:cTn>
                                        <p:tgtEl>
                                          <p:spTgt spid="808966">
                                            <p:txEl>
                                              <p:pRg st="6" end="6"/>
                                            </p:txEl>
                                          </p:spTgt>
                                        </p:tgtEl>
                                        <p:attrNameLst>
                                          <p:attrName>style.visibility</p:attrName>
                                        </p:attrNameLst>
                                      </p:cBhvr>
                                      <p:to>
                                        <p:strVal val="visible"/>
                                      </p:to>
                                    </p:set>
                                    <p:animEffect transition="in" filter="box(out)">
                                      <p:cBhvr>
                                        <p:cTn id="27" dur="500"/>
                                        <p:tgtEl>
                                          <p:spTgt spid="808966">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808966">
                                            <p:txEl>
                                              <p:pRg st="7" end="7"/>
                                            </p:txEl>
                                          </p:spTgt>
                                        </p:tgtEl>
                                        <p:attrNameLst>
                                          <p:attrName>style.visibility</p:attrName>
                                        </p:attrNameLst>
                                      </p:cBhvr>
                                      <p:to>
                                        <p:strVal val="visible"/>
                                      </p:to>
                                    </p:set>
                                    <p:animEffect transition="in" filter="box(out)">
                                      <p:cBhvr>
                                        <p:cTn id="30" dur="500"/>
                                        <p:tgtEl>
                                          <p:spTgt spid="808966">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4" presetClass="entr" presetSubtype="32" fill="hold" nodeType="withEffect">
                                  <p:stCondLst>
                                    <p:cond delay="0"/>
                                  </p:stCondLst>
                                  <p:childTnLst>
                                    <p:set>
                                      <p:cBhvr>
                                        <p:cTn id="32" dur="1" fill="hold">
                                          <p:stCondLst>
                                            <p:cond delay="0"/>
                                          </p:stCondLst>
                                        </p:cTn>
                                        <p:tgtEl>
                                          <p:spTgt spid="808966">
                                            <p:txEl>
                                              <p:pRg st="8" end="8"/>
                                            </p:txEl>
                                          </p:spTgt>
                                        </p:tgtEl>
                                        <p:attrNameLst>
                                          <p:attrName>style.visibility</p:attrName>
                                        </p:attrNameLst>
                                      </p:cBhvr>
                                      <p:to>
                                        <p:strVal val="visible"/>
                                      </p:to>
                                    </p:set>
                                    <p:animEffect transition="in" filter="box(out)">
                                      <p:cBhvr>
                                        <p:cTn id="33" dur="500"/>
                                        <p:tgtEl>
                                          <p:spTgt spid="808966">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4" presetClass="entr" presetSubtype="32" fill="hold" nodeType="withEffect">
                                  <p:stCondLst>
                                    <p:cond delay="0"/>
                                  </p:stCondLst>
                                  <p:childTnLst>
                                    <p:set>
                                      <p:cBhvr>
                                        <p:cTn id="35" dur="1" fill="hold">
                                          <p:stCondLst>
                                            <p:cond delay="0"/>
                                          </p:stCondLst>
                                        </p:cTn>
                                        <p:tgtEl>
                                          <p:spTgt spid="808966">
                                            <p:txEl>
                                              <p:pRg st="9" end="9"/>
                                            </p:txEl>
                                          </p:spTgt>
                                        </p:tgtEl>
                                        <p:attrNameLst>
                                          <p:attrName>style.visibility</p:attrName>
                                        </p:attrNameLst>
                                      </p:cBhvr>
                                      <p:to>
                                        <p:strVal val="visible"/>
                                      </p:to>
                                    </p:set>
                                    <p:animEffect transition="in" filter="box(out)">
                                      <p:cBhvr>
                                        <p:cTn id="36" dur="500"/>
                                        <p:tgtEl>
                                          <p:spTgt spid="808966">
                                            <p:txEl>
                                              <p:pRg st="9" end="9"/>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08968"/>
                                        </p:tgtEl>
                                        <p:attrNameLst>
                                          <p:attrName>style.visibility</p:attrName>
                                        </p:attrNameLst>
                                      </p:cBhvr>
                                      <p:to>
                                        <p:strVal val="visible"/>
                                      </p:to>
                                    </p:set>
                                    <p:animEffect transition="in" filter="box(out)">
                                      <p:cBhvr>
                                        <p:cTn id="41" dur="500"/>
                                        <p:tgtEl>
                                          <p:spTgt spid="808968"/>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53807" y="71415"/>
            <a:ext cx="5570537" cy="519113"/>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3. </a:t>
            </a:r>
            <a:r>
              <a:rPr lang="zh-CN" altLang="en-US" sz="2800" b="1" dirty="0">
                <a:solidFill>
                  <a:srgbClr val="FF33CC"/>
                </a:solidFill>
                <a:effectLst>
                  <a:outerShdw blurRad="38100" dist="38100" dir="2700000" algn="tl">
                    <a:srgbClr val="000000"/>
                  </a:outerShdw>
                </a:effectLst>
                <a:latin typeface="+mn-lt"/>
                <a:ea typeface="楷体" pitchFamily="49" charset="-122"/>
              </a:rPr>
              <a:t>算法的特性</a:t>
            </a:r>
            <a:r>
              <a:rPr lang="zh-CN" altLang="en-US" sz="2800" b="1" dirty="0">
                <a:solidFill>
                  <a:srgbClr val="FF33CC"/>
                </a:solidFill>
                <a:latin typeface="+mn-lt"/>
                <a:ea typeface="楷体" pitchFamily="49" charset="-122"/>
              </a:rPr>
              <a:t> </a:t>
            </a:r>
          </a:p>
        </p:txBody>
      </p:sp>
      <p:sp>
        <p:nvSpPr>
          <p:cNvPr id="808966" name="Rectangle 6"/>
          <p:cNvSpPr>
            <a:spLocks noChangeArrowheads="1"/>
          </p:cNvSpPr>
          <p:nvPr/>
        </p:nvSpPr>
        <p:spPr bwMode="auto">
          <a:xfrm>
            <a:off x="1304295" y="723468"/>
            <a:ext cx="10192306" cy="4204036"/>
          </a:xfrm>
          <a:prstGeom prst="rect">
            <a:avLst/>
          </a:prstGeom>
          <a:ln w="381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2700"/>
              </a:lnSpc>
            </a:pPr>
            <a:r>
              <a:rPr lang="zh-CN" altLang="en-US" sz="2000" b="1" dirty="0">
                <a:solidFill>
                  <a:srgbClr val="0000FF"/>
                </a:solidFill>
                <a:latin typeface="楷体" pitchFamily="49" charset="-122"/>
                <a:ea typeface="楷体"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1</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）有穷性。</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一个算法应包含有限的操作步骤，而不能是无限的。</a:t>
            </a:r>
            <a:endParaRPr lang="en-US" altLang="zh-CN" sz="2000" b="1" dirty="0">
              <a:effectLst>
                <a:outerShdw blurRad="50800" dist="38100" dir="5400000" algn="t" rotWithShape="0">
                  <a:prstClr val="black">
                    <a:alpha val="40000"/>
                  </a:prstClr>
                </a:outerShdw>
              </a:effectLst>
              <a:latin typeface="楷体" pitchFamily="49" charset="-122"/>
              <a:ea typeface="楷体"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2</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）确定性。</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算法中的每一个步骤都应当是确定的，而不应当是含糊的、模棱两可的。也就是说，算法的含义应当是唯一的，而不应当产生“歧义性”。所谓“歧义性”，是指可以被理解为两种（或多种）的可能含义。</a:t>
            </a:r>
            <a:endParaRPr lang="en-US" altLang="zh-CN" sz="2000" b="1" dirty="0">
              <a:effectLst>
                <a:outerShdw blurRad="50800" dist="38100" dir="5400000" algn="t" rotWithShape="0">
                  <a:prstClr val="black">
                    <a:alpha val="40000"/>
                  </a:prstClr>
                </a:outerShdw>
              </a:effectLst>
              <a:latin typeface="楷体" pitchFamily="49" charset="-122"/>
              <a:ea typeface="楷体"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3</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）可行性。</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算法中的每一个步骤都应当能有效地运行，也就是说算法是可执行的，并最终能得到确定的结果。例如，若</a:t>
            </a:r>
            <a:r>
              <a:rPr lang="en-US" sz="2000" b="1" dirty="0">
                <a:effectLst>
                  <a:outerShdw blurRad="50800" dist="38100" dir="5400000" algn="t" rotWithShape="0">
                    <a:prstClr val="black">
                      <a:alpha val="40000"/>
                    </a:prstClr>
                  </a:outerShdw>
                </a:effectLst>
                <a:latin typeface="楷体" pitchFamily="49" charset="-122"/>
                <a:ea typeface="楷体" pitchFamily="49" charset="-122"/>
              </a:rPr>
              <a:t>b=0,</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则执行</a:t>
            </a:r>
            <a:r>
              <a:rPr lang="en-US" sz="2000" b="1" dirty="0">
                <a:effectLst>
                  <a:outerShdw blurRad="50800" dist="38100" dir="5400000" algn="t" rotWithShape="0">
                    <a:prstClr val="black">
                      <a:alpha val="40000"/>
                    </a:prstClr>
                  </a:outerShdw>
                </a:effectLst>
                <a:latin typeface="楷体" pitchFamily="49" charset="-122"/>
                <a:ea typeface="楷体" pitchFamily="49" charset="-122"/>
              </a:rPr>
              <a:t>a/b</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是不能有效执行的。</a:t>
            </a:r>
            <a:endParaRPr lang="en-US" altLang="zh-CN" sz="2000" b="1" dirty="0">
              <a:effectLst>
                <a:outerShdw blurRad="50800" dist="38100" dir="5400000" algn="t" rotWithShape="0">
                  <a:prstClr val="black">
                    <a:alpha val="40000"/>
                  </a:prstClr>
                </a:outerShdw>
              </a:effectLst>
              <a:latin typeface="楷体" pitchFamily="49" charset="-122"/>
              <a:ea typeface="楷体"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4</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）输入。</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一个算法应有零个或多个输入，输入是在执行算法时需要从外界取得的一些必要的（如算法所需的初始量等）信息。</a:t>
            </a:r>
            <a:endParaRPr lang="en-US" altLang="zh-CN" sz="2000" b="1" dirty="0">
              <a:effectLst>
                <a:outerShdw blurRad="50800" dist="38100" dir="5400000" algn="t" rotWithShape="0">
                  <a:prstClr val="black">
                    <a:alpha val="40000"/>
                  </a:prstClr>
                </a:outerShdw>
              </a:effectLst>
              <a:latin typeface="楷体" pitchFamily="49" charset="-122"/>
              <a:ea typeface="楷体"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5</a:t>
            </a:r>
            <a:r>
              <a:rPr lang="zh-CN" altLang="en-US" sz="2000" b="1" dirty="0">
                <a:solidFill>
                  <a:srgbClr val="0000FF"/>
                </a:solidFill>
                <a:effectLst>
                  <a:outerShdw blurRad="50800" dist="38100" dir="5400000" algn="t" rotWithShape="0">
                    <a:prstClr val="black">
                      <a:alpha val="40000"/>
                    </a:prstClr>
                  </a:outerShdw>
                </a:effectLst>
                <a:latin typeface="楷体" pitchFamily="49" charset="-122"/>
                <a:ea typeface="楷体" pitchFamily="49" charset="-122"/>
              </a:rPr>
              <a:t>）输出。</a:t>
            </a:r>
            <a:r>
              <a:rPr lang="zh-CN" altLang="en-US" sz="2000" b="1" dirty="0">
                <a:effectLst>
                  <a:outerShdw blurRad="50800" dist="38100" dir="5400000" algn="t" rotWithShape="0">
                    <a:prstClr val="black">
                      <a:alpha val="40000"/>
                    </a:prstClr>
                  </a:outerShdw>
                </a:effectLst>
                <a:latin typeface="楷体" pitchFamily="49" charset="-122"/>
                <a:ea typeface="楷体" pitchFamily="49" charset="-122"/>
              </a:rPr>
              <a:t>一个算法有一个或多个输出。算法的目的是为了求解，“解”就是输出。如例猴子吃桃问题，最后输出这堆桃子原来的个数就是输出的信息。但算法的输出并不一定就是计算机的打印输出或屏幕输出，一个算法得到的结果就是算法的输出，没有输出的算法是没有意义的。</a:t>
            </a:r>
          </a:p>
        </p:txBody>
      </p:sp>
      <p:grpSp>
        <p:nvGrpSpPr>
          <p:cNvPr id="2" name="Group 9"/>
          <p:cNvGrpSpPr>
            <a:grpSpLocks/>
          </p:cNvGrpSpPr>
          <p:nvPr/>
        </p:nvGrpSpPr>
        <p:grpSpPr bwMode="auto">
          <a:xfrm>
            <a:off x="-16132"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13" name="组合 12">
            <a:extLst>
              <a:ext uri="{FF2B5EF4-FFF2-40B4-BE49-F238E27FC236}">
                <a16:creationId xmlns:a16="http://schemas.microsoft.com/office/drawing/2014/main" id="{79240938-77AC-4FF8-A2E0-D5B57524158C}"/>
              </a:ext>
            </a:extLst>
          </p:cNvPr>
          <p:cNvGrpSpPr/>
          <p:nvPr/>
        </p:nvGrpSpPr>
        <p:grpSpPr>
          <a:xfrm>
            <a:off x="2495600" y="5161648"/>
            <a:ext cx="7488832" cy="1507712"/>
            <a:chOff x="2495600" y="5017648"/>
            <a:chExt cx="7488832" cy="1507712"/>
          </a:xfrm>
        </p:grpSpPr>
        <p:grpSp>
          <p:nvGrpSpPr>
            <p:cNvPr id="24" name="组合 23"/>
            <p:cNvGrpSpPr/>
            <p:nvPr/>
          </p:nvGrpSpPr>
          <p:grpSpPr>
            <a:xfrm>
              <a:off x="2495600" y="5017648"/>
              <a:ext cx="7488832" cy="1507712"/>
              <a:chOff x="285716" y="5290336"/>
              <a:chExt cx="7488832" cy="1507712"/>
            </a:xfrm>
          </p:grpSpPr>
          <p:grpSp>
            <p:nvGrpSpPr>
              <p:cNvPr id="481282" name="组合 597"/>
              <p:cNvGrpSpPr>
                <a:grpSpLocks/>
              </p:cNvGrpSpPr>
              <p:nvPr/>
            </p:nvGrpSpPr>
            <p:grpSpPr bwMode="auto">
              <a:xfrm>
                <a:off x="285716" y="5290336"/>
                <a:ext cx="7411285" cy="1507712"/>
                <a:chOff x="-23046" y="-3967"/>
                <a:chExt cx="62919" cy="12055"/>
              </a:xfrm>
            </p:grpSpPr>
            <p:grpSp>
              <p:nvGrpSpPr>
                <p:cNvPr id="595" name="组合 595"/>
                <p:cNvGrpSpPr>
                  <a:grpSpLocks/>
                </p:cNvGrpSpPr>
                <p:nvPr/>
              </p:nvGrpSpPr>
              <p:grpSpPr bwMode="auto">
                <a:xfrm>
                  <a:off x="-7045" y="-455"/>
                  <a:ext cx="46918" cy="8543"/>
                  <a:chOff x="-9008" y="-455"/>
                  <a:chExt cx="46917" cy="8543"/>
                </a:xfrm>
              </p:grpSpPr>
              <p:sp>
                <p:nvSpPr>
                  <p:cNvPr id="580" name="文本框 580"/>
                  <p:cNvSpPr txBox="1">
                    <a:spLocks noChangeArrowheads="1"/>
                  </p:cNvSpPr>
                  <p:nvPr/>
                </p:nvSpPr>
                <p:spPr bwMode="auto">
                  <a:xfrm>
                    <a:off x="6413" y="-455"/>
                    <a:ext cx="14426" cy="8543"/>
                  </a:xfrm>
                  <a:prstGeom prst="rect">
                    <a:avLst/>
                  </a:pr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ctr" anchorCtr="0" compatLnSpc="1">
                    <a:prstTxWarp prst="textNoShape">
                      <a:avLst/>
                    </a:prstTxWarp>
                  </a:bodyPr>
                  <a:lstStyle/>
                  <a:p>
                    <a:pPr algn="just"/>
                    <a:r>
                      <a:rPr kumimoji="0" lang="zh-CN" altLang="en-US" dirty="0">
                        <a:solidFill>
                          <a:srgbClr val="FFFF00"/>
                        </a:solidFill>
                        <a:ea typeface="隶书" pitchFamily="49" charset="-122"/>
                        <a:cs typeface="宋体" pitchFamily="2" charset="-122"/>
                      </a:rPr>
                      <a:t>求</a:t>
                    </a:r>
                    <a:r>
                      <a:rPr kumimoji="0" lang="en-US" altLang="zh-CN" dirty="0">
                        <a:solidFill>
                          <a:srgbClr val="FFFF00"/>
                        </a:solidFill>
                        <a:ea typeface="隶书" pitchFamily="49" charset="-122"/>
                        <a:cs typeface="宋体" pitchFamily="2" charset="-122"/>
                      </a:rPr>
                      <a:t>3</a:t>
                    </a:r>
                    <a:r>
                      <a:rPr kumimoji="0" lang="zh-CN" altLang="en-US" dirty="0">
                        <a:solidFill>
                          <a:srgbClr val="FFFF00"/>
                        </a:solidFill>
                        <a:ea typeface="隶书" pitchFamily="49" charset="-122"/>
                        <a:cs typeface="宋体" pitchFamily="2" charset="-122"/>
                      </a:rPr>
                      <a:t>个数中最大的数</a:t>
                    </a:r>
                  </a:p>
                </p:txBody>
              </p:sp>
              <p:grpSp>
                <p:nvGrpSpPr>
                  <p:cNvPr id="584" name="组合 584"/>
                  <p:cNvGrpSpPr>
                    <a:grpSpLocks/>
                  </p:cNvGrpSpPr>
                  <p:nvPr/>
                </p:nvGrpSpPr>
                <p:grpSpPr bwMode="auto">
                  <a:xfrm>
                    <a:off x="-9008" y="9"/>
                    <a:ext cx="15421" cy="2393"/>
                    <a:chOff x="-9038" y="193"/>
                    <a:chExt cx="15420" cy="2393"/>
                  </a:xfrm>
                </p:grpSpPr>
                <p:cxnSp>
                  <p:nvCxnSpPr>
                    <p:cNvPr id="582" name="直接箭头连接符 582"/>
                    <p:cNvCxnSpPr>
                      <a:cxnSpLocks noChangeShapeType="1"/>
                    </p:cNvCxnSpPr>
                    <p:nvPr/>
                  </p:nvCxnSpPr>
                  <p:spPr bwMode="auto">
                    <a:xfrm>
                      <a:off x="-6089" y="1628"/>
                      <a:ext cx="12471" cy="0"/>
                    </a:xfrm>
                    <a:prstGeom prst="straightConnector1">
                      <a:avLst/>
                    </a:prstGeom>
                    <a:noFill/>
                    <a:ln w="25400">
                      <a:solidFill>
                        <a:srgbClr val="3333FF"/>
                      </a:solidFill>
                      <a:miter lim="800000"/>
                      <a:headEnd/>
                      <a:tailEnd type="stealth" w="lg" len="lg"/>
                    </a:ln>
                  </p:spPr>
                </p:cxnSp>
                <p:sp>
                  <p:nvSpPr>
                    <p:cNvPr id="583" name="文本框 583"/>
                    <p:cNvSpPr txBox="1">
                      <a:spLocks noChangeArrowheads="1"/>
                    </p:cNvSpPr>
                    <p:nvPr/>
                  </p:nvSpPr>
                  <p:spPr bwMode="auto">
                    <a:xfrm>
                      <a:off x="-9038" y="193"/>
                      <a:ext cx="2455" cy="239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b="1" dirty="0">
                          <a:solidFill>
                            <a:srgbClr val="C00000"/>
                          </a:solidFill>
                          <a:latin typeface="+mn-lt"/>
                          <a:cs typeface="宋体" pitchFamily="2" charset="-122"/>
                        </a:rPr>
                        <a:t>A</a:t>
                      </a:r>
                      <a:endParaRPr kumimoji="0" lang="zh-CN" altLang="zh-CN" sz="1600" b="1" dirty="0">
                        <a:solidFill>
                          <a:srgbClr val="C00000"/>
                        </a:solidFill>
                        <a:latin typeface="+mn-lt"/>
                        <a:cs typeface="宋体" pitchFamily="2" charset="-122"/>
                      </a:endParaRPr>
                    </a:p>
                  </p:txBody>
                </p:sp>
              </p:grpSp>
              <p:sp>
                <p:nvSpPr>
                  <p:cNvPr id="587" name="文本框 587"/>
                  <p:cNvSpPr txBox="1">
                    <a:spLocks noChangeArrowheads="1"/>
                  </p:cNvSpPr>
                  <p:nvPr/>
                </p:nvSpPr>
                <p:spPr bwMode="auto">
                  <a:xfrm>
                    <a:off x="-8968" y="2636"/>
                    <a:ext cx="2455" cy="2387"/>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b="1" dirty="0">
                        <a:solidFill>
                          <a:srgbClr val="C00000"/>
                        </a:solidFill>
                        <a:latin typeface="+mn-lt"/>
                        <a:cs typeface="宋体" pitchFamily="2" charset="-122"/>
                      </a:rPr>
                      <a:t>B</a:t>
                    </a:r>
                    <a:endParaRPr kumimoji="0" lang="zh-CN" altLang="zh-CN" sz="1600" b="1" dirty="0">
                      <a:solidFill>
                        <a:srgbClr val="C00000"/>
                      </a:solidFill>
                      <a:latin typeface="+mn-lt"/>
                      <a:cs typeface="宋体" pitchFamily="2" charset="-122"/>
                    </a:endParaRPr>
                  </a:p>
                </p:txBody>
              </p:sp>
              <p:sp>
                <p:nvSpPr>
                  <p:cNvPr id="590" name="文本框 590"/>
                  <p:cNvSpPr txBox="1">
                    <a:spLocks noChangeArrowheads="1"/>
                  </p:cNvSpPr>
                  <p:nvPr/>
                </p:nvSpPr>
                <p:spPr bwMode="auto">
                  <a:xfrm>
                    <a:off x="-8923" y="5305"/>
                    <a:ext cx="2455" cy="2387"/>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b="1" dirty="0">
                        <a:solidFill>
                          <a:srgbClr val="C00000"/>
                        </a:solidFill>
                        <a:latin typeface="+mn-lt"/>
                        <a:cs typeface="宋体" pitchFamily="2" charset="-122"/>
                      </a:rPr>
                      <a:t>C</a:t>
                    </a:r>
                    <a:endParaRPr kumimoji="0" lang="zh-CN" altLang="zh-CN" sz="1600" b="1" dirty="0">
                      <a:solidFill>
                        <a:srgbClr val="C00000"/>
                      </a:solidFill>
                      <a:latin typeface="+mn-lt"/>
                      <a:cs typeface="宋体" pitchFamily="2" charset="-122"/>
                    </a:endParaRPr>
                  </a:p>
                </p:txBody>
              </p:sp>
              <p:sp>
                <p:nvSpPr>
                  <p:cNvPr id="593" name="文本框 593"/>
                  <p:cNvSpPr txBox="1">
                    <a:spLocks noChangeArrowheads="1"/>
                  </p:cNvSpPr>
                  <p:nvPr/>
                </p:nvSpPr>
                <p:spPr bwMode="auto">
                  <a:xfrm>
                    <a:off x="20839" y="928"/>
                    <a:ext cx="17070" cy="260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b="1" dirty="0">
                        <a:solidFill>
                          <a:srgbClr val="FF0000"/>
                        </a:solidFill>
                        <a:effectLst>
                          <a:outerShdw blurRad="38100" dist="38100" dir="2700000" algn="tl">
                            <a:srgbClr val="000000">
                              <a:alpha val="43137"/>
                            </a:srgbClr>
                          </a:outerShdw>
                        </a:effectLst>
                        <a:latin typeface="楷体" pitchFamily="49" charset="-122"/>
                        <a:ea typeface="楷体" pitchFamily="49" charset="-122"/>
                        <a:cs typeface="宋体" pitchFamily="2" charset="-122"/>
                      </a:rPr>
                      <a:t>3</a:t>
                    </a:r>
                    <a:r>
                      <a:rPr kumimoji="0" lang="zh-CN" altLang="en-US" sz="1800" b="1" dirty="0">
                        <a:solidFill>
                          <a:srgbClr val="FF0000"/>
                        </a:solidFill>
                        <a:effectLst>
                          <a:outerShdw blurRad="38100" dist="38100" dir="2700000" algn="tl">
                            <a:srgbClr val="000000">
                              <a:alpha val="43137"/>
                            </a:srgbClr>
                          </a:outerShdw>
                        </a:effectLst>
                        <a:latin typeface="楷体" pitchFamily="49" charset="-122"/>
                        <a:ea typeface="楷体" pitchFamily="49" charset="-122"/>
                        <a:cs typeface="宋体" pitchFamily="2" charset="-122"/>
                      </a:rPr>
                      <a:t>个数中最大的数</a:t>
                    </a:r>
                  </a:p>
                </p:txBody>
              </p:sp>
            </p:grpSp>
            <p:sp>
              <p:nvSpPr>
                <p:cNvPr id="596" name="Text Box 120"/>
                <p:cNvSpPr txBox="1">
                  <a:spLocks noChangeArrowheads="1"/>
                </p:cNvSpPr>
                <p:nvPr/>
              </p:nvSpPr>
              <p:spPr bwMode="auto">
                <a:xfrm>
                  <a:off x="-23046" y="-3967"/>
                  <a:ext cx="30861" cy="29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r>
                    <a:rPr kumimoji="0" lang="zh-CN" altLang="en-US" b="1" dirty="0">
                      <a:solidFill>
                        <a:srgbClr val="C00000"/>
                      </a:solidFill>
                      <a:effectLst>
                        <a:outerShdw blurRad="38100" dist="38100" dir="2700000" algn="tl">
                          <a:srgbClr val="000000">
                            <a:alpha val="43137"/>
                          </a:srgbClr>
                        </a:outerShdw>
                      </a:effectLst>
                      <a:latin typeface="隶书" pitchFamily="49" charset="-122"/>
                      <a:ea typeface="隶书" pitchFamily="49" charset="-122"/>
                      <a:cs typeface="宋体" pitchFamily="2" charset="-122"/>
                    </a:rPr>
                    <a:t>利用现成算法求解问题</a:t>
                  </a:r>
                  <a:r>
                    <a:rPr kumimoji="0" lang="en-US" altLang="zh-CN" b="1" dirty="0">
                      <a:solidFill>
                        <a:srgbClr val="C00000"/>
                      </a:solidFill>
                      <a:effectLst>
                        <a:outerShdw blurRad="38100" dist="38100" dir="2700000" algn="tl">
                          <a:srgbClr val="000000">
                            <a:alpha val="43137"/>
                          </a:srgbClr>
                        </a:outerShdw>
                      </a:effectLst>
                      <a:latin typeface="隶书" pitchFamily="49" charset="-122"/>
                      <a:ea typeface="隶书" pitchFamily="49" charset="-122"/>
                      <a:cs typeface="宋体" pitchFamily="2" charset="-122"/>
                    </a:rPr>
                    <a:t>:</a:t>
                  </a:r>
                  <a:endParaRPr kumimoji="0" lang="zh-CN" altLang="en-US" b="1" dirty="0">
                    <a:solidFill>
                      <a:srgbClr val="C00000"/>
                    </a:solidFill>
                    <a:effectLst>
                      <a:outerShdw blurRad="38100" dist="38100" dir="2700000" algn="tl">
                        <a:srgbClr val="000000">
                          <a:alpha val="43137"/>
                        </a:srgbClr>
                      </a:outerShdw>
                    </a:effectLst>
                    <a:latin typeface="隶书" pitchFamily="49" charset="-122"/>
                    <a:ea typeface="隶书" pitchFamily="49" charset="-122"/>
                    <a:cs typeface="宋体" pitchFamily="2" charset="-122"/>
                  </a:endParaRPr>
                </a:p>
              </p:txBody>
            </p:sp>
          </p:grpSp>
          <p:cxnSp>
            <p:nvCxnSpPr>
              <p:cNvPr id="23" name="直接箭头连接符 22"/>
              <p:cNvCxnSpPr>
                <a:cxnSpLocks/>
              </p:cNvCxnSpPr>
              <p:nvPr/>
            </p:nvCxnSpPr>
            <p:spPr bwMode="auto">
              <a:xfrm>
                <a:off x="5686316" y="6293976"/>
                <a:ext cx="2088232" cy="0"/>
              </a:xfrm>
              <a:prstGeom prst="straightConnector1">
                <a:avLst/>
              </a:prstGeom>
              <a:solidFill>
                <a:schemeClr val="accent1"/>
              </a:solidFill>
              <a:ln w="25400" cap="flat" cmpd="sng" algn="ctr">
                <a:solidFill>
                  <a:srgbClr val="3333FF"/>
                </a:solidFill>
                <a:prstDash val="solid"/>
                <a:round/>
                <a:headEnd type="none" w="med" len="med"/>
                <a:tailEnd type="stealth" w="lg" len="lg"/>
              </a:ln>
              <a:effectLst/>
            </p:spPr>
          </p:cxnSp>
        </p:grpSp>
        <p:cxnSp>
          <p:nvCxnSpPr>
            <p:cNvPr id="33" name="直接箭头连接符 582">
              <a:extLst>
                <a:ext uri="{FF2B5EF4-FFF2-40B4-BE49-F238E27FC236}">
                  <a16:creationId xmlns:a16="http://schemas.microsoft.com/office/drawing/2014/main" id="{2E258353-6978-4FEE-982D-A3F34A82EE60}"/>
                </a:ext>
              </a:extLst>
            </p:cNvPr>
            <p:cNvCxnSpPr>
              <a:cxnSpLocks noChangeShapeType="1"/>
            </p:cNvCxnSpPr>
            <p:nvPr/>
          </p:nvCxnSpPr>
          <p:spPr bwMode="auto">
            <a:xfrm>
              <a:off x="4721511" y="6021288"/>
              <a:ext cx="1469075" cy="0"/>
            </a:xfrm>
            <a:prstGeom prst="straightConnector1">
              <a:avLst/>
            </a:prstGeom>
            <a:noFill/>
            <a:ln w="25400">
              <a:solidFill>
                <a:srgbClr val="3333FF"/>
              </a:solidFill>
              <a:miter lim="800000"/>
              <a:headEnd/>
              <a:tailEnd type="stealth" w="lg" len="lg"/>
            </a:ln>
          </p:spPr>
        </p:cxnSp>
        <p:cxnSp>
          <p:nvCxnSpPr>
            <p:cNvPr id="34" name="直接箭头连接符 582">
              <a:extLst>
                <a:ext uri="{FF2B5EF4-FFF2-40B4-BE49-F238E27FC236}">
                  <a16:creationId xmlns:a16="http://schemas.microsoft.com/office/drawing/2014/main" id="{D4F0CDC9-7ED9-4B62-929D-CC4992A75786}"/>
                </a:ext>
              </a:extLst>
            </p:cNvPr>
            <p:cNvCxnSpPr>
              <a:cxnSpLocks noChangeShapeType="1"/>
            </p:cNvCxnSpPr>
            <p:nvPr/>
          </p:nvCxnSpPr>
          <p:spPr bwMode="auto">
            <a:xfrm>
              <a:off x="4704576" y="6358750"/>
              <a:ext cx="1469075" cy="0"/>
            </a:xfrm>
            <a:prstGeom prst="straightConnector1">
              <a:avLst/>
            </a:prstGeom>
            <a:noFill/>
            <a:ln w="25400">
              <a:solidFill>
                <a:srgbClr val="3333FF"/>
              </a:solidFill>
              <a:miter lim="800000"/>
              <a:headEnd/>
              <a:tailEnd type="stealth" w="lg" len="lg"/>
            </a:ln>
          </p:spPr>
        </p:cxnSp>
      </p:grpSp>
      <p:sp>
        <p:nvSpPr>
          <p:cNvPr id="3" name="灯片编号占位符 2">
            <a:extLst>
              <a:ext uri="{FF2B5EF4-FFF2-40B4-BE49-F238E27FC236}">
                <a16:creationId xmlns:a16="http://schemas.microsoft.com/office/drawing/2014/main" id="{0EA4A64C-FB9F-C3B9-788F-B01A8FF0EE92}"/>
              </a:ext>
            </a:extLst>
          </p:cNvPr>
          <p:cNvSpPr>
            <a:spLocks noGrp="1"/>
          </p:cNvSpPr>
          <p:nvPr>
            <p:ph type="sldNum" sz="quarter" idx="12"/>
          </p:nvPr>
        </p:nvSpPr>
        <p:spPr/>
        <p:txBody>
          <a:bodyPr/>
          <a:lstStyle/>
          <a:p>
            <a:fld id="{15D7C00E-7268-483F-89C0-8B682B5C72E5}" type="slidenum">
              <a:rPr lang="en-US" altLang="zh-CN" smtClean="0"/>
              <a:pPr/>
              <a:t>37</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linds(horizontal)">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66">
                                            <p:txEl>
                                              <p:pRg st="2" end="2"/>
                                            </p:txEl>
                                          </p:spTgt>
                                        </p:tgtEl>
                                        <p:attrNameLst>
                                          <p:attrName>style.visibility</p:attrName>
                                        </p:attrNameLst>
                                      </p:cBhvr>
                                      <p:to>
                                        <p:strVal val="visible"/>
                                      </p:to>
                                    </p:set>
                                    <p:animEffect transition="in" filter="blinds(horizontal)">
                                      <p:cBhvr>
                                        <p:cTn id="17" dur="500"/>
                                        <p:tgtEl>
                                          <p:spTgt spid="80896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8966">
                                            <p:txEl>
                                              <p:pRg st="3" end="3"/>
                                            </p:txEl>
                                          </p:spTgt>
                                        </p:tgtEl>
                                        <p:attrNameLst>
                                          <p:attrName>style.visibility</p:attrName>
                                        </p:attrNameLst>
                                      </p:cBhvr>
                                      <p:to>
                                        <p:strVal val="visible"/>
                                      </p:to>
                                    </p:set>
                                    <p:animEffect transition="in" filter="blinds(horizontal)">
                                      <p:cBhvr>
                                        <p:cTn id="22" dur="500"/>
                                        <p:tgtEl>
                                          <p:spTgt spid="80896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8966">
                                            <p:txEl>
                                              <p:pRg st="4" end="4"/>
                                            </p:txEl>
                                          </p:spTgt>
                                        </p:tgtEl>
                                        <p:attrNameLst>
                                          <p:attrName>style.visibility</p:attrName>
                                        </p:attrNameLst>
                                      </p:cBhvr>
                                      <p:to>
                                        <p:strVal val="visible"/>
                                      </p:to>
                                    </p:set>
                                    <p:animEffect transition="in" filter="blinds(horizontal)">
                                      <p:cBhvr>
                                        <p:cTn id="27" dur="500"/>
                                        <p:tgtEl>
                                          <p:spTgt spid="80896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3" name="Text Box 5"/>
          <p:cNvSpPr txBox="1">
            <a:spLocks noChangeArrowheads="1"/>
          </p:cNvSpPr>
          <p:nvPr/>
        </p:nvSpPr>
        <p:spPr bwMode="auto">
          <a:xfrm>
            <a:off x="675097" y="188913"/>
            <a:ext cx="5570537"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4. </a:t>
            </a:r>
            <a:r>
              <a:rPr lang="zh-CN" altLang="en-US" sz="2800" b="1" dirty="0">
                <a:solidFill>
                  <a:srgbClr val="FF33CC"/>
                </a:solidFill>
                <a:effectLst>
                  <a:outerShdw blurRad="38100" dist="38100" dir="2700000" algn="tl">
                    <a:srgbClr val="000000"/>
                  </a:outerShdw>
                </a:effectLst>
                <a:latin typeface="+mn-lt"/>
                <a:ea typeface="楷体" pitchFamily="49" charset="-122"/>
              </a:rPr>
              <a:t>算法的描述方法</a:t>
            </a:r>
            <a:r>
              <a:rPr lang="zh-CN" altLang="en-US" sz="2800" dirty="0">
                <a:solidFill>
                  <a:srgbClr val="FF33CC"/>
                </a:solidFill>
                <a:latin typeface="+mn-lt"/>
                <a:ea typeface="楷体" pitchFamily="49" charset="-122"/>
              </a:rPr>
              <a:t> </a:t>
            </a:r>
          </a:p>
        </p:txBody>
      </p:sp>
      <p:sp>
        <p:nvSpPr>
          <p:cNvPr id="811016" name="Rectangle 8"/>
          <p:cNvSpPr>
            <a:spLocks noChangeArrowheads="1"/>
          </p:cNvSpPr>
          <p:nvPr/>
        </p:nvSpPr>
        <p:spPr bwMode="auto">
          <a:xfrm>
            <a:off x="1106896" y="732165"/>
            <a:ext cx="3097212" cy="523220"/>
          </a:xfrm>
          <a:prstGeom prst="rect">
            <a:avLst/>
          </a:prstGeom>
          <a:noFill/>
          <a:ln w="9525">
            <a:noFill/>
            <a:miter lim="800000"/>
            <a:headEnd/>
            <a:tailEnd/>
          </a:ln>
          <a:effectLst/>
        </p:spPr>
        <p:txBody>
          <a:bodyPr anchor="ctr">
            <a:spAutoFit/>
          </a:bodyPr>
          <a:lstStyle/>
          <a:p>
            <a:pPr>
              <a:buFont typeface="Wingdings" pitchFamily="2" charset="2"/>
              <a:buChar char="Ø"/>
            </a:pPr>
            <a:r>
              <a:rPr lang="en-US" altLang="zh-CN" sz="2800" b="1" dirty="0">
                <a:solidFill>
                  <a:srgbClr val="CC0000"/>
                </a:solidFill>
                <a:effectLst>
                  <a:outerShdw blurRad="38100" dist="38100" dir="2700000" algn="tl">
                    <a:srgbClr val="000000"/>
                  </a:outerShdw>
                </a:effectLst>
                <a:latin typeface="隶书" pitchFamily="49" charset="-122"/>
                <a:ea typeface="隶书" pitchFamily="49" charset="-122"/>
              </a:rPr>
              <a:t> </a:t>
            </a:r>
            <a:r>
              <a:rPr lang="zh-CN" altLang="en-US" sz="2800" b="1" dirty="0">
                <a:solidFill>
                  <a:srgbClr val="CC0000"/>
                </a:solidFill>
                <a:effectLst>
                  <a:outerShdw blurRad="38100" dist="38100" dir="2700000" algn="tl">
                    <a:srgbClr val="000000"/>
                  </a:outerShdw>
                </a:effectLst>
                <a:latin typeface="隶书" pitchFamily="49" charset="-122"/>
                <a:ea typeface="隶书" pitchFamily="49" charset="-122"/>
              </a:rPr>
              <a:t>自然语言描述</a:t>
            </a:r>
          </a:p>
        </p:txBody>
      </p:sp>
      <p:grpSp>
        <p:nvGrpSpPr>
          <p:cNvPr id="811142" name="Group 134"/>
          <p:cNvGrpSpPr>
            <a:grpSpLocks/>
          </p:cNvGrpSpPr>
          <p:nvPr/>
        </p:nvGrpSpPr>
        <p:grpSpPr bwMode="auto">
          <a:xfrm>
            <a:off x="-9117" y="0"/>
            <a:ext cx="446088" cy="6858000"/>
            <a:chOff x="0" y="0"/>
            <a:chExt cx="281" cy="4320"/>
          </a:xfrm>
        </p:grpSpPr>
        <p:sp>
          <p:nvSpPr>
            <p:cNvPr id="811143" name="Text Box 13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1144" name="Text Box 13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11145" name="Rectangle 137"/>
          <p:cNvSpPr>
            <a:spLocks noChangeArrowheads="1"/>
          </p:cNvSpPr>
          <p:nvPr/>
        </p:nvSpPr>
        <p:spPr bwMode="auto">
          <a:xfrm>
            <a:off x="562354" y="1268760"/>
            <a:ext cx="11222277" cy="3785652"/>
          </a:xfrm>
          <a:prstGeom prst="rect">
            <a:avLst/>
          </a:prstGeom>
          <a:noFill/>
          <a:ln w="9525">
            <a:noFill/>
            <a:miter lim="800000"/>
            <a:headEnd/>
            <a:tailEnd/>
          </a:ln>
          <a:effectLst/>
        </p:spPr>
        <p:txBody>
          <a:bodyPr wrap="square" anchor="ctr">
            <a:spAutoFit/>
          </a:bodyPr>
          <a:lstStyle/>
          <a:p>
            <a:r>
              <a:rPr lang="zh-CN" altLang="en-US" b="1" dirty="0">
                <a:effectLst>
                  <a:outerShdw blurRad="38100" dist="38100" dir="2700000" algn="tl">
                    <a:srgbClr val="FFFFFF"/>
                  </a:outerShdw>
                </a:effectLst>
                <a:latin typeface="+mn-lt"/>
                <a:ea typeface="楷体" pitchFamily="49" charset="-122"/>
              </a:rPr>
              <a:t>　　如前面表示的那样，自然语言就是人们日常使用的语言，可以是汉语、英语，或其他语言。</a:t>
            </a:r>
          </a:p>
          <a:p>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D60093"/>
                </a:solidFill>
                <a:effectLst>
                  <a:outerShdw blurRad="38100" dist="38100" dir="2700000" algn="tl">
                    <a:srgbClr val="000000"/>
                  </a:outerShdw>
                </a:effectLst>
                <a:latin typeface="+mn-lt"/>
                <a:ea typeface="楷体" pitchFamily="49" charset="-122"/>
              </a:rPr>
              <a:t>优点：用自然语言表示通俗易懂</a:t>
            </a:r>
            <a:r>
              <a:rPr lang="zh-CN" altLang="en-US" b="1" dirty="0">
                <a:effectLst>
                  <a:outerShdw blurRad="38100" dist="38100" dir="2700000" algn="tl">
                    <a:srgbClr val="FFFFFF"/>
                  </a:outerShdw>
                </a:effectLst>
                <a:latin typeface="+mn-lt"/>
                <a:ea typeface="楷体" pitchFamily="49" charset="-122"/>
              </a:rPr>
              <a:t>；</a:t>
            </a:r>
          </a:p>
          <a:p>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006600"/>
                </a:solidFill>
                <a:effectLst>
                  <a:outerShdw blurRad="38100" dist="38100" dir="2700000" algn="tl">
                    <a:srgbClr val="000000"/>
                  </a:outerShdw>
                </a:effectLst>
                <a:latin typeface="+mn-lt"/>
                <a:ea typeface="楷体" pitchFamily="49" charset="-122"/>
              </a:rPr>
              <a:t>缺点</a:t>
            </a:r>
            <a:r>
              <a:rPr lang="zh-CN" altLang="en-US" b="1" dirty="0">
                <a:solidFill>
                  <a:srgbClr val="006600"/>
                </a:solidFill>
                <a:effectLst>
                  <a:outerShdw blurRad="38100" dist="38100" dir="2700000" algn="tl">
                    <a:srgbClr val="000000"/>
                  </a:outerShdw>
                </a:effectLst>
                <a:latin typeface="+mn-lt"/>
                <a:ea typeface="楷体" pitchFamily="49" charset="-122"/>
                <a:sym typeface="Wingdings" pitchFamily="2" charset="2"/>
              </a:rPr>
              <a:t>：</a:t>
            </a:r>
          </a:p>
          <a:p>
            <a:r>
              <a:rPr lang="zh-CN" altLang="en-US" b="1" dirty="0">
                <a:solidFill>
                  <a:srgbClr val="006600"/>
                </a:solidFill>
                <a:effectLst>
                  <a:outerShdw blurRad="38100" dist="38100" dir="2700000" algn="tl">
                    <a:srgbClr val="000000"/>
                  </a:outerShdw>
                </a:effectLst>
                <a:latin typeface="+mn-lt"/>
                <a:ea typeface="楷体" pitchFamily="49" charset="-122"/>
                <a:sym typeface="Wingdings" pitchFamily="2" charset="2"/>
              </a:rPr>
              <a:t>　　</a:t>
            </a:r>
            <a:r>
              <a:rPr lang="en-US" altLang="zh-CN" b="1" dirty="0">
                <a:solidFill>
                  <a:srgbClr val="006600"/>
                </a:solidFill>
                <a:effectLst>
                  <a:outerShdw blurRad="38100" dist="38100" dir="2700000" algn="tl">
                    <a:srgbClr val="000000"/>
                  </a:outerShdw>
                </a:effectLst>
                <a:latin typeface="+mn-lt"/>
                <a:ea typeface="楷体" pitchFamily="49" charset="-122"/>
                <a:sym typeface="Wingdings" pitchFamily="2" charset="2"/>
              </a:rPr>
              <a:t>(1) </a:t>
            </a:r>
            <a:r>
              <a:rPr lang="zh-CN" altLang="en-US" b="1" dirty="0">
                <a:solidFill>
                  <a:srgbClr val="006600"/>
                </a:solidFill>
                <a:effectLst>
                  <a:outerShdw blurRad="38100" dist="38100" dir="2700000" algn="tl">
                    <a:srgbClr val="000000"/>
                  </a:outerShdw>
                </a:effectLst>
                <a:latin typeface="+mn-lt"/>
                <a:ea typeface="楷体" pitchFamily="49" charset="-122"/>
              </a:rPr>
              <a:t>文字冗长，容易出现歧义性</a:t>
            </a:r>
            <a:r>
              <a:rPr lang="zh-CN" altLang="en-US" b="1" dirty="0">
                <a:effectLst>
                  <a:outerShdw blurRad="38100" dist="38100" dir="2700000" algn="tl">
                    <a:srgbClr val="FFFFFF"/>
                  </a:outerShdw>
                </a:effectLst>
                <a:latin typeface="+mn-lt"/>
                <a:ea typeface="楷体" pitchFamily="49" charset="-122"/>
              </a:rPr>
              <a:t>。自然语言表示的含义往往不太严格，要根据上下文才能判断其正确含义。假如有这样一句话：“</a:t>
            </a:r>
            <a:r>
              <a:rPr lang="zh-CN" altLang="en-US" b="1" dirty="0">
                <a:solidFill>
                  <a:srgbClr val="0033CC"/>
                </a:solidFill>
                <a:effectLst>
                  <a:outerShdw blurRad="38100" dist="38100" dir="2700000" algn="tl">
                    <a:srgbClr val="000000"/>
                  </a:outerShdw>
                </a:effectLst>
                <a:latin typeface="+mn-lt"/>
                <a:ea typeface="楷体" pitchFamily="49" charset="-122"/>
              </a:rPr>
              <a:t>张先生对李先生说他的孩子考上了大学</a:t>
            </a:r>
            <a:r>
              <a:rPr lang="zh-CN" altLang="en-US" b="1" dirty="0">
                <a:effectLst>
                  <a:outerShdw blurRad="38100" dist="38100" dir="2700000" algn="tl">
                    <a:srgbClr val="FFFFFF"/>
                  </a:outerShdw>
                </a:effectLst>
                <a:latin typeface="+mn-lt"/>
                <a:ea typeface="楷体" pitchFamily="49" charset="-122"/>
              </a:rPr>
              <a:t>”。请问是张先生的孩子考上了大学还是李先生的孩子考上了大学呢？光从这句话本身难以判断。</a:t>
            </a:r>
          </a:p>
          <a:p>
            <a:r>
              <a:rPr lang="zh-CN" altLang="en-US" b="1" dirty="0">
                <a:effectLst>
                  <a:outerShdw blurRad="38100" dist="38100" dir="2700000" algn="tl">
                    <a:srgbClr val="FFFFFF"/>
                  </a:outerShdw>
                </a:effectLst>
                <a:latin typeface="+mn-lt"/>
                <a:ea typeface="楷体" pitchFamily="49" charset="-122"/>
              </a:rPr>
              <a:t>　　</a:t>
            </a:r>
            <a:r>
              <a:rPr lang="en-US" altLang="zh-CN" b="1" dirty="0">
                <a:solidFill>
                  <a:srgbClr val="006600"/>
                </a:solidFill>
                <a:effectLst>
                  <a:outerShdw blurRad="38100" dist="38100" dir="2700000" algn="tl">
                    <a:srgbClr val="000000"/>
                  </a:outerShdw>
                </a:effectLst>
                <a:latin typeface="+mn-lt"/>
                <a:ea typeface="楷体" pitchFamily="49" charset="-122"/>
              </a:rPr>
              <a:t>(2) </a:t>
            </a:r>
            <a:r>
              <a:rPr lang="zh-CN" altLang="en-US" b="1" dirty="0">
                <a:solidFill>
                  <a:srgbClr val="006600"/>
                </a:solidFill>
                <a:effectLst>
                  <a:outerShdw blurRad="38100" dist="38100" dir="2700000" algn="tl">
                    <a:srgbClr val="000000"/>
                  </a:outerShdw>
                </a:effectLst>
                <a:latin typeface="+mn-lt"/>
                <a:ea typeface="楷体" pitchFamily="49" charset="-122"/>
              </a:rPr>
              <a:t>用自然语言来描述包含分支和循环的算法，不很方便。</a:t>
            </a:r>
          </a:p>
          <a:p>
            <a:r>
              <a:rPr lang="zh-CN" altLang="en-US" b="1" dirty="0">
                <a:solidFill>
                  <a:srgbClr val="006600"/>
                </a:solidFill>
                <a:effectLst>
                  <a:outerShdw blurRad="38100" dist="38100" dir="2700000" algn="tl">
                    <a:srgbClr val="000000"/>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因此，除了那些很简单的问题以外，一般不用自然语言描述算法。 </a:t>
            </a:r>
          </a:p>
        </p:txBody>
      </p:sp>
      <p:sp>
        <p:nvSpPr>
          <p:cNvPr id="2" name="灯片编号占位符 1">
            <a:extLst>
              <a:ext uri="{FF2B5EF4-FFF2-40B4-BE49-F238E27FC236}">
                <a16:creationId xmlns:a16="http://schemas.microsoft.com/office/drawing/2014/main" id="{CBE46D90-D639-D6E7-7A6D-53E3CB8DABF5}"/>
              </a:ext>
            </a:extLst>
          </p:cNvPr>
          <p:cNvSpPr>
            <a:spLocks noGrp="1"/>
          </p:cNvSpPr>
          <p:nvPr>
            <p:ph type="sldNum" sz="quarter" idx="12"/>
          </p:nvPr>
        </p:nvSpPr>
        <p:spPr/>
        <p:txBody>
          <a:bodyPr/>
          <a:lstStyle/>
          <a:p>
            <a:fld id="{15D7C00E-7268-483F-89C0-8B682B5C72E5}" type="slidenum">
              <a:rPr lang="en-US" altLang="zh-CN" smtClean="0"/>
              <a:pPr/>
              <a:t>38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1016"/>
                                        </p:tgtEl>
                                        <p:attrNameLst>
                                          <p:attrName>style.visibility</p:attrName>
                                        </p:attrNameLst>
                                      </p:cBhvr>
                                      <p:to>
                                        <p:strVal val="visible"/>
                                      </p:to>
                                    </p:set>
                                    <p:animEffect transition="in" filter="box(in)">
                                      <p:cBhvr>
                                        <p:cTn id="7" dur="500"/>
                                        <p:tgtEl>
                                          <p:spTgt spid="81101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1145">
                                            <p:txEl>
                                              <p:pRg st="0" end="0"/>
                                            </p:txEl>
                                          </p:spTgt>
                                        </p:tgtEl>
                                        <p:attrNameLst>
                                          <p:attrName>style.visibility</p:attrName>
                                        </p:attrNameLst>
                                      </p:cBhvr>
                                      <p:to>
                                        <p:strVal val="visible"/>
                                      </p:to>
                                    </p:set>
                                    <p:animEffect transition="in" filter="box(in)">
                                      <p:cBhvr>
                                        <p:cTn id="12" dur="500"/>
                                        <p:tgtEl>
                                          <p:spTgt spid="81114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1145">
                                            <p:txEl>
                                              <p:pRg st="1" end="1"/>
                                            </p:txEl>
                                          </p:spTgt>
                                        </p:tgtEl>
                                        <p:attrNameLst>
                                          <p:attrName>style.visibility</p:attrName>
                                        </p:attrNameLst>
                                      </p:cBhvr>
                                      <p:to>
                                        <p:strVal val="visible"/>
                                      </p:to>
                                    </p:set>
                                    <p:animEffect transition="in" filter="box(in)">
                                      <p:cBhvr>
                                        <p:cTn id="17" dur="500"/>
                                        <p:tgtEl>
                                          <p:spTgt spid="81114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1145">
                                            <p:txEl>
                                              <p:pRg st="2" end="2"/>
                                            </p:txEl>
                                          </p:spTgt>
                                        </p:tgtEl>
                                        <p:attrNameLst>
                                          <p:attrName>style.visibility</p:attrName>
                                        </p:attrNameLst>
                                      </p:cBhvr>
                                      <p:to>
                                        <p:strVal val="visible"/>
                                      </p:to>
                                    </p:set>
                                    <p:animEffect transition="in" filter="box(in)">
                                      <p:cBhvr>
                                        <p:cTn id="22" dur="500"/>
                                        <p:tgtEl>
                                          <p:spTgt spid="81114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1145">
                                            <p:txEl>
                                              <p:pRg st="3" end="3"/>
                                            </p:txEl>
                                          </p:spTgt>
                                        </p:tgtEl>
                                        <p:attrNameLst>
                                          <p:attrName>style.visibility</p:attrName>
                                        </p:attrNameLst>
                                      </p:cBhvr>
                                      <p:to>
                                        <p:strVal val="visible"/>
                                      </p:to>
                                    </p:set>
                                    <p:animEffect transition="in" filter="box(in)">
                                      <p:cBhvr>
                                        <p:cTn id="27" dur="500"/>
                                        <p:tgtEl>
                                          <p:spTgt spid="81114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1145">
                                            <p:txEl>
                                              <p:pRg st="4" end="4"/>
                                            </p:txEl>
                                          </p:spTgt>
                                        </p:tgtEl>
                                        <p:attrNameLst>
                                          <p:attrName>style.visibility</p:attrName>
                                        </p:attrNameLst>
                                      </p:cBhvr>
                                      <p:to>
                                        <p:strVal val="visible"/>
                                      </p:to>
                                    </p:set>
                                    <p:animEffect transition="in" filter="box(in)">
                                      <p:cBhvr>
                                        <p:cTn id="32" dur="500"/>
                                        <p:tgtEl>
                                          <p:spTgt spid="81114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1145">
                                            <p:txEl>
                                              <p:pRg st="5" end="5"/>
                                            </p:txEl>
                                          </p:spTgt>
                                        </p:tgtEl>
                                        <p:attrNameLst>
                                          <p:attrName>style.visibility</p:attrName>
                                        </p:attrNameLst>
                                      </p:cBhvr>
                                      <p:to>
                                        <p:strVal val="visible"/>
                                      </p:to>
                                    </p:set>
                                    <p:animEffect transition="in" filter="box(in)">
                                      <p:cBhvr>
                                        <p:cTn id="37" dur="500"/>
                                        <p:tgtEl>
                                          <p:spTgt spid="811145">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0" name="Text Box 2"/>
          <p:cNvSpPr txBox="1">
            <a:spLocks noChangeArrowheads="1"/>
          </p:cNvSpPr>
          <p:nvPr/>
        </p:nvSpPr>
        <p:spPr bwMode="auto">
          <a:xfrm>
            <a:off x="675097" y="188913"/>
            <a:ext cx="3387721" cy="519112"/>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4. </a:t>
            </a:r>
            <a:r>
              <a:rPr lang="zh-CN" altLang="en-US" sz="2800" b="1" dirty="0">
                <a:solidFill>
                  <a:srgbClr val="FF33CC"/>
                </a:solidFill>
                <a:effectLst>
                  <a:outerShdw blurRad="38100" dist="38100" dir="2700000" algn="tl">
                    <a:srgbClr val="000000"/>
                  </a:outerShdw>
                </a:effectLst>
                <a:latin typeface="+mn-lt"/>
                <a:ea typeface="楷体" pitchFamily="49" charset="-122"/>
              </a:rPr>
              <a:t>算法的描述方法</a:t>
            </a:r>
            <a:r>
              <a:rPr lang="zh-CN" altLang="en-US" sz="2800" dirty="0">
                <a:solidFill>
                  <a:srgbClr val="FF33CC"/>
                </a:solidFill>
                <a:latin typeface="+mn-lt"/>
                <a:ea typeface="楷体" pitchFamily="49" charset="-122"/>
              </a:rPr>
              <a:t> </a:t>
            </a:r>
          </a:p>
        </p:txBody>
      </p:sp>
      <p:sp>
        <p:nvSpPr>
          <p:cNvPr id="831491" name="Rectangle 3"/>
          <p:cNvSpPr>
            <a:spLocks noChangeArrowheads="1"/>
          </p:cNvSpPr>
          <p:nvPr/>
        </p:nvSpPr>
        <p:spPr bwMode="auto">
          <a:xfrm>
            <a:off x="1106897" y="609908"/>
            <a:ext cx="1955789" cy="523220"/>
          </a:xfrm>
          <a:prstGeom prst="rect">
            <a:avLst/>
          </a:prstGeom>
          <a:noFill/>
          <a:ln w="9525">
            <a:noFill/>
            <a:miter lim="800000"/>
            <a:headEnd/>
            <a:tailEnd/>
          </a:ln>
          <a:effectLst/>
        </p:spPr>
        <p:txBody>
          <a:bodyPr wrap="square" anchor="ctr">
            <a:spAutoFit/>
          </a:bodyPr>
          <a:lstStyle/>
          <a:p>
            <a:pPr>
              <a:buFont typeface="Wingdings" pitchFamily="2" charset="2"/>
              <a:buChar char="Ø"/>
            </a:pPr>
            <a:r>
              <a:rPr lang="en-US" altLang="zh-CN" sz="2800" b="1" dirty="0">
                <a:solidFill>
                  <a:srgbClr val="CC0000"/>
                </a:solidFill>
                <a:effectLst>
                  <a:outerShdw blurRad="38100" dist="38100" dir="2700000" algn="tl">
                    <a:srgbClr val="000000"/>
                  </a:outerShdw>
                </a:effectLst>
                <a:latin typeface="隶书" pitchFamily="49" charset="-122"/>
                <a:ea typeface="隶书" pitchFamily="49" charset="-122"/>
              </a:rPr>
              <a:t> </a:t>
            </a:r>
            <a:r>
              <a:rPr lang="zh-CN" altLang="en-US" sz="2800" b="1" dirty="0">
                <a:solidFill>
                  <a:srgbClr val="CC0000"/>
                </a:solidFill>
                <a:effectLst>
                  <a:outerShdw blurRad="38100" dist="38100" dir="2700000" algn="tl">
                    <a:srgbClr val="000000"/>
                  </a:outerShdw>
                </a:effectLst>
                <a:latin typeface="隶书" pitchFamily="49" charset="-122"/>
                <a:ea typeface="隶书" pitchFamily="49" charset="-122"/>
              </a:rPr>
              <a:t>流程图</a:t>
            </a:r>
          </a:p>
        </p:txBody>
      </p:sp>
      <p:grpSp>
        <p:nvGrpSpPr>
          <p:cNvPr id="133" name="组合 132"/>
          <p:cNvGrpSpPr/>
          <p:nvPr/>
        </p:nvGrpSpPr>
        <p:grpSpPr>
          <a:xfrm>
            <a:off x="1703512" y="3414166"/>
            <a:ext cx="9853807" cy="2751138"/>
            <a:chOff x="1214414" y="3357562"/>
            <a:chExt cx="9853807" cy="2751138"/>
          </a:xfrm>
        </p:grpSpPr>
        <p:sp>
          <p:nvSpPr>
            <p:cNvPr id="831493" name="Rectangle 5"/>
            <p:cNvSpPr>
              <a:spLocks noChangeArrowheads="1"/>
            </p:cNvSpPr>
            <p:nvPr/>
          </p:nvSpPr>
          <p:spPr bwMode="auto">
            <a:xfrm>
              <a:off x="1214414" y="3357562"/>
              <a:ext cx="9853807" cy="27511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endParaRPr lang="zh-CN" altLang="en-US"/>
            </a:p>
          </p:txBody>
        </p:sp>
        <p:sp>
          <p:nvSpPr>
            <p:cNvPr id="831494" name="AutoShape 6"/>
            <p:cNvSpPr>
              <a:spLocks noChangeArrowheads="1"/>
            </p:cNvSpPr>
            <p:nvPr/>
          </p:nvSpPr>
          <p:spPr bwMode="auto">
            <a:xfrm>
              <a:off x="3815507" y="3656012"/>
              <a:ext cx="1503363" cy="576263"/>
            </a:xfrm>
            <a:prstGeom prst="flowChartDecision">
              <a:avLst/>
            </a:prstGeom>
            <a:noFill/>
            <a:ln w="19050">
              <a:solidFill>
                <a:schemeClr val="tx1"/>
              </a:solidFill>
              <a:miter lim="800000"/>
              <a:headEnd/>
              <a:tailEnd/>
            </a:ln>
          </p:spPr>
          <p:txBody>
            <a:bodyPr/>
            <a:lstStyle/>
            <a:p>
              <a:endParaRPr lang="zh-CN" altLang="en-US"/>
            </a:p>
          </p:txBody>
        </p:sp>
        <p:sp>
          <p:nvSpPr>
            <p:cNvPr id="831495" name="AutoShape 7"/>
            <p:cNvSpPr>
              <a:spLocks noChangeArrowheads="1"/>
            </p:cNvSpPr>
            <p:nvPr/>
          </p:nvSpPr>
          <p:spPr bwMode="auto">
            <a:xfrm>
              <a:off x="1676377" y="3683000"/>
              <a:ext cx="1079500" cy="574675"/>
            </a:xfrm>
            <a:prstGeom prst="roundRect">
              <a:avLst>
                <a:gd name="adj" fmla="val 50000"/>
              </a:avLst>
            </a:prstGeom>
            <a:noFill/>
            <a:ln w="19050">
              <a:solidFill>
                <a:schemeClr val="tx1"/>
              </a:solidFill>
              <a:round/>
              <a:headEnd/>
              <a:tailEnd/>
            </a:ln>
          </p:spPr>
          <p:txBody>
            <a:bodyPr/>
            <a:lstStyle/>
            <a:p>
              <a:endParaRPr lang="zh-CN" altLang="en-US"/>
            </a:p>
          </p:txBody>
        </p:sp>
        <p:sp>
          <p:nvSpPr>
            <p:cNvPr id="831496" name="AutoShape 8"/>
            <p:cNvSpPr>
              <a:spLocks noChangeArrowheads="1"/>
            </p:cNvSpPr>
            <p:nvPr/>
          </p:nvSpPr>
          <p:spPr bwMode="auto">
            <a:xfrm>
              <a:off x="6378650" y="3619500"/>
              <a:ext cx="1235075" cy="576263"/>
            </a:xfrm>
            <a:prstGeom prst="flowChartInputOutput">
              <a:avLst/>
            </a:prstGeom>
            <a:noFill/>
            <a:ln w="19050">
              <a:solidFill>
                <a:schemeClr val="tx1"/>
              </a:solidFill>
              <a:miter lim="800000"/>
              <a:headEnd/>
              <a:tailEnd/>
            </a:ln>
          </p:spPr>
          <p:txBody>
            <a:bodyPr/>
            <a:lstStyle/>
            <a:p>
              <a:endParaRPr lang="zh-CN" altLang="en-US"/>
            </a:p>
          </p:txBody>
        </p:sp>
        <p:sp>
          <p:nvSpPr>
            <p:cNvPr id="831497" name="Rectangle 9"/>
            <p:cNvSpPr>
              <a:spLocks noChangeArrowheads="1"/>
            </p:cNvSpPr>
            <p:nvPr/>
          </p:nvSpPr>
          <p:spPr bwMode="auto">
            <a:xfrm>
              <a:off x="1727177" y="5054600"/>
              <a:ext cx="925513" cy="576263"/>
            </a:xfrm>
            <a:prstGeom prst="rect">
              <a:avLst/>
            </a:prstGeom>
            <a:noFill/>
            <a:ln w="19050">
              <a:solidFill>
                <a:schemeClr val="tx1"/>
              </a:solidFill>
              <a:miter lim="800000"/>
              <a:headEnd/>
              <a:tailEnd/>
            </a:ln>
          </p:spPr>
          <p:txBody>
            <a:bodyPr/>
            <a:lstStyle/>
            <a:p>
              <a:endParaRPr lang="zh-CN" altLang="en-US"/>
            </a:p>
          </p:txBody>
        </p:sp>
        <p:grpSp>
          <p:nvGrpSpPr>
            <p:cNvPr id="831498" name="Group 10"/>
            <p:cNvGrpSpPr>
              <a:grpSpLocks/>
            </p:cNvGrpSpPr>
            <p:nvPr/>
          </p:nvGrpSpPr>
          <p:grpSpPr bwMode="auto">
            <a:xfrm>
              <a:off x="8780979" y="3683000"/>
              <a:ext cx="1389064" cy="463550"/>
              <a:chOff x="11124" y="1752"/>
              <a:chExt cx="1620" cy="37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499" name="Line 11"/>
              <p:cNvSpPr>
                <a:spLocks noChangeShapeType="1"/>
              </p:cNvSpPr>
              <p:nvPr/>
            </p:nvSpPr>
            <p:spPr bwMode="auto">
              <a:xfrm>
                <a:off x="11664" y="1752"/>
                <a:ext cx="1080" cy="0"/>
              </a:xfrm>
              <a:prstGeom prst="line">
                <a:avLst/>
              </a:prstGeom>
              <a:grpFill/>
              <a:ln w="19050">
                <a:solidFill>
                  <a:schemeClr val="tx1"/>
                </a:solidFill>
                <a:round/>
                <a:headEnd/>
                <a:tailEnd/>
              </a:ln>
            </p:spPr>
            <p:txBody>
              <a:bodyPr/>
              <a:lstStyle/>
              <a:p>
                <a:endParaRPr lang="zh-CN" altLang="en-US"/>
              </a:p>
            </p:txBody>
          </p:sp>
          <p:sp>
            <p:nvSpPr>
              <p:cNvPr id="831500" name="Line 12"/>
              <p:cNvSpPr>
                <a:spLocks noChangeShapeType="1"/>
              </p:cNvSpPr>
              <p:nvPr/>
            </p:nvSpPr>
            <p:spPr bwMode="auto">
              <a:xfrm>
                <a:off x="11664" y="2130"/>
                <a:ext cx="1080" cy="0"/>
              </a:xfrm>
              <a:prstGeom prst="line">
                <a:avLst/>
              </a:prstGeom>
              <a:grpFill/>
              <a:ln w="19050">
                <a:solidFill>
                  <a:schemeClr val="tx1"/>
                </a:solidFill>
                <a:round/>
                <a:headEnd/>
                <a:tailEnd/>
              </a:ln>
            </p:spPr>
            <p:txBody>
              <a:bodyPr/>
              <a:lstStyle/>
              <a:p>
                <a:endParaRPr lang="zh-CN" altLang="en-US"/>
              </a:p>
            </p:txBody>
          </p:sp>
          <p:sp>
            <p:nvSpPr>
              <p:cNvPr id="831501" name="Line 13"/>
              <p:cNvSpPr>
                <a:spLocks noChangeShapeType="1"/>
              </p:cNvSpPr>
              <p:nvPr/>
            </p:nvSpPr>
            <p:spPr bwMode="auto">
              <a:xfrm>
                <a:off x="11664" y="1752"/>
                <a:ext cx="0" cy="356"/>
              </a:xfrm>
              <a:prstGeom prst="line">
                <a:avLst/>
              </a:prstGeom>
              <a:grpFill/>
              <a:ln w="19050">
                <a:solidFill>
                  <a:schemeClr val="tx1"/>
                </a:solidFill>
                <a:round/>
                <a:headEnd/>
                <a:tailEnd/>
              </a:ln>
            </p:spPr>
            <p:txBody>
              <a:bodyPr/>
              <a:lstStyle/>
              <a:p>
                <a:endParaRPr lang="zh-CN" altLang="en-US"/>
              </a:p>
            </p:txBody>
          </p:sp>
          <p:sp>
            <p:nvSpPr>
              <p:cNvPr id="831502" name="Line 14"/>
              <p:cNvSpPr>
                <a:spLocks noChangeShapeType="1"/>
              </p:cNvSpPr>
              <p:nvPr/>
            </p:nvSpPr>
            <p:spPr bwMode="auto">
              <a:xfrm>
                <a:off x="11124" y="1953"/>
                <a:ext cx="540" cy="0"/>
              </a:xfrm>
              <a:prstGeom prst="line">
                <a:avLst/>
              </a:prstGeom>
              <a:grpFill/>
              <a:ln w="19050">
                <a:solidFill>
                  <a:schemeClr val="tx1"/>
                </a:solidFill>
                <a:prstDash val="sysDot"/>
                <a:round/>
                <a:headEnd/>
                <a:tailEnd/>
              </a:ln>
            </p:spPr>
            <p:txBody>
              <a:bodyPr/>
              <a:lstStyle/>
              <a:p>
                <a:endParaRPr lang="zh-CN" altLang="en-US"/>
              </a:p>
            </p:txBody>
          </p:sp>
        </p:grpSp>
        <p:sp>
          <p:nvSpPr>
            <p:cNvPr id="831503" name="Oval 15"/>
            <p:cNvSpPr>
              <a:spLocks noChangeArrowheads="1"/>
            </p:cNvSpPr>
            <p:nvPr/>
          </p:nvSpPr>
          <p:spPr bwMode="auto">
            <a:xfrm>
              <a:off x="4412705" y="4987925"/>
              <a:ext cx="539750" cy="623888"/>
            </a:xfrm>
            <a:prstGeom prst="ellipse">
              <a:avLst/>
            </a:prstGeom>
            <a:noFill/>
            <a:ln w="19050">
              <a:solidFill>
                <a:schemeClr val="tx1"/>
              </a:solidFill>
              <a:round/>
              <a:headEnd/>
              <a:tailEnd/>
            </a:ln>
          </p:spPr>
          <p:txBody>
            <a:bodyPr/>
            <a:lstStyle/>
            <a:p>
              <a:endParaRPr lang="zh-CN" altLang="en-US"/>
            </a:p>
          </p:txBody>
        </p:sp>
        <p:grpSp>
          <p:nvGrpSpPr>
            <p:cNvPr id="831504" name="Group 16"/>
            <p:cNvGrpSpPr>
              <a:grpSpLocks/>
            </p:cNvGrpSpPr>
            <p:nvPr/>
          </p:nvGrpSpPr>
          <p:grpSpPr bwMode="auto">
            <a:xfrm>
              <a:off x="7049531" y="5010150"/>
              <a:ext cx="592138" cy="576263"/>
              <a:chOff x="8967" y="2667"/>
              <a:chExt cx="690" cy="46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505" name="Line 17"/>
              <p:cNvSpPr>
                <a:spLocks noChangeShapeType="1"/>
              </p:cNvSpPr>
              <p:nvPr/>
            </p:nvSpPr>
            <p:spPr bwMode="auto">
              <a:xfrm>
                <a:off x="8967" y="2667"/>
                <a:ext cx="0" cy="468"/>
              </a:xfrm>
              <a:prstGeom prst="line">
                <a:avLst/>
              </a:prstGeom>
              <a:grpFill/>
              <a:ln w="19050">
                <a:solidFill>
                  <a:schemeClr val="tx1"/>
                </a:solidFill>
                <a:round/>
                <a:headEnd/>
                <a:tailEnd type="stealth" w="sm" len="med"/>
              </a:ln>
            </p:spPr>
            <p:txBody>
              <a:bodyPr/>
              <a:lstStyle/>
              <a:p>
                <a:endParaRPr lang="zh-CN" altLang="en-US"/>
              </a:p>
            </p:txBody>
          </p:sp>
          <p:sp>
            <p:nvSpPr>
              <p:cNvPr id="831506" name="Line 18"/>
              <p:cNvSpPr>
                <a:spLocks noChangeShapeType="1"/>
              </p:cNvSpPr>
              <p:nvPr/>
            </p:nvSpPr>
            <p:spPr bwMode="auto">
              <a:xfrm flipH="1">
                <a:off x="9117" y="2874"/>
                <a:ext cx="540" cy="0"/>
              </a:xfrm>
              <a:prstGeom prst="line">
                <a:avLst/>
              </a:prstGeom>
              <a:grpFill/>
              <a:ln w="19050">
                <a:solidFill>
                  <a:schemeClr val="tx1"/>
                </a:solidFill>
                <a:round/>
                <a:headEnd/>
                <a:tailEnd type="stealth" w="sm" len="med"/>
              </a:ln>
            </p:spPr>
            <p:txBody>
              <a:bodyPr/>
              <a:lstStyle/>
              <a:p>
                <a:endParaRPr lang="zh-CN" altLang="en-US"/>
              </a:p>
            </p:txBody>
          </p:sp>
        </p:grpSp>
        <p:sp>
          <p:nvSpPr>
            <p:cNvPr id="831507" name="Text Box 19"/>
            <p:cNvSpPr txBox="1">
              <a:spLocks noChangeArrowheads="1"/>
            </p:cNvSpPr>
            <p:nvPr/>
          </p:nvSpPr>
          <p:spPr bwMode="auto">
            <a:xfrm>
              <a:off x="1804964" y="4257675"/>
              <a:ext cx="1066800" cy="396875"/>
            </a:xfrm>
            <a:prstGeom prst="rect">
              <a:avLst/>
            </a:prstGeom>
            <a:noFill/>
            <a:ln w="9525">
              <a:noFill/>
              <a:miter lim="800000"/>
              <a:headEnd/>
              <a:tailEnd/>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起止框</a:t>
              </a:r>
            </a:p>
          </p:txBody>
        </p:sp>
        <p:sp>
          <p:nvSpPr>
            <p:cNvPr id="831508" name="Text Box 20"/>
            <p:cNvSpPr txBox="1">
              <a:spLocks noChangeArrowheads="1"/>
            </p:cNvSpPr>
            <p:nvPr/>
          </p:nvSpPr>
          <p:spPr bwMode="auto">
            <a:xfrm>
              <a:off x="4169519" y="4294187"/>
              <a:ext cx="938213" cy="396875"/>
            </a:xfrm>
            <a:prstGeom prst="rect">
              <a:avLst/>
            </a:prstGeom>
            <a:noFill/>
            <a:ln w="9525">
              <a:noFill/>
              <a:miter lim="800000"/>
              <a:headEnd/>
              <a:tailEnd/>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判断框</a:t>
              </a:r>
            </a:p>
          </p:txBody>
        </p:sp>
        <p:sp>
          <p:nvSpPr>
            <p:cNvPr id="831509" name="Text Box 21"/>
            <p:cNvSpPr txBox="1">
              <a:spLocks noChangeArrowheads="1"/>
            </p:cNvSpPr>
            <p:nvPr/>
          </p:nvSpPr>
          <p:spPr bwMode="auto">
            <a:xfrm>
              <a:off x="6340550" y="4257675"/>
              <a:ext cx="1498600" cy="323850"/>
            </a:xfrm>
            <a:prstGeom prst="rect">
              <a:avLst/>
            </a:prstGeom>
            <a:noFill/>
            <a:ln w="9525">
              <a:noFill/>
              <a:miter lim="800000"/>
              <a:headEnd/>
              <a:tailEnd/>
            </a:ln>
          </p:spPr>
          <p:txBody>
            <a:bodyPr/>
            <a:lstStyle/>
            <a:p>
              <a:pPr algn="ctr"/>
              <a:r>
                <a:rPr lang="zh-CN" altLang="en-US" sz="1800" b="1">
                  <a:solidFill>
                    <a:srgbClr val="3333FF"/>
                  </a:solidFill>
                  <a:effectLst>
                    <a:outerShdw blurRad="38100" dist="38100" dir="2700000" algn="tl">
                      <a:srgbClr val="000000">
                        <a:alpha val="43137"/>
                      </a:srgbClr>
                    </a:outerShdw>
                  </a:effectLst>
                  <a:latin typeface="楷体" pitchFamily="49" charset="-122"/>
                  <a:ea typeface="楷体" pitchFamily="49" charset="-122"/>
                </a:rPr>
                <a:t>输入、输出框</a:t>
              </a:r>
            </a:p>
          </p:txBody>
        </p:sp>
        <p:sp>
          <p:nvSpPr>
            <p:cNvPr id="831510" name="Text Box 22"/>
            <p:cNvSpPr txBox="1">
              <a:spLocks noChangeArrowheads="1"/>
            </p:cNvSpPr>
            <p:nvPr/>
          </p:nvSpPr>
          <p:spPr bwMode="auto">
            <a:xfrm>
              <a:off x="9205764" y="4257675"/>
              <a:ext cx="1009650" cy="323850"/>
            </a:xfrm>
            <a:prstGeom prst="rect">
              <a:avLst/>
            </a:prstGeom>
            <a:noFill/>
            <a:ln w="9525">
              <a:noFill/>
              <a:miter lim="800000"/>
              <a:headEnd/>
              <a:tailEnd/>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注释框</a:t>
              </a:r>
            </a:p>
          </p:txBody>
        </p:sp>
        <p:sp>
          <p:nvSpPr>
            <p:cNvPr id="831511" name="Text Box 23"/>
            <p:cNvSpPr txBox="1">
              <a:spLocks noChangeArrowheads="1"/>
            </p:cNvSpPr>
            <p:nvPr/>
          </p:nvSpPr>
          <p:spPr bwMode="auto">
            <a:xfrm>
              <a:off x="1804964" y="5662612"/>
              <a:ext cx="993775" cy="287338"/>
            </a:xfrm>
            <a:prstGeom prst="rect">
              <a:avLst/>
            </a:prstGeom>
            <a:noFill/>
            <a:ln w="9525">
              <a:noFill/>
              <a:miter lim="800000"/>
              <a:headEnd/>
              <a:tailEnd/>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itchFamily="49" charset="-122"/>
                  <a:ea typeface="楷体" pitchFamily="49" charset="-122"/>
                </a:rPr>
                <a:t>处理框</a:t>
              </a:r>
            </a:p>
          </p:txBody>
        </p:sp>
        <p:sp>
          <p:nvSpPr>
            <p:cNvPr id="831512" name="Text Box 24"/>
            <p:cNvSpPr txBox="1">
              <a:spLocks noChangeArrowheads="1"/>
            </p:cNvSpPr>
            <p:nvPr/>
          </p:nvSpPr>
          <p:spPr bwMode="auto">
            <a:xfrm>
              <a:off x="4334917" y="5657850"/>
              <a:ext cx="1082675" cy="349250"/>
            </a:xfrm>
            <a:prstGeom prst="rect">
              <a:avLst/>
            </a:prstGeom>
            <a:noFill/>
            <a:ln w="9525">
              <a:noFill/>
              <a:miter lim="800000"/>
              <a:headEnd/>
              <a:tailEnd/>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itchFamily="49" charset="-122"/>
                  <a:ea typeface="楷体" pitchFamily="49" charset="-122"/>
                </a:rPr>
                <a:t>连接点</a:t>
              </a:r>
            </a:p>
          </p:txBody>
        </p:sp>
        <p:sp>
          <p:nvSpPr>
            <p:cNvPr id="831513" name="Text Box 25"/>
            <p:cNvSpPr txBox="1">
              <a:spLocks noChangeArrowheads="1"/>
            </p:cNvSpPr>
            <p:nvPr/>
          </p:nvSpPr>
          <p:spPr bwMode="auto">
            <a:xfrm>
              <a:off x="6788225" y="5651500"/>
              <a:ext cx="1050925" cy="422275"/>
            </a:xfrm>
            <a:prstGeom prst="rect">
              <a:avLst/>
            </a:prstGeom>
            <a:noFill/>
            <a:ln w="9525">
              <a:noFill/>
              <a:miter lim="800000"/>
              <a:headEnd/>
              <a:tailEnd/>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流程线</a:t>
              </a:r>
            </a:p>
          </p:txBody>
        </p:sp>
      </p:grpSp>
      <p:grpSp>
        <p:nvGrpSpPr>
          <p:cNvPr id="831613" name="Group 125"/>
          <p:cNvGrpSpPr>
            <a:grpSpLocks/>
          </p:cNvGrpSpPr>
          <p:nvPr/>
        </p:nvGrpSpPr>
        <p:grpSpPr bwMode="auto">
          <a:xfrm>
            <a:off x="-9117" y="0"/>
            <a:ext cx="446088" cy="6858000"/>
            <a:chOff x="0" y="0"/>
            <a:chExt cx="281" cy="4320"/>
          </a:xfrm>
        </p:grpSpPr>
        <p:sp>
          <p:nvSpPr>
            <p:cNvPr id="831614" name="Text Box 1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31615" name="Text Box 1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1618" name="Rectangle 130"/>
          <p:cNvSpPr>
            <a:spLocks noChangeArrowheads="1"/>
          </p:cNvSpPr>
          <p:nvPr/>
        </p:nvSpPr>
        <p:spPr bwMode="auto">
          <a:xfrm>
            <a:off x="1686905" y="1129968"/>
            <a:ext cx="9870414" cy="1938992"/>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itchFamily="49" charset="-122"/>
                <a:ea typeface="楷体" pitchFamily="49" charset="-122"/>
              </a:rPr>
              <a:t>    流程图是一种传统的算法表示法，利用</a:t>
            </a:r>
            <a:r>
              <a:rPr lang="zh-CN" altLang="en-US" b="1" dirty="0">
                <a:solidFill>
                  <a:srgbClr val="CC0000"/>
                </a:solidFill>
                <a:effectLst>
                  <a:outerShdw blurRad="38100" dist="38100" dir="2700000" algn="tl">
                    <a:srgbClr val="000000"/>
                  </a:outerShdw>
                </a:effectLst>
                <a:latin typeface="楷体" pitchFamily="49" charset="-122"/>
                <a:ea typeface="楷体" pitchFamily="49" charset="-122"/>
              </a:rPr>
              <a:t>几何图形的框</a:t>
            </a:r>
            <a:r>
              <a:rPr lang="zh-CN" altLang="en-US" b="1" dirty="0">
                <a:effectLst>
                  <a:outerShdw blurRad="38100" dist="38100" dir="2700000" algn="tl">
                    <a:srgbClr val="FFFFFF"/>
                  </a:outerShdw>
                </a:effectLst>
                <a:latin typeface="楷体" pitchFamily="49" charset="-122"/>
                <a:ea typeface="楷体" pitchFamily="49" charset="-122"/>
              </a:rPr>
              <a:t>来代表各种不同性质的操作，用流程线来指示算法的执行方向。由于其简单直观，所以应用广泛，特别是在早期语言设计阶段，只有通过流程图才能简明地表述算法，流程图成为程序员们交流的重要手段，直到结构化的程序设计语言出现，对流程图的依赖才有所降低。 </a:t>
            </a:r>
          </a:p>
        </p:txBody>
      </p:sp>
      <p:grpSp>
        <p:nvGrpSpPr>
          <p:cNvPr id="132" name="组合 131"/>
          <p:cNvGrpSpPr/>
          <p:nvPr/>
        </p:nvGrpSpPr>
        <p:grpSpPr>
          <a:xfrm>
            <a:off x="2409680" y="1147322"/>
            <a:ext cx="8424863" cy="5589587"/>
            <a:chOff x="642910" y="857271"/>
            <a:chExt cx="8424863" cy="5589587"/>
          </a:xfrm>
        </p:grpSpPr>
        <p:grpSp>
          <p:nvGrpSpPr>
            <p:cNvPr id="831717" name="Group 229"/>
            <p:cNvGrpSpPr>
              <a:grpSpLocks/>
            </p:cNvGrpSpPr>
            <p:nvPr/>
          </p:nvGrpSpPr>
          <p:grpSpPr bwMode="auto">
            <a:xfrm>
              <a:off x="642910" y="857271"/>
              <a:ext cx="8424863" cy="5589587"/>
              <a:chOff x="385" y="782"/>
              <a:chExt cx="5307" cy="3521"/>
            </a:xfrm>
          </p:grpSpPr>
          <p:sp>
            <p:nvSpPr>
              <p:cNvPr id="831619" name="Rectangle 131"/>
              <p:cNvSpPr>
                <a:spLocks noChangeArrowheads="1"/>
              </p:cNvSpPr>
              <p:nvPr/>
            </p:nvSpPr>
            <p:spPr bwMode="auto">
              <a:xfrm>
                <a:off x="385" y="782"/>
                <a:ext cx="5307" cy="3521"/>
              </a:xfrm>
              <a:prstGeom prst="rect">
                <a:avLst/>
              </a:prstGeom>
              <a:gradFill rotWithShape="1">
                <a:gsLst>
                  <a:gs pos="0">
                    <a:srgbClr val="00FFFF"/>
                  </a:gs>
                  <a:gs pos="100000">
                    <a:schemeClr val="bg1"/>
                  </a:gs>
                </a:gsLst>
                <a:lin ang="5400000" scaled="1"/>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1620" name="Group 132"/>
              <p:cNvGrpSpPr>
                <a:grpSpLocks/>
              </p:cNvGrpSpPr>
              <p:nvPr/>
            </p:nvGrpSpPr>
            <p:grpSpPr bwMode="auto">
              <a:xfrm>
                <a:off x="612" y="916"/>
                <a:ext cx="4990" cy="3352"/>
                <a:chOff x="2218" y="1971"/>
                <a:chExt cx="7470" cy="6053"/>
              </a:xfrm>
            </p:grpSpPr>
            <p:grpSp>
              <p:nvGrpSpPr>
                <p:cNvPr id="831621" name="Group 133"/>
                <p:cNvGrpSpPr>
                  <a:grpSpLocks/>
                </p:cNvGrpSpPr>
                <p:nvPr/>
              </p:nvGrpSpPr>
              <p:grpSpPr bwMode="auto">
                <a:xfrm>
                  <a:off x="5910" y="1973"/>
                  <a:ext cx="3778" cy="6051"/>
                  <a:chOff x="5762" y="2210"/>
                  <a:chExt cx="3778" cy="6051"/>
                </a:xfrm>
              </p:grpSpPr>
              <p:sp>
                <p:nvSpPr>
                  <p:cNvPr id="831622" name="Text Box 134"/>
                  <p:cNvSpPr txBox="1">
                    <a:spLocks noChangeArrowheads="1"/>
                  </p:cNvSpPr>
                  <p:nvPr/>
                </p:nvSpPr>
                <p:spPr bwMode="auto">
                  <a:xfrm>
                    <a:off x="6300" y="7793"/>
                    <a:ext cx="3240" cy="468"/>
                  </a:xfrm>
                  <a:prstGeom prst="rect">
                    <a:avLst/>
                  </a:prstGeom>
                  <a:noFill/>
                  <a:ln w="9525">
                    <a:noFill/>
                    <a:miter lim="800000"/>
                    <a:headEnd/>
                    <a:tailEnd/>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itchFamily="49" charset="-122"/>
                      </a:rPr>
                      <a:t>2】</a:t>
                    </a:r>
                    <a:r>
                      <a:rPr lang="zh-CN" altLang="en-US" sz="1600" b="1" dirty="0">
                        <a:solidFill>
                          <a:srgbClr val="D60093"/>
                        </a:solidFill>
                        <a:effectLst>
                          <a:outerShdw blurRad="38100" dist="38100" dir="2700000" algn="tl">
                            <a:srgbClr val="000000">
                              <a:alpha val="43137"/>
                            </a:srgbClr>
                          </a:outerShdw>
                        </a:effectLst>
                        <a:latin typeface="+mn-lt"/>
                        <a:ea typeface="楷体" pitchFamily="49" charset="-122"/>
                      </a:rPr>
                      <a:t>的算法的流程图</a:t>
                    </a:r>
                  </a:p>
                </p:txBody>
              </p:sp>
              <p:grpSp>
                <p:nvGrpSpPr>
                  <p:cNvPr id="831623" name="Group 135"/>
                  <p:cNvGrpSpPr>
                    <a:grpSpLocks/>
                  </p:cNvGrpSpPr>
                  <p:nvPr/>
                </p:nvGrpSpPr>
                <p:grpSpPr bwMode="auto">
                  <a:xfrm>
                    <a:off x="5762" y="2210"/>
                    <a:ext cx="3193" cy="5403"/>
                    <a:chOff x="5762" y="2210"/>
                    <a:chExt cx="3193" cy="5403"/>
                  </a:xfrm>
                </p:grpSpPr>
                <p:grpSp>
                  <p:nvGrpSpPr>
                    <p:cNvPr id="831624" name="Group 136"/>
                    <p:cNvGrpSpPr>
                      <a:grpSpLocks/>
                    </p:cNvGrpSpPr>
                    <p:nvPr/>
                  </p:nvGrpSpPr>
                  <p:grpSpPr bwMode="auto">
                    <a:xfrm>
                      <a:off x="7425" y="2210"/>
                      <a:ext cx="1260" cy="468"/>
                      <a:chOff x="3060" y="2210"/>
                      <a:chExt cx="1260" cy="468"/>
                    </a:xfrm>
                  </p:grpSpPr>
                  <p:sp>
                    <p:nvSpPr>
                      <p:cNvPr id="831625" name="AutoShape 137"/>
                      <p:cNvSpPr>
                        <a:spLocks noChangeArrowheads="1"/>
                      </p:cNvSpPr>
                      <p:nvPr/>
                    </p:nvSpPr>
                    <p:spPr bwMode="auto">
                      <a:xfrm>
                        <a:off x="3060" y="2220"/>
                        <a:ext cx="1260" cy="312"/>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26" name="Text Box 138"/>
                      <p:cNvSpPr txBox="1">
                        <a:spLocks noChangeArrowheads="1"/>
                      </p:cNvSpPr>
                      <p:nvPr/>
                    </p:nvSpPr>
                    <p:spPr bwMode="auto">
                      <a:xfrm>
                        <a:off x="3405" y="2210"/>
                        <a:ext cx="900" cy="468"/>
                      </a:xfrm>
                      <a:prstGeom prst="rect">
                        <a:avLst/>
                      </a:prstGeom>
                      <a:noFill/>
                      <a:ln w="9525">
                        <a:noFill/>
                        <a:miter lim="800000"/>
                        <a:headEnd/>
                        <a:tailEnd/>
                      </a:ln>
                    </p:spPr>
                    <p:txBody>
                      <a:bodyPr/>
                      <a:lstStyle/>
                      <a:p>
                        <a:pPr algn="just"/>
                        <a:r>
                          <a:rPr lang="zh-CN" altLang="en-US" sz="1400" b="1" dirty="0">
                            <a:latin typeface="+mn-lt"/>
                            <a:ea typeface="楷体" pitchFamily="49" charset="-122"/>
                          </a:rPr>
                          <a:t>开 始</a:t>
                        </a:r>
                      </a:p>
                    </p:txBody>
                  </p:sp>
                </p:grpSp>
                <p:grpSp>
                  <p:nvGrpSpPr>
                    <p:cNvPr id="831627" name="Group 139"/>
                    <p:cNvGrpSpPr>
                      <a:grpSpLocks/>
                    </p:cNvGrpSpPr>
                    <p:nvPr/>
                  </p:nvGrpSpPr>
                  <p:grpSpPr bwMode="auto">
                    <a:xfrm>
                      <a:off x="7545" y="2849"/>
                      <a:ext cx="1142" cy="468"/>
                      <a:chOff x="7545" y="2894"/>
                      <a:chExt cx="1142" cy="468"/>
                    </a:xfrm>
                  </p:grpSpPr>
                  <p:sp>
                    <p:nvSpPr>
                      <p:cNvPr id="831628" name="Rectangle 140"/>
                      <p:cNvSpPr>
                        <a:spLocks noChangeArrowheads="1"/>
                      </p:cNvSpPr>
                      <p:nvPr/>
                    </p:nvSpPr>
                    <p:spPr bwMode="auto">
                      <a:xfrm>
                        <a:off x="7545" y="292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29" name="Text Box 141"/>
                      <p:cNvSpPr txBox="1">
                        <a:spLocks noChangeArrowheads="1"/>
                      </p:cNvSpPr>
                      <p:nvPr/>
                    </p:nvSpPr>
                    <p:spPr bwMode="auto">
                      <a:xfrm>
                        <a:off x="7847" y="2894"/>
                        <a:ext cx="840" cy="468"/>
                      </a:xfrm>
                      <a:prstGeom prst="rect">
                        <a:avLst/>
                      </a:prstGeom>
                      <a:noFill/>
                      <a:ln w="9525">
                        <a:noFill/>
                        <a:miter lim="800000"/>
                        <a:headEnd/>
                        <a:tailEnd/>
                      </a:ln>
                    </p:spPr>
                    <p:txBody>
                      <a:bodyPr/>
                      <a:lstStyle/>
                      <a:p>
                        <a:pPr algn="just"/>
                        <a:r>
                          <a:rPr lang="en-US" altLang="zh-CN" sz="1400" b="1" dirty="0" err="1">
                            <a:latin typeface="+mn-lt"/>
                            <a:ea typeface="楷体" pitchFamily="49" charset="-122"/>
                          </a:rPr>
                          <a:t>i</a:t>
                        </a:r>
                        <a:r>
                          <a:rPr lang="en-US" altLang="zh-CN" sz="1400" b="1" dirty="0">
                            <a:latin typeface="+mn-lt"/>
                            <a:ea typeface="楷体" pitchFamily="49" charset="-122"/>
                          </a:rPr>
                          <a:t> = 9</a:t>
                        </a:r>
                      </a:p>
                    </p:txBody>
                  </p:sp>
                </p:grpSp>
                <p:grpSp>
                  <p:nvGrpSpPr>
                    <p:cNvPr id="831630" name="Group 142"/>
                    <p:cNvGrpSpPr>
                      <a:grpSpLocks/>
                    </p:cNvGrpSpPr>
                    <p:nvPr/>
                  </p:nvGrpSpPr>
                  <p:grpSpPr bwMode="auto">
                    <a:xfrm>
                      <a:off x="7560" y="3510"/>
                      <a:ext cx="1089" cy="468"/>
                      <a:chOff x="7560" y="3585"/>
                      <a:chExt cx="1089" cy="468"/>
                    </a:xfrm>
                  </p:grpSpPr>
                  <p:sp>
                    <p:nvSpPr>
                      <p:cNvPr id="831631" name="Rectangle 143"/>
                      <p:cNvSpPr>
                        <a:spLocks noChangeArrowheads="1"/>
                      </p:cNvSpPr>
                      <p:nvPr/>
                    </p:nvSpPr>
                    <p:spPr bwMode="auto">
                      <a:xfrm>
                        <a:off x="7560" y="361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2" name="Text Box 144"/>
                      <p:cNvSpPr txBox="1">
                        <a:spLocks noChangeArrowheads="1"/>
                      </p:cNvSpPr>
                      <p:nvPr/>
                    </p:nvSpPr>
                    <p:spPr bwMode="auto">
                      <a:xfrm>
                        <a:off x="7809" y="3585"/>
                        <a:ext cx="840" cy="468"/>
                      </a:xfrm>
                      <a:prstGeom prst="rect">
                        <a:avLst/>
                      </a:prstGeom>
                      <a:noFill/>
                      <a:ln w="9525">
                        <a:noFill/>
                        <a:miter lim="800000"/>
                        <a:headEnd/>
                        <a:tailEnd/>
                      </a:ln>
                    </p:spPr>
                    <p:txBody>
                      <a:bodyPr/>
                      <a:lstStyle/>
                      <a:p>
                        <a:pPr algn="just"/>
                        <a:r>
                          <a:rPr lang="en-US" altLang="zh-CN" sz="1400" b="1" dirty="0">
                            <a:latin typeface="+mn-lt"/>
                            <a:ea typeface="楷体" pitchFamily="49" charset="-122"/>
                          </a:rPr>
                          <a:t>a</a:t>
                        </a:r>
                        <a:r>
                          <a:rPr lang="en-US" altLang="zh-CN" sz="1400" b="1" baseline="-25000" dirty="0">
                            <a:latin typeface="+mn-lt"/>
                            <a:ea typeface="楷体" pitchFamily="49" charset="-122"/>
                          </a:rPr>
                          <a:t>1</a:t>
                        </a:r>
                        <a:r>
                          <a:rPr lang="en-US" altLang="zh-CN" sz="1400" b="1" dirty="0">
                            <a:latin typeface="+mn-lt"/>
                            <a:ea typeface="楷体" pitchFamily="49" charset="-122"/>
                          </a:rPr>
                          <a:t> = 1</a:t>
                        </a:r>
                      </a:p>
                    </p:txBody>
                  </p:sp>
                </p:grpSp>
                <p:grpSp>
                  <p:nvGrpSpPr>
                    <p:cNvPr id="831633" name="Group 145"/>
                    <p:cNvGrpSpPr>
                      <a:grpSpLocks/>
                    </p:cNvGrpSpPr>
                    <p:nvPr/>
                  </p:nvGrpSpPr>
                  <p:grpSpPr bwMode="auto">
                    <a:xfrm>
                      <a:off x="7455" y="5364"/>
                      <a:ext cx="1230" cy="468"/>
                      <a:chOff x="7470" y="5379"/>
                      <a:chExt cx="1230" cy="468"/>
                    </a:xfrm>
                  </p:grpSpPr>
                  <p:sp>
                    <p:nvSpPr>
                      <p:cNvPr id="831634" name="AutoShape 146"/>
                      <p:cNvSpPr>
                        <a:spLocks noChangeArrowheads="1"/>
                      </p:cNvSpPr>
                      <p:nvPr/>
                    </p:nvSpPr>
                    <p:spPr bwMode="auto">
                      <a:xfrm>
                        <a:off x="7470" y="5379"/>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a:ln>
                        <a:headEnd/>
                        <a:tailEnd/>
                      </a:ln>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35" name="Text Box 147"/>
                      <p:cNvSpPr txBox="1">
                        <a:spLocks noChangeArrowheads="1"/>
                      </p:cNvSpPr>
                      <p:nvPr/>
                    </p:nvSpPr>
                    <p:spPr bwMode="auto">
                      <a:xfrm>
                        <a:off x="7858" y="5414"/>
                        <a:ext cx="547" cy="422"/>
                      </a:xfrm>
                      <a:prstGeom prst="rect">
                        <a:avLst/>
                      </a:prstGeom>
                      <a:noFill/>
                      <a:ln w="9525">
                        <a:noFill/>
                        <a:miter lim="800000"/>
                        <a:headEnd/>
                        <a:tailEnd/>
                      </a:ln>
                    </p:spPr>
                    <p:txBody>
                      <a:bodyPr/>
                      <a:lstStyle/>
                      <a:p>
                        <a:pPr algn="just"/>
                        <a:r>
                          <a:rPr lang="en-US" altLang="zh-CN" sz="1400" b="1" dirty="0" err="1">
                            <a:latin typeface="+mn-lt"/>
                            <a:ea typeface="楷体" pitchFamily="49" charset="-122"/>
                          </a:rPr>
                          <a:t>i</a:t>
                        </a:r>
                        <a:r>
                          <a:rPr lang="en-US" altLang="zh-CN" sz="1400" b="1" dirty="0">
                            <a:latin typeface="+mn-lt"/>
                            <a:ea typeface="楷体" pitchFamily="49" charset="-122"/>
                          </a:rPr>
                          <a:t> </a:t>
                        </a:r>
                        <a:r>
                          <a:rPr lang="en-US" altLang="zh-CN" sz="1400" b="1" dirty="0">
                            <a:effectLst>
                              <a:outerShdw blurRad="38100" dist="38100" dir="2700000" algn="tl">
                                <a:srgbClr val="FFFFFF"/>
                              </a:outerShdw>
                            </a:effectLst>
                            <a:latin typeface="+mn-lt"/>
                            <a:ea typeface="楷体" pitchFamily="49" charset="-122"/>
                          </a:rPr>
                          <a:t>≥</a:t>
                        </a:r>
                        <a:r>
                          <a:rPr lang="en-US" altLang="zh-CN" sz="1400" b="1" dirty="0">
                            <a:latin typeface="+mn-lt"/>
                            <a:ea typeface="楷体" pitchFamily="49" charset="-122"/>
                          </a:rPr>
                          <a:t> 1</a:t>
                        </a:r>
                      </a:p>
                    </p:txBody>
                  </p:sp>
                </p:grpSp>
                <p:grpSp>
                  <p:nvGrpSpPr>
                    <p:cNvPr id="831636" name="Group 148"/>
                    <p:cNvGrpSpPr>
                      <a:grpSpLocks/>
                    </p:cNvGrpSpPr>
                    <p:nvPr/>
                  </p:nvGrpSpPr>
                  <p:grpSpPr bwMode="auto">
                    <a:xfrm>
                      <a:off x="5790" y="4548"/>
                      <a:ext cx="1080" cy="468"/>
                      <a:chOff x="5790" y="4548"/>
                      <a:chExt cx="1080" cy="468"/>
                    </a:xfrm>
                  </p:grpSpPr>
                  <p:sp>
                    <p:nvSpPr>
                      <p:cNvPr id="831637" name="Rectangle 149"/>
                      <p:cNvSpPr>
                        <a:spLocks noChangeArrowheads="1"/>
                      </p:cNvSpPr>
                      <p:nvPr/>
                    </p:nvSpPr>
                    <p:spPr bwMode="auto">
                      <a:xfrm>
                        <a:off x="5790" y="457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8" name="Text Box 150"/>
                      <p:cNvSpPr txBox="1">
                        <a:spLocks noChangeArrowheads="1"/>
                      </p:cNvSpPr>
                      <p:nvPr/>
                    </p:nvSpPr>
                    <p:spPr bwMode="auto">
                      <a:xfrm>
                        <a:off x="5940" y="4548"/>
                        <a:ext cx="840" cy="468"/>
                      </a:xfrm>
                      <a:prstGeom prst="rect">
                        <a:avLst/>
                      </a:prstGeom>
                      <a:noFill/>
                      <a:ln w="9525">
                        <a:noFill/>
                        <a:miter lim="800000"/>
                        <a:headEnd/>
                        <a:tailEnd/>
                      </a:ln>
                    </p:spPr>
                    <p:txBody>
                      <a:bodyPr/>
                      <a:lstStyle/>
                      <a:p>
                        <a:pPr algn="just"/>
                        <a:r>
                          <a:rPr lang="en-US" altLang="zh-CN" sz="1400" b="1" dirty="0" err="1">
                            <a:latin typeface="+mn-lt"/>
                            <a:ea typeface="楷体" pitchFamily="49" charset="-122"/>
                          </a:rPr>
                          <a:t>i</a:t>
                        </a:r>
                        <a:r>
                          <a:rPr lang="en-US" altLang="zh-CN" sz="1400" b="1" dirty="0">
                            <a:latin typeface="+mn-lt"/>
                            <a:ea typeface="楷体" pitchFamily="49" charset="-122"/>
                          </a:rPr>
                          <a:t> = </a:t>
                        </a:r>
                        <a:r>
                          <a:rPr lang="en-US" altLang="zh-CN" sz="1400" b="1" dirty="0" err="1">
                            <a:latin typeface="+mn-lt"/>
                            <a:ea typeface="楷体" pitchFamily="49" charset="-122"/>
                          </a:rPr>
                          <a:t>i</a:t>
                        </a:r>
                        <a:r>
                          <a:rPr lang="en-US" altLang="zh-CN" sz="1400" b="1" dirty="0">
                            <a:latin typeface="+mn-lt"/>
                            <a:ea typeface="楷体" pitchFamily="49" charset="-122"/>
                          </a:rPr>
                          <a:t> - 1</a:t>
                        </a:r>
                      </a:p>
                    </p:txBody>
                  </p:sp>
                </p:grpSp>
                <p:grpSp>
                  <p:nvGrpSpPr>
                    <p:cNvPr id="831639" name="Group 151"/>
                    <p:cNvGrpSpPr>
                      <a:grpSpLocks/>
                    </p:cNvGrpSpPr>
                    <p:nvPr/>
                  </p:nvGrpSpPr>
                  <p:grpSpPr bwMode="auto">
                    <a:xfrm>
                      <a:off x="5762" y="5274"/>
                      <a:ext cx="1108" cy="593"/>
                      <a:chOff x="5762" y="4779"/>
                      <a:chExt cx="1108" cy="593"/>
                    </a:xfrm>
                  </p:grpSpPr>
                  <p:sp>
                    <p:nvSpPr>
                      <p:cNvPr id="831640" name="Rectangle 152"/>
                      <p:cNvSpPr>
                        <a:spLocks noChangeArrowheads="1"/>
                      </p:cNvSpPr>
                      <p:nvPr/>
                    </p:nvSpPr>
                    <p:spPr bwMode="auto">
                      <a:xfrm>
                        <a:off x="5790" y="4833"/>
                        <a:ext cx="1080" cy="539"/>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41" name="Text Box 153"/>
                      <p:cNvSpPr txBox="1">
                        <a:spLocks noChangeArrowheads="1"/>
                      </p:cNvSpPr>
                      <p:nvPr/>
                    </p:nvSpPr>
                    <p:spPr bwMode="auto">
                      <a:xfrm>
                        <a:off x="5762" y="4779"/>
                        <a:ext cx="1088" cy="593"/>
                      </a:xfrm>
                      <a:prstGeom prst="rect">
                        <a:avLst/>
                      </a:prstGeom>
                      <a:noFill/>
                      <a:ln w="9525">
                        <a:noFill/>
                        <a:miter lim="800000"/>
                        <a:headEnd/>
                        <a:tailEnd/>
                      </a:ln>
                    </p:spPr>
                    <p:txBody>
                      <a:bodyPr/>
                      <a:lstStyle/>
                      <a:p>
                        <a:pPr algn="just"/>
                        <a:r>
                          <a:rPr lang="en-US" altLang="zh-CN" sz="1400" b="1" dirty="0">
                            <a:latin typeface="+mn-lt"/>
                            <a:ea typeface="楷体" pitchFamily="49" charset="-122"/>
                          </a:rPr>
                          <a:t>a</a:t>
                        </a:r>
                        <a:r>
                          <a:rPr lang="en-US" altLang="zh-CN" sz="1400" b="1" baseline="-25000" dirty="0">
                            <a:latin typeface="+mn-lt"/>
                            <a:ea typeface="楷体" pitchFamily="49" charset="-122"/>
                          </a:rPr>
                          <a:t>0</a:t>
                        </a:r>
                        <a:r>
                          <a:rPr lang="en-US" altLang="zh-CN" sz="1400" b="1" dirty="0">
                            <a:latin typeface="+mn-lt"/>
                            <a:ea typeface="楷体" pitchFamily="49" charset="-122"/>
                          </a:rPr>
                          <a:t> = 2*(a</a:t>
                        </a:r>
                        <a:r>
                          <a:rPr lang="en-US" altLang="zh-CN" sz="1400" b="1" baseline="-25000" dirty="0">
                            <a:latin typeface="+mn-lt"/>
                            <a:ea typeface="楷体" pitchFamily="49" charset="-122"/>
                          </a:rPr>
                          <a:t>1</a:t>
                        </a:r>
                        <a:r>
                          <a:rPr lang="en-US" altLang="zh-CN" sz="1400" b="1" dirty="0">
                            <a:latin typeface="+mn-lt"/>
                            <a:ea typeface="楷体" pitchFamily="49" charset="-122"/>
                          </a:rPr>
                          <a:t>+1)</a:t>
                        </a:r>
                      </a:p>
                      <a:p>
                        <a:pPr algn="just"/>
                        <a:r>
                          <a:rPr lang="en-US" altLang="zh-CN" sz="1400" b="1" dirty="0">
                            <a:latin typeface="+mn-lt"/>
                            <a:ea typeface="楷体" pitchFamily="49" charset="-122"/>
                          </a:rPr>
                          <a:t>a</a:t>
                        </a:r>
                        <a:r>
                          <a:rPr lang="en-US" altLang="zh-CN" sz="1400" b="1" baseline="-25000" dirty="0">
                            <a:latin typeface="+mn-lt"/>
                            <a:ea typeface="楷体" pitchFamily="49" charset="-122"/>
                          </a:rPr>
                          <a:t>1</a:t>
                        </a:r>
                        <a:r>
                          <a:rPr lang="en-US" altLang="zh-CN" sz="1400" b="1" dirty="0">
                            <a:latin typeface="+mn-lt"/>
                            <a:ea typeface="楷体" pitchFamily="49" charset="-122"/>
                          </a:rPr>
                          <a:t> = a</a:t>
                        </a:r>
                        <a:r>
                          <a:rPr lang="en-US" altLang="zh-CN" sz="1400" b="1" baseline="-25000" dirty="0">
                            <a:latin typeface="+mn-lt"/>
                            <a:ea typeface="楷体" pitchFamily="49" charset="-122"/>
                          </a:rPr>
                          <a:t>0</a:t>
                        </a:r>
                        <a:endParaRPr lang="en-US" altLang="zh-CN" sz="1400" b="1" dirty="0">
                          <a:latin typeface="+mn-lt"/>
                          <a:ea typeface="楷体" pitchFamily="49" charset="-122"/>
                        </a:endParaRPr>
                      </a:p>
                    </p:txBody>
                  </p:sp>
                </p:grpSp>
                <p:grpSp>
                  <p:nvGrpSpPr>
                    <p:cNvPr id="831642" name="Group 154"/>
                    <p:cNvGrpSpPr>
                      <a:grpSpLocks/>
                    </p:cNvGrpSpPr>
                    <p:nvPr/>
                  </p:nvGrpSpPr>
                  <p:grpSpPr bwMode="auto">
                    <a:xfrm>
                      <a:off x="7335" y="6568"/>
                      <a:ext cx="1620" cy="402"/>
                      <a:chOff x="7335" y="6568"/>
                      <a:chExt cx="1620" cy="402"/>
                    </a:xfrm>
                  </p:grpSpPr>
                  <p:sp>
                    <p:nvSpPr>
                      <p:cNvPr id="831643" name="AutoShape 155"/>
                      <p:cNvSpPr>
                        <a:spLocks noChangeArrowheads="1"/>
                      </p:cNvSpPr>
                      <p:nvPr/>
                    </p:nvSpPr>
                    <p:spPr bwMode="auto">
                      <a:xfrm>
                        <a:off x="7335" y="6597"/>
                        <a:ext cx="1620" cy="312"/>
                      </a:xfrm>
                      <a:prstGeom prst="parallelogram">
                        <a:avLst>
                          <a:gd name="adj" fmla="val 129808"/>
                        </a:avLst>
                      </a:prstGeom>
                      <a:ln>
                        <a:headEnd/>
                        <a:tailEnd/>
                      </a:ln>
                    </p:spPr>
                    <p:style>
                      <a:lnRef idx="1">
                        <a:schemeClr val="accent6"/>
                      </a:lnRef>
                      <a:fillRef idx="2">
                        <a:schemeClr val="accent6"/>
                      </a:fillRef>
                      <a:effectRef idx="1">
                        <a:schemeClr val="accent6"/>
                      </a:effectRef>
                      <a:fontRef idx="minor">
                        <a:schemeClr val="dk1"/>
                      </a:fontRef>
                    </p:style>
                    <p:txBody>
                      <a:bodyPr/>
                      <a:lstStyle/>
                      <a:p>
                        <a:endParaRPr lang="zh-CN" altLang="en-US"/>
                      </a:p>
                    </p:txBody>
                  </p:sp>
                  <p:sp>
                    <p:nvSpPr>
                      <p:cNvPr id="831644" name="Text Box 156"/>
                      <p:cNvSpPr txBox="1">
                        <a:spLocks noChangeArrowheads="1"/>
                      </p:cNvSpPr>
                      <p:nvPr/>
                    </p:nvSpPr>
                    <p:spPr bwMode="auto">
                      <a:xfrm>
                        <a:off x="7774" y="6568"/>
                        <a:ext cx="757" cy="402"/>
                      </a:xfrm>
                      <a:prstGeom prst="rect">
                        <a:avLst/>
                      </a:prstGeom>
                      <a:noFill/>
                      <a:ln w="9525">
                        <a:noFill/>
                        <a:miter lim="800000"/>
                        <a:headEnd/>
                        <a:tailEnd/>
                      </a:ln>
                    </p:spPr>
                    <p:txBody>
                      <a:bodyPr/>
                      <a:lstStyle/>
                      <a:p>
                        <a:pPr algn="just"/>
                        <a:r>
                          <a:rPr lang="zh-CN" altLang="en-US" sz="1400" b="1" dirty="0">
                            <a:latin typeface="+mn-lt"/>
                            <a:ea typeface="楷体" pitchFamily="49" charset="-122"/>
                          </a:rPr>
                          <a:t>输出</a:t>
                        </a:r>
                        <a:r>
                          <a:rPr lang="en-US" altLang="zh-CN" sz="1400" b="1" dirty="0">
                            <a:latin typeface="+mn-lt"/>
                            <a:ea typeface="楷体" pitchFamily="49" charset="-122"/>
                          </a:rPr>
                          <a:t>a</a:t>
                        </a:r>
                        <a:r>
                          <a:rPr lang="en-US" altLang="zh-CN" sz="1400" b="1" baseline="-25000" dirty="0">
                            <a:latin typeface="+mn-lt"/>
                            <a:ea typeface="楷体" pitchFamily="49" charset="-122"/>
                          </a:rPr>
                          <a:t>0</a:t>
                        </a:r>
                        <a:endParaRPr lang="en-US" altLang="zh-CN" sz="1400" b="1" dirty="0">
                          <a:latin typeface="+mn-lt"/>
                          <a:ea typeface="楷体" pitchFamily="49" charset="-122"/>
                        </a:endParaRPr>
                      </a:p>
                    </p:txBody>
                  </p:sp>
                </p:grpSp>
                <p:grpSp>
                  <p:nvGrpSpPr>
                    <p:cNvPr id="831645" name="Group 157"/>
                    <p:cNvGrpSpPr>
                      <a:grpSpLocks/>
                    </p:cNvGrpSpPr>
                    <p:nvPr/>
                  </p:nvGrpSpPr>
                  <p:grpSpPr bwMode="auto">
                    <a:xfrm>
                      <a:off x="7470" y="7214"/>
                      <a:ext cx="1260" cy="399"/>
                      <a:chOff x="3060" y="2198"/>
                      <a:chExt cx="1260" cy="399"/>
                    </a:xfrm>
                  </p:grpSpPr>
                  <p:sp>
                    <p:nvSpPr>
                      <p:cNvPr id="831646" name="AutoShape 158"/>
                      <p:cNvSpPr>
                        <a:spLocks noChangeArrowheads="1"/>
                      </p:cNvSpPr>
                      <p:nvPr/>
                    </p:nvSpPr>
                    <p:spPr bwMode="auto">
                      <a:xfrm>
                        <a:off x="3060" y="2220"/>
                        <a:ext cx="1260" cy="312"/>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47" name="Text Box 159"/>
                      <p:cNvSpPr txBox="1">
                        <a:spLocks noChangeArrowheads="1"/>
                      </p:cNvSpPr>
                      <p:nvPr/>
                    </p:nvSpPr>
                    <p:spPr bwMode="auto">
                      <a:xfrm>
                        <a:off x="3412" y="2198"/>
                        <a:ext cx="607" cy="399"/>
                      </a:xfrm>
                      <a:prstGeom prst="rect">
                        <a:avLst/>
                      </a:prstGeom>
                      <a:noFill/>
                      <a:ln w="9525">
                        <a:noFill/>
                        <a:miter lim="800000"/>
                        <a:headEnd/>
                        <a:tailEnd/>
                      </a:ln>
                    </p:spPr>
                    <p:txBody>
                      <a:bodyPr/>
                      <a:lstStyle/>
                      <a:p>
                        <a:pPr algn="just"/>
                        <a:r>
                          <a:rPr lang="zh-CN" altLang="en-US" sz="1400" b="1">
                            <a:latin typeface="+mn-lt"/>
                            <a:ea typeface="楷体" pitchFamily="49" charset="-122"/>
                          </a:rPr>
                          <a:t>结 束</a:t>
                        </a:r>
                      </a:p>
                    </p:txBody>
                  </p:sp>
                </p:grpSp>
                <p:sp>
                  <p:nvSpPr>
                    <p:cNvPr id="831648" name="Line 160"/>
                    <p:cNvSpPr>
                      <a:spLocks noChangeShapeType="1"/>
                    </p:cNvSpPr>
                    <p:nvPr/>
                  </p:nvSpPr>
                  <p:spPr bwMode="auto">
                    <a:xfrm>
                      <a:off x="8070" y="2547"/>
                      <a:ext cx="0" cy="312"/>
                    </a:xfrm>
                    <a:prstGeom prst="line">
                      <a:avLst/>
                    </a:prstGeom>
                    <a:noFill/>
                    <a:ln w="22225">
                      <a:solidFill>
                        <a:srgbClr val="000000"/>
                      </a:solidFill>
                      <a:round/>
                      <a:headEnd/>
                      <a:tailEnd type="stealth" w="med" len="lg"/>
                    </a:ln>
                  </p:spPr>
                  <p:txBody>
                    <a:bodyPr/>
                    <a:lstStyle/>
                    <a:p>
                      <a:endParaRPr lang="zh-CN" altLang="en-US"/>
                    </a:p>
                  </p:txBody>
                </p:sp>
                <p:sp>
                  <p:nvSpPr>
                    <p:cNvPr id="831649" name="Line 161"/>
                    <p:cNvSpPr>
                      <a:spLocks noChangeShapeType="1"/>
                    </p:cNvSpPr>
                    <p:nvPr/>
                  </p:nvSpPr>
                  <p:spPr bwMode="auto">
                    <a:xfrm>
                      <a:off x="8070" y="3216"/>
                      <a:ext cx="0" cy="312"/>
                    </a:xfrm>
                    <a:prstGeom prst="line">
                      <a:avLst/>
                    </a:prstGeom>
                    <a:noFill/>
                    <a:ln w="22225">
                      <a:solidFill>
                        <a:srgbClr val="000000"/>
                      </a:solidFill>
                      <a:round/>
                      <a:headEnd/>
                      <a:tailEnd type="stealth" w="med" len="lg"/>
                    </a:ln>
                  </p:spPr>
                  <p:txBody>
                    <a:bodyPr/>
                    <a:lstStyle/>
                    <a:p>
                      <a:endParaRPr lang="zh-CN" altLang="en-US"/>
                    </a:p>
                  </p:txBody>
                </p:sp>
                <p:sp>
                  <p:nvSpPr>
                    <p:cNvPr id="831650" name="Line 162"/>
                    <p:cNvSpPr>
                      <a:spLocks noChangeShapeType="1"/>
                    </p:cNvSpPr>
                    <p:nvPr/>
                  </p:nvSpPr>
                  <p:spPr bwMode="auto">
                    <a:xfrm>
                      <a:off x="8073" y="3873"/>
                      <a:ext cx="0" cy="1480"/>
                    </a:xfrm>
                    <a:prstGeom prst="line">
                      <a:avLst/>
                    </a:prstGeom>
                    <a:noFill/>
                    <a:ln w="22225">
                      <a:solidFill>
                        <a:srgbClr val="000000"/>
                      </a:solidFill>
                      <a:round/>
                      <a:headEnd/>
                      <a:tailEnd type="stealth" w="med" len="lg"/>
                    </a:ln>
                  </p:spPr>
                  <p:txBody>
                    <a:bodyPr/>
                    <a:lstStyle/>
                    <a:p>
                      <a:endParaRPr lang="zh-CN" altLang="en-US"/>
                    </a:p>
                  </p:txBody>
                </p:sp>
                <p:sp>
                  <p:nvSpPr>
                    <p:cNvPr id="831651" name="Line 163"/>
                    <p:cNvSpPr>
                      <a:spLocks noChangeShapeType="1"/>
                    </p:cNvSpPr>
                    <p:nvPr/>
                  </p:nvSpPr>
                  <p:spPr bwMode="auto">
                    <a:xfrm>
                      <a:off x="6867" y="4719"/>
                      <a:ext cx="1202" cy="0"/>
                    </a:xfrm>
                    <a:prstGeom prst="line">
                      <a:avLst/>
                    </a:prstGeom>
                    <a:noFill/>
                    <a:ln w="22225">
                      <a:solidFill>
                        <a:srgbClr val="000000"/>
                      </a:solidFill>
                      <a:round/>
                      <a:headEnd/>
                      <a:tailEnd type="stealth" w="med" len="lg"/>
                    </a:ln>
                  </p:spPr>
                  <p:txBody>
                    <a:bodyPr/>
                    <a:lstStyle/>
                    <a:p>
                      <a:endParaRPr lang="zh-CN" altLang="en-US"/>
                    </a:p>
                  </p:txBody>
                </p:sp>
                <p:sp>
                  <p:nvSpPr>
                    <p:cNvPr id="831652" name="Line 164"/>
                    <p:cNvSpPr>
                      <a:spLocks noChangeShapeType="1"/>
                    </p:cNvSpPr>
                    <p:nvPr/>
                  </p:nvSpPr>
                  <p:spPr bwMode="auto">
                    <a:xfrm flipH="1">
                      <a:off x="6898" y="5604"/>
                      <a:ext cx="556" cy="0"/>
                    </a:xfrm>
                    <a:prstGeom prst="line">
                      <a:avLst/>
                    </a:prstGeom>
                    <a:noFill/>
                    <a:ln w="22225">
                      <a:solidFill>
                        <a:srgbClr val="000000"/>
                      </a:solidFill>
                      <a:round/>
                      <a:headEnd/>
                      <a:tailEnd type="stealth" w="med" len="lg"/>
                    </a:ln>
                  </p:spPr>
                  <p:txBody>
                    <a:bodyPr/>
                    <a:lstStyle/>
                    <a:p>
                      <a:endParaRPr lang="zh-CN" altLang="en-US"/>
                    </a:p>
                  </p:txBody>
                </p:sp>
                <p:sp>
                  <p:nvSpPr>
                    <p:cNvPr id="831653" name="Line 165"/>
                    <p:cNvSpPr>
                      <a:spLocks noChangeShapeType="1"/>
                    </p:cNvSpPr>
                    <p:nvPr/>
                  </p:nvSpPr>
                  <p:spPr bwMode="auto">
                    <a:xfrm flipV="1">
                      <a:off x="6300" y="4872"/>
                      <a:ext cx="0" cy="459"/>
                    </a:xfrm>
                    <a:prstGeom prst="line">
                      <a:avLst/>
                    </a:prstGeom>
                    <a:noFill/>
                    <a:ln w="22225">
                      <a:solidFill>
                        <a:srgbClr val="000000"/>
                      </a:solidFill>
                      <a:round/>
                      <a:headEnd/>
                      <a:tailEnd type="stealth" w="med" len="lg"/>
                    </a:ln>
                  </p:spPr>
                  <p:txBody>
                    <a:bodyPr/>
                    <a:lstStyle/>
                    <a:p>
                      <a:endParaRPr lang="zh-CN" altLang="en-US"/>
                    </a:p>
                  </p:txBody>
                </p:sp>
                <p:sp>
                  <p:nvSpPr>
                    <p:cNvPr id="831654" name="Line 166"/>
                    <p:cNvSpPr>
                      <a:spLocks noChangeShapeType="1"/>
                    </p:cNvSpPr>
                    <p:nvPr/>
                  </p:nvSpPr>
                  <p:spPr bwMode="auto">
                    <a:xfrm>
                      <a:off x="8070" y="5823"/>
                      <a:ext cx="0" cy="780"/>
                    </a:xfrm>
                    <a:prstGeom prst="line">
                      <a:avLst/>
                    </a:prstGeom>
                    <a:noFill/>
                    <a:ln w="22225">
                      <a:solidFill>
                        <a:srgbClr val="000000"/>
                      </a:solidFill>
                      <a:round/>
                      <a:headEnd/>
                      <a:tailEnd type="stealth" w="med" len="lg"/>
                    </a:ln>
                  </p:spPr>
                  <p:txBody>
                    <a:bodyPr/>
                    <a:lstStyle/>
                    <a:p>
                      <a:endParaRPr lang="zh-CN" altLang="en-US"/>
                    </a:p>
                  </p:txBody>
                </p:sp>
                <p:sp>
                  <p:nvSpPr>
                    <p:cNvPr id="831655" name="Line 167"/>
                    <p:cNvSpPr>
                      <a:spLocks noChangeShapeType="1"/>
                    </p:cNvSpPr>
                    <p:nvPr/>
                  </p:nvSpPr>
                  <p:spPr bwMode="auto">
                    <a:xfrm>
                      <a:off x="8070" y="6915"/>
                      <a:ext cx="0" cy="312"/>
                    </a:xfrm>
                    <a:prstGeom prst="line">
                      <a:avLst/>
                    </a:prstGeom>
                    <a:noFill/>
                    <a:ln w="22225">
                      <a:solidFill>
                        <a:srgbClr val="000000"/>
                      </a:solidFill>
                      <a:round/>
                      <a:headEnd/>
                      <a:tailEnd type="stealth" w="med" len="lg"/>
                    </a:ln>
                  </p:spPr>
                  <p:txBody>
                    <a:bodyPr/>
                    <a:lstStyle/>
                    <a:p>
                      <a:endParaRPr lang="zh-CN" altLang="en-US"/>
                    </a:p>
                  </p:txBody>
                </p:sp>
                <p:sp>
                  <p:nvSpPr>
                    <p:cNvPr id="831656" name="Text Box 168"/>
                    <p:cNvSpPr txBox="1">
                      <a:spLocks noChangeArrowheads="1"/>
                    </p:cNvSpPr>
                    <p:nvPr/>
                  </p:nvSpPr>
                  <p:spPr bwMode="auto">
                    <a:xfrm>
                      <a:off x="7059" y="5325"/>
                      <a:ext cx="301" cy="298"/>
                    </a:xfrm>
                    <a:prstGeom prst="rect">
                      <a:avLst/>
                    </a:prstGeom>
                    <a:noFill/>
                    <a:ln w="9525">
                      <a:noFill/>
                      <a:miter lim="800000"/>
                      <a:headEnd/>
                      <a:tailEnd/>
                    </a:ln>
                  </p:spPr>
                  <p:txBody>
                    <a:bodyPr/>
                    <a:lstStyle/>
                    <a:p>
                      <a:pPr algn="just"/>
                      <a:r>
                        <a:rPr lang="en-US" altLang="zh-CN" sz="1400" b="1" dirty="0"/>
                        <a:t>T</a:t>
                      </a:r>
                    </a:p>
                  </p:txBody>
                </p:sp>
              </p:grpSp>
            </p:grpSp>
            <p:grpSp>
              <p:nvGrpSpPr>
                <p:cNvPr id="831657" name="Group 169"/>
                <p:cNvGrpSpPr>
                  <a:grpSpLocks/>
                </p:cNvGrpSpPr>
                <p:nvPr/>
              </p:nvGrpSpPr>
              <p:grpSpPr bwMode="auto">
                <a:xfrm>
                  <a:off x="2218" y="1971"/>
                  <a:ext cx="3298" cy="6050"/>
                  <a:chOff x="2218" y="1971"/>
                  <a:chExt cx="3298" cy="6050"/>
                </a:xfrm>
              </p:grpSpPr>
              <p:sp>
                <p:nvSpPr>
                  <p:cNvPr id="831658" name="Text Box 170"/>
                  <p:cNvSpPr txBox="1">
                    <a:spLocks noChangeArrowheads="1"/>
                  </p:cNvSpPr>
                  <p:nvPr/>
                </p:nvSpPr>
                <p:spPr bwMode="auto">
                  <a:xfrm>
                    <a:off x="2218" y="7553"/>
                    <a:ext cx="3240" cy="468"/>
                  </a:xfrm>
                  <a:prstGeom prst="rect">
                    <a:avLst/>
                  </a:prstGeom>
                  <a:noFill/>
                  <a:ln w="9525">
                    <a:noFill/>
                    <a:miter lim="800000"/>
                    <a:headEnd/>
                    <a:tailEnd/>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itchFamily="49" charset="-122"/>
                      </a:rPr>
                      <a:t>1】</a:t>
                    </a:r>
                    <a:r>
                      <a:rPr lang="zh-CN" altLang="en-US" sz="1600" b="1" dirty="0">
                        <a:solidFill>
                          <a:srgbClr val="D60093"/>
                        </a:solidFill>
                        <a:effectLst>
                          <a:outerShdw blurRad="38100" dist="38100" dir="2700000" algn="tl">
                            <a:srgbClr val="000000">
                              <a:alpha val="43137"/>
                            </a:srgbClr>
                          </a:outerShdw>
                        </a:effectLst>
                        <a:latin typeface="+mn-lt"/>
                        <a:ea typeface="楷体" pitchFamily="49" charset="-122"/>
                      </a:rPr>
                      <a:t>的算法的流程图</a:t>
                    </a:r>
                  </a:p>
                </p:txBody>
              </p:sp>
              <p:grpSp>
                <p:nvGrpSpPr>
                  <p:cNvPr id="831659" name="Group 171"/>
                  <p:cNvGrpSpPr>
                    <a:grpSpLocks/>
                  </p:cNvGrpSpPr>
                  <p:nvPr/>
                </p:nvGrpSpPr>
                <p:grpSpPr bwMode="auto">
                  <a:xfrm>
                    <a:off x="2353" y="1971"/>
                    <a:ext cx="3163" cy="5499"/>
                    <a:chOff x="2353" y="1971"/>
                    <a:chExt cx="3163" cy="5499"/>
                  </a:xfrm>
                </p:grpSpPr>
                <p:grpSp>
                  <p:nvGrpSpPr>
                    <p:cNvPr id="831660" name="Group 172"/>
                    <p:cNvGrpSpPr>
                      <a:grpSpLocks/>
                    </p:cNvGrpSpPr>
                    <p:nvPr/>
                  </p:nvGrpSpPr>
                  <p:grpSpPr bwMode="auto">
                    <a:xfrm>
                      <a:off x="2353" y="3880"/>
                      <a:ext cx="1080" cy="368"/>
                      <a:chOff x="2353" y="3880"/>
                      <a:chExt cx="1080" cy="368"/>
                    </a:xfrm>
                  </p:grpSpPr>
                  <p:sp>
                    <p:nvSpPr>
                      <p:cNvPr id="831661" name="Rectangle 173"/>
                      <p:cNvSpPr>
                        <a:spLocks noChangeArrowheads="1"/>
                      </p:cNvSpPr>
                      <p:nvPr/>
                    </p:nvSpPr>
                    <p:spPr bwMode="auto">
                      <a:xfrm>
                        <a:off x="2353" y="3918"/>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2" name="Text Box 174"/>
                      <p:cNvSpPr txBox="1">
                        <a:spLocks noChangeArrowheads="1"/>
                      </p:cNvSpPr>
                      <p:nvPr/>
                    </p:nvSpPr>
                    <p:spPr bwMode="auto">
                      <a:xfrm>
                        <a:off x="2420" y="3880"/>
                        <a:ext cx="940" cy="368"/>
                      </a:xfrm>
                      <a:prstGeom prst="rect">
                        <a:avLst/>
                      </a:prstGeom>
                      <a:noFill/>
                      <a:ln w="9525">
                        <a:noFill/>
                        <a:miter lim="800000"/>
                        <a:headEnd/>
                        <a:tailEnd/>
                      </a:ln>
                    </p:spPr>
                    <p:txBody>
                      <a:bodyPr/>
                      <a:lstStyle/>
                      <a:p>
                        <a:pPr algn="just"/>
                        <a:r>
                          <a:rPr lang="en-US" altLang="zh-CN" sz="1400" b="1" dirty="0">
                            <a:latin typeface="+mn-lt"/>
                            <a:ea typeface="楷体" pitchFamily="49" charset="-122"/>
                          </a:rPr>
                          <a:t>MAX ← A</a:t>
                        </a:r>
                      </a:p>
                    </p:txBody>
                  </p:sp>
                </p:grpSp>
                <p:grpSp>
                  <p:nvGrpSpPr>
                    <p:cNvPr id="831663" name="Group 175"/>
                    <p:cNvGrpSpPr>
                      <a:grpSpLocks/>
                    </p:cNvGrpSpPr>
                    <p:nvPr/>
                  </p:nvGrpSpPr>
                  <p:grpSpPr bwMode="auto">
                    <a:xfrm>
                      <a:off x="4228" y="3865"/>
                      <a:ext cx="1288" cy="468"/>
                      <a:chOff x="4228" y="3865"/>
                      <a:chExt cx="1288" cy="468"/>
                    </a:xfrm>
                  </p:grpSpPr>
                  <p:sp>
                    <p:nvSpPr>
                      <p:cNvPr id="831664" name="Rectangle 176"/>
                      <p:cNvSpPr>
                        <a:spLocks noChangeArrowheads="1"/>
                      </p:cNvSpPr>
                      <p:nvPr/>
                    </p:nvSpPr>
                    <p:spPr bwMode="auto">
                      <a:xfrm>
                        <a:off x="4228" y="3903"/>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5" name="Text Box 177"/>
                      <p:cNvSpPr txBox="1">
                        <a:spLocks noChangeArrowheads="1"/>
                      </p:cNvSpPr>
                      <p:nvPr/>
                    </p:nvSpPr>
                    <p:spPr bwMode="auto">
                      <a:xfrm>
                        <a:off x="4316" y="3865"/>
                        <a:ext cx="1200" cy="468"/>
                      </a:xfrm>
                      <a:prstGeom prst="rect">
                        <a:avLst/>
                      </a:prstGeom>
                      <a:noFill/>
                      <a:ln w="9525">
                        <a:noFill/>
                        <a:miter lim="800000"/>
                        <a:headEnd/>
                        <a:tailEnd/>
                      </a:ln>
                    </p:spPr>
                    <p:txBody>
                      <a:bodyPr/>
                      <a:lstStyle/>
                      <a:p>
                        <a:pPr algn="just"/>
                        <a:r>
                          <a:rPr lang="en-US" altLang="zh-CN" sz="1400" b="1" dirty="0">
                            <a:latin typeface="+mn-lt"/>
                            <a:ea typeface="楷体" pitchFamily="49" charset="-122"/>
                          </a:rPr>
                          <a:t>MAX ← B</a:t>
                        </a:r>
                      </a:p>
                    </p:txBody>
                  </p:sp>
                </p:grpSp>
                <p:grpSp>
                  <p:nvGrpSpPr>
                    <p:cNvPr id="831666" name="Group 178"/>
                    <p:cNvGrpSpPr>
                      <a:grpSpLocks/>
                    </p:cNvGrpSpPr>
                    <p:nvPr/>
                  </p:nvGrpSpPr>
                  <p:grpSpPr bwMode="auto">
                    <a:xfrm>
                      <a:off x="3163" y="3246"/>
                      <a:ext cx="1230" cy="487"/>
                      <a:chOff x="3015" y="3468"/>
                      <a:chExt cx="1230" cy="487"/>
                    </a:xfrm>
                  </p:grpSpPr>
                  <p:sp>
                    <p:nvSpPr>
                      <p:cNvPr id="831667" name="AutoShape 179"/>
                      <p:cNvSpPr>
                        <a:spLocks noChangeArrowheads="1"/>
                      </p:cNvSpPr>
                      <p:nvPr/>
                    </p:nvSpPr>
                    <p:spPr bwMode="auto">
                      <a:xfrm>
                        <a:off x="3015" y="3468"/>
                        <a:ext cx="1230" cy="468"/>
                      </a:xfrm>
                      <a:prstGeom prst="flowChartDecision">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lin ang="10800000" scaled="1"/>
                        <a:tileRect/>
                      </a:gradFill>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68" name="Text Box 180"/>
                      <p:cNvSpPr txBox="1">
                        <a:spLocks noChangeArrowheads="1"/>
                      </p:cNvSpPr>
                      <p:nvPr/>
                    </p:nvSpPr>
                    <p:spPr bwMode="auto">
                      <a:xfrm>
                        <a:off x="3350" y="3524"/>
                        <a:ext cx="751" cy="431"/>
                      </a:xfrm>
                      <a:prstGeom prst="rect">
                        <a:avLst/>
                      </a:prstGeom>
                      <a:noFill/>
                      <a:ln w="9525">
                        <a:noFill/>
                        <a:miter lim="800000"/>
                        <a:headEnd/>
                        <a:tailEnd/>
                      </a:ln>
                    </p:spPr>
                    <p:txBody>
                      <a:bodyPr/>
                      <a:lstStyle/>
                      <a:p>
                        <a:pPr algn="just"/>
                        <a:r>
                          <a:rPr lang="en-US" altLang="zh-CN" sz="1400" b="1" dirty="0">
                            <a:latin typeface="+mn-lt"/>
                            <a:ea typeface="楷体" pitchFamily="49" charset="-122"/>
                          </a:rPr>
                          <a:t>A &gt; B</a:t>
                        </a:r>
                      </a:p>
                    </p:txBody>
                  </p:sp>
                </p:grpSp>
                <p:grpSp>
                  <p:nvGrpSpPr>
                    <p:cNvPr id="831669" name="Group 181"/>
                    <p:cNvGrpSpPr>
                      <a:grpSpLocks/>
                    </p:cNvGrpSpPr>
                    <p:nvPr/>
                  </p:nvGrpSpPr>
                  <p:grpSpPr bwMode="auto">
                    <a:xfrm>
                      <a:off x="2983" y="2603"/>
                      <a:ext cx="1620" cy="383"/>
                      <a:chOff x="2983" y="2603"/>
                      <a:chExt cx="1620" cy="383"/>
                    </a:xfrm>
                  </p:grpSpPr>
                  <p:sp>
                    <p:nvSpPr>
                      <p:cNvPr id="831670" name="AutoShape 182"/>
                      <p:cNvSpPr>
                        <a:spLocks noChangeArrowheads="1"/>
                      </p:cNvSpPr>
                      <p:nvPr/>
                    </p:nvSpPr>
                    <p:spPr bwMode="auto">
                      <a:xfrm>
                        <a:off x="2983" y="2622"/>
                        <a:ext cx="1620" cy="312"/>
                      </a:xfrm>
                      <a:prstGeom prst="parallelogram">
                        <a:avLst>
                          <a:gd name="adj" fmla="val 129808"/>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1800" dirty="0"/>
                      </a:p>
                    </p:txBody>
                  </p:sp>
                  <p:sp>
                    <p:nvSpPr>
                      <p:cNvPr id="831671" name="Text Box 183"/>
                      <p:cNvSpPr txBox="1">
                        <a:spLocks noChangeArrowheads="1"/>
                      </p:cNvSpPr>
                      <p:nvPr/>
                    </p:nvSpPr>
                    <p:spPr bwMode="auto">
                      <a:xfrm>
                        <a:off x="3270" y="2603"/>
                        <a:ext cx="1178" cy="383"/>
                      </a:xfrm>
                      <a:prstGeom prst="rect">
                        <a:avLst/>
                      </a:prstGeom>
                      <a:noFill/>
                      <a:ln w="9525">
                        <a:noFill/>
                        <a:miter lim="800000"/>
                        <a:headEnd/>
                        <a:tailEnd/>
                      </a:ln>
                    </p:spPr>
                    <p:txBody>
                      <a:bodyPr/>
                      <a:lstStyle/>
                      <a:p>
                        <a:pPr algn="just"/>
                        <a:r>
                          <a:rPr lang="zh-CN" altLang="en-US" sz="1400" b="1" dirty="0">
                            <a:latin typeface="+mn-lt"/>
                            <a:ea typeface="楷体" pitchFamily="49" charset="-122"/>
                          </a:rPr>
                          <a:t>输入</a:t>
                        </a:r>
                        <a:r>
                          <a:rPr lang="en-US" altLang="zh-CN" sz="1400" b="1" dirty="0">
                            <a:latin typeface="+mn-lt"/>
                            <a:ea typeface="楷体" pitchFamily="49" charset="-122"/>
                          </a:rPr>
                          <a:t>A, B, C</a:t>
                        </a:r>
                      </a:p>
                    </p:txBody>
                  </p:sp>
                </p:grpSp>
                <p:grpSp>
                  <p:nvGrpSpPr>
                    <p:cNvPr id="831672" name="Group 184"/>
                    <p:cNvGrpSpPr>
                      <a:grpSpLocks/>
                    </p:cNvGrpSpPr>
                    <p:nvPr/>
                  </p:nvGrpSpPr>
                  <p:grpSpPr bwMode="auto">
                    <a:xfrm>
                      <a:off x="3208" y="1971"/>
                      <a:ext cx="1260" cy="339"/>
                      <a:chOff x="3060" y="2193"/>
                      <a:chExt cx="1260" cy="339"/>
                    </a:xfrm>
                  </p:grpSpPr>
                  <p:sp>
                    <p:nvSpPr>
                      <p:cNvPr id="831673" name="AutoShape 185"/>
                      <p:cNvSpPr>
                        <a:spLocks noChangeArrowheads="1"/>
                      </p:cNvSpPr>
                      <p:nvPr/>
                    </p:nvSpPr>
                    <p:spPr bwMode="auto">
                      <a:xfrm>
                        <a:off x="3060" y="2220"/>
                        <a:ext cx="1260" cy="312"/>
                      </a:xfrm>
                      <a:prstGeom prst="roundRect">
                        <a:avLst>
                          <a:gd name="adj" fmla="val 50000"/>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31674" name="Text Box 186"/>
                      <p:cNvSpPr txBox="1">
                        <a:spLocks noChangeArrowheads="1"/>
                      </p:cNvSpPr>
                      <p:nvPr/>
                    </p:nvSpPr>
                    <p:spPr bwMode="auto">
                      <a:xfrm>
                        <a:off x="3379" y="2193"/>
                        <a:ext cx="638" cy="325"/>
                      </a:xfrm>
                      <a:prstGeom prst="rect">
                        <a:avLst/>
                      </a:prstGeom>
                      <a:noFill/>
                      <a:ln w="9525">
                        <a:noFill/>
                        <a:miter lim="800000"/>
                        <a:headEnd/>
                        <a:tailEnd/>
                      </a:ln>
                    </p:spPr>
                    <p:txBody>
                      <a:bodyPr/>
                      <a:lstStyle/>
                      <a:p>
                        <a:pPr algn="just"/>
                        <a:r>
                          <a:rPr lang="zh-CN" altLang="en-US" sz="1400" b="1" dirty="0">
                            <a:latin typeface="+mn-lt"/>
                            <a:ea typeface="楷体" pitchFamily="49" charset="-122"/>
                          </a:rPr>
                          <a:t>开 始</a:t>
                        </a:r>
                      </a:p>
                    </p:txBody>
                  </p:sp>
                </p:grpSp>
                <p:grpSp>
                  <p:nvGrpSpPr>
                    <p:cNvPr id="831675" name="Group 187"/>
                    <p:cNvGrpSpPr>
                      <a:grpSpLocks/>
                    </p:cNvGrpSpPr>
                    <p:nvPr/>
                  </p:nvGrpSpPr>
                  <p:grpSpPr bwMode="auto">
                    <a:xfrm>
                      <a:off x="2368" y="5447"/>
                      <a:ext cx="1080" cy="337"/>
                      <a:chOff x="2368" y="5447"/>
                      <a:chExt cx="1080" cy="337"/>
                    </a:xfrm>
                  </p:grpSpPr>
                  <p:sp>
                    <p:nvSpPr>
                      <p:cNvPr id="831676" name="Rectangle 188"/>
                      <p:cNvSpPr>
                        <a:spLocks noChangeArrowheads="1"/>
                      </p:cNvSpPr>
                      <p:nvPr/>
                    </p:nvSpPr>
                    <p:spPr bwMode="auto">
                      <a:xfrm>
                        <a:off x="2368" y="5472"/>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77" name="Text Box 189"/>
                      <p:cNvSpPr txBox="1">
                        <a:spLocks noChangeArrowheads="1"/>
                      </p:cNvSpPr>
                      <p:nvPr/>
                    </p:nvSpPr>
                    <p:spPr bwMode="auto">
                      <a:xfrm>
                        <a:off x="2453" y="5447"/>
                        <a:ext cx="955" cy="320"/>
                      </a:xfrm>
                      <a:prstGeom prst="rect">
                        <a:avLst/>
                      </a:prstGeom>
                      <a:noFill/>
                      <a:ln w="9525">
                        <a:noFill/>
                        <a:miter lim="800000"/>
                        <a:headEnd/>
                        <a:tailEnd/>
                      </a:ln>
                    </p:spPr>
                    <p:txBody>
                      <a:bodyPr/>
                      <a:lstStyle/>
                      <a:p>
                        <a:pPr algn="just"/>
                        <a:r>
                          <a:rPr lang="en-US" altLang="zh-CN" sz="1400" b="1" dirty="0">
                            <a:latin typeface="+mn-lt"/>
                            <a:ea typeface="楷体" pitchFamily="49" charset="-122"/>
                          </a:rPr>
                          <a:t>MAX ← C</a:t>
                        </a:r>
                      </a:p>
                    </p:txBody>
                  </p:sp>
                </p:grpSp>
                <p:grpSp>
                  <p:nvGrpSpPr>
                    <p:cNvPr id="831678" name="Group 190"/>
                    <p:cNvGrpSpPr>
                      <a:grpSpLocks/>
                    </p:cNvGrpSpPr>
                    <p:nvPr/>
                  </p:nvGrpSpPr>
                  <p:grpSpPr bwMode="auto">
                    <a:xfrm>
                      <a:off x="2983" y="6354"/>
                      <a:ext cx="1710" cy="468"/>
                      <a:chOff x="2983" y="6354"/>
                      <a:chExt cx="1710" cy="468"/>
                    </a:xfrm>
                  </p:grpSpPr>
                  <p:sp>
                    <p:nvSpPr>
                      <p:cNvPr id="831679" name="AutoShape 191"/>
                      <p:cNvSpPr>
                        <a:spLocks noChangeArrowheads="1"/>
                      </p:cNvSpPr>
                      <p:nvPr/>
                    </p:nvSpPr>
                    <p:spPr bwMode="auto">
                      <a:xfrm>
                        <a:off x="2983" y="6375"/>
                        <a:ext cx="1620" cy="312"/>
                      </a:xfrm>
                      <a:prstGeom prst="parallelogram">
                        <a:avLst>
                          <a:gd name="adj" fmla="val 129808"/>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80" name="Text Box 192"/>
                      <p:cNvSpPr txBox="1">
                        <a:spLocks noChangeArrowheads="1"/>
                      </p:cNvSpPr>
                      <p:nvPr/>
                    </p:nvSpPr>
                    <p:spPr bwMode="auto">
                      <a:xfrm>
                        <a:off x="3253" y="6354"/>
                        <a:ext cx="1440" cy="468"/>
                      </a:xfrm>
                      <a:prstGeom prst="rect">
                        <a:avLst/>
                      </a:prstGeom>
                      <a:noFill/>
                      <a:ln w="9525">
                        <a:noFill/>
                        <a:miter lim="800000"/>
                        <a:headEnd/>
                        <a:tailEnd/>
                      </a:ln>
                    </p:spPr>
                    <p:txBody>
                      <a:bodyPr/>
                      <a:lstStyle/>
                      <a:p>
                        <a:pPr algn="just"/>
                        <a:r>
                          <a:rPr lang="zh-CN" altLang="en-US" sz="1400" b="1" dirty="0">
                            <a:latin typeface="+mn-lt"/>
                            <a:ea typeface="楷体" pitchFamily="49" charset="-122"/>
                          </a:rPr>
                          <a:t>输出</a:t>
                        </a:r>
                        <a:r>
                          <a:rPr lang="en-US" altLang="zh-CN" sz="1400" b="1" dirty="0">
                            <a:latin typeface="+mn-lt"/>
                            <a:ea typeface="楷体" pitchFamily="49" charset="-122"/>
                          </a:rPr>
                          <a:t>MAX</a:t>
                        </a:r>
                      </a:p>
                    </p:txBody>
                  </p:sp>
                </p:grpSp>
                <p:grpSp>
                  <p:nvGrpSpPr>
                    <p:cNvPr id="831681" name="Group 193"/>
                    <p:cNvGrpSpPr>
                      <a:grpSpLocks/>
                    </p:cNvGrpSpPr>
                    <p:nvPr/>
                  </p:nvGrpSpPr>
                  <p:grpSpPr bwMode="auto">
                    <a:xfrm>
                      <a:off x="3163" y="7002"/>
                      <a:ext cx="1260" cy="468"/>
                      <a:chOff x="3060" y="2217"/>
                      <a:chExt cx="1260" cy="468"/>
                    </a:xfrm>
                  </p:grpSpPr>
                  <p:sp>
                    <p:nvSpPr>
                      <p:cNvPr id="831682" name="AutoShape 194"/>
                      <p:cNvSpPr>
                        <a:spLocks noChangeArrowheads="1"/>
                      </p:cNvSpPr>
                      <p:nvPr/>
                    </p:nvSpPr>
                    <p:spPr bwMode="auto">
                      <a:xfrm>
                        <a:off x="3060" y="2220"/>
                        <a:ext cx="1260" cy="312"/>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83" name="Text Box 195"/>
                      <p:cNvSpPr txBox="1">
                        <a:spLocks noChangeArrowheads="1"/>
                      </p:cNvSpPr>
                      <p:nvPr/>
                    </p:nvSpPr>
                    <p:spPr bwMode="auto">
                      <a:xfrm>
                        <a:off x="3412" y="2217"/>
                        <a:ext cx="900" cy="468"/>
                      </a:xfrm>
                      <a:prstGeom prst="rect">
                        <a:avLst/>
                      </a:prstGeom>
                      <a:noFill/>
                      <a:ln w="9525">
                        <a:noFill/>
                        <a:miter lim="800000"/>
                        <a:headEnd/>
                        <a:tailEnd/>
                      </a:ln>
                    </p:spPr>
                    <p:txBody>
                      <a:bodyPr/>
                      <a:lstStyle/>
                      <a:p>
                        <a:pPr algn="just"/>
                        <a:r>
                          <a:rPr lang="zh-CN" altLang="en-US" sz="1400" b="1" dirty="0">
                            <a:latin typeface="+mn-lt"/>
                            <a:ea typeface="楷体" pitchFamily="49" charset="-122"/>
                          </a:rPr>
                          <a:t>结 束</a:t>
                        </a:r>
                      </a:p>
                    </p:txBody>
                  </p:sp>
                </p:grpSp>
                <p:sp>
                  <p:nvSpPr>
                    <p:cNvPr id="831684" name="Line 196"/>
                    <p:cNvSpPr>
                      <a:spLocks noChangeShapeType="1"/>
                    </p:cNvSpPr>
                    <p:nvPr/>
                  </p:nvSpPr>
                  <p:spPr bwMode="auto">
                    <a:xfrm>
                      <a:off x="3775" y="2313"/>
                      <a:ext cx="0" cy="312"/>
                    </a:xfrm>
                    <a:prstGeom prst="line">
                      <a:avLst/>
                    </a:prstGeom>
                    <a:noFill/>
                    <a:ln w="19050">
                      <a:solidFill>
                        <a:srgbClr val="000000"/>
                      </a:solidFill>
                      <a:round/>
                      <a:headEnd/>
                      <a:tailEnd type="stealth" w="sm" len="med"/>
                    </a:ln>
                  </p:spPr>
                  <p:txBody>
                    <a:bodyPr/>
                    <a:lstStyle/>
                    <a:p>
                      <a:endParaRPr lang="zh-CN" altLang="en-US"/>
                    </a:p>
                  </p:txBody>
                </p:sp>
                <p:sp>
                  <p:nvSpPr>
                    <p:cNvPr id="831685" name="Line 197"/>
                    <p:cNvSpPr>
                      <a:spLocks noChangeShapeType="1"/>
                    </p:cNvSpPr>
                    <p:nvPr/>
                  </p:nvSpPr>
                  <p:spPr bwMode="auto">
                    <a:xfrm>
                      <a:off x="3763" y="2934"/>
                      <a:ext cx="0" cy="312"/>
                    </a:xfrm>
                    <a:prstGeom prst="line">
                      <a:avLst/>
                    </a:prstGeom>
                    <a:noFill/>
                    <a:ln w="19050">
                      <a:solidFill>
                        <a:srgbClr val="000000"/>
                      </a:solidFill>
                      <a:round/>
                      <a:headEnd/>
                      <a:tailEnd type="stealth" w="sm" len="med"/>
                    </a:ln>
                  </p:spPr>
                  <p:txBody>
                    <a:bodyPr/>
                    <a:lstStyle/>
                    <a:p>
                      <a:endParaRPr lang="zh-CN" altLang="en-US"/>
                    </a:p>
                  </p:txBody>
                </p:sp>
                <p:grpSp>
                  <p:nvGrpSpPr>
                    <p:cNvPr id="831686" name="Group 198"/>
                    <p:cNvGrpSpPr>
                      <a:grpSpLocks/>
                    </p:cNvGrpSpPr>
                    <p:nvPr/>
                  </p:nvGrpSpPr>
                  <p:grpSpPr bwMode="auto">
                    <a:xfrm>
                      <a:off x="3163" y="4800"/>
                      <a:ext cx="1230" cy="468"/>
                      <a:chOff x="3163" y="4800"/>
                      <a:chExt cx="1230" cy="468"/>
                    </a:xfrm>
                  </p:grpSpPr>
                  <p:sp>
                    <p:nvSpPr>
                      <p:cNvPr id="831687" name="AutoShape 199"/>
                      <p:cNvSpPr>
                        <a:spLocks noChangeArrowheads="1"/>
                      </p:cNvSpPr>
                      <p:nvPr/>
                    </p:nvSpPr>
                    <p:spPr bwMode="auto">
                      <a:xfrm>
                        <a:off x="3163" y="4800"/>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a:ln>
                        <a:headEnd/>
                        <a:tailEnd/>
                      </a:ln>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88" name="Text Box 200"/>
                      <p:cNvSpPr txBox="1">
                        <a:spLocks noChangeArrowheads="1"/>
                      </p:cNvSpPr>
                      <p:nvPr/>
                    </p:nvSpPr>
                    <p:spPr bwMode="auto">
                      <a:xfrm>
                        <a:off x="3327" y="4843"/>
                        <a:ext cx="909" cy="387"/>
                      </a:xfrm>
                      <a:prstGeom prst="rect">
                        <a:avLst/>
                      </a:prstGeom>
                      <a:noFill/>
                      <a:ln w="9525">
                        <a:noFill/>
                        <a:miter lim="800000"/>
                        <a:headEnd/>
                        <a:tailEnd/>
                      </a:ln>
                    </p:spPr>
                    <p:txBody>
                      <a:bodyPr/>
                      <a:lstStyle/>
                      <a:p>
                        <a:pPr algn="just"/>
                        <a:r>
                          <a:rPr lang="en-US" altLang="zh-CN" sz="1400" b="1" dirty="0">
                            <a:latin typeface="+mn-lt"/>
                            <a:ea typeface="楷体" pitchFamily="49" charset="-122"/>
                          </a:rPr>
                          <a:t>C &gt; MAX</a:t>
                        </a:r>
                      </a:p>
                    </p:txBody>
                  </p:sp>
                </p:grpSp>
                <p:grpSp>
                  <p:nvGrpSpPr>
                    <p:cNvPr id="831689" name="Group 201"/>
                    <p:cNvGrpSpPr>
                      <a:grpSpLocks/>
                    </p:cNvGrpSpPr>
                    <p:nvPr/>
                  </p:nvGrpSpPr>
                  <p:grpSpPr bwMode="auto">
                    <a:xfrm>
                      <a:off x="2833" y="4233"/>
                      <a:ext cx="1922" cy="573"/>
                      <a:chOff x="2833" y="4233"/>
                      <a:chExt cx="1922" cy="573"/>
                    </a:xfrm>
                  </p:grpSpPr>
                  <p:sp>
                    <p:nvSpPr>
                      <p:cNvPr id="831690" name="Line 202"/>
                      <p:cNvSpPr>
                        <a:spLocks noChangeShapeType="1"/>
                      </p:cNvSpPr>
                      <p:nvPr/>
                    </p:nvSpPr>
                    <p:spPr bwMode="auto">
                      <a:xfrm>
                        <a:off x="2833" y="4500"/>
                        <a:ext cx="1922" cy="0"/>
                      </a:xfrm>
                      <a:prstGeom prst="line">
                        <a:avLst/>
                      </a:prstGeom>
                      <a:noFill/>
                      <a:ln w="19050">
                        <a:solidFill>
                          <a:srgbClr val="000000"/>
                        </a:solidFill>
                        <a:round/>
                        <a:headEnd/>
                        <a:tailEnd/>
                      </a:ln>
                    </p:spPr>
                    <p:txBody>
                      <a:bodyPr/>
                      <a:lstStyle/>
                      <a:p>
                        <a:endParaRPr lang="zh-CN" altLang="en-US"/>
                      </a:p>
                    </p:txBody>
                  </p:sp>
                  <p:sp>
                    <p:nvSpPr>
                      <p:cNvPr id="831691" name="Line 203"/>
                      <p:cNvSpPr>
                        <a:spLocks noChangeShapeType="1"/>
                      </p:cNvSpPr>
                      <p:nvPr/>
                    </p:nvSpPr>
                    <p:spPr bwMode="auto">
                      <a:xfrm>
                        <a:off x="2833" y="4239"/>
                        <a:ext cx="0" cy="261"/>
                      </a:xfrm>
                      <a:prstGeom prst="line">
                        <a:avLst/>
                      </a:prstGeom>
                      <a:noFill/>
                      <a:ln w="19050">
                        <a:solidFill>
                          <a:srgbClr val="000000"/>
                        </a:solidFill>
                        <a:round/>
                        <a:headEnd/>
                        <a:tailEnd/>
                      </a:ln>
                    </p:spPr>
                    <p:txBody>
                      <a:bodyPr/>
                      <a:lstStyle/>
                      <a:p>
                        <a:endParaRPr lang="zh-CN" altLang="en-US"/>
                      </a:p>
                    </p:txBody>
                  </p:sp>
                  <p:sp>
                    <p:nvSpPr>
                      <p:cNvPr id="831692" name="Line 204"/>
                      <p:cNvSpPr>
                        <a:spLocks noChangeShapeType="1"/>
                      </p:cNvSpPr>
                      <p:nvPr/>
                    </p:nvSpPr>
                    <p:spPr bwMode="auto">
                      <a:xfrm>
                        <a:off x="4753" y="4233"/>
                        <a:ext cx="0" cy="261"/>
                      </a:xfrm>
                      <a:prstGeom prst="line">
                        <a:avLst/>
                      </a:prstGeom>
                      <a:noFill/>
                      <a:ln w="19050">
                        <a:solidFill>
                          <a:srgbClr val="000000"/>
                        </a:solidFill>
                        <a:round/>
                        <a:headEnd/>
                        <a:tailEnd/>
                      </a:ln>
                    </p:spPr>
                    <p:txBody>
                      <a:bodyPr/>
                      <a:lstStyle/>
                      <a:p>
                        <a:endParaRPr lang="zh-CN" altLang="en-US"/>
                      </a:p>
                    </p:txBody>
                  </p:sp>
                  <p:sp>
                    <p:nvSpPr>
                      <p:cNvPr id="831693" name="Line 205"/>
                      <p:cNvSpPr>
                        <a:spLocks noChangeShapeType="1"/>
                      </p:cNvSpPr>
                      <p:nvPr/>
                    </p:nvSpPr>
                    <p:spPr bwMode="auto">
                      <a:xfrm>
                        <a:off x="3763" y="4494"/>
                        <a:ext cx="0" cy="312"/>
                      </a:xfrm>
                      <a:prstGeom prst="line">
                        <a:avLst/>
                      </a:prstGeom>
                      <a:noFill/>
                      <a:ln w="19050">
                        <a:solidFill>
                          <a:srgbClr val="000000"/>
                        </a:solidFill>
                        <a:round/>
                        <a:headEnd/>
                        <a:tailEnd type="stealth" w="med" len="lg"/>
                      </a:ln>
                    </p:spPr>
                    <p:txBody>
                      <a:bodyPr/>
                      <a:lstStyle/>
                      <a:p>
                        <a:endParaRPr lang="zh-CN" altLang="en-US"/>
                      </a:p>
                    </p:txBody>
                  </p:sp>
                </p:grpSp>
                <p:sp>
                  <p:nvSpPr>
                    <p:cNvPr id="831694" name="Line 206"/>
                    <p:cNvSpPr>
                      <a:spLocks noChangeShapeType="1"/>
                    </p:cNvSpPr>
                    <p:nvPr/>
                  </p:nvSpPr>
                  <p:spPr bwMode="auto">
                    <a:xfrm>
                      <a:off x="3778" y="6693"/>
                      <a:ext cx="0" cy="312"/>
                    </a:xfrm>
                    <a:prstGeom prst="line">
                      <a:avLst/>
                    </a:prstGeom>
                    <a:noFill/>
                    <a:ln w="19050">
                      <a:solidFill>
                        <a:srgbClr val="000000"/>
                      </a:solidFill>
                      <a:round/>
                      <a:headEnd/>
                      <a:tailEnd type="stealth" w="med" len="lg"/>
                    </a:ln>
                  </p:spPr>
                  <p:txBody>
                    <a:bodyPr/>
                    <a:lstStyle/>
                    <a:p>
                      <a:endParaRPr lang="zh-CN" altLang="en-US"/>
                    </a:p>
                  </p:txBody>
                </p:sp>
                <p:grpSp>
                  <p:nvGrpSpPr>
                    <p:cNvPr id="831695" name="Group 207"/>
                    <p:cNvGrpSpPr>
                      <a:grpSpLocks/>
                    </p:cNvGrpSpPr>
                    <p:nvPr/>
                  </p:nvGrpSpPr>
                  <p:grpSpPr bwMode="auto">
                    <a:xfrm>
                      <a:off x="2833" y="4754"/>
                      <a:ext cx="572" cy="704"/>
                      <a:chOff x="2833" y="4754"/>
                      <a:chExt cx="572" cy="704"/>
                    </a:xfrm>
                  </p:grpSpPr>
                  <p:grpSp>
                    <p:nvGrpSpPr>
                      <p:cNvPr id="831696" name="Group 208"/>
                      <p:cNvGrpSpPr>
                        <a:grpSpLocks/>
                      </p:cNvGrpSpPr>
                      <p:nvPr/>
                    </p:nvGrpSpPr>
                    <p:grpSpPr bwMode="auto">
                      <a:xfrm>
                        <a:off x="2833" y="5033"/>
                        <a:ext cx="360" cy="425"/>
                        <a:chOff x="2685" y="3697"/>
                        <a:chExt cx="360" cy="425"/>
                      </a:xfrm>
                    </p:grpSpPr>
                    <p:sp>
                      <p:nvSpPr>
                        <p:cNvPr id="831697" name="Line 209"/>
                        <p:cNvSpPr>
                          <a:spLocks noChangeShapeType="1"/>
                        </p:cNvSpPr>
                        <p:nvPr/>
                      </p:nvSpPr>
                      <p:spPr bwMode="auto">
                        <a:xfrm>
                          <a:off x="2691" y="3697"/>
                          <a:ext cx="0" cy="425"/>
                        </a:xfrm>
                        <a:prstGeom prst="line">
                          <a:avLst/>
                        </a:prstGeom>
                        <a:noFill/>
                        <a:ln w="19050">
                          <a:solidFill>
                            <a:srgbClr val="000000"/>
                          </a:solidFill>
                          <a:round/>
                          <a:headEnd/>
                          <a:tailEnd type="stealth" w="med" len="lg"/>
                        </a:ln>
                      </p:spPr>
                      <p:txBody>
                        <a:bodyPr/>
                        <a:lstStyle/>
                        <a:p>
                          <a:endParaRPr lang="zh-CN" altLang="en-US"/>
                        </a:p>
                      </p:txBody>
                    </p:sp>
                    <p:sp>
                      <p:nvSpPr>
                        <p:cNvPr id="831698" name="Line 210"/>
                        <p:cNvSpPr>
                          <a:spLocks noChangeShapeType="1"/>
                        </p:cNvSpPr>
                        <p:nvPr/>
                      </p:nvSpPr>
                      <p:spPr bwMode="auto">
                        <a:xfrm flipH="1">
                          <a:off x="2685" y="3699"/>
                          <a:ext cx="360" cy="0"/>
                        </a:xfrm>
                        <a:prstGeom prst="line">
                          <a:avLst/>
                        </a:prstGeom>
                        <a:noFill/>
                        <a:ln w="22225">
                          <a:solidFill>
                            <a:srgbClr val="000000"/>
                          </a:solidFill>
                          <a:round/>
                          <a:headEnd/>
                          <a:tailEnd/>
                        </a:ln>
                      </p:spPr>
                      <p:txBody>
                        <a:bodyPr/>
                        <a:lstStyle/>
                        <a:p>
                          <a:endParaRPr lang="zh-CN" altLang="en-US"/>
                        </a:p>
                      </p:txBody>
                    </p:sp>
                  </p:grpSp>
                  <p:sp>
                    <p:nvSpPr>
                      <p:cNvPr id="831699" name="Text Box 211"/>
                      <p:cNvSpPr txBox="1">
                        <a:spLocks noChangeArrowheads="1"/>
                      </p:cNvSpPr>
                      <p:nvPr/>
                    </p:nvSpPr>
                    <p:spPr bwMode="auto">
                      <a:xfrm>
                        <a:off x="2865" y="4754"/>
                        <a:ext cx="540" cy="468"/>
                      </a:xfrm>
                      <a:prstGeom prst="rect">
                        <a:avLst/>
                      </a:prstGeom>
                      <a:noFill/>
                      <a:ln w="19050">
                        <a:noFill/>
                        <a:miter lim="800000"/>
                        <a:headEnd/>
                        <a:tailEnd/>
                      </a:ln>
                    </p:spPr>
                    <p:txBody>
                      <a:bodyPr/>
                      <a:lstStyle/>
                      <a:p>
                        <a:pPr algn="just"/>
                        <a:r>
                          <a:rPr lang="en-US" altLang="zh-CN" sz="1400" b="1" dirty="0"/>
                          <a:t>T</a:t>
                        </a:r>
                      </a:p>
                    </p:txBody>
                  </p:sp>
                </p:grpSp>
                <p:grpSp>
                  <p:nvGrpSpPr>
                    <p:cNvPr id="831700" name="Group 212"/>
                    <p:cNvGrpSpPr>
                      <a:grpSpLocks/>
                    </p:cNvGrpSpPr>
                    <p:nvPr/>
                  </p:nvGrpSpPr>
                  <p:grpSpPr bwMode="auto">
                    <a:xfrm>
                      <a:off x="2833" y="3195"/>
                      <a:ext cx="557" cy="698"/>
                      <a:chOff x="2833" y="3195"/>
                      <a:chExt cx="557" cy="698"/>
                    </a:xfrm>
                  </p:grpSpPr>
                  <p:grpSp>
                    <p:nvGrpSpPr>
                      <p:cNvPr id="831701" name="Group 213"/>
                      <p:cNvGrpSpPr>
                        <a:grpSpLocks/>
                      </p:cNvGrpSpPr>
                      <p:nvPr/>
                    </p:nvGrpSpPr>
                    <p:grpSpPr bwMode="auto">
                      <a:xfrm>
                        <a:off x="2833" y="3468"/>
                        <a:ext cx="360" cy="425"/>
                        <a:chOff x="2685" y="3690"/>
                        <a:chExt cx="360" cy="425"/>
                      </a:xfrm>
                    </p:grpSpPr>
                    <p:sp>
                      <p:nvSpPr>
                        <p:cNvPr id="831702" name="Line 214"/>
                        <p:cNvSpPr>
                          <a:spLocks noChangeShapeType="1"/>
                        </p:cNvSpPr>
                        <p:nvPr/>
                      </p:nvSpPr>
                      <p:spPr bwMode="auto">
                        <a:xfrm>
                          <a:off x="2685" y="3690"/>
                          <a:ext cx="0" cy="425"/>
                        </a:xfrm>
                        <a:prstGeom prst="line">
                          <a:avLst/>
                        </a:prstGeom>
                        <a:noFill/>
                        <a:ln w="22225">
                          <a:solidFill>
                            <a:srgbClr val="000000"/>
                          </a:solidFill>
                          <a:round/>
                          <a:headEnd/>
                          <a:tailEnd type="stealth" w="med" len="lg"/>
                        </a:ln>
                      </p:spPr>
                      <p:txBody>
                        <a:bodyPr/>
                        <a:lstStyle/>
                        <a:p>
                          <a:endParaRPr lang="zh-CN" altLang="en-US"/>
                        </a:p>
                      </p:txBody>
                    </p:sp>
                    <p:sp>
                      <p:nvSpPr>
                        <p:cNvPr id="831703" name="Line 215"/>
                        <p:cNvSpPr>
                          <a:spLocks noChangeShapeType="1"/>
                        </p:cNvSpPr>
                        <p:nvPr/>
                      </p:nvSpPr>
                      <p:spPr bwMode="auto">
                        <a:xfrm flipH="1">
                          <a:off x="2685" y="3699"/>
                          <a:ext cx="360" cy="0"/>
                        </a:xfrm>
                        <a:prstGeom prst="line">
                          <a:avLst/>
                        </a:prstGeom>
                        <a:noFill/>
                        <a:ln w="19050">
                          <a:solidFill>
                            <a:srgbClr val="000000"/>
                          </a:solidFill>
                          <a:round/>
                          <a:headEnd/>
                          <a:tailEnd/>
                        </a:ln>
                      </p:spPr>
                      <p:txBody>
                        <a:bodyPr/>
                        <a:lstStyle/>
                        <a:p>
                          <a:endParaRPr lang="zh-CN" altLang="en-US"/>
                        </a:p>
                      </p:txBody>
                    </p:sp>
                  </p:grpSp>
                  <p:sp>
                    <p:nvSpPr>
                      <p:cNvPr id="831704" name="Text Box 216"/>
                      <p:cNvSpPr txBox="1">
                        <a:spLocks noChangeArrowheads="1"/>
                      </p:cNvSpPr>
                      <p:nvPr/>
                    </p:nvSpPr>
                    <p:spPr bwMode="auto">
                      <a:xfrm>
                        <a:off x="2850" y="3195"/>
                        <a:ext cx="540" cy="468"/>
                      </a:xfrm>
                      <a:prstGeom prst="rect">
                        <a:avLst/>
                      </a:prstGeom>
                      <a:noFill/>
                      <a:ln w="19050">
                        <a:noFill/>
                        <a:miter lim="800000"/>
                        <a:headEnd/>
                        <a:tailEnd/>
                      </a:ln>
                    </p:spPr>
                    <p:txBody>
                      <a:bodyPr/>
                      <a:lstStyle/>
                      <a:p>
                        <a:pPr algn="just"/>
                        <a:r>
                          <a:rPr lang="en-US" altLang="zh-CN" sz="1400" b="1" dirty="0"/>
                          <a:t>T</a:t>
                        </a:r>
                      </a:p>
                    </p:txBody>
                  </p:sp>
                </p:grpSp>
                <p:grpSp>
                  <p:nvGrpSpPr>
                    <p:cNvPr id="831705" name="Group 217"/>
                    <p:cNvGrpSpPr>
                      <a:grpSpLocks/>
                    </p:cNvGrpSpPr>
                    <p:nvPr/>
                  </p:nvGrpSpPr>
                  <p:grpSpPr bwMode="auto">
                    <a:xfrm>
                      <a:off x="4392" y="3191"/>
                      <a:ext cx="400" cy="708"/>
                      <a:chOff x="4392" y="3191"/>
                      <a:chExt cx="400" cy="708"/>
                    </a:xfrm>
                  </p:grpSpPr>
                  <p:grpSp>
                    <p:nvGrpSpPr>
                      <p:cNvPr id="831706" name="Group 218"/>
                      <p:cNvGrpSpPr>
                        <a:grpSpLocks/>
                      </p:cNvGrpSpPr>
                      <p:nvPr/>
                    </p:nvGrpSpPr>
                    <p:grpSpPr bwMode="auto">
                      <a:xfrm>
                        <a:off x="4392" y="3474"/>
                        <a:ext cx="360" cy="425"/>
                        <a:chOff x="4244" y="3696"/>
                        <a:chExt cx="360" cy="425"/>
                      </a:xfrm>
                    </p:grpSpPr>
                    <p:sp>
                      <p:nvSpPr>
                        <p:cNvPr id="831707" name="Line 219"/>
                        <p:cNvSpPr>
                          <a:spLocks noChangeShapeType="1"/>
                        </p:cNvSpPr>
                        <p:nvPr/>
                      </p:nvSpPr>
                      <p:spPr bwMode="auto">
                        <a:xfrm>
                          <a:off x="4601" y="3696"/>
                          <a:ext cx="0" cy="425"/>
                        </a:xfrm>
                        <a:prstGeom prst="line">
                          <a:avLst/>
                        </a:prstGeom>
                        <a:noFill/>
                        <a:ln w="19050">
                          <a:solidFill>
                            <a:srgbClr val="000000"/>
                          </a:solidFill>
                          <a:round/>
                          <a:headEnd/>
                          <a:tailEnd type="stealth" w="med" len="lg"/>
                        </a:ln>
                      </p:spPr>
                      <p:txBody>
                        <a:bodyPr/>
                        <a:lstStyle/>
                        <a:p>
                          <a:endParaRPr lang="zh-CN" altLang="en-US"/>
                        </a:p>
                      </p:txBody>
                    </p:sp>
                    <p:sp>
                      <p:nvSpPr>
                        <p:cNvPr id="831708" name="Line 220"/>
                        <p:cNvSpPr>
                          <a:spLocks noChangeShapeType="1"/>
                        </p:cNvSpPr>
                        <p:nvPr/>
                      </p:nvSpPr>
                      <p:spPr bwMode="auto">
                        <a:xfrm flipH="1">
                          <a:off x="4244" y="3698"/>
                          <a:ext cx="360" cy="0"/>
                        </a:xfrm>
                        <a:prstGeom prst="line">
                          <a:avLst/>
                        </a:prstGeom>
                        <a:noFill/>
                        <a:ln w="19050">
                          <a:solidFill>
                            <a:srgbClr val="000000"/>
                          </a:solidFill>
                          <a:round/>
                          <a:headEnd/>
                          <a:tailEnd/>
                        </a:ln>
                      </p:spPr>
                      <p:txBody>
                        <a:bodyPr/>
                        <a:lstStyle/>
                        <a:p>
                          <a:endParaRPr lang="zh-CN" altLang="en-US"/>
                        </a:p>
                      </p:txBody>
                    </p:sp>
                  </p:grpSp>
                  <p:sp>
                    <p:nvSpPr>
                      <p:cNvPr id="831709" name="Text Box 221"/>
                      <p:cNvSpPr txBox="1">
                        <a:spLocks noChangeArrowheads="1"/>
                      </p:cNvSpPr>
                      <p:nvPr/>
                    </p:nvSpPr>
                    <p:spPr bwMode="auto">
                      <a:xfrm>
                        <a:off x="4432" y="3191"/>
                        <a:ext cx="360" cy="315"/>
                      </a:xfrm>
                      <a:prstGeom prst="rect">
                        <a:avLst/>
                      </a:prstGeom>
                      <a:noFill/>
                      <a:ln w="9525">
                        <a:noFill/>
                        <a:miter lim="800000"/>
                        <a:headEnd/>
                        <a:tailEnd/>
                      </a:ln>
                    </p:spPr>
                    <p:txBody>
                      <a:bodyPr/>
                      <a:lstStyle/>
                      <a:p>
                        <a:pPr algn="just"/>
                        <a:r>
                          <a:rPr lang="en-US" altLang="zh-CN" sz="1400" b="1" dirty="0"/>
                          <a:t>F</a:t>
                        </a:r>
                      </a:p>
                    </p:txBody>
                  </p:sp>
                </p:grpSp>
                <p:grpSp>
                  <p:nvGrpSpPr>
                    <p:cNvPr id="831710" name="Group 222"/>
                    <p:cNvGrpSpPr>
                      <a:grpSpLocks/>
                    </p:cNvGrpSpPr>
                    <p:nvPr/>
                  </p:nvGrpSpPr>
                  <p:grpSpPr bwMode="auto">
                    <a:xfrm>
                      <a:off x="2848" y="4758"/>
                      <a:ext cx="2072" cy="1616"/>
                      <a:chOff x="2848" y="4758"/>
                      <a:chExt cx="2072" cy="1616"/>
                    </a:xfrm>
                  </p:grpSpPr>
                  <p:sp>
                    <p:nvSpPr>
                      <p:cNvPr id="831711" name="Line 223"/>
                      <p:cNvSpPr>
                        <a:spLocks noChangeShapeType="1"/>
                      </p:cNvSpPr>
                      <p:nvPr/>
                    </p:nvSpPr>
                    <p:spPr bwMode="auto">
                      <a:xfrm>
                        <a:off x="2848" y="6059"/>
                        <a:ext cx="1922" cy="0"/>
                      </a:xfrm>
                      <a:prstGeom prst="line">
                        <a:avLst/>
                      </a:prstGeom>
                      <a:noFill/>
                      <a:ln w="22225">
                        <a:solidFill>
                          <a:srgbClr val="000000"/>
                        </a:solidFill>
                        <a:round/>
                        <a:headEnd/>
                        <a:tailEnd/>
                      </a:ln>
                    </p:spPr>
                    <p:txBody>
                      <a:bodyPr/>
                      <a:lstStyle/>
                      <a:p>
                        <a:endParaRPr lang="zh-CN" altLang="en-US"/>
                      </a:p>
                    </p:txBody>
                  </p:sp>
                  <p:sp>
                    <p:nvSpPr>
                      <p:cNvPr id="831712" name="Line 224"/>
                      <p:cNvSpPr>
                        <a:spLocks noChangeShapeType="1"/>
                      </p:cNvSpPr>
                      <p:nvPr/>
                    </p:nvSpPr>
                    <p:spPr bwMode="auto">
                      <a:xfrm>
                        <a:off x="2848" y="5798"/>
                        <a:ext cx="0" cy="261"/>
                      </a:xfrm>
                      <a:prstGeom prst="line">
                        <a:avLst/>
                      </a:prstGeom>
                      <a:noFill/>
                      <a:ln w="22225">
                        <a:solidFill>
                          <a:srgbClr val="000000"/>
                        </a:solidFill>
                        <a:round/>
                        <a:headEnd/>
                        <a:tailEnd/>
                      </a:ln>
                    </p:spPr>
                    <p:txBody>
                      <a:bodyPr/>
                      <a:lstStyle/>
                      <a:p>
                        <a:endParaRPr lang="zh-CN" altLang="en-US"/>
                      </a:p>
                    </p:txBody>
                  </p:sp>
                  <p:sp>
                    <p:nvSpPr>
                      <p:cNvPr id="831713" name="Line 225"/>
                      <p:cNvSpPr>
                        <a:spLocks noChangeShapeType="1"/>
                      </p:cNvSpPr>
                      <p:nvPr/>
                    </p:nvSpPr>
                    <p:spPr bwMode="auto">
                      <a:xfrm>
                        <a:off x="4768" y="5039"/>
                        <a:ext cx="0" cy="1020"/>
                      </a:xfrm>
                      <a:prstGeom prst="line">
                        <a:avLst/>
                      </a:prstGeom>
                      <a:noFill/>
                      <a:ln w="19050">
                        <a:solidFill>
                          <a:srgbClr val="000000"/>
                        </a:solidFill>
                        <a:round/>
                        <a:headEnd/>
                        <a:tailEnd/>
                      </a:ln>
                    </p:spPr>
                    <p:txBody>
                      <a:bodyPr/>
                      <a:lstStyle/>
                      <a:p>
                        <a:endParaRPr lang="zh-CN" altLang="en-US"/>
                      </a:p>
                    </p:txBody>
                  </p:sp>
                  <p:sp>
                    <p:nvSpPr>
                      <p:cNvPr id="831714" name="Line 226"/>
                      <p:cNvSpPr>
                        <a:spLocks noChangeShapeType="1"/>
                      </p:cNvSpPr>
                      <p:nvPr/>
                    </p:nvSpPr>
                    <p:spPr bwMode="auto">
                      <a:xfrm>
                        <a:off x="3778" y="6062"/>
                        <a:ext cx="0" cy="312"/>
                      </a:xfrm>
                      <a:prstGeom prst="line">
                        <a:avLst/>
                      </a:prstGeom>
                      <a:noFill/>
                      <a:ln w="19050">
                        <a:solidFill>
                          <a:srgbClr val="000000"/>
                        </a:solidFill>
                        <a:round/>
                        <a:headEnd/>
                        <a:tailEnd type="stealth" w="med" len="lg"/>
                      </a:ln>
                    </p:spPr>
                    <p:txBody>
                      <a:bodyPr/>
                      <a:lstStyle/>
                      <a:p>
                        <a:endParaRPr lang="zh-CN" altLang="en-US"/>
                      </a:p>
                    </p:txBody>
                  </p:sp>
                  <p:sp>
                    <p:nvSpPr>
                      <p:cNvPr id="831715" name="Line 227"/>
                      <p:cNvSpPr>
                        <a:spLocks noChangeShapeType="1"/>
                      </p:cNvSpPr>
                      <p:nvPr/>
                    </p:nvSpPr>
                    <p:spPr bwMode="auto">
                      <a:xfrm>
                        <a:off x="4393" y="5037"/>
                        <a:ext cx="374" cy="0"/>
                      </a:xfrm>
                      <a:prstGeom prst="line">
                        <a:avLst/>
                      </a:prstGeom>
                      <a:noFill/>
                      <a:ln w="19050">
                        <a:solidFill>
                          <a:srgbClr val="000000"/>
                        </a:solidFill>
                        <a:round/>
                        <a:headEnd/>
                        <a:tailEnd/>
                      </a:ln>
                    </p:spPr>
                    <p:txBody>
                      <a:bodyPr/>
                      <a:lstStyle/>
                      <a:p>
                        <a:endParaRPr lang="zh-CN" altLang="en-US"/>
                      </a:p>
                    </p:txBody>
                  </p:sp>
                  <p:sp>
                    <p:nvSpPr>
                      <p:cNvPr id="831716" name="Text Box 228"/>
                      <p:cNvSpPr txBox="1">
                        <a:spLocks noChangeArrowheads="1"/>
                      </p:cNvSpPr>
                      <p:nvPr/>
                    </p:nvSpPr>
                    <p:spPr bwMode="auto">
                      <a:xfrm>
                        <a:off x="4380" y="4758"/>
                        <a:ext cx="540" cy="468"/>
                      </a:xfrm>
                      <a:prstGeom prst="rect">
                        <a:avLst/>
                      </a:prstGeom>
                      <a:noFill/>
                      <a:ln w="9525">
                        <a:noFill/>
                        <a:miter lim="800000"/>
                        <a:headEnd/>
                        <a:tailEnd/>
                      </a:ln>
                    </p:spPr>
                    <p:txBody>
                      <a:bodyPr/>
                      <a:lstStyle/>
                      <a:p>
                        <a:pPr algn="just"/>
                        <a:r>
                          <a:rPr lang="en-US" altLang="zh-CN" sz="1400" b="1" dirty="0"/>
                          <a:t>F</a:t>
                        </a:r>
                      </a:p>
                    </p:txBody>
                  </p:sp>
                </p:grpSp>
              </p:grpSp>
            </p:grpSp>
          </p:grpSp>
        </p:grpSp>
        <p:sp>
          <p:nvSpPr>
            <p:cNvPr id="131" name="Text Box 228"/>
            <p:cNvSpPr txBox="1">
              <a:spLocks noChangeArrowheads="1"/>
            </p:cNvSpPr>
            <p:nvPr/>
          </p:nvSpPr>
          <p:spPr bwMode="auto">
            <a:xfrm>
              <a:off x="7336466" y="4364518"/>
              <a:ext cx="572648" cy="411218"/>
            </a:xfrm>
            <a:prstGeom prst="rect">
              <a:avLst/>
            </a:prstGeom>
            <a:noFill/>
            <a:ln w="9525">
              <a:noFill/>
              <a:miter lim="800000"/>
              <a:headEnd/>
              <a:tailEnd/>
            </a:ln>
          </p:spPr>
          <p:txBody>
            <a:bodyPr/>
            <a:lstStyle/>
            <a:p>
              <a:pPr algn="just"/>
              <a:r>
                <a:rPr lang="en-US" altLang="zh-CN" sz="1400" b="1" dirty="0"/>
                <a:t>F</a:t>
              </a:r>
            </a:p>
          </p:txBody>
        </p:sp>
      </p:grpSp>
      <p:sp>
        <p:nvSpPr>
          <p:cNvPr id="2" name="灯片编号占位符 1">
            <a:extLst>
              <a:ext uri="{FF2B5EF4-FFF2-40B4-BE49-F238E27FC236}">
                <a16:creationId xmlns:a16="http://schemas.microsoft.com/office/drawing/2014/main" id="{88588761-E8DF-9236-A28D-165CABB2EBA9}"/>
              </a:ext>
            </a:extLst>
          </p:cNvPr>
          <p:cNvSpPr>
            <a:spLocks noGrp="1"/>
          </p:cNvSpPr>
          <p:nvPr>
            <p:ph type="sldNum" sz="quarter" idx="12"/>
          </p:nvPr>
        </p:nvSpPr>
        <p:spPr/>
        <p:txBody>
          <a:bodyPr/>
          <a:lstStyle/>
          <a:p>
            <a:fld id="{15D7C00E-7268-483F-89C0-8B682B5C72E5}" type="slidenum">
              <a:rPr lang="en-US" altLang="zh-CN" smtClean="0"/>
              <a:pPr/>
              <a:t>39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491"/>
                                        </p:tgtEl>
                                        <p:attrNameLst>
                                          <p:attrName>style.visibility</p:attrName>
                                        </p:attrNameLst>
                                      </p:cBhvr>
                                      <p:to>
                                        <p:strVal val="visible"/>
                                      </p:to>
                                    </p:set>
                                    <p:animEffect transition="in" filter="box(in)">
                                      <p:cBhvr>
                                        <p:cTn id="7" dur="500"/>
                                        <p:tgtEl>
                                          <p:spTgt spid="83149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618"/>
                                        </p:tgtEl>
                                        <p:attrNameLst>
                                          <p:attrName>style.visibility</p:attrName>
                                        </p:attrNameLst>
                                      </p:cBhvr>
                                      <p:to>
                                        <p:strVal val="visible"/>
                                      </p:to>
                                    </p:set>
                                    <p:animEffect transition="in" filter="box(in)">
                                      <p:cBhvr>
                                        <p:cTn id="12" dur="500"/>
                                        <p:tgtEl>
                                          <p:spTgt spid="83161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box(in)">
                                      <p:cBhvr>
                                        <p:cTn id="17" dur="500"/>
                                        <p:tgtEl>
                                          <p:spTgt spid="13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diamond(in)">
                                      <p:cBhvr>
                                        <p:cTn id="22" dur="2000"/>
                                        <p:tgtEl>
                                          <p:spTgt spid="13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p:bldP spid="8316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904" name="Rectangle 16"/>
          <p:cNvSpPr>
            <a:spLocks noChangeArrowheads="1"/>
          </p:cNvSpPr>
          <p:nvPr/>
        </p:nvSpPr>
        <p:spPr bwMode="auto">
          <a:xfrm>
            <a:off x="1130815" y="3924301"/>
            <a:ext cx="9429681" cy="263366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715963" lvl="1" indent="-354013" defTabSz="715963">
              <a:spcBef>
                <a:spcPct val="20000"/>
              </a:spcBef>
              <a:buClr>
                <a:srgbClr val="006600"/>
              </a:buClr>
              <a:buFont typeface="Wingdings" pitchFamily="2" charset="2"/>
              <a:buChar char="ü"/>
            </a:pPr>
            <a:r>
              <a:rPr lang="en-US" altLang="zh-CN" b="1" dirty="0">
                <a:effectLst>
                  <a:outerShdw blurRad="50800" dist="38100" dir="8100000" algn="tr" rotWithShape="0">
                    <a:prstClr val="black">
                      <a:alpha val="40000"/>
                    </a:prstClr>
                  </a:outerShdw>
                </a:effectLst>
                <a:latin typeface="+mn-lt"/>
                <a:ea typeface="楷体_GB2312" pitchFamily="49" charset="-122"/>
              </a:rPr>
              <a:t> </a:t>
            </a:r>
            <a:r>
              <a:rPr lang="zh-CN" altLang="en-US" b="1" dirty="0">
                <a:effectLst>
                  <a:outerShdw blurRad="50800" dist="38100" dir="8100000" algn="tr" rotWithShape="0">
                    <a:prstClr val="black">
                      <a:alpha val="40000"/>
                    </a:prstClr>
                  </a:outerShdw>
                </a:effectLst>
                <a:latin typeface="+mn-lt"/>
                <a:ea typeface="楷体" pitchFamily="49" charset="-122"/>
              </a:rPr>
              <a:t>格式化输出</a:t>
            </a:r>
            <a:r>
              <a:rPr lang="en-US" altLang="zh-CN" b="1" dirty="0" err="1">
                <a:effectLst>
                  <a:outerShdw blurRad="50800" dist="38100" dir="8100000" algn="tr" rotWithShape="0">
                    <a:prstClr val="black">
                      <a:alpha val="40000"/>
                    </a:prstClr>
                  </a:outerShdw>
                </a:effectLst>
                <a:latin typeface="+mn-lt"/>
                <a:ea typeface="楷体" pitchFamily="49" charset="-122"/>
              </a:rPr>
              <a:t>printf</a:t>
            </a:r>
            <a:r>
              <a:rPr lang="en-US" altLang="zh-CN" b="1" dirty="0">
                <a:effectLst>
                  <a:outerShdw blurRad="50800" dist="38100" dir="8100000" algn="tr" rotWithShape="0">
                    <a:prstClr val="black">
                      <a:alpha val="40000"/>
                    </a:prstClr>
                  </a:outerShdw>
                </a:effectLst>
                <a:latin typeface="+mn-lt"/>
                <a:ea typeface="楷体" pitchFamily="49" charset="-122"/>
              </a:rPr>
              <a:t> </a:t>
            </a:r>
          </a:p>
          <a:p>
            <a:pPr marL="715963" lvl="1" indent="-354013" defTabSz="715963">
              <a:spcBef>
                <a:spcPct val="20000"/>
              </a:spcBef>
              <a:buClr>
                <a:srgbClr val="006600"/>
              </a:buClr>
              <a:buFont typeface="Wingdings" pitchFamily="2" charset="2"/>
              <a:buChar char="ü"/>
            </a:pPr>
            <a:r>
              <a:rPr lang="en-US" altLang="zh-CN" b="1" dirty="0">
                <a:effectLst>
                  <a:outerShdw blurRad="50800" dist="38100" dir="8100000" algn="tr" rotWithShape="0">
                    <a:prstClr val="black">
                      <a:alpha val="40000"/>
                    </a:prstClr>
                  </a:outerShdw>
                </a:effectLst>
                <a:latin typeface="+mn-lt"/>
                <a:ea typeface="楷体" pitchFamily="49" charset="-122"/>
              </a:rPr>
              <a:t> </a:t>
            </a:r>
            <a:r>
              <a:rPr lang="zh-CN" altLang="en-US" b="1" dirty="0">
                <a:effectLst>
                  <a:outerShdw blurRad="50800" dist="38100" dir="8100000" algn="tr" rotWithShape="0">
                    <a:prstClr val="black">
                      <a:alpha val="40000"/>
                    </a:prstClr>
                  </a:outerShdw>
                </a:effectLst>
                <a:latin typeface="+mn-lt"/>
                <a:ea typeface="楷体" pitchFamily="49" charset="-122"/>
              </a:rPr>
              <a:t>格式化输入</a:t>
            </a:r>
            <a:r>
              <a:rPr lang="en-US" altLang="zh-CN" b="1" dirty="0" err="1">
                <a:effectLst>
                  <a:outerShdw blurRad="50800" dist="38100" dir="8100000" algn="tr" rotWithShape="0">
                    <a:prstClr val="black">
                      <a:alpha val="40000"/>
                    </a:prstClr>
                  </a:outerShdw>
                </a:effectLst>
                <a:latin typeface="+mn-lt"/>
                <a:ea typeface="楷体" pitchFamily="49" charset="-122"/>
              </a:rPr>
              <a:t>scanf</a:t>
            </a:r>
            <a:r>
              <a:rPr lang="en-US" altLang="zh-CN" b="1" dirty="0">
                <a:effectLst>
                  <a:outerShdw blurRad="50800" dist="38100" dir="8100000" algn="tr" rotWithShape="0">
                    <a:prstClr val="black">
                      <a:alpha val="40000"/>
                    </a:prstClr>
                  </a:outerShdw>
                </a:effectLst>
                <a:latin typeface="+mn-lt"/>
                <a:ea typeface="楷体" pitchFamily="49" charset="-122"/>
              </a:rPr>
              <a:t> </a:t>
            </a:r>
          </a:p>
          <a:p>
            <a:pPr marL="715963" lvl="1" indent="-354013" defTabSz="715963">
              <a:spcBef>
                <a:spcPct val="20000"/>
              </a:spcBef>
              <a:buClr>
                <a:srgbClr val="006600"/>
              </a:buClr>
              <a:buFont typeface="Wingdings" pitchFamily="2" charset="2"/>
              <a:buChar char="ü"/>
            </a:pPr>
            <a:r>
              <a:rPr lang="en-US" altLang="zh-CN" b="1" dirty="0">
                <a:effectLst>
                  <a:outerShdw blurRad="50800" dist="38100" dir="8100000" algn="tr" rotWithShape="0">
                    <a:prstClr val="black">
                      <a:alpha val="40000"/>
                    </a:prstClr>
                  </a:outerShdw>
                </a:effectLst>
                <a:latin typeface="+mn-lt"/>
                <a:ea typeface="楷体" pitchFamily="49" charset="-122"/>
              </a:rPr>
              <a:t> </a:t>
            </a:r>
            <a:r>
              <a:rPr lang="zh-CN" altLang="en-US" b="1" dirty="0">
                <a:effectLst>
                  <a:outerShdw blurRad="50800" dist="38100" dir="8100000" algn="tr" rotWithShape="0">
                    <a:prstClr val="black">
                      <a:alpha val="40000"/>
                    </a:prstClr>
                  </a:outerShdw>
                </a:effectLst>
                <a:latin typeface="+mn-lt"/>
                <a:ea typeface="楷体" pitchFamily="49" charset="-122"/>
              </a:rPr>
              <a:t>字符数据的非格式化输入、输出 </a:t>
            </a:r>
          </a:p>
          <a:p>
            <a:pPr marL="715963" lvl="1" indent="-354013" defTabSz="715963">
              <a:spcBef>
                <a:spcPct val="20000"/>
              </a:spcBef>
              <a:buClr>
                <a:srgbClr val="006600"/>
              </a:buClr>
              <a:buFont typeface="Wingdings" pitchFamily="2" charset="2"/>
              <a:buChar char="ü"/>
            </a:pPr>
            <a:r>
              <a:rPr lang="zh-CN" altLang="en-US" b="1" dirty="0">
                <a:effectLst>
                  <a:outerShdw blurRad="50800" dist="38100" dir="8100000" algn="tr" rotWithShape="0">
                    <a:prstClr val="black">
                      <a:alpha val="40000"/>
                    </a:prstClr>
                  </a:outerShdw>
                </a:effectLst>
                <a:latin typeface="+mn-lt"/>
                <a:ea typeface="楷体" pitchFamily="49" charset="-122"/>
              </a:rPr>
              <a:t> 程序的控制结构 </a:t>
            </a:r>
          </a:p>
          <a:p>
            <a:pPr marL="715963" lvl="1" indent="-354013" defTabSz="715963">
              <a:spcBef>
                <a:spcPct val="20000"/>
              </a:spcBef>
              <a:buClr>
                <a:srgbClr val="006600"/>
              </a:buClr>
              <a:buFont typeface="Wingdings" pitchFamily="2" charset="2"/>
              <a:buChar char="ü"/>
            </a:pPr>
            <a:r>
              <a:rPr lang="zh-CN" altLang="en-US" b="1" dirty="0">
                <a:effectLst>
                  <a:outerShdw blurRad="50800" dist="38100" dir="8100000" algn="tr" rotWithShape="0">
                    <a:prstClr val="black">
                      <a:alpha val="40000"/>
                    </a:prstClr>
                  </a:outerShdw>
                </a:effectLst>
                <a:latin typeface="+mn-lt"/>
                <a:ea typeface="楷体" pitchFamily="49" charset="-122"/>
              </a:rPr>
              <a:t> 顺序程序设计举例 </a:t>
            </a:r>
          </a:p>
          <a:p>
            <a:pPr marL="715963" lvl="1" indent="-354013" defTabSz="715963">
              <a:spcBef>
                <a:spcPct val="20000"/>
              </a:spcBef>
              <a:buClr>
                <a:srgbClr val="006600"/>
              </a:buClr>
              <a:buFont typeface="Wingdings" pitchFamily="2" charset="2"/>
              <a:buChar char="ü"/>
            </a:pPr>
            <a:r>
              <a:rPr lang="zh-CN" altLang="en-US" b="1" dirty="0">
                <a:effectLst>
                  <a:outerShdw blurRad="50800" dist="38100" dir="8100000" algn="tr" rotWithShape="0">
                    <a:prstClr val="black">
                      <a:alpha val="40000"/>
                    </a:prstClr>
                  </a:outerShdw>
                </a:effectLst>
                <a:latin typeface="+mn-lt"/>
                <a:ea typeface="楷体" pitchFamily="49" charset="-122"/>
              </a:rPr>
              <a:t> 本章小结</a:t>
            </a:r>
          </a:p>
        </p:txBody>
      </p:sp>
      <p:sp>
        <p:nvSpPr>
          <p:cNvPr id="677890" name="Text Box 2"/>
          <p:cNvSpPr txBox="1">
            <a:spLocks noChangeArrowheads="1"/>
          </p:cNvSpPr>
          <p:nvPr/>
        </p:nvSpPr>
        <p:spPr bwMode="auto">
          <a:xfrm>
            <a:off x="550843" y="144464"/>
            <a:ext cx="3889375"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学习目标</a:t>
            </a:r>
            <a:r>
              <a:rPr kumimoji="0" lang="zh-CN" altLang="en-US" b="1">
                <a:effectLst>
                  <a:outerShdw blurRad="38100" dist="38100" dir="2700000" algn="tl">
                    <a:srgbClr val="FFFFFF"/>
                  </a:outerShdw>
                </a:effectLst>
              </a:rPr>
              <a:t>  </a:t>
            </a:r>
            <a:endParaRPr kumimoji="0" lang="zh-CN" altLang="en-US"/>
          </a:p>
        </p:txBody>
      </p:sp>
      <p:sp>
        <p:nvSpPr>
          <p:cNvPr id="677891" name="Rectangle 3"/>
          <p:cNvSpPr>
            <a:spLocks noChangeArrowheads="1"/>
          </p:cNvSpPr>
          <p:nvPr/>
        </p:nvSpPr>
        <p:spPr bwMode="auto">
          <a:xfrm>
            <a:off x="1127448" y="779440"/>
            <a:ext cx="9429877" cy="22860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539750" lvl="1" indent="-177800">
              <a:spcBef>
                <a:spcPct val="20000"/>
              </a:spcBef>
              <a:buClr>
                <a:srgbClr val="FF33CC"/>
              </a:buClr>
              <a:buFont typeface="Wingdings" pitchFamily="2" charset="2"/>
              <a:buChar char="Ø"/>
            </a:pPr>
            <a:r>
              <a:rPr lang="en-US" altLang="zh-CN" b="1" dirty="0">
                <a:effectLst>
                  <a:outerShdw blurRad="50800" dist="38100" dir="10800000" algn="r" rotWithShape="0">
                    <a:prstClr val="black">
                      <a:alpha val="40000"/>
                    </a:prstClr>
                  </a:outerShdw>
                </a:effectLst>
                <a:latin typeface="楷体_GB2312" pitchFamily="49" charset="-122"/>
                <a:ea typeface="楷体_GB2312" pitchFamily="49" charset="-122"/>
              </a:rPr>
              <a:t> </a:t>
            </a:r>
            <a:r>
              <a:rPr lang="zh-CN" altLang="en-US" b="1" dirty="0">
                <a:effectLst>
                  <a:outerShdw blurRad="50800" dist="38100" dir="10800000" algn="r" rotWithShape="0">
                    <a:prstClr val="black">
                      <a:alpha val="40000"/>
                    </a:prstClr>
                  </a:outerShdw>
                </a:effectLst>
                <a:latin typeface="楷体" pitchFamily="49" charset="-122"/>
                <a:ea typeface="楷体" pitchFamily="49" charset="-122"/>
              </a:rPr>
              <a:t>掌握各种类型数据的格式化输入输出方法；</a:t>
            </a:r>
          </a:p>
          <a:p>
            <a:pPr marL="539750" lvl="1" indent="-177800">
              <a:spcBef>
                <a:spcPct val="20000"/>
              </a:spcBef>
              <a:buClr>
                <a:srgbClr val="FF33CC"/>
              </a:buClr>
              <a:buFont typeface="Wingdings" pitchFamily="2" charset="2"/>
              <a:buChar char="Ø"/>
            </a:pPr>
            <a:r>
              <a:rPr lang="zh-CN" altLang="en-US" b="1" dirty="0">
                <a:effectLst>
                  <a:outerShdw blurRad="50800" dist="38100" dir="10800000" algn="r" rotWithShape="0">
                    <a:prstClr val="black">
                      <a:alpha val="40000"/>
                    </a:prstClr>
                  </a:outerShdw>
                </a:effectLst>
                <a:latin typeface="楷体" pitchFamily="49" charset="-122"/>
                <a:ea typeface="楷体" pitchFamily="49" charset="-122"/>
              </a:rPr>
              <a:t> 掌握字符数据的非格式化输入输出方法；</a:t>
            </a:r>
          </a:p>
          <a:p>
            <a:pPr marL="539750" lvl="1" indent="-177800">
              <a:spcBef>
                <a:spcPct val="20000"/>
              </a:spcBef>
              <a:buClr>
                <a:srgbClr val="FF33CC"/>
              </a:buClr>
              <a:buFont typeface="Wingdings" pitchFamily="2" charset="2"/>
              <a:buChar char="Ø"/>
            </a:pPr>
            <a:r>
              <a:rPr lang="zh-CN" altLang="en-US" b="1" dirty="0">
                <a:effectLst>
                  <a:outerShdw blurRad="50800" dist="38100" dir="10800000" algn="r" rotWithShape="0">
                    <a:prstClr val="black">
                      <a:alpha val="40000"/>
                    </a:prstClr>
                  </a:outerShdw>
                </a:effectLst>
                <a:latin typeface="楷体" pitchFamily="49" charset="-122"/>
                <a:ea typeface="楷体" pitchFamily="49" charset="-122"/>
              </a:rPr>
              <a:t> 理解三种程序控制结构的流程图；</a:t>
            </a:r>
          </a:p>
          <a:p>
            <a:pPr marL="539750" lvl="1" indent="-177800">
              <a:spcBef>
                <a:spcPct val="20000"/>
              </a:spcBef>
              <a:buClr>
                <a:srgbClr val="FF33CC"/>
              </a:buClr>
              <a:buFont typeface="Wingdings" pitchFamily="2" charset="2"/>
              <a:buChar char="Ø"/>
            </a:pPr>
            <a:r>
              <a:rPr lang="zh-CN" altLang="en-US" b="1" dirty="0">
                <a:effectLst>
                  <a:outerShdw blurRad="50800" dist="38100" dir="10800000" algn="r" rotWithShape="0">
                    <a:prstClr val="black">
                      <a:alpha val="40000"/>
                    </a:prstClr>
                  </a:outerShdw>
                </a:effectLst>
                <a:latin typeface="楷体" pitchFamily="49" charset="-122"/>
                <a:ea typeface="楷体" pitchFamily="49" charset="-122"/>
              </a:rPr>
              <a:t> 学会简单顺序程序的设计；</a:t>
            </a:r>
          </a:p>
          <a:p>
            <a:pPr marL="539750" lvl="1" indent="-177800">
              <a:spcBef>
                <a:spcPct val="20000"/>
              </a:spcBef>
              <a:buClr>
                <a:srgbClr val="FF33CC"/>
              </a:buClr>
              <a:buFont typeface="Wingdings" pitchFamily="2" charset="2"/>
              <a:buChar char="Ø"/>
            </a:pPr>
            <a:r>
              <a:rPr lang="zh-CN" altLang="en-US" b="1" dirty="0">
                <a:effectLst>
                  <a:outerShdw blurRad="50800" dist="38100" dir="10800000" algn="r" rotWithShape="0">
                    <a:prstClr val="black">
                      <a:alpha val="40000"/>
                    </a:prstClr>
                  </a:outerShdw>
                </a:effectLst>
                <a:latin typeface="楷体" pitchFamily="49" charset="-122"/>
                <a:ea typeface="楷体" pitchFamily="49" charset="-122"/>
              </a:rPr>
              <a:t> 养成良好的程序设计习惯；</a:t>
            </a:r>
          </a:p>
          <a:p>
            <a:pPr marL="990600" lvl="1" indent="-533400">
              <a:spcBef>
                <a:spcPct val="20000"/>
              </a:spcBef>
            </a:pPr>
            <a:r>
              <a:rPr lang="zh-CN" altLang="en-US" sz="3200" b="1" dirty="0">
                <a:effectLst>
                  <a:outerShdw blurRad="50800" dist="38100" dir="10800000" algn="r" rotWithShape="0">
                    <a:prstClr val="black">
                      <a:alpha val="40000"/>
                    </a:prstClr>
                  </a:outerShdw>
                </a:effectLst>
              </a:rPr>
              <a:t> </a:t>
            </a:r>
          </a:p>
        </p:txBody>
      </p:sp>
      <p:sp>
        <p:nvSpPr>
          <p:cNvPr id="677903" name="Text Box 15"/>
          <p:cNvSpPr txBox="1">
            <a:spLocks noChangeArrowheads="1"/>
          </p:cNvSpPr>
          <p:nvPr/>
        </p:nvSpPr>
        <p:spPr bwMode="auto">
          <a:xfrm>
            <a:off x="527031" y="3275014"/>
            <a:ext cx="3889375"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学习内容</a:t>
            </a:r>
            <a:r>
              <a:rPr kumimoji="0" lang="zh-CN" altLang="en-US" b="1">
                <a:effectLst>
                  <a:outerShdw blurRad="38100" dist="38100" dir="2700000" algn="tl">
                    <a:srgbClr val="FFFFFF"/>
                  </a:outerShdw>
                </a:effectLst>
              </a:rPr>
              <a:t> </a:t>
            </a:r>
            <a:endParaRPr kumimoji="0" lang="zh-CN" altLang="en-US"/>
          </a:p>
        </p:txBody>
      </p:sp>
      <p:grpSp>
        <p:nvGrpSpPr>
          <p:cNvPr id="677905" name="Group 17"/>
          <p:cNvGrpSpPr>
            <a:grpSpLocks/>
          </p:cNvGrpSpPr>
          <p:nvPr/>
        </p:nvGrpSpPr>
        <p:grpSpPr bwMode="auto">
          <a:xfrm>
            <a:off x="-14308" y="0"/>
            <a:ext cx="446088" cy="6858000"/>
            <a:chOff x="0" y="0"/>
            <a:chExt cx="281" cy="4320"/>
          </a:xfrm>
        </p:grpSpPr>
        <p:sp>
          <p:nvSpPr>
            <p:cNvPr id="677906"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677907"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07F9873-66F7-4220-2770-FAC5F408DBD8}"/>
              </a:ext>
            </a:extLst>
          </p:cNvPr>
          <p:cNvSpPr>
            <a:spLocks noGrp="1"/>
          </p:cNvSpPr>
          <p:nvPr>
            <p:ph type="sldNum" sz="quarter" idx="12"/>
          </p:nvPr>
        </p:nvSpPr>
        <p:spPr/>
        <p:txBody>
          <a:bodyPr/>
          <a:lstStyle/>
          <a:p>
            <a:fld id="{F154A6AB-2253-454B-9B69-DDC28CECC3C0}" type="slidenum">
              <a:rPr lang="en-US" altLang="zh-CN" smtClean="0"/>
              <a:pPr/>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gtEl>
                                        <p:attrNameLst>
                                          <p:attrName>style.visibility</p:attrName>
                                        </p:attrNameLst>
                                      </p:cBhvr>
                                      <p:to>
                                        <p:strVal val="visible"/>
                                      </p:to>
                                    </p:set>
                                    <p:animEffect transition="in" filter="blinds(horizontal)">
                                      <p:cBhvr>
                                        <p:cTn id="7" dur="500"/>
                                        <p:tgtEl>
                                          <p:spTgt spid="6778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891"/>
                                        </p:tgtEl>
                                        <p:attrNameLst>
                                          <p:attrName>style.visibility</p:attrName>
                                        </p:attrNameLst>
                                      </p:cBhvr>
                                      <p:to>
                                        <p:strVal val="visible"/>
                                      </p:to>
                                    </p:set>
                                    <p:animEffect transition="in" filter="diamond(in)">
                                      <p:cBhvr>
                                        <p:cTn id="12" dur="2000"/>
                                        <p:tgtEl>
                                          <p:spTgt spid="677891"/>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7903"/>
                                        </p:tgtEl>
                                        <p:attrNameLst>
                                          <p:attrName>style.visibility</p:attrName>
                                        </p:attrNameLst>
                                      </p:cBhvr>
                                      <p:to>
                                        <p:strVal val="visible"/>
                                      </p:to>
                                    </p:set>
                                    <p:animEffect transition="in" filter="blinds(horizontal)">
                                      <p:cBhvr>
                                        <p:cTn id="17" dur="500"/>
                                        <p:tgtEl>
                                          <p:spTgt spid="67790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77904"/>
                                        </p:tgtEl>
                                        <p:attrNameLst>
                                          <p:attrName>style.visibility</p:attrName>
                                        </p:attrNameLst>
                                      </p:cBhvr>
                                      <p:to>
                                        <p:strVal val="visible"/>
                                      </p:to>
                                    </p:set>
                                    <p:animEffect transition="in" filter="diamond(in)">
                                      <p:cBhvr>
                                        <p:cTn id="22" dur="2000"/>
                                        <p:tgtEl>
                                          <p:spTgt spid="677904"/>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4" grpId="0" animBg="1"/>
      <p:bldP spid="677890" grpId="0"/>
      <p:bldP spid="677891" grpId="0" animBg="1"/>
      <p:bldP spid="67790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675097" y="188913"/>
            <a:ext cx="5570537" cy="519112"/>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4. </a:t>
            </a:r>
            <a:r>
              <a:rPr lang="zh-CN" altLang="en-US" sz="2800" b="1" dirty="0">
                <a:solidFill>
                  <a:srgbClr val="FF33CC"/>
                </a:solidFill>
                <a:effectLst>
                  <a:outerShdw blurRad="38100" dist="38100" dir="2700000" algn="tl">
                    <a:srgbClr val="000000"/>
                  </a:outerShdw>
                </a:effectLst>
                <a:latin typeface="+mn-lt"/>
                <a:ea typeface="楷体" pitchFamily="49" charset="-122"/>
              </a:rPr>
              <a:t>算法的描述方法</a:t>
            </a:r>
            <a:r>
              <a:rPr lang="zh-CN" altLang="en-US" sz="2800" dirty="0">
                <a:solidFill>
                  <a:srgbClr val="FF33CC"/>
                </a:solidFill>
                <a:latin typeface="+mn-lt"/>
                <a:ea typeface="楷体" pitchFamily="49" charset="-122"/>
              </a:rPr>
              <a:t> </a:t>
            </a:r>
          </a:p>
        </p:txBody>
      </p:sp>
      <p:sp>
        <p:nvSpPr>
          <p:cNvPr id="833539" name="Rectangle 3"/>
          <p:cNvSpPr>
            <a:spLocks noChangeArrowheads="1"/>
          </p:cNvSpPr>
          <p:nvPr/>
        </p:nvSpPr>
        <p:spPr bwMode="auto">
          <a:xfrm>
            <a:off x="1106896" y="732165"/>
            <a:ext cx="4608512" cy="523220"/>
          </a:xfrm>
          <a:prstGeom prst="rect">
            <a:avLst/>
          </a:prstGeom>
          <a:noFill/>
          <a:ln w="9525">
            <a:noFill/>
            <a:miter lim="800000"/>
            <a:headEnd/>
            <a:tailEnd/>
          </a:ln>
          <a:effectLst/>
        </p:spPr>
        <p:txBody>
          <a:bodyPr anchor="ctr">
            <a:spAutoFit/>
          </a:bodyPr>
          <a:lstStyle/>
          <a:p>
            <a:pPr marL="457200" indent="-457200">
              <a:buFont typeface="Wingdings" pitchFamily="2" charset="2"/>
              <a:buChar char="Ø"/>
            </a:pPr>
            <a:r>
              <a:rPr lang="en-US" altLang="zh-CN" sz="2800" b="1" dirty="0">
                <a:solidFill>
                  <a:srgbClr val="CC0000"/>
                </a:solidFill>
                <a:effectLst>
                  <a:outerShdw blurRad="38100" dist="38100" dir="2700000" algn="tl">
                    <a:srgbClr val="000000"/>
                  </a:outerShdw>
                </a:effectLst>
                <a:latin typeface="+mn-lt"/>
                <a:ea typeface="隶书" pitchFamily="49" charset="-122"/>
              </a:rPr>
              <a:t>NS</a:t>
            </a:r>
            <a:r>
              <a:rPr lang="zh-CN" altLang="en-US" sz="2800" b="1" dirty="0">
                <a:solidFill>
                  <a:srgbClr val="CC0000"/>
                </a:solidFill>
                <a:effectLst>
                  <a:outerShdw blurRad="38100" dist="38100" dir="2700000" algn="tl">
                    <a:srgbClr val="000000"/>
                  </a:outerShdw>
                </a:effectLst>
                <a:latin typeface="+mn-lt"/>
                <a:ea typeface="隶书" pitchFamily="49" charset="-122"/>
              </a:rPr>
              <a:t>结构化流程图描述</a:t>
            </a:r>
          </a:p>
        </p:txBody>
      </p:sp>
      <p:grpSp>
        <p:nvGrpSpPr>
          <p:cNvPr id="833564" name="Group 28"/>
          <p:cNvGrpSpPr>
            <a:grpSpLocks/>
          </p:cNvGrpSpPr>
          <p:nvPr/>
        </p:nvGrpSpPr>
        <p:grpSpPr bwMode="auto">
          <a:xfrm>
            <a:off x="-9117" y="0"/>
            <a:ext cx="446088" cy="6858000"/>
            <a:chOff x="0" y="0"/>
            <a:chExt cx="281" cy="4320"/>
          </a:xfrm>
        </p:grpSpPr>
        <p:sp>
          <p:nvSpPr>
            <p:cNvPr id="833565" name="Text Box 2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33566" name="Text Box 3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3567" name="Rectangle 31"/>
          <p:cNvSpPr>
            <a:spLocks noChangeArrowheads="1"/>
          </p:cNvSpPr>
          <p:nvPr/>
        </p:nvSpPr>
        <p:spPr bwMode="auto">
          <a:xfrm>
            <a:off x="1653710" y="1352057"/>
            <a:ext cx="9698874" cy="2308324"/>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itchFamily="49" charset="-122"/>
              </a:rPr>
              <a:t>　　</a:t>
            </a:r>
            <a:r>
              <a:rPr lang="en-US" altLang="zh-CN" b="1" dirty="0">
                <a:solidFill>
                  <a:srgbClr val="FF0000"/>
                </a:solidFill>
                <a:effectLst>
                  <a:outerShdw blurRad="38100" dist="38100" dir="2700000" algn="tl">
                    <a:srgbClr val="000000"/>
                  </a:outerShdw>
                </a:effectLst>
                <a:ea typeface="楷体" pitchFamily="49" charset="-122"/>
              </a:rPr>
              <a:t>NS</a:t>
            </a:r>
            <a:r>
              <a:rPr lang="zh-CN" altLang="en-US" b="1" dirty="0">
                <a:effectLst>
                  <a:outerShdw blurRad="38100" dist="38100" dir="2700000" algn="tl">
                    <a:srgbClr val="FFFFFF"/>
                  </a:outerShdw>
                </a:effectLst>
                <a:ea typeface="楷体" pitchFamily="49" charset="-122"/>
              </a:rPr>
              <a:t>结构化流程图是美国学者</a:t>
            </a:r>
            <a:r>
              <a:rPr lang="en-US" altLang="zh-CN" b="1" dirty="0" err="1">
                <a:effectLst>
                  <a:outerShdw blurRad="38100" dist="38100" dir="2700000" algn="tl">
                    <a:srgbClr val="FFFFFF"/>
                  </a:outerShdw>
                </a:effectLst>
                <a:ea typeface="楷体" pitchFamily="49" charset="-122"/>
              </a:rPr>
              <a:t>I.</a:t>
            </a:r>
            <a:r>
              <a:rPr lang="en-US" altLang="zh-CN" b="1" dirty="0" err="1">
                <a:solidFill>
                  <a:srgbClr val="FF0000"/>
                </a:solidFill>
                <a:effectLst>
                  <a:outerShdw blurRad="38100" dist="38100" dir="2700000" algn="tl">
                    <a:srgbClr val="000000"/>
                  </a:outerShdw>
                </a:effectLst>
                <a:ea typeface="楷体" pitchFamily="49" charset="-122"/>
              </a:rPr>
              <a:t>N</a:t>
            </a:r>
            <a:r>
              <a:rPr lang="en-US" altLang="zh-CN" b="1" dirty="0" err="1">
                <a:effectLst>
                  <a:outerShdw blurRad="38100" dist="38100" dir="2700000" algn="tl">
                    <a:srgbClr val="FFFFFF"/>
                  </a:outerShdw>
                </a:effectLst>
                <a:ea typeface="楷体" pitchFamily="49" charset="-122"/>
              </a:rPr>
              <a:t>assi</a:t>
            </a:r>
            <a:r>
              <a:rPr lang="zh-CN" altLang="en-US" b="1" dirty="0">
                <a:effectLst>
                  <a:outerShdw blurRad="38100" dist="38100" dir="2700000" algn="tl">
                    <a:srgbClr val="FFFFFF"/>
                  </a:outerShdw>
                </a:effectLst>
                <a:ea typeface="楷体" pitchFamily="49" charset="-122"/>
              </a:rPr>
              <a:t>和</a:t>
            </a:r>
            <a:r>
              <a:rPr lang="en-US" altLang="zh-CN" b="1" dirty="0" err="1">
                <a:effectLst>
                  <a:outerShdw blurRad="38100" dist="38100" dir="2700000" algn="tl">
                    <a:srgbClr val="FFFFFF"/>
                  </a:outerShdw>
                </a:effectLst>
                <a:ea typeface="楷体" pitchFamily="49" charset="-122"/>
              </a:rPr>
              <a:t>B.</a:t>
            </a:r>
            <a:r>
              <a:rPr lang="en-US" altLang="zh-CN" b="1" dirty="0" err="1">
                <a:solidFill>
                  <a:srgbClr val="FF0000"/>
                </a:solidFill>
                <a:effectLst>
                  <a:outerShdw blurRad="38100" dist="38100" dir="2700000" algn="tl">
                    <a:srgbClr val="000000"/>
                  </a:outerShdw>
                </a:effectLst>
                <a:ea typeface="楷体" pitchFamily="49" charset="-122"/>
              </a:rPr>
              <a:t>S</a:t>
            </a:r>
            <a:r>
              <a:rPr lang="en-US" altLang="zh-CN" b="1" dirty="0" err="1">
                <a:effectLst>
                  <a:outerShdw blurRad="38100" dist="38100" dir="2700000" algn="tl">
                    <a:srgbClr val="FFFFFF"/>
                  </a:outerShdw>
                </a:effectLst>
                <a:ea typeface="楷体" pitchFamily="49" charset="-122"/>
              </a:rPr>
              <a:t>chneiderman</a:t>
            </a:r>
            <a:r>
              <a:rPr lang="zh-CN" altLang="en-US" b="1" dirty="0">
                <a:effectLst>
                  <a:outerShdw blurRad="38100" dist="38100" dir="2700000" algn="tl">
                    <a:srgbClr val="FFFFFF"/>
                  </a:outerShdw>
                </a:effectLst>
                <a:ea typeface="楷体" pitchFamily="49" charset="-122"/>
              </a:rPr>
              <a:t>于</a:t>
            </a:r>
            <a:r>
              <a:rPr lang="en-US" altLang="zh-CN" b="1" dirty="0">
                <a:effectLst>
                  <a:outerShdw blurRad="38100" dist="38100" dir="2700000" algn="tl">
                    <a:srgbClr val="FFFFFF"/>
                  </a:outerShdw>
                </a:effectLst>
                <a:ea typeface="楷体" pitchFamily="49" charset="-122"/>
              </a:rPr>
              <a:t>1973</a:t>
            </a:r>
            <a:r>
              <a:rPr lang="zh-CN" altLang="en-US" b="1" dirty="0">
                <a:effectLst>
                  <a:outerShdw blurRad="38100" dist="38100" dir="2700000" algn="tl">
                    <a:srgbClr val="FFFFFF"/>
                  </a:outerShdw>
                </a:effectLst>
                <a:ea typeface="楷体" pitchFamily="49" charset="-122"/>
              </a:rPr>
              <a:t>年提出的，</a:t>
            </a:r>
            <a:r>
              <a:rPr lang="en-US" altLang="zh-CN" b="1" dirty="0">
                <a:effectLst>
                  <a:outerShdw blurRad="38100" dist="38100" dir="2700000" algn="tl">
                    <a:srgbClr val="FFFFFF"/>
                  </a:outerShdw>
                </a:effectLst>
                <a:ea typeface="楷体" pitchFamily="49" charset="-122"/>
              </a:rPr>
              <a:t>NS</a:t>
            </a:r>
            <a:r>
              <a:rPr lang="zh-CN" altLang="en-US" b="1" dirty="0">
                <a:effectLst>
                  <a:outerShdw blurRad="38100" dist="38100" dir="2700000" algn="tl">
                    <a:srgbClr val="FFFFFF"/>
                  </a:outerShdw>
                </a:effectLst>
                <a:ea typeface="楷体" pitchFamily="49" charset="-122"/>
              </a:rPr>
              <a:t>图就是以这两位学者名字的首字母命名的。它的最重要的</a:t>
            </a:r>
            <a:r>
              <a:rPr lang="zh-CN" altLang="en-US" b="1" dirty="0">
                <a:solidFill>
                  <a:srgbClr val="0033CC"/>
                </a:solidFill>
                <a:effectLst>
                  <a:outerShdw blurRad="38100" dist="38100" dir="2700000" algn="tl">
                    <a:srgbClr val="000000"/>
                  </a:outerShdw>
                </a:effectLst>
                <a:ea typeface="楷体" pitchFamily="49" charset="-122"/>
              </a:rPr>
              <a:t>特点就是完全取消了流程线</a:t>
            </a:r>
            <a:r>
              <a:rPr lang="zh-CN" altLang="en-US" b="1" dirty="0">
                <a:effectLst>
                  <a:outerShdw blurRad="38100" dist="38100" dir="2700000" algn="tl">
                    <a:srgbClr val="FFFFFF"/>
                  </a:outerShdw>
                </a:effectLst>
                <a:ea typeface="楷体" pitchFamily="49" charset="-122"/>
              </a:rPr>
              <a:t>，</a:t>
            </a:r>
            <a:r>
              <a:rPr lang="zh-CN" altLang="en-US" b="1" dirty="0">
                <a:solidFill>
                  <a:srgbClr val="0033CC"/>
                </a:solidFill>
                <a:effectLst>
                  <a:outerShdw blurRad="38100" dist="38100" dir="2700000" algn="tl">
                    <a:srgbClr val="000000"/>
                  </a:outerShdw>
                </a:effectLst>
                <a:ea typeface="楷体" pitchFamily="49" charset="-122"/>
              </a:rPr>
              <a:t>这样算法被迫只能从上到下顺序执行，从而避免了算法流程的任意转向，保证了程序的质量</a:t>
            </a:r>
            <a:r>
              <a:rPr lang="zh-CN" altLang="en-US" b="1" dirty="0">
                <a:effectLst>
                  <a:outerShdw blurRad="38100" dist="38100" dir="2700000" algn="tl">
                    <a:srgbClr val="FFFFFF"/>
                  </a:outerShdw>
                </a:effectLst>
                <a:ea typeface="楷体" pitchFamily="49" charset="-122"/>
              </a:rPr>
              <a:t>。与传统流程图相比，</a:t>
            </a:r>
            <a:r>
              <a:rPr lang="en-US" altLang="zh-CN" b="1" dirty="0">
                <a:effectLst>
                  <a:outerShdw blurRad="38100" dist="38100" dir="2700000" algn="tl">
                    <a:srgbClr val="FFFFFF"/>
                  </a:outerShdw>
                </a:effectLst>
                <a:ea typeface="楷体" pitchFamily="49" charset="-122"/>
              </a:rPr>
              <a:t>NS</a:t>
            </a:r>
            <a:r>
              <a:rPr lang="zh-CN" altLang="en-US" b="1" dirty="0">
                <a:effectLst>
                  <a:outerShdw blurRad="38100" dist="38100" dir="2700000" algn="tl">
                    <a:srgbClr val="FFFFFF"/>
                  </a:outerShdw>
                </a:effectLst>
                <a:ea typeface="楷体" pitchFamily="49" charset="-122"/>
              </a:rPr>
              <a:t>图的另一个优点就是既形象直观，又比较节省篇幅，尤其适合于结构化程序的设计。</a:t>
            </a:r>
            <a:r>
              <a:rPr lang="zh-CN" altLang="en-US" dirty="0">
                <a:ea typeface="楷体" pitchFamily="49" charset="-122"/>
              </a:rPr>
              <a:t> </a:t>
            </a:r>
          </a:p>
        </p:txBody>
      </p:sp>
      <p:grpSp>
        <p:nvGrpSpPr>
          <p:cNvPr id="833771" name="Group 235"/>
          <p:cNvGrpSpPr>
            <a:grpSpLocks/>
          </p:cNvGrpSpPr>
          <p:nvPr/>
        </p:nvGrpSpPr>
        <p:grpSpPr bwMode="auto">
          <a:xfrm>
            <a:off x="2423592" y="2736551"/>
            <a:ext cx="8137525" cy="3860801"/>
            <a:chOff x="410" y="1024"/>
            <a:chExt cx="5126" cy="2432"/>
          </a:xfrm>
        </p:grpSpPr>
        <p:sp>
          <p:nvSpPr>
            <p:cNvPr id="833667" name="Rectangle 131"/>
            <p:cNvSpPr>
              <a:spLocks noChangeArrowheads="1"/>
            </p:cNvSpPr>
            <p:nvPr/>
          </p:nvSpPr>
          <p:spPr bwMode="auto">
            <a:xfrm>
              <a:off x="410" y="1024"/>
              <a:ext cx="5126" cy="243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3770" name="Group 234"/>
            <p:cNvGrpSpPr>
              <a:grpSpLocks/>
            </p:cNvGrpSpPr>
            <p:nvPr/>
          </p:nvGrpSpPr>
          <p:grpSpPr bwMode="auto">
            <a:xfrm>
              <a:off x="567" y="1246"/>
              <a:ext cx="4764" cy="1965"/>
              <a:chOff x="567" y="1246"/>
              <a:chExt cx="4764" cy="1965"/>
            </a:xfrm>
          </p:grpSpPr>
          <p:grpSp>
            <p:nvGrpSpPr>
              <p:cNvPr id="833764" name="Group 228"/>
              <p:cNvGrpSpPr>
                <a:grpSpLocks/>
              </p:cNvGrpSpPr>
              <p:nvPr/>
            </p:nvGrpSpPr>
            <p:grpSpPr bwMode="auto">
              <a:xfrm>
                <a:off x="567" y="1265"/>
                <a:ext cx="2359" cy="1621"/>
                <a:chOff x="612" y="1117"/>
                <a:chExt cx="2359" cy="1621"/>
              </a:xfrm>
            </p:grpSpPr>
            <p:grpSp>
              <p:nvGrpSpPr>
                <p:cNvPr id="833719" name="Group 183"/>
                <p:cNvGrpSpPr>
                  <a:grpSpLocks/>
                </p:cNvGrpSpPr>
                <p:nvPr/>
              </p:nvGrpSpPr>
              <p:grpSpPr bwMode="auto">
                <a:xfrm>
                  <a:off x="612" y="1117"/>
                  <a:ext cx="2359" cy="1621"/>
                  <a:chOff x="2145" y="2859"/>
                  <a:chExt cx="3615" cy="2608"/>
                </a:xfrm>
              </p:grpSpPr>
              <p:sp>
                <p:nvSpPr>
                  <p:cNvPr id="833720" name="Rectangle 184"/>
                  <p:cNvSpPr>
                    <a:spLocks noChangeArrowheads="1"/>
                  </p:cNvSpPr>
                  <p:nvPr/>
                </p:nvSpPr>
                <p:spPr bwMode="auto">
                  <a:xfrm>
                    <a:off x="2157" y="2859"/>
                    <a:ext cx="3600" cy="2608"/>
                  </a:xfrm>
                  <a:prstGeom prst="rect">
                    <a:avLst/>
                  </a:prstGeom>
                  <a:solidFill>
                    <a:srgbClr val="FFFFFF"/>
                  </a:solidFill>
                  <a:ln w="28575">
                    <a:solidFill>
                      <a:srgbClr val="000000"/>
                    </a:solidFill>
                    <a:miter lim="800000"/>
                    <a:headEnd/>
                    <a:tailEnd/>
                  </a:ln>
                  <a:effectLst>
                    <a:outerShdw blurRad="50800" dist="38100" dir="2700000" algn="tl" rotWithShape="0">
                      <a:prstClr val="black">
                        <a:alpha val="40000"/>
                      </a:prstClr>
                    </a:outerShdw>
                  </a:effectLst>
                </p:spPr>
                <p:txBody>
                  <a:bodyPr/>
                  <a:lstStyle/>
                  <a:p>
                    <a:endParaRPr lang="zh-CN" altLang="en-US"/>
                  </a:p>
                </p:txBody>
              </p:sp>
              <p:sp>
                <p:nvSpPr>
                  <p:cNvPr id="833721" name="Line 185"/>
                  <p:cNvSpPr>
                    <a:spLocks noChangeShapeType="1"/>
                  </p:cNvSpPr>
                  <p:nvPr/>
                </p:nvSpPr>
                <p:spPr bwMode="auto">
                  <a:xfrm>
                    <a:off x="2145" y="3246"/>
                    <a:ext cx="3600" cy="0"/>
                  </a:xfrm>
                  <a:prstGeom prst="line">
                    <a:avLst/>
                  </a:prstGeom>
                  <a:noFill/>
                  <a:ln w="28575">
                    <a:solidFill>
                      <a:srgbClr val="000000"/>
                    </a:solidFill>
                    <a:round/>
                    <a:headEnd/>
                    <a:tailEnd/>
                  </a:ln>
                </p:spPr>
                <p:txBody>
                  <a:bodyPr/>
                  <a:lstStyle/>
                  <a:p>
                    <a:endParaRPr lang="zh-CN" altLang="en-US"/>
                  </a:p>
                </p:txBody>
              </p:sp>
              <p:sp>
                <p:nvSpPr>
                  <p:cNvPr id="833722" name="Line 186"/>
                  <p:cNvSpPr>
                    <a:spLocks noChangeShapeType="1"/>
                  </p:cNvSpPr>
                  <p:nvPr/>
                </p:nvSpPr>
                <p:spPr bwMode="auto">
                  <a:xfrm>
                    <a:off x="2160" y="3729"/>
                    <a:ext cx="3600" cy="0"/>
                  </a:xfrm>
                  <a:prstGeom prst="line">
                    <a:avLst/>
                  </a:prstGeom>
                  <a:noFill/>
                  <a:ln w="28575">
                    <a:solidFill>
                      <a:srgbClr val="000000"/>
                    </a:solidFill>
                    <a:round/>
                    <a:headEnd/>
                    <a:tailEnd/>
                  </a:ln>
                </p:spPr>
                <p:txBody>
                  <a:bodyPr/>
                  <a:lstStyle/>
                  <a:p>
                    <a:endParaRPr lang="zh-CN" altLang="en-US"/>
                  </a:p>
                </p:txBody>
              </p:sp>
              <p:sp>
                <p:nvSpPr>
                  <p:cNvPr id="833723" name="Line 187"/>
                  <p:cNvSpPr>
                    <a:spLocks noChangeShapeType="1"/>
                  </p:cNvSpPr>
                  <p:nvPr/>
                </p:nvSpPr>
                <p:spPr bwMode="auto">
                  <a:xfrm>
                    <a:off x="2164" y="3261"/>
                    <a:ext cx="1814" cy="468"/>
                  </a:xfrm>
                  <a:prstGeom prst="line">
                    <a:avLst/>
                  </a:prstGeom>
                  <a:noFill/>
                  <a:ln w="28575">
                    <a:solidFill>
                      <a:srgbClr val="000000"/>
                    </a:solidFill>
                    <a:round/>
                    <a:headEnd/>
                    <a:tailEnd/>
                  </a:ln>
                </p:spPr>
                <p:txBody>
                  <a:bodyPr/>
                  <a:lstStyle/>
                  <a:p>
                    <a:endParaRPr lang="zh-CN" altLang="en-US"/>
                  </a:p>
                </p:txBody>
              </p:sp>
              <p:sp>
                <p:nvSpPr>
                  <p:cNvPr id="833724" name="Line 188"/>
                  <p:cNvSpPr>
                    <a:spLocks noChangeShapeType="1"/>
                  </p:cNvSpPr>
                  <p:nvPr/>
                </p:nvSpPr>
                <p:spPr bwMode="auto">
                  <a:xfrm flipV="1">
                    <a:off x="3949" y="3246"/>
                    <a:ext cx="1800" cy="468"/>
                  </a:xfrm>
                  <a:prstGeom prst="line">
                    <a:avLst/>
                  </a:prstGeom>
                  <a:noFill/>
                  <a:ln w="28575">
                    <a:solidFill>
                      <a:srgbClr val="000000"/>
                    </a:solidFill>
                    <a:round/>
                    <a:headEnd/>
                    <a:tailEnd/>
                  </a:ln>
                </p:spPr>
                <p:txBody>
                  <a:bodyPr/>
                  <a:lstStyle/>
                  <a:p>
                    <a:endParaRPr lang="zh-CN" altLang="en-US"/>
                  </a:p>
                </p:txBody>
              </p:sp>
              <p:sp>
                <p:nvSpPr>
                  <p:cNvPr id="833725" name="Line 189"/>
                  <p:cNvSpPr>
                    <a:spLocks noChangeShapeType="1"/>
                  </p:cNvSpPr>
                  <p:nvPr/>
                </p:nvSpPr>
                <p:spPr bwMode="auto">
                  <a:xfrm>
                    <a:off x="2160" y="4134"/>
                    <a:ext cx="3600" cy="0"/>
                  </a:xfrm>
                  <a:prstGeom prst="line">
                    <a:avLst/>
                  </a:prstGeom>
                  <a:noFill/>
                  <a:ln w="28575">
                    <a:solidFill>
                      <a:srgbClr val="000000"/>
                    </a:solidFill>
                    <a:round/>
                    <a:headEnd/>
                    <a:tailEnd/>
                  </a:ln>
                </p:spPr>
                <p:txBody>
                  <a:bodyPr/>
                  <a:lstStyle/>
                  <a:p>
                    <a:endParaRPr lang="zh-CN" altLang="en-US"/>
                  </a:p>
                </p:txBody>
              </p:sp>
              <p:sp>
                <p:nvSpPr>
                  <p:cNvPr id="833726" name="Line 190"/>
                  <p:cNvSpPr>
                    <a:spLocks noChangeShapeType="1"/>
                  </p:cNvSpPr>
                  <p:nvPr/>
                </p:nvSpPr>
                <p:spPr bwMode="auto">
                  <a:xfrm>
                    <a:off x="3945" y="3732"/>
                    <a:ext cx="0" cy="403"/>
                  </a:xfrm>
                  <a:prstGeom prst="line">
                    <a:avLst/>
                  </a:prstGeom>
                  <a:noFill/>
                  <a:ln w="28575">
                    <a:solidFill>
                      <a:srgbClr val="000000"/>
                    </a:solidFill>
                    <a:round/>
                    <a:headEnd/>
                    <a:tailEnd/>
                  </a:ln>
                </p:spPr>
                <p:txBody>
                  <a:bodyPr/>
                  <a:lstStyle/>
                  <a:p>
                    <a:endParaRPr lang="zh-CN" altLang="en-US"/>
                  </a:p>
                </p:txBody>
              </p:sp>
              <p:sp>
                <p:nvSpPr>
                  <p:cNvPr id="833727" name="Line 191"/>
                  <p:cNvSpPr>
                    <a:spLocks noChangeShapeType="1"/>
                  </p:cNvSpPr>
                  <p:nvPr/>
                </p:nvSpPr>
                <p:spPr bwMode="auto">
                  <a:xfrm>
                    <a:off x="2160" y="4614"/>
                    <a:ext cx="3600" cy="0"/>
                  </a:xfrm>
                  <a:prstGeom prst="line">
                    <a:avLst/>
                  </a:prstGeom>
                  <a:noFill/>
                  <a:ln w="28575">
                    <a:solidFill>
                      <a:srgbClr val="000000"/>
                    </a:solidFill>
                    <a:round/>
                    <a:headEnd/>
                    <a:tailEnd/>
                  </a:ln>
                </p:spPr>
                <p:txBody>
                  <a:bodyPr/>
                  <a:lstStyle/>
                  <a:p>
                    <a:endParaRPr lang="zh-CN" altLang="en-US"/>
                  </a:p>
                </p:txBody>
              </p:sp>
              <p:sp>
                <p:nvSpPr>
                  <p:cNvPr id="833728" name="Line 192"/>
                  <p:cNvSpPr>
                    <a:spLocks noChangeShapeType="1"/>
                  </p:cNvSpPr>
                  <p:nvPr/>
                </p:nvSpPr>
                <p:spPr bwMode="auto">
                  <a:xfrm>
                    <a:off x="2168" y="4146"/>
                    <a:ext cx="1814" cy="468"/>
                  </a:xfrm>
                  <a:prstGeom prst="line">
                    <a:avLst/>
                  </a:prstGeom>
                  <a:noFill/>
                  <a:ln w="28575">
                    <a:solidFill>
                      <a:srgbClr val="000000"/>
                    </a:solidFill>
                    <a:round/>
                    <a:headEnd/>
                    <a:tailEnd/>
                  </a:ln>
                </p:spPr>
                <p:txBody>
                  <a:bodyPr/>
                  <a:lstStyle/>
                  <a:p>
                    <a:endParaRPr lang="zh-CN" altLang="en-US"/>
                  </a:p>
                </p:txBody>
              </p:sp>
              <p:sp>
                <p:nvSpPr>
                  <p:cNvPr id="833729" name="Line 193"/>
                  <p:cNvSpPr>
                    <a:spLocks noChangeShapeType="1"/>
                  </p:cNvSpPr>
                  <p:nvPr/>
                </p:nvSpPr>
                <p:spPr bwMode="auto">
                  <a:xfrm flipV="1">
                    <a:off x="3945" y="4149"/>
                    <a:ext cx="1800" cy="468"/>
                  </a:xfrm>
                  <a:prstGeom prst="line">
                    <a:avLst/>
                  </a:prstGeom>
                  <a:noFill/>
                  <a:ln w="28575">
                    <a:solidFill>
                      <a:srgbClr val="000000"/>
                    </a:solidFill>
                    <a:round/>
                    <a:headEnd/>
                    <a:tailEnd/>
                  </a:ln>
                </p:spPr>
                <p:txBody>
                  <a:bodyPr/>
                  <a:lstStyle/>
                  <a:p>
                    <a:endParaRPr lang="zh-CN" altLang="en-US"/>
                  </a:p>
                </p:txBody>
              </p:sp>
              <p:sp>
                <p:nvSpPr>
                  <p:cNvPr id="833730" name="Line 194"/>
                  <p:cNvSpPr>
                    <a:spLocks noChangeShapeType="1"/>
                  </p:cNvSpPr>
                  <p:nvPr/>
                </p:nvSpPr>
                <p:spPr bwMode="auto">
                  <a:xfrm>
                    <a:off x="2145" y="5019"/>
                    <a:ext cx="3600" cy="0"/>
                  </a:xfrm>
                  <a:prstGeom prst="line">
                    <a:avLst/>
                  </a:prstGeom>
                  <a:noFill/>
                  <a:ln w="28575">
                    <a:solidFill>
                      <a:srgbClr val="000000"/>
                    </a:solidFill>
                    <a:round/>
                    <a:headEnd/>
                    <a:tailEnd/>
                  </a:ln>
                </p:spPr>
                <p:txBody>
                  <a:bodyPr/>
                  <a:lstStyle/>
                  <a:p>
                    <a:endParaRPr lang="zh-CN" altLang="en-US"/>
                  </a:p>
                </p:txBody>
              </p:sp>
              <p:sp>
                <p:nvSpPr>
                  <p:cNvPr id="833731" name="Line 195"/>
                  <p:cNvSpPr>
                    <a:spLocks noChangeShapeType="1"/>
                  </p:cNvSpPr>
                  <p:nvPr/>
                </p:nvSpPr>
                <p:spPr bwMode="auto">
                  <a:xfrm>
                    <a:off x="3960" y="4602"/>
                    <a:ext cx="0" cy="403"/>
                  </a:xfrm>
                  <a:prstGeom prst="line">
                    <a:avLst/>
                  </a:prstGeom>
                  <a:noFill/>
                  <a:ln w="28575">
                    <a:solidFill>
                      <a:srgbClr val="000000"/>
                    </a:solidFill>
                    <a:round/>
                    <a:headEnd/>
                    <a:tailEnd/>
                  </a:ln>
                </p:spPr>
                <p:txBody>
                  <a:bodyPr/>
                  <a:lstStyle/>
                  <a:p>
                    <a:endParaRPr lang="zh-CN" altLang="en-US"/>
                  </a:p>
                </p:txBody>
              </p:sp>
            </p:grpSp>
            <p:sp>
              <p:nvSpPr>
                <p:cNvPr id="833733" name="Text Box 197"/>
                <p:cNvSpPr txBox="1">
                  <a:spLocks noChangeArrowheads="1"/>
                </p:cNvSpPr>
                <p:nvPr/>
              </p:nvSpPr>
              <p:spPr bwMode="auto">
                <a:xfrm>
                  <a:off x="1168" y="1117"/>
                  <a:ext cx="1712" cy="227"/>
                </a:xfrm>
                <a:prstGeom prst="rect">
                  <a:avLst/>
                </a:prstGeom>
                <a:noFill/>
                <a:ln w="9525">
                  <a:noFill/>
                  <a:miter lim="800000"/>
                  <a:headEnd/>
                  <a:tailEnd/>
                </a:ln>
              </p:spPr>
              <p:txBody>
                <a:bodyPr/>
                <a:lstStyle/>
                <a:p>
                  <a:pPr algn="just"/>
                  <a:r>
                    <a:rPr lang="zh-CN" altLang="en-US" sz="2000" b="1" dirty="0">
                      <a:latin typeface="楷体" pitchFamily="49" charset="-122"/>
                      <a:ea typeface="楷体" pitchFamily="49" charset="-122"/>
                    </a:rPr>
                    <a:t>输入</a:t>
                  </a:r>
                  <a:r>
                    <a:rPr lang="en-US" altLang="zh-CN" sz="2000" b="1" dirty="0"/>
                    <a:t>A</a:t>
                  </a:r>
                  <a:r>
                    <a:rPr lang="zh-CN" altLang="en-US" sz="2000" b="1" dirty="0"/>
                    <a:t>，</a:t>
                  </a:r>
                  <a:r>
                    <a:rPr lang="en-US" altLang="zh-CN" sz="2000" b="1" dirty="0"/>
                    <a:t>B</a:t>
                  </a:r>
                  <a:r>
                    <a:rPr lang="zh-CN" altLang="en-US" sz="2000" b="1" dirty="0"/>
                    <a:t>，</a:t>
                  </a:r>
                  <a:r>
                    <a:rPr lang="en-US" altLang="zh-CN" sz="2000" b="1" dirty="0"/>
                    <a:t>C</a:t>
                  </a:r>
                </a:p>
              </p:txBody>
            </p:sp>
            <p:sp>
              <p:nvSpPr>
                <p:cNvPr id="833734" name="Text Box 198"/>
                <p:cNvSpPr txBox="1">
                  <a:spLocks noChangeArrowheads="1"/>
                </p:cNvSpPr>
                <p:nvPr/>
              </p:nvSpPr>
              <p:spPr bwMode="auto">
                <a:xfrm>
                  <a:off x="1474" y="1344"/>
                  <a:ext cx="544" cy="141"/>
                </a:xfrm>
                <a:prstGeom prst="rect">
                  <a:avLst/>
                </a:prstGeom>
                <a:noFill/>
                <a:ln w="9525">
                  <a:noFill/>
                  <a:miter lim="800000"/>
                  <a:headEnd/>
                  <a:tailEnd/>
                </a:ln>
              </p:spPr>
              <p:txBody>
                <a:bodyPr/>
                <a:lstStyle/>
                <a:p>
                  <a:pPr algn="just"/>
                  <a:r>
                    <a:rPr lang="en-US" altLang="zh-CN" sz="2000" b="1">
                      <a:solidFill>
                        <a:srgbClr val="D60093"/>
                      </a:solidFill>
                    </a:rPr>
                    <a:t>A &gt; B</a:t>
                  </a:r>
                </a:p>
              </p:txBody>
            </p:sp>
            <p:sp>
              <p:nvSpPr>
                <p:cNvPr id="833735" name="Text Box 199"/>
                <p:cNvSpPr txBox="1">
                  <a:spLocks noChangeArrowheads="1"/>
                </p:cNvSpPr>
                <p:nvPr/>
              </p:nvSpPr>
              <p:spPr bwMode="auto">
                <a:xfrm>
                  <a:off x="775" y="1411"/>
                  <a:ext cx="216" cy="187"/>
                </a:xfrm>
                <a:prstGeom prst="rect">
                  <a:avLst/>
                </a:prstGeom>
                <a:noFill/>
                <a:ln w="9525">
                  <a:noFill/>
                  <a:miter lim="800000"/>
                  <a:headEnd/>
                  <a:tailEnd/>
                </a:ln>
              </p:spPr>
              <p:txBody>
                <a:bodyPr/>
                <a:lstStyle/>
                <a:p>
                  <a:pPr algn="just"/>
                  <a:r>
                    <a:rPr lang="en-US" altLang="zh-CN" sz="2000" b="1">
                      <a:solidFill>
                        <a:srgbClr val="006600"/>
                      </a:solidFill>
                    </a:rPr>
                    <a:t>T</a:t>
                  </a:r>
                </a:p>
              </p:txBody>
            </p:sp>
            <p:sp>
              <p:nvSpPr>
                <p:cNvPr id="833736" name="Text Box 200"/>
                <p:cNvSpPr txBox="1">
                  <a:spLocks noChangeArrowheads="1"/>
                </p:cNvSpPr>
                <p:nvPr/>
              </p:nvSpPr>
              <p:spPr bwMode="auto">
                <a:xfrm>
                  <a:off x="2582" y="1398"/>
                  <a:ext cx="216" cy="188"/>
                </a:xfrm>
                <a:prstGeom prst="rect">
                  <a:avLst/>
                </a:prstGeom>
                <a:noFill/>
                <a:ln w="9525">
                  <a:noFill/>
                  <a:miter lim="800000"/>
                  <a:headEnd/>
                  <a:tailEnd/>
                </a:ln>
              </p:spPr>
              <p:txBody>
                <a:bodyPr/>
                <a:lstStyle/>
                <a:p>
                  <a:pPr algn="just"/>
                  <a:r>
                    <a:rPr lang="en-US" altLang="zh-CN" sz="2000" b="1">
                      <a:solidFill>
                        <a:srgbClr val="FF0000"/>
                      </a:solidFill>
                    </a:rPr>
                    <a:t>F</a:t>
                  </a:r>
                </a:p>
              </p:txBody>
            </p:sp>
            <p:sp>
              <p:nvSpPr>
                <p:cNvPr id="833737" name="Text Box 201"/>
                <p:cNvSpPr txBox="1">
                  <a:spLocks noChangeArrowheads="1"/>
                </p:cNvSpPr>
                <p:nvPr/>
              </p:nvSpPr>
              <p:spPr bwMode="auto">
                <a:xfrm>
                  <a:off x="822" y="1645"/>
                  <a:ext cx="816" cy="234"/>
                </a:xfrm>
                <a:prstGeom prst="rect">
                  <a:avLst/>
                </a:prstGeom>
                <a:noFill/>
                <a:ln w="9525">
                  <a:noFill/>
                  <a:miter lim="800000"/>
                  <a:headEnd/>
                  <a:tailEnd/>
                </a:ln>
              </p:spPr>
              <p:txBody>
                <a:bodyPr/>
                <a:lstStyle/>
                <a:p>
                  <a:pPr algn="just"/>
                  <a:r>
                    <a:rPr lang="en-US" altLang="zh-CN" sz="2000" b="1"/>
                    <a:t>MAX←A</a:t>
                  </a:r>
                </a:p>
              </p:txBody>
            </p:sp>
            <p:sp>
              <p:nvSpPr>
                <p:cNvPr id="833738" name="Text Box 202"/>
                <p:cNvSpPr txBox="1">
                  <a:spLocks noChangeArrowheads="1"/>
                </p:cNvSpPr>
                <p:nvPr/>
              </p:nvSpPr>
              <p:spPr bwMode="auto">
                <a:xfrm>
                  <a:off x="2019" y="1646"/>
                  <a:ext cx="862" cy="187"/>
                </a:xfrm>
                <a:prstGeom prst="rect">
                  <a:avLst/>
                </a:prstGeom>
                <a:noFill/>
                <a:ln w="9525">
                  <a:noFill/>
                  <a:miter lim="800000"/>
                  <a:headEnd/>
                  <a:tailEnd/>
                </a:ln>
              </p:spPr>
              <p:txBody>
                <a:bodyPr/>
                <a:lstStyle/>
                <a:p>
                  <a:pPr algn="just"/>
                  <a:r>
                    <a:rPr lang="en-US" altLang="zh-CN" sz="2000" b="1"/>
                    <a:t>MAX←B</a:t>
                  </a:r>
                </a:p>
              </p:txBody>
            </p:sp>
            <p:sp>
              <p:nvSpPr>
                <p:cNvPr id="833739" name="Text Box 203"/>
                <p:cNvSpPr txBox="1">
                  <a:spLocks noChangeArrowheads="1"/>
                </p:cNvSpPr>
                <p:nvPr/>
              </p:nvSpPr>
              <p:spPr bwMode="auto">
                <a:xfrm>
                  <a:off x="1384" y="1878"/>
                  <a:ext cx="907" cy="188"/>
                </a:xfrm>
                <a:prstGeom prst="rect">
                  <a:avLst/>
                </a:prstGeom>
                <a:noFill/>
                <a:ln w="9525">
                  <a:noFill/>
                  <a:miter lim="800000"/>
                  <a:headEnd/>
                  <a:tailEnd/>
                </a:ln>
              </p:spPr>
              <p:txBody>
                <a:bodyPr/>
                <a:lstStyle/>
                <a:p>
                  <a:pPr algn="just"/>
                  <a:r>
                    <a:rPr lang="en-US" altLang="zh-CN" sz="2000" b="1">
                      <a:solidFill>
                        <a:srgbClr val="D60093"/>
                      </a:solidFill>
                    </a:rPr>
                    <a:t>C &gt; MAX</a:t>
                  </a:r>
                </a:p>
              </p:txBody>
            </p:sp>
            <p:sp>
              <p:nvSpPr>
                <p:cNvPr id="833740" name="Text Box 204"/>
                <p:cNvSpPr txBox="1">
                  <a:spLocks noChangeArrowheads="1"/>
                </p:cNvSpPr>
                <p:nvPr/>
              </p:nvSpPr>
              <p:spPr bwMode="auto">
                <a:xfrm>
                  <a:off x="703" y="1943"/>
                  <a:ext cx="216" cy="187"/>
                </a:xfrm>
                <a:prstGeom prst="rect">
                  <a:avLst/>
                </a:prstGeom>
                <a:noFill/>
                <a:ln w="9525">
                  <a:noFill/>
                  <a:miter lim="800000"/>
                  <a:headEnd/>
                  <a:tailEnd/>
                </a:ln>
              </p:spPr>
              <p:txBody>
                <a:bodyPr/>
                <a:lstStyle/>
                <a:p>
                  <a:pPr algn="just"/>
                  <a:r>
                    <a:rPr lang="en-US" altLang="zh-CN" sz="2000" b="1" dirty="0">
                      <a:solidFill>
                        <a:srgbClr val="006600"/>
                      </a:solidFill>
                    </a:rPr>
                    <a:t>T</a:t>
                  </a:r>
                </a:p>
              </p:txBody>
            </p:sp>
            <p:sp>
              <p:nvSpPr>
                <p:cNvPr id="833741" name="Text Box 205"/>
                <p:cNvSpPr txBox="1">
                  <a:spLocks noChangeArrowheads="1"/>
                </p:cNvSpPr>
                <p:nvPr/>
              </p:nvSpPr>
              <p:spPr bwMode="auto">
                <a:xfrm>
                  <a:off x="2627" y="1961"/>
                  <a:ext cx="216" cy="187"/>
                </a:xfrm>
                <a:prstGeom prst="rect">
                  <a:avLst/>
                </a:prstGeom>
                <a:noFill/>
                <a:ln w="9525">
                  <a:noFill/>
                  <a:miter lim="800000"/>
                  <a:headEnd/>
                  <a:tailEnd/>
                </a:ln>
              </p:spPr>
              <p:txBody>
                <a:bodyPr/>
                <a:lstStyle/>
                <a:p>
                  <a:pPr algn="just"/>
                  <a:r>
                    <a:rPr lang="en-US" altLang="zh-CN" sz="2000" b="1">
                      <a:solidFill>
                        <a:srgbClr val="FF0000"/>
                      </a:solidFill>
                    </a:rPr>
                    <a:t>F</a:t>
                  </a:r>
                </a:p>
              </p:txBody>
            </p:sp>
            <p:sp>
              <p:nvSpPr>
                <p:cNvPr id="833742" name="Text Box 206"/>
                <p:cNvSpPr txBox="1">
                  <a:spLocks noChangeArrowheads="1"/>
                </p:cNvSpPr>
                <p:nvPr/>
              </p:nvSpPr>
              <p:spPr bwMode="auto">
                <a:xfrm>
                  <a:off x="821" y="2197"/>
                  <a:ext cx="816" cy="181"/>
                </a:xfrm>
                <a:prstGeom prst="rect">
                  <a:avLst/>
                </a:prstGeom>
                <a:noFill/>
                <a:ln w="9525">
                  <a:noFill/>
                  <a:miter lim="800000"/>
                  <a:headEnd/>
                  <a:tailEnd/>
                </a:ln>
              </p:spPr>
              <p:txBody>
                <a:bodyPr/>
                <a:lstStyle/>
                <a:p>
                  <a:pPr algn="just"/>
                  <a:r>
                    <a:rPr lang="en-US" altLang="zh-CN" sz="2000" b="1"/>
                    <a:t>MAX←C</a:t>
                  </a:r>
                </a:p>
              </p:txBody>
            </p:sp>
            <p:sp>
              <p:nvSpPr>
                <p:cNvPr id="833743" name="Text Box 207"/>
                <p:cNvSpPr txBox="1">
                  <a:spLocks noChangeArrowheads="1"/>
                </p:cNvSpPr>
                <p:nvPr/>
              </p:nvSpPr>
              <p:spPr bwMode="auto">
                <a:xfrm>
                  <a:off x="1357" y="2469"/>
                  <a:ext cx="997" cy="187"/>
                </a:xfrm>
                <a:prstGeom prst="rect">
                  <a:avLst/>
                </a:prstGeom>
                <a:noFill/>
                <a:ln w="9525">
                  <a:noFill/>
                  <a:miter lim="800000"/>
                  <a:headEnd/>
                  <a:tailEnd/>
                </a:ln>
              </p:spPr>
              <p:txBody>
                <a:bodyPr/>
                <a:lstStyle/>
                <a:p>
                  <a:pPr algn="just"/>
                  <a:r>
                    <a:rPr lang="zh-CN" altLang="en-US" sz="2000" b="1" dirty="0">
                      <a:latin typeface="楷体" pitchFamily="49" charset="-122"/>
                      <a:ea typeface="楷体" pitchFamily="49" charset="-122"/>
                    </a:rPr>
                    <a:t>输出</a:t>
                  </a:r>
                  <a:r>
                    <a:rPr lang="en-US" altLang="zh-CN" sz="2000" b="1" dirty="0"/>
                    <a:t>MAX</a:t>
                  </a:r>
                </a:p>
              </p:txBody>
            </p:sp>
          </p:grpSp>
          <p:sp>
            <p:nvSpPr>
              <p:cNvPr id="833744" name="Text Box 208"/>
              <p:cNvSpPr txBox="1">
                <a:spLocks noChangeArrowheads="1"/>
              </p:cNvSpPr>
              <p:nvPr/>
            </p:nvSpPr>
            <p:spPr bwMode="auto">
              <a:xfrm>
                <a:off x="703" y="2984"/>
                <a:ext cx="1950" cy="227"/>
              </a:xfrm>
              <a:prstGeom prst="rect">
                <a:avLst/>
              </a:prstGeom>
              <a:noFill/>
              <a:ln w="9525">
                <a:noFill/>
                <a:miter lim="800000"/>
                <a:headEnd/>
                <a:tailEnd/>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例１</a:t>
                </a: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流程图</a:t>
                </a:r>
              </a:p>
              <a:p>
                <a:endParaRPr lang="en-US" altLang="zh-CN" sz="1800" b="1" dirty="0">
                  <a:solidFill>
                    <a:srgbClr val="FF33CC"/>
                  </a:solidFill>
                  <a:effectLst>
                    <a:outerShdw blurRad="38100" dist="38100" dir="2700000" algn="tl">
                      <a:srgbClr val="000000">
                        <a:alpha val="43137"/>
                      </a:srgbClr>
                    </a:outerShdw>
                  </a:effectLst>
                  <a:latin typeface="+mn-lt"/>
                  <a:ea typeface="楷体" pitchFamily="49" charset="-122"/>
                </a:endParaRPr>
              </a:p>
            </p:txBody>
          </p:sp>
          <p:grpSp>
            <p:nvGrpSpPr>
              <p:cNvPr id="833769" name="Group 233"/>
              <p:cNvGrpSpPr>
                <a:grpSpLocks/>
              </p:cNvGrpSpPr>
              <p:nvPr/>
            </p:nvGrpSpPr>
            <p:grpSpPr bwMode="auto">
              <a:xfrm>
                <a:off x="3061" y="1246"/>
                <a:ext cx="2270" cy="1667"/>
                <a:chOff x="3061" y="1246"/>
                <a:chExt cx="2270" cy="1667"/>
              </a:xfrm>
            </p:grpSpPr>
            <p:grpSp>
              <p:nvGrpSpPr>
                <p:cNvPr id="833768" name="Group 232"/>
                <p:cNvGrpSpPr>
                  <a:grpSpLocks/>
                </p:cNvGrpSpPr>
                <p:nvPr/>
              </p:nvGrpSpPr>
              <p:grpSpPr bwMode="auto">
                <a:xfrm>
                  <a:off x="3061" y="1265"/>
                  <a:ext cx="2270" cy="1621"/>
                  <a:chOff x="3061" y="1265"/>
                  <a:chExt cx="2270" cy="1621"/>
                </a:xfrm>
              </p:grpSpPr>
              <p:sp>
                <p:nvSpPr>
                  <p:cNvPr id="833748" name="Rectangle 212"/>
                  <p:cNvSpPr>
                    <a:spLocks noChangeArrowheads="1"/>
                  </p:cNvSpPr>
                  <p:nvPr/>
                </p:nvSpPr>
                <p:spPr bwMode="auto">
                  <a:xfrm>
                    <a:off x="3061" y="1265"/>
                    <a:ext cx="2268" cy="1621"/>
                  </a:xfrm>
                  <a:prstGeom prst="rect">
                    <a:avLst/>
                  </a:prstGeom>
                  <a:solidFill>
                    <a:srgbClr val="FFFFFF"/>
                  </a:solidFill>
                  <a:ln w="28575">
                    <a:solidFill>
                      <a:srgbClr val="000000"/>
                    </a:solidFill>
                    <a:miter lim="800000"/>
                    <a:headEnd/>
                    <a:tailEnd/>
                  </a:ln>
                  <a:effectLst>
                    <a:outerShdw blurRad="50800" dist="38100" dir="2700000" algn="tl" rotWithShape="0">
                      <a:prstClr val="black">
                        <a:alpha val="40000"/>
                      </a:prstClr>
                    </a:outerShdw>
                  </a:effectLst>
                </p:spPr>
                <p:txBody>
                  <a:bodyPr/>
                  <a:lstStyle/>
                  <a:p>
                    <a:endParaRPr lang="zh-CN" altLang="en-US"/>
                  </a:p>
                </p:txBody>
              </p:sp>
              <p:sp>
                <p:nvSpPr>
                  <p:cNvPr id="833749" name="Line 213"/>
                  <p:cNvSpPr>
                    <a:spLocks noChangeShapeType="1"/>
                  </p:cNvSpPr>
                  <p:nvPr/>
                </p:nvSpPr>
                <p:spPr bwMode="auto">
                  <a:xfrm>
                    <a:off x="3063" y="1518"/>
                    <a:ext cx="2268" cy="0"/>
                  </a:xfrm>
                  <a:prstGeom prst="line">
                    <a:avLst/>
                  </a:prstGeom>
                  <a:noFill/>
                  <a:ln w="28575">
                    <a:solidFill>
                      <a:srgbClr val="000000"/>
                    </a:solidFill>
                    <a:round/>
                    <a:headEnd/>
                    <a:tailEnd/>
                  </a:ln>
                </p:spPr>
                <p:txBody>
                  <a:bodyPr/>
                  <a:lstStyle/>
                  <a:p>
                    <a:endParaRPr lang="zh-CN" altLang="en-US"/>
                  </a:p>
                </p:txBody>
              </p:sp>
              <p:sp>
                <p:nvSpPr>
                  <p:cNvPr id="833750" name="Line 214"/>
                  <p:cNvSpPr>
                    <a:spLocks noChangeShapeType="1"/>
                  </p:cNvSpPr>
                  <p:nvPr/>
                </p:nvSpPr>
                <p:spPr bwMode="auto">
                  <a:xfrm>
                    <a:off x="3063" y="1752"/>
                    <a:ext cx="2268" cy="0"/>
                  </a:xfrm>
                  <a:prstGeom prst="line">
                    <a:avLst/>
                  </a:prstGeom>
                  <a:noFill/>
                  <a:ln w="28575">
                    <a:solidFill>
                      <a:srgbClr val="000000"/>
                    </a:solidFill>
                    <a:round/>
                    <a:headEnd/>
                    <a:tailEnd/>
                  </a:ln>
                </p:spPr>
                <p:txBody>
                  <a:bodyPr/>
                  <a:lstStyle/>
                  <a:p>
                    <a:endParaRPr lang="zh-CN" altLang="en-US"/>
                  </a:p>
                </p:txBody>
              </p:sp>
              <p:sp>
                <p:nvSpPr>
                  <p:cNvPr id="833751" name="Line 215"/>
                  <p:cNvSpPr>
                    <a:spLocks noChangeShapeType="1"/>
                  </p:cNvSpPr>
                  <p:nvPr/>
                </p:nvSpPr>
                <p:spPr bwMode="auto">
                  <a:xfrm>
                    <a:off x="3606" y="2024"/>
                    <a:ext cx="1724" cy="0"/>
                  </a:xfrm>
                  <a:prstGeom prst="line">
                    <a:avLst/>
                  </a:prstGeom>
                  <a:noFill/>
                  <a:ln w="28575">
                    <a:solidFill>
                      <a:srgbClr val="000000"/>
                    </a:solidFill>
                    <a:round/>
                    <a:headEnd/>
                    <a:tailEnd/>
                  </a:ln>
                </p:spPr>
                <p:txBody>
                  <a:bodyPr/>
                  <a:lstStyle/>
                  <a:p>
                    <a:endParaRPr lang="zh-CN" altLang="en-US"/>
                  </a:p>
                </p:txBody>
              </p:sp>
              <p:sp>
                <p:nvSpPr>
                  <p:cNvPr id="833752" name="Line 216"/>
                  <p:cNvSpPr>
                    <a:spLocks noChangeShapeType="1"/>
                  </p:cNvSpPr>
                  <p:nvPr/>
                </p:nvSpPr>
                <p:spPr bwMode="auto">
                  <a:xfrm>
                    <a:off x="3061" y="2608"/>
                    <a:ext cx="2268" cy="0"/>
                  </a:xfrm>
                  <a:prstGeom prst="line">
                    <a:avLst/>
                  </a:prstGeom>
                  <a:noFill/>
                  <a:ln w="28575">
                    <a:solidFill>
                      <a:srgbClr val="000000"/>
                    </a:solidFill>
                    <a:round/>
                    <a:headEnd/>
                    <a:tailEnd/>
                  </a:ln>
                </p:spPr>
                <p:txBody>
                  <a:bodyPr/>
                  <a:lstStyle/>
                  <a:p>
                    <a:endParaRPr lang="zh-CN" altLang="en-US"/>
                  </a:p>
                </p:txBody>
              </p:sp>
              <p:sp>
                <p:nvSpPr>
                  <p:cNvPr id="833753" name="Line 217"/>
                  <p:cNvSpPr>
                    <a:spLocks noChangeShapeType="1"/>
                  </p:cNvSpPr>
                  <p:nvPr/>
                </p:nvSpPr>
                <p:spPr bwMode="auto">
                  <a:xfrm flipH="1">
                    <a:off x="3606" y="2016"/>
                    <a:ext cx="4" cy="597"/>
                  </a:xfrm>
                  <a:prstGeom prst="line">
                    <a:avLst/>
                  </a:prstGeom>
                  <a:noFill/>
                  <a:ln w="28575">
                    <a:solidFill>
                      <a:srgbClr val="000000"/>
                    </a:solidFill>
                    <a:round/>
                    <a:headEnd/>
                    <a:tailEnd/>
                  </a:ln>
                </p:spPr>
                <p:txBody>
                  <a:bodyPr/>
                  <a:lstStyle/>
                  <a:p>
                    <a:endParaRPr lang="zh-CN" altLang="en-US"/>
                  </a:p>
                </p:txBody>
              </p:sp>
              <p:sp>
                <p:nvSpPr>
                  <p:cNvPr id="833754" name="Line 218"/>
                  <p:cNvSpPr>
                    <a:spLocks noChangeShapeType="1"/>
                  </p:cNvSpPr>
                  <p:nvPr/>
                </p:nvSpPr>
                <p:spPr bwMode="auto">
                  <a:xfrm>
                    <a:off x="3613" y="2405"/>
                    <a:ext cx="1717" cy="0"/>
                  </a:xfrm>
                  <a:prstGeom prst="line">
                    <a:avLst/>
                  </a:prstGeom>
                  <a:noFill/>
                  <a:ln w="28575">
                    <a:solidFill>
                      <a:srgbClr val="000000"/>
                    </a:solidFill>
                    <a:round/>
                    <a:headEnd/>
                    <a:tailEnd/>
                  </a:ln>
                </p:spPr>
                <p:txBody>
                  <a:bodyPr/>
                  <a:lstStyle/>
                  <a:p>
                    <a:endParaRPr lang="zh-CN" altLang="en-US"/>
                  </a:p>
                </p:txBody>
              </p:sp>
            </p:grpSp>
            <p:grpSp>
              <p:nvGrpSpPr>
                <p:cNvPr id="833766" name="Group 230"/>
                <p:cNvGrpSpPr>
                  <a:grpSpLocks/>
                </p:cNvGrpSpPr>
                <p:nvPr/>
              </p:nvGrpSpPr>
              <p:grpSpPr bwMode="auto">
                <a:xfrm>
                  <a:off x="3152" y="1246"/>
                  <a:ext cx="2103" cy="1667"/>
                  <a:chOff x="3136" y="1253"/>
                  <a:chExt cx="2103" cy="1667"/>
                </a:xfrm>
              </p:grpSpPr>
              <p:sp>
                <p:nvSpPr>
                  <p:cNvPr id="833756" name="Text Box 220"/>
                  <p:cNvSpPr txBox="1">
                    <a:spLocks noChangeArrowheads="1"/>
                  </p:cNvSpPr>
                  <p:nvPr/>
                </p:nvSpPr>
                <p:spPr bwMode="auto">
                  <a:xfrm>
                    <a:off x="3835" y="1253"/>
                    <a:ext cx="699" cy="291"/>
                  </a:xfrm>
                  <a:prstGeom prst="rect">
                    <a:avLst/>
                  </a:prstGeom>
                  <a:noFill/>
                  <a:ln w="9525">
                    <a:noFill/>
                    <a:miter lim="800000"/>
                    <a:headEnd/>
                    <a:tailEnd/>
                  </a:ln>
                </p:spPr>
                <p:txBody>
                  <a:bodyPr/>
                  <a:lstStyle/>
                  <a:p>
                    <a:pPr algn="just"/>
                    <a:r>
                      <a:rPr lang="en-US" altLang="zh-CN" sz="2000" b="1"/>
                      <a:t>i ← 9</a:t>
                    </a:r>
                  </a:p>
                </p:txBody>
              </p:sp>
              <p:sp>
                <p:nvSpPr>
                  <p:cNvPr id="833757" name="Text Box 221"/>
                  <p:cNvSpPr txBox="1">
                    <a:spLocks noChangeArrowheads="1"/>
                  </p:cNvSpPr>
                  <p:nvPr/>
                </p:nvSpPr>
                <p:spPr bwMode="auto">
                  <a:xfrm>
                    <a:off x="3815" y="1487"/>
                    <a:ext cx="699" cy="291"/>
                  </a:xfrm>
                  <a:prstGeom prst="rect">
                    <a:avLst/>
                  </a:prstGeom>
                  <a:noFill/>
                  <a:ln w="9525">
                    <a:noFill/>
                    <a:miter lim="800000"/>
                    <a:headEnd/>
                    <a:tailEnd/>
                  </a:ln>
                </p:spPr>
                <p:txBody>
                  <a:bodyPr/>
                  <a:lstStyle/>
                  <a:p>
                    <a:pPr algn="just"/>
                    <a:r>
                      <a:rPr lang="en-US" altLang="zh-CN" sz="2000" b="1"/>
                      <a:t>a</a:t>
                    </a:r>
                    <a:r>
                      <a:rPr lang="en-US" altLang="zh-CN" sz="2000" b="1" baseline="-25000"/>
                      <a:t>1</a:t>
                    </a:r>
                    <a:r>
                      <a:rPr lang="en-US" altLang="zh-CN" sz="2000" b="1"/>
                      <a:t> ← 1</a:t>
                    </a:r>
                  </a:p>
                </p:txBody>
              </p:sp>
              <p:sp>
                <p:nvSpPr>
                  <p:cNvPr id="833758" name="Text Box 222"/>
                  <p:cNvSpPr txBox="1">
                    <a:spLocks noChangeArrowheads="1"/>
                  </p:cNvSpPr>
                  <p:nvPr/>
                </p:nvSpPr>
                <p:spPr bwMode="auto">
                  <a:xfrm>
                    <a:off x="3136" y="1766"/>
                    <a:ext cx="699" cy="291"/>
                  </a:xfrm>
                  <a:prstGeom prst="rect">
                    <a:avLst/>
                  </a:prstGeom>
                  <a:noFill/>
                  <a:ln w="9525">
                    <a:noFill/>
                    <a:miter lim="800000"/>
                    <a:headEnd/>
                    <a:tailEnd/>
                  </a:ln>
                </p:spPr>
                <p:txBody>
                  <a:bodyPr/>
                  <a:lstStyle/>
                  <a:p>
                    <a:pPr algn="just"/>
                    <a:r>
                      <a:rPr lang="zh-CN" altLang="en-US" sz="2000" b="1" dirty="0">
                        <a:solidFill>
                          <a:srgbClr val="D60093"/>
                        </a:solidFill>
                        <a:latin typeface="楷体" pitchFamily="49" charset="-122"/>
                        <a:ea typeface="楷体" pitchFamily="49" charset="-122"/>
                      </a:rPr>
                      <a:t>当</a:t>
                    </a:r>
                    <a:r>
                      <a:rPr lang="en-US" altLang="zh-CN" sz="2000" b="1" dirty="0" err="1">
                        <a:solidFill>
                          <a:srgbClr val="D60093"/>
                        </a:solidFill>
                      </a:rPr>
                      <a:t>i</a:t>
                    </a:r>
                    <a:r>
                      <a:rPr lang="en-US" altLang="zh-CN" sz="2000" b="1" dirty="0">
                        <a:solidFill>
                          <a:srgbClr val="D60093"/>
                        </a:solidFill>
                      </a:rPr>
                      <a:t> </a:t>
                    </a:r>
                    <a:r>
                      <a:rPr lang="en-US" altLang="zh-CN" sz="2000" b="1" dirty="0">
                        <a:solidFill>
                          <a:srgbClr val="FF33CC"/>
                        </a:solidFill>
                        <a:effectLst>
                          <a:outerShdw blurRad="38100" dist="38100" dir="2700000" algn="tl">
                            <a:srgbClr val="FFFFFF"/>
                          </a:outerShdw>
                        </a:effectLst>
                        <a:ea typeface="楷体" pitchFamily="49" charset="-122"/>
                      </a:rPr>
                      <a:t>≥ </a:t>
                    </a:r>
                    <a:r>
                      <a:rPr lang="en-US" altLang="zh-CN" sz="2000" b="1" dirty="0">
                        <a:solidFill>
                          <a:srgbClr val="D60093"/>
                        </a:solidFill>
                      </a:rPr>
                      <a:t>1</a:t>
                    </a:r>
                  </a:p>
                </p:txBody>
              </p:sp>
              <p:sp>
                <p:nvSpPr>
                  <p:cNvPr id="833759" name="Text Box 223"/>
                  <p:cNvSpPr txBox="1">
                    <a:spLocks noChangeArrowheads="1"/>
                  </p:cNvSpPr>
                  <p:nvPr/>
                </p:nvSpPr>
                <p:spPr bwMode="auto">
                  <a:xfrm>
                    <a:off x="3986" y="1980"/>
                    <a:ext cx="1162" cy="261"/>
                  </a:xfrm>
                  <a:prstGeom prst="rect">
                    <a:avLst/>
                  </a:prstGeom>
                  <a:noFill/>
                  <a:ln w="9525">
                    <a:noFill/>
                    <a:miter lim="800000"/>
                    <a:headEnd/>
                    <a:tailEnd/>
                  </a:ln>
                </p:spPr>
                <p:txBody>
                  <a:bodyPr/>
                  <a:lstStyle/>
                  <a:p>
                    <a:pPr algn="just"/>
                    <a:r>
                      <a:rPr lang="en-US" altLang="zh-CN" sz="2000" b="1"/>
                      <a:t>a</a:t>
                    </a:r>
                    <a:r>
                      <a:rPr lang="en-US" altLang="zh-CN" sz="2000" b="1" baseline="-25000"/>
                      <a:t>0</a:t>
                    </a:r>
                    <a:r>
                      <a:rPr lang="en-US" altLang="zh-CN" sz="2000" b="1"/>
                      <a:t> ← 2*(a</a:t>
                    </a:r>
                    <a:r>
                      <a:rPr lang="en-US" altLang="zh-CN" sz="2000" b="1" baseline="-25000"/>
                      <a:t>1</a:t>
                    </a:r>
                    <a:r>
                      <a:rPr lang="en-US" altLang="zh-CN" sz="2000" b="1"/>
                      <a:t>+1)</a:t>
                    </a:r>
                  </a:p>
                  <a:p>
                    <a:endParaRPr lang="en-US" altLang="zh-CN" sz="2000" b="1"/>
                  </a:p>
                </p:txBody>
              </p:sp>
              <p:sp>
                <p:nvSpPr>
                  <p:cNvPr id="833760" name="Text Box 224"/>
                  <p:cNvSpPr txBox="1">
                    <a:spLocks noChangeArrowheads="1"/>
                  </p:cNvSpPr>
                  <p:nvPr/>
                </p:nvSpPr>
                <p:spPr bwMode="auto">
                  <a:xfrm>
                    <a:off x="3986" y="2148"/>
                    <a:ext cx="1253" cy="261"/>
                  </a:xfrm>
                  <a:prstGeom prst="rect">
                    <a:avLst/>
                  </a:prstGeom>
                  <a:noFill/>
                  <a:ln w="9525">
                    <a:noFill/>
                    <a:miter lim="800000"/>
                    <a:headEnd/>
                    <a:tailEnd/>
                  </a:ln>
                </p:spPr>
                <p:txBody>
                  <a:bodyPr/>
                  <a:lstStyle/>
                  <a:p>
                    <a:pPr algn="just"/>
                    <a:r>
                      <a:rPr lang="en-US" altLang="zh-CN" sz="2000" b="1"/>
                      <a:t>a</a:t>
                    </a:r>
                    <a:r>
                      <a:rPr lang="en-US" altLang="zh-CN" sz="2000" b="1" baseline="-25000"/>
                      <a:t>1</a:t>
                    </a:r>
                    <a:r>
                      <a:rPr lang="en-US" altLang="zh-CN" sz="2000" b="1"/>
                      <a:t> ← a</a:t>
                    </a:r>
                    <a:r>
                      <a:rPr lang="en-US" altLang="zh-CN" sz="2000" b="1" baseline="-25000"/>
                      <a:t>0</a:t>
                    </a:r>
                    <a:endParaRPr lang="en-US" altLang="zh-CN" sz="2000" b="1"/>
                  </a:p>
                  <a:p>
                    <a:endParaRPr lang="en-US" altLang="zh-CN" sz="2000" b="1"/>
                  </a:p>
                </p:txBody>
              </p:sp>
              <p:sp>
                <p:nvSpPr>
                  <p:cNvPr id="833761" name="Text Box 225"/>
                  <p:cNvSpPr txBox="1">
                    <a:spLocks noChangeArrowheads="1"/>
                  </p:cNvSpPr>
                  <p:nvPr/>
                </p:nvSpPr>
                <p:spPr bwMode="auto">
                  <a:xfrm>
                    <a:off x="4052" y="2366"/>
                    <a:ext cx="1096" cy="291"/>
                  </a:xfrm>
                  <a:prstGeom prst="rect">
                    <a:avLst/>
                  </a:prstGeom>
                  <a:noFill/>
                  <a:ln w="9525">
                    <a:noFill/>
                    <a:miter lim="800000"/>
                    <a:headEnd/>
                    <a:tailEnd/>
                  </a:ln>
                </p:spPr>
                <p:txBody>
                  <a:bodyPr/>
                  <a:lstStyle/>
                  <a:p>
                    <a:pPr algn="just"/>
                    <a:r>
                      <a:rPr lang="en-US" altLang="zh-CN" sz="2000" b="1"/>
                      <a:t>i ← i - 1</a:t>
                    </a:r>
                  </a:p>
                </p:txBody>
              </p:sp>
              <p:sp>
                <p:nvSpPr>
                  <p:cNvPr id="833762" name="Text Box 226"/>
                  <p:cNvSpPr txBox="1">
                    <a:spLocks noChangeArrowheads="1"/>
                  </p:cNvSpPr>
                  <p:nvPr/>
                </p:nvSpPr>
                <p:spPr bwMode="auto">
                  <a:xfrm>
                    <a:off x="3855" y="2629"/>
                    <a:ext cx="794" cy="291"/>
                  </a:xfrm>
                  <a:prstGeom prst="rect">
                    <a:avLst/>
                  </a:prstGeom>
                  <a:noFill/>
                  <a:ln w="9525">
                    <a:noFill/>
                    <a:miter lim="800000"/>
                    <a:headEnd/>
                    <a:tailEnd/>
                  </a:ln>
                </p:spPr>
                <p:txBody>
                  <a:bodyPr/>
                  <a:lstStyle/>
                  <a:p>
                    <a:pPr algn="just"/>
                    <a:r>
                      <a:rPr lang="zh-CN" altLang="en-US" sz="2000" b="1" dirty="0">
                        <a:latin typeface="楷体" pitchFamily="49" charset="-122"/>
                        <a:ea typeface="楷体" pitchFamily="49" charset="-122"/>
                      </a:rPr>
                      <a:t>输出</a:t>
                    </a:r>
                    <a:r>
                      <a:rPr lang="en-US" altLang="zh-CN" sz="2000" b="1" dirty="0"/>
                      <a:t>a</a:t>
                    </a:r>
                    <a:r>
                      <a:rPr lang="en-US" altLang="zh-CN" sz="2000" b="1" baseline="-25000" dirty="0"/>
                      <a:t>0</a:t>
                    </a:r>
                    <a:endParaRPr lang="en-US" altLang="zh-CN" sz="2000" b="1" dirty="0"/>
                  </a:p>
                </p:txBody>
              </p:sp>
            </p:grpSp>
          </p:grpSp>
          <p:sp>
            <p:nvSpPr>
              <p:cNvPr id="833763" name="Text Box 227"/>
              <p:cNvSpPr txBox="1">
                <a:spLocks noChangeArrowheads="1"/>
              </p:cNvSpPr>
              <p:nvPr/>
            </p:nvSpPr>
            <p:spPr bwMode="auto">
              <a:xfrm>
                <a:off x="3135" y="2957"/>
                <a:ext cx="2086" cy="227"/>
              </a:xfrm>
              <a:prstGeom prst="rect">
                <a:avLst/>
              </a:prstGeom>
              <a:noFill/>
              <a:ln w="9525">
                <a:noFill/>
                <a:miter lim="800000"/>
                <a:headEnd/>
                <a:tailEnd/>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例２</a:t>
                </a: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itchFamily="49" charset="-122"/>
                  </a:rPr>
                  <a:t>流程图</a:t>
                </a:r>
              </a:p>
              <a:p>
                <a:endParaRPr lang="en-US" altLang="zh-CN" sz="1800" b="1" dirty="0">
                  <a:solidFill>
                    <a:srgbClr val="FF33CC"/>
                  </a:solidFill>
                  <a:effectLst>
                    <a:outerShdw blurRad="38100" dist="38100" dir="2700000" algn="tl">
                      <a:srgbClr val="000000">
                        <a:alpha val="43137"/>
                      </a:srgbClr>
                    </a:outerShdw>
                  </a:effectLst>
                  <a:latin typeface="+mn-lt"/>
                  <a:ea typeface="楷体" pitchFamily="49" charset="-122"/>
                </a:endParaRPr>
              </a:p>
            </p:txBody>
          </p:sp>
        </p:grpSp>
      </p:grpSp>
      <p:sp>
        <p:nvSpPr>
          <p:cNvPr id="2" name="灯片编号占位符 1">
            <a:extLst>
              <a:ext uri="{FF2B5EF4-FFF2-40B4-BE49-F238E27FC236}">
                <a16:creationId xmlns:a16="http://schemas.microsoft.com/office/drawing/2014/main" id="{6E92FF6F-1D6A-DB42-94C8-DED36AE21126}"/>
              </a:ext>
            </a:extLst>
          </p:cNvPr>
          <p:cNvSpPr>
            <a:spLocks noGrp="1"/>
          </p:cNvSpPr>
          <p:nvPr>
            <p:ph type="sldNum" sz="quarter" idx="12"/>
          </p:nvPr>
        </p:nvSpPr>
        <p:spPr/>
        <p:txBody>
          <a:bodyPr/>
          <a:lstStyle/>
          <a:p>
            <a:fld id="{15D7C00E-7268-483F-89C0-8B682B5C72E5}" type="slidenum">
              <a:rPr lang="en-US" altLang="zh-CN" smtClean="0"/>
              <a:pPr/>
              <a:t>40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3539"/>
                                        </p:tgtEl>
                                        <p:attrNameLst>
                                          <p:attrName>style.visibility</p:attrName>
                                        </p:attrNameLst>
                                      </p:cBhvr>
                                      <p:to>
                                        <p:strVal val="visible"/>
                                      </p:to>
                                    </p:set>
                                    <p:animEffect transition="in" filter="box(in)">
                                      <p:cBhvr>
                                        <p:cTn id="7" dur="500"/>
                                        <p:tgtEl>
                                          <p:spTgt spid="83353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833567"/>
                                        </p:tgtEl>
                                        <p:attrNameLst>
                                          <p:attrName>style.visibility</p:attrName>
                                        </p:attrNameLst>
                                      </p:cBhvr>
                                      <p:to>
                                        <p:strVal val="visible"/>
                                      </p:to>
                                    </p:set>
                                    <p:animEffect transition="in" filter="box(in)">
                                      <p:cBhvr>
                                        <p:cTn id="12" dur="500"/>
                                        <p:tgtEl>
                                          <p:spTgt spid="83356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3771"/>
                                        </p:tgtEl>
                                        <p:attrNameLst>
                                          <p:attrName>style.visibility</p:attrName>
                                        </p:attrNameLst>
                                      </p:cBhvr>
                                      <p:to>
                                        <p:strVal val="visible"/>
                                      </p:to>
                                    </p:set>
                                    <p:animEffect transition="in" filter="box(in)">
                                      <p:cBhvr>
                                        <p:cTn id="17" dur="500"/>
                                        <p:tgtEl>
                                          <p:spTgt spid="83377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p:bldP spid="833567"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668082" y="188913"/>
            <a:ext cx="3239715" cy="519112"/>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楷体" pitchFamily="49" charset="-122"/>
                <a:ea typeface="楷体" pitchFamily="49" charset="-122"/>
              </a:rPr>
              <a:t>4.</a:t>
            </a:r>
            <a:r>
              <a:rPr lang="zh-CN" altLang="en-US" sz="2800" b="1" dirty="0">
                <a:solidFill>
                  <a:srgbClr val="FF33CC"/>
                </a:solidFill>
                <a:effectLst>
                  <a:outerShdw blurRad="38100" dist="38100" dir="2700000" algn="tl">
                    <a:srgbClr val="000000"/>
                  </a:outerShdw>
                </a:effectLst>
                <a:latin typeface="楷体" pitchFamily="49" charset="-122"/>
                <a:ea typeface="楷体" pitchFamily="49" charset="-122"/>
              </a:rPr>
              <a:t>算法的描述方法</a:t>
            </a:r>
            <a:r>
              <a:rPr lang="zh-CN" altLang="en-US" sz="2800" dirty="0">
                <a:solidFill>
                  <a:srgbClr val="FF33CC"/>
                </a:solidFill>
                <a:latin typeface="楷体" pitchFamily="49" charset="-122"/>
                <a:ea typeface="楷体" pitchFamily="49" charset="-122"/>
              </a:rPr>
              <a:t> </a:t>
            </a:r>
          </a:p>
        </p:txBody>
      </p:sp>
      <p:sp>
        <p:nvSpPr>
          <p:cNvPr id="835587" name="Rectangle 3"/>
          <p:cNvSpPr>
            <a:spLocks noChangeArrowheads="1"/>
          </p:cNvSpPr>
          <p:nvPr/>
        </p:nvSpPr>
        <p:spPr bwMode="auto">
          <a:xfrm>
            <a:off x="1099882" y="634534"/>
            <a:ext cx="2447875" cy="523220"/>
          </a:xfrm>
          <a:prstGeom prst="rect">
            <a:avLst/>
          </a:prstGeom>
          <a:noFill/>
          <a:ln w="9525">
            <a:noFill/>
            <a:miter lim="800000"/>
            <a:headEnd/>
            <a:tailEnd/>
          </a:ln>
          <a:effectLst/>
        </p:spPr>
        <p:txBody>
          <a:bodyPr wrap="square" anchor="ctr">
            <a:spAutoFit/>
          </a:bodyPr>
          <a:lstStyle/>
          <a:p>
            <a:pPr marL="457200" indent="-457200">
              <a:buFont typeface="Wingdings" pitchFamily="2" charset="2"/>
              <a:buChar char="Ø"/>
            </a:pPr>
            <a:r>
              <a:rPr lang="zh-CN" altLang="en-US" sz="2800" b="1" dirty="0">
                <a:solidFill>
                  <a:srgbClr val="CC0000"/>
                </a:solidFill>
                <a:effectLst>
                  <a:outerShdw blurRad="38100" dist="38100" dir="2700000" algn="tl">
                    <a:srgbClr val="000000"/>
                  </a:outerShdw>
                </a:effectLst>
                <a:latin typeface="隶书" pitchFamily="49" charset="-122"/>
                <a:ea typeface="隶书" pitchFamily="49" charset="-122"/>
              </a:rPr>
              <a:t>伪码描述</a:t>
            </a:r>
          </a:p>
        </p:txBody>
      </p:sp>
      <p:grpSp>
        <p:nvGrpSpPr>
          <p:cNvPr id="835588" name="Group 4"/>
          <p:cNvGrpSpPr>
            <a:grpSpLocks/>
          </p:cNvGrpSpPr>
          <p:nvPr/>
        </p:nvGrpSpPr>
        <p:grpSpPr bwMode="auto">
          <a:xfrm>
            <a:off x="-16132" y="0"/>
            <a:ext cx="446088" cy="6858000"/>
            <a:chOff x="0" y="0"/>
            <a:chExt cx="281" cy="4320"/>
          </a:xfrm>
        </p:grpSpPr>
        <p:sp>
          <p:nvSpPr>
            <p:cNvPr id="835589" name="Text Box 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35590" name="Text Box 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5591" name="Rectangle 7"/>
          <p:cNvSpPr>
            <a:spLocks noChangeArrowheads="1"/>
          </p:cNvSpPr>
          <p:nvPr/>
        </p:nvSpPr>
        <p:spPr bwMode="auto">
          <a:xfrm>
            <a:off x="1702445" y="1196752"/>
            <a:ext cx="9650139" cy="1569660"/>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itchFamily="49" charset="-122"/>
                <a:ea typeface="楷体" pitchFamily="49" charset="-122"/>
              </a:rPr>
              <a:t>　　伪码是指介于自然语言和计算机语言之间的一种代码，是帮助程序员制定算法的智能化语言，它不能在计算机上运行，但是使用起来比较灵活，无固定格式规范，只要写出来自己或别人能看懂即可，由于它与计算机语言比较接近，因此易于转换为计算机程序。</a:t>
            </a:r>
          </a:p>
        </p:txBody>
      </p:sp>
      <p:sp>
        <p:nvSpPr>
          <p:cNvPr id="835640" name="Rectangle 56" descr="信纸"/>
          <p:cNvSpPr>
            <a:spLocks noChangeArrowheads="1"/>
          </p:cNvSpPr>
          <p:nvPr/>
        </p:nvSpPr>
        <p:spPr bwMode="auto">
          <a:xfrm>
            <a:off x="1991544" y="3435945"/>
            <a:ext cx="3888432" cy="2873375"/>
          </a:xfrm>
          <a:prstGeom prst="rect">
            <a:avLst/>
          </a:prstGeom>
          <a:blipFill dpi="0" rotWithShape="1">
            <a:blip r:embed="rId4" cstate="print"/>
            <a:srcRec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用伪码描述</a:t>
            </a:r>
            <a:r>
              <a:rPr lang="en-US" altLang="zh-CN" sz="2000" b="1" u="sng"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例</a:t>
            </a:r>
            <a:r>
              <a:rPr lang="en-US" altLang="zh-CN" sz="2000" b="1" u="sng" dirty="0">
                <a:solidFill>
                  <a:srgbClr val="FF33CC"/>
                </a:solidFill>
                <a:effectLst>
                  <a:outerShdw blurRad="38100" dist="38100" dir="2700000" algn="tl">
                    <a:srgbClr val="000000"/>
                  </a:outerShdw>
                </a:effectLst>
                <a:latin typeface="隶书" pitchFamily="49" charset="-122"/>
                <a:ea typeface="隶书" pitchFamily="49" charset="-122"/>
              </a:rPr>
              <a:t>1】</a:t>
            </a:r>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的算法</a:t>
            </a:r>
            <a:r>
              <a:rPr lang="zh-CN" altLang="en-US" sz="2000" u="sng" dirty="0">
                <a:solidFill>
                  <a:srgbClr val="FF33CC"/>
                </a:solidFill>
                <a:latin typeface="隶书" pitchFamily="49" charset="-122"/>
                <a:ea typeface="隶书" pitchFamily="49" charset="-122"/>
              </a:rPr>
              <a:t> </a:t>
            </a:r>
            <a:endPar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endParaRPr>
          </a:p>
          <a:p>
            <a:r>
              <a:rPr lang="en-US" altLang="zh-CN" sz="2000" b="1" dirty="0">
                <a:effectLst>
                  <a:outerShdw blurRad="38100" dist="38100" dir="2700000" algn="tl">
                    <a:srgbClr val="FFFFFF"/>
                  </a:outerShdw>
                </a:effectLst>
              </a:rPr>
              <a:t>input A, B, C </a:t>
            </a:r>
          </a:p>
          <a:p>
            <a:r>
              <a:rPr lang="en-US" altLang="zh-CN" sz="2000" b="1" dirty="0">
                <a:effectLst>
                  <a:outerShdw blurRad="38100" dist="38100" dir="2700000" algn="tl">
                    <a:srgbClr val="FFFFFF"/>
                  </a:outerShdw>
                </a:effectLst>
              </a:rPr>
              <a:t>if A &gt; B  then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A </a:t>
            </a:r>
          </a:p>
          <a:p>
            <a:r>
              <a:rPr lang="en-US" altLang="zh-CN" sz="2000" b="1" dirty="0">
                <a:effectLst>
                  <a:outerShdw blurRad="38100" dist="38100" dir="2700000" algn="tl">
                    <a:srgbClr val="FFFFFF"/>
                  </a:outerShdw>
                </a:effectLst>
              </a:rPr>
              <a:t>else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B </a:t>
            </a:r>
          </a:p>
          <a:p>
            <a:r>
              <a:rPr lang="en-US" altLang="zh-CN" sz="2000" b="1" dirty="0">
                <a:effectLst>
                  <a:outerShdw blurRad="38100" dist="38100" dir="2700000" algn="tl">
                    <a:srgbClr val="FFFFFF"/>
                  </a:outerShdw>
                </a:effectLst>
              </a:rPr>
              <a:t>if C &gt; MAX then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C </a:t>
            </a:r>
          </a:p>
          <a:p>
            <a:r>
              <a:rPr lang="en-US" altLang="zh-CN" sz="2000" b="1" dirty="0">
                <a:effectLst>
                  <a:outerShdw blurRad="38100" dist="38100" dir="2700000" algn="tl">
                    <a:srgbClr val="FFFFFF"/>
                  </a:outerShdw>
                </a:effectLst>
              </a:rPr>
              <a:t>print MAX </a:t>
            </a:r>
          </a:p>
        </p:txBody>
      </p:sp>
      <p:sp>
        <p:nvSpPr>
          <p:cNvPr id="835641" name="Rectangle 57" descr="信纸"/>
          <p:cNvSpPr>
            <a:spLocks noChangeArrowheads="1"/>
          </p:cNvSpPr>
          <p:nvPr/>
        </p:nvSpPr>
        <p:spPr bwMode="auto">
          <a:xfrm>
            <a:off x="6600378" y="3212976"/>
            <a:ext cx="4464174" cy="3355975"/>
          </a:xfrm>
          <a:prstGeom prst="rect">
            <a:avLst/>
          </a:prstGeom>
          <a:blipFill dpi="0" rotWithShape="1">
            <a:blip r:embed="rId4" cstate="print"/>
            <a:srcRec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用伪码描述</a:t>
            </a:r>
            <a:r>
              <a:rPr lang="en-US" altLang="zh-CN" sz="2000" b="1" u="sng"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例</a:t>
            </a:r>
            <a:r>
              <a:rPr lang="en-US" altLang="zh-CN" sz="2000" b="1" u="sng" dirty="0">
                <a:solidFill>
                  <a:srgbClr val="FF33CC"/>
                </a:solidFill>
                <a:effectLst>
                  <a:outerShdw blurRad="38100" dist="38100" dir="2700000" algn="tl">
                    <a:srgbClr val="000000"/>
                  </a:outerShdw>
                </a:effectLst>
                <a:latin typeface="隶书" pitchFamily="49" charset="-122"/>
                <a:ea typeface="隶书" pitchFamily="49" charset="-122"/>
              </a:rPr>
              <a:t>2】</a:t>
            </a:r>
            <a:r>
              <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rPr>
              <a:t>的算法</a:t>
            </a:r>
            <a:r>
              <a:rPr lang="zh-CN" altLang="en-US" sz="2000" u="sng" dirty="0">
                <a:solidFill>
                  <a:srgbClr val="FF33CC"/>
                </a:solidFill>
                <a:latin typeface="隶书" pitchFamily="49" charset="-122"/>
                <a:ea typeface="隶书" pitchFamily="49" charset="-122"/>
              </a:rPr>
              <a:t> </a:t>
            </a:r>
            <a:endParaRPr lang="zh-CN" altLang="en-US" sz="2000" b="1" u="sng" dirty="0">
              <a:solidFill>
                <a:srgbClr val="FF33CC"/>
              </a:solidFill>
              <a:effectLst>
                <a:outerShdw blurRad="38100" dist="38100" dir="2700000" algn="tl">
                  <a:srgbClr val="000000"/>
                </a:outerShdw>
              </a:effectLst>
              <a:latin typeface="隶书" pitchFamily="49" charset="-122"/>
              <a:ea typeface="隶书" pitchFamily="49" charset="-122"/>
            </a:endParaRPr>
          </a:p>
          <a:p>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9</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a1 = 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LOOP: while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ea typeface="楷体" pitchFamily="49" charset="-122"/>
              </a:rPr>
              <a:t>≥</a:t>
            </a:r>
            <a:r>
              <a:rPr lang="en-US" altLang="zh-CN" b="1" dirty="0">
                <a:effectLst>
                  <a:outerShdw blurRad="38100" dist="38100" dir="2700000" algn="tl">
                    <a:srgbClr val="FFFFFF"/>
                  </a:outerShdw>
                </a:effectLst>
              </a:rPr>
              <a:t> 1</a:t>
            </a:r>
            <a:r>
              <a:rPr lang="en-US" altLang="zh-CN" dirty="0"/>
              <a:t> </a:t>
            </a:r>
            <a:endParaRPr lang="en-US" altLang="zh-CN" sz="2000" b="1" dirty="0">
              <a:effectLst>
                <a:outerShdw blurRad="38100" dist="38100" dir="2700000" algn="tl">
                  <a:srgbClr val="FFFFFF"/>
                </a:outerShdw>
              </a:effectLst>
            </a:endParaRP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a0 = 2 * (a1 + 1)</a:t>
            </a:r>
            <a:r>
              <a:rPr lang="en-US" altLang="zh-CN" dirty="0"/>
              <a:t> </a:t>
            </a:r>
            <a:r>
              <a:rPr lang="zh-CN" altLang="en-US" sz="2000" b="1" dirty="0">
                <a:effectLst>
                  <a:outerShdw blurRad="38100" dist="38100" dir="2700000" algn="tl">
                    <a:srgbClr val="FFFFFF"/>
                  </a:outerShdw>
                </a:effectLst>
              </a:rPr>
              <a:t>　</a:t>
            </a: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a1 = a0</a:t>
            </a:r>
            <a:r>
              <a:rPr lang="en-US" altLang="zh-CN" dirty="0"/>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i–1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goto</a:t>
            </a:r>
            <a:r>
              <a:rPr lang="en-US" altLang="zh-CN" b="1" dirty="0">
                <a:effectLst>
                  <a:outerShdw blurRad="38100" dist="38100" dir="2700000" algn="tl">
                    <a:srgbClr val="FFFFFF"/>
                  </a:outerShdw>
                </a:effectLst>
              </a:rPr>
              <a:t> LOOP</a:t>
            </a:r>
            <a:r>
              <a:rPr lang="en-US" altLang="zh-CN" dirty="0"/>
              <a:t> </a:t>
            </a:r>
          </a:p>
          <a:p>
            <a:r>
              <a:rPr lang="en-US" altLang="zh-CN" b="1" dirty="0">
                <a:effectLst>
                  <a:outerShdw blurRad="38100" dist="38100" dir="2700000" algn="tl">
                    <a:srgbClr val="FFFFFF"/>
                  </a:outerShdw>
                </a:effectLst>
              </a:rPr>
              <a:t>print a0</a:t>
            </a:r>
            <a:r>
              <a:rPr lang="en-US" altLang="zh-CN" dirty="0"/>
              <a:t> </a:t>
            </a:r>
          </a:p>
        </p:txBody>
      </p:sp>
      <p:sp>
        <p:nvSpPr>
          <p:cNvPr id="2" name="灯片编号占位符 1">
            <a:extLst>
              <a:ext uri="{FF2B5EF4-FFF2-40B4-BE49-F238E27FC236}">
                <a16:creationId xmlns:a16="http://schemas.microsoft.com/office/drawing/2014/main" id="{D4C39F6C-5677-B0EE-6F37-3E65AA6397BC}"/>
              </a:ext>
            </a:extLst>
          </p:cNvPr>
          <p:cNvSpPr>
            <a:spLocks noGrp="1"/>
          </p:cNvSpPr>
          <p:nvPr>
            <p:ph type="sldNum" sz="quarter" idx="12"/>
          </p:nvPr>
        </p:nvSpPr>
        <p:spPr/>
        <p:txBody>
          <a:bodyPr/>
          <a:lstStyle/>
          <a:p>
            <a:fld id="{15D7C00E-7268-483F-89C0-8B682B5C72E5}" type="slidenum">
              <a:rPr lang="en-US" altLang="zh-CN" smtClean="0"/>
              <a:pPr/>
              <a:t>41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5587"/>
                                        </p:tgtEl>
                                        <p:attrNameLst>
                                          <p:attrName>style.visibility</p:attrName>
                                        </p:attrNameLst>
                                      </p:cBhvr>
                                      <p:to>
                                        <p:strVal val="visible"/>
                                      </p:to>
                                    </p:set>
                                    <p:animEffect transition="in" filter="box(in)">
                                      <p:cBhvr>
                                        <p:cTn id="7" dur="500"/>
                                        <p:tgtEl>
                                          <p:spTgt spid="83558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5591"/>
                                        </p:tgtEl>
                                        <p:attrNameLst>
                                          <p:attrName>style.visibility</p:attrName>
                                        </p:attrNameLst>
                                      </p:cBhvr>
                                      <p:to>
                                        <p:strVal val="visible"/>
                                      </p:to>
                                    </p:set>
                                    <p:animEffect transition="in" filter="box(in)">
                                      <p:cBhvr>
                                        <p:cTn id="12" dur="500"/>
                                        <p:tgtEl>
                                          <p:spTgt spid="83559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5640"/>
                                        </p:tgtEl>
                                        <p:attrNameLst>
                                          <p:attrName>style.visibility</p:attrName>
                                        </p:attrNameLst>
                                      </p:cBhvr>
                                      <p:to>
                                        <p:strVal val="visible"/>
                                      </p:to>
                                    </p:set>
                                    <p:animEffect transition="in" filter="box(in)">
                                      <p:cBhvr>
                                        <p:cTn id="17" dur="500"/>
                                        <p:tgtEl>
                                          <p:spTgt spid="83564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5641"/>
                                        </p:tgtEl>
                                        <p:attrNameLst>
                                          <p:attrName>style.visibility</p:attrName>
                                        </p:attrNameLst>
                                      </p:cBhvr>
                                      <p:to>
                                        <p:strVal val="visible"/>
                                      </p:to>
                                    </p:set>
                                    <p:animEffect transition="in" filter="box(in)">
                                      <p:cBhvr>
                                        <p:cTn id="22" dur="500"/>
                                        <p:tgtEl>
                                          <p:spTgt spid="83564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p:bldP spid="835591" grpId="0" animBg="1"/>
      <p:bldP spid="835640" grpId="0" animBg="1"/>
      <p:bldP spid="83564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5.  </a:t>
            </a:r>
            <a:r>
              <a:rPr lang="zh-CN" altLang="en-US" sz="2800" b="1" dirty="0">
                <a:solidFill>
                  <a:srgbClr val="FF33CC"/>
                </a:solidFill>
                <a:effectLst>
                  <a:outerShdw blurRad="38100" dist="38100" dir="2700000" algn="tl">
                    <a:srgbClr val="000000"/>
                  </a:outerShdw>
                </a:effectLst>
                <a:latin typeface="+mn-lt"/>
                <a:ea typeface="楷体" pitchFamily="49" charset="-122"/>
              </a:rPr>
              <a:t>算法的基本结构</a:t>
            </a:r>
            <a:r>
              <a:rPr lang="zh-CN" altLang="en-US" sz="2800" dirty="0">
                <a:solidFill>
                  <a:srgbClr val="FF33CC"/>
                </a:solidFill>
                <a:latin typeface="+mn-lt"/>
                <a:ea typeface="楷体" pitchFamily="49" charset="-122"/>
              </a:rPr>
              <a:t> </a:t>
            </a:r>
          </a:p>
        </p:txBody>
      </p:sp>
      <p:sp>
        <p:nvSpPr>
          <p:cNvPr id="813184" name="Rectangle 128"/>
          <p:cNvSpPr>
            <a:spLocks noChangeArrowheads="1"/>
          </p:cNvSpPr>
          <p:nvPr/>
        </p:nvSpPr>
        <p:spPr bwMode="auto">
          <a:xfrm>
            <a:off x="1115553" y="734075"/>
            <a:ext cx="2226892" cy="523220"/>
          </a:xfrm>
          <a:prstGeom prst="rect">
            <a:avLst/>
          </a:prstGeom>
          <a:noFill/>
          <a:ln w="9525">
            <a:noFill/>
            <a:miter lim="800000"/>
            <a:headEnd/>
            <a:tailEnd/>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itchFamily="49" charset="-122"/>
              </a:rPr>
              <a:t>(1)  </a:t>
            </a:r>
            <a:r>
              <a:rPr lang="zh-CN" altLang="en-US" sz="2800" b="1" dirty="0">
                <a:solidFill>
                  <a:srgbClr val="FF0000"/>
                </a:solidFill>
                <a:effectLst>
                  <a:outerShdw blurRad="38100" dist="38100" dir="2700000" algn="tl">
                    <a:srgbClr val="000000">
                      <a:alpha val="43137"/>
                    </a:srgbClr>
                  </a:outerShdw>
                </a:effectLst>
                <a:latin typeface="+mn-lt"/>
                <a:ea typeface="隶书" pitchFamily="49" charset="-122"/>
              </a:rPr>
              <a:t>顺序结构</a:t>
            </a:r>
          </a:p>
        </p:txBody>
      </p:sp>
      <p:grpSp>
        <p:nvGrpSpPr>
          <p:cNvPr id="813285" name="Group 229"/>
          <p:cNvGrpSpPr>
            <a:grpSpLocks/>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139" name="组合 138"/>
          <p:cNvGrpSpPr/>
          <p:nvPr/>
        </p:nvGrpSpPr>
        <p:grpSpPr>
          <a:xfrm>
            <a:off x="3275410" y="1927919"/>
            <a:ext cx="1668463" cy="3301281"/>
            <a:chOff x="2111449" y="1639887"/>
            <a:chExt cx="1668463" cy="3301281"/>
          </a:xfrm>
        </p:grpSpPr>
        <p:grpSp>
          <p:nvGrpSpPr>
            <p:cNvPr id="813192" name="Group 136"/>
            <p:cNvGrpSpPr>
              <a:grpSpLocks/>
            </p:cNvGrpSpPr>
            <p:nvPr/>
          </p:nvGrpSpPr>
          <p:grpSpPr bwMode="auto">
            <a:xfrm>
              <a:off x="2111449" y="1639887"/>
              <a:ext cx="1668463" cy="2779712"/>
              <a:chOff x="2010" y="1053"/>
              <a:chExt cx="1051" cy="1751"/>
            </a:xfrm>
          </p:grpSpPr>
          <p:sp>
            <p:nvSpPr>
              <p:cNvPr id="813185" name="Text Box 129"/>
              <p:cNvSpPr txBox="1">
                <a:spLocks noChangeArrowheads="1"/>
              </p:cNvSpPr>
              <p:nvPr/>
            </p:nvSpPr>
            <p:spPr bwMode="auto">
              <a:xfrm>
                <a:off x="2018" y="1289"/>
                <a:ext cx="1043" cy="2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p>
            </p:txBody>
          </p:sp>
          <p:sp>
            <p:nvSpPr>
              <p:cNvPr id="813186" name="Text Box 130"/>
              <p:cNvSpPr txBox="1">
                <a:spLocks noChangeArrowheads="1"/>
              </p:cNvSpPr>
              <p:nvPr/>
            </p:nvSpPr>
            <p:spPr bwMode="auto">
              <a:xfrm>
                <a:off x="2010" y="1794"/>
                <a:ext cx="1043" cy="2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813187" name="Text Box 131"/>
              <p:cNvSpPr txBox="1">
                <a:spLocks noChangeArrowheads="1"/>
              </p:cNvSpPr>
              <p:nvPr/>
            </p:nvSpPr>
            <p:spPr bwMode="auto">
              <a:xfrm>
                <a:off x="2011" y="2290"/>
                <a:ext cx="1043" cy="26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a:ln>
                <a:headEnd/>
                <a:tailEnd/>
              </a:ln>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p>
            </p:txBody>
          </p:sp>
          <p:sp>
            <p:nvSpPr>
              <p:cNvPr id="813188" name="Line 132"/>
              <p:cNvSpPr>
                <a:spLocks noChangeShapeType="1"/>
              </p:cNvSpPr>
              <p:nvPr/>
            </p:nvSpPr>
            <p:spPr bwMode="auto">
              <a:xfrm>
                <a:off x="2517" y="1053"/>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189" name="Line 133"/>
              <p:cNvSpPr>
                <a:spLocks noChangeShapeType="1"/>
              </p:cNvSpPr>
              <p:nvPr/>
            </p:nvSpPr>
            <p:spPr bwMode="auto">
              <a:xfrm>
                <a:off x="2509" y="1549"/>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190" name="Line 134"/>
              <p:cNvSpPr>
                <a:spLocks noChangeShapeType="1"/>
              </p:cNvSpPr>
              <p:nvPr/>
            </p:nvSpPr>
            <p:spPr bwMode="auto">
              <a:xfrm>
                <a:off x="2510" y="2063"/>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191" name="Line 135"/>
              <p:cNvSpPr>
                <a:spLocks noChangeShapeType="1"/>
              </p:cNvSpPr>
              <p:nvPr/>
            </p:nvSpPr>
            <p:spPr bwMode="auto">
              <a:xfrm>
                <a:off x="2511" y="2577"/>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137" name="矩形 136"/>
            <p:cNvSpPr/>
            <p:nvPr/>
          </p:nvSpPr>
          <p:spPr>
            <a:xfrm>
              <a:off x="2232820" y="4541058"/>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endParaRPr>
            </a:p>
          </p:txBody>
        </p:sp>
      </p:grpSp>
      <p:grpSp>
        <p:nvGrpSpPr>
          <p:cNvPr id="140" name="组合 139"/>
          <p:cNvGrpSpPr/>
          <p:nvPr/>
        </p:nvGrpSpPr>
        <p:grpSpPr>
          <a:xfrm>
            <a:off x="7032104" y="3068959"/>
            <a:ext cx="1656184" cy="2128302"/>
            <a:chOff x="4932040" y="2780928"/>
            <a:chExt cx="1656184" cy="2128302"/>
          </a:xfrm>
        </p:grpSpPr>
        <p:grpSp>
          <p:nvGrpSpPr>
            <p:cNvPr id="136" name="组合 135"/>
            <p:cNvGrpSpPr/>
            <p:nvPr/>
          </p:nvGrpSpPr>
          <p:grpSpPr>
            <a:xfrm>
              <a:off x="4932040" y="2780928"/>
              <a:ext cx="1656184" cy="1245940"/>
              <a:chOff x="4283968" y="2166937"/>
              <a:chExt cx="1656184" cy="1245940"/>
            </a:xfrm>
          </p:grpSpPr>
          <p:sp>
            <p:nvSpPr>
              <p:cNvPr id="133" name="Text Box 129"/>
              <p:cNvSpPr txBox="1">
                <a:spLocks noChangeArrowheads="1"/>
              </p:cNvSpPr>
              <p:nvPr/>
            </p:nvSpPr>
            <p:spPr bwMode="auto">
              <a:xfrm>
                <a:off x="4284389" y="2166937"/>
                <a:ext cx="1655763" cy="415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p>
            </p:txBody>
          </p:sp>
          <p:sp>
            <p:nvSpPr>
              <p:cNvPr id="134" name="Text Box 130"/>
              <p:cNvSpPr txBox="1">
                <a:spLocks noChangeArrowheads="1"/>
              </p:cNvSpPr>
              <p:nvPr/>
            </p:nvSpPr>
            <p:spPr bwMode="auto">
              <a:xfrm>
                <a:off x="4284389" y="2576779"/>
                <a:ext cx="1655763" cy="4159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135" name="Text Box 131"/>
              <p:cNvSpPr txBox="1">
                <a:spLocks noChangeArrowheads="1"/>
              </p:cNvSpPr>
              <p:nvPr/>
            </p:nvSpPr>
            <p:spPr bwMode="auto">
              <a:xfrm>
                <a:off x="4283968" y="2996952"/>
                <a:ext cx="1655763" cy="415925"/>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6200000" scaled="1"/>
                <a:tileRect/>
              </a:gradFill>
              <a:ln>
                <a:headEnd/>
                <a:tailEnd/>
              </a:ln>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p>
            </p:txBody>
          </p:sp>
        </p:grpSp>
        <p:sp>
          <p:nvSpPr>
            <p:cNvPr id="138" name="矩形 137"/>
            <p:cNvSpPr/>
            <p:nvPr/>
          </p:nvSpPr>
          <p:spPr>
            <a:xfrm>
              <a:off x="5148064" y="4509120"/>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itchFamily="49" charset="-122"/>
              </a:endParaRPr>
            </a:p>
          </p:txBody>
        </p:sp>
      </p:grpSp>
      <p:sp>
        <p:nvSpPr>
          <p:cNvPr id="2" name="灯片编号占位符 1">
            <a:extLst>
              <a:ext uri="{FF2B5EF4-FFF2-40B4-BE49-F238E27FC236}">
                <a16:creationId xmlns:a16="http://schemas.microsoft.com/office/drawing/2014/main" id="{D8B8804E-3748-F923-44B8-24B12DADF83C}"/>
              </a:ext>
            </a:extLst>
          </p:cNvPr>
          <p:cNvSpPr>
            <a:spLocks noGrp="1"/>
          </p:cNvSpPr>
          <p:nvPr>
            <p:ph type="sldNum" sz="quarter" idx="12"/>
          </p:nvPr>
        </p:nvSpPr>
        <p:spPr/>
        <p:txBody>
          <a:bodyPr/>
          <a:lstStyle/>
          <a:p>
            <a:fld id="{15D7C00E-7268-483F-89C0-8B682B5C72E5}" type="slidenum">
              <a:rPr lang="en-US" altLang="zh-CN" smtClean="0"/>
              <a:pPr/>
              <a:t>42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184"/>
                                        </p:tgtEl>
                                        <p:attrNameLst>
                                          <p:attrName>style.visibility</p:attrName>
                                        </p:attrNameLst>
                                      </p:cBhvr>
                                      <p:to>
                                        <p:strVal val="visible"/>
                                      </p:to>
                                    </p:set>
                                    <p:animEffect transition="in" filter="box(in)">
                                      <p:cBhvr>
                                        <p:cTn id="7" dur="500"/>
                                        <p:tgtEl>
                                          <p:spTgt spid="81318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strips(downRight)">
                                      <p:cBhvr>
                                        <p:cTn id="12" dur="500"/>
                                        <p:tgtEl>
                                          <p:spTgt spid="1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strips(downRight)">
                                      <p:cBhvr>
                                        <p:cTn id="17" dur="500"/>
                                        <p:tgtEl>
                                          <p:spTgt spid="14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184"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3467" y="188913"/>
            <a:ext cx="3311723" cy="519112"/>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5.  </a:t>
            </a:r>
            <a:r>
              <a:rPr lang="zh-CN" altLang="en-US" sz="2800" b="1" dirty="0">
                <a:solidFill>
                  <a:srgbClr val="FF33CC"/>
                </a:solidFill>
                <a:effectLst>
                  <a:outerShdw blurRad="38100" dist="38100" dir="2700000" algn="tl">
                    <a:srgbClr val="000000"/>
                  </a:outerShdw>
                </a:effectLst>
                <a:latin typeface="+mn-lt"/>
                <a:ea typeface="楷体" pitchFamily="49" charset="-122"/>
              </a:rPr>
              <a:t>算法的基本结构</a:t>
            </a:r>
            <a:r>
              <a:rPr lang="zh-CN" altLang="en-US" sz="2800" dirty="0">
                <a:solidFill>
                  <a:srgbClr val="FF33CC"/>
                </a:solidFill>
                <a:latin typeface="+mn-lt"/>
                <a:ea typeface="楷体" pitchFamily="49" charset="-122"/>
              </a:rPr>
              <a:t> </a:t>
            </a:r>
          </a:p>
        </p:txBody>
      </p:sp>
      <p:sp>
        <p:nvSpPr>
          <p:cNvPr id="813210" name="Rectangle 154"/>
          <p:cNvSpPr>
            <a:spLocks noChangeArrowheads="1"/>
          </p:cNvSpPr>
          <p:nvPr/>
        </p:nvSpPr>
        <p:spPr bwMode="auto">
          <a:xfrm>
            <a:off x="1104870" y="731696"/>
            <a:ext cx="2226892" cy="523220"/>
          </a:xfrm>
          <a:prstGeom prst="rect">
            <a:avLst/>
          </a:prstGeom>
          <a:noFill/>
          <a:ln w="9525">
            <a:noFill/>
            <a:miter lim="800000"/>
            <a:headEnd/>
            <a:tailEnd/>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itchFamily="49" charset="-122"/>
              </a:rPr>
              <a:t>(2)  </a:t>
            </a:r>
            <a:r>
              <a:rPr lang="zh-CN" altLang="en-US" sz="2800" b="1" dirty="0">
                <a:solidFill>
                  <a:srgbClr val="FF0000"/>
                </a:solidFill>
                <a:effectLst>
                  <a:outerShdw blurRad="38100" dist="38100" dir="2700000" algn="tl">
                    <a:srgbClr val="000000">
                      <a:alpha val="43137"/>
                    </a:srgbClr>
                  </a:outerShdw>
                </a:effectLst>
                <a:latin typeface="+mn-lt"/>
                <a:ea typeface="隶书" pitchFamily="49" charset="-122"/>
              </a:rPr>
              <a:t>分支结构</a:t>
            </a:r>
          </a:p>
        </p:txBody>
      </p:sp>
      <p:grpSp>
        <p:nvGrpSpPr>
          <p:cNvPr id="21" name="Group 229"/>
          <p:cNvGrpSpPr>
            <a:grpSpLocks/>
          </p:cNvGrpSpPr>
          <p:nvPr/>
        </p:nvGrpSpPr>
        <p:grpSpPr bwMode="auto">
          <a:xfrm>
            <a:off x="-1074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214" name="组合 213"/>
          <p:cNvGrpSpPr/>
          <p:nvPr/>
        </p:nvGrpSpPr>
        <p:grpSpPr>
          <a:xfrm>
            <a:off x="2351584" y="1340768"/>
            <a:ext cx="3203327" cy="5224646"/>
            <a:chOff x="1152649" y="1340768"/>
            <a:chExt cx="3203327" cy="5224646"/>
          </a:xfrm>
        </p:grpSpPr>
        <p:grpSp>
          <p:nvGrpSpPr>
            <p:cNvPr id="6" name="Group 221"/>
            <p:cNvGrpSpPr>
              <a:grpSpLocks/>
            </p:cNvGrpSpPr>
            <p:nvPr/>
          </p:nvGrpSpPr>
          <p:grpSpPr bwMode="auto">
            <a:xfrm>
              <a:off x="1166688" y="1340768"/>
              <a:ext cx="3189288" cy="2233613"/>
              <a:chOff x="1894" y="1137"/>
              <a:chExt cx="2009" cy="1407"/>
            </a:xfrm>
          </p:grpSpPr>
          <p:sp>
            <p:nvSpPr>
              <p:cNvPr id="813193" name="AutoShape 137"/>
              <p:cNvSpPr>
                <a:spLocks noChangeArrowheads="1"/>
              </p:cNvSpPr>
              <p:nvPr/>
            </p:nvSpPr>
            <p:spPr bwMode="auto">
              <a:xfrm>
                <a:off x="2345" y="1364"/>
                <a:ext cx="1044" cy="272"/>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ea typeface="楷体_GB2312" pitchFamily="49" charset="-122"/>
                  </a:rPr>
                  <a:t>条件</a:t>
                </a:r>
              </a:p>
            </p:txBody>
          </p:sp>
          <p:sp>
            <p:nvSpPr>
              <p:cNvPr id="813194" name="Text Box 138"/>
              <p:cNvSpPr txBox="1">
                <a:spLocks noChangeArrowheads="1"/>
              </p:cNvSpPr>
              <p:nvPr/>
            </p:nvSpPr>
            <p:spPr bwMode="auto">
              <a:xfrm>
                <a:off x="1894" y="1782"/>
                <a:ext cx="589" cy="2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dirty="0"/>
                  <a:t>A</a:t>
                </a:r>
              </a:p>
            </p:txBody>
          </p:sp>
          <p:sp>
            <p:nvSpPr>
              <p:cNvPr id="813195" name="Text Box 139"/>
              <p:cNvSpPr txBox="1">
                <a:spLocks noChangeArrowheads="1"/>
              </p:cNvSpPr>
              <p:nvPr/>
            </p:nvSpPr>
            <p:spPr bwMode="auto">
              <a:xfrm>
                <a:off x="3314" y="1772"/>
                <a:ext cx="589" cy="2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813196" name="Line 140"/>
              <p:cNvSpPr>
                <a:spLocks noChangeShapeType="1"/>
              </p:cNvSpPr>
              <p:nvPr/>
            </p:nvSpPr>
            <p:spPr bwMode="auto">
              <a:xfrm>
                <a:off x="2872" y="1137"/>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7" name="Group 151"/>
              <p:cNvGrpSpPr>
                <a:grpSpLocks/>
              </p:cNvGrpSpPr>
              <p:nvPr/>
            </p:nvGrpSpPr>
            <p:grpSpPr bwMode="auto">
              <a:xfrm>
                <a:off x="2155" y="1500"/>
                <a:ext cx="227" cy="272"/>
                <a:chOff x="2236" y="1797"/>
                <a:chExt cx="227" cy="272"/>
              </a:xfrm>
            </p:grpSpPr>
            <p:sp>
              <p:nvSpPr>
                <p:cNvPr id="813197" name="Line 141"/>
                <p:cNvSpPr>
                  <a:spLocks noChangeShapeType="1"/>
                </p:cNvSpPr>
                <p:nvPr/>
              </p:nvSpPr>
              <p:spPr bwMode="auto">
                <a:xfrm>
                  <a:off x="2236" y="1797"/>
                  <a:ext cx="227"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198" name="Line 142"/>
                <p:cNvSpPr>
                  <a:spLocks noChangeShapeType="1"/>
                </p:cNvSpPr>
                <p:nvPr/>
              </p:nvSpPr>
              <p:spPr bwMode="auto">
                <a:xfrm>
                  <a:off x="2236" y="1797"/>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8" name="Group 152"/>
              <p:cNvGrpSpPr>
                <a:grpSpLocks/>
              </p:cNvGrpSpPr>
              <p:nvPr/>
            </p:nvGrpSpPr>
            <p:grpSpPr bwMode="auto">
              <a:xfrm>
                <a:off x="3389" y="1500"/>
                <a:ext cx="227" cy="272"/>
                <a:chOff x="3470" y="1797"/>
                <a:chExt cx="227" cy="272"/>
              </a:xfrm>
            </p:grpSpPr>
            <p:sp>
              <p:nvSpPr>
                <p:cNvPr id="813199" name="Line 143"/>
                <p:cNvSpPr>
                  <a:spLocks noChangeShapeType="1"/>
                </p:cNvSpPr>
                <p:nvPr/>
              </p:nvSpPr>
              <p:spPr bwMode="auto">
                <a:xfrm>
                  <a:off x="3470" y="1797"/>
                  <a:ext cx="227"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00" name="Line 144"/>
                <p:cNvSpPr>
                  <a:spLocks noChangeShapeType="1"/>
                </p:cNvSpPr>
                <p:nvPr/>
              </p:nvSpPr>
              <p:spPr bwMode="auto">
                <a:xfrm>
                  <a:off x="3696" y="1797"/>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01" name="Line 145"/>
              <p:cNvSpPr>
                <a:spLocks noChangeShapeType="1"/>
              </p:cNvSpPr>
              <p:nvPr/>
            </p:nvSpPr>
            <p:spPr bwMode="auto">
              <a:xfrm>
                <a:off x="2164" y="2317"/>
                <a:ext cx="1451"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02" name="Line 146"/>
              <p:cNvSpPr>
                <a:spLocks noChangeShapeType="1"/>
              </p:cNvSpPr>
              <p:nvPr/>
            </p:nvSpPr>
            <p:spPr bwMode="auto">
              <a:xfrm>
                <a:off x="2164" y="2044"/>
                <a:ext cx="0" cy="273"/>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03" name="Line 147"/>
              <p:cNvSpPr>
                <a:spLocks noChangeShapeType="1"/>
              </p:cNvSpPr>
              <p:nvPr/>
            </p:nvSpPr>
            <p:spPr bwMode="auto">
              <a:xfrm>
                <a:off x="3615" y="2044"/>
                <a:ext cx="0" cy="273"/>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04" name="Line 148"/>
              <p:cNvSpPr>
                <a:spLocks noChangeShapeType="1"/>
              </p:cNvSpPr>
              <p:nvPr/>
            </p:nvSpPr>
            <p:spPr bwMode="auto">
              <a:xfrm>
                <a:off x="2835" y="2317"/>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205" name="Text Box 149"/>
              <p:cNvSpPr txBox="1">
                <a:spLocks noChangeArrowheads="1"/>
              </p:cNvSpPr>
              <p:nvPr/>
            </p:nvSpPr>
            <p:spPr bwMode="auto">
              <a:xfrm>
                <a:off x="2165" y="1298"/>
                <a:ext cx="227" cy="231"/>
              </a:xfrm>
              <a:prstGeom prst="rect">
                <a:avLst/>
              </a:prstGeom>
              <a:noFill/>
              <a:ln w="9525">
                <a:noFill/>
                <a:miter lim="800000"/>
                <a:headEnd/>
                <a:tailEnd/>
              </a:ln>
              <a:effectLst/>
            </p:spPr>
            <p:txBody>
              <a:bodyPr>
                <a:spAutoFit/>
              </a:bodyPr>
              <a:lstStyle/>
              <a:p>
                <a:pPr>
                  <a:spcBef>
                    <a:spcPct val="50000"/>
                  </a:spcBef>
                </a:pPr>
                <a:r>
                  <a:rPr lang="en-US" altLang="zh-CN" sz="1800" b="1"/>
                  <a:t>T</a:t>
                </a:r>
              </a:p>
            </p:txBody>
          </p:sp>
          <p:sp>
            <p:nvSpPr>
              <p:cNvPr id="813206" name="Text Box 150"/>
              <p:cNvSpPr txBox="1">
                <a:spLocks noChangeArrowheads="1"/>
              </p:cNvSpPr>
              <p:nvPr/>
            </p:nvSpPr>
            <p:spPr bwMode="auto">
              <a:xfrm>
                <a:off x="3408" y="1298"/>
                <a:ext cx="227" cy="231"/>
              </a:xfrm>
              <a:prstGeom prst="rect">
                <a:avLst/>
              </a:prstGeom>
              <a:noFill/>
              <a:ln w="9525">
                <a:noFill/>
                <a:miter lim="800000"/>
                <a:headEnd/>
                <a:tailEnd/>
              </a:ln>
              <a:effectLst/>
            </p:spPr>
            <p:txBody>
              <a:bodyPr>
                <a:spAutoFit/>
              </a:bodyPr>
              <a:lstStyle/>
              <a:p>
                <a:pPr>
                  <a:spcBef>
                    <a:spcPct val="50000"/>
                  </a:spcBef>
                </a:pPr>
                <a:r>
                  <a:rPr lang="en-US" altLang="zh-CN" sz="1800" b="1"/>
                  <a:t>F</a:t>
                </a:r>
              </a:p>
            </p:txBody>
          </p:sp>
        </p:grpSp>
        <p:grpSp>
          <p:nvGrpSpPr>
            <p:cNvPr id="81" name="组合 80"/>
            <p:cNvGrpSpPr/>
            <p:nvPr/>
          </p:nvGrpSpPr>
          <p:grpSpPr>
            <a:xfrm>
              <a:off x="1152649" y="3859683"/>
              <a:ext cx="2771279" cy="2233613"/>
              <a:chOff x="4264075" y="1563465"/>
              <a:chExt cx="2771279" cy="2233613"/>
            </a:xfrm>
          </p:grpSpPr>
          <p:sp>
            <p:nvSpPr>
              <p:cNvPr id="813213" name="Text Box 157"/>
              <p:cNvSpPr txBox="1">
                <a:spLocks noChangeArrowheads="1"/>
              </p:cNvSpPr>
              <p:nvPr/>
            </p:nvSpPr>
            <p:spPr bwMode="auto">
              <a:xfrm>
                <a:off x="4264075" y="2587402"/>
                <a:ext cx="935038" cy="415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p>
            </p:txBody>
          </p:sp>
          <p:grpSp>
            <p:nvGrpSpPr>
              <p:cNvPr id="9" name="Group 222"/>
              <p:cNvGrpSpPr>
                <a:grpSpLocks/>
              </p:cNvGrpSpPr>
              <p:nvPr/>
            </p:nvGrpSpPr>
            <p:grpSpPr bwMode="auto">
              <a:xfrm>
                <a:off x="4716016" y="1563465"/>
                <a:ext cx="2319338" cy="2233613"/>
                <a:chOff x="4229" y="1129"/>
                <a:chExt cx="1461" cy="1407"/>
              </a:xfrm>
            </p:grpSpPr>
            <p:sp>
              <p:nvSpPr>
                <p:cNvPr id="813212" name="AutoShape 156"/>
                <p:cNvSpPr>
                  <a:spLocks noChangeArrowheads="1"/>
                </p:cNvSpPr>
                <p:nvPr/>
              </p:nvSpPr>
              <p:spPr bwMode="auto">
                <a:xfrm>
                  <a:off x="4419" y="1356"/>
                  <a:ext cx="1044" cy="272"/>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a:ea typeface="楷体_GB2312" pitchFamily="49" charset="-122"/>
                    </a:rPr>
                    <a:t>条件</a:t>
                  </a:r>
                </a:p>
              </p:txBody>
            </p:sp>
            <p:sp>
              <p:nvSpPr>
                <p:cNvPr id="813215" name="Line 159"/>
                <p:cNvSpPr>
                  <a:spLocks noChangeShapeType="1"/>
                </p:cNvSpPr>
                <p:nvPr/>
              </p:nvSpPr>
              <p:spPr bwMode="auto">
                <a:xfrm>
                  <a:off x="4946" y="1129"/>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0" name="Group 160"/>
                <p:cNvGrpSpPr>
                  <a:grpSpLocks/>
                </p:cNvGrpSpPr>
                <p:nvPr/>
              </p:nvGrpSpPr>
              <p:grpSpPr bwMode="auto">
                <a:xfrm>
                  <a:off x="4229" y="1492"/>
                  <a:ext cx="227" cy="272"/>
                  <a:chOff x="2236" y="1797"/>
                  <a:chExt cx="227" cy="272"/>
                </a:xfrm>
              </p:grpSpPr>
              <p:sp>
                <p:nvSpPr>
                  <p:cNvPr id="813217" name="Line 161"/>
                  <p:cNvSpPr>
                    <a:spLocks noChangeShapeType="1"/>
                  </p:cNvSpPr>
                  <p:nvPr/>
                </p:nvSpPr>
                <p:spPr bwMode="auto">
                  <a:xfrm>
                    <a:off x="2236" y="1797"/>
                    <a:ext cx="227"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18" name="Line 162"/>
                  <p:cNvSpPr>
                    <a:spLocks noChangeShapeType="1"/>
                  </p:cNvSpPr>
                  <p:nvPr/>
                </p:nvSpPr>
                <p:spPr bwMode="auto">
                  <a:xfrm>
                    <a:off x="2236" y="1797"/>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1" name="Group 172"/>
                <p:cNvGrpSpPr>
                  <a:grpSpLocks/>
                </p:cNvGrpSpPr>
                <p:nvPr/>
              </p:nvGrpSpPr>
              <p:grpSpPr bwMode="auto">
                <a:xfrm>
                  <a:off x="4238" y="1483"/>
                  <a:ext cx="1452" cy="1053"/>
                  <a:chOff x="4021" y="609"/>
                  <a:chExt cx="1452" cy="1053"/>
                </a:xfrm>
              </p:grpSpPr>
              <p:sp>
                <p:nvSpPr>
                  <p:cNvPr id="813220" name="Line 164"/>
                  <p:cNvSpPr>
                    <a:spLocks noChangeShapeType="1"/>
                  </p:cNvSpPr>
                  <p:nvPr/>
                </p:nvSpPr>
                <p:spPr bwMode="auto">
                  <a:xfrm>
                    <a:off x="5246" y="618"/>
                    <a:ext cx="227"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22" name="Line 166"/>
                  <p:cNvSpPr>
                    <a:spLocks noChangeShapeType="1"/>
                  </p:cNvSpPr>
                  <p:nvPr/>
                </p:nvSpPr>
                <p:spPr bwMode="auto">
                  <a:xfrm>
                    <a:off x="4021" y="1435"/>
                    <a:ext cx="1451"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23" name="Line 167"/>
                  <p:cNvSpPr>
                    <a:spLocks noChangeShapeType="1"/>
                  </p:cNvSpPr>
                  <p:nvPr/>
                </p:nvSpPr>
                <p:spPr bwMode="auto">
                  <a:xfrm>
                    <a:off x="4021" y="1162"/>
                    <a:ext cx="0" cy="273"/>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24" name="Line 168"/>
                  <p:cNvSpPr>
                    <a:spLocks noChangeShapeType="1"/>
                  </p:cNvSpPr>
                  <p:nvPr/>
                </p:nvSpPr>
                <p:spPr bwMode="auto">
                  <a:xfrm>
                    <a:off x="5465" y="609"/>
                    <a:ext cx="0" cy="816"/>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25" name="Line 169"/>
                  <p:cNvSpPr>
                    <a:spLocks noChangeShapeType="1"/>
                  </p:cNvSpPr>
                  <p:nvPr/>
                </p:nvSpPr>
                <p:spPr bwMode="auto">
                  <a:xfrm>
                    <a:off x="4692" y="1435"/>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26" name="Text Box 170"/>
                <p:cNvSpPr txBox="1">
                  <a:spLocks noChangeArrowheads="1"/>
                </p:cNvSpPr>
                <p:nvPr/>
              </p:nvSpPr>
              <p:spPr bwMode="auto">
                <a:xfrm>
                  <a:off x="4230" y="1288"/>
                  <a:ext cx="227" cy="231"/>
                </a:xfrm>
                <a:prstGeom prst="rect">
                  <a:avLst/>
                </a:prstGeom>
                <a:noFill/>
                <a:ln w="9525">
                  <a:noFill/>
                  <a:miter lim="800000"/>
                  <a:headEnd/>
                  <a:tailEnd/>
                </a:ln>
                <a:effectLst/>
              </p:spPr>
              <p:txBody>
                <a:bodyPr>
                  <a:spAutoFit/>
                </a:bodyPr>
                <a:lstStyle/>
                <a:p>
                  <a:pPr>
                    <a:spcBef>
                      <a:spcPct val="50000"/>
                    </a:spcBef>
                  </a:pPr>
                  <a:r>
                    <a:rPr lang="en-US" altLang="zh-CN" sz="1800" b="1"/>
                    <a:t>T</a:t>
                  </a:r>
                </a:p>
              </p:txBody>
            </p:sp>
            <p:sp>
              <p:nvSpPr>
                <p:cNvPr id="813227" name="Text Box 171"/>
                <p:cNvSpPr txBox="1">
                  <a:spLocks noChangeArrowheads="1"/>
                </p:cNvSpPr>
                <p:nvPr/>
              </p:nvSpPr>
              <p:spPr bwMode="auto">
                <a:xfrm>
                  <a:off x="5461" y="1290"/>
                  <a:ext cx="227" cy="231"/>
                </a:xfrm>
                <a:prstGeom prst="rect">
                  <a:avLst/>
                </a:prstGeom>
                <a:noFill/>
                <a:ln w="9525">
                  <a:noFill/>
                  <a:miter lim="800000"/>
                  <a:headEnd/>
                  <a:tailEnd/>
                </a:ln>
                <a:effectLst/>
              </p:spPr>
              <p:txBody>
                <a:bodyPr>
                  <a:spAutoFit/>
                </a:bodyPr>
                <a:lstStyle/>
                <a:p>
                  <a:pPr>
                    <a:spcBef>
                      <a:spcPct val="50000"/>
                    </a:spcBef>
                  </a:pPr>
                  <a:r>
                    <a:rPr lang="en-US" altLang="zh-CN" sz="1800" b="1"/>
                    <a:t>F</a:t>
                  </a:r>
                </a:p>
              </p:txBody>
            </p:sp>
          </p:grpSp>
        </p:grpSp>
        <p:sp>
          <p:nvSpPr>
            <p:cNvPr id="210" name="矩形 209"/>
            <p:cNvSpPr/>
            <p:nvPr/>
          </p:nvSpPr>
          <p:spPr>
            <a:xfrm>
              <a:off x="1944788"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endParaRPr>
            </a:p>
          </p:txBody>
        </p:sp>
      </p:grpSp>
      <p:grpSp>
        <p:nvGrpSpPr>
          <p:cNvPr id="215" name="组合 214"/>
          <p:cNvGrpSpPr/>
          <p:nvPr/>
        </p:nvGrpSpPr>
        <p:grpSpPr>
          <a:xfrm>
            <a:off x="7703276" y="2060848"/>
            <a:ext cx="2316131" cy="4504566"/>
            <a:chOff x="5280205" y="2060848"/>
            <a:chExt cx="2316131" cy="4504566"/>
          </a:xfrm>
        </p:grpSpPr>
        <p:grpSp>
          <p:nvGrpSpPr>
            <p:cNvPr id="198" name="组合 197"/>
            <p:cNvGrpSpPr/>
            <p:nvPr/>
          </p:nvGrpSpPr>
          <p:grpSpPr>
            <a:xfrm>
              <a:off x="5280963" y="2060848"/>
              <a:ext cx="2315373" cy="1152128"/>
              <a:chOff x="5352971" y="2276872"/>
              <a:chExt cx="2315373" cy="1152128"/>
            </a:xfrm>
          </p:grpSpPr>
          <p:sp>
            <p:nvSpPr>
              <p:cNvPr id="172" name="矩形 171"/>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Times New Roman" pitchFamily="18" charset="0"/>
                  <a:ea typeface="宋体" pitchFamily="2" charset="-122"/>
                </a:endParaRPr>
              </a:p>
            </p:txBody>
          </p:sp>
          <p:sp>
            <p:nvSpPr>
              <p:cNvPr id="173" name="矩形 172"/>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dirty="0">
                  <a:solidFill>
                    <a:schemeClr val="accent6">
                      <a:lumMod val="40000"/>
                      <a:lumOff val="60000"/>
                    </a:schemeClr>
                  </a:solidFill>
                  <a:latin typeface="Times New Roman" pitchFamily="18" charset="0"/>
                  <a:ea typeface="宋体" pitchFamily="2" charset="-122"/>
                </a:endParaRPr>
              </a:p>
            </p:txBody>
          </p:sp>
          <p:cxnSp>
            <p:nvCxnSpPr>
              <p:cNvPr id="175" name="直接连接符 174"/>
              <p:cNvCxnSpPr>
                <a:endCxn id="172"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9" name="Text Box 602"/>
              <p:cNvSpPr txBox="1">
                <a:spLocks noChangeArrowheads="1"/>
              </p:cNvSpPr>
              <p:nvPr/>
            </p:nvSpPr>
            <p:spPr bwMode="auto">
              <a:xfrm>
                <a:off x="6156176" y="2316070"/>
                <a:ext cx="936104"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2000" b="1" dirty="0">
                    <a:effectLst>
                      <a:outerShdw blurRad="38100" dist="38100" dir="2700000" algn="tl">
                        <a:srgbClr val="000000">
                          <a:alpha val="43137"/>
                        </a:srgbClr>
                      </a:outerShdw>
                    </a:effectLst>
                    <a:latin typeface="楷体" pitchFamily="49" charset="-122"/>
                    <a:ea typeface="楷体" pitchFamily="49" charset="-122"/>
                    <a:cs typeface="宋体" pitchFamily="2" charset="-122"/>
                  </a:rPr>
                  <a:t>条件</a:t>
                </a:r>
              </a:p>
            </p:txBody>
          </p:sp>
          <p:sp>
            <p:nvSpPr>
              <p:cNvPr id="190" name="Text Box 621"/>
              <p:cNvSpPr txBox="1">
                <a:spLocks noChangeArrowheads="1"/>
              </p:cNvSpPr>
              <p:nvPr/>
            </p:nvSpPr>
            <p:spPr bwMode="auto">
              <a:xfrm>
                <a:off x="5519979" y="2444638"/>
                <a:ext cx="342786"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b="1" dirty="0">
                    <a:effectLst>
                      <a:outerShdw blurRad="38100" dist="38100" dir="2700000" algn="tl">
                        <a:srgbClr val="000000">
                          <a:alpha val="43137"/>
                        </a:srgbClr>
                      </a:outerShdw>
                    </a:effectLst>
                    <a:latin typeface="+mn-lt"/>
                    <a:cs typeface="宋体" pitchFamily="2" charset="-122"/>
                  </a:rPr>
                  <a:t>T</a:t>
                </a:r>
                <a:endParaRPr kumimoji="0" lang="zh-CN" altLang="zh-CN" sz="1800" b="1" dirty="0">
                  <a:effectLst>
                    <a:outerShdw blurRad="38100" dist="38100" dir="2700000" algn="tl">
                      <a:srgbClr val="000000">
                        <a:alpha val="43137"/>
                      </a:srgbClr>
                    </a:outerShdw>
                  </a:effectLst>
                  <a:latin typeface="+mn-lt"/>
                  <a:cs typeface="宋体" pitchFamily="2" charset="-122"/>
                </a:endParaRPr>
              </a:p>
            </p:txBody>
          </p:sp>
          <p:sp>
            <p:nvSpPr>
              <p:cNvPr id="191" name="Text Box 621"/>
              <p:cNvSpPr txBox="1">
                <a:spLocks noChangeArrowheads="1"/>
              </p:cNvSpPr>
              <p:nvPr/>
            </p:nvSpPr>
            <p:spPr bwMode="auto">
              <a:xfrm>
                <a:off x="7193417" y="2460086"/>
                <a:ext cx="342786"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b="1" dirty="0">
                    <a:effectLst>
                      <a:outerShdw blurRad="38100" dist="38100" dir="2700000" algn="tl">
                        <a:srgbClr val="000000">
                          <a:alpha val="43137"/>
                        </a:srgbClr>
                      </a:outerShdw>
                    </a:effectLst>
                    <a:latin typeface="+mn-lt"/>
                    <a:cs typeface="宋体" pitchFamily="2" charset="-122"/>
                  </a:rPr>
                  <a:t>F</a:t>
                </a:r>
                <a:endParaRPr kumimoji="0" lang="zh-CN" altLang="zh-CN" sz="1800" b="1" dirty="0">
                  <a:effectLst>
                    <a:outerShdw blurRad="38100" dist="38100" dir="2700000" algn="tl">
                      <a:srgbClr val="000000">
                        <a:alpha val="43137"/>
                      </a:srgbClr>
                    </a:outerShdw>
                  </a:effectLst>
                  <a:latin typeface="+mn-lt"/>
                  <a:cs typeface="宋体" pitchFamily="2" charset="-122"/>
                </a:endParaRPr>
              </a:p>
            </p:txBody>
          </p:sp>
          <p:cxnSp>
            <p:nvCxnSpPr>
              <p:cNvPr id="193" name="直接连接符 192"/>
              <p:cNvCxnSpPr>
                <a:stCxn id="173" idx="0"/>
                <a:endCxn id="173"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5" name="Text Box 621"/>
              <p:cNvSpPr txBox="1">
                <a:spLocks noChangeArrowheads="1"/>
              </p:cNvSpPr>
              <p:nvPr/>
            </p:nvSpPr>
            <p:spPr bwMode="auto">
              <a:xfrm>
                <a:off x="5754015" y="2924186"/>
                <a:ext cx="342786"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2000" b="1" dirty="0">
                    <a:effectLst>
                      <a:outerShdw blurRad="38100" dist="38100" dir="2700000" algn="tl">
                        <a:srgbClr val="000000">
                          <a:alpha val="43137"/>
                        </a:srgbClr>
                      </a:outerShdw>
                    </a:effectLst>
                    <a:latin typeface="+mn-lt"/>
                    <a:cs typeface="宋体" pitchFamily="2" charset="-122"/>
                  </a:rPr>
                  <a:t>A</a:t>
                </a:r>
                <a:endParaRPr kumimoji="0" lang="zh-CN" altLang="zh-CN" sz="2000" b="1" dirty="0">
                  <a:effectLst>
                    <a:outerShdw blurRad="38100" dist="38100" dir="2700000" algn="tl">
                      <a:srgbClr val="000000">
                        <a:alpha val="43137"/>
                      </a:srgbClr>
                    </a:outerShdw>
                  </a:effectLst>
                  <a:latin typeface="+mn-lt"/>
                  <a:cs typeface="宋体" pitchFamily="2" charset="-122"/>
                </a:endParaRPr>
              </a:p>
            </p:txBody>
          </p:sp>
          <p:sp>
            <p:nvSpPr>
              <p:cNvPr id="196" name="Text Box 621"/>
              <p:cNvSpPr txBox="1">
                <a:spLocks noChangeArrowheads="1"/>
              </p:cNvSpPr>
              <p:nvPr/>
            </p:nvSpPr>
            <p:spPr bwMode="auto">
              <a:xfrm>
                <a:off x="6924514" y="2924944"/>
                <a:ext cx="342786"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2000" b="1" dirty="0">
                    <a:effectLst>
                      <a:outerShdw blurRad="38100" dist="38100" dir="2700000" algn="tl">
                        <a:srgbClr val="000000">
                          <a:alpha val="43137"/>
                        </a:srgbClr>
                      </a:outerShdw>
                    </a:effectLst>
                    <a:latin typeface="+mn-lt"/>
                    <a:cs typeface="宋体" pitchFamily="2" charset="-122"/>
                  </a:rPr>
                  <a:t>B</a:t>
                </a:r>
                <a:endParaRPr kumimoji="0" lang="zh-CN" altLang="zh-CN" sz="2000" b="1" dirty="0">
                  <a:effectLst>
                    <a:outerShdw blurRad="38100" dist="38100" dir="2700000" algn="tl">
                      <a:srgbClr val="000000">
                        <a:alpha val="43137"/>
                      </a:srgbClr>
                    </a:outerShdw>
                  </a:effectLst>
                  <a:latin typeface="+mn-lt"/>
                  <a:cs typeface="宋体" pitchFamily="2" charset="-122"/>
                </a:endParaRPr>
              </a:p>
            </p:txBody>
          </p:sp>
        </p:grpSp>
        <p:grpSp>
          <p:nvGrpSpPr>
            <p:cNvPr id="199" name="组合 198"/>
            <p:cNvGrpSpPr/>
            <p:nvPr/>
          </p:nvGrpSpPr>
          <p:grpSpPr>
            <a:xfrm>
              <a:off x="5280205" y="4509120"/>
              <a:ext cx="2315373" cy="1152128"/>
              <a:chOff x="5352971" y="2276872"/>
              <a:chExt cx="2315373" cy="1152128"/>
            </a:xfrm>
          </p:grpSpPr>
          <p:sp>
            <p:nvSpPr>
              <p:cNvPr id="200" name="矩形 199"/>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Times New Roman" pitchFamily="18" charset="0"/>
                  <a:ea typeface="宋体" pitchFamily="2" charset="-122"/>
                </a:endParaRPr>
              </a:p>
            </p:txBody>
          </p:sp>
          <p:sp>
            <p:nvSpPr>
              <p:cNvPr id="201" name="矩形 200"/>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endParaRPr lang="zh-CN" altLang="en-US" dirty="0">
                  <a:solidFill>
                    <a:schemeClr val="accent6">
                      <a:lumMod val="40000"/>
                      <a:lumOff val="60000"/>
                    </a:schemeClr>
                  </a:solidFill>
                  <a:latin typeface="Times New Roman" pitchFamily="18" charset="0"/>
                  <a:ea typeface="宋体" pitchFamily="2" charset="-122"/>
                </a:endParaRPr>
              </a:p>
            </p:txBody>
          </p:sp>
          <p:cxnSp>
            <p:nvCxnSpPr>
              <p:cNvPr id="202" name="直接连接符 201"/>
              <p:cNvCxnSpPr>
                <a:endCxn id="200"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4" name="Text Box 602"/>
              <p:cNvSpPr txBox="1">
                <a:spLocks noChangeArrowheads="1"/>
              </p:cNvSpPr>
              <p:nvPr/>
            </p:nvSpPr>
            <p:spPr bwMode="auto">
              <a:xfrm>
                <a:off x="6156176" y="2316070"/>
                <a:ext cx="936104"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2000" b="1" dirty="0">
                    <a:effectLst>
                      <a:outerShdw blurRad="38100" dist="38100" dir="2700000" algn="tl">
                        <a:srgbClr val="000000">
                          <a:alpha val="43137"/>
                        </a:srgbClr>
                      </a:outerShdw>
                    </a:effectLst>
                    <a:latin typeface="楷体" pitchFamily="49" charset="-122"/>
                    <a:ea typeface="楷体" pitchFamily="49" charset="-122"/>
                    <a:cs typeface="宋体" pitchFamily="2" charset="-122"/>
                  </a:rPr>
                  <a:t>条件</a:t>
                </a:r>
              </a:p>
            </p:txBody>
          </p:sp>
          <p:sp>
            <p:nvSpPr>
              <p:cNvPr id="205" name="Text Box 621"/>
              <p:cNvSpPr txBox="1">
                <a:spLocks noChangeArrowheads="1"/>
              </p:cNvSpPr>
              <p:nvPr/>
            </p:nvSpPr>
            <p:spPr bwMode="auto">
              <a:xfrm>
                <a:off x="5519979" y="2444638"/>
                <a:ext cx="342786"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b="1" dirty="0">
                    <a:effectLst>
                      <a:outerShdw blurRad="38100" dist="38100" dir="2700000" algn="tl">
                        <a:srgbClr val="000000">
                          <a:alpha val="43137"/>
                        </a:srgbClr>
                      </a:outerShdw>
                    </a:effectLst>
                    <a:latin typeface="+mn-lt"/>
                    <a:cs typeface="宋体" pitchFamily="2" charset="-122"/>
                  </a:rPr>
                  <a:t>T</a:t>
                </a:r>
                <a:endParaRPr kumimoji="0" lang="zh-CN" altLang="zh-CN" sz="1800" b="1" dirty="0">
                  <a:effectLst>
                    <a:outerShdw blurRad="38100" dist="38100" dir="2700000" algn="tl">
                      <a:srgbClr val="000000">
                        <a:alpha val="43137"/>
                      </a:srgbClr>
                    </a:outerShdw>
                  </a:effectLst>
                  <a:latin typeface="+mn-lt"/>
                  <a:cs typeface="宋体" pitchFamily="2" charset="-122"/>
                </a:endParaRPr>
              </a:p>
            </p:txBody>
          </p:sp>
          <p:sp>
            <p:nvSpPr>
              <p:cNvPr id="206" name="Text Box 621"/>
              <p:cNvSpPr txBox="1">
                <a:spLocks noChangeArrowheads="1"/>
              </p:cNvSpPr>
              <p:nvPr/>
            </p:nvSpPr>
            <p:spPr bwMode="auto">
              <a:xfrm>
                <a:off x="7193417" y="2460086"/>
                <a:ext cx="342786" cy="297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b="1" dirty="0">
                    <a:effectLst>
                      <a:outerShdw blurRad="38100" dist="38100" dir="2700000" algn="tl">
                        <a:srgbClr val="000000">
                          <a:alpha val="43137"/>
                        </a:srgbClr>
                      </a:outerShdw>
                    </a:effectLst>
                    <a:latin typeface="+mn-lt"/>
                    <a:cs typeface="宋体" pitchFamily="2" charset="-122"/>
                  </a:rPr>
                  <a:t>F</a:t>
                </a:r>
                <a:endParaRPr kumimoji="0" lang="zh-CN" altLang="zh-CN" sz="1800" b="1" dirty="0">
                  <a:effectLst>
                    <a:outerShdw blurRad="38100" dist="38100" dir="2700000" algn="tl">
                      <a:srgbClr val="000000">
                        <a:alpha val="43137"/>
                      </a:srgbClr>
                    </a:outerShdw>
                  </a:effectLst>
                  <a:latin typeface="+mn-lt"/>
                  <a:cs typeface="宋体" pitchFamily="2" charset="-122"/>
                </a:endParaRPr>
              </a:p>
            </p:txBody>
          </p:sp>
          <p:cxnSp>
            <p:nvCxnSpPr>
              <p:cNvPr id="207" name="直接连接符 206"/>
              <p:cNvCxnSpPr>
                <a:stCxn id="201" idx="0"/>
                <a:endCxn id="201"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8" name="Text Box 621"/>
              <p:cNvSpPr txBox="1">
                <a:spLocks noChangeArrowheads="1"/>
              </p:cNvSpPr>
              <p:nvPr/>
            </p:nvSpPr>
            <p:spPr bwMode="auto">
              <a:xfrm>
                <a:off x="5754015" y="2924186"/>
                <a:ext cx="342786"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2000" b="1" dirty="0">
                    <a:effectLst>
                      <a:outerShdw blurRad="38100" dist="38100" dir="2700000" algn="tl">
                        <a:srgbClr val="000000">
                          <a:alpha val="43137"/>
                        </a:srgbClr>
                      </a:outerShdw>
                    </a:effectLst>
                    <a:latin typeface="+mn-lt"/>
                    <a:cs typeface="宋体" pitchFamily="2" charset="-122"/>
                  </a:rPr>
                  <a:t>A</a:t>
                </a:r>
                <a:endParaRPr kumimoji="0" lang="zh-CN" altLang="zh-CN" sz="2000" b="1" dirty="0">
                  <a:effectLst>
                    <a:outerShdw blurRad="38100" dist="38100" dir="2700000" algn="tl">
                      <a:srgbClr val="000000">
                        <a:alpha val="43137"/>
                      </a:srgbClr>
                    </a:outerShdw>
                  </a:effectLst>
                  <a:latin typeface="+mn-lt"/>
                  <a:cs typeface="宋体" pitchFamily="2" charset="-122"/>
                </a:endParaRPr>
              </a:p>
            </p:txBody>
          </p:sp>
        </p:grpSp>
        <p:sp>
          <p:nvSpPr>
            <p:cNvPr id="211" name="矩形 210"/>
            <p:cNvSpPr/>
            <p:nvPr/>
          </p:nvSpPr>
          <p:spPr>
            <a:xfrm>
              <a:off x="5796136"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itchFamily="49" charset="-122"/>
              </a:endParaRPr>
            </a:p>
          </p:txBody>
        </p:sp>
      </p:grpSp>
      <p:sp>
        <p:nvSpPr>
          <p:cNvPr id="2" name="灯片编号占位符 1">
            <a:extLst>
              <a:ext uri="{FF2B5EF4-FFF2-40B4-BE49-F238E27FC236}">
                <a16:creationId xmlns:a16="http://schemas.microsoft.com/office/drawing/2014/main" id="{98DBE063-F648-F9A3-5FB3-1B0FFDBE22EA}"/>
              </a:ext>
            </a:extLst>
          </p:cNvPr>
          <p:cNvSpPr>
            <a:spLocks noGrp="1"/>
          </p:cNvSpPr>
          <p:nvPr>
            <p:ph type="sldNum" sz="quarter" idx="12"/>
          </p:nvPr>
        </p:nvSpPr>
        <p:spPr/>
        <p:txBody>
          <a:bodyPr/>
          <a:lstStyle/>
          <a:p>
            <a:fld id="{15D7C00E-7268-483F-89C0-8B682B5C72E5}" type="slidenum">
              <a:rPr lang="en-US" altLang="zh-CN" smtClean="0"/>
              <a:pPr/>
              <a:t>43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10"/>
                                        </p:tgtEl>
                                        <p:attrNameLst>
                                          <p:attrName>style.visibility</p:attrName>
                                        </p:attrNameLst>
                                      </p:cBhvr>
                                      <p:to>
                                        <p:strVal val="visible"/>
                                      </p:to>
                                    </p:set>
                                    <p:animEffect transition="in" filter="box(in)">
                                      <p:cBhvr>
                                        <p:cTn id="7" dur="500"/>
                                        <p:tgtEl>
                                          <p:spTgt spid="8132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strips(downRight)">
                                      <p:cBhvr>
                                        <p:cTn id="12" dur="500"/>
                                        <p:tgtEl>
                                          <p:spTgt spid="2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strips(downRight)">
                                      <p:cBhvr>
                                        <p:cTn id="17" dur="500"/>
                                        <p:tgtEl>
                                          <p:spTgt spid="21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1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altLang="zh-CN" sz="2800" b="1" dirty="0">
                <a:solidFill>
                  <a:srgbClr val="FF33CC"/>
                </a:solidFill>
                <a:effectLst>
                  <a:outerShdw blurRad="38100" dist="38100" dir="2700000" algn="tl">
                    <a:srgbClr val="000000"/>
                  </a:outerShdw>
                </a:effectLst>
                <a:latin typeface="+mn-lt"/>
                <a:ea typeface="楷体" pitchFamily="49" charset="-122"/>
              </a:rPr>
              <a:t>5.  </a:t>
            </a:r>
            <a:r>
              <a:rPr lang="zh-CN" altLang="en-US" sz="2800" b="1" dirty="0">
                <a:solidFill>
                  <a:srgbClr val="FF33CC"/>
                </a:solidFill>
                <a:effectLst>
                  <a:outerShdw blurRad="38100" dist="38100" dir="2700000" algn="tl">
                    <a:srgbClr val="000000"/>
                  </a:outerShdw>
                </a:effectLst>
                <a:latin typeface="+mn-lt"/>
                <a:ea typeface="楷体" pitchFamily="49" charset="-122"/>
              </a:rPr>
              <a:t>算法的基本结构</a:t>
            </a:r>
            <a:r>
              <a:rPr lang="zh-CN" altLang="en-US" sz="2800" dirty="0">
                <a:solidFill>
                  <a:srgbClr val="FF33CC"/>
                </a:solidFill>
                <a:latin typeface="+mn-lt"/>
                <a:ea typeface="楷体" pitchFamily="49" charset="-122"/>
              </a:rPr>
              <a:t> </a:t>
            </a:r>
          </a:p>
        </p:txBody>
      </p:sp>
      <p:sp>
        <p:nvSpPr>
          <p:cNvPr id="813232" name="Rectangle 176"/>
          <p:cNvSpPr>
            <a:spLocks noChangeArrowheads="1"/>
          </p:cNvSpPr>
          <p:nvPr/>
        </p:nvSpPr>
        <p:spPr bwMode="auto">
          <a:xfrm>
            <a:off x="1115571" y="704311"/>
            <a:ext cx="2226892" cy="523220"/>
          </a:xfrm>
          <a:prstGeom prst="rect">
            <a:avLst/>
          </a:prstGeom>
          <a:noFill/>
          <a:ln w="9525">
            <a:noFill/>
            <a:miter lim="800000"/>
            <a:headEnd/>
            <a:tailEnd/>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itchFamily="49" charset="-122"/>
              </a:rPr>
              <a:t>(3)  </a:t>
            </a:r>
            <a:r>
              <a:rPr lang="zh-CN" altLang="en-US" sz="2800" b="1" dirty="0">
                <a:solidFill>
                  <a:srgbClr val="FF0000"/>
                </a:solidFill>
                <a:effectLst>
                  <a:outerShdw blurRad="38100" dist="38100" dir="2700000" algn="tl">
                    <a:srgbClr val="000000">
                      <a:alpha val="43137"/>
                    </a:srgbClr>
                  </a:outerShdw>
                </a:effectLst>
                <a:latin typeface="+mn-lt"/>
                <a:ea typeface="隶书" pitchFamily="49" charset="-122"/>
              </a:rPr>
              <a:t>循环结构</a:t>
            </a:r>
          </a:p>
        </p:txBody>
      </p:sp>
      <p:grpSp>
        <p:nvGrpSpPr>
          <p:cNvPr id="21" name="Group 229"/>
          <p:cNvGrpSpPr>
            <a:grpSpLocks/>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128" name="组合 127"/>
          <p:cNvGrpSpPr/>
          <p:nvPr/>
        </p:nvGrpSpPr>
        <p:grpSpPr>
          <a:xfrm>
            <a:off x="3071664" y="1412776"/>
            <a:ext cx="2559050" cy="4953308"/>
            <a:chOff x="1403648" y="1612106"/>
            <a:chExt cx="2559050" cy="4953308"/>
          </a:xfrm>
        </p:grpSpPr>
        <p:grpSp>
          <p:nvGrpSpPr>
            <p:cNvPr id="13" name="Group 218"/>
            <p:cNvGrpSpPr>
              <a:grpSpLocks/>
            </p:cNvGrpSpPr>
            <p:nvPr/>
          </p:nvGrpSpPr>
          <p:grpSpPr bwMode="auto">
            <a:xfrm>
              <a:off x="1403648" y="1612106"/>
              <a:ext cx="2559050" cy="1987550"/>
              <a:chOff x="1927" y="2858"/>
              <a:chExt cx="1612" cy="1252"/>
            </a:xfrm>
          </p:grpSpPr>
          <p:sp>
            <p:nvSpPr>
              <p:cNvPr id="813235" name="Text Box 179"/>
              <p:cNvSpPr txBox="1">
                <a:spLocks noChangeArrowheads="1"/>
              </p:cNvSpPr>
              <p:nvPr/>
            </p:nvSpPr>
            <p:spPr bwMode="auto">
              <a:xfrm>
                <a:off x="1927" y="3206"/>
                <a:ext cx="589" cy="2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p>
            </p:txBody>
          </p:sp>
          <p:sp>
            <p:nvSpPr>
              <p:cNvPr id="813236" name="Line 180"/>
              <p:cNvSpPr>
                <a:spLocks noChangeShapeType="1"/>
              </p:cNvSpPr>
              <p:nvPr/>
            </p:nvSpPr>
            <p:spPr bwMode="auto">
              <a:xfrm>
                <a:off x="3013" y="2858"/>
                <a:ext cx="0" cy="680"/>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246" name="Text Box 190"/>
              <p:cNvSpPr txBox="1">
                <a:spLocks noChangeArrowheads="1"/>
              </p:cNvSpPr>
              <p:nvPr/>
            </p:nvSpPr>
            <p:spPr bwMode="auto">
              <a:xfrm>
                <a:off x="2245" y="3667"/>
                <a:ext cx="227" cy="231"/>
              </a:xfrm>
              <a:prstGeom prst="rect">
                <a:avLst/>
              </a:prstGeom>
              <a:noFill/>
              <a:ln w="9525">
                <a:noFill/>
                <a:miter lim="800000"/>
                <a:headEnd/>
                <a:tailEnd/>
              </a:ln>
              <a:effectLst/>
            </p:spPr>
            <p:txBody>
              <a:bodyPr>
                <a:spAutoFit/>
              </a:bodyPr>
              <a:lstStyle/>
              <a:p>
                <a:pPr>
                  <a:spcBef>
                    <a:spcPct val="50000"/>
                  </a:spcBef>
                </a:pPr>
                <a:r>
                  <a:rPr lang="en-US" altLang="zh-CN" sz="1800" b="1"/>
                  <a:t>T</a:t>
                </a:r>
              </a:p>
            </p:txBody>
          </p:sp>
          <p:sp>
            <p:nvSpPr>
              <p:cNvPr id="813247" name="Text Box 191"/>
              <p:cNvSpPr txBox="1">
                <a:spLocks noChangeArrowheads="1"/>
              </p:cNvSpPr>
              <p:nvPr/>
            </p:nvSpPr>
            <p:spPr bwMode="auto">
              <a:xfrm>
                <a:off x="3008" y="3829"/>
                <a:ext cx="227" cy="231"/>
              </a:xfrm>
              <a:prstGeom prst="rect">
                <a:avLst/>
              </a:prstGeom>
              <a:noFill/>
              <a:ln w="9525">
                <a:noFill/>
                <a:miter lim="800000"/>
                <a:headEnd/>
                <a:tailEnd/>
              </a:ln>
              <a:effectLst/>
            </p:spPr>
            <p:txBody>
              <a:bodyPr>
                <a:spAutoFit/>
              </a:bodyPr>
              <a:lstStyle/>
              <a:p>
                <a:pPr>
                  <a:spcBef>
                    <a:spcPct val="50000"/>
                  </a:spcBef>
                </a:pPr>
                <a:r>
                  <a:rPr lang="en-US" altLang="zh-CN" sz="1800" b="1"/>
                  <a:t>F</a:t>
                </a:r>
              </a:p>
            </p:txBody>
          </p:sp>
          <p:grpSp>
            <p:nvGrpSpPr>
              <p:cNvPr id="14" name="Group 196"/>
              <p:cNvGrpSpPr>
                <a:grpSpLocks/>
              </p:cNvGrpSpPr>
              <p:nvPr/>
            </p:nvGrpSpPr>
            <p:grpSpPr bwMode="auto">
              <a:xfrm>
                <a:off x="2218" y="3475"/>
                <a:ext cx="281" cy="227"/>
                <a:chOff x="2218" y="3475"/>
                <a:chExt cx="281" cy="227"/>
              </a:xfrm>
            </p:grpSpPr>
            <p:sp>
              <p:nvSpPr>
                <p:cNvPr id="813249" name="Line 193"/>
                <p:cNvSpPr>
                  <a:spLocks noChangeShapeType="1"/>
                </p:cNvSpPr>
                <p:nvPr/>
              </p:nvSpPr>
              <p:spPr bwMode="auto">
                <a:xfrm flipH="1">
                  <a:off x="2227" y="3693"/>
                  <a:ext cx="272" cy="0"/>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50" name="Line 194"/>
                <p:cNvSpPr>
                  <a:spLocks noChangeShapeType="1"/>
                </p:cNvSpPr>
                <p:nvPr/>
              </p:nvSpPr>
              <p:spPr bwMode="auto">
                <a:xfrm flipV="1">
                  <a:off x="2218" y="3475"/>
                  <a:ext cx="0" cy="227"/>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5" name="Group 199"/>
              <p:cNvGrpSpPr>
                <a:grpSpLocks/>
              </p:cNvGrpSpPr>
              <p:nvPr/>
            </p:nvGrpSpPr>
            <p:grpSpPr bwMode="auto">
              <a:xfrm>
                <a:off x="2227" y="3021"/>
                <a:ext cx="771" cy="181"/>
                <a:chOff x="2227" y="3021"/>
                <a:chExt cx="771" cy="181"/>
              </a:xfrm>
            </p:grpSpPr>
            <p:sp>
              <p:nvSpPr>
                <p:cNvPr id="813253" name="Line 197"/>
                <p:cNvSpPr>
                  <a:spLocks noChangeShapeType="1"/>
                </p:cNvSpPr>
                <p:nvPr/>
              </p:nvSpPr>
              <p:spPr bwMode="auto">
                <a:xfrm flipV="1">
                  <a:off x="2227" y="3021"/>
                  <a:ext cx="0" cy="181"/>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54" name="Line 198"/>
                <p:cNvSpPr>
                  <a:spLocks noChangeShapeType="1"/>
                </p:cNvSpPr>
                <p:nvPr/>
              </p:nvSpPr>
              <p:spPr bwMode="auto">
                <a:xfrm>
                  <a:off x="2227" y="3021"/>
                  <a:ext cx="771" cy="0"/>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6" name="Group 201"/>
              <p:cNvGrpSpPr>
                <a:grpSpLocks/>
              </p:cNvGrpSpPr>
              <p:nvPr/>
            </p:nvGrpSpPr>
            <p:grpSpPr bwMode="auto">
              <a:xfrm>
                <a:off x="2495" y="3562"/>
                <a:ext cx="1044" cy="548"/>
                <a:chOff x="2495" y="3562"/>
                <a:chExt cx="1044" cy="548"/>
              </a:xfrm>
            </p:grpSpPr>
            <p:sp>
              <p:nvSpPr>
                <p:cNvPr id="813234" name="AutoShape 178"/>
                <p:cNvSpPr>
                  <a:spLocks noChangeArrowheads="1"/>
                </p:cNvSpPr>
                <p:nvPr/>
              </p:nvSpPr>
              <p:spPr bwMode="auto">
                <a:xfrm>
                  <a:off x="2495" y="3562"/>
                  <a:ext cx="1044" cy="272"/>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itchFamily="49" charset="-122"/>
                      <a:ea typeface="楷体" pitchFamily="49" charset="-122"/>
                    </a:rPr>
                    <a:t>条件</a:t>
                  </a:r>
                </a:p>
              </p:txBody>
            </p:sp>
            <p:sp>
              <p:nvSpPr>
                <p:cNvPr id="813256" name="Line 200"/>
                <p:cNvSpPr>
                  <a:spLocks noChangeShapeType="1"/>
                </p:cNvSpPr>
                <p:nvPr/>
              </p:nvSpPr>
              <p:spPr bwMode="auto">
                <a:xfrm>
                  <a:off x="3016" y="3838"/>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grpSp>
          <p:nvGrpSpPr>
            <p:cNvPr id="17" name="Group 226"/>
            <p:cNvGrpSpPr>
              <a:grpSpLocks/>
            </p:cNvGrpSpPr>
            <p:nvPr/>
          </p:nvGrpSpPr>
          <p:grpSpPr bwMode="auto">
            <a:xfrm>
              <a:off x="1403648" y="4077072"/>
              <a:ext cx="2405063" cy="2022475"/>
              <a:chOff x="4165" y="2850"/>
              <a:chExt cx="1515" cy="1274"/>
            </a:xfrm>
          </p:grpSpPr>
          <p:sp>
            <p:nvSpPr>
              <p:cNvPr id="813264" name="Line 208"/>
              <p:cNvSpPr>
                <a:spLocks noChangeShapeType="1"/>
              </p:cNvSpPr>
              <p:nvPr/>
            </p:nvSpPr>
            <p:spPr bwMode="auto">
              <a:xfrm>
                <a:off x="4682" y="3393"/>
                <a:ext cx="0" cy="181"/>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8" name="Group 225"/>
              <p:cNvGrpSpPr>
                <a:grpSpLocks/>
              </p:cNvGrpSpPr>
              <p:nvPr/>
            </p:nvGrpSpPr>
            <p:grpSpPr bwMode="auto">
              <a:xfrm>
                <a:off x="4165" y="2850"/>
                <a:ext cx="1515" cy="1274"/>
                <a:chOff x="4165" y="2858"/>
                <a:chExt cx="1515" cy="1274"/>
              </a:xfrm>
            </p:grpSpPr>
            <p:sp>
              <p:nvSpPr>
                <p:cNvPr id="813258" name="Text Box 202"/>
                <p:cNvSpPr txBox="1">
                  <a:spLocks noChangeArrowheads="1"/>
                </p:cNvSpPr>
                <p:nvPr/>
              </p:nvSpPr>
              <p:spPr bwMode="auto">
                <a:xfrm>
                  <a:off x="4392" y="3131"/>
                  <a:ext cx="589" cy="2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A</a:t>
                  </a:r>
                </a:p>
              </p:txBody>
            </p:sp>
            <p:grpSp>
              <p:nvGrpSpPr>
                <p:cNvPr id="19" name="Group 224"/>
                <p:cNvGrpSpPr>
                  <a:grpSpLocks/>
                </p:cNvGrpSpPr>
                <p:nvPr/>
              </p:nvGrpSpPr>
              <p:grpSpPr bwMode="auto">
                <a:xfrm>
                  <a:off x="4165" y="3584"/>
                  <a:ext cx="1044" cy="548"/>
                  <a:chOff x="4165" y="3584"/>
                  <a:chExt cx="1044" cy="548"/>
                </a:xfrm>
              </p:grpSpPr>
              <p:sp>
                <p:nvSpPr>
                  <p:cNvPr id="813260" name="AutoShape 204"/>
                  <p:cNvSpPr>
                    <a:spLocks noChangeArrowheads="1"/>
                  </p:cNvSpPr>
                  <p:nvPr/>
                </p:nvSpPr>
                <p:spPr bwMode="auto">
                  <a:xfrm>
                    <a:off x="4165" y="3584"/>
                    <a:ext cx="1044" cy="272"/>
                  </a:xfrm>
                  <a:prstGeom prst="flowChartDecision">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itchFamily="49" charset="-122"/>
                        <a:ea typeface="楷体" pitchFamily="49" charset="-122"/>
                      </a:rPr>
                      <a:t>条件</a:t>
                    </a:r>
                  </a:p>
                </p:txBody>
              </p:sp>
              <p:sp>
                <p:nvSpPr>
                  <p:cNvPr id="813261" name="Line 205"/>
                  <p:cNvSpPr>
                    <a:spLocks noChangeShapeType="1"/>
                  </p:cNvSpPr>
                  <p:nvPr/>
                </p:nvSpPr>
                <p:spPr bwMode="auto">
                  <a:xfrm>
                    <a:off x="4686" y="3860"/>
                    <a:ext cx="0" cy="272"/>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20" name="Group 215"/>
                <p:cNvGrpSpPr>
                  <a:grpSpLocks/>
                </p:cNvGrpSpPr>
                <p:nvPr/>
              </p:nvGrpSpPr>
              <p:grpSpPr bwMode="auto">
                <a:xfrm>
                  <a:off x="4682" y="2858"/>
                  <a:ext cx="998" cy="862"/>
                  <a:chOff x="4304" y="2840"/>
                  <a:chExt cx="998" cy="862"/>
                </a:xfrm>
              </p:grpSpPr>
              <p:sp>
                <p:nvSpPr>
                  <p:cNvPr id="813262" name="Line 206"/>
                  <p:cNvSpPr>
                    <a:spLocks noChangeShapeType="1"/>
                  </p:cNvSpPr>
                  <p:nvPr/>
                </p:nvSpPr>
                <p:spPr bwMode="auto">
                  <a:xfrm>
                    <a:off x="4304" y="2840"/>
                    <a:ext cx="0" cy="273"/>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sp>
                <p:nvSpPr>
                  <p:cNvPr id="813266" name="Line 210"/>
                  <p:cNvSpPr>
                    <a:spLocks noChangeShapeType="1"/>
                  </p:cNvSpPr>
                  <p:nvPr/>
                </p:nvSpPr>
                <p:spPr bwMode="auto">
                  <a:xfrm>
                    <a:off x="4785" y="3702"/>
                    <a:ext cx="499" cy="0"/>
                  </a:xfrm>
                  <a:prstGeom prst="line">
                    <a:avLst/>
                  </a:prstGeom>
                  <a:noFill/>
                  <a:ln w="28575">
                    <a:solidFill>
                      <a:srgbClr val="FF0000"/>
                    </a:solidFill>
                    <a:round/>
                    <a:headEnd/>
                    <a:tailEnd/>
                  </a:ln>
                  <a:effectLst>
                    <a:outerShdw dist="35921" dir="2700000" algn="ctr" rotWithShape="0">
                      <a:schemeClr val="bg2"/>
                    </a:outerShdw>
                  </a:effectLst>
                </p:spPr>
                <p:txBody>
                  <a:bodyPr/>
                  <a:lstStyle/>
                  <a:p>
                    <a:endParaRPr lang="zh-CN" altLang="en-US"/>
                  </a:p>
                </p:txBody>
              </p:sp>
              <p:sp>
                <p:nvSpPr>
                  <p:cNvPr id="813267" name="Line 211"/>
                  <p:cNvSpPr>
                    <a:spLocks noChangeShapeType="1"/>
                  </p:cNvSpPr>
                  <p:nvPr/>
                </p:nvSpPr>
                <p:spPr bwMode="auto">
                  <a:xfrm>
                    <a:off x="5293" y="2976"/>
                    <a:ext cx="0" cy="726"/>
                  </a:xfrm>
                  <a:prstGeom prst="line">
                    <a:avLst/>
                  </a:prstGeom>
                  <a:noFill/>
                  <a:ln w="28575">
                    <a:solidFill>
                      <a:srgbClr val="FF0000"/>
                    </a:solidFill>
                    <a:round/>
                    <a:headEnd/>
                    <a:tailEnd/>
                  </a:ln>
                  <a:effectLst>
                    <a:outerShdw dist="35921" dir="2700000" algn="ctr" rotWithShape="0">
                      <a:schemeClr val="bg2">
                        <a:alpha val="50000"/>
                      </a:schemeClr>
                    </a:outerShdw>
                  </a:effectLst>
                </p:spPr>
                <p:txBody>
                  <a:bodyPr/>
                  <a:lstStyle/>
                  <a:p>
                    <a:endParaRPr lang="zh-CN" altLang="en-US"/>
                  </a:p>
                </p:txBody>
              </p:sp>
              <p:sp>
                <p:nvSpPr>
                  <p:cNvPr id="813268" name="Line 212"/>
                  <p:cNvSpPr>
                    <a:spLocks noChangeShapeType="1"/>
                  </p:cNvSpPr>
                  <p:nvPr/>
                </p:nvSpPr>
                <p:spPr bwMode="auto">
                  <a:xfrm flipH="1">
                    <a:off x="4304" y="2976"/>
                    <a:ext cx="998" cy="0"/>
                  </a:xfrm>
                  <a:prstGeom prst="line">
                    <a:avLst/>
                  </a:prstGeom>
                  <a:noFill/>
                  <a:ln w="28575">
                    <a:solidFill>
                      <a:srgbClr val="FF0000"/>
                    </a:solidFill>
                    <a:round/>
                    <a:headE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69" name="Text Box 213"/>
                <p:cNvSpPr txBox="1">
                  <a:spLocks noChangeArrowheads="1"/>
                </p:cNvSpPr>
                <p:nvPr/>
              </p:nvSpPr>
              <p:spPr bwMode="auto">
                <a:xfrm>
                  <a:off x="5272" y="3521"/>
                  <a:ext cx="227" cy="231"/>
                </a:xfrm>
                <a:prstGeom prst="rect">
                  <a:avLst/>
                </a:prstGeom>
                <a:noFill/>
                <a:ln w="9525">
                  <a:noFill/>
                  <a:miter lim="800000"/>
                  <a:headEnd/>
                  <a:tailEnd/>
                </a:ln>
                <a:effectLst/>
              </p:spPr>
              <p:txBody>
                <a:bodyPr>
                  <a:spAutoFit/>
                </a:bodyPr>
                <a:lstStyle/>
                <a:p>
                  <a:pPr>
                    <a:spcBef>
                      <a:spcPct val="50000"/>
                    </a:spcBef>
                  </a:pPr>
                  <a:r>
                    <a:rPr lang="en-US" altLang="zh-CN" sz="1800" b="1"/>
                    <a:t>T</a:t>
                  </a:r>
                </a:p>
              </p:txBody>
            </p:sp>
            <p:sp>
              <p:nvSpPr>
                <p:cNvPr id="813270" name="Text Box 214"/>
                <p:cNvSpPr txBox="1">
                  <a:spLocks noChangeArrowheads="1"/>
                </p:cNvSpPr>
                <p:nvPr/>
              </p:nvSpPr>
              <p:spPr bwMode="auto">
                <a:xfrm>
                  <a:off x="4665" y="3844"/>
                  <a:ext cx="227" cy="231"/>
                </a:xfrm>
                <a:prstGeom prst="rect">
                  <a:avLst/>
                </a:prstGeom>
                <a:noFill/>
                <a:ln w="9525">
                  <a:noFill/>
                  <a:miter lim="800000"/>
                  <a:headEnd/>
                  <a:tailEnd/>
                </a:ln>
                <a:effectLst/>
              </p:spPr>
              <p:txBody>
                <a:bodyPr>
                  <a:spAutoFit/>
                </a:bodyPr>
                <a:lstStyle/>
                <a:p>
                  <a:pPr>
                    <a:spcBef>
                      <a:spcPct val="50000"/>
                    </a:spcBef>
                  </a:pPr>
                  <a:r>
                    <a:rPr lang="en-US" altLang="zh-CN" sz="1800" b="1"/>
                    <a:t>F</a:t>
                  </a:r>
                </a:p>
              </p:txBody>
            </p:sp>
          </p:grpSp>
        </p:grpSp>
        <p:sp>
          <p:nvSpPr>
            <p:cNvPr id="126" name="矩形 125"/>
            <p:cNvSpPr/>
            <p:nvPr/>
          </p:nvSpPr>
          <p:spPr>
            <a:xfrm>
              <a:off x="1619672"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itchFamily="49" charset="-122"/>
                <a:ea typeface="楷体" pitchFamily="49" charset="-122"/>
              </a:endParaRPr>
            </a:p>
          </p:txBody>
        </p:sp>
      </p:grpSp>
      <p:grpSp>
        <p:nvGrpSpPr>
          <p:cNvPr id="129" name="组合 128"/>
          <p:cNvGrpSpPr/>
          <p:nvPr/>
        </p:nvGrpSpPr>
        <p:grpSpPr>
          <a:xfrm>
            <a:off x="7392144" y="2149550"/>
            <a:ext cx="2520280" cy="4216534"/>
            <a:chOff x="5004048" y="2348880"/>
            <a:chExt cx="2520280" cy="4216534"/>
          </a:xfrm>
        </p:grpSpPr>
        <p:grpSp>
          <p:nvGrpSpPr>
            <p:cNvPr id="117" name="组合 116"/>
            <p:cNvGrpSpPr/>
            <p:nvPr/>
          </p:nvGrpSpPr>
          <p:grpSpPr>
            <a:xfrm>
              <a:off x="5004048" y="2348880"/>
              <a:ext cx="2520280" cy="1008112"/>
              <a:chOff x="5364088" y="1844824"/>
              <a:chExt cx="2520280" cy="1008112"/>
            </a:xfrm>
          </p:grpSpPr>
          <p:sp>
            <p:nvSpPr>
              <p:cNvPr id="81" name="矩形 80"/>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2" name="矩形 81"/>
              <p:cNvSpPr/>
              <p:nvPr/>
            </p:nvSpPr>
            <p:spPr bwMode="auto">
              <a:xfrm>
                <a:off x="5796136" y="2276872"/>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5" name="Text Box 653"/>
              <p:cNvSpPr txBox="1">
                <a:spLocks noChangeArrowheads="1"/>
              </p:cNvSpPr>
              <p:nvPr/>
            </p:nvSpPr>
            <p:spPr bwMode="auto">
              <a:xfrm>
                <a:off x="5508104" y="1881207"/>
                <a:ext cx="1752700" cy="297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b="1" dirty="0">
                    <a:effectLst>
                      <a:outerShdw blurRad="38100" dist="38100" dir="2700000" algn="tl">
                        <a:srgbClr val="000000">
                          <a:alpha val="43137"/>
                        </a:srgbClr>
                      </a:outerShdw>
                    </a:effectLst>
                    <a:latin typeface="楷体" pitchFamily="49" charset="-122"/>
                    <a:ea typeface="楷体" pitchFamily="49" charset="-122"/>
                    <a:cs typeface="宋体" pitchFamily="2" charset="-122"/>
                  </a:rPr>
                  <a:t>当条件成立</a:t>
                </a:r>
              </a:p>
            </p:txBody>
          </p:sp>
          <p:sp>
            <p:nvSpPr>
              <p:cNvPr id="116" name="Text Box 656"/>
              <p:cNvSpPr txBox="1">
                <a:spLocks noChangeArrowheads="1"/>
              </p:cNvSpPr>
              <p:nvPr/>
            </p:nvSpPr>
            <p:spPr bwMode="auto">
              <a:xfrm>
                <a:off x="6636482" y="2360755"/>
                <a:ext cx="320973" cy="297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2000" b="1" dirty="0">
                    <a:effectLst>
                      <a:outerShdw blurRad="38100" dist="38100" dir="2700000" algn="tl">
                        <a:srgbClr val="000000">
                          <a:alpha val="43137"/>
                        </a:srgbClr>
                      </a:outerShdw>
                    </a:effectLst>
                    <a:latin typeface="+mn-lt"/>
                    <a:cs typeface="宋体" pitchFamily="2" charset="-122"/>
                  </a:rPr>
                  <a:t>A</a:t>
                </a:r>
                <a:endParaRPr kumimoji="0" lang="zh-CN" altLang="zh-CN" sz="2000" b="1" dirty="0">
                  <a:effectLst>
                    <a:outerShdw blurRad="38100" dist="38100" dir="2700000" algn="tl">
                      <a:srgbClr val="000000">
                        <a:alpha val="43137"/>
                      </a:srgbClr>
                    </a:outerShdw>
                  </a:effectLst>
                  <a:latin typeface="+mn-lt"/>
                  <a:cs typeface="宋体" pitchFamily="2" charset="-122"/>
                </a:endParaRPr>
              </a:p>
            </p:txBody>
          </p:sp>
        </p:grpSp>
        <p:grpSp>
          <p:nvGrpSpPr>
            <p:cNvPr id="118" name="组合 117"/>
            <p:cNvGrpSpPr/>
            <p:nvPr/>
          </p:nvGrpSpPr>
          <p:grpSpPr>
            <a:xfrm>
              <a:off x="5004048" y="4725144"/>
              <a:ext cx="2520280" cy="1008112"/>
              <a:chOff x="5364088" y="1844824"/>
              <a:chExt cx="2520280" cy="1008112"/>
            </a:xfrm>
          </p:grpSpPr>
          <p:sp>
            <p:nvSpPr>
              <p:cNvPr id="119" name="矩形 118"/>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0" name="矩形 119"/>
              <p:cNvSpPr/>
              <p:nvPr/>
            </p:nvSpPr>
            <p:spPr bwMode="auto">
              <a:xfrm>
                <a:off x="5796136" y="1856699"/>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1" name="Text Box 653"/>
              <p:cNvSpPr txBox="1">
                <a:spLocks noChangeArrowheads="1"/>
              </p:cNvSpPr>
              <p:nvPr/>
            </p:nvSpPr>
            <p:spPr bwMode="auto">
              <a:xfrm>
                <a:off x="5364088" y="2460122"/>
                <a:ext cx="1752700" cy="297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b="1" dirty="0">
                    <a:effectLst>
                      <a:outerShdw blurRad="38100" dist="38100" dir="2700000" algn="tl">
                        <a:srgbClr val="000000">
                          <a:alpha val="43137"/>
                        </a:srgbClr>
                      </a:outerShdw>
                    </a:effectLst>
                    <a:latin typeface="楷体" pitchFamily="49" charset="-122"/>
                    <a:ea typeface="楷体" pitchFamily="49" charset="-122"/>
                    <a:cs typeface="宋体" pitchFamily="2" charset="-122"/>
                  </a:rPr>
                  <a:t>直到条件成立</a:t>
                </a:r>
              </a:p>
            </p:txBody>
          </p:sp>
          <p:sp>
            <p:nvSpPr>
              <p:cNvPr id="122" name="Text Box 656"/>
              <p:cNvSpPr txBox="1">
                <a:spLocks noChangeArrowheads="1"/>
              </p:cNvSpPr>
              <p:nvPr/>
            </p:nvSpPr>
            <p:spPr bwMode="auto">
              <a:xfrm>
                <a:off x="6636482" y="1916832"/>
                <a:ext cx="320973" cy="297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2000" b="1" dirty="0">
                    <a:effectLst>
                      <a:outerShdw blurRad="38100" dist="38100" dir="2700000" algn="tl">
                        <a:srgbClr val="000000">
                          <a:alpha val="43137"/>
                        </a:srgbClr>
                      </a:outerShdw>
                    </a:effectLst>
                    <a:latin typeface="+mn-lt"/>
                    <a:cs typeface="宋体" pitchFamily="2" charset="-122"/>
                  </a:rPr>
                  <a:t>A</a:t>
                </a:r>
                <a:endParaRPr kumimoji="0" lang="zh-CN" altLang="zh-CN" sz="2000" b="1" dirty="0">
                  <a:effectLst>
                    <a:outerShdw blurRad="38100" dist="38100" dir="2700000" algn="tl">
                      <a:srgbClr val="000000">
                        <a:alpha val="43137"/>
                      </a:srgbClr>
                    </a:outerShdw>
                  </a:effectLst>
                  <a:latin typeface="+mn-lt"/>
                  <a:cs typeface="宋体" pitchFamily="2" charset="-122"/>
                </a:endParaRPr>
              </a:p>
            </p:txBody>
          </p:sp>
        </p:grpSp>
        <p:sp>
          <p:nvSpPr>
            <p:cNvPr id="127" name="矩形 126"/>
            <p:cNvSpPr/>
            <p:nvPr/>
          </p:nvSpPr>
          <p:spPr>
            <a:xfrm>
              <a:off x="5580112"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itchFamily="49" charset="-122"/>
              </a:endParaRPr>
            </a:p>
          </p:txBody>
        </p:sp>
      </p:grpSp>
      <p:sp>
        <p:nvSpPr>
          <p:cNvPr id="2" name="灯片编号占位符 1">
            <a:extLst>
              <a:ext uri="{FF2B5EF4-FFF2-40B4-BE49-F238E27FC236}">
                <a16:creationId xmlns:a16="http://schemas.microsoft.com/office/drawing/2014/main" id="{68E6090F-ACEF-7BBB-666E-F2D627A2C057}"/>
              </a:ext>
            </a:extLst>
          </p:cNvPr>
          <p:cNvSpPr>
            <a:spLocks noGrp="1"/>
          </p:cNvSpPr>
          <p:nvPr>
            <p:ph type="sldNum" sz="quarter" idx="12"/>
          </p:nvPr>
        </p:nvSpPr>
        <p:spPr/>
        <p:txBody>
          <a:bodyPr/>
          <a:lstStyle/>
          <a:p>
            <a:fld id="{15D7C00E-7268-483F-89C0-8B682B5C72E5}" type="slidenum">
              <a:rPr lang="en-US" altLang="zh-CN" smtClean="0"/>
              <a:pPr/>
              <a:t>44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32"/>
                                        </p:tgtEl>
                                        <p:attrNameLst>
                                          <p:attrName>style.visibility</p:attrName>
                                        </p:attrNameLst>
                                      </p:cBhvr>
                                      <p:to>
                                        <p:strVal val="visible"/>
                                      </p:to>
                                    </p:set>
                                    <p:animEffect transition="in" filter="box(in)">
                                      <p:cBhvr>
                                        <p:cTn id="7" dur="500"/>
                                        <p:tgtEl>
                                          <p:spTgt spid="81323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strips(downRight)">
                                      <p:cBhvr>
                                        <p:cTn id="12" dur="500"/>
                                        <p:tgtEl>
                                          <p:spTgt spid="12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strips(downRight)">
                                      <p:cBhvr>
                                        <p:cTn id="17" dur="500"/>
                                        <p:tgtEl>
                                          <p:spTgt spid="129"/>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3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body" idx="4294967295"/>
          </p:nvPr>
        </p:nvSpPr>
        <p:spPr>
          <a:xfrm>
            <a:off x="503646"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4.5 </a:t>
            </a: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顺序</a:t>
            </a:r>
            <a:r>
              <a:rPr lang="zh-CN" altLang="en-US" dirty="0">
                <a:solidFill>
                  <a:srgbClr val="FF0066"/>
                </a:solidFill>
                <a:effectLst>
                  <a:outerShdw blurRad="38100" dist="38100" dir="2700000" algn="tl">
                    <a:srgbClr val="000000"/>
                  </a:outerShdw>
                </a:effectLst>
                <a:latin typeface="隶书" pitchFamily="49" charset="-122"/>
                <a:ea typeface="隶书" pitchFamily="49" charset="-122"/>
              </a:rPr>
              <a:t>程序设计举例</a:t>
            </a:r>
            <a:r>
              <a:rPr lang="zh-CN" altLang="en-US" dirty="0">
                <a:solidFill>
                  <a:srgbClr val="FF0066"/>
                </a:solidFill>
                <a:effectLst>
                  <a:outerShdw blurRad="38100" dist="38100" dir="2700000" algn="tl">
                    <a:srgbClr val="000000"/>
                  </a:outerShdw>
                </a:effectLst>
              </a:rPr>
              <a:t> </a:t>
            </a:r>
          </a:p>
        </p:txBody>
      </p:sp>
      <p:sp>
        <p:nvSpPr>
          <p:cNvPr id="815113" name="Rectangle 9"/>
          <p:cNvSpPr>
            <a:spLocks noChangeArrowheads="1"/>
          </p:cNvSpPr>
          <p:nvPr/>
        </p:nvSpPr>
        <p:spPr bwMode="auto">
          <a:xfrm>
            <a:off x="890674" y="870074"/>
            <a:ext cx="10893958" cy="5439246"/>
          </a:xfrm>
          <a:prstGeom prst="rect">
            <a:avLst/>
          </a:prstGeom>
          <a:noFill/>
          <a:ln w="38100">
            <a:solidFill>
              <a:schemeClr val="accent1">
                <a:lumMod val="50000"/>
              </a:schemeClr>
            </a:solidFill>
            <a:miter lim="800000"/>
            <a:headEnd/>
            <a:tailEnd/>
          </a:ln>
          <a:effectLst/>
        </p:spPr>
        <p:txBody>
          <a:bodyPr wrap="square" anchor="ctr">
            <a:spAutoFit/>
          </a:bodyPr>
          <a:lstStyle/>
          <a:p>
            <a:pPr>
              <a:lnSpc>
                <a:spcPts val="3000"/>
              </a:lnSpc>
              <a:tabLst>
                <a:tab pos="457200" algn="l"/>
              </a:tabLst>
            </a:pPr>
            <a:r>
              <a:rPr lang="en-US" altLang="zh-CN" sz="2000" b="1" dirty="0">
                <a:solidFill>
                  <a:srgbClr val="FF33CC"/>
                </a:solidFill>
                <a:effectLst>
                  <a:outerShdw blurRad="38100" dist="38100" dir="2700000" algn="tl">
                    <a:srgbClr val="000000"/>
                  </a:outerShdw>
                </a:effectLst>
                <a:latin typeface="隶书" pitchFamily="49" charset="-122"/>
                <a:ea typeface="隶书" pitchFamily="49" charset="-122"/>
              </a:rPr>
              <a:t>    </a:t>
            </a: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1】</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任意从键盘输入一个三位整数，要求正确地分离出它的个位、十位和百位数，并分别在屏幕上输出。</a:t>
            </a:r>
          </a:p>
          <a:p>
            <a:pPr>
              <a:lnSpc>
                <a:spcPts val="3000"/>
              </a:lnSpc>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u="sng" dirty="0">
                <a:solidFill>
                  <a:schemeClr val="accent1"/>
                </a:solidFill>
                <a:effectLst>
                  <a:outerShdw blurRad="38100" dist="38100" dir="2700000" algn="tl">
                    <a:srgbClr val="000000"/>
                  </a:outerShdw>
                </a:effectLst>
                <a:latin typeface="+mn-lt"/>
                <a:ea typeface="楷体" pitchFamily="49" charset="-122"/>
              </a:rPr>
              <a:t>程序设计的分析：</a:t>
            </a:r>
          </a:p>
          <a:p>
            <a:pPr>
              <a:lnSpc>
                <a:spcPts val="3000"/>
              </a:lnSpc>
              <a:tabLst>
                <a:tab pos="457200" algn="l"/>
              </a:tabLst>
            </a:pPr>
            <a:r>
              <a:rPr lang="zh-CN" altLang="en-US" sz="2000" b="1" dirty="0">
                <a:effectLst>
                  <a:outerShdw blurRad="38100" dist="38100" dir="2700000" algn="tl">
                    <a:srgbClr val="FFFFFF"/>
                  </a:outerShdw>
                </a:effectLst>
                <a:latin typeface="+mn-lt"/>
                <a:ea typeface="楷体" pitchFamily="49" charset="-122"/>
              </a:rPr>
              <a:t>         本例要求设计一个从三位整数中分离出它的个位、十位和百位数的算法。例如，输入的是</a:t>
            </a:r>
            <a:r>
              <a:rPr lang="en-US" altLang="zh-CN" sz="2000" b="1" dirty="0">
                <a:effectLst>
                  <a:outerShdw blurRad="38100" dist="38100" dir="2700000" algn="tl">
                    <a:srgbClr val="FFFFFF"/>
                  </a:outerShdw>
                </a:effectLst>
                <a:latin typeface="+mn-lt"/>
                <a:ea typeface="楷体" pitchFamily="49" charset="-122"/>
              </a:rPr>
              <a:t>456</a:t>
            </a:r>
            <a:r>
              <a:rPr lang="zh-CN" altLang="en-US" sz="2000" b="1" dirty="0">
                <a:effectLst>
                  <a:outerShdw blurRad="38100" dist="38100" dir="2700000" algn="tl">
                    <a:srgbClr val="FFFFFF"/>
                  </a:outerShdw>
                </a:effectLst>
                <a:latin typeface="+mn-lt"/>
                <a:ea typeface="楷体" pitchFamily="49" charset="-122"/>
              </a:rPr>
              <a:t>，则输出的分别是</a:t>
            </a:r>
            <a:r>
              <a:rPr lang="en-US" altLang="zh-CN" sz="2000" b="1" dirty="0">
                <a:effectLst>
                  <a:outerShdw blurRad="38100" dist="38100" dir="2700000" algn="tl">
                    <a:srgbClr val="FFFFFF"/>
                  </a:outerShdw>
                </a:effectLst>
                <a:latin typeface="+mn-lt"/>
                <a:ea typeface="楷体" pitchFamily="49" charset="-122"/>
              </a:rPr>
              <a:t>4</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5</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6</a:t>
            </a:r>
            <a:r>
              <a:rPr lang="zh-CN" altLang="en-US" sz="2000" b="1" dirty="0">
                <a:effectLst>
                  <a:outerShdw blurRad="38100" dist="38100" dir="2700000" algn="tl">
                    <a:srgbClr val="FFFFFF"/>
                  </a:outerShdw>
                </a:effectLst>
                <a:latin typeface="+mn-lt"/>
                <a:ea typeface="楷体" pitchFamily="49" charset="-122"/>
              </a:rPr>
              <a:t>，最低位数字可用对</a:t>
            </a:r>
            <a:r>
              <a:rPr lang="en-US" altLang="zh-CN" sz="2000" b="1" dirty="0">
                <a:effectLst>
                  <a:outerShdw blurRad="38100" dist="38100" dir="2700000" algn="tl">
                    <a:srgbClr val="FFFFFF"/>
                  </a:outerShdw>
                </a:effectLst>
                <a:latin typeface="+mn-lt"/>
                <a:ea typeface="楷体" pitchFamily="49" charset="-122"/>
              </a:rPr>
              <a:t>10</a:t>
            </a:r>
            <a:r>
              <a:rPr lang="zh-CN" altLang="en-US" sz="2000" b="1" dirty="0">
                <a:effectLst>
                  <a:outerShdw blurRad="38100" dist="38100" dir="2700000" algn="tl">
                    <a:srgbClr val="FFFFFF"/>
                  </a:outerShdw>
                </a:effectLst>
                <a:latin typeface="+mn-lt"/>
                <a:ea typeface="楷体" pitchFamily="49" charset="-122"/>
              </a:rPr>
              <a:t>求余的方法得到，如</a:t>
            </a:r>
            <a:r>
              <a:rPr lang="en-US" altLang="zh-CN" sz="2000" b="1" dirty="0">
                <a:effectLst>
                  <a:outerShdw blurRad="38100" dist="38100" dir="2700000" algn="tl">
                    <a:srgbClr val="FFFFFF"/>
                  </a:outerShdw>
                </a:effectLst>
                <a:latin typeface="+mn-lt"/>
                <a:ea typeface="楷体" pitchFamily="49" charset="-122"/>
              </a:rPr>
              <a:t>456%10=6</a:t>
            </a:r>
            <a:r>
              <a:rPr lang="zh-CN" altLang="en-US" sz="2000" b="1" dirty="0">
                <a:effectLst>
                  <a:outerShdw blurRad="38100" dist="38100" dir="2700000" algn="tl">
                    <a:srgbClr val="FFFFFF"/>
                  </a:outerShdw>
                </a:effectLst>
                <a:latin typeface="+mn-lt"/>
                <a:ea typeface="楷体" pitchFamily="49" charset="-122"/>
              </a:rPr>
              <a:t>，最高位的百位数字可用对</a:t>
            </a:r>
            <a:r>
              <a:rPr lang="en-US" altLang="zh-CN" sz="2000" b="1" dirty="0">
                <a:effectLst>
                  <a:outerShdw blurRad="38100" dist="38100" dir="2700000" algn="tl">
                    <a:srgbClr val="FFFFFF"/>
                  </a:outerShdw>
                </a:effectLst>
                <a:latin typeface="+mn-lt"/>
                <a:ea typeface="楷体" pitchFamily="49" charset="-122"/>
              </a:rPr>
              <a:t>100</a:t>
            </a:r>
            <a:r>
              <a:rPr lang="zh-CN" altLang="en-US" sz="2000" b="1" dirty="0">
                <a:effectLst>
                  <a:outerShdw blurRad="38100" dist="38100" dir="2700000" algn="tl">
                    <a:srgbClr val="FFFFFF"/>
                  </a:outerShdw>
                </a:effectLst>
                <a:latin typeface="+mn-lt"/>
                <a:ea typeface="楷体" pitchFamily="49" charset="-122"/>
              </a:rPr>
              <a:t>整除的方法得到，如</a:t>
            </a:r>
            <a:r>
              <a:rPr lang="en-US" altLang="zh-CN" sz="2000" b="1" dirty="0">
                <a:effectLst>
                  <a:outerShdw blurRad="38100" dist="38100" dir="2700000" algn="tl">
                    <a:srgbClr val="FFFFFF"/>
                  </a:outerShdw>
                </a:effectLst>
                <a:latin typeface="+mn-lt"/>
                <a:ea typeface="楷体" pitchFamily="49" charset="-122"/>
              </a:rPr>
              <a:t>456/100=4</a:t>
            </a:r>
            <a:r>
              <a:rPr lang="zh-CN" altLang="en-US" sz="2000" b="1" dirty="0">
                <a:effectLst>
                  <a:outerShdw blurRad="38100" dist="38100" dir="2700000" algn="tl">
                    <a:srgbClr val="FFFFFF"/>
                  </a:outerShdw>
                </a:effectLst>
                <a:latin typeface="+mn-lt"/>
                <a:ea typeface="楷体" pitchFamily="49" charset="-122"/>
              </a:rPr>
              <a:t>，中间位的数字既可通过将其变换为最高位后再整除的方法得到，如</a:t>
            </a:r>
            <a:r>
              <a:rPr lang="en-US" altLang="zh-CN" sz="2000" b="1" dirty="0">
                <a:effectLst>
                  <a:outerShdw blurRad="38100" dist="38100" dir="2700000" algn="tl">
                    <a:srgbClr val="FFFFFF"/>
                  </a:outerShdw>
                </a:effectLst>
                <a:latin typeface="+mn-lt"/>
                <a:ea typeface="楷体" pitchFamily="49" charset="-122"/>
              </a:rPr>
              <a:t>(456-4*100)/10=5</a:t>
            </a:r>
            <a:r>
              <a:rPr lang="zh-CN" altLang="en-US" sz="2000" b="1" dirty="0">
                <a:effectLst>
                  <a:outerShdw blurRad="38100" dist="38100" dir="2700000" algn="tl">
                    <a:srgbClr val="FFFFFF"/>
                  </a:outerShdw>
                </a:effectLst>
                <a:latin typeface="+mn-lt"/>
                <a:ea typeface="楷体" pitchFamily="49" charset="-122"/>
              </a:rPr>
              <a:t>，也可通过将其变换为最低位再求余的方法得到，如</a:t>
            </a:r>
            <a:r>
              <a:rPr lang="en-US" altLang="zh-CN" sz="2000" b="1" dirty="0">
                <a:effectLst>
                  <a:outerShdw blurRad="38100" dist="38100" dir="2700000" algn="tl">
                    <a:srgbClr val="FFFFFF"/>
                  </a:outerShdw>
                </a:effectLst>
                <a:latin typeface="+mn-lt"/>
                <a:ea typeface="楷体" pitchFamily="49" charset="-122"/>
              </a:rPr>
              <a:t>(456/10)%10=5</a:t>
            </a:r>
            <a:r>
              <a:rPr lang="zh-CN" altLang="en-US" sz="2000" b="1" dirty="0">
                <a:effectLst>
                  <a:outerShdw blurRad="38100" dist="38100" dir="2700000" algn="tl">
                    <a:srgbClr val="FFFFFF"/>
                  </a:outerShdw>
                </a:effectLst>
                <a:latin typeface="+mn-lt"/>
                <a:ea typeface="楷体" pitchFamily="49" charset="-122"/>
              </a:rPr>
              <a:t>。</a:t>
            </a:r>
          </a:p>
          <a:p>
            <a:pPr>
              <a:lnSpc>
                <a:spcPts val="3000"/>
              </a:lnSpc>
              <a:tabLst>
                <a:tab pos="457200" algn="l"/>
              </a:tabLst>
            </a:pPr>
            <a:r>
              <a:rPr lang="zh-CN" altLang="en-US" sz="2000" b="1" dirty="0">
                <a:solidFill>
                  <a:srgbClr val="FF33CC"/>
                </a:solidFill>
                <a:effectLst>
                  <a:outerShdw blurRad="38100" dist="38100" dir="2700000" algn="tl">
                    <a:srgbClr val="000000"/>
                  </a:outerShdw>
                </a:effectLst>
                <a:latin typeface="+mn-lt"/>
                <a:ea typeface="楷体" pitchFamily="49" charset="-122"/>
              </a:rPr>
              <a:t>         </a:t>
            </a:r>
            <a:r>
              <a:rPr lang="zh-CN" altLang="en-US" sz="2000" b="1" u="sng" dirty="0">
                <a:solidFill>
                  <a:srgbClr val="FF33CC"/>
                </a:solidFill>
                <a:effectLst>
                  <a:outerShdw blurRad="38100" dist="38100" dir="2700000" algn="tl">
                    <a:srgbClr val="000000"/>
                  </a:outerShdw>
                </a:effectLst>
                <a:latin typeface="+mn-lt"/>
                <a:ea typeface="楷体" pitchFamily="49" charset="-122"/>
              </a:rPr>
              <a:t>根据以上的分析，这个程序应这样设计：</a:t>
            </a:r>
          </a:p>
          <a:p>
            <a:pPr>
              <a:lnSpc>
                <a:spcPts val="3000"/>
              </a:lnSpc>
              <a:tabLst>
                <a:tab pos="4572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(1) </a:t>
            </a:r>
            <a:r>
              <a:rPr lang="zh-CN" altLang="en-US" sz="2000" b="1" dirty="0">
                <a:effectLst>
                  <a:outerShdw blurRad="38100" dist="38100" dir="2700000" algn="tl">
                    <a:srgbClr val="FFFFFF"/>
                  </a:outerShdw>
                </a:effectLst>
                <a:latin typeface="+mn-lt"/>
                <a:ea typeface="楷体" pitchFamily="49" charset="-122"/>
              </a:rPr>
              <a:t>定义一个整型变量</a:t>
            </a:r>
            <a:r>
              <a:rPr lang="en-US" altLang="zh-CN" sz="2000" b="1" dirty="0">
                <a:effectLst>
                  <a:outerShdw blurRad="38100" dist="38100" dir="2700000" algn="tl">
                    <a:srgbClr val="FFFFFF"/>
                  </a:outerShdw>
                </a:effectLst>
                <a:latin typeface="+mn-lt"/>
                <a:ea typeface="楷体" pitchFamily="49" charset="-122"/>
              </a:rPr>
              <a:t>x</a:t>
            </a:r>
            <a:r>
              <a:rPr lang="zh-CN" altLang="en-US" sz="2000" b="1" dirty="0">
                <a:effectLst>
                  <a:outerShdw blurRad="38100" dist="38100" dir="2700000" algn="tl">
                    <a:srgbClr val="FFFFFF"/>
                  </a:outerShdw>
                </a:effectLst>
                <a:latin typeface="+mn-lt"/>
                <a:ea typeface="楷体" pitchFamily="49" charset="-122"/>
              </a:rPr>
              <a:t>，用于存放用户输入的一个三位整数；再定义三个整型变量</a:t>
            </a:r>
            <a:r>
              <a:rPr lang="en-US" altLang="zh-CN" sz="2000" b="1" dirty="0">
                <a:effectLst>
                  <a:outerShdw blurRad="38100" dist="38100" dir="2700000" algn="tl">
                    <a:srgbClr val="FFFFFF"/>
                  </a:outerShdw>
                </a:effectLst>
                <a:latin typeface="+mn-lt"/>
                <a:ea typeface="楷体" pitchFamily="49" charset="-122"/>
              </a:rPr>
              <a:t>b0</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b1</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b2</a:t>
            </a:r>
            <a:r>
              <a:rPr lang="zh-CN" altLang="en-US" sz="2000" b="1" dirty="0">
                <a:effectLst>
                  <a:outerShdw blurRad="38100" dist="38100" dir="2700000" algn="tl">
                    <a:srgbClr val="FFFFFF"/>
                  </a:outerShdw>
                </a:effectLst>
                <a:latin typeface="+mn-lt"/>
                <a:ea typeface="楷体" pitchFamily="49" charset="-122"/>
              </a:rPr>
              <a:t>，用于存放计算后个位、十位和百位数。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(2) </a:t>
            </a:r>
            <a:r>
              <a:rPr lang="zh-CN" altLang="en-US" sz="2000" b="1" dirty="0">
                <a:effectLst>
                  <a:outerShdw blurRad="38100" dist="38100" dir="2700000" algn="tl">
                    <a:srgbClr val="FFFFFF"/>
                  </a:outerShdw>
                </a:effectLst>
                <a:latin typeface="+mn-lt"/>
                <a:ea typeface="楷体" pitchFamily="49" charset="-122"/>
              </a:rPr>
              <a:t>调用</a:t>
            </a:r>
            <a:r>
              <a:rPr lang="en-US" altLang="zh-CN" sz="2000" b="1" dirty="0" err="1">
                <a:effectLst>
                  <a:outerShdw blurRad="38100" dist="38100" dir="2700000" algn="tl">
                    <a:srgbClr val="FFFFFF"/>
                  </a:outerShdw>
                </a:effectLst>
                <a:latin typeface="+mn-lt"/>
                <a:ea typeface="楷体" pitchFamily="49" charset="-122"/>
              </a:rPr>
              <a:t>scanf</a:t>
            </a:r>
            <a:r>
              <a:rPr lang="zh-CN" altLang="en-US" sz="2000" b="1" dirty="0">
                <a:effectLst>
                  <a:outerShdw blurRad="38100" dist="38100" dir="2700000" algn="tl">
                    <a:srgbClr val="FFFFFF"/>
                  </a:outerShdw>
                </a:effectLst>
                <a:latin typeface="+mn-lt"/>
                <a:ea typeface="楷体" pitchFamily="49" charset="-122"/>
              </a:rPr>
              <a:t>函数输入该三位整数。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(3) </a:t>
            </a:r>
            <a:r>
              <a:rPr lang="zh-CN" altLang="en-US" sz="2000" b="1" dirty="0">
                <a:effectLst>
                  <a:outerShdw blurRad="38100" dist="38100" dir="2700000" algn="tl">
                    <a:srgbClr val="FFFFFF"/>
                  </a:outerShdw>
                </a:effectLst>
                <a:latin typeface="+mn-lt"/>
                <a:ea typeface="楷体" pitchFamily="49" charset="-122"/>
              </a:rPr>
              <a:t>利用上述计算方法计算该数的个位、十位和百位数。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(4) </a:t>
            </a:r>
            <a:r>
              <a:rPr lang="zh-CN" altLang="en-US" sz="2000" b="1" dirty="0">
                <a:effectLst>
                  <a:outerShdw blurRad="38100" dist="38100" dir="2700000" algn="tl">
                    <a:srgbClr val="FFFFFF"/>
                  </a:outerShdw>
                </a:effectLst>
                <a:latin typeface="+mn-lt"/>
                <a:ea typeface="楷体" pitchFamily="49" charset="-122"/>
              </a:rPr>
              <a:t>输出计算后的结果。</a:t>
            </a:r>
          </a:p>
        </p:txBody>
      </p:sp>
      <p:grpSp>
        <p:nvGrpSpPr>
          <p:cNvPr id="815114" name="Group 10"/>
          <p:cNvGrpSpPr>
            <a:grpSpLocks/>
          </p:cNvGrpSpPr>
          <p:nvPr/>
        </p:nvGrpSpPr>
        <p:grpSpPr bwMode="auto">
          <a:xfrm>
            <a:off x="-9117" y="0"/>
            <a:ext cx="446088" cy="6858000"/>
            <a:chOff x="0" y="0"/>
            <a:chExt cx="281" cy="4320"/>
          </a:xfrm>
        </p:grpSpPr>
        <p:sp>
          <p:nvSpPr>
            <p:cNvPr id="815115"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5116"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7A259E0-2482-5F6D-440E-82E5F1AC211C}"/>
              </a:ext>
            </a:extLst>
          </p:cNvPr>
          <p:cNvSpPr>
            <a:spLocks noGrp="1"/>
          </p:cNvSpPr>
          <p:nvPr>
            <p:ph type="sldNum" sz="quarter" idx="12"/>
          </p:nvPr>
        </p:nvSpPr>
        <p:spPr/>
        <p:txBody>
          <a:bodyPr/>
          <a:lstStyle/>
          <a:p>
            <a:fld id="{15D7C00E-7268-483F-89C0-8B682B5C72E5}" type="slidenum">
              <a:rPr lang="en-US" altLang="zh-CN" smtClean="0"/>
              <a:pPr/>
              <a:t>45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5113">
                                            <p:txEl>
                                              <p:pRg st="0" end="0"/>
                                            </p:txEl>
                                          </p:spTgt>
                                        </p:tgtEl>
                                        <p:attrNameLst>
                                          <p:attrName>style.visibility</p:attrName>
                                        </p:attrNameLst>
                                      </p:cBhvr>
                                      <p:to>
                                        <p:strVal val="visible"/>
                                      </p:to>
                                    </p:set>
                                    <p:animEffect transition="in" filter="blinds(horizontal)">
                                      <p:cBhvr>
                                        <p:cTn id="7" dur="500"/>
                                        <p:tgtEl>
                                          <p:spTgt spid="81511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5113">
                                            <p:txEl>
                                              <p:pRg st="1" end="1"/>
                                            </p:txEl>
                                          </p:spTgt>
                                        </p:tgtEl>
                                        <p:attrNameLst>
                                          <p:attrName>style.visibility</p:attrName>
                                        </p:attrNameLst>
                                      </p:cBhvr>
                                      <p:to>
                                        <p:strVal val="visible"/>
                                      </p:to>
                                    </p:set>
                                    <p:animEffect transition="in" filter="box(out)">
                                      <p:cBhvr>
                                        <p:cTn id="12" dur="500"/>
                                        <p:tgtEl>
                                          <p:spTgt spid="81511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15113">
                                            <p:txEl>
                                              <p:pRg st="2" end="2"/>
                                            </p:txEl>
                                          </p:spTgt>
                                        </p:tgtEl>
                                        <p:attrNameLst>
                                          <p:attrName>style.visibility</p:attrName>
                                        </p:attrNameLst>
                                      </p:cBhvr>
                                      <p:to>
                                        <p:strVal val="visible"/>
                                      </p:to>
                                    </p:set>
                                    <p:animEffect transition="in" filter="box(out)">
                                      <p:cBhvr>
                                        <p:cTn id="15" dur="500"/>
                                        <p:tgtEl>
                                          <p:spTgt spid="81511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15113">
                                            <p:txEl>
                                              <p:pRg st="3" end="3"/>
                                            </p:txEl>
                                          </p:spTgt>
                                        </p:tgtEl>
                                        <p:attrNameLst>
                                          <p:attrName>style.visibility</p:attrName>
                                        </p:attrNameLst>
                                      </p:cBhvr>
                                      <p:to>
                                        <p:strVal val="visible"/>
                                      </p:to>
                                    </p:set>
                                    <p:animEffect transition="in" filter="box(in)">
                                      <p:cBhvr>
                                        <p:cTn id="20" dur="500"/>
                                        <p:tgtEl>
                                          <p:spTgt spid="81511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4" presetClass="entr" presetSubtype="16" fill="hold" nodeType="withEffect">
                                  <p:stCondLst>
                                    <p:cond delay="0"/>
                                  </p:stCondLst>
                                  <p:childTnLst>
                                    <p:set>
                                      <p:cBhvr>
                                        <p:cTn id="22" dur="1" fill="hold">
                                          <p:stCondLst>
                                            <p:cond delay="0"/>
                                          </p:stCondLst>
                                        </p:cTn>
                                        <p:tgtEl>
                                          <p:spTgt spid="815113">
                                            <p:txEl>
                                              <p:pRg st="4" end="4"/>
                                            </p:txEl>
                                          </p:spTgt>
                                        </p:tgtEl>
                                        <p:attrNameLst>
                                          <p:attrName>style.visibility</p:attrName>
                                        </p:attrNameLst>
                                      </p:cBhvr>
                                      <p:to>
                                        <p:strVal val="visible"/>
                                      </p:to>
                                    </p:set>
                                    <p:animEffect transition="in" filter="box(in)">
                                      <p:cBhvr>
                                        <p:cTn id="23" dur="500"/>
                                        <p:tgtEl>
                                          <p:spTgt spid="81511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16" fill="hold" nodeType="withEffect">
                                  <p:stCondLst>
                                    <p:cond delay="0"/>
                                  </p:stCondLst>
                                  <p:childTnLst>
                                    <p:set>
                                      <p:cBhvr>
                                        <p:cTn id="25" dur="1" fill="hold">
                                          <p:stCondLst>
                                            <p:cond delay="0"/>
                                          </p:stCondLst>
                                        </p:cTn>
                                        <p:tgtEl>
                                          <p:spTgt spid="815113">
                                            <p:txEl>
                                              <p:pRg st="5" end="5"/>
                                            </p:txEl>
                                          </p:spTgt>
                                        </p:tgtEl>
                                        <p:attrNameLst>
                                          <p:attrName>style.visibility</p:attrName>
                                        </p:attrNameLst>
                                      </p:cBhvr>
                                      <p:to>
                                        <p:strVal val="visible"/>
                                      </p:to>
                                    </p:set>
                                    <p:animEffect transition="in" filter="box(in)">
                                      <p:cBhvr>
                                        <p:cTn id="26" dur="500"/>
                                        <p:tgtEl>
                                          <p:spTgt spid="815113">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par>
                                <p:cTn id="27" presetID="4" presetClass="entr" presetSubtype="16" fill="hold" nodeType="withEffect">
                                  <p:stCondLst>
                                    <p:cond delay="0"/>
                                  </p:stCondLst>
                                  <p:childTnLst>
                                    <p:set>
                                      <p:cBhvr>
                                        <p:cTn id="28" dur="1" fill="hold">
                                          <p:stCondLst>
                                            <p:cond delay="0"/>
                                          </p:stCondLst>
                                        </p:cTn>
                                        <p:tgtEl>
                                          <p:spTgt spid="815113">
                                            <p:txEl>
                                              <p:pRg st="6" end="6"/>
                                            </p:txEl>
                                          </p:spTgt>
                                        </p:tgtEl>
                                        <p:attrNameLst>
                                          <p:attrName>style.visibility</p:attrName>
                                        </p:attrNameLst>
                                      </p:cBhvr>
                                      <p:to>
                                        <p:strVal val="visible"/>
                                      </p:to>
                                    </p:set>
                                    <p:animEffect transition="in" filter="box(in)">
                                      <p:cBhvr>
                                        <p:cTn id="29" dur="500"/>
                                        <p:tgtEl>
                                          <p:spTgt spid="81511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0" presetID="4" presetClass="entr" presetSubtype="16" fill="hold" nodeType="withEffect">
                                  <p:stCondLst>
                                    <p:cond delay="0"/>
                                  </p:stCondLst>
                                  <p:childTnLst>
                                    <p:set>
                                      <p:cBhvr>
                                        <p:cTn id="31" dur="1" fill="hold">
                                          <p:stCondLst>
                                            <p:cond delay="0"/>
                                          </p:stCondLst>
                                        </p:cTn>
                                        <p:tgtEl>
                                          <p:spTgt spid="815113">
                                            <p:txEl>
                                              <p:pRg st="7" end="7"/>
                                            </p:txEl>
                                          </p:spTgt>
                                        </p:tgtEl>
                                        <p:attrNameLst>
                                          <p:attrName>style.visibility</p:attrName>
                                        </p:attrNameLst>
                                      </p:cBhvr>
                                      <p:to>
                                        <p:strVal val="visible"/>
                                      </p:to>
                                    </p:set>
                                    <p:animEffect transition="in" filter="box(in)">
                                      <p:cBhvr>
                                        <p:cTn id="32" dur="500"/>
                                        <p:tgtEl>
                                          <p:spTgt spid="81511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9" name="Rectangle 7" descr="信纸"/>
          <p:cNvSpPr>
            <a:spLocks noChangeArrowheads="1"/>
          </p:cNvSpPr>
          <p:nvPr/>
        </p:nvSpPr>
        <p:spPr bwMode="auto">
          <a:xfrm>
            <a:off x="1487686" y="692696"/>
            <a:ext cx="9576866" cy="4801314"/>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x, b0, b1, b2;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变量定义</a:t>
            </a:r>
          </a:p>
          <a:p>
            <a:pPr marL="457200" indent="-457200">
              <a:tabLst>
                <a:tab pos="800100" algn="l"/>
              </a:tabLst>
            </a:pPr>
            <a:endParaRPr lang="zh-CN" altLang="en-US" sz="1800" b="1" dirty="0">
              <a:effectLst>
                <a:outerShdw blurRad="38100" dist="38100" dir="2700000" algn="tl">
                  <a:srgbClr val="FFFFFF"/>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input an integer x: ");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提示用户输入一个整数</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&amp;x);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输入一个整数</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b2 = x / 100;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用整除方法计算最高位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b1 = (x - b2 * 100) / 10;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计算中间位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b0 = x % 10;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用求余数法计算最低位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("bit2 = %d, bit1 = %d, bit0 = %d\n", b2, b1, b0);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输出结果</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r>
              <a:rPr lang="en-US" altLang="zh-CN" dirty="0"/>
              <a:t> </a:t>
            </a:r>
          </a:p>
        </p:txBody>
      </p:sp>
      <p:sp>
        <p:nvSpPr>
          <p:cNvPr id="817160" name="Text Box 8"/>
          <p:cNvSpPr txBox="1">
            <a:spLocks noChangeArrowheads="1"/>
          </p:cNvSpPr>
          <p:nvPr/>
        </p:nvSpPr>
        <p:spPr bwMode="auto">
          <a:xfrm>
            <a:off x="785070" y="46038"/>
            <a:ext cx="2718642" cy="523220"/>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00"/>
                </a:solidFill>
                <a:effectLst>
                  <a:outerShdw blurRad="38100" dist="38100" dir="2700000" algn="tl">
                    <a:srgbClr val="000000"/>
                  </a:outerShdw>
                </a:effectLst>
                <a:latin typeface="隶书" pitchFamily="49" charset="-122"/>
                <a:ea typeface="隶书" pitchFamily="49" charset="-122"/>
              </a:rPr>
              <a:t>具体程序如下：</a:t>
            </a:r>
          </a:p>
        </p:txBody>
      </p:sp>
      <p:grpSp>
        <p:nvGrpSpPr>
          <p:cNvPr id="817164" name="Group 12"/>
          <p:cNvGrpSpPr>
            <a:grpSpLocks/>
          </p:cNvGrpSpPr>
          <p:nvPr/>
        </p:nvGrpSpPr>
        <p:grpSpPr bwMode="auto">
          <a:xfrm>
            <a:off x="4390386" y="5740672"/>
            <a:ext cx="6666669" cy="928688"/>
            <a:chOff x="1272" y="3679"/>
            <a:chExt cx="4128" cy="585"/>
          </a:xfrm>
        </p:grpSpPr>
        <p:sp>
          <p:nvSpPr>
            <p:cNvPr id="817162" name="Text Box 10" descr="新闻纸"/>
            <p:cNvSpPr txBox="1">
              <a:spLocks noChangeArrowheads="1"/>
            </p:cNvSpPr>
            <p:nvPr/>
          </p:nvSpPr>
          <p:spPr bwMode="auto">
            <a:xfrm>
              <a:off x="2241" y="3679"/>
              <a:ext cx="3159" cy="585"/>
            </a:xfrm>
            <a:prstGeom prst="rect">
              <a:avLst/>
            </a:prstGeom>
            <a:solidFill>
              <a:schemeClr val="bg1"/>
            </a:soli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0033CC"/>
                  </a:solidFill>
                  <a:effectLst>
                    <a:outerShdw blurRad="38100" dist="38100" dir="2700000" algn="tl">
                      <a:srgbClr val="C0C0C0"/>
                    </a:outerShdw>
                  </a:effectLst>
                </a:rPr>
                <a:t>please input an integer x: </a:t>
              </a:r>
              <a:r>
                <a:rPr lang="en-US" altLang="zh-CN" b="1" u="sng" dirty="0">
                  <a:solidFill>
                    <a:srgbClr val="0033CC"/>
                  </a:solidFill>
                  <a:effectLst>
                    <a:outerShdw blurRad="38100" dist="38100" dir="2700000" algn="tl">
                      <a:srgbClr val="C0C0C0"/>
                    </a:outerShdw>
                  </a:effectLst>
                </a:rPr>
                <a:t>456</a:t>
              </a:r>
              <a:r>
                <a:rPr lang="en-US" altLang="zh-CN" b="1" u="sng" dirty="0">
                  <a:solidFill>
                    <a:srgbClr val="0033CC"/>
                  </a:solidFill>
                  <a:effectLst>
                    <a:outerShdw blurRad="38100" dist="38100" dir="2700000" algn="tl">
                      <a:srgbClr val="C0C0C0"/>
                    </a:outerShdw>
                  </a:effectLst>
                  <a:latin typeface="+mn-ea"/>
                  <a:ea typeface="+mn-ea"/>
                </a:rPr>
                <a:t>↙</a:t>
              </a:r>
            </a:p>
            <a:p>
              <a:r>
                <a:rPr lang="en-US" altLang="zh-CN" b="1" dirty="0">
                  <a:solidFill>
                    <a:srgbClr val="0033CC"/>
                  </a:solidFill>
                  <a:effectLst>
                    <a:outerShdw blurRad="38100" dist="38100" dir="2700000" algn="tl">
                      <a:srgbClr val="C0C0C0"/>
                    </a:outerShdw>
                  </a:effectLst>
                </a:rPr>
                <a:t>bit2 = 4, bit1 = 5, bit0 = 6</a:t>
              </a:r>
              <a:r>
                <a:rPr lang="en-US" altLang="zh-CN" dirty="0">
                  <a:solidFill>
                    <a:srgbClr val="0033CC"/>
                  </a:solidFill>
                  <a:effectLst>
                    <a:outerShdw blurRad="38100" dist="38100" dir="2700000" algn="tl">
                      <a:srgbClr val="C0C0C0"/>
                    </a:outerShdw>
                  </a:effectLst>
                </a:rPr>
                <a:t> </a:t>
              </a:r>
            </a:p>
          </p:txBody>
        </p:sp>
        <p:sp>
          <p:nvSpPr>
            <p:cNvPr id="817163" name="Text Box 11"/>
            <p:cNvSpPr txBox="1">
              <a:spLocks noChangeArrowheads="1"/>
            </p:cNvSpPr>
            <p:nvPr/>
          </p:nvSpPr>
          <p:spPr bwMode="auto">
            <a:xfrm>
              <a:off x="1272" y="3822"/>
              <a:ext cx="1127" cy="288"/>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运行结果</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dirty="0">
                  <a:latin typeface="隶书" pitchFamily="49" charset="-122"/>
                  <a:ea typeface="隶书" pitchFamily="49" charset="-122"/>
                </a:rPr>
                <a:t> </a:t>
              </a:r>
            </a:p>
          </p:txBody>
        </p:sp>
      </p:grpSp>
      <p:grpSp>
        <p:nvGrpSpPr>
          <p:cNvPr id="817165" name="Group 13"/>
          <p:cNvGrpSpPr>
            <a:grpSpLocks/>
          </p:cNvGrpSpPr>
          <p:nvPr/>
        </p:nvGrpSpPr>
        <p:grpSpPr bwMode="auto">
          <a:xfrm>
            <a:off x="-9117" y="0"/>
            <a:ext cx="446088" cy="6858000"/>
            <a:chOff x="0" y="0"/>
            <a:chExt cx="281" cy="4320"/>
          </a:xfrm>
        </p:grpSpPr>
        <p:sp>
          <p:nvSpPr>
            <p:cNvPr id="817166"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7167"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9527153-5786-40A2-BD1B-5ADAA728610C}"/>
              </a:ext>
            </a:extLst>
          </p:cNvPr>
          <p:cNvSpPr>
            <a:spLocks noGrp="1"/>
          </p:cNvSpPr>
          <p:nvPr>
            <p:ph type="sldNum" sz="quarter" idx="12"/>
          </p:nvPr>
        </p:nvSpPr>
        <p:spPr/>
        <p:txBody>
          <a:bodyPr/>
          <a:lstStyle/>
          <a:p>
            <a:fld id="{15D7C00E-7268-483F-89C0-8B682B5C72E5}" type="slidenum">
              <a:rPr lang="en-US" altLang="zh-CN" smtClean="0"/>
              <a:pPr/>
              <a:t>46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7159"/>
                                        </p:tgtEl>
                                        <p:attrNameLst>
                                          <p:attrName>style.visibility</p:attrName>
                                        </p:attrNameLst>
                                      </p:cBhvr>
                                      <p:to>
                                        <p:strVal val="visible"/>
                                      </p:to>
                                    </p:set>
                                    <p:animEffect transition="in" filter="box(out)">
                                      <p:cBhvr>
                                        <p:cTn id="7" dur="500"/>
                                        <p:tgtEl>
                                          <p:spTgt spid="81715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7164"/>
                                        </p:tgtEl>
                                        <p:attrNameLst>
                                          <p:attrName>style.visibility</p:attrName>
                                        </p:attrNameLst>
                                      </p:cBhvr>
                                      <p:to>
                                        <p:strVal val="visible"/>
                                      </p:to>
                                    </p:set>
                                    <p:animEffect transition="in" filter="box(out)">
                                      <p:cBhvr>
                                        <p:cTn id="12" dur="500"/>
                                        <p:tgtEl>
                                          <p:spTgt spid="81716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2" name="Rectangle 2"/>
          <p:cNvSpPr>
            <a:spLocks noGrp="1" noChangeArrowheads="1"/>
          </p:cNvSpPr>
          <p:nvPr>
            <p:ph type="body" idx="4294967295"/>
          </p:nvPr>
        </p:nvSpPr>
        <p:spPr>
          <a:xfrm>
            <a:off x="503647" y="117004"/>
            <a:ext cx="5236396"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4.5 </a:t>
            </a: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顺序</a:t>
            </a:r>
            <a:r>
              <a:rPr lang="zh-CN" altLang="en-US" dirty="0">
                <a:solidFill>
                  <a:srgbClr val="FF0066"/>
                </a:solidFill>
                <a:effectLst>
                  <a:outerShdw blurRad="38100" dist="38100" dir="2700000" algn="tl">
                    <a:srgbClr val="000000"/>
                  </a:outerShdw>
                </a:effectLst>
                <a:latin typeface="隶书" pitchFamily="49" charset="-122"/>
                <a:ea typeface="隶书" pitchFamily="49" charset="-122"/>
              </a:rPr>
              <a:t>程序设计举例</a:t>
            </a:r>
            <a:r>
              <a:rPr lang="zh-CN" altLang="en-US" dirty="0">
                <a:solidFill>
                  <a:srgbClr val="FF0066"/>
                </a:solidFill>
                <a:effectLst>
                  <a:outerShdw blurRad="38100" dist="38100" dir="2700000" algn="tl">
                    <a:srgbClr val="000000"/>
                  </a:outerShdw>
                </a:effectLst>
              </a:rPr>
              <a:t> </a:t>
            </a:r>
          </a:p>
        </p:txBody>
      </p:sp>
      <p:grpSp>
        <p:nvGrpSpPr>
          <p:cNvPr id="819240" name="Group 40"/>
          <p:cNvGrpSpPr>
            <a:grpSpLocks/>
          </p:cNvGrpSpPr>
          <p:nvPr/>
        </p:nvGrpSpPr>
        <p:grpSpPr bwMode="auto">
          <a:xfrm>
            <a:off x="770284" y="667296"/>
            <a:ext cx="10582300" cy="1987551"/>
            <a:chOff x="385" y="750"/>
            <a:chExt cx="4897" cy="1252"/>
          </a:xfrm>
        </p:grpSpPr>
        <p:sp>
          <p:nvSpPr>
            <p:cNvPr id="819206" name="Rectangle 6"/>
            <p:cNvSpPr>
              <a:spLocks noChangeArrowheads="1"/>
            </p:cNvSpPr>
            <p:nvPr/>
          </p:nvSpPr>
          <p:spPr bwMode="auto">
            <a:xfrm>
              <a:off x="385" y="750"/>
              <a:ext cx="3624" cy="1252"/>
            </a:xfrm>
            <a:prstGeom prst="rect">
              <a:avLst/>
            </a:prstGeom>
            <a:noFill/>
            <a:ln w="9525">
              <a:noFill/>
              <a:miter lim="800000"/>
              <a:headEnd/>
              <a:tailEnd/>
            </a:ln>
            <a:effectLst/>
          </p:spPr>
          <p:txBody>
            <a:bodyPr wrap="square" anchor="ctr">
              <a:spAutoFit/>
            </a:bodyPr>
            <a:lstStyle/>
            <a:p>
              <a:pPr>
                <a:lnSpc>
                  <a:spcPts val="3000"/>
                </a:lnSpc>
                <a:tabLst>
                  <a:tab pos="457200" algn="l"/>
                </a:tabLst>
              </a:pP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2】</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小写字母转盘（如下图所示）。</a:t>
              </a:r>
            </a:p>
            <a:p>
              <a:pPr>
                <a:lnSpc>
                  <a:spcPts val="3000"/>
                </a:lnSpc>
                <a:tabLst>
                  <a:tab pos="457200" algn="l"/>
                </a:tabLst>
              </a:pPr>
              <a:r>
                <a:rPr lang="zh-CN" altLang="en-US" b="1" dirty="0">
                  <a:effectLst>
                    <a:outerShdw blurRad="38100" dist="38100" dir="2700000" algn="tl">
                      <a:srgbClr val="FFFFFF"/>
                    </a:outerShdw>
                  </a:effectLst>
                  <a:latin typeface="+mn-lt"/>
                  <a:ea typeface="楷体" pitchFamily="49" charset="-122"/>
                </a:rPr>
                <a:t>        这个程序要求用户输入一个小写字母字符，求出该字母字符的前驱和后继字符，例如，</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字符的前驱和后继分别是</a:t>
              </a:r>
              <a:r>
                <a:rPr lang="en-US" altLang="zh-CN" b="1" dirty="0">
                  <a:effectLst>
                    <a:outerShdw blurRad="38100" dist="38100" dir="2700000" algn="tl">
                      <a:srgbClr val="FFFFFF"/>
                    </a:outerShdw>
                  </a:effectLst>
                  <a:latin typeface="+mn-lt"/>
                  <a:ea typeface="楷体" pitchFamily="49" charset="-122"/>
                </a:rPr>
                <a:t>b</a:t>
              </a:r>
              <a:r>
                <a:rPr lang="zh-CN" altLang="en-US" b="1" dirty="0">
                  <a:effectLst>
                    <a:outerShdw blurRad="38100" dist="38100" dir="2700000" algn="tl">
                      <a:srgbClr val="FFFFFF"/>
                    </a:outerShdw>
                  </a:effectLst>
                  <a:latin typeface="+mn-lt"/>
                  <a:ea typeface="楷体" pitchFamily="49" charset="-122"/>
                </a:rPr>
                <a:t>和</a:t>
              </a:r>
              <a:r>
                <a:rPr lang="en-US" altLang="zh-CN" b="1" dirty="0">
                  <a:effectLst>
                    <a:outerShdw blurRad="38100" dist="38100" dir="2700000" algn="tl">
                      <a:srgbClr val="FFFFFF"/>
                    </a:outerShdw>
                  </a:effectLst>
                  <a:latin typeface="+mn-lt"/>
                  <a:ea typeface="楷体" pitchFamily="49" charset="-122"/>
                </a:rPr>
                <a:t>d</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a</a:t>
              </a:r>
              <a:r>
                <a:rPr lang="zh-CN" altLang="en-US" b="1" dirty="0">
                  <a:effectLst>
                    <a:outerShdw blurRad="38100" dist="38100" dir="2700000" algn="tl">
                      <a:srgbClr val="FFFFFF"/>
                    </a:outerShdw>
                  </a:effectLst>
                  <a:latin typeface="+mn-lt"/>
                  <a:ea typeface="楷体" pitchFamily="49" charset="-122"/>
                </a:rPr>
                <a:t>字符的前驱和后继分别是</a:t>
              </a:r>
              <a:r>
                <a:rPr lang="en-US" altLang="zh-CN" b="1" dirty="0">
                  <a:effectLst>
                    <a:outerShdw blurRad="38100" dist="38100" dir="2700000" algn="tl">
                      <a:srgbClr val="FFFFFF"/>
                    </a:outerShdw>
                  </a:effectLst>
                  <a:latin typeface="+mn-lt"/>
                  <a:ea typeface="楷体" pitchFamily="49" charset="-122"/>
                </a:rPr>
                <a:t>z</a:t>
              </a:r>
              <a:r>
                <a:rPr lang="zh-CN" altLang="en-US" b="1" dirty="0">
                  <a:effectLst>
                    <a:outerShdw blurRad="38100" dist="38100" dir="2700000" algn="tl">
                      <a:srgbClr val="FFFFFF"/>
                    </a:outerShdw>
                  </a:effectLst>
                  <a:latin typeface="+mn-lt"/>
                  <a:ea typeface="楷体" pitchFamily="49" charset="-122"/>
                </a:rPr>
                <a:t>和</a:t>
              </a:r>
              <a:r>
                <a:rPr lang="en-US" altLang="zh-CN" b="1" dirty="0">
                  <a:effectLst>
                    <a:outerShdw blurRad="38100" dist="38100" dir="2700000" algn="tl">
                      <a:srgbClr val="FFFFFF"/>
                    </a:outerShdw>
                  </a:effectLst>
                  <a:latin typeface="+mn-lt"/>
                  <a:ea typeface="楷体" pitchFamily="49" charset="-122"/>
                </a:rPr>
                <a:t>b</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z</a:t>
              </a:r>
              <a:r>
                <a:rPr lang="zh-CN" altLang="en-US" b="1" dirty="0">
                  <a:effectLst>
                    <a:outerShdw blurRad="38100" dist="38100" dir="2700000" algn="tl">
                      <a:srgbClr val="FFFFFF"/>
                    </a:outerShdw>
                  </a:effectLst>
                  <a:latin typeface="+mn-lt"/>
                  <a:ea typeface="楷体" pitchFamily="49" charset="-122"/>
                </a:rPr>
                <a:t>字符的前驱和后继分别是</a:t>
              </a:r>
              <a:r>
                <a:rPr lang="en-US" altLang="zh-CN" b="1" dirty="0">
                  <a:effectLst>
                    <a:outerShdw blurRad="38100" dist="38100" dir="2700000" algn="tl">
                      <a:srgbClr val="FFFFFF"/>
                    </a:outerShdw>
                  </a:effectLst>
                  <a:latin typeface="+mn-lt"/>
                  <a:ea typeface="楷体" pitchFamily="49" charset="-122"/>
                </a:rPr>
                <a:t>y</a:t>
              </a:r>
              <a:r>
                <a:rPr lang="zh-CN" altLang="en-US" b="1" dirty="0">
                  <a:effectLst>
                    <a:outerShdw blurRad="38100" dist="38100" dir="2700000" algn="tl">
                      <a:srgbClr val="FFFFFF"/>
                    </a:outerShdw>
                  </a:effectLst>
                  <a:latin typeface="+mn-lt"/>
                  <a:ea typeface="楷体" pitchFamily="49" charset="-122"/>
                </a:rPr>
                <a:t>和</a:t>
              </a:r>
              <a:r>
                <a:rPr lang="en-US" altLang="zh-CN" b="1" dirty="0">
                  <a:effectLst>
                    <a:outerShdw blurRad="38100" dist="38100" dir="2700000" algn="tl">
                      <a:srgbClr val="FFFFFF"/>
                    </a:outerShdw>
                  </a:effectLst>
                  <a:latin typeface="+mn-lt"/>
                  <a:ea typeface="楷体" pitchFamily="49" charset="-122"/>
                </a:rPr>
                <a:t>a</a:t>
              </a:r>
              <a:r>
                <a:rPr lang="zh-CN" altLang="en-US" b="1" dirty="0">
                  <a:effectLst>
                    <a:outerShdw blurRad="38100" dist="38100" dir="2700000" algn="tl">
                      <a:srgbClr val="FFFFFF"/>
                    </a:outerShdw>
                  </a:effectLst>
                  <a:latin typeface="+mn-lt"/>
                  <a:ea typeface="楷体" pitchFamily="49" charset="-122"/>
                </a:rPr>
                <a:t>。</a:t>
              </a:r>
              <a:r>
                <a:rPr lang="zh-CN" altLang="en-US" dirty="0">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    </a:t>
              </a:r>
            </a:p>
          </p:txBody>
        </p:sp>
        <p:grpSp>
          <p:nvGrpSpPr>
            <p:cNvPr id="819239" name="Group 39"/>
            <p:cNvGrpSpPr>
              <a:grpSpLocks/>
            </p:cNvGrpSpPr>
            <p:nvPr/>
          </p:nvGrpSpPr>
          <p:grpSpPr bwMode="auto">
            <a:xfrm>
              <a:off x="4103" y="779"/>
              <a:ext cx="1179" cy="1193"/>
              <a:chOff x="4103" y="795"/>
              <a:chExt cx="1179" cy="1193"/>
            </a:xfrm>
          </p:grpSpPr>
          <p:sp>
            <p:nvSpPr>
              <p:cNvPr id="819208" name="Oval 8"/>
              <p:cNvSpPr>
                <a:spLocks noChangeArrowheads="1"/>
              </p:cNvSpPr>
              <p:nvPr/>
            </p:nvSpPr>
            <p:spPr bwMode="auto">
              <a:xfrm>
                <a:off x="4103" y="893"/>
                <a:ext cx="1127" cy="1095"/>
              </a:xfrm>
              <a:prstGeom prst="ellipse">
                <a:avLst/>
              </a:prstGeom>
              <a:solidFill>
                <a:srgbClr val="00CCFF"/>
              </a:solidFill>
              <a:ln w="28575">
                <a:round/>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endParaRPr lang="zh-CN" altLang="en-US">
                  <a:latin typeface="+mn-lt"/>
                  <a:ea typeface="楷体" pitchFamily="49" charset="-122"/>
                </a:endParaRPr>
              </a:p>
            </p:txBody>
          </p:sp>
          <p:grpSp>
            <p:nvGrpSpPr>
              <p:cNvPr id="819238" name="Group 38"/>
              <p:cNvGrpSpPr>
                <a:grpSpLocks/>
              </p:cNvGrpSpPr>
              <p:nvPr/>
            </p:nvGrpSpPr>
            <p:grpSpPr bwMode="auto">
              <a:xfrm>
                <a:off x="4113" y="795"/>
                <a:ext cx="1169" cy="1193"/>
                <a:chOff x="4113" y="651"/>
                <a:chExt cx="1169" cy="1193"/>
              </a:xfrm>
            </p:grpSpPr>
            <p:sp>
              <p:nvSpPr>
                <p:cNvPr id="819226" name="Text Box 26"/>
                <p:cNvSpPr txBox="1">
                  <a:spLocks noChangeArrowheads="1"/>
                </p:cNvSpPr>
                <p:nvPr/>
              </p:nvSpPr>
              <p:spPr bwMode="auto">
                <a:xfrm>
                  <a:off x="4559" y="651"/>
                  <a:ext cx="227" cy="288"/>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itchFamily="49" charset="-122"/>
                    </a:rPr>
                    <a:t>a</a:t>
                  </a:r>
                </a:p>
              </p:txBody>
            </p:sp>
            <p:sp>
              <p:nvSpPr>
                <p:cNvPr id="819227" name="Text Box 27"/>
                <p:cNvSpPr txBox="1">
                  <a:spLocks noChangeArrowheads="1"/>
                </p:cNvSpPr>
                <p:nvPr/>
              </p:nvSpPr>
              <p:spPr bwMode="auto">
                <a:xfrm>
                  <a:off x="4806" y="707"/>
                  <a:ext cx="227" cy="288"/>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itchFamily="49" charset="-122"/>
                    </a:rPr>
                    <a:t>b</a:t>
                  </a:r>
                </a:p>
              </p:txBody>
            </p:sp>
            <p:sp>
              <p:nvSpPr>
                <p:cNvPr id="819228" name="Text Box 28"/>
                <p:cNvSpPr txBox="1">
                  <a:spLocks noChangeArrowheads="1"/>
                </p:cNvSpPr>
                <p:nvPr/>
              </p:nvSpPr>
              <p:spPr bwMode="auto">
                <a:xfrm>
                  <a:off x="4990" y="875"/>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c</a:t>
                  </a:r>
                </a:p>
              </p:txBody>
            </p:sp>
            <p:sp>
              <p:nvSpPr>
                <p:cNvPr id="819229" name="Text Box 29"/>
                <p:cNvSpPr txBox="1">
                  <a:spLocks noChangeArrowheads="1"/>
                </p:cNvSpPr>
                <p:nvPr/>
              </p:nvSpPr>
              <p:spPr bwMode="auto">
                <a:xfrm>
                  <a:off x="5055" y="1123"/>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d</a:t>
                  </a:r>
                </a:p>
              </p:txBody>
            </p:sp>
            <p:sp>
              <p:nvSpPr>
                <p:cNvPr id="819230" name="Text Box 30"/>
                <p:cNvSpPr txBox="1">
                  <a:spLocks noChangeArrowheads="1"/>
                </p:cNvSpPr>
                <p:nvPr/>
              </p:nvSpPr>
              <p:spPr bwMode="auto">
                <a:xfrm>
                  <a:off x="4975" y="1363"/>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e</a:t>
                  </a:r>
                </a:p>
              </p:txBody>
            </p:sp>
            <p:sp>
              <p:nvSpPr>
                <p:cNvPr id="819231" name="Text Box 31"/>
                <p:cNvSpPr txBox="1">
                  <a:spLocks noChangeArrowheads="1"/>
                </p:cNvSpPr>
                <p:nvPr/>
              </p:nvSpPr>
              <p:spPr bwMode="auto">
                <a:xfrm>
                  <a:off x="4759" y="1523"/>
                  <a:ext cx="227" cy="288"/>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itchFamily="49" charset="-122"/>
                    </a:rPr>
                    <a:t>f</a:t>
                  </a:r>
                </a:p>
              </p:txBody>
            </p:sp>
            <p:sp>
              <p:nvSpPr>
                <p:cNvPr id="819232" name="Text Box 32"/>
                <p:cNvSpPr txBox="1">
                  <a:spLocks noChangeArrowheads="1"/>
                </p:cNvSpPr>
                <p:nvPr/>
              </p:nvSpPr>
              <p:spPr bwMode="auto">
                <a:xfrm>
                  <a:off x="4305" y="726"/>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z</a:t>
                  </a:r>
                </a:p>
              </p:txBody>
            </p:sp>
            <p:sp>
              <p:nvSpPr>
                <p:cNvPr id="819233" name="Text Box 33"/>
                <p:cNvSpPr txBox="1">
                  <a:spLocks noChangeArrowheads="1"/>
                </p:cNvSpPr>
                <p:nvPr/>
              </p:nvSpPr>
              <p:spPr bwMode="auto">
                <a:xfrm>
                  <a:off x="4145" y="905"/>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y</a:t>
                  </a:r>
                </a:p>
              </p:txBody>
            </p:sp>
            <p:sp>
              <p:nvSpPr>
                <p:cNvPr id="819234" name="Text Box 34"/>
                <p:cNvSpPr txBox="1">
                  <a:spLocks noChangeArrowheads="1"/>
                </p:cNvSpPr>
                <p:nvPr/>
              </p:nvSpPr>
              <p:spPr bwMode="auto">
                <a:xfrm>
                  <a:off x="4113" y="1190"/>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x</a:t>
                  </a:r>
                </a:p>
              </p:txBody>
            </p:sp>
            <p:sp>
              <p:nvSpPr>
                <p:cNvPr id="819235" name="Text Box 35"/>
                <p:cNvSpPr txBox="1">
                  <a:spLocks noChangeArrowheads="1"/>
                </p:cNvSpPr>
                <p:nvPr/>
              </p:nvSpPr>
              <p:spPr bwMode="auto">
                <a:xfrm>
                  <a:off x="4249" y="1412"/>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a:t>
                  </a:r>
                </a:p>
              </p:txBody>
            </p:sp>
            <p:sp>
              <p:nvSpPr>
                <p:cNvPr id="819236" name="Text Box 36"/>
                <p:cNvSpPr txBox="1">
                  <a:spLocks noChangeArrowheads="1"/>
                </p:cNvSpPr>
                <p:nvPr/>
              </p:nvSpPr>
              <p:spPr bwMode="auto">
                <a:xfrm>
                  <a:off x="4385" y="1508"/>
                  <a:ext cx="227" cy="288"/>
                </a:xfrm>
                <a:prstGeom prst="rect">
                  <a:avLst/>
                </a:prstGeom>
                <a:noFill/>
                <a:ln w="9525">
                  <a:noFill/>
                  <a:miter lim="800000"/>
                  <a:headEnd/>
                  <a:tailEnd/>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itchFamily="49" charset="-122"/>
                    </a:rPr>
                    <a:t>.</a:t>
                  </a:r>
                </a:p>
              </p:txBody>
            </p:sp>
            <p:sp>
              <p:nvSpPr>
                <p:cNvPr id="819237" name="Text Box 37"/>
                <p:cNvSpPr txBox="1">
                  <a:spLocks noChangeArrowheads="1"/>
                </p:cNvSpPr>
                <p:nvPr/>
              </p:nvSpPr>
              <p:spPr bwMode="auto">
                <a:xfrm>
                  <a:off x="4561" y="1556"/>
                  <a:ext cx="227" cy="288"/>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itchFamily="49" charset="-122"/>
                    </a:rPr>
                    <a:t>.</a:t>
                  </a:r>
                </a:p>
              </p:txBody>
            </p:sp>
          </p:grpSp>
        </p:grpSp>
      </p:grpSp>
      <p:sp>
        <p:nvSpPr>
          <p:cNvPr id="819241" name="Rectangle 41"/>
          <p:cNvSpPr>
            <a:spLocks noChangeArrowheads="1"/>
          </p:cNvSpPr>
          <p:nvPr/>
        </p:nvSpPr>
        <p:spPr bwMode="auto">
          <a:xfrm>
            <a:off x="971110" y="2775256"/>
            <a:ext cx="10669506" cy="2361480"/>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ts val="3000"/>
              </a:lnSpc>
            </a:pPr>
            <a:r>
              <a:rPr lang="zh-CN" altLang="en-US" b="1" u="sng" dirty="0">
                <a:solidFill>
                  <a:srgbClr val="FF0000"/>
                </a:solidFill>
                <a:effectLst>
                  <a:outerShdw blurRad="38100" dist="38100" dir="2700000" algn="tl">
                    <a:srgbClr val="000000"/>
                  </a:outerShdw>
                </a:effectLst>
                <a:latin typeface="隶书" pitchFamily="49" charset="-122"/>
                <a:ea typeface="隶书" pitchFamily="49" charset="-122"/>
              </a:rPr>
              <a:t>程序设计的分析：</a:t>
            </a:r>
          </a:p>
          <a:p>
            <a:pPr>
              <a:lnSpc>
                <a:spcPts val="3000"/>
              </a:lnSpc>
            </a:pPr>
            <a:r>
              <a:rPr lang="zh-CN" altLang="en-US" b="1" dirty="0">
                <a:solidFill>
                  <a:srgbClr val="D60093"/>
                </a:solidFill>
                <a:effectLst>
                  <a:outerShdw blurRad="38100" dist="38100" dir="2700000" algn="tl">
                    <a:srgbClr val="000000"/>
                  </a:outerShdw>
                </a:effectLst>
                <a:ea typeface="楷体" pitchFamily="49" charset="-122"/>
              </a:rPr>
              <a:t>      </a:t>
            </a:r>
            <a:r>
              <a:rPr lang="zh-CN" altLang="en-US" sz="2000" b="1" dirty="0">
                <a:solidFill>
                  <a:srgbClr val="FF33CC"/>
                </a:solidFill>
                <a:effectLst>
                  <a:outerShdw blurRad="38100" dist="38100" dir="2700000" algn="tl">
                    <a:srgbClr val="000000"/>
                  </a:outerShdw>
                </a:effectLst>
                <a:ea typeface="楷体" pitchFamily="49" charset="-122"/>
              </a:rPr>
              <a:t>求一个字母的前驱字母</a:t>
            </a:r>
            <a:r>
              <a:rPr lang="zh-CN" altLang="en-US" sz="2000" b="1" dirty="0">
                <a:effectLst>
                  <a:outerShdw blurRad="38100" dist="38100" dir="2700000" algn="tl">
                    <a:srgbClr val="FFFFFF"/>
                  </a:outerShdw>
                </a:effectLst>
                <a:ea typeface="楷体" pitchFamily="49" charset="-122"/>
              </a:rPr>
              <a:t>并不是简单地减</a:t>
            </a:r>
            <a:r>
              <a:rPr lang="en-US" altLang="zh-CN" sz="2000" b="1" dirty="0">
                <a:effectLst>
                  <a:outerShdw blurRad="38100" dist="38100" dir="2700000" algn="tl">
                    <a:srgbClr val="FFFFFF"/>
                  </a:outerShdw>
                </a:effectLst>
                <a:ea typeface="楷体" pitchFamily="49" charset="-122"/>
              </a:rPr>
              <a:t>1</a:t>
            </a:r>
            <a:r>
              <a:rPr lang="zh-CN" altLang="en-US" sz="2000" b="1" dirty="0">
                <a:effectLst>
                  <a:outerShdw blurRad="38100" dist="38100" dir="2700000" algn="tl">
                    <a:srgbClr val="FFFFFF"/>
                  </a:outerShdw>
                </a:effectLst>
                <a:ea typeface="楷体" pitchFamily="49" charset="-122"/>
              </a:rPr>
              <a:t>就可以了，比如，</a:t>
            </a:r>
            <a:r>
              <a:rPr lang="en-US" altLang="zh-CN" sz="2000" b="1" dirty="0">
                <a:effectLst>
                  <a:outerShdw blurRad="38100" dist="38100" dir="2700000" algn="tl">
                    <a:srgbClr val="FFFFFF"/>
                  </a:outerShdw>
                </a:effectLst>
                <a:ea typeface="楷体" pitchFamily="49" charset="-122"/>
              </a:rPr>
              <a:t>a</a:t>
            </a:r>
            <a:r>
              <a:rPr lang="zh-CN" altLang="en-US" sz="2000" b="1" dirty="0">
                <a:effectLst>
                  <a:outerShdw blurRad="38100" dist="38100" dir="2700000" algn="tl">
                    <a:srgbClr val="FFFFFF"/>
                  </a:outerShdw>
                </a:effectLst>
                <a:ea typeface="楷体" pitchFamily="49" charset="-122"/>
              </a:rPr>
              <a:t>的前驱是</a:t>
            </a:r>
            <a:r>
              <a:rPr lang="en-US" altLang="zh-CN" sz="2000" b="1" dirty="0">
                <a:effectLst>
                  <a:outerShdw blurRad="38100" dist="38100" dir="2700000" algn="tl">
                    <a:srgbClr val="FFFFFF"/>
                  </a:outerShdw>
                </a:effectLst>
                <a:ea typeface="楷体" pitchFamily="49" charset="-122"/>
              </a:rPr>
              <a:t>z</a:t>
            </a:r>
            <a:r>
              <a:rPr lang="zh-CN" altLang="en-US" sz="2000" b="1" dirty="0">
                <a:effectLst>
                  <a:outerShdw blurRad="38100" dist="38100" dir="2700000" algn="tl">
                    <a:srgbClr val="FFFFFF"/>
                  </a:outerShdw>
                </a:effectLst>
                <a:ea typeface="楷体" pitchFamily="49" charset="-122"/>
              </a:rPr>
              <a:t>就不能通过减</a:t>
            </a:r>
            <a:r>
              <a:rPr lang="en-US" altLang="zh-CN" sz="2000" b="1" dirty="0">
                <a:effectLst>
                  <a:outerShdw blurRad="38100" dist="38100" dir="2700000" algn="tl">
                    <a:srgbClr val="FFFFFF"/>
                  </a:outerShdw>
                </a:effectLst>
                <a:ea typeface="楷体" pitchFamily="49" charset="-122"/>
              </a:rPr>
              <a:t>1</a:t>
            </a:r>
            <a:r>
              <a:rPr lang="zh-CN" altLang="en-US" sz="2000" b="1" dirty="0">
                <a:effectLst>
                  <a:outerShdw blurRad="38100" dist="38100" dir="2700000" algn="tl">
                    <a:srgbClr val="FFFFFF"/>
                  </a:outerShdw>
                </a:effectLst>
                <a:ea typeface="楷体" pitchFamily="49" charset="-122"/>
              </a:rPr>
              <a:t>来实现。在没有学会条件控制之前，我们可以利用取余操作的特性，即任何一个整数除以</a:t>
            </a:r>
            <a:r>
              <a:rPr lang="en-US" altLang="zh-CN" sz="2000" b="1" dirty="0">
                <a:effectLst>
                  <a:outerShdw blurRad="38100" dist="38100" dir="2700000" algn="tl">
                    <a:srgbClr val="FFFFFF"/>
                  </a:outerShdw>
                </a:effectLst>
                <a:ea typeface="楷体" pitchFamily="49" charset="-122"/>
              </a:rPr>
              <a:t>26</a:t>
            </a:r>
            <a:r>
              <a:rPr lang="zh-CN" altLang="en-US" sz="2000" b="1" dirty="0">
                <a:effectLst>
                  <a:outerShdw blurRad="38100" dist="38100" dir="2700000" algn="tl">
                    <a:srgbClr val="FFFFFF"/>
                  </a:outerShdw>
                </a:effectLst>
                <a:ea typeface="楷体" pitchFamily="49" charset="-122"/>
              </a:rPr>
              <a:t>（</a:t>
            </a:r>
            <a:r>
              <a:rPr lang="en-US" altLang="zh-CN" sz="2000" b="1" dirty="0">
                <a:effectLst>
                  <a:outerShdw blurRad="38100" dist="38100" dir="2700000" algn="tl">
                    <a:srgbClr val="FFFFFF"/>
                  </a:outerShdw>
                </a:effectLst>
                <a:ea typeface="楷体" pitchFamily="49" charset="-122"/>
              </a:rPr>
              <a:t>26</a:t>
            </a:r>
            <a:r>
              <a:rPr lang="zh-CN" altLang="en-US" sz="2000" b="1" dirty="0">
                <a:effectLst>
                  <a:outerShdw blurRad="38100" dist="38100" dir="2700000" algn="tl">
                    <a:srgbClr val="FFFFFF"/>
                  </a:outerShdw>
                </a:effectLst>
                <a:ea typeface="楷体" pitchFamily="49" charset="-122"/>
              </a:rPr>
              <a:t>个字母）的余数只能在</a:t>
            </a:r>
            <a:r>
              <a:rPr lang="en-US" altLang="zh-CN" sz="2000" b="1" dirty="0">
                <a:effectLst>
                  <a:outerShdw blurRad="38100" dist="38100" dir="2700000" algn="tl">
                    <a:srgbClr val="FFFFFF"/>
                  </a:outerShdw>
                </a:effectLst>
                <a:ea typeface="楷体" pitchFamily="49" charset="-122"/>
              </a:rPr>
              <a:t>0</a:t>
            </a:r>
            <a:r>
              <a:rPr lang="zh-CN" altLang="en-US" sz="2000" b="1" dirty="0">
                <a:effectLst>
                  <a:outerShdw blurRad="38100" dist="38100" dir="2700000" algn="tl">
                    <a:srgbClr val="FFFFFF"/>
                  </a:outerShdw>
                </a:effectLst>
                <a:ea typeface="楷体" pitchFamily="49" charset="-122"/>
              </a:rPr>
              <a:t>～</a:t>
            </a:r>
            <a:r>
              <a:rPr lang="en-US" altLang="zh-CN" sz="2000" b="1" dirty="0">
                <a:effectLst>
                  <a:outerShdw blurRad="38100" dist="38100" dir="2700000" algn="tl">
                    <a:srgbClr val="FFFFFF"/>
                  </a:outerShdw>
                </a:effectLst>
                <a:ea typeface="楷体" pitchFamily="49" charset="-122"/>
              </a:rPr>
              <a:t>25</a:t>
            </a:r>
            <a:r>
              <a:rPr lang="zh-CN" altLang="en-US" sz="2000" b="1" dirty="0">
                <a:effectLst>
                  <a:outerShdw blurRad="38100" dist="38100" dir="2700000" algn="tl">
                    <a:srgbClr val="FFFFFF"/>
                  </a:outerShdw>
                </a:effectLst>
                <a:ea typeface="楷体" pitchFamily="49" charset="-122"/>
              </a:rPr>
              <a:t>之间。我们可以以</a:t>
            </a:r>
            <a:r>
              <a:rPr lang="en-US" altLang="zh-CN" sz="2000" b="1" dirty="0">
                <a:effectLst>
                  <a:outerShdw blurRad="38100" dist="38100" dir="2700000" algn="tl">
                    <a:srgbClr val="FFFFFF"/>
                  </a:outerShdw>
                </a:effectLst>
                <a:ea typeface="楷体" pitchFamily="49" charset="-122"/>
              </a:rPr>
              <a:t>z</a:t>
            </a:r>
            <a:r>
              <a:rPr lang="zh-CN" altLang="en-US" sz="2000" b="1" dirty="0">
                <a:effectLst>
                  <a:outerShdw blurRad="38100" dist="38100" dir="2700000" algn="tl">
                    <a:srgbClr val="FFFFFF"/>
                  </a:outerShdw>
                </a:effectLst>
                <a:ea typeface="楷体" pitchFamily="49" charset="-122"/>
              </a:rPr>
              <a:t>为参考点，首先求出输入的字符</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（假设是</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）与</a:t>
            </a:r>
            <a:r>
              <a:rPr lang="en-US" altLang="zh-CN" sz="2000" b="1" dirty="0">
                <a:effectLst>
                  <a:outerShdw blurRad="38100" dist="38100" dir="2700000" algn="tl">
                    <a:srgbClr val="FFFFFF"/>
                  </a:outerShdw>
                </a:effectLst>
                <a:ea typeface="楷体" pitchFamily="49" charset="-122"/>
              </a:rPr>
              <a:t>z</a:t>
            </a:r>
            <a:r>
              <a:rPr lang="zh-CN" altLang="en-US" sz="2000" b="1" dirty="0">
                <a:effectLst>
                  <a:outerShdw blurRad="38100" dist="38100" dir="2700000" algn="tl">
                    <a:srgbClr val="FFFFFF"/>
                  </a:outerShdw>
                </a:effectLst>
                <a:ea typeface="楷体" pitchFamily="49" charset="-122"/>
              </a:rPr>
              <a:t>之间的字符偏移数</a:t>
            </a:r>
            <a:r>
              <a:rPr lang="en-US" altLang="zh-CN" sz="2000" b="1" dirty="0">
                <a:effectLst>
                  <a:outerShdw blurRad="38100" dist="38100" dir="2700000" algn="tl">
                    <a:srgbClr val="FFFFFF"/>
                  </a:outerShdw>
                </a:effectLst>
                <a:ea typeface="楷体" pitchFamily="49" charset="-122"/>
              </a:rPr>
              <a:t>n=</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-ch</a:t>
            </a:r>
            <a:r>
              <a:rPr lang="en-US" altLang="zh-CN" sz="2000" b="1" dirty="0">
                <a:effectLst>
                  <a:outerShdw blurRad="38100" dist="38100" dir="2700000" algn="tl">
                    <a:srgbClr val="FFFFFF"/>
                  </a:outerShdw>
                </a:effectLst>
                <a:ea typeface="楷体"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w</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=3</a:t>
            </a:r>
            <a:r>
              <a:rPr lang="zh-CN" altLang="en-US" sz="2000" b="1" dirty="0">
                <a:effectLst>
                  <a:outerShdw blurRad="38100" dist="38100" dir="2700000" algn="tl">
                    <a:srgbClr val="FFFFFF"/>
                  </a:outerShdw>
                </a:effectLst>
                <a:ea typeface="楷体" pitchFamily="49" charset="-122"/>
              </a:rPr>
              <a:t>，而</a:t>
            </a:r>
            <a:r>
              <a:rPr lang="en-US" altLang="zh-CN" sz="2000" b="1" dirty="0">
                <a:effectLst>
                  <a:outerShdw blurRad="38100" dist="38100" dir="2700000" algn="tl">
                    <a:srgbClr val="FFFFFF"/>
                  </a:outerShdw>
                </a:effectLst>
                <a:ea typeface="楷体" pitchFamily="49" charset="-122"/>
              </a:rPr>
              <a:t>(n+1)%26=4</a:t>
            </a:r>
            <a:r>
              <a:rPr lang="zh-CN" altLang="en-US" sz="2000" b="1" dirty="0">
                <a:effectLst>
                  <a:outerShdw blurRad="38100" dist="38100" dir="2700000" algn="tl">
                    <a:srgbClr val="FFFFFF"/>
                  </a:outerShdw>
                </a:effectLst>
                <a:ea typeface="楷体" pitchFamily="49" charset="-122"/>
              </a:rPr>
              <a:t>则是</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（字母</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）的前驱字母相对于</a:t>
            </a:r>
            <a:r>
              <a:rPr lang="en-US" altLang="zh-CN" sz="2000" b="1" dirty="0">
                <a:effectLst>
                  <a:outerShdw blurRad="38100" dist="38100" dir="2700000" algn="tl">
                    <a:srgbClr val="FFFFFF"/>
                  </a:outerShdw>
                </a:effectLst>
                <a:ea typeface="楷体" pitchFamily="49" charset="-122"/>
              </a:rPr>
              <a:t>z</a:t>
            </a:r>
            <a:r>
              <a:rPr lang="zh-CN" altLang="en-US" sz="2000" b="1" dirty="0">
                <a:effectLst>
                  <a:outerShdw blurRad="38100" dist="38100" dir="2700000" algn="tl">
                    <a:srgbClr val="FFFFFF"/>
                  </a:outerShdw>
                </a:effectLst>
                <a:ea typeface="楷体"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z</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-(n+1)%26=122-4=118</a:t>
            </a:r>
            <a:r>
              <a:rPr lang="zh-CN" altLang="en-US" sz="2000" b="1" dirty="0">
                <a:effectLst>
                  <a:outerShdw blurRad="38100" dist="38100" dir="2700000" algn="tl">
                    <a:srgbClr val="FFFFFF"/>
                  </a:outerShdw>
                </a:effectLst>
                <a:ea typeface="楷体" pitchFamily="49" charset="-122"/>
              </a:rPr>
              <a:t>（即字母</a:t>
            </a:r>
            <a:r>
              <a:rPr lang="en-US" altLang="zh-CN" sz="2000" b="1" dirty="0">
                <a:effectLst>
                  <a:outerShdw blurRad="38100" dist="38100" dir="2700000" algn="tl">
                    <a:srgbClr val="FFFFFF"/>
                  </a:outerShdw>
                </a:effectLst>
                <a:ea typeface="楷体" pitchFamily="49" charset="-122"/>
              </a:rPr>
              <a:t>v</a:t>
            </a:r>
            <a:r>
              <a:rPr lang="zh-CN" altLang="en-US" sz="2000" b="1" dirty="0">
                <a:effectLst>
                  <a:outerShdw blurRad="38100" dist="38100" dir="2700000" algn="tl">
                    <a:srgbClr val="FFFFFF"/>
                  </a:outerShdw>
                </a:effectLst>
                <a:ea typeface="楷体" pitchFamily="49" charset="-122"/>
              </a:rPr>
              <a:t>）就是</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（字母</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）的前驱字母。如下图所示 ：</a:t>
            </a:r>
          </a:p>
        </p:txBody>
      </p:sp>
      <p:grpSp>
        <p:nvGrpSpPr>
          <p:cNvPr id="819257" name="Group 57"/>
          <p:cNvGrpSpPr>
            <a:grpSpLocks/>
          </p:cNvGrpSpPr>
          <p:nvPr/>
        </p:nvGrpSpPr>
        <p:grpSpPr bwMode="auto">
          <a:xfrm>
            <a:off x="-9117" y="0"/>
            <a:ext cx="503936" cy="6858000"/>
            <a:chOff x="0" y="0"/>
            <a:chExt cx="281" cy="4320"/>
          </a:xfrm>
        </p:grpSpPr>
        <p:sp>
          <p:nvSpPr>
            <p:cNvPr id="819258" name="Text Box 5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19259" name="Text Box 5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24" name="Group 35">
            <a:extLst>
              <a:ext uri="{FF2B5EF4-FFF2-40B4-BE49-F238E27FC236}">
                <a16:creationId xmlns:a16="http://schemas.microsoft.com/office/drawing/2014/main" id="{E3FB93A6-60F4-43ED-BB88-AE80CB82A22E}"/>
              </a:ext>
            </a:extLst>
          </p:cNvPr>
          <p:cNvGrpSpPr>
            <a:grpSpLocks/>
          </p:cNvGrpSpPr>
          <p:nvPr/>
        </p:nvGrpSpPr>
        <p:grpSpPr bwMode="auto">
          <a:xfrm>
            <a:off x="2798848" y="5164724"/>
            <a:ext cx="6991350" cy="1674813"/>
            <a:chOff x="842" y="164"/>
            <a:chExt cx="4404" cy="1055"/>
          </a:xfrm>
        </p:grpSpPr>
        <p:sp>
          <p:nvSpPr>
            <p:cNvPr id="25" name="Text Box 24">
              <a:extLst>
                <a:ext uri="{FF2B5EF4-FFF2-40B4-BE49-F238E27FC236}">
                  <a16:creationId xmlns:a16="http://schemas.microsoft.com/office/drawing/2014/main" id="{A3D14B52-B5C0-486A-8AD1-C4DF89EB5E1D}"/>
                </a:ext>
              </a:extLst>
            </p:cNvPr>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headEnd/>
              <a:tailEnd/>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p>
          </p:txBody>
        </p:sp>
        <p:grpSp>
          <p:nvGrpSpPr>
            <p:cNvPr id="26" name="Group 27">
              <a:extLst>
                <a:ext uri="{FF2B5EF4-FFF2-40B4-BE49-F238E27FC236}">
                  <a16:creationId xmlns:a16="http://schemas.microsoft.com/office/drawing/2014/main" id="{6D762F27-0C2E-4E2B-A955-8E6013132495}"/>
                </a:ext>
              </a:extLst>
            </p:cNvPr>
            <p:cNvGrpSpPr>
              <a:grpSpLocks/>
            </p:cNvGrpSpPr>
            <p:nvPr/>
          </p:nvGrpSpPr>
          <p:grpSpPr bwMode="auto">
            <a:xfrm>
              <a:off x="842" y="799"/>
              <a:ext cx="816" cy="420"/>
              <a:chOff x="842" y="799"/>
              <a:chExt cx="816" cy="420"/>
            </a:xfrm>
          </p:grpSpPr>
          <p:sp>
            <p:nvSpPr>
              <p:cNvPr id="34" name="Line 25">
                <a:extLst>
                  <a:ext uri="{FF2B5EF4-FFF2-40B4-BE49-F238E27FC236}">
                    <a16:creationId xmlns:a16="http://schemas.microsoft.com/office/drawing/2014/main" id="{7AA64D65-6781-4593-900A-0DC2CB4C55CA}"/>
                  </a:ext>
                </a:extLst>
              </p:cNvPr>
              <p:cNvSpPr>
                <a:spLocks noChangeShapeType="1"/>
              </p:cNvSpPr>
              <p:nvPr/>
            </p:nvSpPr>
            <p:spPr bwMode="auto">
              <a:xfrm flipV="1">
                <a:off x="1202" y="799"/>
                <a:ext cx="0" cy="227"/>
              </a:xfrm>
              <a:prstGeom prst="line">
                <a:avLst/>
              </a:prstGeom>
              <a:noFill/>
              <a:ln w="28575">
                <a:solidFill>
                  <a:srgbClr val="FF0000"/>
                </a:solidFill>
                <a:round/>
                <a:headEnd/>
                <a:tailEnd type="stealth" w="lg" len="lg"/>
              </a:ln>
              <a:effectLst/>
            </p:spPr>
            <p:txBody>
              <a:bodyPr/>
              <a:lstStyle/>
              <a:p>
                <a:endParaRPr lang="zh-CN" altLang="en-US"/>
              </a:p>
            </p:txBody>
          </p:sp>
          <p:sp>
            <p:nvSpPr>
              <p:cNvPr id="35" name="Text Box 26">
                <a:extLst>
                  <a:ext uri="{FF2B5EF4-FFF2-40B4-BE49-F238E27FC236}">
                    <a16:creationId xmlns:a16="http://schemas.microsoft.com/office/drawing/2014/main" id="{830E6899-1BCD-45A1-900B-B40E049888F2}"/>
                  </a:ext>
                </a:extLst>
              </p:cNvPr>
              <p:cNvSpPr txBox="1">
                <a:spLocks noChangeArrowheads="1"/>
              </p:cNvSpPr>
              <p:nvPr/>
            </p:nvSpPr>
            <p:spPr bwMode="auto">
              <a:xfrm>
                <a:off x="842" y="1007"/>
                <a:ext cx="816"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后继参考点</a:t>
                </a:r>
              </a:p>
            </p:txBody>
          </p:sp>
        </p:grpSp>
        <p:grpSp>
          <p:nvGrpSpPr>
            <p:cNvPr id="27" name="Group 28">
              <a:extLst>
                <a:ext uri="{FF2B5EF4-FFF2-40B4-BE49-F238E27FC236}">
                  <a16:creationId xmlns:a16="http://schemas.microsoft.com/office/drawing/2014/main" id="{BA6483A1-DFBD-406B-9AA1-C6EC64DDEC57}"/>
                </a:ext>
              </a:extLst>
            </p:cNvPr>
            <p:cNvGrpSpPr>
              <a:grpSpLocks/>
            </p:cNvGrpSpPr>
            <p:nvPr/>
          </p:nvGrpSpPr>
          <p:grpSpPr bwMode="auto">
            <a:xfrm>
              <a:off x="4430" y="799"/>
              <a:ext cx="816" cy="420"/>
              <a:chOff x="842" y="799"/>
              <a:chExt cx="816" cy="420"/>
            </a:xfrm>
          </p:grpSpPr>
          <p:sp>
            <p:nvSpPr>
              <p:cNvPr id="32" name="Line 29">
                <a:extLst>
                  <a:ext uri="{FF2B5EF4-FFF2-40B4-BE49-F238E27FC236}">
                    <a16:creationId xmlns:a16="http://schemas.microsoft.com/office/drawing/2014/main" id="{9C917854-53A1-4FF0-A66E-873BCBD9EA9F}"/>
                  </a:ext>
                </a:extLst>
              </p:cNvPr>
              <p:cNvSpPr>
                <a:spLocks noChangeShapeType="1"/>
              </p:cNvSpPr>
              <p:nvPr/>
            </p:nvSpPr>
            <p:spPr bwMode="auto">
              <a:xfrm flipV="1">
                <a:off x="1202" y="799"/>
                <a:ext cx="0" cy="227"/>
              </a:xfrm>
              <a:prstGeom prst="line">
                <a:avLst/>
              </a:prstGeom>
              <a:noFill/>
              <a:ln w="28575">
                <a:solidFill>
                  <a:srgbClr val="FF0000"/>
                </a:solidFill>
                <a:round/>
                <a:headEnd/>
                <a:tailEnd type="stealth" w="lg" len="lg"/>
              </a:ln>
              <a:effectLst/>
            </p:spPr>
            <p:txBody>
              <a:bodyPr/>
              <a:lstStyle/>
              <a:p>
                <a:endParaRPr lang="zh-CN" altLang="en-US"/>
              </a:p>
            </p:txBody>
          </p:sp>
          <p:sp>
            <p:nvSpPr>
              <p:cNvPr id="33" name="Text Box 30">
                <a:extLst>
                  <a:ext uri="{FF2B5EF4-FFF2-40B4-BE49-F238E27FC236}">
                    <a16:creationId xmlns:a16="http://schemas.microsoft.com/office/drawing/2014/main" id="{D9C27C75-9A87-41C3-B4EB-138DCB63C987}"/>
                  </a:ext>
                </a:extLst>
              </p:cNvPr>
              <p:cNvSpPr txBox="1">
                <a:spLocks noChangeArrowheads="1"/>
              </p:cNvSpPr>
              <p:nvPr/>
            </p:nvSpPr>
            <p:spPr bwMode="auto">
              <a:xfrm>
                <a:off x="842" y="1007"/>
                <a:ext cx="816"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前驱参考点</a:t>
                </a:r>
              </a:p>
            </p:txBody>
          </p:sp>
        </p:grpSp>
        <p:sp>
          <p:nvSpPr>
            <p:cNvPr id="28" name="AutoShape 31">
              <a:extLst>
                <a:ext uri="{FF2B5EF4-FFF2-40B4-BE49-F238E27FC236}">
                  <a16:creationId xmlns:a16="http://schemas.microsoft.com/office/drawing/2014/main" id="{280C6E8A-20DF-4C6E-B005-7871E6D73EE1}"/>
                </a:ext>
              </a:extLst>
            </p:cNvPr>
            <p:cNvSpPr>
              <a:spLocks/>
            </p:cNvSpPr>
            <p:nvPr/>
          </p:nvSpPr>
          <p:spPr bwMode="auto">
            <a:xfrm rot="-5400000">
              <a:off x="2805" y="-759"/>
              <a:ext cx="150" cy="3266"/>
            </a:xfrm>
            <a:prstGeom prst="leftBrace">
              <a:avLst>
                <a:gd name="adj1" fmla="val 181444"/>
                <a:gd name="adj2" fmla="val 50000"/>
              </a:avLst>
            </a:prstGeom>
            <a:noFill/>
            <a:ln w="28575">
              <a:solidFill>
                <a:srgbClr val="0000FF"/>
              </a:solidFill>
              <a:round/>
              <a:headEnd/>
              <a:tailEnd/>
            </a:ln>
            <a:effectLst/>
          </p:spPr>
          <p:txBody>
            <a:bodyPr wrap="none" anchor="ctr"/>
            <a:lstStyle/>
            <a:p>
              <a:endParaRPr lang="zh-CN" altLang="en-US"/>
            </a:p>
          </p:txBody>
        </p:sp>
        <p:sp>
          <p:nvSpPr>
            <p:cNvPr id="29" name="Text Box 32">
              <a:extLst>
                <a:ext uri="{FF2B5EF4-FFF2-40B4-BE49-F238E27FC236}">
                  <a16:creationId xmlns:a16="http://schemas.microsoft.com/office/drawing/2014/main" id="{90E033EB-C965-4977-B82D-7A3B723C83D5}"/>
                </a:ext>
              </a:extLst>
            </p:cNvPr>
            <p:cNvSpPr txBox="1">
              <a:spLocks noChangeArrowheads="1"/>
            </p:cNvSpPr>
            <p:nvPr/>
          </p:nvSpPr>
          <p:spPr bwMode="auto">
            <a:xfrm>
              <a:off x="2490" y="941"/>
              <a:ext cx="908"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后继偏移数</a:t>
              </a:r>
              <a:r>
                <a:rPr lang="en-US" altLang="zh-CN" sz="1600" b="1">
                  <a:effectLst>
                    <a:outerShdw blurRad="38100" dist="38100" dir="2700000" algn="tl">
                      <a:srgbClr val="FFFFFF"/>
                    </a:outerShdw>
                  </a:effectLst>
                  <a:latin typeface="+mn-lt"/>
                  <a:ea typeface="楷体" pitchFamily="49" charset="-122"/>
                </a:rPr>
                <a:t>23</a:t>
              </a:r>
            </a:p>
          </p:txBody>
        </p:sp>
        <p:sp>
          <p:nvSpPr>
            <p:cNvPr id="30" name="AutoShape 33">
              <a:extLst>
                <a:ext uri="{FF2B5EF4-FFF2-40B4-BE49-F238E27FC236}">
                  <a16:creationId xmlns:a16="http://schemas.microsoft.com/office/drawing/2014/main" id="{E5E0616C-55DD-4085-94D0-26B45C9EFEC3}"/>
                </a:ext>
              </a:extLst>
            </p:cNvPr>
            <p:cNvSpPr>
              <a:spLocks/>
            </p:cNvSpPr>
            <p:nvPr/>
          </p:nvSpPr>
          <p:spPr bwMode="auto">
            <a:xfrm rot="5400000">
              <a:off x="4422" y="90"/>
              <a:ext cx="91" cy="635"/>
            </a:xfrm>
            <a:prstGeom prst="leftBrace">
              <a:avLst>
                <a:gd name="adj1" fmla="val 58150"/>
                <a:gd name="adj2" fmla="val 50000"/>
              </a:avLst>
            </a:prstGeom>
            <a:noFill/>
            <a:ln w="28575">
              <a:solidFill>
                <a:srgbClr val="0000FF"/>
              </a:solidFill>
              <a:round/>
              <a:headEnd/>
              <a:tailEnd/>
            </a:ln>
            <a:effectLst/>
          </p:spPr>
          <p:txBody>
            <a:bodyPr wrap="none" anchor="ctr"/>
            <a:lstStyle/>
            <a:p>
              <a:endParaRPr lang="zh-CN" altLang="en-US"/>
            </a:p>
          </p:txBody>
        </p:sp>
        <p:sp>
          <p:nvSpPr>
            <p:cNvPr id="31" name="Text Box 34">
              <a:extLst>
                <a:ext uri="{FF2B5EF4-FFF2-40B4-BE49-F238E27FC236}">
                  <a16:creationId xmlns:a16="http://schemas.microsoft.com/office/drawing/2014/main" id="{B19AF933-2DBB-4CCD-A778-829E548F6263}"/>
                </a:ext>
              </a:extLst>
            </p:cNvPr>
            <p:cNvSpPr txBox="1">
              <a:spLocks noChangeArrowheads="1"/>
            </p:cNvSpPr>
            <p:nvPr/>
          </p:nvSpPr>
          <p:spPr bwMode="auto">
            <a:xfrm>
              <a:off x="4075" y="164"/>
              <a:ext cx="908" cy="212"/>
            </a:xfrm>
            <a:prstGeom prst="rect">
              <a:avLst/>
            </a:prstGeom>
            <a:noFill/>
            <a:ln w="9525">
              <a:noFill/>
              <a:miter lim="800000"/>
              <a:headEnd/>
              <a:tailEnd/>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itchFamily="49" charset="-122"/>
                </a:rPr>
                <a:t>前驱偏移数</a:t>
              </a:r>
              <a:r>
                <a:rPr lang="en-US" altLang="zh-CN" sz="1600" b="1" dirty="0">
                  <a:effectLst>
                    <a:outerShdw blurRad="38100" dist="38100" dir="2700000" algn="tl">
                      <a:srgbClr val="FFFFFF"/>
                    </a:outerShdw>
                  </a:effectLst>
                  <a:latin typeface="+mn-lt"/>
                  <a:ea typeface="楷体" pitchFamily="49" charset="-122"/>
                </a:rPr>
                <a:t>4</a:t>
              </a:r>
            </a:p>
          </p:txBody>
        </p:sp>
      </p:grpSp>
      <p:sp>
        <p:nvSpPr>
          <p:cNvPr id="2" name="灯片编号占位符 1">
            <a:extLst>
              <a:ext uri="{FF2B5EF4-FFF2-40B4-BE49-F238E27FC236}">
                <a16:creationId xmlns:a16="http://schemas.microsoft.com/office/drawing/2014/main" id="{EF9F8E58-0819-705B-F696-8DF57E98901D}"/>
              </a:ext>
            </a:extLst>
          </p:cNvPr>
          <p:cNvSpPr>
            <a:spLocks noGrp="1"/>
          </p:cNvSpPr>
          <p:nvPr>
            <p:ph type="sldNum" sz="quarter" idx="12"/>
          </p:nvPr>
        </p:nvSpPr>
        <p:spPr/>
        <p:txBody>
          <a:bodyPr/>
          <a:lstStyle/>
          <a:p>
            <a:fld id="{15D7C00E-7268-483F-89C0-8B682B5C72E5}" type="slidenum">
              <a:rPr lang="en-US" altLang="zh-CN" smtClean="0"/>
              <a:pPr/>
              <a:t>47</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19240"/>
                                        </p:tgtEl>
                                        <p:attrNameLst>
                                          <p:attrName>style.visibility</p:attrName>
                                        </p:attrNameLst>
                                      </p:cBhvr>
                                      <p:to>
                                        <p:strVal val="visible"/>
                                      </p:to>
                                    </p:set>
                                    <p:animEffect transition="in" filter="box(out)">
                                      <p:cBhvr>
                                        <p:cTn id="7" dur="500"/>
                                        <p:tgtEl>
                                          <p:spTgt spid="81924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241"/>
                                        </p:tgtEl>
                                        <p:attrNameLst>
                                          <p:attrName>style.visibility</p:attrName>
                                        </p:attrNameLst>
                                      </p:cBhvr>
                                      <p:to>
                                        <p:strVal val="visible"/>
                                      </p:to>
                                    </p:set>
                                    <p:animEffect transition="in" filter="box(out)">
                                      <p:cBhvr>
                                        <p:cTn id="12" dur="500"/>
                                        <p:tgtEl>
                                          <p:spTgt spid="81924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2000"/>
                                        <p:tgtEl>
                                          <p:spTgt spid="2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1"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71" name="Rectangle 23"/>
          <p:cNvSpPr>
            <a:spLocks noChangeArrowheads="1"/>
          </p:cNvSpPr>
          <p:nvPr/>
        </p:nvSpPr>
        <p:spPr bwMode="auto">
          <a:xfrm>
            <a:off x="983432" y="2644887"/>
            <a:ext cx="10670400" cy="3130922"/>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spAutoFit/>
          </a:bodyPr>
          <a:lstStyle/>
          <a:p>
            <a:pPr>
              <a:lnSpc>
                <a:spcPts val="3000"/>
              </a:lnSpc>
            </a:pPr>
            <a:r>
              <a:rPr lang="en-US" altLang="zh-CN" b="1" dirty="0">
                <a:effectLst>
                  <a:outerShdw blurRad="38100" dist="38100" dir="2700000" algn="tl">
                    <a:srgbClr val="FFFFFF"/>
                  </a:outerShdw>
                </a:effectLst>
                <a:ea typeface="楷体" pitchFamily="49" charset="-122"/>
              </a:rPr>
              <a:t>       </a:t>
            </a:r>
            <a:r>
              <a:rPr lang="zh-CN" altLang="en-US" sz="2000" b="1" dirty="0">
                <a:solidFill>
                  <a:srgbClr val="FF33CC"/>
                </a:solidFill>
                <a:effectLst>
                  <a:outerShdw blurRad="38100" dist="38100" dir="2700000" algn="tl">
                    <a:srgbClr val="000000">
                      <a:alpha val="43137"/>
                    </a:srgbClr>
                  </a:outerShdw>
                </a:effectLst>
                <a:ea typeface="楷体" pitchFamily="49" charset="-122"/>
              </a:rPr>
              <a:t>求一个字母的后继</a:t>
            </a:r>
            <a:r>
              <a:rPr lang="zh-CN" altLang="en-US" sz="2000" b="1" dirty="0">
                <a:effectLst>
                  <a:outerShdw blurRad="38100" dist="38100" dir="2700000" algn="tl">
                    <a:srgbClr val="FFFFFF"/>
                  </a:outerShdw>
                </a:effectLst>
                <a:ea typeface="楷体" pitchFamily="49" charset="-122"/>
              </a:rPr>
              <a:t>也不是简单地加</a:t>
            </a:r>
            <a:r>
              <a:rPr lang="en-US" altLang="zh-CN" sz="2000" b="1" dirty="0">
                <a:effectLst>
                  <a:outerShdw blurRad="38100" dist="38100" dir="2700000" algn="tl">
                    <a:srgbClr val="FFFFFF"/>
                  </a:outerShdw>
                </a:effectLst>
                <a:ea typeface="楷体" pitchFamily="49" charset="-122"/>
              </a:rPr>
              <a:t>1</a:t>
            </a:r>
            <a:r>
              <a:rPr lang="zh-CN" altLang="en-US" sz="2000" b="1" dirty="0">
                <a:effectLst>
                  <a:outerShdw blurRad="38100" dist="38100" dir="2700000" algn="tl">
                    <a:srgbClr val="FFFFFF"/>
                  </a:outerShdw>
                </a:effectLst>
                <a:ea typeface="楷体" pitchFamily="49" charset="-122"/>
              </a:rPr>
              <a:t>就行，比如，</a:t>
            </a:r>
            <a:r>
              <a:rPr lang="en-US" altLang="zh-CN" sz="2000" b="1" dirty="0">
                <a:effectLst>
                  <a:outerShdw blurRad="38100" dist="38100" dir="2700000" algn="tl">
                    <a:srgbClr val="FFFFFF"/>
                  </a:outerShdw>
                </a:effectLst>
                <a:ea typeface="楷体" pitchFamily="49" charset="-122"/>
              </a:rPr>
              <a:t>z</a:t>
            </a:r>
            <a:r>
              <a:rPr lang="zh-CN" altLang="en-US" sz="2000" b="1" dirty="0">
                <a:effectLst>
                  <a:outerShdw blurRad="38100" dist="38100" dir="2700000" algn="tl">
                    <a:srgbClr val="FFFFFF"/>
                  </a:outerShdw>
                </a:effectLst>
                <a:ea typeface="楷体" pitchFamily="49" charset="-122"/>
              </a:rPr>
              <a:t>的后继是</a:t>
            </a:r>
            <a:r>
              <a:rPr lang="en-US" altLang="zh-CN" sz="2000" b="1" dirty="0">
                <a:effectLst>
                  <a:outerShdw blurRad="38100" dist="38100" dir="2700000" algn="tl">
                    <a:srgbClr val="FFFFFF"/>
                  </a:outerShdw>
                </a:effectLst>
                <a:ea typeface="楷体" pitchFamily="49" charset="-122"/>
              </a:rPr>
              <a:t>a</a:t>
            </a:r>
            <a:r>
              <a:rPr lang="zh-CN" altLang="en-US" sz="2000" b="1" dirty="0">
                <a:effectLst>
                  <a:outerShdw blurRad="38100" dist="38100" dir="2700000" algn="tl">
                    <a:srgbClr val="FFFFFF"/>
                  </a:outerShdw>
                </a:effectLst>
                <a:ea typeface="楷体" pitchFamily="49" charset="-122"/>
              </a:rPr>
              <a:t>就不能通过加</a:t>
            </a:r>
            <a:r>
              <a:rPr lang="en-US" altLang="zh-CN" sz="2000" b="1" dirty="0">
                <a:effectLst>
                  <a:outerShdw blurRad="38100" dist="38100" dir="2700000" algn="tl">
                    <a:srgbClr val="FFFFFF"/>
                  </a:outerShdw>
                </a:effectLst>
                <a:ea typeface="楷体" pitchFamily="49" charset="-122"/>
              </a:rPr>
              <a:t>1</a:t>
            </a:r>
            <a:r>
              <a:rPr lang="zh-CN" altLang="en-US" sz="2000" b="1" dirty="0">
                <a:effectLst>
                  <a:outerShdw blurRad="38100" dist="38100" dir="2700000" algn="tl">
                    <a:srgbClr val="FFFFFF"/>
                  </a:outerShdw>
                </a:effectLst>
                <a:ea typeface="楷体" pitchFamily="49" charset="-122"/>
              </a:rPr>
              <a:t>来实现。此时，可以</a:t>
            </a:r>
            <a:r>
              <a:rPr lang="en-US" altLang="zh-CN" sz="2000" b="1" dirty="0">
                <a:effectLst>
                  <a:outerShdw blurRad="38100" dist="38100" dir="2700000" algn="tl">
                    <a:srgbClr val="FFFFFF"/>
                  </a:outerShdw>
                </a:effectLst>
                <a:ea typeface="楷体" pitchFamily="49" charset="-122"/>
              </a:rPr>
              <a:t>a</a:t>
            </a:r>
            <a:r>
              <a:rPr lang="zh-CN" altLang="en-US" sz="2000" b="1" dirty="0">
                <a:effectLst>
                  <a:outerShdw blurRad="38100" dist="38100" dir="2700000" algn="tl">
                    <a:srgbClr val="FFFFFF"/>
                  </a:outerShdw>
                </a:effectLst>
                <a:ea typeface="楷体" pitchFamily="49" charset="-122"/>
              </a:rPr>
              <a:t>为参考点，首先求出输入的字符</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（假设是</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）与</a:t>
            </a:r>
            <a:r>
              <a:rPr lang="en-US" altLang="zh-CN" sz="2000" b="1" dirty="0">
                <a:effectLst>
                  <a:outerShdw blurRad="38100" dist="38100" dir="2700000" algn="tl">
                    <a:srgbClr val="FFFFFF"/>
                  </a:outerShdw>
                </a:effectLst>
                <a:ea typeface="楷体" pitchFamily="49" charset="-122"/>
              </a:rPr>
              <a:t>a</a:t>
            </a:r>
            <a:r>
              <a:rPr lang="zh-CN" altLang="en-US" sz="2000" b="1" dirty="0">
                <a:effectLst>
                  <a:outerShdw blurRad="38100" dist="38100" dir="2700000" algn="tl">
                    <a:srgbClr val="FFFFFF"/>
                  </a:outerShdw>
                </a:effectLst>
                <a:ea typeface="楷体" pitchFamily="49" charset="-122"/>
              </a:rPr>
              <a:t>之间的字符偏移数</a:t>
            </a:r>
            <a:r>
              <a:rPr lang="en-US" altLang="zh-CN" sz="2000" b="1" dirty="0">
                <a:effectLst>
                  <a:outerShdw blurRad="38100" dist="38100" dir="2700000" algn="tl">
                    <a:srgbClr val="FFFFFF"/>
                  </a:outerShdw>
                </a:effectLst>
                <a:ea typeface="楷体" pitchFamily="49" charset="-122"/>
              </a:rPr>
              <a:t>n=</a:t>
            </a:r>
            <a:r>
              <a:rPr lang="en-US" altLang="zh-CN" sz="2000" b="1" dirty="0" err="1">
                <a:effectLst>
                  <a:outerShdw blurRad="38100" dist="38100" dir="2700000" algn="tl">
                    <a:srgbClr val="FFFFFF"/>
                  </a:outerShdw>
                </a:effectLst>
                <a:ea typeface="楷体" pitchFamily="49" charset="-122"/>
              </a:rPr>
              <a:t>ch-</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w</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=22</a:t>
            </a:r>
            <a:r>
              <a:rPr lang="zh-CN" altLang="en-US" sz="2000" b="1" dirty="0">
                <a:effectLst>
                  <a:outerShdw blurRad="38100" dist="38100" dir="2700000" algn="tl">
                    <a:srgbClr val="FFFFFF"/>
                  </a:outerShdw>
                </a:effectLst>
                <a:ea typeface="楷体" pitchFamily="49" charset="-122"/>
              </a:rPr>
              <a:t>，而</a:t>
            </a:r>
            <a:r>
              <a:rPr lang="en-US" altLang="zh-CN" sz="2000" b="1" dirty="0">
                <a:effectLst>
                  <a:outerShdw blurRad="38100" dist="38100" dir="2700000" algn="tl">
                    <a:srgbClr val="FFFFFF"/>
                  </a:outerShdw>
                </a:effectLst>
                <a:ea typeface="楷体" pitchFamily="49" charset="-122"/>
              </a:rPr>
              <a:t>(n+1)%26=23</a:t>
            </a:r>
            <a:r>
              <a:rPr lang="zh-CN" altLang="en-US" sz="2000" b="1" dirty="0">
                <a:effectLst>
                  <a:outerShdw blurRad="38100" dist="38100" dir="2700000" algn="tl">
                    <a:srgbClr val="FFFFFF"/>
                  </a:outerShdw>
                </a:effectLst>
                <a:ea typeface="楷体" pitchFamily="49" charset="-122"/>
              </a:rPr>
              <a:t>则是</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（字母</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）的后继字母相对于</a:t>
            </a:r>
            <a:r>
              <a:rPr lang="en-US" altLang="zh-CN" sz="2000" b="1" dirty="0">
                <a:effectLst>
                  <a:outerShdw blurRad="38100" dist="38100" dir="2700000" algn="tl">
                    <a:srgbClr val="FFFFFF"/>
                  </a:outerShdw>
                </a:effectLst>
                <a:ea typeface="楷体" pitchFamily="49" charset="-122"/>
              </a:rPr>
              <a:t>a</a:t>
            </a:r>
            <a:r>
              <a:rPr lang="zh-CN" altLang="en-US" sz="2000" b="1" dirty="0">
                <a:effectLst>
                  <a:outerShdw blurRad="38100" dist="38100" dir="2700000" algn="tl">
                    <a:srgbClr val="FFFFFF"/>
                  </a:outerShdw>
                </a:effectLst>
                <a:ea typeface="楷体"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itchFamily="49" charset="-122"/>
              </a:rPr>
              <a:t>+(n+1)%26=97+23=120</a:t>
            </a:r>
            <a:r>
              <a:rPr lang="zh-CN" altLang="en-US" sz="2000" b="1" dirty="0">
                <a:effectLst>
                  <a:outerShdw blurRad="38100" dist="38100" dir="2700000" algn="tl">
                    <a:srgbClr val="FFFFFF"/>
                  </a:outerShdw>
                </a:effectLst>
                <a:ea typeface="楷体" pitchFamily="49" charset="-122"/>
              </a:rPr>
              <a:t>（即字母</a:t>
            </a:r>
            <a:r>
              <a:rPr lang="en-US" altLang="zh-CN" sz="2000" b="1" dirty="0">
                <a:effectLst>
                  <a:outerShdw blurRad="38100" dist="38100" dir="2700000" algn="tl">
                    <a:srgbClr val="FFFFFF"/>
                  </a:outerShdw>
                </a:effectLst>
                <a:ea typeface="楷体" pitchFamily="49" charset="-122"/>
              </a:rPr>
              <a:t>x</a:t>
            </a:r>
            <a:r>
              <a:rPr lang="zh-CN" altLang="en-US" sz="2000" b="1" dirty="0">
                <a:effectLst>
                  <a:outerShdw blurRad="38100" dist="38100" dir="2700000" algn="tl">
                    <a:srgbClr val="FFFFFF"/>
                  </a:outerShdw>
                </a:effectLst>
                <a:ea typeface="楷体" pitchFamily="49" charset="-122"/>
              </a:rPr>
              <a:t>）就是</a:t>
            </a:r>
            <a:r>
              <a:rPr lang="en-US" altLang="zh-CN" sz="2000" b="1" dirty="0" err="1">
                <a:effectLst>
                  <a:outerShdw blurRad="38100" dist="38100" dir="2700000" algn="tl">
                    <a:srgbClr val="FFFFFF"/>
                  </a:outerShdw>
                </a:effectLst>
                <a:ea typeface="楷体" pitchFamily="49" charset="-122"/>
              </a:rPr>
              <a:t>ch</a:t>
            </a:r>
            <a:r>
              <a:rPr lang="zh-CN" altLang="en-US" sz="2000" b="1" dirty="0">
                <a:effectLst>
                  <a:outerShdw blurRad="38100" dist="38100" dir="2700000" algn="tl">
                    <a:srgbClr val="FFFFFF"/>
                  </a:outerShdw>
                </a:effectLst>
                <a:ea typeface="楷体" pitchFamily="49" charset="-122"/>
              </a:rPr>
              <a:t>（字母</a:t>
            </a:r>
            <a:r>
              <a:rPr lang="en-US" altLang="zh-CN" sz="2000" b="1" dirty="0">
                <a:effectLst>
                  <a:outerShdw blurRad="38100" dist="38100" dir="2700000" algn="tl">
                    <a:srgbClr val="FFFFFF"/>
                  </a:outerShdw>
                </a:effectLst>
                <a:ea typeface="楷体" pitchFamily="49" charset="-122"/>
              </a:rPr>
              <a:t>w</a:t>
            </a:r>
            <a:r>
              <a:rPr lang="zh-CN" altLang="en-US" sz="2000" b="1" dirty="0">
                <a:effectLst>
                  <a:outerShdw blurRad="38100" dist="38100" dir="2700000" algn="tl">
                    <a:srgbClr val="FFFFFF"/>
                  </a:outerShdw>
                </a:effectLst>
                <a:ea typeface="楷体" pitchFamily="49" charset="-122"/>
              </a:rPr>
              <a:t>）的后继字母。</a:t>
            </a:r>
          </a:p>
          <a:p>
            <a:pPr>
              <a:lnSpc>
                <a:spcPts val="3000"/>
              </a:lnSpc>
            </a:pPr>
            <a:r>
              <a:rPr lang="zh-CN" altLang="en-US" sz="2000" b="1" dirty="0">
                <a:solidFill>
                  <a:srgbClr val="D60093"/>
                </a:solidFill>
                <a:effectLst>
                  <a:outerShdw blurRad="38100" dist="38100" dir="2700000" algn="tl">
                    <a:srgbClr val="000000"/>
                  </a:outerShdw>
                </a:effectLst>
                <a:ea typeface="楷体" pitchFamily="49" charset="-122"/>
              </a:rPr>
              <a:t>         </a:t>
            </a:r>
            <a:r>
              <a:rPr lang="zh-CN" altLang="en-US" sz="2000" b="1" u="sng" dirty="0">
                <a:solidFill>
                  <a:srgbClr val="D60093"/>
                </a:solidFill>
                <a:effectLst>
                  <a:outerShdw blurRad="38100" dist="38100" dir="2700000" algn="tl">
                    <a:srgbClr val="000000"/>
                  </a:outerShdw>
                </a:effectLst>
                <a:ea typeface="楷体" pitchFamily="49" charset="-122"/>
              </a:rPr>
              <a:t>根据以上分析，这个程序应这样设计：</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itchFamily="49" charset="-122"/>
              </a:rPr>
              <a:t>         </a:t>
            </a:r>
            <a:r>
              <a:rPr lang="en-US" altLang="zh-CN" sz="2000" b="1" dirty="0">
                <a:solidFill>
                  <a:srgbClr val="3333FF"/>
                </a:solidFill>
                <a:effectLst>
                  <a:outerShdw blurRad="50800" dist="38100" algn="l" rotWithShape="0">
                    <a:prstClr val="black">
                      <a:alpha val="40000"/>
                    </a:prstClr>
                  </a:outerShdw>
                </a:effectLst>
                <a:ea typeface="楷体" pitchFamily="49" charset="-122"/>
              </a:rPr>
              <a:t>(1) </a:t>
            </a:r>
            <a:r>
              <a:rPr lang="zh-CN" altLang="en-US" sz="2000" b="1" dirty="0">
                <a:solidFill>
                  <a:srgbClr val="3333FF"/>
                </a:solidFill>
                <a:effectLst>
                  <a:outerShdw blurRad="50800" dist="38100" algn="l" rotWithShape="0">
                    <a:prstClr val="black">
                      <a:alpha val="40000"/>
                    </a:prstClr>
                  </a:outerShdw>
                </a:effectLst>
                <a:ea typeface="楷体" pitchFamily="49" charset="-122"/>
              </a:rPr>
              <a:t>定义三个字符型变量，分别用于接受用户输入的字符及用于存放其前驱和后继字符。</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itchFamily="49" charset="-122"/>
              </a:rPr>
              <a:t>         </a:t>
            </a:r>
            <a:r>
              <a:rPr lang="en-US" altLang="zh-CN" sz="2000" b="1" dirty="0">
                <a:solidFill>
                  <a:srgbClr val="3333FF"/>
                </a:solidFill>
                <a:effectLst>
                  <a:outerShdw blurRad="50800" dist="38100" algn="l" rotWithShape="0">
                    <a:prstClr val="black">
                      <a:alpha val="40000"/>
                    </a:prstClr>
                  </a:outerShdw>
                </a:effectLst>
                <a:ea typeface="楷体" pitchFamily="49" charset="-122"/>
              </a:rPr>
              <a:t>(2) </a:t>
            </a:r>
            <a:r>
              <a:rPr lang="zh-CN" altLang="en-US" sz="2000" b="1" dirty="0">
                <a:solidFill>
                  <a:srgbClr val="3333FF"/>
                </a:solidFill>
                <a:effectLst>
                  <a:outerShdw blurRad="50800" dist="38100" algn="l" rotWithShape="0">
                    <a:prstClr val="black">
                      <a:alpha val="40000"/>
                    </a:prstClr>
                  </a:outerShdw>
                </a:effectLst>
                <a:ea typeface="楷体" pitchFamily="49" charset="-122"/>
              </a:rPr>
              <a:t>调用</a:t>
            </a:r>
            <a:r>
              <a:rPr lang="en-US" altLang="zh-CN" sz="2000" b="1" dirty="0" err="1">
                <a:solidFill>
                  <a:srgbClr val="3333FF"/>
                </a:solidFill>
                <a:effectLst>
                  <a:outerShdw blurRad="50800" dist="38100" algn="l" rotWithShape="0">
                    <a:prstClr val="black">
                      <a:alpha val="40000"/>
                    </a:prstClr>
                  </a:outerShdw>
                </a:effectLst>
                <a:ea typeface="楷体" pitchFamily="49" charset="-122"/>
              </a:rPr>
              <a:t>getche</a:t>
            </a:r>
            <a:r>
              <a:rPr lang="zh-CN" altLang="en-US" sz="2000" b="1" dirty="0">
                <a:solidFill>
                  <a:srgbClr val="3333FF"/>
                </a:solidFill>
                <a:effectLst>
                  <a:outerShdw blurRad="50800" dist="38100" algn="l" rotWithShape="0">
                    <a:prstClr val="black">
                      <a:alpha val="40000"/>
                    </a:prstClr>
                  </a:outerShdw>
                </a:effectLst>
                <a:ea typeface="楷体" pitchFamily="49" charset="-122"/>
              </a:rPr>
              <a:t>函数获取用户输入的字母，回显。</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itchFamily="49" charset="-122"/>
              </a:rPr>
              <a:t>         </a:t>
            </a:r>
            <a:r>
              <a:rPr lang="en-US" altLang="zh-CN" sz="2000" b="1" dirty="0">
                <a:solidFill>
                  <a:srgbClr val="3333FF"/>
                </a:solidFill>
                <a:effectLst>
                  <a:outerShdw blurRad="50800" dist="38100" algn="l" rotWithShape="0">
                    <a:prstClr val="black">
                      <a:alpha val="40000"/>
                    </a:prstClr>
                  </a:outerShdw>
                </a:effectLst>
                <a:ea typeface="楷体" pitchFamily="49" charset="-122"/>
              </a:rPr>
              <a:t>(3) </a:t>
            </a:r>
            <a:r>
              <a:rPr lang="zh-CN" altLang="en-US" sz="2000" b="1" dirty="0">
                <a:solidFill>
                  <a:srgbClr val="3333FF"/>
                </a:solidFill>
                <a:effectLst>
                  <a:outerShdw blurRad="50800" dist="38100" algn="l" rotWithShape="0">
                    <a:prstClr val="black">
                      <a:alpha val="40000"/>
                    </a:prstClr>
                  </a:outerShdw>
                </a:effectLst>
                <a:ea typeface="楷体" pitchFamily="49" charset="-122"/>
              </a:rPr>
              <a:t>求得该字母的前驱字母和后继字母，并输出其结果。 </a:t>
            </a:r>
          </a:p>
        </p:txBody>
      </p:sp>
      <p:grpSp>
        <p:nvGrpSpPr>
          <p:cNvPr id="821283" name="Group 35"/>
          <p:cNvGrpSpPr>
            <a:grpSpLocks/>
          </p:cNvGrpSpPr>
          <p:nvPr/>
        </p:nvGrpSpPr>
        <p:grpSpPr bwMode="auto">
          <a:xfrm>
            <a:off x="2711624" y="386035"/>
            <a:ext cx="6991350" cy="1674813"/>
            <a:chOff x="842" y="164"/>
            <a:chExt cx="4404" cy="1055"/>
          </a:xfrm>
        </p:grpSpPr>
        <p:sp>
          <p:nvSpPr>
            <p:cNvPr id="821272" name="Text Box 24"/>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headEnd/>
              <a:tailEnd/>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p>
          </p:txBody>
        </p:sp>
        <p:grpSp>
          <p:nvGrpSpPr>
            <p:cNvPr id="821275" name="Group 27"/>
            <p:cNvGrpSpPr>
              <a:grpSpLocks/>
            </p:cNvGrpSpPr>
            <p:nvPr/>
          </p:nvGrpSpPr>
          <p:grpSpPr bwMode="auto">
            <a:xfrm>
              <a:off x="842" y="799"/>
              <a:ext cx="816" cy="420"/>
              <a:chOff x="842" y="799"/>
              <a:chExt cx="816" cy="420"/>
            </a:xfrm>
          </p:grpSpPr>
          <p:sp>
            <p:nvSpPr>
              <p:cNvPr id="821273" name="Line 25"/>
              <p:cNvSpPr>
                <a:spLocks noChangeShapeType="1"/>
              </p:cNvSpPr>
              <p:nvPr/>
            </p:nvSpPr>
            <p:spPr bwMode="auto">
              <a:xfrm flipV="1">
                <a:off x="1202" y="799"/>
                <a:ext cx="0" cy="227"/>
              </a:xfrm>
              <a:prstGeom prst="line">
                <a:avLst/>
              </a:prstGeom>
              <a:noFill/>
              <a:ln w="28575">
                <a:solidFill>
                  <a:srgbClr val="FF0000"/>
                </a:solidFill>
                <a:round/>
                <a:headEnd/>
                <a:tailEnd type="stealth" w="lg" len="lg"/>
              </a:ln>
              <a:effectLst/>
            </p:spPr>
            <p:txBody>
              <a:bodyPr/>
              <a:lstStyle/>
              <a:p>
                <a:endParaRPr lang="zh-CN" altLang="en-US"/>
              </a:p>
            </p:txBody>
          </p:sp>
          <p:sp>
            <p:nvSpPr>
              <p:cNvPr id="821274" name="Text Box 26"/>
              <p:cNvSpPr txBox="1">
                <a:spLocks noChangeArrowheads="1"/>
              </p:cNvSpPr>
              <p:nvPr/>
            </p:nvSpPr>
            <p:spPr bwMode="auto">
              <a:xfrm>
                <a:off x="842" y="1007"/>
                <a:ext cx="816"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后继参考点</a:t>
                </a:r>
              </a:p>
            </p:txBody>
          </p:sp>
        </p:grpSp>
        <p:grpSp>
          <p:nvGrpSpPr>
            <p:cNvPr id="821276" name="Group 28"/>
            <p:cNvGrpSpPr>
              <a:grpSpLocks/>
            </p:cNvGrpSpPr>
            <p:nvPr/>
          </p:nvGrpSpPr>
          <p:grpSpPr bwMode="auto">
            <a:xfrm>
              <a:off x="4430" y="799"/>
              <a:ext cx="816" cy="420"/>
              <a:chOff x="842" y="799"/>
              <a:chExt cx="816" cy="420"/>
            </a:xfrm>
          </p:grpSpPr>
          <p:sp>
            <p:nvSpPr>
              <p:cNvPr id="821277" name="Line 29"/>
              <p:cNvSpPr>
                <a:spLocks noChangeShapeType="1"/>
              </p:cNvSpPr>
              <p:nvPr/>
            </p:nvSpPr>
            <p:spPr bwMode="auto">
              <a:xfrm flipV="1">
                <a:off x="1202" y="799"/>
                <a:ext cx="0" cy="227"/>
              </a:xfrm>
              <a:prstGeom prst="line">
                <a:avLst/>
              </a:prstGeom>
              <a:noFill/>
              <a:ln w="28575">
                <a:solidFill>
                  <a:srgbClr val="FF0000"/>
                </a:solidFill>
                <a:round/>
                <a:headEnd/>
                <a:tailEnd type="stealth" w="lg" len="lg"/>
              </a:ln>
              <a:effectLst/>
            </p:spPr>
            <p:txBody>
              <a:bodyPr/>
              <a:lstStyle/>
              <a:p>
                <a:endParaRPr lang="zh-CN" altLang="en-US"/>
              </a:p>
            </p:txBody>
          </p:sp>
          <p:sp>
            <p:nvSpPr>
              <p:cNvPr id="821278" name="Text Box 30"/>
              <p:cNvSpPr txBox="1">
                <a:spLocks noChangeArrowheads="1"/>
              </p:cNvSpPr>
              <p:nvPr/>
            </p:nvSpPr>
            <p:spPr bwMode="auto">
              <a:xfrm>
                <a:off x="842" y="1007"/>
                <a:ext cx="816"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前驱参考点</a:t>
                </a:r>
              </a:p>
            </p:txBody>
          </p:sp>
        </p:grpSp>
        <p:sp>
          <p:nvSpPr>
            <p:cNvPr id="821279" name="AutoShape 31"/>
            <p:cNvSpPr>
              <a:spLocks/>
            </p:cNvSpPr>
            <p:nvPr/>
          </p:nvSpPr>
          <p:spPr bwMode="auto">
            <a:xfrm rot="-5400000">
              <a:off x="2805" y="-759"/>
              <a:ext cx="150" cy="3266"/>
            </a:xfrm>
            <a:prstGeom prst="leftBrace">
              <a:avLst>
                <a:gd name="adj1" fmla="val 181444"/>
                <a:gd name="adj2" fmla="val 50000"/>
              </a:avLst>
            </a:prstGeom>
            <a:noFill/>
            <a:ln w="28575">
              <a:solidFill>
                <a:srgbClr val="0000FF"/>
              </a:solidFill>
              <a:round/>
              <a:headEnd/>
              <a:tailEnd/>
            </a:ln>
            <a:effectLst/>
          </p:spPr>
          <p:txBody>
            <a:bodyPr wrap="none" anchor="ctr"/>
            <a:lstStyle/>
            <a:p>
              <a:endParaRPr lang="zh-CN" altLang="en-US"/>
            </a:p>
          </p:txBody>
        </p:sp>
        <p:sp>
          <p:nvSpPr>
            <p:cNvPr id="821280" name="Text Box 32"/>
            <p:cNvSpPr txBox="1">
              <a:spLocks noChangeArrowheads="1"/>
            </p:cNvSpPr>
            <p:nvPr/>
          </p:nvSpPr>
          <p:spPr bwMode="auto">
            <a:xfrm>
              <a:off x="2490" y="941"/>
              <a:ext cx="908" cy="212"/>
            </a:xfrm>
            <a:prstGeom prst="rect">
              <a:avLst/>
            </a:prstGeom>
            <a:noFill/>
            <a:ln w="9525">
              <a:noFill/>
              <a:miter lim="800000"/>
              <a:headEnd/>
              <a:tailEnd/>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itchFamily="49" charset="-122"/>
                </a:rPr>
                <a:t>后继偏移数</a:t>
              </a:r>
              <a:r>
                <a:rPr lang="en-US" altLang="zh-CN" sz="1600" b="1">
                  <a:effectLst>
                    <a:outerShdw blurRad="38100" dist="38100" dir="2700000" algn="tl">
                      <a:srgbClr val="FFFFFF"/>
                    </a:outerShdw>
                  </a:effectLst>
                  <a:latin typeface="+mn-lt"/>
                  <a:ea typeface="楷体" pitchFamily="49" charset="-122"/>
                </a:rPr>
                <a:t>23</a:t>
              </a:r>
            </a:p>
          </p:txBody>
        </p:sp>
        <p:sp>
          <p:nvSpPr>
            <p:cNvPr id="821281" name="AutoShape 33"/>
            <p:cNvSpPr>
              <a:spLocks/>
            </p:cNvSpPr>
            <p:nvPr/>
          </p:nvSpPr>
          <p:spPr bwMode="auto">
            <a:xfrm rot="5400000">
              <a:off x="4422" y="90"/>
              <a:ext cx="91" cy="635"/>
            </a:xfrm>
            <a:prstGeom prst="leftBrace">
              <a:avLst>
                <a:gd name="adj1" fmla="val 58150"/>
                <a:gd name="adj2" fmla="val 50000"/>
              </a:avLst>
            </a:prstGeom>
            <a:noFill/>
            <a:ln w="28575">
              <a:solidFill>
                <a:srgbClr val="0000FF"/>
              </a:solidFill>
              <a:round/>
              <a:headEnd/>
              <a:tailEnd/>
            </a:ln>
            <a:effectLst/>
          </p:spPr>
          <p:txBody>
            <a:bodyPr wrap="none" anchor="ctr"/>
            <a:lstStyle/>
            <a:p>
              <a:endParaRPr lang="zh-CN" altLang="en-US"/>
            </a:p>
          </p:txBody>
        </p:sp>
        <p:sp>
          <p:nvSpPr>
            <p:cNvPr id="821282" name="Text Box 34"/>
            <p:cNvSpPr txBox="1">
              <a:spLocks noChangeArrowheads="1"/>
            </p:cNvSpPr>
            <p:nvPr/>
          </p:nvSpPr>
          <p:spPr bwMode="auto">
            <a:xfrm>
              <a:off x="4075" y="164"/>
              <a:ext cx="908" cy="212"/>
            </a:xfrm>
            <a:prstGeom prst="rect">
              <a:avLst/>
            </a:prstGeom>
            <a:noFill/>
            <a:ln w="9525">
              <a:noFill/>
              <a:miter lim="800000"/>
              <a:headEnd/>
              <a:tailEnd/>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itchFamily="49" charset="-122"/>
                </a:rPr>
                <a:t>前驱偏移数</a:t>
              </a:r>
              <a:r>
                <a:rPr lang="en-US" altLang="zh-CN" sz="1600" b="1" dirty="0">
                  <a:effectLst>
                    <a:outerShdw blurRad="38100" dist="38100" dir="2700000" algn="tl">
                      <a:srgbClr val="FFFFFF"/>
                    </a:outerShdw>
                  </a:effectLst>
                  <a:latin typeface="+mn-lt"/>
                  <a:ea typeface="楷体" pitchFamily="49" charset="-122"/>
                </a:rPr>
                <a:t>4</a:t>
              </a:r>
            </a:p>
          </p:txBody>
        </p:sp>
      </p:grpSp>
      <p:grpSp>
        <p:nvGrpSpPr>
          <p:cNvPr id="821284" name="Group 36"/>
          <p:cNvGrpSpPr>
            <a:grpSpLocks/>
          </p:cNvGrpSpPr>
          <p:nvPr/>
        </p:nvGrpSpPr>
        <p:grpSpPr bwMode="auto">
          <a:xfrm>
            <a:off x="-12047" y="0"/>
            <a:ext cx="446088" cy="6858000"/>
            <a:chOff x="0" y="0"/>
            <a:chExt cx="281" cy="4320"/>
          </a:xfrm>
        </p:grpSpPr>
        <p:sp>
          <p:nvSpPr>
            <p:cNvPr id="821285" name="Text Box 3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21286" name="Text Box 3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DC32E96-D76B-9F61-A47C-953AD7A3F313}"/>
              </a:ext>
            </a:extLst>
          </p:cNvPr>
          <p:cNvSpPr>
            <a:spLocks noGrp="1"/>
          </p:cNvSpPr>
          <p:nvPr>
            <p:ph type="sldNum" sz="quarter" idx="12"/>
          </p:nvPr>
        </p:nvSpPr>
        <p:spPr/>
        <p:txBody>
          <a:bodyPr/>
          <a:lstStyle/>
          <a:p>
            <a:fld id="{15D7C00E-7268-483F-89C0-8B682B5C72E5}" type="slidenum">
              <a:rPr lang="en-US" altLang="zh-CN" smtClean="0"/>
              <a:pPr/>
              <a:t>48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1271"/>
                                        </p:tgtEl>
                                        <p:attrNameLst>
                                          <p:attrName>style.visibility</p:attrName>
                                        </p:attrNameLst>
                                      </p:cBhvr>
                                      <p:to>
                                        <p:strVal val="visible"/>
                                      </p:to>
                                    </p:set>
                                    <p:animEffect transition="in" filter="box(out)">
                                      <p:cBhvr>
                                        <p:cTn id="7" dur="500"/>
                                        <p:tgtEl>
                                          <p:spTgt spid="82127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7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301" name="Rectangle 5" descr="信纸"/>
          <p:cNvSpPr>
            <a:spLocks noChangeArrowheads="1"/>
          </p:cNvSpPr>
          <p:nvPr/>
        </p:nvSpPr>
        <p:spPr bwMode="auto">
          <a:xfrm>
            <a:off x="1499568" y="697041"/>
            <a:ext cx="7488237" cy="4832092"/>
          </a:xfrm>
          <a:prstGeom prst="rect">
            <a:avLst/>
          </a:prstGeom>
          <a:blipFill dpi="0" rotWithShape="1">
            <a:blip r:embed="rId5"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ch1, ch2;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变量定义</a:t>
            </a:r>
          </a:p>
          <a:p>
            <a:pPr marL="457200" indent="-457200">
              <a:tabLst>
                <a:tab pos="800100" algn="l"/>
              </a:tabLst>
            </a:pPr>
            <a:endParaRPr lang="zh-CN" altLang="en-US" sz="2000" b="1" dirty="0">
              <a:solidFill>
                <a:srgbClr val="0033CC"/>
              </a:solidFill>
              <a:effectLst>
                <a:outerShdw blurRad="38100" dist="38100" dir="2700000" algn="tl">
                  <a:srgbClr val="000000"/>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读取一字符  </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('\n');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换行</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ch1 = 'z' - ('z'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+ 1) % 26;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求前驱字符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 + 1) % 26;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求后继字符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("ch1 = %c, ch2 = %c\n",ch1,ch2);  </a:t>
            </a:r>
            <a:r>
              <a:rPr lang="en-US" altLang="zh-CN" sz="2000" b="1" dirty="0">
                <a:solidFill>
                  <a:srgbClr val="0033CC"/>
                </a:solidFill>
                <a:effectLst>
                  <a:outerShdw blurRad="38100" dist="38100" dir="2700000" algn="tl">
                    <a:srgbClr val="000000"/>
                  </a:outerShdw>
                </a:effectLst>
                <a:latin typeface="+mn-lt"/>
                <a:ea typeface="楷体" pitchFamily="49" charset="-122"/>
              </a:rPr>
              <a:t>//</a:t>
            </a:r>
            <a:r>
              <a:rPr lang="zh-CN" altLang="en-US" sz="2000" b="1" dirty="0">
                <a:solidFill>
                  <a:srgbClr val="0033CC"/>
                </a:solidFill>
                <a:effectLst>
                  <a:outerShdw blurRad="38100" dist="38100" dir="2700000" algn="tl">
                    <a:srgbClr val="000000"/>
                  </a:outerShdw>
                </a:effectLst>
                <a:latin typeface="+mn-lt"/>
                <a:ea typeface="楷体" pitchFamily="49" charset="-122"/>
              </a:rPr>
              <a:t>显示结果</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823302" name="Text Box 6"/>
          <p:cNvSpPr txBox="1">
            <a:spLocks noChangeArrowheads="1"/>
          </p:cNvSpPr>
          <p:nvPr/>
        </p:nvSpPr>
        <p:spPr bwMode="auto">
          <a:xfrm>
            <a:off x="688865" y="173038"/>
            <a:ext cx="2362919" cy="45720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latin typeface="隶书" pitchFamily="49" charset="-122"/>
                <a:ea typeface="隶书" pitchFamily="49" charset="-122"/>
              </a:rPr>
              <a:t>具体程序如下：</a:t>
            </a:r>
          </a:p>
        </p:txBody>
      </p:sp>
      <p:grpSp>
        <p:nvGrpSpPr>
          <p:cNvPr id="823306" name="Group 10"/>
          <p:cNvGrpSpPr>
            <a:grpSpLocks/>
          </p:cNvGrpSpPr>
          <p:nvPr/>
        </p:nvGrpSpPr>
        <p:grpSpPr bwMode="auto">
          <a:xfrm>
            <a:off x="5824090" y="5645151"/>
            <a:ext cx="5024438" cy="968375"/>
            <a:chOff x="2330" y="3604"/>
            <a:chExt cx="3165" cy="610"/>
          </a:xfrm>
        </p:grpSpPr>
        <p:sp>
          <p:nvSpPr>
            <p:cNvPr id="823304" name="Text Box 8" descr="新闻纸"/>
            <p:cNvSpPr txBox="1">
              <a:spLocks noChangeArrowheads="1"/>
            </p:cNvSpPr>
            <p:nvPr/>
          </p:nvSpPr>
          <p:spPr bwMode="auto">
            <a:xfrm>
              <a:off x="2336" y="3884"/>
              <a:ext cx="3159" cy="330"/>
            </a:xfrm>
            <a:prstGeom prst="rect">
              <a:avLst/>
            </a:prstGeom>
            <a:solidFill>
              <a:schemeClr val="bg1"/>
            </a:soli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b="1">
                  <a:solidFill>
                    <a:srgbClr val="0033CC"/>
                  </a:solidFill>
                  <a:effectLst>
                    <a:outerShdw blurRad="38100" dist="38100" dir="2700000" algn="tl">
                      <a:srgbClr val="C0C0C0"/>
                    </a:outerShdw>
                  </a:effectLst>
                </a:rPr>
                <a:t>ch1 = v, ch2 = x</a:t>
              </a:r>
            </a:p>
          </p:txBody>
        </p:sp>
        <p:sp>
          <p:nvSpPr>
            <p:cNvPr id="823305" name="Text Box 9"/>
            <p:cNvSpPr txBox="1">
              <a:spLocks noChangeArrowheads="1"/>
            </p:cNvSpPr>
            <p:nvPr/>
          </p:nvSpPr>
          <p:spPr bwMode="auto">
            <a:xfrm>
              <a:off x="2330" y="3604"/>
              <a:ext cx="2721" cy="288"/>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itchFamily="49" charset="-122"/>
                </a:rPr>
                <a:t>运行结果</a:t>
              </a:r>
              <a:r>
                <a:rPr lang="en-US" altLang="zh-CN" b="1" dirty="0">
                  <a:solidFill>
                    <a:srgbClr val="FF33CC"/>
                  </a:solidFill>
                  <a:effectLst>
                    <a:outerShdw blurRad="38100" dist="38100" dir="2700000" algn="tl">
                      <a:srgbClr val="000000"/>
                    </a:outerShdw>
                  </a:effectLst>
                  <a:ea typeface="隶书" pitchFamily="49" charset="-122"/>
                </a:rPr>
                <a:t>(</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假设输入字母为</a:t>
              </a:r>
              <a:r>
                <a:rPr lang="en-US" altLang="zh-CN" b="1" dirty="0">
                  <a:solidFill>
                    <a:srgbClr val="FF33CC"/>
                  </a:solidFill>
                  <a:effectLst>
                    <a:outerShdw blurRad="38100" dist="38100" dir="2700000" algn="tl">
                      <a:srgbClr val="000000"/>
                    </a:outerShdw>
                  </a:effectLst>
                  <a:latin typeface="隶书" pitchFamily="49" charset="-122"/>
                  <a:ea typeface="隶书" pitchFamily="49" charset="-122"/>
                </a:rPr>
                <a:t>w)</a:t>
              </a:r>
              <a:r>
                <a:rPr lang="zh-CN" altLang="en-US" b="1" dirty="0">
                  <a:solidFill>
                    <a:srgbClr val="FF33CC"/>
                  </a:solidFill>
                  <a:effectLst>
                    <a:outerShdw blurRad="38100" dist="38100" dir="2700000" algn="tl">
                      <a:srgbClr val="000000"/>
                    </a:outerShdw>
                  </a:effectLst>
                  <a:latin typeface="隶书" pitchFamily="49" charset="-122"/>
                  <a:ea typeface="隶书" pitchFamily="49" charset="-122"/>
                </a:rPr>
                <a:t>：</a:t>
              </a:r>
              <a:r>
                <a:rPr lang="zh-CN" altLang="en-US" dirty="0">
                  <a:solidFill>
                    <a:srgbClr val="FF33CC"/>
                  </a:solidFill>
                  <a:latin typeface="隶书" pitchFamily="49" charset="-122"/>
                  <a:ea typeface="隶书" pitchFamily="49" charset="-122"/>
                </a:rPr>
                <a:t> </a:t>
              </a:r>
            </a:p>
          </p:txBody>
        </p:sp>
      </p:grpSp>
      <p:grpSp>
        <p:nvGrpSpPr>
          <p:cNvPr id="823307" name="Group 11"/>
          <p:cNvGrpSpPr>
            <a:grpSpLocks/>
          </p:cNvGrpSpPr>
          <p:nvPr/>
        </p:nvGrpSpPr>
        <p:grpSpPr bwMode="auto">
          <a:xfrm>
            <a:off x="-8049" y="0"/>
            <a:ext cx="446088" cy="6858000"/>
            <a:chOff x="0" y="0"/>
            <a:chExt cx="281" cy="4320"/>
          </a:xfrm>
        </p:grpSpPr>
        <p:sp>
          <p:nvSpPr>
            <p:cNvPr id="82330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2330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3B35E8E-9E22-D805-1129-849350B93B00}"/>
              </a:ext>
            </a:extLst>
          </p:cNvPr>
          <p:cNvSpPr>
            <a:spLocks noGrp="1"/>
          </p:cNvSpPr>
          <p:nvPr>
            <p:ph type="sldNum" sz="quarter" idx="12"/>
          </p:nvPr>
        </p:nvSpPr>
        <p:spPr/>
        <p:txBody>
          <a:bodyPr/>
          <a:lstStyle/>
          <a:p>
            <a:fld id="{15D7C00E-7268-483F-89C0-8B682B5C72E5}" type="slidenum">
              <a:rPr lang="en-US" altLang="zh-CN" smtClean="0"/>
              <a:pPr/>
              <a:t>49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3301"/>
                                        </p:tgtEl>
                                        <p:attrNameLst>
                                          <p:attrName>style.visibility</p:attrName>
                                        </p:attrNameLst>
                                      </p:cBhvr>
                                      <p:to>
                                        <p:strVal val="visible"/>
                                      </p:to>
                                    </p:set>
                                    <p:animEffect transition="in" filter="box(out)">
                                      <p:cBhvr>
                                        <p:cTn id="7" dur="500"/>
                                        <p:tgtEl>
                                          <p:spTgt spid="82330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3306"/>
                                        </p:tgtEl>
                                        <p:attrNameLst>
                                          <p:attrName>style.visibility</p:attrName>
                                        </p:attrNameLst>
                                      </p:cBhvr>
                                      <p:to>
                                        <p:strVal val="visible"/>
                                      </p:to>
                                    </p:set>
                                    <p:animEffect transition="in" filter="box(out)">
                                      <p:cBhvr>
                                        <p:cTn id="12" dur="500"/>
                                        <p:tgtEl>
                                          <p:spTgt spid="82330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3970" name="Rectangle 2"/>
          <p:cNvSpPr>
            <a:spLocks noGrp="1" noChangeArrowheads="1"/>
          </p:cNvSpPr>
          <p:nvPr>
            <p:ph type="body" idx="4294967295"/>
          </p:nvPr>
        </p:nvSpPr>
        <p:spPr>
          <a:xfrm>
            <a:off x="498093"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itchFamily="49" charset="-122"/>
                <a:ea typeface="隶书" pitchFamily="49" charset="-122"/>
              </a:rPr>
              <a:t>4.1  </a:t>
            </a: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格式化输出</a:t>
            </a:r>
            <a:r>
              <a:rPr lang="en-US" altLang="zh-CN" dirty="0" err="1">
                <a:solidFill>
                  <a:srgbClr val="FF0000"/>
                </a:solidFill>
                <a:effectLst>
                  <a:outerShdw blurRad="38100" dist="38100" dir="2700000" algn="tl">
                    <a:srgbClr val="000000"/>
                  </a:outerShdw>
                </a:effectLst>
                <a:ea typeface="隶书" pitchFamily="49" charset="-122"/>
              </a:rPr>
              <a:t>printf</a:t>
            </a:r>
            <a:endParaRPr lang="en-US" altLang="zh-CN" dirty="0">
              <a:solidFill>
                <a:srgbClr val="FF0000"/>
              </a:solidFill>
              <a:effectLst>
                <a:outerShdw blurRad="38100" dist="38100" dir="2700000" algn="tl">
                  <a:srgbClr val="000000"/>
                </a:outerShdw>
              </a:effectLst>
              <a:ea typeface="隶书" pitchFamily="49" charset="-122"/>
            </a:endParaRPr>
          </a:p>
        </p:txBody>
      </p:sp>
      <p:sp>
        <p:nvSpPr>
          <p:cNvPr id="724014" name="Text Box 46"/>
          <p:cNvSpPr txBox="1">
            <a:spLocks noChangeArrowheads="1"/>
          </p:cNvSpPr>
          <p:nvPr/>
        </p:nvSpPr>
        <p:spPr bwMode="auto">
          <a:xfrm>
            <a:off x="983432" y="839788"/>
            <a:ext cx="22320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一般格式</a:t>
            </a:r>
          </a:p>
        </p:txBody>
      </p:sp>
      <p:sp>
        <p:nvSpPr>
          <p:cNvPr id="724015" name="Text Box 47"/>
          <p:cNvSpPr txBox="1">
            <a:spLocks noChangeArrowheads="1"/>
          </p:cNvSpPr>
          <p:nvPr/>
        </p:nvSpPr>
        <p:spPr bwMode="auto">
          <a:xfrm>
            <a:off x="1559496" y="1341438"/>
            <a:ext cx="9505056"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t" anchorCtr="0">
            <a:spAutoFit/>
          </a:bodyPr>
          <a:lstStyle/>
          <a:p>
            <a:pPr algn="ctr"/>
            <a:r>
              <a:rPr lang="en-US" altLang="zh-CN" sz="2000" b="1">
                <a:solidFill>
                  <a:srgbClr val="FF3300"/>
                </a:solidFill>
                <a:effectLst>
                  <a:outerShdw blurRad="38100" dist="38100" dir="2700000" algn="tl">
                    <a:srgbClr val="000000"/>
                  </a:outerShdw>
                </a:effectLst>
                <a:latin typeface="+mn-lt"/>
                <a:ea typeface="楷体" pitchFamily="49" charset="-122"/>
              </a:rPr>
              <a:t>printf ("</a:t>
            </a:r>
            <a:r>
              <a:rPr lang="zh-CN" altLang="en-US" sz="2000" b="1">
                <a:solidFill>
                  <a:srgbClr val="FF3300"/>
                </a:solidFill>
                <a:effectLst>
                  <a:outerShdw blurRad="38100" dist="38100" dir="2700000" algn="tl">
                    <a:srgbClr val="000000"/>
                  </a:outerShdw>
                </a:effectLst>
                <a:latin typeface="+mn-lt"/>
                <a:ea typeface="楷体" pitchFamily="49" charset="-122"/>
              </a:rPr>
              <a:t>格式控制字符串</a:t>
            </a:r>
            <a:r>
              <a:rPr lang="en-US" altLang="zh-CN" sz="2000" b="1">
                <a:solidFill>
                  <a:srgbClr val="FF3300"/>
                </a:solidFill>
                <a:effectLst>
                  <a:outerShdw blurRad="38100" dist="38100" dir="2700000" algn="tl">
                    <a:srgbClr val="000000"/>
                  </a:outerShdw>
                </a:effectLst>
                <a:latin typeface="+mn-lt"/>
                <a:ea typeface="楷体" pitchFamily="49" charset="-122"/>
              </a:rPr>
              <a:t>"</a:t>
            </a:r>
            <a:r>
              <a:rPr lang="zh-CN" altLang="en-US" sz="2000" b="1">
                <a:solidFill>
                  <a:srgbClr val="FF3300"/>
                </a:solidFill>
                <a:effectLst>
                  <a:outerShdw blurRad="38100" dist="38100" dir="2700000" algn="tl">
                    <a:srgbClr val="000000"/>
                  </a:outerShdw>
                </a:effectLst>
                <a:latin typeface="+mn-lt"/>
                <a:ea typeface="楷体" pitchFamily="49" charset="-122"/>
              </a:rPr>
              <a:t>，表达式</a:t>
            </a:r>
            <a:r>
              <a:rPr lang="en-US" altLang="zh-CN" sz="2000" b="1">
                <a:solidFill>
                  <a:srgbClr val="FF3300"/>
                </a:solidFill>
                <a:effectLst>
                  <a:outerShdw blurRad="38100" dist="38100" dir="2700000" algn="tl">
                    <a:srgbClr val="000000"/>
                  </a:outerShdw>
                </a:effectLst>
                <a:latin typeface="+mn-lt"/>
                <a:ea typeface="楷体" pitchFamily="49" charset="-122"/>
              </a:rPr>
              <a:t>1</a:t>
            </a:r>
            <a:r>
              <a:rPr lang="zh-CN" altLang="en-US" sz="2000" b="1">
                <a:solidFill>
                  <a:srgbClr val="FF3300"/>
                </a:solidFill>
                <a:effectLst>
                  <a:outerShdw blurRad="38100" dist="38100" dir="2700000" algn="tl">
                    <a:srgbClr val="000000"/>
                  </a:outerShdw>
                </a:effectLst>
                <a:latin typeface="+mn-lt"/>
                <a:ea typeface="楷体" pitchFamily="49" charset="-122"/>
              </a:rPr>
              <a:t>，表达式</a:t>
            </a:r>
            <a:r>
              <a:rPr lang="en-US" altLang="zh-CN" sz="2000" b="1">
                <a:solidFill>
                  <a:srgbClr val="FF3300"/>
                </a:solidFill>
                <a:effectLst>
                  <a:outerShdw blurRad="38100" dist="38100" dir="2700000" algn="tl">
                    <a:srgbClr val="000000"/>
                  </a:outerShdw>
                </a:effectLst>
                <a:latin typeface="+mn-lt"/>
                <a:ea typeface="楷体" pitchFamily="49" charset="-122"/>
              </a:rPr>
              <a:t>2</a:t>
            </a:r>
            <a:r>
              <a:rPr lang="zh-CN" altLang="en-US" sz="2000" b="1">
                <a:solidFill>
                  <a:srgbClr val="FF3300"/>
                </a:solidFill>
                <a:effectLst>
                  <a:outerShdw blurRad="38100" dist="38100" dir="2700000" algn="tl">
                    <a:srgbClr val="000000"/>
                  </a:outerShdw>
                </a:effectLst>
                <a:latin typeface="+mn-lt"/>
                <a:ea typeface="楷体" pitchFamily="49" charset="-122"/>
              </a:rPr>
              <a:t>，</a:t>
            </a:r>
            <a:r>
              <a:rPr lang="en-US" altLang="zh-CN" sz="2000" b="1">
                <a:solidFill>
                  <a:srgbClr val="FF3300"/>
                </a:solidFill>
                <a:effectLst>
                  <a:outerShdw blurRad="38100" dist="38100" dir="2700000" algn="tl">
                    <a:srgbClr val="000000"/>
                  </a:outerShdw>
                </a:effectLst>
                <a:latin typeface="+mn-lt"/>
                <a:ea typeface="楷体" pitchFamily="49" charset="-122"/>
              </a:rPr>
              <a:t>…</a:t>
            </a:r>
            <a:r>
              <a:rPr lang="zh-CN" altLang="en-US" sz="2000" b="1">
                <a:solidFill>
                  <a:srgbClr val="FF3300"/>
                </a:solidFill>
                <a:effectLst>
                  <a:outerShdw blurRad="38100" dist="38100" dir="2700000" algn="tl">
                    <a:srgbClr val="000000"/>
                  </a:outerShdw>
                </a:effectLst>
                <a:latin typeface="+mn-lt"/>
                <a:ea typeface="楷体" pitchFamily="49" charset="-122"/>
              </a:rPr>
              <a:t>，表达式</a:t>
            </a:r>
            <a:r>
              <a:rPr lang="en-US" altLang="zh-CN" sz="2000" b="1">
                <a:solidFill>
                  <a:srgbClr val="FF3300"/>
                </a:solidFill>
                <a:effectLst>
                  <a:outerShdw blurRad="38100" dist="38100" dir="2700000" algn="tl">
                    <a:srgbClr val="000000"/>
                  </a:outerShdw>
                </a:effectLst>
                <a:latin typeface="+mn-lt"/>
                <a:ea typeface="楷体" pitchFamily="49" charset="-122"/>
              </a:rPr>
              <a:t>n);</a:t>
            </a:r>
          </a:p>
        </p:txBody>
      </p:sp>
      <p:sp>
        <p:nvSpPr>
          <p:cNvPr id="724016" name="Text Box 48"/>
          <p:cNvSpPr txBox="1">
            <a:spLocks noChangeArrowheads="1"/>
          </p:cNvSpPr>
          <p:nvPr/>
        </p:nvSpPr>
        <p:spPr bwMode="auto">
          <a:xfrm>
            <a:off x="994628" y="1770063"/>
            <a:ext cx="22320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楷体" pitchFamily="49" charset="-122"/>
              </a:rPr>
              <a:t> </a:t>
            </a:r>
            <a:r>
              <a:rPr lang="zh-CN" altLang="en-US" b="1" dirty="0">
                <a:solidFill>
                  <a:srgbClr val="FF33CC"/>
                </a:solidFill>
                <a:effectLst>
                  <a:outerShdw blurRad="38100" dist="38100" dir="2700000" algn="tl">
                    <a:srgbClr val="000000"/>
                  </a:outerShdw>
                </a:effectLst>
                <a:latin typeface="+mn-lt"/>
                <a:ea typeface="楷体" pitchFamily="49" charset="-122"/>
              </a:rPr>
              <a:t>功能</a:t>
            </a:r>
          </a:p>
        </p:txBody>
      </p:sp>
      <p:sp>
        <p:nvSpPr>
          <p:cNvPr id="724017" name="Rectangle 49"/>
          <p:cNvSpPr>
            <a:spLocks noChangeArrowheads="1"/>
          </p:cNvSpPr>
          <p:nvPr/>
        </p:nvSpPr>
        <p:spPr bwMode="auto">
          <a:xfrm>
            <a:off x="683831" y="2190751"/>
            <a:ext cx="10884777" cy="830997"/>
          </a:xfrm>
          <a:prstGeom prst="rect">
            <a:avLst/>
          </a:prstGeom>
          <a:noFill/>
          <a:ln w="9525">
            <a:noFill/>
            <a:miter lim="800000"/>
            <a:headEnd/>
            <a:tailEnd/>
          </a:ln>
          <a:effectLst/>
        </p:spPr>
        <p:txBody>
          <a:bodyPr wrap="square" anchor="ctr">
            <a:spAutoFit/>
          </a:bodyPr>
          <a:lstStyle/>
          <a:p>
            <a:r>
              <a:rPr lang="en-US" altLang="zh-CN" b="1" dirty="0">
                <a:effectLst>
                  <a:innerShdw blurRad="63500" dist="50800" dir="5400000">
                    <a:prstClr val="black">
                      <a:alpha val="50000"/>
                    </a:prstClr>
                  </a:innerShdw>
                </a:effectLst>
                <a:latin typeface="+mn-lt"/>
                <a:ea typeface="楷体" pitchFamily="49" charset="-122"/>
              </a:rPr>
              <a:t>        </a:t>
            </a:r>
            <a:r>
              <a:rPr lang="zh-CN" altLang="en-US" b="1" dirty="0">
                <a:effectLst>
                  <a:innerShdw blurRad="63500" dist="50800" dir="5400000">
                    <a:prstClr val="black">
                      <a:alpha val="50000"/>
                    </a:prstClr>
                  </a:innerShdw>
                </a:effectLst>
                <a:latin typeface="+mn-lt"/>
                <a:ea typeface="楷体" pitchFamily="49" charset="-122"/>
              </a:rPr>
              <a:t>按照“格式控制字符串”的要求，将</a:t>
            </a:r>
            <a:r>
              <a:rPr lang="zh-CN" altLang="en-US" b="1" dirty="0">
                <a:solidFill>
                  <a:srgbClr val="3333FF"/>
                </a:solidFill>
                <a:effectLst>
                  <a:innerShdw blurRad="63500" dist="50800" dir="5400000">
                    <a:prstClr val="black">
                      <a:alpha val="50000"/>
                    </a:prstClr>
                  </a:innerShdw>
                </a:effectLst>
                <a:latin typeface="+mn-lt"/>
                <a:ea typeface="楷体"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itchFamily="49" charset="-122"/>
              </a:rPr>
              <a:t>1</a:t>
            </a:r>
            <a:r>
              <a:rPr lang="zh-CN" altLang="en-US" b="1" dirty="0">
                <a:solidFill>
                  <a:srgbClr val="3333FF"/>
                </a:solidFill>
                <a:effectLst>
                  <a:innerShdw blurRad="63500" dist="50800" dir="5400000">
                    <a:prstClr val="black">
                      <a:alpha val="50000"/>
                    </a:prstClr>
                  </a:innerShdw>
                </a:effectLst>
                <a:latin typeface="+mn-lt"/>
                <a:ea typeface="楷体"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itchFamily="49" charset="-122"/>
              </a:rPr>
              <a:t>2</a:t>
            </a:r>
            <a:r>
              <a:rPr lang="zh-CN" altLang="en-US" b="1" dirty="0">
                <a:solidFill>
                  <a:srgbClr val="3333FF"/>
                </a:solidFill>
                <a:effectLst>
                  <a:innerShdw blurRad="63500" dist="50800" dir="5400000">
                    <a:prstClr val="black">
                      <a:alpha val="50000"/>
                    </a:prstClr>
                  </a:innerShdw>
                </a:effectLst>
                <a:latin typeface="+mn-lt"/>
                <a:ea typeface="楷体" pitchFamily="49" charset="-122"/>
              </a:rPr>
              <a:t>，</a:t>
            </a:r>
            <a:r>
              <a:rPr lang="en-US" altLang="zh-CN" b="1" dirty="0">
                <a:solidFill>
                  <a:srgbClr val="3333FF"/>
                </a:solidFill>
                <a:effectLst>
                  <a:innerShdw blurRad="63500" dist="50800" dir="5400000">
                    <a:prstClr val="black">
                      <a:alpha val="50000"/>
                    </a:prstClr>
                  </a:innerShdw>
                </a:effectLst>
                <a:latin typeface="+mn-ea"/>
                <a:ea typeface="+mn-ea"/>
              </a:rPr>
              <a:t>…</a:t>
            </a:r>
            <a:r>
              <a:rPr lang="zh-CN" altLang="en-US" b="1" dirty="0">
                <a:solidFill>
                  <a:srgbClr val="3333FF"/>
                </a:solidFill>
                <a:effectLst>
                  <a:innerShdw blurRad="63500" dist="50800" dir="5400000">
                    <a:prstClr val="black">
                      <a:alpha val="50000"/>
                    </a:prstClr>
                  </a:innerShdw>
                </a:effectLst>
                <a:latin typeface="+mn-lt"/>
                <a:ea typeface="楷体"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itchFamily="49" charset="-122"/>
              </a:rPr>
              <a:t>n</a:t>
            </a:r>
            <a:r>
              <a:rPr lang="zh-CN" altLang="en-US" b="1" dirty="0">
                <a:effectLst>
                  <a:innerShdw blurRad="63500" dist="50800" dir="5400000">
                    <a:prstClr val="black">
                      <a:alpha val="50000"/>
                    </a:prstClr>
                  </a:innerShdw>
                </a:effectLst>
                <a:latin typeface="+mn-lt"/>
                <a:ea typeface="楷体" pitchFamily="49" charset="-122"/>
              </a:rPr>
              <a:t>的值显示在计算机屏幕上。</a:t>
            </a:r>
            <a:r>
              <a:rPr lang="zh-CN" altLang="en-US" dirty="0">
                <a:effectLst>
                  <a:innerShdw blurRad="63500" dist="50800" dir="5400000">
                    <a:prstClr val="black">
                      <a:alpha val="50000"/>
                    </a:prstClr>
                  </a:innerShdw>
                </a:effectLst>
                <a:latin typeface="+mn-lt"/>
                <a:ea typeface="楷体" pitchFamily="49" charset="-122"/>
              </a:rPr>
              <a:t> </a:t>
            </a:r>
          </a:p>
        </p:txBody>
      </p:sp>
      <p:sp>
        <p:nvSpPr>
          <p:cNvPr id="724018" name="Text Box 50"/>
          <p:cNvSpPr txBox="1">
            <a:spLocks noChangeArrowheads="1"/>
          </p:cNvSpPr>
          <p:nvPr/>
        </p:nvSpPr>
        <p:spPr bwMode="auto">
          <a:xfrm>
            <a:off x="987044" y="2982913"/>
            <a:ext cx="22320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a:solidFill>
                  <a:srgbClr val="FF33CC"/>
                </a:solidFill>
                <a:effectLst>
                  <a:outerShdw blurRad="38100" dist="38100" dir="2700000" algn="tl">
                    <a:srgbClr val="000000"/>
                  </a:outerShdw>
                </a:effectLst>
                <a:latin typeface="+mn-lt"/>
                <a:ea typeface="楷体" pitchFamily="49" charset="-122"/>
              </a:rPr>
              <a:t> </a:t>
            </a:r>
            <a:r>
              <a:rPr lang="zh-CN" altLang="en-US" b="1">
                <a:solidFill>
                  <a:srgbClr val="FF33CC"/>
                </a:solidFill>
                <a:effectLst>
                  <a:outerShdw blurRad="38100" dist="38100" dir="2700000" algn="tl">
                    <a:srgbClr val="000000"/>
                  </a:outerShdw>
                </a:effectLst>
                <a:latin typeface="+mn-lt"/>
                <a:ea typeface="楷体" pitchFamily="49" charset="-122"/>
              </a:rPr>
              <a:t>说明</a:t>
            </a:r>
          </a:p>
        </p:txBody>
      </p:sp>
      <p:sp>
        <p:nvSpPr>
          <p:cNvPr id="724019" name="Rectangle 51"/>
          <p:cNvSpPr>
            <a:spLocks noChangeArrowheads="1"/>
          </p:cNvSpPr>
          <p:nvPr/>
        </p:nvSpPr>
        <p:spPr bwMode="auto">
          <a:xfrm>
            <a:off x="839416" y="3429000"/>
            <a:ext cx="10741771" cy="1569660"/>
          </a:xfrm>
          <a:prstGeom prst="rect">
            <a:avLst/>
          </a:prstGeom>
          <a:noFill/>
          <a:ln w="9525">
            <a:noFill/>
            <a:miter lim="800000"/>
            <a:headEnd/>
            <a:tailEnd/>
          </a:ln>
          <a:effectLst/>
        </p:spPr>
        <p:txBody>
          <a:bodyPr wrap="square" anchor="ctr">
            <a:spAutoFit/>
          </a:bodyPr>
          <a:lstStyle/>
          <a:p>
            <a:pPr lvl="1">
              <a:tabLst>
                <a:tab pos="457200" algn="l"/>
              </a:tabLst>
            </a:pPr>
            <a:r>
              <a:rPr lang="zh-CN" altLang="en-US" b="1" dirty="0">
                <a:effectLst>
                  <a:innerShdw blurRad="63500" dist="50800" dir="5400000">
                    <a:prstClr val="black">
                      <a:alpha val="50000"/>
                    </a:prstClr>
                  </a:innerShdw>
                </a:effectLst>
                <a:latin typeface="+mn-lt"/>
                <a:ea typeface="楷体" pitchFamily="49" charset="-122"/>
              </a:rPr>
              <a:t>格式控制字符串用于指定输出格式。它包含两类字符：</a:t>
            </a:r>
            <a:endParaRPr lang="en-US" altLang="zh-CN" b="1" dirty="0">
              <a:effectLst>
                <a:innerShdw blurRad="63500" dist="50800" dir="5400000">
                  <a:prstClr val="black">
                    <a:alpha val="50000"/>
                  </a:prstClr>
                </a:innerShdw>
              </a:effectLst>
              <a:latin typeface="+mn-lt"/>
              <a:ea typeface="楷体"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常规字符：</a:t>
            </a:r>
            <a:r>
              <a:rPr lang="zh-CN" altLang="en-US" b="1" dirty="0">
                <a:effectLst>
                  <a:innerShdw blurRad="63500" dist="50800" dir="5400000">
                    <a:prstClr val="black">
                      <a:alpha val="50000"/>
                    </a:prstClr>
                  </a:innerShdw>
                </a:effectLst>
                <a:latin typeface="+mn-lt"/>
                <a:ea typeface="楷体" pitchFamily="49" charset="-122"/>
              </a:rPr>
              <a:t>包括可显示字符和用转义字符表示的字符。</a:t>
            </a:r>
            <a:endParaRPr lang="en-US" altLang="zh-CN" b="1" dirty="0">
              <a:effectLst>
                <a:innerShdw blurRad="63500" dist="50800" dir="5400000">
                  <a:prstClr val="black">
                    <a:alpha val="50000"/>
                  </a:prstClr>
                </a:innerShdw>
              </a:effectLst>
              <a:latin typeface="+mn-lt"/>
              <a:ea typeface="楷体"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格式控制符：</a:t>
            </a:r>
            <a:r>
              <a:rPr lang="zh-CN" altLang="en-US" b="1" dirty="0">
                <a:effectLst>
                  <a:innerShdw blurRad="63500" dist="50800" dir="5400000">
                    <a:prstClr val="black">
                      <a:alpha val="50000"/>
                    </a:prstClr>
                  </a:innerShdw>
                </a:effectLst>
                <a:latin typeface="+mn-lt"/>
                <a:ea typeface="楷体" pitchFamily="49" charset="-122"/>
              </a:rPr>
              <a:t>以</a:t>
            </a:r>
            <a:r>
              <a:rPr lang="en-US" altLang="zh-CN" b="1" dirty="0">
                <a:effectLst>
                  <a:innerShdw blurRad="63500" dist="50800" dir="5400000">
                    <a:prstClr val="black">
                      <a:alpha val="50000"/>
                    </a:prstClr>
                  </a:innerShdw>
                </a:effectLst>
                <a:latin typeface="+mn-lt"/>
                <a:ea typeface="楷体" pitchFamily="49" charset="-122"/>
              </a:rPr>
              <a:t>%</a:t>
            </a:r>
            <a:r>
              <a:rPr lang="zh-CN" altLang="en-US" b="1" dirty="0">
                <a:effectLst>
                  <a:innerShdw blurRad="63500" dist="50800" dir="5400000">
                    <a:prstClr val="black">
                      <a:alpha val="50000"/>
                    </a:prstClr>
                  </a:innerShdw>
                </a:effectLst>
                <a:latin typeface="+mn-lt"/>
                <a:ea typeface="楷体" pitchFamily="49" charset="-122"/>
              </a:rPr>
              <a:t>开头的一个或多个字符，以说明输出数据的类型、形式、长度、小数位数等。其格式为：</a:t>
            </a:r>
          </a:p>
        </p:txBody>
      </p:sp>
      <p:sp>
        <p:nvSpPr>
          <p:cNvPr id="724020" name="Rectangle 52"/>
          <p:cNvSpPr>
            <a:spLocks noChangeArrowheads="1"/>
          </p:cNvSpPr>
          <p:nvPr/>
        </p:nvSpPr>
        <p:spPr bwMode="auto">
          <a:xfrm>
            <a:off x="1848098" y="5045114"/>
            <a:ext cx="6264126" cy="40011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a:solidFill>
                  <a:srgbClr val="FF33CC"/>
                </a:solidFill>
                <a:effectLst>
                  <a:outerShdw blurRad="38100" dist="38100" dir="2700000" algn="tl">
                    <a:srgbClr val="FFFFFF"/>
                  </a:outerShdw>
                </a:effectLst>
                <a:latin typeface="楷体" pitchFamily="49" charset="-122"/>
                <a:ea typeface="楷体" pitchFamily="49" charset="-122"/>
              </a:rPr>
              <a:t>%[</a:t>
            </a:r>
            <a:r>
              <a:rPr kumimoji="0" lang="zh-CN" altLang="en-US" sz="2000" b="1" dirty="0">
                <a:solidFill>
                  <a:srgbClr val="FF33CC"/>
                </a:solidFill>
                <a:effectLst>
                  <a:outerShdw blurRad="38100" dist="38100" dir="2700000" algn="tl">
                    <a:srgbClr val="FFFFFF"/>
                  </a:outerShdw>
                </a:effectLst>
                <a:latin typeface="楷体" pitchFamily="49" charset="-122"/>
                <a:ea typeface="楷体" pitchFamily="49" charset="-122"/>
              </a:rPr>
              <a:t>修饰符</a:t>
            </a:r>
            <a:r>
              <a:rPr kumimoji="0" lang="en-US" altLang="zh-CN" sz="2000" b="1" dirty="0">
                <a:solidFill>
                  <a:srgbClr val="FF33CC"/>
                </a:solidFill>
                <a:effectLst>
                  <a:outerShdw blurRad="38100" dist="38100" dir="2700000" algn="tl">
                    <a:srgbClr val="FFFFFF"/>
                  </a:outerShdw>
                </a:effectLst>
                <a:latin typeface="楷体" pitchFamily="49" charset="-122"/>
                <a:ea typeface="楷体" pitchFamily="49" charset="-122"/>
              </a:rPr>
              <a:t>]</a:t>
            </a:r>
            <a:r>
              <a:rPr kumimoji="0" lang="zh-CN" altLang="en-US" sz="2000" b="1" dirty="0">
                <a:solidFill>
                  <a:srgbClr val="FF33CC"/>
                </a:solidFill>
                <a:effectLst>
                  <a:outerShdw blurRad="38100" dist="38100" dir="2700000" algn="tl">
                    <a:srgbClr val="FFFFFF"/>
                  </a:outerShdw>
                </a:effectLst>
                <a:latin typeface="楷体" pitchFamily="49" charset="-122"/>
                <a:ea typeface="楷体" pitchFamily="49" charset="-122"/>
              </a:rPr>
              <a:t>格式转换字符</a:t>
            </a:r>
          </a:p>
        </p:txBody>
      </p:sp>
      <p:sp>
        <p:nvSpPr>
          <p:cNvPr id="724021" name="Rectangle 53" descr="信纸"/>
          <p:cNvSpPr>
            <a:spLocks noChangeArrowheads="1"/>
          </p:cNvSpPr>
          <p:nvPr/>
        </p:nvSpPr>
        <p:spPr bwMode="auto">
          <a:xfrm>
            <a:off x="1836239" y="5675314"/>
            <a:ext cx="7500939" cy="860425"/>
          </a:xfrm>
          <a:prstGeom prst="rect">
            <a:avLst/>
          </a:prstGeom>
          <a:solidFill>
            <a:schemeClr val="bg1"/>
          </a:soli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kumimoji="0" lang="zh-CN" altLang="en-US" b="1" dirty="0">
                <a:solidFill>
                  <a:srgbClr val="FF33CC"/>
                </a:solidFill>
                <a:effectLst>
                  <a:outerShdw blurRad="38100" dist="38100" dir="2700000" algn="tl">
                    <a:srgbClr val="000000"/>
                  </a:outerShdw>
                </a:effectLst>
                <a:latin typeface="隶书" pitchFamily="49" charset="-122"/>
                <a:ea typeface="隶书" pitchFamily="49" charset="-122"/>
              </a:rPr>
              <a:t>例：</a:t>
            </a:r>
            <a:r>
              <a:rPr kumimoji="0" lang="zh-CN" altLang="en-US" sz="2000" b="1" dirty="0">
                <a:solidFill>
                  <a:srgbClr val="FF33CC"/>
                </a:solidFill>
                <a:effectLst>
                  <a:outerShdw blurRad="38100" dist="38100" dir="2700000" algn="tl">
                    <a:srgbClr val="FFFFFF"/>
                  </a:outerShdw>
                </a:effectLst>
                <a:latin typeface="隶书" pitchFamily="49" charset="-122"/>
                <a:ea typeface="隶书" pitchFamily="49" charset="-122"/>
              </a:rPr>
              <a:t>   </a:t>
            </a:r>
            <a:r>
              <a:rPr kumimoji="0" lang="en-US" altLang="zh-CN" b="1" dirty="0">
                <a:effectLst>
                  <a:outerShdw blurRad="38100" dist="38100" dir="2700000" algn="tl">
                    <a:srgbClr val="FFFFFF"/>
                  </a:outerShdw>
                </a:effectLst>
                <a:ea typeface="楷体_GB2312" pitchFamily="49" charset="-122"/>
              </a:rPr>
              <a:t>long </a:t>
            </a:r>
            <a:r>
              <a:rPr kumimoji="0" lang="en-US" altLang="zh-CN" b="1" dirty="0" err="1">
                <a:effectLst>
                  <a:outerShdw blurRad="38100" dist="38100" dir="2700000" algn="tl">
                    <a:srgbClr val="FFFFFF"/>
                  </a:outerShdw>
                </a:effectLst>
                <a:ea typeface="楷体_GB2312" pitchFamily="49" charset="-122"/>
              </a:rPr>
              <a:t>int</a:t>
            </a:r>
            <a:r>
              <a:rPr kumimoji="0" lang="en-US" altLang="zh-CN" b="1" dirty="0">
                <a:effectLst>
                  <a:outerShdw blurRad="38100" dist="38100" dir="2700000" algn="tl">
                    <a:srgbClr val="FFFFFF"/>
                  </a:outerShdw>
                </a:effectLst>
                <a:ea typeface="楷体_GB2312" pitchFamily="49" charset="-122"/>
              </a:rPr>
              <a:t> x = 0x8AB6;</a:t>
            </a:r>
          </a:p>
          <a:p>
            <a:r>
              <a:rPr kumimoji="0" lang="en-US" altLang="zh-CN" b="1" dirty="0">
                <a:effectLst>
                  <a:outerShdw blurRad="38100" dist="38100" dir="2700000" algn="tl">
                    <a:srgbClr val="FFFFFF"/>
                  </a:outerShdw>
                </a:effectLst>
                <a:ea typeface="楷体_GB2312" pitchFamily="49" charset="-122"/>
              </a:rPr>
              <a:t>             </a:t>
            </a:r>
            <a:r>
              <a:rPr kumimoji="0" lang="en-US" altLang="zh-CN" b="1" dirty="0" err="1">
                <a:effectLst>
                  <a:outerShdw blurRad="38100" dist="38100" dir="2700000" algn="tl">
                    <a:srgbClr val="FFFFFF"/>
                  </a:outerShdw>
                </a:effectLst>
                <a:ea typeface="楷体_GB2312" pitchFamily="49" charset="-122"/>
              </a:rPr>
              <a:t>printf</a:t>
            </a:r>
            <a:r>
              <a:rPr kumimoji="0" lang="en-US" altLang="zh-CN" b="1" dirty="0">
                <a:effectLst>
                  <a:outerShdw blurRad="38100" dist="38100" dir="2700000" algn="tl">
                    <a:srgbClr val="FFFFFF"/>
                  </a:outerShdw>
                </a:effectLst>
                <a:ea typeface="楷体_GB2312" pitchFamily="49" charset="-122"/>
              </a:rPr>
              <a:t> (“</a:t>
            </a:r>
            <a:r>
              <a:rPr kumimoji="0" lang="en-US" altLang="zh-CN" b="1" u="sng" dirty="0">
                <a:solidFill>
                  <a:srgbClr val="FF3300"/>
                </a:solidFill>
                <a:effectLst>
                  <a:outerShdw blurRad="38100" dist="38100" dir="2700000" algn="tl">
                    <a:srgbClr val="000000"/>
                  </a:outerShdw>
                </a:effectLst>
                <a:ea typeface="楷体_GB2312" pitchFamily="49" charset="-122"/>
              </a:rPr>
              <a:t>The Value of x is</a:t>
            </a:r>
            <a:r>
              <a:rPr kumimoji="0" lang="en-US" altLang="zh-CN" b="1" dirty="0">
                <a:effectLst>
                  <a:outerShdw blurRad="38100" dist="38100" dir="2700000" algn="tl">
                    <a:srgbClr val="FFFFFF"/>
                  </a:outerShdw>
                </a:effectLst>
                <a:ea typeface="楷体_GB2312" pitchFamily="49" charset="-122"/>
              </a:rPr>
              <a:t> %ld</a:t>
            </a:r>
            <a:r>
              <a:rPr kumimoji="0" lang="en-US" altLang="zh-CN" b="1" u="sng" dirty="0">
                <a:solidFill>
                  <a:srgbClr val="FF3300"/>
                </a:solidFill>
                <a:effectLst>
                  <a:outerShdw blurRad="38100" dist="38100" dir="2700000" algn="tl">
                    <a:srgbClr val="000000"/>
                  </a:outerShdw>
                </a:effectLst>
                <a:ea typeface="楷体_GB2312" pitchFamily="49" charset="-122"/>
              </a:rPr>
              <a:t>\n</a:t>
            </a:r>
            <a:r>
              <a:rPr kumimoji="0" lang="en-US" altLang="zh-CN" b="1" dirty="0">
                <a:effectLst>
                  <a:outerShdw blurRad="38100" dist="38100" dir="2700000" algn="tl">
                    <a:srgbClr val="FFFFFF"/>
                  </a:outerShdw>
                </a:effectLst>
                <a:ea typeface="楷体_GB2312" pitchFamily="49" charset="-122"/>
              </a:rPr>
              <a:t>”, x);</a:t>
            </a:r>
          </a:p>
        </p:txBody>
      </p:sp>
      <p:sp>
        <p:nvSpPr>
          <p:cNvPr id="724023" name="AutoShape 55"/>
          <p:cNvSpPr>
            <a:spLocks noChangeArrowheads="1"/>
          </p:cNvSpPr>
          <p:nvPr/>
        </p:nvSpPr>
        <p:spPr bwMode="auto">
          <a:xfrm>
            <a:off x="1920379" y="4797426"/>
            <a:ext cx="1728787" cy="504825"/>
          </a:xfrm>
          <a:prstGeom prst="wedgeRoundRectCallout">
            <a:avLst>
              <a:gd name="adj1" fmla="val 100231"/>
              <a:gd name="adj2" fmla="val 22547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itchFamily="49" charset="-122"/>
                <a:ea typeface="楷体" pitchFamily="49" charset="-122"/>
              </a:rPr>
              <a:t>常规字符</a:t>
            </a:r>
          </a:p>
        </p:txBody>
      </p:sp>
      <p:sp>
        <p:nvSpPr>
          <p:cNvPr id="724024" name="AutoShape 56"/>
          <p:cNvSpPr>
            <a:spLocks noChangeArrowheads="1"/>
          </p:cNvSpPr>
          <p:nvPr/>
        </p:nvSpPr>
        <p:spPr bwMode="auto">
          <a:xfrm>
            <a:off x="7608390" y="4652963"/>
            <a:ext cx="1728788" cy="793750"/>
          </a:xfrm>
          <a:prstGeom prst="wedgeRoundRectCallout">
            <a:avLst>
              <a:gd name="adj1" fmla="val -88843"/>
              <a:gd name="adj2" fmla="val 14960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itchFamily="49" charset="-122"/>
                <a:ea typeface="楷体" pitchFamily="49" charset="-122"/>
              </a:rPr>
              <a:t>常规字符</a:t>
            </a:r>
          </a:p>
          <a:p>
            <a:pPr algn="ct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转义符</a:t>
            </a: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p>
        </p:txBody>
      </p:sp>
      <p:sp>
        <p:nvSpPr>
          <p:cNvPr id="724025" name="AutoShape 57"/>
          <p:cNvSpPr>
            <a:spLocks noChangeArrowheads="1"/>
          </p:cNvSpPr>
          <p:nvPr/>
        </p:nvSpPr>
        <p:spPr bwMode="auto">
          <a:xfrm>
            <a:off x="3979365" y="4437064"/>
            <a:ext cx="1728788" cy="865187"/>
          </a:xfrm>
          <a:prstGeom prst="wedgeRoundRectCallout">
            <a:avLst>
              <a:gd name="adj1" fmla="val 100231"/>
              <a:gd name="adj2" fmla="val 152384"/>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itchFamily="49" charset="-122"/>
                <a:ea typeface="楷体" pitchFamily="49" charset="-122"/>
              </a:rPr>
              <a:t>格式控制符</a:t>
            </a:r>
          </a:p>
          <a:p>
            <a:pPr algn="ctr"/>
            <a:r>
              <a:rPr kumimoji="0" lang="zh-CN" altLang="en-US" sz="2000" b="1">
                <a:solidFill>
                  <a:schemeClr val="accent2"/>
                </a:solidFill>
                <a:effectLst>
                  <a:outerShdw blurRad="38100" dist="38100" dir="2700000" algn="tl">
                    <a:srgbClr val="000000"/>
                  </a:outerShdw>
                </a:effectLst>
                <a:latin typeface="楷体" pitchFamily="49" charset="-122"/>
                <a:ea typeface="楷体" pitchFamily="49" charset="-122"/>
              </a:rPr>
              <a:t>（修饰符）</a:t>
            </a:r>
            <a:endParaRPr lang="zh-CN" altLang="en-US" sz="2000" b="1">
              <a:solidFill>
                <a:schemeClr val="accent2"/>
              </a:solidFill>
              <a:effectLst>
                <a:outerShdw blurRad="38100" dist="38100" dir="2700000" algn="tl">
                  <a:srgbClr val="000000"/>
                </a:outerShdw>
              </a:effectLst>
              <a:latin typeface="楷体" pitchFamily="49" charset="-122"/>
              <a:ea typeface="楷体" pitchFamily="49" charset="-122"/>
            </a:endParaRPr>
          </a:p>
        </p:txBody>
      </p:sp>
      <p:sp>
        <p:nvSpPr>
          <p:cNvPr id="724026" name="AutoShape 58"/>
          <p:cNvSpPr>
            <a:spLocks noChangeArrowheads="1"/>
          </p:cNvSpPr>
          <p:nvPr/>
        </p:nvSpPr>
        <p:spPr bwMode="auto">
          <a:xfrm>
            <a:off x="5665290" y="3705225"/>
            <a:ext cx="2159000" cy="865188"/>
          </a:xfrm>
          <a:prstGeom prst="wedgeRoundRectCallout">
            <a:avLst>
              <a:gd name="adj1" fmla="val 366"/>
              <a:gd name="adj2" fmla="val 237338"/>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itchFamily="49" charset="-122"/>
                <a:ea typeface="楷体" pitchFamily="49" charset="-122"/>
              </a:rPr>
              <a:t>格式控制符</a:t>
            </a:r>
          </a:p>
          <a:p>
            <a:pPr algn="ctr"/>
            <a:r>
              <a:rPr kumimoji="0" lang="zh-CN" altLang="en-US" sz="2000" b="1">
                <a:solidFill>
                  <a:schemeClr val="accent2"/>
                </a:solidFill>
                <a:effectLst>
                  <a:outerShdw blurRad="38100" dist="38100" dir="2700000" algn="tl">
                    <a:srgbClr val="000000"/>
                  </a:outerShdw>
                </a:effectLst>
                <a:latin typeface="楷体" pitchFamily="49" charset="-122"/>
                <a:ea typeface="楷体" pitchFamily="49" charset="-122"/>
              </a:rPr>
              <a:t>（格式转换符）</a:t>
            </a:r>
            <a:endParaRPr lang="zh-CN" altLang="en-US" sz="2000" b="1">
              <a:solidFill>
                <a:schemeClr val="accent2"/>
              </a:solidFill>
              <a:effectLst>
                <a:outerShdw blurRad="38100" dist="38100" dir="2700000" algn="tl">
                  <a:srgbClr val="000000"/>
                </a:outerShdw>
              </a:effectLst>
              <a:latin typeface="楷体" pitchFamily="49" charset="-122"/>
              <a:ea typeface="楷体" pitchFamily="49" charset="-122"/>
            </a:endParaRPr>
          </a:p>
        </p:txBody>
      </p:sp>
      <p:grpSp>
        <p:nvGrpSpPr>
          <p:cNvPr id="724027" name="Group 59"/>
          <p:cNvGrpSpPr>
            <a:grpSpLocks/>
          </p:cNvGrpSpPr>
          <p:nvPr/>
        </p:nvGrpSpPr>
        <p:grpSpPr bwMode="auto">
          <a:xfrm>
            <a:off x="-14670" y="0"/>
            <a:ext cx="446088" cy="6858000"/>
            <a:chOff x="0" y="0"/>
            <a:chExt cx="281" cy="4320"/>
          </a:xfrm>
        </p:grpSpPr>
        <p:sp>
          <p:nvSpPr>
            <p:cNvPr id="724028" name="Text Box 6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24029" name="Text Box 6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6C306F35-9E91-3FD6-88AB-210C4C63D982}"/>
              </a:ext>
            </a:extLst>
          </p:cNvPr>
          <p:cNvSpPr>
            <a:spLocks noGrp="1"/>
          </p:cNvSpPr>
          <p:nvPr>
            <p:ph type="sldNum" sz="quarter" idx="12"/>
          </p:nvPr>
        </p:nvSpPr>
        <p:spPr/>
        <p:txBody>
          <a:bodyPr/>
          <a:lstStyle/>
          <a:p>
            <a:fld id="{15D7C00E-7268-483F-89C0-8B682B5C72E5}" type="slidenum">
              <a:rPr lang="en-US" altLang="zh-CN" smtClean="0"/>
              <a:pPr/>
              <a:t>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0">
                                            <p:txEl>
                                              <p:pRg st="0" end="0"/>
                                            </p:txEl>
                                          </p:spTgt>
                                        </p:tgtEl>
                                        <p:attrNameLst>
                                          <p:attrName>style.visibility</p:attrName>
                                        </p:attrNameLst>
                                      </p:cBhvr>
                                      <p:to>
                                        <p:strVal val="visible"/>
                                      </p:to>
                                    </p:set>
                                    <p:anim calcmode="lin" valueType="num">
                                      <p:cBhvr additive="base">
                                        <p:cTn id="7" dur="500" fill="hold"/>
                                        <p:tgtEl>
                                          <p:spTgt spid="72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3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4014"/>
                                        </p:tgtEl>
                                        <p:attrNameLst>
                                          <p:attrName>style.visibility</p:attrName>
                                        </p:attrNameLst>
                                      </p:cBhvr>
                                      <p:to>
                                        <p:strVal val="visible"/>
                                      </p:to>
                                    </p:set>
                                    <p:anim calcmode="lin" valueType="num">
                                      <p:cBhvr additive="base">
                                        <p:cTn id="13" dur="500" fill="hold"/>
                                        <p:tgtEl>
                                          <p:spTgt spid="724014"/>
                                        </p:tgtEl>
                                        <p:attrNameLst>
                                          <p:attrName>ppt_x</p:attrName>
                                        </p:attrNameLst>
                                      </p:cBhvr>
                                      <p:tavLst>
                                        <p:tav tm="0">
                                          <p:val>
                                            <p:strVal val="0-#ppt_w/2"/>
                                          </p:val>
                                        </p:tav>
                                        <p:tav tm="100000">
                                          <p:val>
                                            <p:strVal val="#ppt_x"/>
                                          </p:val>
                                        </p:tav>
                                      </p:tavLst>
                                    </p:anim>
                                    <p:anim calcmode="lin" valueType="num">
                                      <p:cBhvr additive="base">
                                        <p:cTn id="14" dur="500" fill="hold"/>
                                        <p:tgtEl>
                                          <p:spTgt spid="7240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24015"/>
                                        </p:tgtEl>
                                        <p:attrNameLst>
                                          <p:attrName>style.visibility</p:attrName>
                                        </p:attrNameLst>
                                      </p:cBhvr>
                                      <p:to>
                                        <p:strVal val="visible"/>
                                      </p:to>
                                    </p:set>
                                    <p:animEffect transition="in" filter="box(out)">
                                      <p:cBhvr>
                                        <p:cTn id="18" dur="500"/>
                                        <p:tgtEl>
                                          <p:spTgt spid="7240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24016"/>
                                        </p:tgtEl>
                                        <p:attrNameLst>
                                          <p:attrName>style.visibility</p:attrName>
                                        </p:attrNameLst>
                                      </p:cBhvr>
                                      <p:to>
                                        <p:strVal val="visible"/>
                                      </p:to>
                                    </p:set>
                                    <p:anim calcmode="lin" valueType="num">
                                      <p:cBhvr additive="base">
                                        <p:cTn id="23" dur="500" fill="hold"/>
                                        <p:tgtEl>
                                          <p:spTgt spid="724016"/>
                                        </p:tgtEl>
                                        <p:attrNameLst>
                                          <p:attrName>ppt_x</p:attrName>
                                        </p:attrNameLst>
                                      </p:cBhvr>
                                      <p:tavLst>
                                        <p:tav tm="0">
                                          <p:val>
                                            <p:strVal val="0-#ppt_w/2"/>
                                          </p:val>
                                        </p:tav>
                                        <p:tav tm="100000">
                                          <p:val>
                                            <p:strVal val="#ppt_x"/>
                                          </p:val>
                                        </p:tav>
                                      </p:tavLst>
                                    </p:anim>
                                    <p:anim calcmode="lin" valueType="num">
                                      <p:cBhvr additive="base">
                                        <p:cTn id="24" dur="500" fill="hold"/>
                                        <p:tgtEl>
                                          <p:spTgt spid="7240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24017"/>
                                        </p:tgtEl>
                                        <p:attrNameLst>
                                          <p:attrName>style.visibility</p:attrName>
                                        </p:attrNameLst>
                                      </p:cBhvr>
                                      <p:to>
                                        <p:strVal val="visible"/>
                                      </p:to>
                                    </p:set>
                                    <p:animEffect transition="in" filter="box(out)">
                                      <p:cBhvr>
                                        <p:cTn id="28" dur="500"/>
                                        <p:tgtEl>
                                          <p:spTgt spid="724017"/>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24018"/>
                                        </p:tgtEl>
                                        <p:attrNameLst>
                                          <p:attrName>style.visibility</p:attrName>
                                        </p:attrNameLst>
                                      </p:cBhvr>
                                      <p:to>
                                        <p:strVal val="visible"/>
                                      </p:to>
                                    </p:set>
                                    <p:anim calcmode="lin" valueType="num">
                                      <p:cBhvr additive="base">
                                        <p:cTn id="33" dur="500" fill="hold"/>
                                        <p:tgtEl>
                                          <p:spTgt spid="724018"/>
                                        </p:tgtEl>
                                        <p:attrNameLst>
                                          <p:attrName>ppt_x</p:attrName>
                                        </p:attrNameLst>
                                      </p:cBhvr>
                                      <p:tavLst>
                                        <p:tav tm="0">
                                          <p:val>
                                            <p:strVal val="0-#ppt_w/2"/>
                                          </p:val>
                                        </p:tav>
                                        <p:tav tm="100000">
                                          <p:val>
                                            <p:strVal val="#ppt_x"/>
                                          </p:val>
                                        </p:tav>
                                      </p:tavLst>
                                    </p:anim>
                                    <p:anim calcmode="lin" valueType="num">
                                      <p:cBhvr additive="base">
                                        <p:cTn id="34" dur="500" fill="hold"/>
                                        <p:tgtEl>
                                          <p:spTgt spid="7240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724019"/>
                                        </p:tgtEl>
                                        <p:attrNameLst>
                                          <p:attrName>style.visibility</p:attrName>
                                        </p:attrNameLst>
                                      </p:cBhvr>
                                      <p:to>
                                        <p:strVal val="visible"/>
                                      </p:to>
                                    </p:set>
                                    <p:animEffect transition="in" filter="box(in)">
                                      <p:cBhvr>
                                        <p:cTn id="38" dur="500"/>
                                        <p:tgtEl>
                                          <p:spTgt spid="72401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724020"/>
                                        </p:tgtEl>
                                        <p:attrNameLst>
                                          <p:attrName>style.visibility</p:attrName>
                                        </p:attrNameLst>
                                      </p:cBhvr>
                                      <p:to>
                                        <p:strVal val="visible"/>
                                      </p:to>
                                    </p:set>
                                    <p:animEffect transition="in" filter="box(out)">
                                      <p:cBhvr>
                                        <p:cTn id="42" dur="500"/>
                                        <p:tgtEl>
                                          <p:spTgt spid="724020"/>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24021"/>
                                        </p:tgtEl>
                                        <p:attrNameLst>
                                          <p:attrName>style.visibility</p:attrName>
                                        </p:attrNameLst>
                                      </p:cBhvr>
                                      <p:to>
                                        <p:strVal val="visible"/>
                                      </p:to>
                                    </p:set>
                                    <p:animEffect transition="in" filter="box(in)">
                                      <p:cBhvr>
                                        <p:cTn id="47" dur="500"/>
                                        <p:tgtEl>
                                          <p:spTgt spid="724021"/>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724023"/>
                                        </p:tgtEl>
                                        <p:attrNameLst>
                                          <p:attrName>style.visibility</p:attrName>
                                        </p:attrNameLst>
                                      </p:cBhvr>
                                      <p:to>
                                        <p:strVal val="visible"/>
                                      </p:to>
                                    </p:set>
                                    <p:animEffect transition="in" filter="strips(downLeft)">
                                      <p:cBhvr>
                                        <p:cTn id="52" dur="500"/>
                                        <p:tgtEl>
                                          <p:spTgt spid="724023"/>
                                        </p:tgtEl>
                                      </p:cBhvr>
                                    </p:animEffect>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724024"/>
                                        </p:tgtEl>
                                        <p:attrNameLst>
                                          <p:attrName>style.visibility</p:attrName>
                                        </p:attrNameLst>
                                      </p:cBhvr>
                                      <p:to>
                                        <p:strVal val="visible"/>
                                      </p:to>
                                    </p:set>
                                    <p:animEffect transition="in" filter="strips(downRight)">
                                      <p:cBhvr>
                                        <p:cTn id="56" dur="500"/>
                                        <p:tgtEl>
                                          <p:spTgt spid="724024"/>
                                        </p:tgtEl>
                                      </p:cBhvr>
                                    </p:animEffect>
                                  </p:childTnLst>
                                  <p:subTnLst>
                                    <p:audio>
                                      <p:cMediaNode>
                                        <p:cTn display="0" masterRel="sameClick">
                                          <p:stCondLst>
                                            <p:cond evt="begin" delay="0">
                                              <p:tn val="54"/>
                                            </p:cond>
                                          </p:stCondLst>
                                          <p:endCondLst>
                                            <p:cond evt="onStopAudio" delay="0">
                                              <p:tgtEl>
                                                <p:sldTgt/>
                                              </p:tgtEl>
                                            </p:cond>
                                          </p:endCondLst>
                                        </p:cTn>
                                        <p:tgtEl>
                                          <p:sndTgt r:embed="rId5" name="laser.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724025"/>
                                        </p:tgtEl>
                                        <p:attrNameLst>
                                          <p:attrName>style.visibility</p:attrName>
                                        </p:attrNameLst>
                                      </p:cBhvr>
                                      <p:to>
                                        <p:strVal val="visible"/>
                                      </p:to>
                                    </p:set>
                                    <p:animEffect transition="in" filter="strips(downLeft)">
                                      <p:cBhvr>
                                        <p:cTn id="61" dur="500"/>
                                        <p:tgtEl>
                                          <p:spTgt spid="724025"/>
                                        </p:tgtEl>
                                      </p:cBhvr>
                                    </p:animEffect>
                                  </p:childTnLst>
                                  <p:subTnLst>
                                    <p:audio>
                                      <p:cMediaNode>
                                        <p:cTn display="0" masterRel="sameClick">
                                          <p:stCondLst>
                                            <p:cond evt="begin" delay="0">
                                              <p:tn val="59"/>
                                            </p:cond>
                                          </p:stCondLst>
                                          <p:endCondLst>
                                            <p:cond evt="onStopAudio" delay="0">
                                              <p:tgtEl>
                                                <p:sldTgt/>
                                              </p:tgtEl>
                                            </p:cond>
                                          </p:endCondLst>
                                        </p:cTn>
                                        <p:tgtEl>
                                          <p:sndTgt r:embed="rId5" name="laser.wav"/>
                                        </p:tgtEl>
                                      </p:cMediaNode>
                                    </p:audio>
                                  </p:subTnLst>
                                </p:cTn>
                              </p:par>
                            </p:childTnLst>
                          </p:cTn>
                        </p:par>
                        <p:par>
                          <p:cTn id="62" fill="hold">
                            <p:stCondLst>
                              <p:cond delay="500"/>
                            </p:stCondLst>
                            <p:childTnLst>
                              <p:par>
                                <p:cTn id="63" presetID="18" presetClass="entr" presetSubtype="6" fill="hold" grpId="0" nodeType="afterEffect">
                                  <p:stCondLst>
                                    <p:cond delay="0"/>
                                  </p:stCondLst>
                                  <p:childTnLst>
                                    <p:set>
                                      <p:cBhvr>
                                        <p:cTn id="64" dur="1" fill="hold">
                                          <p:stCondLst>
                                            <p:cond delay="0"/>
                                          </p:stCondLst>
                                        </p:cTn>
                                        <p:tgtEl>
                                          <p:spTgt spid="724026"/>
                                        </p:tgtEl>
                                        <p:attrNameLst>
                                          <p:attrName>style.visibility</p:attrName>
                                        </p:attrNameLst>
                                      </p:cBhvr>
                                      <p:to>
                                        <p:strVal val="visible"/>
                                      </p:to>
                                    </p:set>
                                    <p:animEffect transition="in" filter="strips(downRight)">
                                      <p:cBhvr>
                                        <p:cTn id="65" dur="500"/>
                                        <p:tgtEl>
                                          <p:spTgt spid="724026"/>
                                        </p:tgtEl>
                                      </p:cBhvr>
                                    </p:animEffect>
                                  </p:childTnLst>
                                  <p:subTnLst>
                                    <p:audio>
                                      <p:cMediaNode>
                                        <p:cTn display="0" masterRel="sameClick">
                                          <p:stCondLst>
                                            <p:cond evt="begin" delay="0">
                                              <p:tn val="63"/>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build="p" bldLvl="5" autoUpdateAnimBg="0"/>
      <p:bldP spid="724014" grpId="0"/>
      <p:bldP spid="724015" grpId="0" animBg="1"/>
      <p:bldP spid="724016" grpId="0"/>
      <p:bldP spid="724017" grpId="0"/>
      <p:bldP spid="724018" grpId="0"/>
      <p:bldP spid="724019" grpId="0"/>
      <p:bldP spid="724020" grpId="0" animBg="1"/>
      <p:bldP spid="724021" grpId="0" animBg="1"/>
      <p:bldP spid="724023" grpId="0" animBg="1"/>
      <p:bldP spid="724024" grpId="0" animBg="1"/>
      <p:bldP spid="724025" grpId="0" animBg="1"/>
      <p:bldP spid="72402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301" name="Rectangle 5" descr="信纸"/>
          <p:cNvSpPr>
            <a:spLocks noChangeArrowheads="1"/>
          </p:cNvSpPr>
          <p:nvPr/>
        </p:nvSpPr>
        <p:spPr bwMode="auto">
          <a:xfrm>
            <a:off x="2135560" y="1832630"/>
            <a:ext cx="7488237" cy="3416320"/>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endParaRPr lang="en-US" altLang="zh-CN" dirty="0"/>
          </a:p>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a:t>int main(){</a:t>
            </a:r>
          </a:p>
          <a:p>
            <a:r>
              <a:rPr lang="en-US" altLang="zh-CN" dirty="0"/>
              <a:t>     int a = rand();</a:t>
            </a:r>
          </a:p>
          <a:p>
            <a:r>
              <a:rPr lang="en-US" altLang="zh-CN" dirty="0"/>
              <a:t>     </a:t>
            </a:r>
            <a:r>
              <a:rPr lang="en-US" altLang="zh-CN" dirty="0" err="1"/>
              <a:t>printf</a:t>
            </a:r>
            <a:r>
              <a:rPr lang="en-US" altLang="zh-CN" dirty="0"/>
              <a:t>("%d\</a:t>
            </a:r>
            <a:r>
              <a:rPr lang="en-US" altLang="zh-CN" dirty="0" err="1"/>
              <a:t>n",a</a:t>
            </a:r>
            <a:r>
              <a:rPr lang="en-US" altLang="zh-CN" dirty="0"/>
              <a:t>);</a:t>
            </a:r>
          </a:p>
          <a:p>
            <a:r>
              <a:rPr lang="en-US" altLang="zh-CN" b="1" dirty="0"/>
              <a:t>     return</a:t>
            </a:r>
            <a:r>
              <a:rPr lang="en-US" altLang="zh-CN" dirty="0"/>
              <a:t> 0;</a:t>
            </a:r>
          </a:p>
          <a:p>
            <a:r>
              <a:rPr lang="en-US" altLang="zh-CN" dirty="0"/>
              <a:t>}</a:t>
            </a:r>
          </a:p>
          <a:p>
            <a:endParaRPr lang="en-US" altLang="zh-CN" dirty="0"/>
          </a:p>
        </p:txBody>
      </p:sp>
      <p:sp>
        <p:nvSpPr>
          <p:cNvPr id="823302" name="Text Box 6"/>
          <p:cNvSpPr txBox="1">
            <a:spLocks noChangeArrowheads="1"/>
          </p:cNvSpPr>
          <p:nvPr/>
        </p:nvSpPr>
        <p:spPr bwMode="auto">
          <a:xfrm>
            <a:off x="954100" y="1124744"/>
            <a:ext cx="2362919" cy="461665"/>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latin typeface="隶书" pitchFamily="49" charset="-122"/>
                <a:ea typeface="隶书" pitchFamily="49" charset="-122"/>
              </a:rPr>
              <a:t>随机数生成方法：</a:t>
            </a:r>
          </a:p>
        </p:txBody>
      </p:sp>
      <p:grpSp>
        <p:nvGrpSpPr>
          <p:cNvPr id="823307" name="Group 11"/>
          <p:cNvGrpSpPr>
            <a:grpSpLocks/>
          </p:cNvGrpSpPr>
          <p:nvPr/>
        </p:nvGrpSpPr>
        <p:grpSpPr bwMode="auto">
          <a:xfrm>
            <a:off x="-8049" y="0"/>
            <a:ext cx="446088" cy="6858000"/>
            <a:chOff x="0" y="0"/>
            <a:chExt cx="281" cy="4320"/>
          </a:xfrm>
        </p:grpSpPr>
        <p:sp>
          <p:nvSpPr>
            <p:cNvPr id="82330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2330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3B35E8E-9E22-D805-1129-849350B93B00}"/>
              </a:ext>
            </a:extLst>
          </p:cNvPr>
          <p:cNvSpPr>
            <a:spLocks noGrp="1"/>
          </p:cNvSpPr>
          <p:nvPr>
            <p:ph type="sldNum" sz="quarter" idx="12"/>
          </p:nvPr>
        </p:nvSpPr>
        <p:spPr/>
        <p:txBody>
          <a:bodyPr/>
          <a:lstStyle/>
          <a:p>
            <a:fld id="{15D7C00E-7268-483F-89C0-8B682B5C72E5}" type="slidenum">
              <a:rPr lang="en-US" altLang="zh-CN" smtClean="0"/>
              <a:pPr/>
              <a:t>50</a:t>
            </a:fld>
            <a:endParaRPr lang="en-US" altLang="zh-CN"/>
          </a:p>
        </p:txBody>
      </p:sp>
    </p:spTree>
    <p:extLst>
      <p:ext uri="{BB962C8B-B14F-4D97-AF65-F5344CB8AC3E}">
        <p14:creationId xmlns:p14="http://schemas.microsoft.com/office/powerpoint/2010/main" val="3264407045"/>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3301"/>
                                        </p:tgtEl>
                                        <p:attrNameLst>
                                          <p:attrName>style.visibility</p:attrName>
                                        </p:attrNameLst>
                                      </p:cBhvr>
                                      <p:to>
                                        <p:strVal val="visible"/>
                                      </p:to>
                                    </p:set>
                                    <p:animEffect transition="in" filter="box(out)">
                                      <p:cBhvr>
                                        <p:cTn id="7" dur="500"/>
                                        <p:tgtEl>
                                          <p:spTgt spid="82330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6"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本章小结</a:t>
            </a:r>
            <a:r>
              <a:rPr lang="zh-CN" altLang="en-US" dirty="0">
                <a:solidFill>
                  <a:srgbClr val="FF0066"/>
                </a:solidFill>
                <a:effectLst>
                  <a:outerShdw blurRad="38100" dist="38100" dir="2700000" algn="tl">
                    <a:srgbClr val="000000"/>
                  </a:outerShdw>
                </a:effectLst>
              </a:rPr>
              <a:t> </a:t>
            </a:r>
          </a:p>
        </p:txBody>
      </p:sp>
      <p:grpSp>
        <p:nvGrpSpPr>
          <p:cNvPr id="825353" name="Group 9"/>
          <p:cNvGrpSpPr>
            <a:grpSpLocks/>
          </p:cNvGrpSpPr>
          <p:nvPr/>
        </p:nvGrpSpPr>
        <p:grpSpPr bwMode="auto">
          <a:xfrm>
            <a:off x="-9117" y="0"/>
            <a:ext cx="446088" cy="6858000"/>
            <a:chOff x="0" y="0"/>
            <a:chExt cx="281" cy="4320"/>
          </a:xfrm>
        </p:grpSpPr>
        <p:sp>
          <p:nvSpPr>
            <p:cNvPr id="82535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2535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 name="Rectangle 13">
            <a:extLst>
              <a:ext uri="{FF2B5EF4-FFF2-40B4-BE49-F238E27FC236}">
                <a16:creationId xmlns:a16="http://schemas.microsoft.com/office/drawing/2014/main" id="{A7B11C79-B8B5-40E3-A0D4-CBC02B335BE3}"/>
              </a:ext>
            </a:extLst>
          </p:cNvPr>
          <p:cNvSpPr>
            <a:spLocks noChangeArrowheads="1"/>
          </p:cNvSpPr>
          <p:nvPr/>
        </p:nvSpPr>
        <p:spPr bwMode="auto">
          <a:xfrm>
            <a:off x="722870" y="928729"/>
            <a:ext cx="11133770" cy="437247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50000"/>
              </a:schemeClr>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ts val="2800"/>
              </a:lnSpc>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本章的主要内容包含如下几个方面：</a:t>
            </a: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itchFamily="34" charset="-122"/>
                <a:ea typeface="微软雅黑" pitchFamily="34" charset="-122"/>
              </a:rPr>
              <a:t>格式化输入、输出库函数的使用。</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重点介绍了格式化输出函数</a:t>
            </a:r>
            <a:r>
              <a:rPr lang="en-US" altLang="zh-CN" sz="2000" b="1" dirty="0" err="1">
                <a:solidFill>
                  <a:srgbClr val="0070C0"/>
                </a:solidFill>
                <a:effectLst>
                  <a:outerShdw blurRad="38100" dist="38100" dir="2700000" algn="tl">
                    <a:srgbClr val="FFFFFF"/>
                  </a:outerShdw>
                </a:effectLst>
                <a:latin typeface="微软雅黑" pitchFamily="34" charset="-122"/>
                <a:ea typeface="微软雅黑" pitchFamily="34" charset="-122"/>
              </a:rPr>
              <a:t>printf</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和格式化输入函数</a:t>
            </a:r>
            <a:r>
              <a:rPr lang="en-US" altLang="zh-CN" sz="2000" b="1" dirty="0" err="1">
                <a:solidFill>
                  <a:srgbClr val="0070C0"/>
                </a:solidFill>
                <a:effectLst>
                  <a:outerShdw blurRad="38100" dist="38100" dir="2700000" algn="tl">
                    <a:srgbClr val="FFFFFF"/>
                  </a:outerShdw>
                </a:effectLst>
                <a:latin typeface="微软雅黑" pitchFamily="34" charset="-122"/>
                <a:ea typeface="微软雅黑" pitchFamily="34" charset="-122"/>
              </a:rPr>
              <a:t>scanf</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的功能及使用方法，其中格式控制字符串是我们要重点关注的地方，格式化输入和输出可以按照某种输入输出格式来进行。</a:t>
            </a:r>
            <a:endPar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itchFamily="34" charset="-122"/>
                <a:ea typeface="微软雅黑" pitchFamily="34" charset="-122"/>
              </a:rPr>
              <a:t>字符的非格式化输入、输出库函数的使用。</a:t>
            </a:r>
            <a:endParaRPr lang="en-US" altLang="zh-CN" sz="2000" b="1" dirty="0">
              <a:solidFill>
                <a:srgbClr val="FF33CC"/>
              </a:solidFill>
              <a:effectLst>
                <a:outerShdw blurRad="38100" dist="38100" dir="2700000" algn="tl">
                  <a:srgbClr val="FFFFFF"/>
                </a:outerShdw>
              </a:effectLst>
              <a:latin typeface="微软雅黑" pitchFamily="34" charset="-122"/>
              <a:ea typeface="微软雅黑" pitchFamily="3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itchFamily="34" charset="-122"/>
                <a:ea typeface="微软雅黑" pitchFamily="34" charset="-122"/>
              </a:rPr>
              <a:t>算法的基本概念。</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简单地说，算法是求解某个问题的方法，程序是算法通过编程语言书写出来的表现形式。算法是程序的灵魂，语言只是算法的实现工具。所以我们学习</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语言不仅要学会</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语言的语法特点，各种函数的使用方法等，更重要的是掌握分析问题、解决问题的方法，就是锻炼分析、分解，最终归纳整理出算法的能力。</a:t>
            </a:r>
            <a:endPar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itchFamily="34" charset="-122"/>
                <a:ea typeface="微软雅黑" pitchFamily="34" charset="-122"/>
              </a:rPr>
              <a:t>程序的控制结构。</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任何复杂的算法都可以由顺序结构、选择（分支）结构和循环结构这三种基本结构组成。由此构成了程序的三种控制结构，这三种控制结构在程序中相互嵌套，从而构造出各种各样的程序。</a:t>
            </a:r>
          </a:p>
        </p:txBody>
      </p:sp>
      <p:sp>
        <p:nvSpPr>
          <p:cNvPr id="2" name="灯片编号占位符 1">
            <a:extLst>
              <a:ext uri="{FF2B5EF4-FFF2-40B4-BE49-F238E27FC236}">
                <a16:creationId xmlns:a16="http://schemas.microsoft.com/office/drawing/2014/main" id="{8A1F029C-EFD1-8808-62F9-84D2B457304F}"/>
              </a:ext>
            </a:extLst>
          </p:cNvPr>
          <p:cNvSpPr>
            <a:spLocks noGrp="1"/>
          </p:cNvSpPr>
          <p:nvPr>
            <p:ph type="sldNum" sz="quarter" idx="12"/>
          </p:nvPr>
        </p:nvSpPr>
        <p:spPr/>
        <p:txBody>
          <a:bodyPr/>
          <a:lstStyle/>
          <a:p>
            <a:fld id="{15D7C00E-7268-483F-89C0-8B682B5C72E5}" type="slidenum">
              <a:rPr lang="en-US" altLang="zh-CN" smtClean="0"/>
              <a:pPr/>
              <a:t>51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本章小结</a:t>
            </a:r>
            <a:r>
              <a:rPr lang="zh-CN" altLang="en-US" dirty="0">
                <a:solidFill>
                  <a:srgbClr val="FF0066"/>
                </a:solidFill>
                <a:effectLst>
                  <a:outerShdw blurRad="38100" dist="38100" dir="2700000" algn="tl">
                    <a:srgbClr val="000000"/>
                  </a:outerShdw>
                </a:effectLst>
              </a:rPr>
              <a:t> </a:t>
            </a:r>
          </a:p>
        </p:txBody>
      </p:sp>
      <p:graphicFrame>
        <p:nvGraphicFramePr>
          <p:cNvPr id="829664" name="Group 224"/>
          <p:cNvGraphicFramePr>
            <a:graphicFrameLocks noGrp="1"/>
          </p:cNvGraphicFramePr>
          <p:nvPr>
            <p:extLst>
              <p:ext uri="{D42A27DB-BD31-4B8C-83A1-F6EECF244321}">
                <p14:modId xmlns:p14="http://schemas.microsoft.com/office/powerpoint/2010/main" val="4279034011"/>
              </p:ext>
            </p:extLst>
          </p:nvPr>
        </p:nvGraphicFramePr>
        <p:xfrm>
          <a:off x="962434" y="1125538"/>
          <a:ext cx="10462158" cy="4111000"/>
        </p:xfrm>
        <a:graphic>
          <a:graphicData uri="http://schemas.openxmlformats.org/drawingml/2006/table">
            <a:tbl>
              <a:tblPr>
                <a:effectLst>
                  <a:outerShdw blurRad="50800" dist="38100" dir="2700000" algn="tl" rotWithShape="0">
                    <a:prstClr val="black">
                      <a:alpha val="40000"/>
                    </a:prstClr>
                  </a:outerShdw>
                </a:effectLst>
              </a:tblPr>
              <a:tblGrid>
                <a:gridCol w="1593135">
                  <a:extLst>
                    <a:ext uri="{9D8B030D-6E8A-4147-A177-3AD203B41FA5}">
                      <a16:colId xmlns:a16="http://schemas.microsoft.com/office/drawing/2014/main" val="20000"/>
                    </a:ext>
                  </a:extLst>
                </a:gridCol>
                <a:gridCol w="6526302">
                  <a:extLst>
                    <a:ext uri="{9D8B030D-6E8A-4147-A177-3AD203B41FA5}">
                      <a16:colId xmlns:a16="http://schemas.microsoft.com/office/drawing/2014/main" val="20001"/>
                    </a:ext>
                  </a:extLst>
                </a:gridCol>
                <a:gridCol w="2342721">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库函数名</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功       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函数原型所在头文件</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scanf</a:t>
                      </a:r>
                      <a:endParaRPr kumimoji="1" lang="en-US" altLang="zh-CN" sz="1800" b="1" i="0" u="none" strike="noStrike" cap="none" normalizeH="0" baseline="0" dirty="0">
                        <a:ln>
                          <a:noFill/>
                        </a:ln>
                        <a:solidFill>
                          <a:srgbClr val="D60093"/>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格式化输入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printf</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格式化输出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getchar</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接受一字符输入，以回车键结束，回显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getc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从输入流中接受一字符，以回车键结束，回显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getche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接受一字符输入，输入字符后就结束，回显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getch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接受一字符输入，输入字符后就结束，</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itchFamily="49" charset="-122"/>
                          <a:cs typeface="Times New Roman" pitchFamily="18" charset="0"/>
                        </a:rPr>
                        <a:t>不回显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putchar</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输出一字符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putc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输出一字符到流文件（流文件为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stdout</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时等价于</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putchar</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puts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输出一字符串（输出后自动换行）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cs typeface="Times New Roman" pitchFamily="18" charset="0"/>
                        </a:rPr>
                        <a:t>fflush</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清除键盘缓冲区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itchFamily="49" charset="-122"/>
                          <a:cs typeface="Times New Roman"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829665" name="Rectangle 225"/>
          <p:cNvSpPr>
            <a:spLocks noChangeArrowheads="1"/>
          </p:cNvSpPr>
          <p:nvPr/>
        </p:nvSpPr>
        <p:spPr bwMode="auto">
          <a:xfrm>
            <a:off x="937564" y="5577951"/>
            <a:ext cx="7921625" cy="461665"/>
          </a:xfrm>
          <a:prstGeom prst="rect">
            <a:avLst/>
          </a:prstGeom>
          <a:solidFill>
            <a:srgbClr val="FF0000"/>
          </a:solidFill>
          <a:ln w="28575">
            <a:solidFill>
              <a:srgbClr val="00CCFF"/>
            </a:solidFill>
            <a:miter lim="800000"/>
            <a:headEnd/>
            <a:tailEnd/>
          </a:ln>
          <a:effectLst/>
        </p:spPr>
        <p:txBody>
          <a:bodyPr anchor="ctr">
            <a:spAutoFit/>
          </a:bodyPr>
          <a:lstStyle/>
          <a:p>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习题</a:t>
            </a:r>
            <a:r>
              <a:rPr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4</a:t>
            </a:r>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3(1)</a:t>
            </a:r>
            <a:r>
              <a:rPr lang="zh-CN" altLang="en-US" b="1" dirty="0">
                <a:solidFill>
                  <a:srgbClr val="FFFF00"/>
                </a:solidFill>
                <a:effectLst>
                  <a:outerShdw blurRad="38100" dist="38100" dir="2700000" algn="tl">
                    <a:srgbClr val="000000"/>
                  </a:outerShdw>
                </a:effectLst>
              </a:rPr>
              <a:t>、 </a:t>
            </a:r>
            <a:r>
              <a:rPr lang="en-US" altLang="zh-CN" b="1" dirty="0">
                <a:solidFill>
                  <a:srgbClr val="FFFF00"/>
                </a:solidFill>
                <a:effectLst>
                  <a:outerShdw blurRad="38100" dist="38100" dir="2700000" algn="tl">
                    <a:srgbClr val="000000"/>
                  </a:outerShdw>
                </a:effectLst>
              </a:rPr>
              <a:t>3(4)</a:t>
            </a:r>
            <a:r>
              <a:rPr lang="zh-CN" altLang="en-US" b="1" dirty="0">
                <a:solidFill>
                  <a:srgbClr val="FFFF00"/>
                </a:solidFill>
                <a:effectLst>
                  <a:outerShdw blurRad="38100" dist="38100" dir="2700000" algn="tl">
                    <a:srgbClr val="000000"/>
                  </a:outerShdw>
                </a:effectLst>
              </a:rPr>
              <a:t>、 </a:t>
            </a:r>
            <a:r>
              <a:rPr lang="en-US" altLang="zh-CN" b="1" dirty="0">
                <a:solidFill>
                  <a:srgbClr val="FFFF00"/>
                </a:solidFill>
                <a:effectLst>
                  <a:outerShdw blurRad="38100" dist="38100" dir="2700000" algn="tl">
                    <a:srgbClr val="000000"/>
                  </a:outerShdw>
                </a:effectLst>
              </a:rPr>
              <a:t>3(6)</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3(10)</a:t>
            </a:r>
            <a:r>
              <a:rPr lang="en-US" altLang="zh-CN" b="1" dirty="0">
                <a:solidFill>
                  <a:srgbClr val="FF6600"/>
                </a:solidFill>
                <a:latin typeface="楷体_GB2312" pitchFamily="49" charset="-122"/>
                <a:ea typeface="楷体_GB2312" pitchFamily="49" charset="-122"/>
              </a:rPr>
              <a:t> </a:t>
            </a:r>
          </a:p>
        </p:txBody>
      </p:sp>
      <p:grpSp>
        <p:nvGrpSpPr>
          <p:cNvPr id="829666" name="Group 226"/>
          <p:cNvGrpSpPr>
            <a:grpSpLocks/>
          </p:cNvGrpSpPr>
          <p:nvPr/>
        </p:nvGrpSpPr>
        <p:grpSpPr bwMode="auto">
          <a:xfrm>
            <a:off x="-9117" y="0"/>
            <a:ext cx="446088" cy="6858000"/>
            <a:chOff x="0" y="0"/>
            <a:chExt cx="281" cy="4320"/>
          </a:xfrm>
        </p:grpSpPr>
        <p:sp>
          <p:nvSpPr>
            <p:cNvPr id="829667" name="Text Box 22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829668" name="Text Box 22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7D72A79-7229-A962-FC10-F961639E2A98}"/>
              </a:ext>
            </a:extLst>
          </p:cNvPr>
          <p:cNvSpPr>
            <a:spLocks noGrp="1"/>
          </p:cNvSpPr>
          <p:nvPr>
            <p:ph type="sldNum" sz="quarter" idx="12"/>
          </p:nvPr>
        </p:nvSpPr>
        <p:spPr/>
        <p:txBody>
          <a:bodyPr/>
          <a:lstStyle/>
          <a:p>
            <a:fld id="{15D7C00E-7268-483F-89C0-8B682B5C72E5}" type="slidenum">
              <a:rPr lang="en-US" altLang="zh-CN" smtClean="0"/>
              <a:pPr/>
              <a:t>52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29665"/>
                                        </p:tgtEl>
                                        <p:attrNameLst>
                                          <p:attrName>style.visibility</p:attrName>
                                        </p:attrNameLst>
                                      </p:cBhvr>
                                      <p:to>
                                        <p:strVal val="visible"/>
                                      </p:to>
                                    </p:set>
                                    <p:animEffect transition="in" filter="diamond(in)">
                                      <p:cBhvr>
                                        <p:cTn id="7" dur="2000"/>
                                        <p:tgtEl>
                                          <p:spTgt spid="82966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6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30" name="Text Box 6"/>
          <p:cNvSpPr txBox="1">
            <a:spLocks noChangeArrowheads="1"/>
          </p:cNvSpPr>
          <p:nvPr/>
        </p:nvSpPr>
        <p:spPr bwMode="auto">
          <a:xfrm>
            <a:off x="675097" y="188914"/>
            <a:ext cx="3944937"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隶书" pitchFamily="49" charset="-122"/>
              </a:rPr>
              <a:t> </a:t>
            </a:r>
            <a:r>
              <a:rPr lang="en-US" altLang="zh-CN" b="1" dirty="0" err="1">
                <a:solidFill>
                  <a:srgbClr val="FF33CC"/>
                </a:solidFill>
                <a:effectLst>
                  <a:outerShdw blurRad="38100" dist="38100" dir="2700000" algn="tl">
                    <a:srgbClr val="000000"/>
                  </a:outerShdw>
                </a:effectLst>
                <a:latin typeface="+mn-lt"/>
                <a:ea typeface="隶书" pitchFamily="49" charset="-122"/>
              </a:rPr>
              <a:t>printf</a:t>
            </a:r>
            <a:r>
              <a:rPr lang="zh-CN" altLang="en-US" b="1" dirty="0">
                <a:solidFill>
                  <a:srgbClr val="FF33CC"/>
                </a:solidFill>
                <a:effectLst>
                  <a:outerShdw blurRad="38100" dist="38100" dir="2700000" algn="tl">
                    <a:srgbClr val="000000"/>
                  </a:outerShdw>
                </a:effectLst>
                <a:latin typeface="+mn-lt"/>
                <a:ea typeface="隶书" pitchFamily="49" charset="-122"/>
              </a:rPr>
              <a:t>使用时的注意事项</a:t>
            </a:r>
          </a:p>
        </p:txBody>
      </p:sp>
      <p:sp>
        <p:nvSpPr>
          <p:cNvPr id="743433" name="Rectangle 9"/>
          <p:cNvSpPr>
            <a:spLocks noChangeArrowheads="1"/>
          </p:cNvSpPr>
          <p:nvPr/>
        </p:nvSpPr>
        <p:spPr bwMode="auto">
          <a:xfrm>
            <a:off x="640170" y="620688"/>
            <a:ext cx="11000445" cy="3416320"/>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楷体" pitchFamily="49" charset="-122"/>
                <a:ea typeface="楷体" pitchFamily="49" charset="-122"/>
              </a:rPr>
              <a:t>    (1)</a:t>
            </a:r>
            <a:r>
              <a:rPr lang="zh-CN" altLang="en-US" b="1" dirty="0">
                <a:effectLst>
                  <a:outerShdw blurRad="38100" dist="38100" dir="2700000" algn="tl">
                    <a:srgbClr val="FFFFFF"/>
                  </a:outerShdw>
                </a:effectLst>
                <a:latin typeface="楷体" pitchFamily="49" charset="-122"/>
                <a:ea typeface="楷体" pitchFamily="49" charset="-122"/>
              </a:rPr>
              <a:t>格式控制字符串可以不包含任何格式控制符。</a:t>
            </a:r>
          </a:p>
          <a:p>
            <a:r>
              <a:rPr lang="en-US" altLang="zh-CN" b="1" dirty="0">
                <a:effectLst>
                  <a:outerShdw blurRad="38100" dist="38100" dir="2700000" algn="tl">
                    <a:srgbClr val="FFFFFF"/>
                  </a:outerShdw>
                </a:effectLst>
                <a:latin typeface="楷体" pitchFamily="49" charset="-122"/>
                <a:ea typeface="楷体" pitchFamily="49" charset="-122"/>
              </a:rPr>
              <a:t>    (2)</a:t>
            </a:r>
            <a:r>
              <a:rPr lang="zh-CN" altLang="en-US" b="1" dirty="0">
                <a:effectLst>
                  <a:outerShdw blurRad="38100" dist="38100" dir="2700000" algn="tl">
                    <a:srgbClr val="FFFFFF"/>
                  </a:outerShdw>
                </a:effectLst>
                <a:latin typeface="楷体" pitchFamily="49" charset="-122"/>
                <a:ea typeface="楷体" pitchFamily="49" charset="-122"/>
              </a:rPr>
              <a:t>当格式控制字符串中既含有常规字符，又包含有格式控制符时，则表达式的个数应与格式控制符的个数一致。此时，常规字符原样输出，而格式控制符的位置上输出对应的表达式的值，其对应的顺序是：</a:t>
            </a:r>
            <a:r>
              <a:rPr lang="zh-CN" altLang="en-US" b="1" dirty="0">
                <a:solidFill>
                  <a:schemeClr val="accent1"/>
                </a:solidFill>
                <a:effectLst>
                  <a:outerShdw blurRad="38100" dist="38100" dir="2700000" algn="tl">
                    <a:srgbClr val="000000"/>
                  </a:outerShdw>
                </a:effectLst>
                <a:latin typeface="楷体" pitchFamily="49" charset="-122"/>
                <a:ea typeface="楷体" pitchFamily="49" charset="-122"/>
              </a:rPr>
              <a:t>从左到右的格式控制符对应从左到右的表达式。</a:t>
            </a:r>
          </a:p>
          <a:p>
            <a:r>
              <a:rPr lang="en-US" altLang="zh-CN" b="1" dirty="0">
                <a:effectLst>
                  <a:outerShdw blurRad="38100" dist="38100" dir="2700000" algn="tl">
                    <a:srgbClr val="FFFFFF"/>
                  </a:outerShdw>
                </a:effectLst>
                <a:latin typeface="楷体" pitchFamily="49" charset="-122"/>
                <a:ea typeface="楷体" pitchFamily="49" charset="-122"/>
              </a:rPr>
              <a:t>    (3)</a:t>
            </a:r>
            <a:r>
              <a:rPr lang="zh-CN" altLang="zh-CN" b="1" dirty="0">
                <a:effectLst>
                  <a:outerShdw blurRad="38100" dist="38100" dir="2700000" algn="tl">
                    <a:srgbClr val="FFFFFF"/>
                  </a:outerShdw>
                </a:effectLst>
                <a:latin typeface="楷体" pitchFamily="49" charset="-122"/>
                <a:ea typeface="楷体" pitchFamily="49" charset="-122"/>
              </a:rPr>
              <a:t>如果格式控制字符串中格式控制符的个数多于表达式的个数，则余下的格式控制</a:t>
            </a:r>
            <a:r>
              <a:rPr lang="zh-CN" altLang="en-US" b="1" dirty="0">
                <a:effectLst>
                  <a:outerShdw blurRad="38100" dist="38100" dir="2700000" algn="tl">
                    <a:srgbClr val="FFFFFF"/>
                  </a:outerShdw>
                </a:effectLst>
                <a:latin typeface="楷体" pitchFamily="49" charset="-122"/>
                <a:ea typeface="楷体" pitchFamily="49" charset="-122"/>
              </a:rPr>
              <a:t>符的值将是不确定的。</a:t>
            </a:r>
          </a:p>
          <a:p>
            <a:r>
              <a:rPr lang="en-US" altLang="zh-CN" b="1" dirty="0">
                <a:effectLst>
                  <a:outerShdw blurRad="38100" dist="38100" dir="2700000" algn="tl">
                    <a:srgbClr val="FFFFFF"/>
                  </a:outerShdw>
                </a:effectLst>
                <a:latin typeface="楷体" pitchFamily="49" charset="-122"/>
                <a:ea typeface="楷体" pitchFamily="49" charset="-122"/>
              </a:rPr>
              <a:t>    (4)</a:t>
            </a:r>
            <a:r>
              <a:rPr lang="zh-CN" altLang="zh-CN" b="1" dirty="0">
                <a:effectLst>
                  <a:outerShdw blurRad="38100" dist="38100" dir="2700000" algn="tl">
                    <a:srgbClr val="FFFFFF"/>
                  </a:outerShdw>
                </a:effectLst>
                <a:latin typeface="楷体" pitchFamily="49" charset="-122"/>
                <a:ea typeface="楷体" pitchFamily="49" charset="-122"/>
              </a:rPr>
              <a:t>不同类型的表达式要使用不同的格式转换符，</a:t>
            </a:r>
            <a:r>
              <a:rPr lang="zh-CN" altLang="en-US" b="1" dirty="0">
                <a:effectLst>
                  <a:outerShdw blurRad="38100" dist="38100" dir="2700000" algn="tl">
                    <a:srgbClr val="FFFFFF"/>
                  </a:outerShdw>
                </a:effectLst>
                <a:latin typeface="楷体" pitchFamily="49" charset="-122"/>
                <a:ea typeface="楷体" pitchFamily="49" charset="-122"/>
              </a:rPr>
              <a:t>同一表达式如果按照不同的格式转换符来输出，其结果可能是不一样的。</a:t>
            </a:r>
            <a:r>
              <a:rPr lang="zh-CN" altLang="en-US" dirty="0">
                <a:latin typeface="楷体" pitchFamily="49" charset="-122"/>
                <a:ea typeface="楷体" pitchFamily="49" charset="-122"/>
              </a:rPr>
              <a:t>    </a:t>
            </a:r>
          </a:p>
        </p:txBody>
      </p:sp>
      <p:sp>
        <p:nvSpPr>
          <p:cNvPr id="743442" name="Rectangle 18" descr="信纸"/>
          <p:cNvSpPr>
            <a:spLocks noChangeArrowheads="1"/>
          </p:cNvSpPr>
          <p:nvPr/>
        </p:nvSpPr>
        <p:spPr bwMode="auto">
          <a:xfrm>
            <a:off x="1828303" y="1214422"/>
            <a:ext cx="8804201" cy="140970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are you?\n”);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只有一个字符串参数，</a:t>
            </a:r>
          </a:p>
          <a:p>
            <a:pPr indent="266700"/>
            <a:r>
              <a:rPr lang="zh-CN" altLang="en-US" sz="1800" b="1" dirty="0">
                <a:solidFill>
                  <a:schemeClr val="accent2"/>
                </a:solidFill>
                <a:effectLst>
                  <a:outerShdw blurRad="38100" dist="38100" dir="2700000" algn="tl">
                    <a:srgbClr val="000000"/>
                  </a:outerShdw>
                </a:effectLst>
                <a:latin typeface="+mn-lt"/>
                <a:ea typeface="楷体"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itchFamily="49" charset="-122"/>
              </a:rPr>
              <a:t>how are you?</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old are you?\n”, 20);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带有两个参数，</a:t>
            </a:r>
            <a:r>
              <a:rPr lang="en-US" altLang="zh-CN" sz="1800" b="1" dirty="0">
                <a:solidFill>
                  <a:schemeClr val="accent2"/>
                </a:solidFill>
                <a:effectLst>
                  <a:outerShdw blurRad="38100" dist="38100" dir="2700000" algn="tl">
                    <a:srgbClr val="000000"/>
                  </a:outerShdw>
                </a:effectLst>
                <a:latin typeface="+mn-lt"/>
                <a:ea typeface="楷体" pitchFamily="49" charset="-122"/>
              </a:rPr>
              <a:t>20</a:t>
            </a:r>
            <a:r>
              <a:rPr lang="zh-CN" altLang="en-US" sz="1800" b="1" dirty="0">
                <a:solidFill>
                  <a:schemeClr val="accent2"/>
                </a:solidFill>
                <a:effectLst>
                  <a:outerShdw blurRad="38100" dist="38100" dir="2700000" algn="tl">
                    <a:srgbClr val="000000"/>
                  </a:outerShdw>
                </a:effectLst>
                <a:latin typeface="+mn-lt"/>
                <a:ea typeface="楷体" pitchFamily="49" charset="-122"/>
              </a:rPr>
              <a:t>没有意义，</a:t>
            </a:r>
          </a:p>
          <a:p>
            <a:pPr indent="266700"/>
            <a:r>
              <a:rPr lang="zh-CN" altLang="en-US" sz="1800" b="1" dirty="0">
                <a:solidFill>
                  <a:schemeClr val="accent2"/>
                </a:solidFill>
                <a:effectLst>
                  <a:outerShdw blurRad="38100" dist="38100" dir="2700000" algn="tl">
                    <a:srgbClr val="000000"/>
                  </a:outerShdw>
                </a:effectLst>
                <a:latin typeface="+mn-lt"/>
                <a:ea typeface="楷体"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itchFamily="49" charset="-122"/>
              </a:rPr>
              <a:t>how old are you?</a:t>
            </a:r>
          </a:p>
        </p:txBody>
      </p:sp>
      <p:grpSp>
        <p:nvGrpSpPr>
          <p:cNvPr id="743462" name="Group 38"/>
          <p:cNvGrpSpPr>
            <a:grpSpLocks/>
          </p:cNvGrpSpPr>
          <p:nvPr/>
        </p:nvGrpSpPr>
        <p:grpSpPr bwMode="auto">
          <a:xfrm>
            <a:off x="-9117" y="0"/>
            <a:ext cx="446088" cy="6858000"/>
            <a:chOff x="0" y="0"/>
            <a:chExt cx="281" cy="4320"/>
          </a:xfrm>
        </p:grpSpPr>
        <p:sp>
          <p:nvSpPr>
            <p:cNvPr id="743463" name="Text Box 3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43464" name="Text Box 4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743456" name="Group 32"/>
          <p:cNvGrpSpPr>
            <a:grpSpLocks/>
          </p:cNvGrpSpPr>
          <p:nvPr/>
        </p:nvGrpSpPr>
        <p:grpSpPr bwMode="auto">
          <a:xfrm>
            <a:off x="1835767" y="2708920"/>
            <a:ext cx="8220075" cy="2009775"/>
            <a:chOff x="976" y="1423"/>
            <a:chExt cx="5178" cy="1266"/>
          </a:xfrm>
          <a:solidFill>
            <a:schemeClr val="bg1"/>
          </a:solidFill>
        </p:grpSpPr>
        <p:sp>
          <p:nvSpPr>
            <p:cNvPr id="743445" name="Text Box 21" descr="信纸"/>
            <p:cNvSpPr txBox="1">
              <a:spLocks noChangeArrowheads="1"/>
            </p:cNvSpPr>
            <p:nvPr/>
          </p:nvSpPr>
          <p:spPr bwMode="auto">
            <a:xfrm>
              <a:off x="976" y="1423"/>
              <a:ext cx="5178" cy="1266"/>
            </a:xfrm>
            <a:prstGeom prst="rect">
              <a:avLst/>
            </a:prstGeom>
            <a:gr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b="1" dirty="0">
                  <a:effectLst>
                    <a:outerShdw blurRad="38100" dist="38100" dir="2700000" algn="tl">
                      <a:srgbClr val="FFFFFF"/>
                    </a:outerShdw>
                  </a:effectLst>
                  <a:latin typeface="楷体" pitchFamily="49" charset="-122"/>
                  <a:ea typeface="楷体" pitchFamily="49" charset="-122"/>
                </a:rPr>
                <a:t>已    知：</a:t>
              </a:r>
              <a:r>
                <a:rPr lang="zh-CN" altLang="en-US" dirty="0">
                  <a:effectLst>
                    <a:outerShdw blurRad="38100" dist="38100" dir="2700000" algn="tl">
                      <a:srgbClr val="FFFFFF"/>
                    </a:outerShdw>
                  </a:effectLst>
                  <a:latin typeface="楷体" pitchFamily="49" charset="-122"/>
                  <a:ea typeface="楷体" pitchFamily="49" charset="-122"/>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 2;</a:t>
              </a: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itchFamily="49" charset="-122"/>
                  <a:ea typeface="楷体" pitchFamily="49" charset="-122"/>
                </a:rPr>
                <a:t>函数调用：</a:t>
              </a:r>
              <a:r>
                <a:rPr lang="zh-CN" altLang="en-US" dirty="0">
                  <a:effectLst>
                    <a:outerShdw blurRad="38100" dist="38100" dir="2700000" algn="tl">
                      <a:srgbClr val="FFFFFF"/>
                    </a:outerShdw>
                  </a:effectLst>
                  <a:latin typeface="楷体" pitchFamily="49" charset="-122"/>
                  <a:ea typeface="楷体" pitchFamily="49" charset="-122"/>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隶书" pitchFamily="49" charset="-122"/>
                </a:rPr>
                <a:t>"</a:t>
              </a:r>
              <a:r>
                <a:rPr lang="en-US" altLang="zh-CN" dirty="0">
                  <a:effectLst>
                    <a:outerShdw blurRad="38100" dist="38100" dir="2700000" algn="tl">
                      <a:srgbClr val="FFFFFF"/>
                    </a:outerShdw>
                  </a:effectLst>
                </a:rPr>
                <a:t>a * a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  a + 5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\n</a:t>
              </a:r>
              <a:r>
                <a:rPr lang="en-US" altLang="zh-CN" dirty="0">
                  <a:effectLst>
                    <a:outerShdw blurRad="38100" dist="38100" dir="2700000" algn="tl">
                      <a:srgbClr val="FFFFFF"/>
                    </a:outerShdw>
                  </a:effectLst>
                  <a:ea typeface="隶书" pitchFamily="49" charset="-122"/>
                </a:rPr>
                <a:t>"</a:t>
              </a:r>
              <a:r>
                <a:rPr lang="en-US" altLang="zh-CN" dirty="0">
                  <a:effectLst>
                    <a:outerShdw blurRad="38100" dist="38100" dir="2700000" algn="tl">
                      <a:srgbClr val="FFFFFF"/>
                    </a:outerShdw>
                  </a:effectLst>
                </a:rPr>
                <a:t>, a * a, a + 5);</a:t>
              </a: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itchFamily="49" charset="-122"/>
                  <a:ea typeface="楷体" pitchFamily="49" charset="-122"/>
                </a:rPr>
                <a:t>实际输出：</a:t>
              </a:r>
              <a:r>
                <a:rPr lang="zh-CN" altLang="en-US" dirty="0">
                  <a:effectLst>
                    <a:outerShdw blurRad="38100" dist="38100" dir="2700000" algn="tl">
                      <a:srgbClr val="FFFFFF"/>
                    </a:outerShdw>
                  </a:effectLst>
                  <a:latin typeface="楷体" pitchFamily="49" charset="-122"/>
                  <a:ea typeface="楷体" pitchFamily="49" charset="-122"/>
                </a:rPr>
                <a:t> </a:t>
              </a:r>
              <a:r>
                <a:rPr lang="en-US" altLang="zh-CN" dirty="0">
                  <a:solidFill>
                    <a:srgbClr val="FF3300"/>
                  </a:solidFill>
                  <a:effectLst>
                    <a:outerShdw blurRad="38100" dist="38100" dir="2700000" algn="tl">
                      <a:srgbClr val="000000"/>
                    </a:outerShdw>
                  </a:effectLst>
                </a:rPr>
                <a:t>a * a = 4,  a + 5 = 7</a:t>
              </a:r>
            </a:p>
          </p:txBody>
        </p:sp>
        <p:grpSp>
          <p:nvGrpSpPr>
            <p:cNvPr id="743446" name="Group 22"/>
            <p:cNvGrpSpPr>
              <a:grpSpLocks/>
            </p:cNvGrpSpPr>
            <p:nvPr/>
          </p:nvGrpSpPr>
          <p:grpSpPr bwMode="auto">
            <a:xfrm>
              <a:off x="4358" y="2138"/>
              <a:ext cx="1096" cy="136"/>
              <a:chOff x="6560" y="7729"/>
              <a:chExt cx="1250" cy="327"/>
            </a:xfrm>
            <a:grpFill/>
          </p:grpSpPr>
          <p:sp>
            <p:nvSpPr>
              <p:cNvPr id="743447" name="Line 23" descr="信纸"/>
              <p:cNvSpPr>
                <a:spLocks noChangeShapeType="1"/>
              </p:cNvSpPr>
              <p:nvPr/>
            </p:nvSpPr>
            <p:spPr bwMode="auto">
              <a:xfrm>
                <a:off x="6560" y="8056"/>
                <a:ext cx="1250" cy="0"/>
              </a:xfrm>
              <a:prstGeom prst="line">
                <a:avLst/>
              </a:prstGeom>
              <a:grpFill/>
              <a:ln w="28575" cap="rnd">
                <a:solidFill>
                  <a:schemeClr val="accent2"/>
                </a:solidFill>
                <a:prstDash val="sysDot"/>
                <a:round/>
                <a:headEnd/>
                <a:tailEnd/>
              </a:ln>
              <a:scene3d>
                <a:camera prst="orthographicFront"/>
                <a:lightRig rig="threePt" dir="t"/>
              </a:scene3d>
              <a:sp3d>
                <a:bevelT w="114300" prst="hardEdge"/>
              </a:sp3d>
            </p:spPr>
            <p:txBody>
              <a:bodyPr/>
              <a:lstStyle/>
              <a:p>
                <a:endParaRPr lang="zh-CN" altLang="en-US"/>
              </a:p>
            </p:txBody>
          </p:sp>
          <p:sp>
            <p:nvSpPr>
              <p:cNvPr id="743448" name="Line 24" descr="信纸"/>
              <p:cNvSpPr>
                <a:spLocks noChangeShapeType="1"/>
              </p:cNvSpPr>
              <p:nvPr/>
            </p:nvSpPr>
            <p:spPr bwMode="auto">
              <a:xfrm flipV="1">
                <a:off x="6560" y="7737"/>
                <a:ext cx="0" cy="312"/>
              </a:xfrm>
              <a:prstGeom prst="line">
                <a:avLst/>
              </a:prstGeom>
              <a:grpFill/>
              <a:ln w="28575" cap="rnd">
                <a:solidFill>
                  <a:schemeClr val="accent2"/>
                </a:solidFill>
                <a:prstDash val="sysDot"/>
                <a:round/>
                <a:headEnd/>
                <a:tailEnd type="stealth" w="med" len="med"/>
              </a:ln>
              <a:scene3d>
                <a:camera prst="orthographicFront"/>
                <a:lightRig rig="threePt" dir="t"/>
              </a:scene3d>
              <a:sp3d>
                <a:bevelT w="114300" prst="hardEdge"/>
              </a:sp3d>
            </p:spPr>
            <p:txBody>
              <a:bodyPr/>
              <a:lstStyle/>
              <a:p>
                <a:endParaRPr lang="zh-CN" altLang="en-US"/>
              </a:p>
            </p:txBody>
          </p:sp>
          <p:sp>
            <p:nvSpPr>
              <p:cNvPr id="743449" name="Line 25" descr="信纸"/>
              <p:cNvSpPr>
                <a:spLocks noChangeShapeType="1"/>
              </p:cNvSpPr>
              <p:nvPr/>
            </p:nvSpPr>
            <p:spPr bwMode="auto">
              <a:xfrm>
                <a:off x="7802" y="7729"/>
                <a:ext cx="0" cy="312"/>
              </a:xfrm>
              <a:prstGeom prst="line">
                <a:avLst/>
              </a:prstGeom>
              <a:grpFill/>
              <a:ln w="28575" cap="rnd">
                <a:solidFill>
                  <a:schemeClr val="accent2"/>
                </a:solidFill>
                <a:prstDash val="sysDot"/>
                <a:round/>
                <a:headEnd/>
                <a:tailEnd/>
              </a:ln>
              <a:scene3d>
                <a:camera prst="orthographicFront"/>
                <a:lightRig rig="threePt" dir="t"/>
              </a:scene3d>
              <a:sp3d>
                <a:bevelT w="114300" prst="hardEdge"/>
              </a:sp3d>
            </p:spPr>
            <p:txBody>
              <a:bodyPr/>
              <a:lstStyle/>
              <a:p>
                <a:endParaRPr lang="zh-CN" altLang="en-US"/>
              </a:p>
            </p:txBody>
          </p:sp>
        </p:grpSp>
        <p:grpSp>
          <p:nvGrpSpPr>
            <p:cNvPr id="743450" name="Group 26"/>
            <p:cNvGrpSpPr>
              <a:grpSpLocks/>
            </p:cNvGrpSpPr>
            <p:nvPr/>
          </p:nvGrpSpPr>
          <p:grpSpPr bwMode="auto">
            <a:xfrm>
              <a:off x="3415" y="1789"/>
              <a:ext cx="1551" cy="141"/>
              <a:chOff x="5411" y="7146"/>
              <a:chExt cx="1843" cy="308"/>
            </a:xfrm>
            <a:grpFill/>
          </p:grpSpPr>
          <p:sp>
            <p:nvSpPr>
              <p:cNvPr id="743451" name="Line 27" descr="信纸"/>
              <p:cNvSpPr>
                <a:spLocks noChangeShapeType="1"/>
              </p:cNvSpPr>
              <p:nvPr/>
            </p:nvSpPr>
            <p:spPr bwMode="auto">
              <a:xfrm>
                <a:off x="5422" y="7154"/>
                <a:ext cx="1832" cy="0"/>
              </a:xfrm>
              <a:prstGeom prst="line">
                <a:avLst/>
              </a:prstGeom>
              <a:grpFill/>
              <a:ln w="28575" cap="rnd">
                <a:solidFill>
                  <a:srgbClr val="0000FF"/>
                </a:solidFill>
                <a:prstDash val="sysDot"/>
                <a:round/>
                <a:headEnd/>
                <a:tailEnd/>
              </a:ln>
              <a:scene3d>
                <a:camera prst="orthographicFront"/>
                <a:lightRig rig="threePt" dir="t"/>
              </a:scene3d>
              <a:sp3d>
                <a:bevelT w="114300" prst="hardEdge"/>
              </a:sp3d>
            </p:spPr>
            <p:txBody>
              <a:bodyPr/>
              <a:lstStyle/>
              <a:p>
                <a:endParaRPr lang="zh-CN" altLang="en-US"/>
              </a:p>
            </p:txBody>
          </p:sp>
          <p:sp>
            <p:nvSpPr>
              <p:cNvPr id="743452" name="Line 28" descr="信纸"/>
              <p:cNvSpPr>
                <a:spLocks noChangeShapeType="1"/>
              </p:cNvSpPr>
              <p:nvPr/>
            </p:nvSpPr>
            <p:spPr bwMode="auto">
              <a:xfrm>
                <a:off x="5411" y="7146"/>
                <a:ext cx="0" cy="300"/>
              </a:xfrm>
              <a:prstGeom prst="line">
                <a:avLst/>
              </a:prstGeom>
              <a:grpFill/>
              <a:ln w="28575" cap="rnd">
                <a:solidFill>
                  <a:srgbClr val="0000FF"/>
                </a:solidFill>
                <a:prstDash val="sysDot"/>
                <a:round/>
                <a:headEnd/>
                <a:tailEnd type="stealth" w="med" len="med"/>
              </a:ln>
              <a:scene3d>
                <a:camera prst="orthographicFront"/>
                <a:lightRig rig="threePt" dir="t"/>
              </a:scene3d>
              <a:sp3d>
                <a:bevelT w="114300" prst="hardEdge"/>
              </a:sp3d>
            </p:spPr>
            <p:txBody>
              <a:bodyPr/>
              <a:lstStyle/>
              <a:p>
                <a:endParaRPr lang="zh-CN" altLang="en-US"/>
              </a:p>
            </p:txBody>
          </p:sp>
          <p:sp>
            <p:nvSpPr>
              <p:cNvPr id="743453" name="Line 29" descr="信纸"/>
              <p:cNvSpPr>
                <a:spLocks noChangeShapeType="1"/>
              </p:cNvSpPr>
              <p:nvPr/>
            </p:nvSpPr>
            <p:spPr bwMode="auto">
              <a:xfrm>
                <a:off x="7254" y="7154"/>
                <a:ext cx="0" cy="300"/>
              </a:xfrm>
              <a:prstGeom prst="line">
                <a:avLst/>
              </a:prstGeom>
              <a:grpFill/>
              <a:ln w="28575" cap="rnd">
                <a:solidFill>
                  <a:srgbClr val="0000FF"/>
                </a:solidFill>
                <a:prstDash val="sysDot"/>
                <a:round/>
                <a:headEnd/>
                <a:tailEnd/>
              </a:ln>
              <a:scene3d>
                <a:camera prst="orthographicFront"/>
                <a:lightRig rig="threePt" dir="t"/>
              </a:scene3d>
              <a:sp3d>
                <a:bevelT w="114300" prst="hardEdge"/>
              </a:sp3d>
            </p:spPr>
            <p:txBody>
              <a:bodyPr/>
              <a:lstStyle/>
              <a:p>
                <a:endParaRPr lang="zh-CN" altLang="en-US"/>
              </a:p>
            </p:txBody>
          </p:sp>
        </p:grpSp>
      </p:grpSp>
      <p:grpSp>
        <p:nvGrpSpPr>
          <p:cNvPr id="743460" name="Group 36"/>
          <p:cNvGrpSpPr>
            <a:grpSpLocks/>
          </p:cNvGrpSpPr>
          <p:nvPr/>
        </p:nvGrpSpPr>
        <p:grpSpPr bwMode="auto">
          <a:xfrm>
            <a:off x="1856233" y="3428851"/>
            <a:ext cx="8775701" cy="1584325"/>
            <a:chOff x="612" y="2115"/>
            <a:chExt cx="5528" cy="998"/>
          </a:xfrm>
        </p:grpSpPr>
        <p:sp>
          <p:nvSpPr>
            <p:cNvPr id="743458" name="Rectangle 34" descr="信纸"/>
            <p:cNvSpPr>
              <a:spLocks noChangeArrowheads="1"/>
            </p:cNvSpPr>
            <p:nvPr/>
          </p:nvSpPr>
          <p:spPr bwMode="auto">
            <a:xfrm>
              <a:off x="612" y="2115"/>
              <a:ext cx="5528" cy="542"/>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("5 + 3 = %d, 5 - 3 = %d, 5 * 3 = %d", 5 + 3, 5 - 3);  </a:t>
              </a:r>
            </a:p>
            <a:p>
              <a:pPr indent="266700"/>
              <a:r>
                <a:rPr lang="en-US" altLang="zh-CN" sz="2000" b="1" dirty="0">
                  <a:effectLst>
                    <a:outerShdw blurRad="38100" dist="38100" dir="2700000" algn="tl">
                      <a:srgbClr val="FFFFFF"/>
                    </a:outerShdw>
                  </a:effectLst>
                  <a:ea typeface="楷体_GB2312" pitchFamily="49" charset="-122"/>
                </a:rPr>
                <a:t>    </a:t>
              </a:r>
              <a:r>
                <a:rPr lang="zh-CN" altLang="en-US" sz="2000" b="1" dirty="0">
                  <a:solidFill>
                    <a:srgbClr val="FF33CC"/>
                  </a:solidFill>
                  <a:effectLst>
                    <a:outerShdw blurRad="38100" dist="38100" dir="2700000" algn="tl">
                      <a:srgbClr val="FFFFFF"/>
                    </a:outerShdw>
                  </a:effectLst>
                  <a:latin typeface="楷体" pitchFamily="49" charset="-122"/>
                  <a:ea typeface="楷体" pitchFamily="49" charset="-122"/>
                </a:rPr>
                <a:t>输出结果将是：</a:t>
              </a:r>
              <a:r>
                <a:rPr lang="en-US" altLang="zh-CN" dirty="0">
                  <a:solidFill>
                    <a:srgbClr val="FF3300"/>
                  </a:solidFill>
                  <a:effectLst>
                    <a:outerShdw blurRad="38100" dist="38100" dir="2700000" algn="tl">
                      <a:srgbClr val="000000"/>
                    </a:outerShdw>
                  </a:effectLst>
                </a:rPr>
                <a:t>5 + 3 = 8</a:t>
              </a:r>
              <a:r>
                <a:rPr lang="zh-CN" altLang="en-US" dirty="0">
                  <a:solidFill>
                    <a:srgbClr val="FF3300"/>
                  </a:solidFill>
                  <a:effectLst>
                    <a:outerShdw blurRad="38100" dist="38100" dir="2700000" algn="tl">
                      <a:srgbClr val="000000"/>
                    </a:outerShdw>
                  </a:effectLst>
                </a:rPr>
                <a:t>，</a:t>
              </a:r>
              <a:r>
                <a:rPr lang="en-US" altLang="zh-CN" dirty="0">
                  <a:solidFill>
                    <a:srgbClr val="FF3300"/>
                  </a:solidFill>
                  <a:effectLst>
                    <a:outerShdw blurRad="38100" dist="38100" dir="2700000" algn="tl">
                      <a:srgbClr val="000000"/>
                    </a:outerShdw>
                  </a:effectLst>
                </a:rPr>
                <a:t>5 – 3 = 2</a:t>
              </a:r>
              <a:r>
                <a:rPr lang="zh-CN" altLang="en-US" dirty="0">
                  <a:solidFill>
                    <a:srgbClr val="FF3300"/>
                  </a:solidFill>
                  <a:effectLst>
                    <a:outerShdw blurRad="38100" dist="38100" dir="2700000" algn="tl">
                      <a:srgbClr val="000000"/>
                    </a:outerShdw>
                  </a:effectLst>
                </a:rPr>
                <a:t>，</a:t>
              </a:r>
              <a:r>
                <a:rPr lang="en-US" altLang="zh-CN" dirty="0">
                  <a:solidFill>
                    <a:schemeClr val="accent2"/>
                  </a:solidFill>
                  <a:effectLst>
                    <a:outerShdw blurRad="38100" dist="38100" dir="2700000" algn="tl">
                      <a:srgbClr val="000000"/>
                    </a:outerShdw>
                  </a:effectLst>
                </a:rPr>
                <a:t>5 * 3 = -28710</a:t>
              </a:r>
            </a:p>
          </p:txBody>
        </p:sp>
        <p:sp>
          <p:nvSpPr>
            <p:cNvPr id="743459" name="AutoShape 35"/>
            <p:cNvSpPr>
              <a:spLocks noChangeArrowheads="1"/>
            </p:cNvSpPr>
            <p:nvPr/>
          </p:nvSpPr>
          <p:spPr bwMode="auto">
            <a:xfrm>
              <a:off x="4241" y="2795"/>
              <a:ext cx="1270" cy="318"/>
            </a:xfrm>
            <a:prstGeom prst="wedgeRoundRectCallout">
              <a:avLst>
                <a:gd name="adj1" fmla="val -55278"/>
                <a:gd name="adj2" fmla="val -120440"/>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输出随机</a:t>
              </a:r>
            </a:p>
          </p:txBody>
        </p:sp>
      </p:grpSp>
      <p:sp>
        <p:nvSpPr>
          <p:cNvPr id="743461" name="Rectangle 37" descr="信纸"/>
          <p:cNvSpPr>
            <a:spLocks noChangeArrowheads="1"/>
          </p:cNvSpPr>
          <p:nvPr/>
        </p:nvSpPr>
        <p:spPr bwMode="auto">
          <a:xfrm>
            <a:off x="1831718" y="4077072"/>
            <a:ext cx="8820679" cy="1200329"/>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char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'A';</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%c",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itchFamily="49" charset="-122"/>
              </a:rPr>
              <a:t>ch</a:t>
            </a:r>
            <a:r>
              <a:rPr lang="en-US" altLang="zh-CN" sz="1800" b="1" dirty="0">
                <a:solidFill>
                  <a:srgbClr val="FF33CC"/>
                </a:solidFill>
                <a:effectLst>
                  <a:outerShdw blurRad="38100" dist="38100" dir="2700000" algn="tl">
                    <a:srgbClr val="000000"/>
                  </a:outerShdw>
                </a:effectLst>
                <a:latin typeface="+mn-lt"/>
                <a:ea typeface="楷体" pitchFamily="49" charset="-122"/>
              </a:rPr>
              <a:t> = A </a:t>
            </a:r>
            <a:r>
              <a:rPr lang="en-US" altLang="zh-CN" sz="2000" b="1" dirty="0">
                <a:solidFill>
                  <a:schemeClr val="accent2"/>
                </a:solidFill>
                <a:effectLst>
                  <a:outerShdw blurRad="38100" dist="38100" dir="2700000" algn="tl">
                    <a:srgbClr val="000000"/>
                  </a:outerShdw>
                </a:effectLst>
                <a:latin typeface="+mn-lt"/>
                <a:ea typeface="楷体" pitchFamily="49" charset="-122"/>
              </a:rPr>
              <a:t> </a:t>
            </a:r>
            <a:r>
              <a:rPr lang="zh-CN" altLang="en-US" sz="1800" b="1" dirty="0">
                <a:solidFill>
                  <a:schemeClr val="accent2"/>
                </a:solidFill>
                <a:effectLst>
                  <a:outerShdw blurRad="38100" dist="38100" dir="2700000" algn="tl">
                    <a:srgbClr val="000000"/>
                  </a:outerShdw>
                </a:effectLst>
                <a:latin typeface="+mn-lt"/>
                <a:ea typeface="楷体" pitchFamily="49" charset="-122"/>
              </a:rPr>
              <a:t>（以字符形式输出）</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%d",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itchFamily="49" charset="-122"/>
              </a:rPr>
              <a:t>ch</a:t>
            </a:r>
            <a:r>
              <a:rPr lang="en-US" altLang="zh-CN" sz="1800" b="1" dirty="0">
                <a:solidFill>
                  <a:srgbClr val="FF33CC"/>
                </a:solidFill>
                <a:effectLst>
                  <a:outerShdw blurRad="38100" dist="38100" dir="2700000" algn="tl">
                    <a:srgbClr val="000000"/>
                  </a:outerShdw>
                </a:effectLst>
                <a:latin typeface="+mn-lt"/>
                <a:ea typeface="楷体" pitchFamily="49" charset="-122"/>
              </a:rPr>
              <a:t> = 65</a:t>
            </a:r>
            <a:r>
              <a:rPr lang="zh-CN" altLang="en-US" sz="1800" b="1" dirty="0">
                <a:solidFill>
                  <a:schemeClr val="accent2"/>
                </a:solidFill>
                <a:effectLst>
                  <a:outerShdw blurRad="38100" dist="38100" dir="2700000" algn="tl">
                    <a:srgbClr val="000000"/>
                  </a:outerShdw>
                </a:effectLst>
                <a:latin typeface="+mn-lt"/>
                <a:ea typeface="楷体" pitchFamily="49" charset="-122"/>
              </a:rPr>
              <a:t>（以</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字符的</a:t>
            </a:r>
            <a:r>
              <a:rPr lang="en-US" altLang="zh-CN" sz="1800" b="1" dirty="0">
                <a:solidFill>
                  <a:schemeClr val="accent2"/>
                </a:solidFill>
                <a:effectLst>
                  <a:outerShdw blurRad="38100" dist="38100" dir="2700000" algn="tl">
                    <a:srgbClr val="000000"/>
                  </a:outerShdw>
                </a:effectLst>
                <a:latin typeface="+mn-lt"/>
                <a:ea typeface="楷体" pitchFamily="49" charset="-122"/>
              </a:rPr>
              <a:t>ASCII</a:t>
            </a:r>
            <a:r>
              <a:rPr lang="zh-CN" altLang="en-US" sz="1800" b="1" dirty="0">
                <a:solidFill>
                  <a:schemeClr val="accent2"/>
                </a:solidFill>
                <a:effectLst>
                  <a:outerShdw blurRad="38100" dist="38100" dir="2700000" algn="tl">
                    <a:srgbClr val="000000"/>
                  </a:outerShdw>
                </a:effectLst>
                <a:latin typeface="+mn-lt"/>
                <a:ea typeface="楷体" pitchFamily="49" charset="-122"/>
              </a:rPr>
              <a:t>码形式输出）</a:t>
            </a:r>
          </a:p>
        </p:txBody>
      </p:sp>
      <p:sp>
        <p:nvSpPr>
          <p:cNvPr id="2" name="灯片编号占位符 1">
            <a:extLst>
              <a:ext uri="{FF2B5EF4-FFF2-40B4-BE49-F238E27FC236}">
                <a16:creationId xmlns:a16="http://schemas.microsoft.com/office/drawing/2014/main" id="{1AB36C36-D29D-272C-1792-E2D8D9AFA57F}"/>
              </a:ext>
            </a:extLst>
          </p:cNvPr>
          <p:cNvSpPr>
            <a:spLocks noGrp="1"/>
          </p:cNvSpPr>
          <p:nvPr>
            <p:ph type="sldNum" sz="quarter" idx="12"/>
          </p:nvPr>
        </p:nvSpPr>
        <p:spPr/>
        <p:txBody>
          <a:bodyPr/>
          <a:lstStyle/>
          <a:p>
            <a:fld id="{15D7C00E-7268-483F-89C0-8B682B5C72E5}" type="slidenum">
              <a:rPr lang="en-US" altLang="zh-CN" smtClean="0"/>
              <a:pPr/>
              <a:t>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30"/>
                                        </p:tgtEl>
                                        <p:attrNameLst>
                                          <p:attrName>style.visibility</p:attrName>
                                        </p:attrNameLst>
                                      </p:cBhvr>
                                      <p:to>
                                        <p:strVal val="visible"/>
                                      </p:to>
                                    </p:set>
                                    <p:anim calcmode="lin" valueType="num">
                                      <p:cBhvr additive="base">
                                        <p:cTn id="7" dur="500" fill="hold"/>
                                        <p:tgtEl>
                                          <p:spTgt spid="743430"/>
                                        </p:tgtEl>
                                        <p:attrNameLst>
                                          <p:attrName>ppt_x</p:attrName>
                                        </p:attrNameLst>
                                      </p:cBhvr>
                                      <p:tavLst>
                                        <p:tav tm="0">
                                          <p:val>
                                            <p:strVal val="0-#ppt_w/2"/>
                                          </p:val>
                                        </p:tav>
                                        <p:tav tm="100000">
                                          <p:val>
                                            <p:strVal val="#ppt_x"/>
                                          </p:val>
                                        </p:tav>
                                      </p:tavLst>
                                    </p:anim>
                                    <p:anim calcmode="lin" valueType="num">
                                      <p:cBhvr additive="base">
                                        <p:cTn id="8" dur="500" fill="hold"/>
                                        <p:tgtEl>
                                          <p:spTgt spid="743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3433">
                                            <p:txEl>
                                              <p:pRg st="0" end="0"/>
                                            </p:txEl>
                                          </p:spTgt>
                                        </p:tgtEl>
                                        <p:attrNameLst>
                                          <p:attrName>style.visibility</p:attrName>
                                        </p:attrNameLst>
                                      </p:cBhvr>
                                      <p:to>
                                        <p:strVal val="visible"/>
                                      </p:to>
                                    </p:set>
                                    <p:anim calcmode="lin" valueType="num">
                                      <p:cBhvr additive="base">
                                        <p:cTn id="13" dur="500" fill="hold"/>
                                        <p:tgtEl>
                                          <p:spTgt spid="74343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34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43442"/>
                                        </p:tgtEl>
                                        <p:attrNameLst>
                                          <p:attrName>style.visibility</p:attrName>
                                        </p:attrNameLst>
                                      </p:cBhvr>
                                      <p:to>
                                        <p:strVal val="visible"/>
                                      </p:to>
                                    </p:set>
                                    <p:animEffect transition="in" filter="box(out)">
                                      <p:cBhvr>
                                        <p:cTn id="19" dur="500"/>
                                        <p:tgtEl>
                                          <p:spTgt spid="743442"/>
                                        </p:tgtEl>
                                      </p:cBhvr>
                                    </p:animEffect>
                                  </p:childTnLst>
                                  <p:subTnLst>
                                    <p:set>
                                      <p:cBhvr override="childStyle">
                                        <p:cTn dur="1" fill="hold" display="0" masterRel="nextClick" afterEffect="1"/>
                                        <p:tgtEl>
                                          <p:spTgt spid="743442"/>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43433">
                                            <p:txEl>
                                              <p:pRg st="1" end="1"/>
                                            </p:txEl>
                                          </p:spTgt>
                                        </p:tgtEl>
                                        <p:attrNameLst>
                                          <p:attrName>style.visibility</p:attrName>
                                        </p:attrNameLst>
                                      </p:cBhvr>
                                      <p:to>
                                        <p:strVal val="visible"/>
                                      </p:to>
                                    </p:set>
                                    <p:anim calcmode="lin" valueType="num">
                                      <p:cBhvr additive="base">
                                        <p:cTn id="24" dur="500" fill="hold"/>
                                        <p:tgtEl>
                                          <p:spTgt spid="74343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4343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743456"/>
                                        </p:tgtEl>
                                        <p:attrNameLst>
                                          <p:attrName>style.visibility</p:attrName>
                                        </p:attrNameLst>
                                      </p:cBhvr>
                                      <p:to>
                                        <p:strVal val="visible"/>
                                      </p:to>
                                    </p:set>
                                    <p:animEffect transition="in" filter="box(out)">
                                      <p:cBhvr>
                                        <p:cTn id="30" dur="500"/>
                                        <p:tgtEl>
                                          <p:spTgt spid="743456"/>
                                        </p:tgtEl>
                                      </p:cBhvr>
                                    </p:animEffect>
                                  </p:childTnLst>
                                  <p:subTnLst>
                                    <p:set>
                                      <p:cBhvr override="childStyle">
                                        <p:cTn dur="1" fill="hold" display="0" masterRel="nextClick" afterEffect="1"/>
                                        <p:tgtEl>
                                          <p:spTgt spid="74345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43433">
                                            <p:txEl>
                                              <p:pRg st="2" end="2"/>
                                            </p:txEl>
                                          </p:spTgt>
                                        </p:tgtEl>
                                        <p:attrNameLst>
                                          <p:attrName>style.visibility</p:attrName>
                                        </p:attrNameLst>
                                      </p:cBhvr>
                                      <p:to>
                                        <p:strVal val="visible"/>
                                      </p:to>
                                    </p:set>
                                    <p:anim calcmode="lin" valueType="num">
                                      <p:cBhvr additive="base">
                                        <p:cTn id="35" dur="500" fill="hold"/>
                                        <p:tgtEl>
                                          <p:spTgt spid="743433">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4343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743460"/>
                                        </p:tgtEl>
                                        <p:attrNameLst>
                                          <p:attrName>style.visibility</p:attrName>
                                        </p:attrNameLst>
                                      </p:cBhvr>
                                      <p:to>
                                        <p:strVal val="visible"/>
                                      </p:to>
                                    </p:set>
                                    <p:animEffect transition="in" filter="box(out)">
                                      <p:cBhvr>
                                        <p:cTn id="41" dur="500"/>
                                        <p:tgtEl>
                                          <p:spTgt spid="743460"/>
                                        </p:tgtEl>
                                      </p:cBhvr>
                                    </p:animEffect>
                                  </p:childTnLst>
                                  <p:subTnLst>
                                    <p:set>
                                      <p:cBhvr override="childStyle">
                                        <p:cTn dur="1" fill="hold" display="0" masterRel="nextClick" afterEffect="1"/>
                                        <p:tgtEl>
                                          <p:spTgt spid="743460"/>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43433">
                                            <p:txEl>
                                              <p:pRg st="3" end="3"/>
                                            </p:txEl>
                                          </p:spTgt>
                                        </p:tgtEl>
                                        <p:attrNameLst>
                                          <p:attrName>style.visibility</p:attrName>
                                        </p:attrNameLst>
                                      </p:cBhvr>
                                      <p:to>
                                        <p:strVal val="visible"/>
                                      </p:to>
                                    </p:set>
                                    <p:anim calcmode="lin" valueType="num">
                                      <p:cBhvr additive="base">
                                        <p:cTn id="46" dur="500" fill="hold"/>
                                        <p:tgtEl>
                                          <p:spTgt spid="743433">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4343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43461"/>
                                        </p:tgtEl>
                                        <p:attrNameLst>
                                          <p:attrName>style.visibility</p:attrName>
                                        </p:attrNameLst>
                                      </p:cBhvr>
                                      <p:to>
                                        <p:strVal val="visible"/>
                                      </p:to>
                                    </p:set>
                                    <p:animEffect transition="in" filter="box(out)">
                                      <p:cBhvr>
                                        <p:cTn id="52" dur="500"/>
                                        <p:tgtEl>
                                          <p:spTgt spid="743461"/>
                                        </p:tgtEl>
                                      </p:cBhvr>
                                    </p:animEffect>
                                  </p:childTnLst>
                                  <p:subTnLst>
                                    <p:set>
                                      <p:cBhvr override="childStyle">
                                        <p:cTn dur="1" fill="hold" display="0" masterRel="nextClick" afterEffect="1"/>
                                        <p:tgtEl>
                                          <p:spTgt spid="743461"/>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0" grpId="0"/>
      <p:bldP spid="743442" grpId="0" animBg="1"/>
      <p:bldP spid="74346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7" name="Text Box 5"/>
          <p:cNvSpPr txBox="1">
            <a:spLocks noChangeArrowheads="1"/>
          </p:cNvSpPr>
          <p:nvPr/>
        </p:nvSpPr>
        <p:spPr bwMode="auto">
          <a:xfrm>
            <a:off x="668081" y="188914"/>
            <a:ext cx="5759450"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隶书" pitchFamily="49" charset="-122"/>
              </a:rPr>
              <a:t> </a:t>
            </a:r>
            <a:r>
              <a:rPr lang="en-US" altLang="zh-CN" b="1" dirty="0" err="1">
                <a:solidFill>
                  <a:srgbClr val="FF33CC"/>
                </a:solidFill>
                <a:effectLst>
                  <a:outerShdw blurRad="38100" dist="38100" dir="2700000" algn="tl">
                    <a:srgbClr val="000000"/>
                  </a:outerShdw>
                </a:effectLst>
                <a:latin typeface="+mn-lt"/>
                <a:ea typeface="隶书" pitchFamily="49" charset="-122"/>
              </a:rPr>
              <a:t>printf</a:t>
            </a:r>
            <a:r>
              <a:rPr lang="zh-CN" altLang="en-US" b="1" dirty="0">
                <a:solidFill>
                  <a:srgbClr val="FF33CC"/>
                </a:solidFill>
                <a:effectLst>
                  <a:outerShdw blurRad="38100" dist="38100" dir="2700000" algn="tl">
                    <a:srgbClr val="000000"/>
                  </a:outerShdw>
                </a:effectLst>
                <a:latin typeface="+mn-lt"/>
                <a:ea typeface="隶书" pitchFamily="49" charset="-122"/>
              </a:rPr>
              <a:t>函数中的格式转换字符及其含义</a:t>
            </a:r>
            <a:r>
              <a:rPr lang="zh-CN" altLang="en-US" dirty="0">
                <a:latin typeface="+mn-lt"/>
                <a:ea typeface="隶书" pitchFamily="49" charset="-122"/>
              </a:rPr>
              <a:t> </a:t>
            </a:r>
          </a:p>
        </p:txBody>
      </p:sp>
      <p:graphicFrame>
        <p:nvGraphicFramePr>
          <p:cNvPr id="745725" name="Group 253"/>
          <p:cNvGraphicFramePr>
            <a:graphicFrameLocks noGrp="1"/>
          </p:cNvGraphicFramePr>
          <p:nvPr>
            <p:extLst>
              <p:ext uri="{D42A27DB-BD31-4B8C-83A1-F6EECF244321}">
                <p14:modId xmlns:p14="http://schemas.microsoft.com/office/powerpoint/2010/main" val="3901195076"/>
              </p:ext>
            </p:extLst>
          </p:nvPr>
        </p:nvGraphicFramePr>
        <p:xfrm>
          <a:off x="1105712" y="765175"/>
          <a:ext cx="10318880" cy="5732400"/>
        </p:xfrm>
        <a:graphic>
          <a:graphicData uri="http://schemas.openxmlformats.org/drawingml/2006/table">
            <a:tbl>
              <a:tblPr>
                <a:effectLst>
                  <a:outerShdw blurRad="50800" dist="38100" dir="2700000" algn="tl" rotWithShape="0">
                    <a:prstClr val="black">
                      <a:alpha val="40000"/>
                    </a:prstClr>
                  </a:outerShdw>
                </a:effectLst>
              </a:tblPr>
              <a:tblGrid>
                <a:gridCol w="1677920">
                  <a:extLst>
                    <a:ext uri="{9D8B030D-6E8A-4147-A177-3AD203B41FA5}">
                      <a16:colId xmlns:a16="http://schemas.microsoft.com/office/drawing/2014/main" val="20000"/>
                    </a:ext>
                  </a:extLst>
                </a:gridCol>
                <a:gridCol w="5904656">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155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%d </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或 </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a:t>
                      </a:r>
                      <a:r>
                        <a:rPr kumimoji="1" lang="en-US" altLang="zh-CN" sz="2000" b="1" i="0" u="none" strike="noStrike" cap="none" normalizeH="0" baseline="0" dirty="0" err="1">
                          <a:ln>
                            <a:noFill/>
                          </a:ln>
                          <a:solidFill>
                            <a:srgbClr val="FF0066"/>
                          </a:solidFill>
                          <a:effectLst>
                            <a:outerShdw blurRad="38100" dist="38100" dir="2700000" algn="tl">
                              <a:srgbClr val="000000"/>
                            </a:outerShdw>
                          </a:effectLst>
                          <a:latin typeface="+mn-lt"/>
                          <a:ea typeface="楷体" pitchFamily="49" charset="-122"/>
                        </a:rPr>
                        <a:t>i</a:t>
                      </a:r>
                      <a:endPar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以十进制形式输出一个整型数据。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 = 20;</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("%d",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有符号整型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%x</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以十六进制形式输出一个无符号整型数据。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 = 164;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("%x",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("%X", a</a:t>
                      </a:r>
                      <a:r>
                        <a:rPr kumimoji="1" lang="en-US" altLang="zh-CN" sz="2000" b="1" i="0" u="none" strike="noStrike" kern="1200" cap="none" normalizeH="0" baseline="0" dirty="0">
                          <a:ln>
                            <a:noFill/>
                          </a:ln>
                          <a:solidFill>
                            <a:schemeClr val="tx1"/>
                          </a:solidFill>
                          <a:effectLst>
                            <a:outerShdw blurRad="38100" dist="38100" dir="2700000" algn="tl">
                              <a:srgbClr val="FFFFFF"/>
                            </a:outerShdw>
                          </a:effectLst>
                          <a:latin typeface="+mn-lt"/>
                          <a:ea typeface="楷体" pitchFamily="49" charset="-122"/>
                          <a:cs typeface="+mn-cs"/>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%o  ( </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字母</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o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以八进制形式输出一个无符号整型数据。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 = 164;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("%o", a);</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244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%u</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以十进制形式输出一个无符号整型数据。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 = -1;</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("%u",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4294967295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输出一个字符型数据。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char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 'A';</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("%c",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字符型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745726" name="Group 254"/>
          <p:cNvGrpSpPr>
            <a:grpSpLocks/>
          </p:cNvGrpSpPr>
          <p:nvPr/>
        </p:nvGrpSpPr>
        <p:grpSpPr bwMode="auto">
          <a:xfrm>
            <a:off x="-16132" y="0"/>
            <a:ext cx="446088" cy="6858000"/>
            <a:chOff x="0" y="0"/>
            <a:chExt cx="281" cy="4320"/>
          </a:xfrm>
        </p:grpSpPr>
        <p:sp>
          <p:nvSpPr>
            <p:cNvPr id="745727" name="Text Box 2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45728" name="Text Box 2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A3F7A3B1-D1CE-9C08-D8AB-435C412CA037}"/>
              </a:ext>
            </a:extLst>
          </p:cNvPr>
          <p:cNvSpPr>
            <a:spLocks noGrp="1"/>
          </p:cNvSpPr>
          <p:nvPr>
            <p:ph type="sldNum" sz="quarter" idx="12"/>
          </p:nvPr>
        </p:nvSpPr>
        <p:spPr/>
        <p:txBody>
          <a:bodyPr/>
          <a:lstStyle/>
          <a:p>
            <a:fld id="{15D7C00E-7268-483F-89C0-8B682B5C72E5}" type="slidenum">
              <a:rPr lang="en-US" altLang="zh-CN" smtClean="0"/>
              <a:pPr/>
              <a:t>7</a:t>
            </a:fld>
            <a:endParaRPr lang="en-US" altLang="zh-CN"/>
          </a:p>
        </p:txBody>
      </p:sp>
    </p:spTree>
  </p:cSld>
  <p:clrMapOvr>
    <a:masterClrMapping/>
  </p:clrMapOvr>
  <p:transition>
    <p:cover/>
    <p:sndAc>
      <p:stSnd>
        <p:snd r:embed="rId3"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25" name="Text Box 5"/>
          <p:cNvSpPr txBox="1">
            <a:spLocks noChangeArrowheads="1"/>
          </p:cNvSpPr>
          <p:nvPr/>
        </p:nvSpPr>
        <p:spPr bwMode="auto">
          <a:xfrm>
            <a:off x="668081" y="188914"/>
            <a:ext cx="5759450"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FF33CC"/>
                </a:solidFill>
                <a:effectLst>
                  <a:outerShdw blurRad="38100" dist="38100" dir="2700000" algn="tl">
                    <a:srgbClr val="000000"/>
                  </a:outerShdw>
                </a:effectLst>
                <a:latin typeface="+mn-lt"/>
                <a:ea typeface="隶书" pitchFamily="49" charset="-122"/>
              </a:rPr>
              <a:t> </a:t>
            </a:r>
            <a:r>
              <a:rPr lang="en-US" altLang="zh-CN" b="1" dirty="0" err="1">
                <a:solidFill>
                  <a:srgbClr val="FF33CC"/>
                </a:solidFill>
                <a:effectLst>
                  <a:outerShdw blurRad="38100" dist="38100" dir="2700000" algn="tl">
                    <a:srgbClr val="000000"/>
                  </a:outerShdw>
                </a:effectLst>
                <a:latin typeface="+mn-lt"/>
                <a:ea typeface="隶书" pitchFamily="49" charset="-122"/>
              </a:rPr>
              <a:t>printf</a:t>
            </a:r>
            <a:r>
              <a:rPr lang="zh-CN" altLang="en-US" b="1" dirty="0">
                <a:solidFill>
                  <a:srgbClr val="FF33CC"/>
                </a:solidFill>
                <a:effectLst>
                  <a:outerShdw blurRad="38100" dist="38100" dir="2700000" algn="tl">
                    <a:srgbClr val="000000"/>
                  </a:outerShdw>
                </a:effectLst>
                <a:latin typeface="+mn-lt"/>
                <a:ea typeface="隶书" pitchFamily="49" charset="-122"/>
              </a:rPr>
              <a:t>函数中的格式转换字符及其含义</a:t>
            </a:r>
            <a:r>
              <a:rPr lang="zh-CN" altLang="en-US" dirty="0">
                <a:latin typeface="+mn-lt"/>
                <a:ea typeface="隶书" pitchFamily="49" charset="-122"/>
              </a:rPr>
              <a:t> </a:t>
            </a:r>
          </a:p>
        </p:txBody>
      </p:sp>
      <p:graphicFrame>
        <p:nvGraphicFramePr>
          <p:cNvPr id="747774" name="Group 254"/>
          <p:cNvGraphicFramePr>
            <a:graphicFrameLocks noGrp="1"/>
          </p:cNvGraphicFramePr>
          <p:nvPr>
            <p:extLst>
              <p:ext uri="{D42A27DB-BD31-4B8C-83A1-F6EECF244321}">
                <p14:modId xmlns:p14="http://schemas.microsoft.com/office/powerpoint/2010/main" val="1158384086"/>
              </p:ext>
            </p:extLst>
          </p:nvPr>
        </p:nvGraphicFramePr>
        <p:xfrm>
          <a:off x="1127448" y="764704"/>
          <a:ext cx="10344401" cy="5124960"/>
        </p:xfrm>
        <a:graphic>
          <a:graphicData uri="http://schemas.openxmlformats.org/drawingml/2006/table">
            <a:tbl>
              <a:tblPr>
                <a:effectLst>
                  <a:outerShdw blurRad="50800" dist="38100" dir="2700000" algn="tl" rotWithShape="0">
                    <a:prstClr val="black">
                      <a:alpha val="40000"/>
                    </a:prstClr>
                  </a:outerShdw>
                </a:effectLst>
              </a:tblPr>
              <a:tblGrid>
                <a:gridCol w="1512168">
                  <a:extLst>
                    <a:ext uri="{9D8B030D-6E8A-4147-A177-3AD203B41FA5}">
                      <a16:colId xmlns:a16="http://schemas.microsoft.com/office/drawing/2014/main" val="20000"/>
                    </a:ext>
                  </a:extLst>
                </a:gridCol>
                <a:gridCol w="6048672">
                  <a:extLst>
                    <a:ext uri="{9D8B030D-6E8A-4147-A177-3AD203B41FA5}">
                      <a16:colId xmlns:a16="http://schemas.microsoft.com/office/drawing/2014/main" val="20001"/>
                    </a:ext>
                  </a:extLst>
                </a:gridCol>
                <a:gridCol w="2783561">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输出一个字符串。</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("my name is %s",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wangjinghua</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my name is </a:t>
                      </a:r>
                      <a:r>
                        <a:rPr kumimoji="1" lang="en-US" altLang="zh-CN" sz="2000" b="1" i="0" u="none" strike="noStrike" cap="none" normalizeH="0" baseline="0" dirty="0" err="1">
                          <a:ln>
                            <a:noFill/>
                          </a:ln>
                          <a:solidFill>
                            <a:srgbClr val="3333FF"/>
                          </a:solidFill>
                          <a:effectLst>
                            <a:outerShdw blurRad="38100" dist="38100" dir="2700000" algn="tl">
                              <a:srgbClr val="FFFFFF"/>
                            </a:outerShdw>
                          </a:effectLst>
                          <a:latin typeface="+mn-lt"/>
                          <a:ea typeface="楷体" pitchFamily="49" charset="-122"/>
                        </a:rPr>
                        <a:t>wangjinghua</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rPr>
                        <a:t>字符串</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%f</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以十进制小数形式输出一个浮点型数据。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float  f = -12.3;</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("%f",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-12.300000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7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以指数形式输出一个浮点型数据。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float  f = 1234.8998;</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1.234900e+003</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1.234900E+003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%g</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%G</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按照</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%f</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或</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中输出宽度比较短的一种格式输出。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itchFamily="49" charset="-122"/>
                        </a:rPr>
                        <a:t>%p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rPr>
                        <a:t>以主机的格式显示指针，即变量的地址。</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a = 2;</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 ("%p", &amp;a);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//VC</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下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itchFamily="49" charset="-122"/>
                        </a:rPr>
                        <a:t>0012FF7C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指针类型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747775" name="Group 255"/>
          <p:cNvGrpSpPr>
            <a:grpSpLocks/>
          </p:cNvGrpSpPr>
          <p:nvPr/>
        </p:nvGrpSpPr>
        <p:grpSpPr bwMode="auto">
          <a:xfrm>
            <a:off x="-16132" y="0"/>
            <a:ext cx="446088" cy="6858000"/>
            <a:chOff x="0" y="0"/>
            <a:chExt cx="281" cy="4320"/>
          </a:xfrm>
        </p:grpSpPr>
        <p:sp>
          <p:nvSpPr>
            <p:cNvPr id="747776" name="Text Box 2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47777" name="Text Box 2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772547CF-B0DC-2907-E96F-C03F63F1727D}"/>
              </a:ext>
            </a:extLst>
          </p:cNvPr>
          <p:cNvSpPr>
            <a:spLocks noGrp="1"/>
          </p:cNvSpPr>
          <p:nvPr>
            <p:ph type="sldNum" sz="quarter" idx="12"/>
          </p:nvPr>
        </p:nvSpPr>
        <p:spPr/>
        <p:txBody>
          <a:bodyPr/>
          <a:lstStyle/>
          <a:p>
            <a:fld id="{15D7C00E-7268-483F-89C0-8B682B5C72E5}" type="slidenum">
              <a:rPr lang="en-US" altLang="zh-CN" smtClean="0"/>
              <a:pPr/>
              <a:t>8</a:t>
            </a:fld>
            <a:endParaRPr lang="en-US" altLang="zh-CN"/>
          </a:p>
        </p:txBody>
      </p:sp>
    </p:spTree>
  </p:cSld>
  <p:clrMapOvr>
    <a:masterClrMapping/>
  </p:clrMapOvr>
  <p:transition>
    <p:cover/>
    <p:sndAc>
      <p:stSnd>
        <p:snd r:embed="rId3"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3" name="Text Box 5"/>
          <p:cNvSpPr txBox="1">
            <a:spLocks noChangeArrowheads="1"/>
          </p:cNvSpPr>
          <p:nvPr/>
        </p:nvSpPr>
        <p:spPr bwMode="auto">
          <a:xfrm>
            <a:off x="673800" y="88900"/>
            <a:ext cx="3382962" cy="57943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3200" b="1">
                <a:solidFill>
                  <a:srgbClr val="FF0066"/>
                </a:solidFill>
                <a:effectLst>
                  <a:outerShdw blurRad="38100" dist="38100" dir="2700000" algn="tl">
                    <a:srgbClr val="000000"/>
                  </a:outerShdw>
                </a:effectLst>
                <a:latin typeface="隶书" pitchFamily="49" charset="-122"/>
                <a:ea typeface="隶书" pitchFamily="49" charset="-122"/>
              </a:rPr>
              <a:t>1.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整数的输出</a:t>
            </a:r>
            <a:r>
              <a:rPr lang="zh-CN" altLang="en-US" sz="3200">
                <a:solidFill>
                  <a:srgbClr val="FF0066"/>
                </a:solidFill>
                <a:latin typeface="隶书" pitchFamily="49" charset="-122"/>
                <a:ea typeface="隶书" pitchFamily="49" charset="-122"/>
              </a:rPr>
              <a:t> </a:t>
            </a:r>
          </a:p>
        </p:txBody>
      </p:sp>
      <p:sp>
        <p:nvSpPr>
          <p:cNvPr id="749605" name="Text Box 37"/>
          <p:cNvSpPr txBox="1">
            <a:spLocks noChangeArrowheads="1"/>
          </p:cNvSpPr>
          <p:nvPr/>
        </p:nvSpPr>
        <p:spPr bwMode="auto">
          <a:xfrm>
            <a:off x="1004000" y="647700"/>
            <a:ext cx="340995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lang="en-US" altLang="zh-CN" b="1" dirty="0">
                <a:solidFill>
                  <a:srgbClr val="CC00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CC0066"/>
                </a:solidFill>
                <a:effectLst>
                  <a:outerShdw blurRad="38100" dist="38100" dir="2700000" algn="tl">
                    <a:srgbClr val="000000"/>
                  </a:outerShdw>
                </a:effectLst>
                <a:latin typeface="楷体" pitchFamily="49" charset="-122"/>
                <a:ea typeface="楷体" pitchFamily="49" charset="-122"/>
              </a:rPr>
              <a:t>有符号整数的输出</a:t>
            </a:r>
            <a:r>
              <a:rPr lang="zh-CN" altLang="en-US" dirty="0">
                <a:solidFill>
                  <a:srgbClr val="FF0066"/>
                </a:solidFill>
                <a:latin typeface="楷体" pitchFamily="49" charset="-122"/>
                <a:ea typeface="楷体" pitchFamily="49" charset="-122"/>
              </a:rPr>
              <a:t> </a:t>
            </a:r>
          </a:p>
        </p:txBody>
      </p:sp>
      <p:sp>
        <p:nvSpPr>
          <p:cNvPr id="749607" name="Text Box 39"/>
          <p:cNvSpPr txBox="1">
            <a:spLocks noChangeArrowheads="1"/>
          </p:cNvSpPr>
          <p:nvPr/>
        </p:nvSpPr>
        <p:spPr bwMode="auto">
          <a:xfrm>
            <a:off x="1431837" y="1100064"/>
            <a:ext cx="2403475"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一般形式：</a:t>
            </a:r>
          </a:p>
        </p:txBody>
      </p:sp>
      <p:sp>
        <p:nvSpPr>
          <p:cNvPr id="749608" name="Rectangle 40"/>
          <p:cNvSpPr>
            <a:spLocks noChangeArrowheads="1"/>
          </p:cNvSpPr>
          <p:nvPr/>
        </p:nvSpPr>
        <p:spPr bwMode="auto">
          <a:xfrm>
            <a:off x="1988791" y="2780928"/>
            <a:ext cx="9784551" cy="378565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表示可选项，可缺省。</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表示输出的数据左对齐，缺省时是右对齐。</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输出正数时，在数的前面加上＋号。</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itchFamily="49" charset="-122"/>
              </a:rPr>
              <a:t>数字</a:t>
            </a:r>
            <a:r>
              <a:rPr lang="en-US" altLang="zh-CN" b="1" dirty="0">
                <a:solidFill>
                  <a:srgbClr val="FF3300"/>
                </a:solidFill>
                <a:effectLst>
                  <a:outerShdw blurRad="38100" dist="38100" dir="2700000" algn="tl">
                    <a:srgbClr val="000000"/>
                  </a:outerShdw>
                </a:effectLst>
                <a:latin typeface="+mn-lt"/>
                <a:ea typeface="楷体" pitchFamily="49" charset="-122"/>
              </a:rPr>
              <a:t>0</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右对齐时，如果实际宽度小于</a:t>
            </a:r>
            <a:r>
              <a:rPr lang="en-US" altLang="zh-CN" b="1" dirty="0">
                <a:effectLst>
                  <a:outerShdw blurRad="38100" dist="38100" dir="2700000" algn="tl">
                    <a:srgbClr val="FFFFFF"/>
                  </a:outerShdw>
                </a:effectLst>
                <a:latin typeface="+mn-lt"/>
                <a:ea typeface="楷体" pitchFamily="49" charset="-122"/>
              </a:rPr>
              <a:t>width</a:t>
            </a:r>
            <a:r>
              <a:rPr lang="zh-CN" altLang="en-US" b="1" dirty="0">
                <a:effectLst>
                  <a:outerShdw blurRad="38100" dist="38100" dir="2700000" algn="tl">
                    <a:srgbClr val="FFFFFF"/>
                  </a:outerShdw>
                </a:effectLst>
                <a:latin typeface="+mn-lt"/>
                <a:ea typeface="楷体" pitchFamily="49" charset="-122"/>
              </a:rPr>
              <a:t>，则在左边的空位补</a:t>
            </a:r>
            <a:r>
              <a:rPr lang="en-US" altLang="zh-CN" b="1" dirty="0">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itchFamily="49" charset="-122"/>
              </a:rPr>
              <a:t>width</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无符号整数，表示输出整数的最小域宽（即占屏幕的多少格）。若实际宽度超过了</a:t>
            </a:r>
            <a:r>
              <a:rPr lang="en-US" altLang="zh-CN" b="1" dirty="0">
                <a:effectLst>
                  <a:outerShdw blurRad="38100" dist="38100" dir="2700000" algn="tl">
                    <a:srgbClr val="FFFFFF"/>
                  </a:outerShdw>
                </a:effectLst>
                <a:latin typeface="+mn-lt"/>
                <a:ea typeface="楷体" pitchFamily="49" charset="-122"/>
              </a:rPr>
              <a:t>width</a:t>
            </a:r>
            <a:r>
              <a:rPr lang="zh-CN" altLang="en-US" b="1" dirty="0">
                <a:effectLst>
                  <a:outerShdw blurRad="38100" dist="38100" dir="2700000" algn="tl">
                    <a:srgbClr val="FFFFFF"/>
                  </a:outerShdw>
                </a:effectLst>
                <a:latin typeface="+mn-lt"/>
                <a:ea typeface="楷体" pitchFamily="49" charset="-122"/>
              </a:rPr>
              <a:t>，则按照实际宽度输出。</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itchFamily="49" charset="-122"/>
              </a:rPr>
              <a:t>.precision</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无符号整数，表示至少要输出</a:t>
            </a:r>
            <a:r>
              <a:rPr lang="en-US" altLang="zh-CN" b="1" dirty="0">
                <a:effectLst>
                  <a:outerShdw blurRad="38100" dist="38100" dir="2700000" algn="tl">
                    <a:srgbClr val="FFFFFF"/>
                  </a:outerShdw>
                </a:effectLst>
                <a:latin typeface="+mn-lt"/>
                <a:ea typeface="楷体" pitchFamily="49" charset="-122"/>
              </a:rPr>
              <a:t>precision</a:t>
            </a:r>
            <a:r>
              <a:rPr lang="zh-CN" altLang="en-US" b="1" dirty="0">
                <a:effectLst>
                  <a:outerShdw blurRad="38100" dist="38100" dir="2700000" algn="tl">
                    <a:srgbClr val="FFFFFF"/>
                  </a:outerShdw>
                </a:effectLst>
                <a:latin typeface="+mn-lt"/>
                <a:ea typeface="楷体" pitchFamily="49" charset="-122"/>
              </a:rPr>
              <a:t>位。若整数的位数大于</a:t>
            </a:r>
            <a:r>
              <a:rPr lang="en-US" altLang="zh-CN" b="1" dirty="0">
                <a:effectLst>
                  <a:outerShdw blurRad="38100" dist="38100" dir="2700000" algn="tl">
                    <a:srgbClr val="FFFFFF"/>
                  </a:outerShdw>
                </a:effectLst>
                <a:latin typeface="+mn-lt"/>
                <a:ea typeface="楷体" pitchFamily="49" charset="-122"/>
              </a:rPr>
              <a:t>precision</a:t>
            </a:r>
            <a:r>
              <a:rPr lang="zh-CN" altLang="en-US" b="1" dirty="0">
                <a:effectLst>
                  <a:outerShdw blurRad="38100" dist="38100" dir="2700000" algn="tl">
                    <a:srgbClr val="FFFFFF"/>
                  </a:outerShdw>
                </a:effectLst>
                <a:latin typeface="+mn-lt"/>
                <a:ea typeface="楷体" pitchFamily="49" charset="-122"/>
              </a:rPr>
              <a:t>，则按照实际位数输出，否则在左边的空位上补</a:t>
            </a:r>
            <a:r>
              <a:rPr lang="en-US" altLang="zh-CN" b="1" dirty="0">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l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itchFamily="49" charset="-122"/>
              </a:rPr>
              <a:t>字母</a:t>
            </a:r>
            <a:r>
              <a:rPr lang="en-US" altLang="zh-CN" b="1" dirty="0">
                <a:solidFill>
                  <a:srgbClr val="FF3300"/>
                </a:solidFill>
                <a:effectLst>
                  <a:outerShdw blurRad="38100" dist="38100" dir="2700000" algn="tl">
                    <a:srgbClr val="000000"/>
                  </a:outerShdw>
                </a:effectLst>
                <a:latin typeface="+mn-lt"/>
                <a:ea typeface="楷体" pitchFamily="49" charset="-122"/>
              </a:rPr>
              <a:t>l</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如果在</a:t>
            </a:r>
            <a:r>
              <a:rPr lang="en-US" altLang="zh-CN" b="1" dirty="0">
                <a:effectLst>
                  <a:outerShdw blurRad="38100" dist="38100" dir="2700000" algn="tl">
                    <a:srgbClr val="FFFFFF"/>
                  </a:outerShdw>
                </a:effectLst>
                <a:latin typeface="+mn-lt"/>
                <a:ea typeface="楷体" pitchFamily="49" charset="-122"/>
              </a:rPr>
              <a:t>d</a:t>
            </a:r>
            <a:r>
              <a:rPr lang="zh-CN" altLang="en-US" b="1" dirty="0">
                <a:effectLst>
                  <a:outerShdw blurRad="38100" dist="38100" dir="2700000" algn="tl">
                    <a:srgbClr val="FFFFFF"/>
                  </a:outerShdw>
                </a:effectLst>
                <a:latin typeface="+mn-lt"/>
                <a:ea typeface="楷体" pitchFamily="49" charset="-122"/>
              </a:rPr>
              <a:t>的前面有字母</a:t>
            </a:r>
            <a:r>
              <a:rPr lang="en-US" altLang="zh-CN" b="1" dirty="0">
                <a:effectLst>
                  <a:outerShdw blurRad="38100" dist="38100" dir="2700000" algn="tl">
                    <a:srgbClr val="FFFFFF"/>
                  </a:outerShdw>
                </a:effectLst>
                <a:latin typeface="+mn-lt"/>
                <a:ea typeface="楷体" pitchFamily="49" charset="-122"/>
              </a:rPr>
              <a:t>l</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long</a:t>
            </a:r>
            <a:r>
              <a:rPr lang="zh-CN" altLang="en-US" b="1" dirty="0">
                <a:effectLst>
                  <a:outerShdw blurRad="38100" dist="38100" dir="2700000" algn="tl">
                    <a:srgbClr val="FFFFFF"/>
                  </a:outerShdw>
                </a:effectLst>
                <a:latin typeface="+mn-lt"/>
                <a:ea typeface="楷体" pitchFamily="49" charset="-122"/>
              </a:rPr>
              <a:t>），表示要输出长整型数据。</a:t>
            </a:r>
            <a:endParaRPr lang="en-US" altLang="zh-CN" b="1" dirty="0">
              <a:effectLst>
                <a:outerShdw blurRad="38100" dist="38100" dir="2700000" algn="tl">
                  <a:srgbClr val="FFFFFF"/>
                </a:outerShdw>
              </a:effectLst>
              <a:latin typeface="+mn-lt"/>
              <a:ea typeface="楷体"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itchFamily="49" charset="-122"/>
              </a:rPr>
              <a:t>字母</a:t>
            </a:r>
            <a:r>
              <a:rPr lang="en-US" altLang="zh-CN" b="1" dirty="0">
                <a:solidFill>
                  <a:srgbClr val="FF3300"/>
                </a:solidFill>
                <a:effectLst>
                  <a:outerShdw blurRad="38100" dist="38100" dir="2700000" algn="tl">
                    <a:srgbClr val="000000"/>
                  </a:outerShdw>
                </a:effectLst>
                <a:latin typeface="+mn-lt"/>
                <a:ea typeface="楷体" pitchFamily="49" charset="-122"/>
              </a:rPr>
              <a:t>h</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如果在</a:t>
            </a:r>
            <a:r>
              <a:rPr lang="en-US" altLang="zh-CN" b="1" dirty="0">
                <a:effectLst>
                  <a:outerShdw blurRad="38100" dist="38100" dir="2700000" algn="tl">
                    <a:srgbClr val="FFFFFF"/>
                  </a:outerShdw>
                </a:effectLst>
                <a:latin typeface="+mn-lt"/>
                <a:ea typeface="楷体" pitchFamily="49" charset="-122"/>
              </a:rPr>
              <a:t>d</a:t>
            </a:r>
            <a:r>
              <a:rPr lang="zh-CN" altLang="en-US" b="1" dirty="0">
                <a:effectLst>
                  <a:outerShdw blurRad="38100" dist="38100" dir="2700000" algn="tl">
                    <a:srgbClr val="FFFFFF"/>
                  </a:outerShdw>
                </a:effectLst>
                <a:latin typeface="+mn-lt"/>
                <a:ea typeface="楷体" pitchFamily="49" charset="-122"/>
              </a:rPr>
              <a:t>的前面有字母</a:t>
            </a:r>
            <a:r>
              <a:rPr lang="en-US" altLang="zh-CN" b="1" dirty="0">
                <a:effectLst>
                  <a:outerShdw blurRad="38100" dist="38100" dir="2700000" algn="tl">
                    <a:srgbClr val="FFFFFF"/>
                  </a:outerShdw>
                </a:effectLst>
                <a:latin typeface="+mn-lt"/>
                <a:ea typeface="楷体" pitchFamily="49" charset="-122"/>
              </a:rPr>
              <a:t>h</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short</a:t>
            </a:r>
            <a:r>
              <a:rPr lang="zh-CN" altLang="en-US" b="1" dirty="0">
                <a:effectLst>
                  <a:outerShdw blurRad="38100" dist="38100" dir="2700000" algn="tl">
                    <a:srgbClr val="FFFFFF"/>
                  </a:outerShdw>
                </a:effectLst>
                <a:latin typeface="+mn-lt"/>
                <a:ea typeface="楷体" pitchFamily="49" charset="-122"/>
              </a:rPr>
              <a:t>），表示要输出短整型数据。</a:t>
            </a:r>
          </a:p>
        </p:txBody>
      </p:sp>
      <p:sp>
        <p:nvSpPr>
          <p:cNvPr id="749609" name="Text Box 41"/>
          <p:cNvSpPr txBox="1">
            <a:spLocks noChangeArrowheads="1"/>
          </p:cNvSpPr>
          <p:nvPr/>
        </p:nvSpPr>
        <p:spPr bwMode="auto">
          <a:xfrm>
            <a:off x="1433425" y="2214563"/>
            <a:ext cx="2403475" cy="461665"/>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3333FF"/>
                </a:solidFill>
                <a:effectLst>
                  <a:outerShdw blurRad="38100" dist="38100" dir="2700000" algn="tl">
                    <a:srgbClr val="FFFFFF"/>
                  </a:outerShdw>
                </a:effectLst>
                <a:latin typeface="楷体" pitchFamily="49" charset="-122"/>
                <a:ea typeface="楷体" pitchFamily="49" charset="-122"/>
              </a:rPr>
              <a:t> </a:t>
            </a:r>
            <a:r>
              <a:rPr lang="zh-CN" altLang="en-US" b="1" dirty="0">
                <a:solidFill>
                  <a:srgbClr val="3333FF"/>
                </a:solidFill>
                <a:effectLst>
                  <a:outerShdw blurRad="38100" dist="38100" dir="2700000" algn="tl">
                    <a:srgbClr val="FFFFFF"/>
                  </a:outerShdw>
                </a:effectLst>
                <a:latin typeface="楷体" pitchFamily="49" charset="-122"/>
                <a:ea typeface="楷体" pitchFamily="49" charset="-122"/>
              </a:rPr>
              <a:t>说明：</a:t>
            </a:r>
          </a:p>
        </p:txBody>
      </p:sp>
      <p:grpSp>
        <p:nvGrpSpPr>
          <p:cNvPr id="749612" name="Group 44"/>
          <p:cNvGrpSpPr>
            <a:grpSpLocks/>
          </p:cNvGrpSpPr>
          <p:nvPr/>
        </p:nvGrpSpPr>
        <p:grpSpPr bwMode="auto">
          <a:xfrm>
            <a:off x="1940873" y="1615195"/>
            <a:ext cx="7058025" cy="1093787"/>
            <a:chOff x="810" y="1043"/>
            <a:chExt cx="4446" cy="689"/>
          </a:xfrm>
          <a:effectLst>
            <a:outerShdw blurRad="50800" dist="106680" dir="2700000" algn="tl" rotWithShape="0">
              <a:prstClr val="black">
                <a:alpha val="43000"/>
              </a:prstClr>
            </a:outerShdw>
          </a:effectLst>
        </p:grpSpPr>
        <p:sp>
          <p:nvSpPr>
            <p:cNvPr id="749606" name="Text Box 38"/>
            <p:cNvSpPr txBox="1">
              <a:spLocks noChangeArrowheads="1"/>
            </p:cNvSpPr>
            <p:nvPr/>
          </p:nvSpPr>
          <p:spPr bwMode="auto">
            <a:xfrm>
              <a:off x="810" y="1043"/>
              <a:ext cx="4446"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3300"/>
                  </a:solidFill>
                  <a:effectLst>
                    <a:outerShdw blurRad="38100" dist="38100" dir="2700000" algn="tl">
                      <a:srgbClr val="000000"/>
                    </a:outerShdw>
                  </a:effectLst>
                </a:rPr>
                <a:t>%[-] [+] [0] [width] [.precision] [l] [h] d</a:t>
              </a:r>
            </a:p>
          </p:txBody>
        </p:sp>
        <p:sp>
          <p:nvSpPr>
            <p:cNvPr id="749610" name="AutoShape 42"/>
            <p:cNvSpPr>
              <a:spLocks/>
            </p:cNvSpPr>
            <p:nvPr/>
          </p:nvSpPr>
          <p:spPr bwMode="auto">
            <a:xfrm rot="-5400000">
              <a:off x="2976" y="78"/>
              <a:ext cx="136" cy="2757"/>
            </a:xfrm>
            <a:prstGeom prst="leftBrace">
              <a:avLst>
                <a:gd name="adj1" fmla="val 168934"/>
                <a:gd name="adj2" fmla="val 50000"/>
              </a:avLst>
            </a:prstGeom>
            <a:noFill/>
            <a:ln w="25400">
              <a:solidFill>
                <a:srgbClr val="0000FF"/>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49611" name="Text Box 43"/>
            <p:cNvSpPr txBox="1">
              <a:spLocks noChangeArrowheads="1"/>
            </p:cNvSpPr>
            <p:nvPr/>
          </p:nvSpPr>
          <p:spPr bwMode="auto">
            <a:xfrm>
              <a:off x="2214" y="1444"/>
              <a:ext cx="2086" cy="288"/>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itchFamily="49" charset="-122"/>
                  <a:ea typeface="楷体" pitchFamily="49" charset="-122"/>
                </a:rPr>
                <a:t>辅助格式控制字符（修饰符）</a:t>
              </a:r>
              <a:r>
                <a:rPr lang="zh-CN" altLang="en-US" dirty="0">
                  <a:latin typeface="楷体" pitchFamily="49" charset="-122"/>
                  <a:ea typeface="楷体" pitchFamily="49" charset="-122"/>
                </a:rPr>
                <a:t> </a:t>
              </a:r>
            </a:p>
          </p:txBody>
        </p:sp>
      </p:grpSp>
      <p:grpSp>
        <p:nvGrpSpPr>
          <p:cNvPr id="749613" name="Group 45"/>
          <p:cNvGrpSpPr>
            <a:grpSpLocks/>
          </p:cNvGrpSpPr>
          <p:nvPr/>
        </p:nvGrpSpPr>
        <p:grpSpPr bwMode="auto">
          <a:xfrm>
            <a:off x="-10413" y="0"/>
            <a:ext cx="446088" cy="6858000"/>
            <a:chOff x="0" y="0"/>
            <a:chExt cx="281" cy="4320"/>
          </a:xfrm>
        </p:grpSpPr>
        <p:sp>
          <p:nvSpPr>
            <p:cNvPr id="749614"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400" b="1" dirty="0">
                  <a:solidFill>
                    <a:srgbClr val="3333CC"/>
                  </a:solidFill>
                  <a:latin typeface="Verdana" pitchFamily="34" charset="0"/>
                </a:rPr>
                <a:t>语言程序设计教程</a:t>
              </a:r>
            </a:p>
            <a:p>
              <a:pPr eaLnBrk="0" hangingPunct="0">
                <a:spcBef>
                  <a:spcPct val="50000"/>
                </a:spcBef>
              </a:pPr>
              <a:r>
                <a:rPr lang="zh-CN" altLang="en-US" sz="1400" b="1" dirty="0">
                  <a:solidFill>
                    <a:srgbClr val="3333CC"/>
                  </a:solidFill>
                  <a:latin typeface="Verdana" pitchFamily="34" charset="0"/>
                </a:rPr>
                <a:t>第三版</a:t>
              </a:r>
            </a:p>
            <a:p>
              <a:pPr eaLnBrk="0" hangingPunct="0">
                <a:spcBef>
                  <a:spcPct val="50000"/>
                </a:spcBef>
              </a:pPr>
              <a:r>
                <a:rPr lang="zh-CN" altLang="en-US" sz="1400" b="1" dirty="0">
                  <a:solidFill>
                    <a:srgbClr val="3333CC"/>
                  </a:solidFill>
                  <a:latin typeface="Verdana" pitchFamily="34" charset="0"/>
                </a:rPr>
                <a:t>       </a:t>
              </a:r>
            </a:p>
            <a:p>
              <a:pPr eaLnBrk="0" hangingPunct="0">
                <a:spcBef>
                  <a:spcPct val="50000"/>
                </a:spcBef>
              </a:pPr>
              <a:r>
                <a:rPr lang="zh-CN" altLang="en-US" sz="1400" b="1" dirty="0">
                  <a:solidFill>
                    <a:srgbClr val="3333CC"/>
                  </a:solidFill>
                  <a:latin typeface="Verdana" pitchFamily="34" charset="0"/>
                </a:rPr>
                <a:t>第四章 </a:t>
              </a:r>
            </a:p>
            <a:p>
              <a:pPr eaLnBrk="0" hangingPunct="0">
                <a:spcBef>
                  <a:spcPct val="50000"/>
                </a:spcBef>
              </a:pPr>
              <a:r>
                <a:rPr lang="zh-CN" altLang="en-US" sz="1400" b="1" dirty="0">
                  <a:solidFill>
                    <a:srgbClr val="3333CC"/>
                  </a:solidFill>
                  <a:latin typeface="Verdana" pitchFamily="34" charset="0"/>
                </a:rPr>
                <a:t>基本输入输出和顺序程序设计</a:t>
              </a:r>
            </a:p>
          </p:txBody>
        </p:sp>
        <p:sp>
          <p:nvSpPr>
            <p:cNvPr id="749615"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F469FDD5-641B-CE27-F842-DABB900A2DAA}"/>
              </a:ext>
            </a:extLst>
          </p:cNvPr>
          <p:cNvSpPr>
            <a:spLocks noGrp="1"/>
          </p:cNvSpPr>
          <p:nvPr>
            <p:ph type="sldNum" sz="quarter" idx="12"/>
          </p:nvPr>
        </p:nvSpPr>
        <p:spPr/>
        <p:txBody>
          <a:bodyPr/>
          <a:lstStyle/>
          <a:p>
            <a:fld id="{15D7C00E-7268-483F-89C0-8B682B5C72E5}" type="slidenum">
              <a:rPr lang="en-US" altLang="zh-CN" smtClean="0"/>
              <a:pPr/>
              <a:t>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3"/>
                                        </p:tgtEl>
                                        <p:attrNameLst>
                                          <p:attrName>style.visibility</p:attrName>
                                        </p:attrNameLst>
                                      </p:cBhvr>
                                      <p:to>
                                        <p:strVal val="visible"/>
                                      </p:to>
                                    </p:set>
                                    <p:animEffect transition="in" filter="blinds(horizontal)">
                                      <p:cBhvr>
                                        <p:cTn id="7" dur="500"/>
                                        <p:tgtEl>
                                          <p:spTgt spid="74957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9605"/>
                                        </p:tgtEl>
                                        <p:attrNameLst>
                                          <p:attrName>style.visibility</p:attrName>
                                        </p:attrNameLst>
                                      </p:cBhvr>
                                      <p:to>
                                        <p:strVal val="visible"/>
                                      </p:to>
                                    </p:set>
                                    <p:anim calcmode="lin" valueType="num">
                                      <p:cBhvr additive="base">
                                        <p:cTn id="12" dur="500" fill="hold"/>
                                        <p:tgtEl>
                                          <p:spTgt spid="749605"/>
                                        </p:tgtEl>
                                        <p:attrNameLst>
                                          <p:attrName>ppt_x</p:attrName>
                                        </p:attrNameLst>
                                      </p:cBhvr>
                                      <p:tavLst>
                                        <p:tav tm="0">
                                          <p:val>
                                            <p:strVal val="0-#ppt_w/2"/>
                                          </p:val>
                                        </p:tav>
                                        <p:tav tm="100000">
                                          <p:val>
                                            <p:strVal val="#ppt_x"/>
                                          </p:val>
                                        </p:tav>
                                      </p:tavLst>
                                    </p:anim>
                                    <p:anim calcmode="lin" valueType="num">
                                      <p:cBhvr additive="base">
                                        <p:cTn id="13" dur="500" fill="hold"/>
                                        <p:tgtEl>
                                          <p:spTgt spid="749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49607"/>
                                        </p:tgtEl>
                                        <p:attrNameLst>
                                          <p:attrName>style.visibility</p:attrName>
                                        </p:attrNameLst>
                                      </p:cBhvr>
                                      <p:to>
                                        <p:strVal val="visible"/>
                                      </p:to>
                                    </p:set>
                                    <p:anim calcmode="lin" valueType="num">
                                      <p:cBhvr additive="base">
                                        <p:cTn id="18" dur="500" fill="hold"/>
                                        <p:tgtEl>
                                          <p:spTgt spid="749607"/>
                                        </p:tgtEl>
                                        <p:attrNameLst>
                                          <p:attrName>ppt_x</p:attrName>
                                        </p:attrNameLst>
                                      </p:cBhvr>
                                      <p:tavLst>
                                        <p:tav tm="0">
                                          <p:val>
                                            <p:strVal val="0-#ppt_w/2"/>
                                          </p:val>
                                        </p:tav>
                                        <p:tav tm="100000">
                                          <p:val>
                                            <p:strVal val="#ppt_x"/>
                                          </p:val>
                                        </p:tav>
                                      </p:tavLst>
                                    </p:anim>
                                    <p:anim calcmode="lin" valueType="num">
                                      <p:cBhvr additive="base">
                                        <p:cTn id="19" dur="500" fill="hold"/>
                                        <p:tgtEl>
                                          <p:spTgt spid="749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749612"/>
                                        </p:tgtEl>
                                        <p:attrNameLst>
                                          <p:attrName>style.visibility</p:attrName>
                                        </p:attrNameLst>
                                      </p:cBhvr>
                                      <p:to>
                                        <p:strVal val="visible"/>
                                      </p:to>
                                    </p:set>
                                    <p:animEffect transition="in" filter="box(out)">
                                      <p:cBhvr>
                                        <p:cTn id="23" dur="500"/>
                                        <p:tgtEl>
                                          <p:spTgt spid="74961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49609"/>
                                        </p:tgtEl>
                                        <p:attrNameLst>
                                          <p:attrName>style.visibility</p:attrName>
                                        </p:attrNameLst>
                                      </p:cBhvr>
                                      <p:to>
                                        <p:strVal val="visible"/>
                                      </p:to>
                                    </p:set>
                                    <p:anim calcmode="lin" valueType="num">
                                      <p:cBhvr additive="base">
                                        <p:cTn id="28" dur="500" fill="hold"/>
                                        <p:tgtEl>
                                          <p:spTgt spid="749609"/>
                                        </p:tgtEl>
                                        <p:attrNameLst>
                                          <p:attrName>ppt_x</p:attrName>
                                        </p:attrNameLst>
                                      </p:cBhvr>
                                      <p:tavLst>
                                        <p:tav tm="0">
                                          <p:val>
                                            <p:strVal val="0-#ppt_w/2"/>
                                          </p:val>
                                        </p:tav>
                                        <p:tav tm="100000">
                                          <p:val>
                                            <p:strVal val="#ppt_x"/>
                                          </p:val>
                                        </p:tav>
                                      </p:tavLst>
                                    </p:anim>
                                    <p:anim calcmode="lin" valueType="num">
                                      <p:cBhvr additive="base">
                                        <p:cTn id="29" dur="500" fill="hold"/>
                                        <p:tgtEl>
                                          <p:spTgt spid="7496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749608"/>
                                        </p:tgtEl>
                                        <p:attrNameLst>
                                          <p:attrName>style.visibility</p:attrName>
                                        </p:attrNameLst>
                                      </p:cBhvr>
                                      <p:to>
                                        <p:strVal val="visible"/>
                                      </p:to>
                                    </p:set>
                                    <p:animEffect transition="in" filter="box(out)">
                                      <p:cBhvr>
                                        <p:cTn id="33" dur="500"/>
                                        <p:tgtEl>
                                          <p:spTgt spid="74960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p:bldP spid="749605" grpId="0"/>
      <p:bldP spid="749607" grpId="0"/>
      <p:bldP spid="749608" grpId="0" animBg="1"/>
      <p:bldP spid="74960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7336</TotalTime>
  <Words>26797</Words>
  <Application>Microsoft Office PowerPoint</Application>
  <PresentationFormat>宽屏</PresentationFormat>
  <Paragraphs>3491</Paragraphs>
  <Slides>52</Slides>
  <Notes>48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华文琥珀</vt:lpstr>
      <vt:lpstr>楷体</vt:lpstr>
      <vt:lpstr>楷体_GB2312</vt:lpstr>
      <vt:lpstr>隶书</vt:lpstr>
      <vt:lpstr>宋体</vt:lpstr>
      <vt:lpstr>微软雅黑</vt:lpstr>
      <vt:lpstr>Arial</vt:lpstr>
      <vt:lpstr>Times New Roman</vt:lpstr>
      <vt:lpstr>Verdana</vt:lpstr>
      <vt:lpstr>Wingdings</vt:lpstr>
      <vt:lpstr>默认设计模板</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zhangp</cp:lastModifiedBy>
  <cp:revision>562</cp:revision>
  <dcterms:created xsi:type="dcterms:W3CDTF">1999-05-31T10:27:02Z</dcterms:created>
  <dcterms:modified xsi:type="dcterms:W3CDTF">2023-03-22T02:21:42Z</dcterms:modified>
</cp:coreProperties>
</file>