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10/18/2017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10/18/2017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herongyang.com/Cryptography/DSA-Introduction-What-Is-DSA-Digital-Signature-Algorithm.html" TargetMode="External"/><Relationship Id="rId2" Type="http://schemas.openxmlformats.org/officeDocument/2006/relationships/hyperlink" Target="https://en.wikipedia.org/wiki/Digital_Signature_Algorith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59572" y="1632857"/>
            <a:ext cx="8689976" cy="1876695"/>
          </a:xfrm>
        </p:spPr>
        <p:txBody>
          <a:bodyPr>
            <a:normAutofit fontScale="90000"/>
          </a:bodyPr>
          <a:lstStyle/>
          <a:p>
            <a:r>
              <a:rPr lang="en-US" altLang="zh-CN" sz="5400" b="1" cap="none" dirty="0" smtClean="0">
                <a:latin typeface="Times New Roman" panose="02020603050405020304" pitchFamily="18" charset="0"/>
                <a:cs typeface="Times New Roman" panose="02020603050405020304" pitchFamily="18" charset="0"/>
              </a:rPr>
              <a:t>DSA</a:t>
            </a:r>
            <a:br>
              <a:rPr lang="en-US" altLang="zh-CN" sz="5400" b="1" cap="none" dirty="0" smtClean="0">
                <a:latin typeface="Times New Roman" panose="02020603050405020304" pitchFamily="18" charset="0"/>
                <a:cs typeface="Times New Roman" panose="02020603050405020304" pitchFamily="18" charset="0"/>
              </a:rPr>
            </a:br>
            <a:r>
              <a:rPr lang="en-US" altLang="zh-CN" sz="5400" b="1" cap="none" dirty="0" smtClean="0">
                <a:latin typeface="Times New Roman" panose="02020603050405020304" pitchFamily="18" charset="0"/>
                <a:cs typeface="Times New Roman" panose="02020603050405020304" pitchFamily="18" charset="0"/>
              </a:rPr>
              <a:t>(Digital Signature Algorithms</a:t>
            </a:r>
            <a:r>
              <a:rPr lang="en-US" altLang="zh-CN" sz="5400" b="1" dirty="0" smtClean="0">
                <a:latin typeface="Times New Roman" panose="02020603050405020304" pitchFamily="18" charset="0"/>
                <a:cs typeface="Times New Roman" panose="02020603050405020304" pitchFamily="18" charset="0"/>
              </a:rPr>
              <a:t>)</a:t>
            </a:r>
            <a:endParaRPr lang="zh-CN" altLang="en-US" sz="54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normAutofit/>
          </a:bodyPr>
          <a:lstStyle/>
          <a:p>
            <a:r>
              <a:rPr lang="en-US" altLang="zh-CN" sz="2800" b="1" cap="none" dirty="0" smtClean="0">
                <a:solidFill>
                  <a:schemeClr val="tx1"/>
                </a:solidFill>
                <a:latin typeface="Times New Roman" panose="02020603050405020304" pitchFamily="18" charset="0"/>
                <a:cs typeface="Times New Roman" panose="02020603050405020304" pitchFamily="18" charset="0"/>
              </a:rPr>
              <a:t>WISE   Zhu </a:t>
            </a:r>
            <a:r>
              <a:rPr lang="en-US" altLang="zh-CN" sz="2800" b="1" cap="none" dirty="0" err="1" smtClean="0">
                <a:solidFill>
                  <a:schemeClr val="tx1"/>
                </a:solidFill>
                <a:latin typeface="Times New Roman" panose="02020603050405020304" pitchFamily="18" charset="0"/>
                <a:cs typeface="Times New Roman" panose="02020603050405020304" pitchFamily="18" charset="0"/>
              </a:rPr>
              <a:t>Jia</a:t>
            </a:r>
            <a:r>
              <a:rPr lang="en-US" altLang="zh-CN" sz="2800" b="1" cap="none" dirty="0" smtClean="0">
                <a:solidFill>
                  <a:schemeClr val="tx1"/>
                </a:solidFill>
                <a:latin typeface="Times New Roman" panose="02020603050405020304" pitchFamily="18" charset="0"/>
                <a:cs typeface="Times New Roman" panose="02020603050405020304" pitchFamily="18" charset="0"/>
              </a:rPr>
              <a:t>  </a:t>
            </a:r>
          </a:p>
          <a:p>
            <a:r>
              <a:rPr lang="en-US" altLang="zh-CN" sz="2800" b="1" cap="none" dirty="0" smtClean="0">
                <a:solidFill>
                  <a:schemeClr val="tx1"/>
                </a:solidFill>
                <a:latin typeface="Times New Roman" panose="02020603050405020304" pitchFamily="18" charset="0"/>
                <a:cs typeface="Times New Roman" panose="02020603050405020304" pitchFamily="18" charset="0"/>
              </a:rPr>
              <a:t>27720151153580</a:t>
            </a:r>
            <a:endParaRPr lang="zh-CN" altLang="en-US" sz="2800"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54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74584" y="1439630"/>
            <a:ext cx="10738295" cy="4072896"/>
          </a:xfrm>
        </p:spPr>
        <p:txBody>
          <a:bodyPr>
            <a:noAutofit/>
          </a:bodyPr>
          <a:lstStyle/>
          <a:p>
            <a:pPr marL="0" indent="0">
              <a:buNone/>
            </a:pPr>
            <a:r>
              <a:rPr lang="en-US" altLang="zh-CN" sz="3200" cap="none" dirty="0">
                <a:latin typeface="Times New Roman" panose="02020603050405020304" pitchFamily="18" charset="0"/>
                <a:cs typeface="Times New Roman" panose="02020603050405020304" pitchFamily="18" charset="0"/>
              </a:rPr>
              <a:t> </a:t>
            </a:r>
            <a:r>
              <a:rPr lang="en-US" altLang="zh-CN" sz="3200" cap="none" dirty="0" smtClean="0">
                <a:latin typeface="Times New Roman" panose="02020603050405020304" pitchFamily="18" charset="0"/>
                <a:cs typeface="Times New Roman" panose="02020603050405020304" pitchFamily="18" charset="0"/>
              </a:rPr>
              <a:t>     The digital signature algorithm (DSA) is a federal information processing standard for digital signatures. In august 1991 the national institute of standards and technology (NIST) proposed DSA for use in their digital signature standard (DSS) and adopted it as FIPS 186 in 1993.</a:t>
            </a:r>
          </a:p>
          <a:p>
            <a:pPr marL="0" indent="0" algn="r">
              <a:buNone/>
            </a:pPr>
            <a:r>
              <a:rPr lang="en-US" altLang="zh-CN" sz="3200" cap="none" dirty="0" smtClean="0">
                <a:latin typeface="Times New Roman" panose="02020603050405020304" pitchFamily="18" charset="0"/>
                <a:cs typeface="Times New Roman" panose="02020603050405020304" pitchFamily="18" charset="0"/>
              </a:rPr>
              <a:t>——From Wikipedia</a:t>
            </a:r>
            <a:endParaRPr lang="zh-CN" altLang="en-US" sz="3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80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74585" y="1439630"/>
            <a:ext cx="10363826" cy="3424107"/>
          </a:xfrm>
        </p:spPr>
        <p:txBody>
          <a:bodyPr>
            <a:normAutofit/>
          </a:bodyPr>
          <a:lstStyle/>
          <a:p>
            <a:pPr marL="0" indent="0">
              <a:buNone/>
            </a:pPr>
            <a:r>
              <a:rPr lang="en-US" altLang="zh-CN" sz="3200" b="1" cap="none" dirty="0" smtClean="0">
                <a:latin typeface="Times New Roman" panose="02020603050405020304" pitchFamily="18" charset="0"/>
                <a:cs typeface="Times New Roman" panose="02020603050405020304" pitchFamily="18" charset="0"/>
              </a:rPr>
              <a:t>DSA </a:t>
            </a:r>
            <a:r>
              <a:rPr lang="en-US" altLang="zh-CN" sz="3200" b="1" cap="none" dirty="0">
                <a:latin typeface="Times New Roman" panose="02020603050405020304" pitchFamily="18" charset="0"/>
                <a:cs typeface="Times New Roman" panose="02020603050405020304" pitchFamily="18" charset="0"/>
              </a:rPr>
              <a:t>consists of 2 parts: </a:t>
            </a:r>
            <a:endParaRPr lang="en-US" altLang="zh-CN" sz="3200" b="1" cap="none" dirty="0" smtClean="0">
              <a:latin typeface="Times New Roman" panose="02020603050405020304" pitchFamily="18" charset="0"/>
              <a:cs typeface="Times New Roman" panose="02020603050405020304" pitchFamily="18" charset="0"/>
            </a:endParaRPr>
          </a:p>
          <a:p>
            <a:pPr marL="514350" indent="-514350">
              <a:buFont typeface="+mj-ea"/>
              <a:buAutoNum type="circleNumDbPlain"/>
            </a:pPr>
            <a:r>
              <a:rPr lang="en-US" altLang="zh-CN" sz="3200" cap="none" dirty="0" smtClean="0">
                <a:latin typeface="Times New Roman" panose="02020603050405020304" pitchFamily="18" charset="0"/>
                <a:cs typeface="Times New Roman" panose="02020603050405020304" pitchFamily="18" charset="0"/>
              </a:rPr>
              <a:t> Generation </a:t>
            </a:r>
            <a:r>
              <a:rPr lang="en-US" altLang="zh-CN" sz="3200" cap="none" dirty="0">
                <a:latin typeface="Times New Roman" panose="02020603050405020304" pitchFamily="18" charset="0"/>
                <a:cs typeface="Times New Roman" panose="02020603050405020304" pitchFamily="18" charset="0"/>
              </a:rPr>
              <a:t>of a pair of public key and private key; </a:t>
            </a:r>
            <a:endParaRPr lang="en-US" altLang="zh-CN" sz="3200" cap="none" dirty="0" smtClean="0">
              <a:latin typeface="Times New Roman" panose="02020603050405020304" pitchFamily="18" charset="0"/>
              <a:cs typeface="Times New Roman" panose="02020603050405020304" pitchFamily="18" charset="0"/>
            </a:endParaRPr>
          </a:p>
          <a:p>
            <a:pPr marL="514350" indent="-514350">
              <a:buFont typeface="+mj-ea"/>
              <a:buAutoNum type="circleNumDbPlain"/>
            </a:pPr>
            <a:r>
              <a:rPr lang="en-US" altLang="zh-CN" sz="3200" cap="none" dirty="0" smtClean="0">
                <a:latin typeface="Times New Roman" panose="02020603050405020304" pitchFamily="18" charset="0"/>
                <a:cs typeface="Times New Roman" panose="02020603050405020304" pitchFamily="18" charset="0"/>
              </a:rPr>
              <a:t> Generation </a:t>
            </a:r>
            <a:r>
              <a:rPr lang="en-US" altLang="zh-CN" sz="3200" cap="none" dirty="0">
                <a:latin typeface="Times New Roman" panose="02020603050405020304" pitchFamily="18" charset="0"/>
                <a:cs typeface="Times New Roman" panose="02020603050405020304" pitchFamily="18" charset="0"/>
              </a:rPr>
              <a:t>and verification of digital </a:t>
            </a:r>
            <a:r>
              <a:rPr lang="en-US" altLang="zh-CN" sz="3200" cap="none" dirty="0" smtClean="0">
                <a:latin typeface="Times New Roman" panose="02020603050405020304" pitchFamily="18" charset="0"/>
                <a:cs typeface="Times New Roman" panose="02020603050405020304" pitchFamily="18" charset="0"/>
              </a:rPr>
              <a:t>signature</a:t>
            </a:r>
            <a:r>
              <a:rPr lang="en-US" altLang="zh-CN" sz="3200" cap="none" dirty="0">
                <a:latin typeface="Times New Roman" panose="02020603050405020304" pitchFamily="18" charset="0"/>
                <a:cs typeface="Times New Roman" panose="02020603050405020304" pitchFamily="18" charset="0"/>
              </a:rPr>
              <a:t>.</a:t>
            </a:r>
            <a:endParaRPr lang="zh-CN" altLang="en-US" sz="3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51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75508" y="1152247"/>
            <a:ext cx="10472057" cy="4882792"/>
          </a:xfrm>
        </p:spPr>
        <p:txBody>
          <a:bodyPr>
            <a:noAutofit/>
          </a:bodyPr>
          <a:lstStyle/>
          <a:p>
            <a:pPr marL="0" indent="0">
              <a:buNone/>
            </a:pPr>
            <a:r>
              <a:rPr lang="en-US" altLang="zh-CN" sz="3200" b="1" cap="none" dirty="0" smtClean="0">
                <a:latin typeface="Times New Roman" panose="02020603050405020304" pitchFamily="18" charset="0"/>
                <a:cs typeface="Times New Roman" panose="02020603050405020304" pitchFamily="18" charset="0"/>
              </a:rPr>
              <a:t>Key </a:t>
            </a:r>
            <a:r>
              <a:rPr lang="en-US" altLang="zh-CN" sz="3200" b="1" cap="none" dirty="0">
                <a:latin typeface="Times New Roman" panose="02020603050405020304" pitchFamily="18" charset="0"/>
                <a:cs typeface="Times New Roman" panose="02020603050405020304" pitchFamily="18" charset="0"/>
              </a:rPr>
              <a:t>generation has two </a:t>
            </a:r>
            <a:r>
              <a:rPr lang="en-US" altLang="zh-CN" sz="3200" b="1" cap="none" dirty="0" smtClean="0">
                <a:latin typeface="Times New Roman" panose="02020603050405020304" pitchFamily="18" charset="0"/>
                <a:cs typeface="Times New Roman" panose="02020603050405020304" pitchFamily="18" charset="0"/>
              </a:rPr>
              <a:t>phases:</a:t>
            </a:r>
            <a:endParaRPr lang="en-US" altLang="zh-CN" sz="32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b="1" cap="none" dirty="0" smtClean="0">
                <a:latin typeface="Times New Roman" panose="02020603050405020304" pitchFamily="18" charset="0"/>
                <a:cs typeface="Times New Roman" panose="02020603050405020304" pitchFamily="18" charset="0"/>
              </a:rPr>
              <a:t> </a:t>
            </a:r>
            <a:r>
              <a:rPr lang="en-US" altLang="zh-CN" sz="3200" cap="none" dirty="0" smtClean="0">
                <a:latin typeface="Times New Roman" panose="02020603050405020304" pitchFamily="18" charset="0"/>
                <a:cs typeface="Times New Roman" panose="02020603050405020304" pitchFamily="18" charset="0"/>
              </a:rPr>
              <a:t>The </a:t>
            </a:r>
            <a:r>
              <a:rPr lang="en-US" altLang="zh-CN" sz="3200" cap="none" dirty="0">
                <a:latin typeface="Times New Roman" panose="02020603050405020304" pitchFamily="18" charset="0"/>
                <a:cs typeface="Times New Roman" panose="02020603050405020304" pitchFamily="18" charset="0"/>
              </a:rPr>
              <a:t>first phase is a choice of algorithm parameters which may be shared between different users of the system</a:t>
            </a:r>
            <a:r>
              <a:rPr lang="en-US" altLang="zh-CN" sz="3200" cap="none"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altLang="zh-CN" sz="3200" cap="none" dirty="0" smtClean="0">
                <a:latin typeface="Times New Roman" panose="02020603050405020304" pitchFamily="18" charset="0"/>
                <a:cs typeface="Times New Roman" panose="02020603050405020304" pitchFamily="18" charset="0"/>
              </a:rPr>
              <a:t> The </a:t>
            </a:r>
            <a:r>
              <a:rPr lang="en-US" altLang="zh-CN" sz="3200" cap="none" dirty="0">
                <a:latin typeface="Times New Roman" panose="02020603050405020304" pitchFamily="18" charset="0"/>
                <a:cs typeface="Times New Roman" panose="02020603050405020304" pitchFamily="18" charset="0"/>
              </a:rPr>
              <a:t>second phase computes public and private keys for a single user.</a:t>
            </a:r>
          </a:p>
        </p:txBody>
      </p:sp>
    </p:spTree>
    <p:extLst>
      <p:ext uri="{BB962C8B-B14F-4D97-AF65-F5344CB8AC3E}">
        <p14:creationId xmlns:p14="http://schemas.microsoft.com/office/powerpoint/2010/main" val="33835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874585" y="1439630"/>
            <a:ext cx="10363826" cy="3424107"/>
          </a:xfrm>
        </p:spPr>
        <p:txBody>
          <a:bodyPr>
            <a:normAutofit/>
          </a:bodyPr>
          <a:lstStyle/>
          <a:p>
            <a:pPr marL="0" indent="0">
              <a:buNone/>
            </a:pPr>
            <a:r>
              <a:rPr lang="en-US" altLang="zh-CN" sz="3200" cap="none" dirty="0" smtClean="0">
                <a:latin typeface="Times New Roman" panose="02020603050405020304" pitchFamily="18" charset="0"/>
                <a:cs typeface="Times New Roman" panose="02020603050405020304" pitchFamily="18" charset="0"/>
              </a:rPr>
              <a:t>Reference </a:t>
            </a:r>
          </a:p>
          <a:p>
            <a:r>
              <a:rPr lang="en-US" altLang="zh-CN" sz="3200" cap="none" dirty="0" smtClean="0">
                <a:latin typeface="Times New Roman" panose="02020603050405020304" pitchFamily="18" charset="0"/>
                <a:cs typeface="Times New Roman" panose="02020603050405020304" pitchFamily="18" charset="0"/>
                <a:hlinkClick r:id="rId2"/>
              </a:rPr>
              <a:t>https</a:t>
            </a:r>
            <a:r>
              <a:rPr lang="en-US" altLang="zh-CN" sz="3200" cap="none" dirty="0">
                <a:latin typeface="Times New Roman" panose="02020603050405020304" pitchFamily="18" charset="0"/>
                <a:cs typeface="Times New Roman" panose="02020603050405020304" pitchFamily="18" charset="0"/>
                <a:hlinkClick r:id="rId2"/>
              </a:rPr>
              <a:t>://</a:t>
            </a:r>
            <a:r>
              <a:rPr lang="en-US" altLang="zh-CN" sz="3200" cap="none" dirty="0" smtClean="0">
                <a:latin typeface="Times New Roman" panose="02020603050405020304" pitchFamily="18" charset="0"/>
                <a:cs typeface="Times New Roman" panose="02020603050405020304" pitchFamily="18" charset="0"/>
                <a:hlinkClick r:id="rId2"/>
              </a:rPr>
              <a:t>en.wikipedia.org/wiki/Digital_Signature_Algorithm</a:t>
            </a:r>
            <a:endParaRPr lang="en-US" altLang="zh-CN" sz="3200" cap="none" dirty="0" smtClean="0">
              <a:latin typeface="Times New Roman" panose="02020603050405020304" pitchFamily="18" charset="0"/>
              <a:cs typeface="Times New Roman" panose="02020603050405020304" pitchFamily="18" charset="0"/>
            </a:endParaRPr>
          </a:p>
          <a:p>
            <a:r>
              <a:rPr lang="en-US" altLang="zh-CN" sz="3200" cap="none" dirty="0">
                <a:latin typeface="Times New Roman" panose="02020603050405020304" pitchFamily="18" charset="0"/>
                <a:cs typeface="Times New Roman" panose="02020603050405020304" pitchFamily="18" charset="0"/>
                <a:hlinkClick r:id="rId3"/>
              </a:rPr>
              <a:t>http://</a:t>
            </a:r>
            <a:r>
              <a:rPr lang="en-US" altLang="zh-CN" sz="3200" cap="none" dirty="0" smtClean="0">
                <a:latin typeface="Times New Roman" panose="02020603050405020304" pitchFamily="18" charset="0"/>
                <a:cs typeface="Times New Roman" panose="02020603050405020304" pitchFamily="18" charset="0"/>
                <a:hlinkClick r:id="rId3"/>
              </a:rPr>
              <a:t>www.herongyang.com/Cryptography/DSA-Introduction-What-Is-DSA-Digital-Signature-Algorithm.html</a:t>
            </a:r>
            <a:endParaRPr lang="en-US" altLang="zh-CN" sz="3200" cap="none" dirty="0" smtClean="0">
              <a:latin typeface="Times New Roman" panose="02020603050405020304" pitchFamily="18" charset="0"/>
              <a:cs typeface="Times New Roman" panose="02020603050405020304" pitchFamily="18" charset="0"/>
            </a:endParaRPr>
          </a:p>
          <a:p>
            <a:pPr marL="0" indent="0">
              <a:buNone/>
            </a:pPr>
            <a:endParaRPr lang="zh-CN" altLang="en-US" sz="3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412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55</TotalTime>
  <Words>134</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Arial</vt:lpstr>
      <vt:lpstr>Times New Roman</vt:lpstr>
      <vt:lpstr>Tw Cen MT</vt:lpstr>
      <vt:lpstr>Wingdings</vt:lpstr>
      <vt:lpstr>水滴</vt:lpstr>
      <vt:lpstr>DSA (Digital Signature Algorithms)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(Digital Signature Algorithms)</dc:title>
  <dc:creator>朱佳</dc:creator>
  <cp:lastModifiedBy>朱佳</cp:lastModifiedBy>
  <cp:revision>7</cp:revision>
  <dcterms:created xsi:type="dcterms:W3CDTF">2017-10-18T13:21:37Z</dcterms:created>
  <dcterms:modified xsi:type="dcterms:W3CDTF">2017-10-18T14:16:47Z</dcterms:modified>
</cp:coreProperties>
</file>