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9" r:id="rId2"/>
    <p:sldId id="263" r:id="rId3"/>
    <p:sldId id="278" r:id="rId4"/>
    <p:sldId id="279" r:id="rId5"/>
    <p:sldId id="281" r:id="rId6"/>
    <p:sldId id="291" r:id="rId7"/>
    <p:sldId id="289" r:id="rId8"/>
    <p:sldId id="290" r:id="rId9"/>
    <p:sldId id="292" r:id="rId10"/>
    <p:sldId id="293" r:id="rId11"/>
    <p:sldId id="294" r:id="rId12"/>
    <p:sldId id="295" r:id="rId13"/>
    <p:sldId id="265" r:id="rId14"/>
    <p:sldId id="267" r:id="rId1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00C08E"/>
    <a:srgbClr val="00CC99"/>
    <a:srgbClr val="00966F"/>
    <a:srgbClr val="009E75"/>
    <a:srgbClr val="00DEA4"/>
    <a:srgbClr val="6AB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301" autoAdjust="0"/>
  </p:normalViewPr>
  <p:slideViewPr>
    <p:cSldViewPr>
      <p:cViewPr varScale="1">
        <p:scale>
          <a:sx n="86" d="100"/>
          <a:sy n="86" d="100"/>
        </p:scale>
        <p:origin x="1354" y="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F5091-51AA-4571-9DB0-CBB376339E62}" type="datetimeFigureOut">
              <a:rPr lang="zh-CN" altLang="en-US" smtClean="0"/>
              <a:pPr/>
              <a:t>2018/3/7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0CAB5-6163-46D3-81D8-F08AFFA19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823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what</a:t>
            </a:r>
            <a:r>
              <a:rPr lang="zh-CN" altLang="en-US" smtClean="0"/>
              <a:t>：</a:t>
            </a:r>
            <a:r>
              <a:rPr lang="en-US" altLang="zh-CN" smtClean="0"/>
              <a:t>2015</a:t>
            </a:r>
            <a:r>
              <a:rPr lang="zh-CN" altLang="en-US" smtClean="0"/>
              <a:t>年</a:t>
            </a:r>
            <a:r>
              <a:rPr lang="en-US" altLang="zh-CN" smtClean="0"/>
              <a:t>6</a:t>
            </a:r>
            <a:r>
              <a:rPr lang="zh-CN" altLang="en-US" smtClean="0"/>
              <a:t>月发布，狭义：</a:t>
            </a:r>
            <a:r>
              <a:rPr lang="en-US" altLang="zh-CN" smtClean="0"/>
              <a:t>es2015</a:t>
            </a:r>
            <a:r>
              <a:rPr lang="zh-CN" altLang="en-US" smtClean="0"/>
              <a:t>，广义：</a:t>
            </a:r>
            <a:r>
              <a:rPr lang="en-US" altLang="zh-CN" smtClean="0"/>
              <a:t>js</a:t>
            </a:r>
            <a:r>
              <a:rPr lang="zh-CN" altLang="en-US" smtClean="0"/>
              <a:t>语言的下一代标准，包含</a:t>
            </a:r>
            <a:r>
              <a:rPr lang="en-US" altLang="zh-CN" smtClean="0"/>
              <a:t>es2015,es2016…</a:t>
            </a:r>
            <a:r>
              <a:rPr lang="zh-CN" altLang="en-US" smtClean="0"/>
              <a:t>，</a:t>
            </a:r>
            <a:r>
              <a:rPr lang="en-US" altLang="zh-CN" smtClean="0"/>
              <a:t>es2015</a:t>
            </a:r>
            <a:r>
              <a:rPr lang="zh-CN" altLang="en-US" smtClean="0"/>
              <a:t>正式名字，</a:t>
            </a:r>
            <a:r>
              <a:rPr lang="en-US" altLang="zh-CN" smtClean="0"/>
              <a:t>babel</a:t>
            </a:r>
            <a:r>
              <a:rPr lang="zh-CN" altLang="en-US" smtClean="0"/>
              <a:t>中使用正式名称</a:t>
            </a:r>
            <a:endParaRPr lang="en-US" altLang="zh-CN" smtClean="0"/>
          </a:p>
          <a:p>
            <a:r>
              <a:rPr lang="en-US" altLang="zh-CN" smtClean="0"/>
              <a:t>Why</a:t>
            </a:r>
            <a:r>
              <a:rPr lang="zh-CN" altLang="en-US" smtClean="0"/>
              <a:t>：跟随时代脚步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0CAB5-6163-46D3-81D8-F08AFFA19C4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193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参数：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：多个参数组装成一个数组 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：必须放在参数的最后，否则报错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扩展运算符：在函数参数中使用，把数组拆分为多个逗号分隔的值，不需要放在最后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0CAB5-6163-46D3-81D8-F08AFFA19C4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335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由于部分特性不一定支持，使用</a:t>
            </a:r>
            <a:r>
              <a:rPr lang="en-US" altLang="zh-CN" smtClean="0"/>
              <a:t>babel</a:t>
            </a:r>
            <a:r>
              <a:rPr lang="zh-CN" altLang="en-US" smtClean="0"/>
              <a:t>可以有效支持所有特性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0CAB5-6163-46D3-81D8-F08AFFA19C4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200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定义变量</a:t>
            </a:r>
            <a:r>
              <a:rPr lang="zh-CN" altLang="en-US" smtClean="0"/>
              <a:t>：</a:t>
            </a:r>
            <a:r>
              <a:rPr lang="en-US" altLang="zh-CN" smtClean="0"/>
              <a:t>let</a:t>
            </a:r>
            <a:r>
              <a:rPr lang="zh-CN" altLang="en-US" smtClean="0"/>
              <a:t>可以完全取代</a:t>
            </a:r>
            <a:r>
              <a:rPr lang="en-US" altLang="zh-CN" smtClean="0"/>
              <a:t>var</a:t>
            </a:r>
            <a:r>
              <a:rPr lang="zh-CN" altLang="en-US" smtClean="0"/>
              <a:t>，基本</a:t>
            </a:r>
            <a:r>
              <a:rPr lang="zh-CN" altLang="en-US" smtClean="0"/>
              <a:t>的使用方法，但是和</a:t>
            </a:r>
            <a:r>
              <a:rPr lang="en-US" altLang="zh-CN" smtClean="0"/>
              <a:t>var</a:t>
            </a:r>
            <a:r>
              <a:rPr lang="zh-CN" altLang="en-US" smtClean="0"/>
              <a:t>有区别，</a:t>
            </a:r>
            <a:r>
              <a:rPr lang="en-US" altLang="zh-CN" smtClean="0"/>
              <a:t>var</a:t>
            </a:r>
            <a:r>
              <a:rPr lang="zh-CN" altLang="en-US" smtClean="0"/>
              <a:t>是全局的，但</a:t>
            </a:r>
            <a:r>
              <a:rPr lang="en-US" altLang="zh-CN" smtClean="0"/>
              <a:t>let</a:t>
            </a:r>
            <a:r>
              <a:rPr lang="zh-CN" altLang="en-US" smtClean="0"/>
              <a:t>是局部的</a:t>
            </a:r>
            <a:endParaRPr lang="en-US" altLang="zh-CN" smtClean="0"/>
          </a:p>
          <a:p>
            <a:r>
              <a:rPr lang="zh-CN" altLang="en-US" smtClean="0"/>
              <a:t>块级作用域：原来</a:t>
            </a:r>
            <a:r>
              <a:rPr lang="en-US" altLang="zh-CN" smtClean="0"/>
              <a:t>js</a:t>
            </a:r>
            <a:r>
              <a:rPr lang="zh-CN" altLang="en-US" smtClean="0"/>
              <a:t>只有全局作用域和函数作用域，也就是说</a:t>
            </a:r>
            <a:r>
              <a:rPr lang="en-US" altLang="zh-CN" smtClean="0"/>
              <a:t>var</a:t>
            </a:r>
            <a:r>
              <a:rPr lang="zh-CN" altLang="en-US" smtClean="0"/>
              <a:t>定义变量如果不在函数中，则就是全局的变量，可读性和可维护性很差，用</a:t>
            </a:r>
            <a:r>
              <a:rPr lang="en-US" altLang="zh-CN" smtClean="0"/>
              <a:t>let</a:t>
            </a:r>
            <a:r>
              <a:rPr lang="zh-CN" altLang="en-US" smtClean="0"/>
              <a:t>则是代码块级的作用域，需要时定义，用后即焚。</a:t>
            </a:r>
            <a:endParaRPr lang="en-US" altLang="zh-CN" smtClean="0"/>
          </a:p>
          <a:p>
            <a:r>
              <a:rPr lang="zh-CN" altLang="en-US" smtClean="0"/>
              <a:t>不存在变量提升：先声明后使用（原先</a:t>
            </a:r>
            <a:r>
              <a:rPr lang="en-US" altLang="zh-CN" smtClean="0"/>
              <a:t>var</a:t>
            </a:r>
            <a:r>
              <a:rPr lang="zh-CN" altLang="en-US" smtClean="0"/>
              <a:t>可以先使用后声明而且不报错）</a:t>
            </a:r>
            <a:endParaRPr lang="en-US" altLang="zh-CN" smtClean="0"/>
          </a:p>
          <a:p>
            <a:r>
              <a:rPr lang="zh-CN" altLang="en-US" smtClean="0"/>
              <a:t>不允许重复定义：在同一个作用域中，不允许重复定义，可读性更高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0CAB5-6163-46D3-81D8-F08AFFA19C4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038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ES6 </a:t>
            </a:r>
            <a:r>
              <a:rPr lang="zh-CN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允许按照一定模式，从数组和对象中提取值，对变量进行赋值，这被称为解构（</a:t>
            </a:r>
            <a:r>
              <a:rPr lang="en-US" altLang="zh-CN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Destructuring</a:t>
            </a:r>
            <a:r>
              <a:rPr lang="zh-CN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）。</a:t>
            </a:r>
            <a:endParaRPr lang="en-US" altLang="zh-CN" sz="1200" b="0" i="0" u="none" strike="noStrike" kern="1200" baseline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mtClean="0"/>
              <a:t>解构数据：按照位置来解构，模式就是位置。</a:t>
            </a:r>
            <a:endParaRPr lang="en-US" altLang="zh-CN" smtClean="0"/>
          </a:p>
          <a:p>
            <a:r>
              <a:rPr lang="zh-CN" altLang="en-US" smtClean="0"/>
              <a:t>解构失败：对应数组的相应位置没这个值，导致失败。</a:t>
            </a:r>
            <a:endParaRPr lang="en-US" altLang="zh-CN" smtClean="0"/>
          </a:p>
          <a:p>
            <a:r>
              <a:rPr lang="zh-CN" altLang="en-US" smtClean="0"/>
              <a:t>不完全解构：对应数组多出值，则只解构位置对应的值</a:t>
            </a:r>
            <a:endParaRPr lang="en-US" altLang="zh-CN" smtClean="0"/>
          </a:p>
          <a:p>
            <a:r>
              <a:rPr lang="zh-CN" altLang="en-US" smtClean="0"/>
              <a:t>解构对象：按照模式来解构，模式就是名称，之前是简写，全写为模式名</a:t>
            </a:r>
            <a:r>
              <a:rPr lang="en-US" altLang="zh-CN" smtClean="0"/>
              <a:t>+</a:t>
            </a:r>
            <a:r>
              <a:rPr lang="zh-CN" altLang="en-US" smtClean="0"/>
              <a:t>变量名，如果变量名不想和模式名相同，则需要用全写的方式。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0CAB5-6163-46D3-81D8-F08AFFA19C4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188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拼接和嵌入变量：反引号包裹，方便的嵌入变量，返回的是一个字符串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多行字符串格式保留：回车和空格都会保留</a:t>
            </a:r>
            <a:endParaRPr lang="en-US" altLang="zh-CN" b="0" smtClean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${…}</a:t>
            </a:r>
            <a:r>
              <a:rPr lang="zh-CN" altLang="en-US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嵌入：可嵌入变量、表达式、可以运算、对象属性，甚至函数</a:t>
            </a:r>
            <a:endParaRPr lang="en-US" altLang="zh-CN" b="0" smtClean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嵌套：一个数组并拼接为字符串返回</a:t>
            </a:r>
            <a:endParaRPr lang="en-US" altLang="zh-CN" b="0" smtClean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0CAB5-6163-46D3-81D8-F08AFFA19C4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39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定义：新的函数定义方式，用箭头来连接函数参数和函数体，如果只有一个参数，可以省略括号，函数体如果只有一句，可以省略</a:t>
            </a:r>
            <a:r>
              <a:rPr lang="en-US" altLang="zh-CN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return </a:t>
            </a:r>
            <a:r>
              <a:rPr lang="zh-CN" altLang="en-US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和大括号，否则必须使用。</a:t>
            </a:r>
            <a:endParaRPr lang="en-US" altLang="zh-CN" b="0" smtClean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简洁：不但使函数定义更加简洁，回调函数也变得更简洁</a:t>
            </a:r>
            <a:endParaRPr lang="en-US" altLang="zh-CN" b="0" smtClean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指针函数体内的</a:t>
            </a:r>
            <a:r>
              <a:rPr lang="en-US" altLang="zh-CN" smtClean="0"/>
              <a:t>this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对象，就是定义时所在的对象，而不是使用时（谁调用指向谁，可能是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，可能是当前对象，不确定）所在的对象。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长期以来，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语言的</a:t>
            </a:r>
            <a:r>
              <a:rPr lang="en-US" altLang="zh-CN" smtClean="0"/>
              <a:t>this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对象一直是一个令人头痛的问题，在对象方法中使用</a:t>
            </a:r>
            <a:r>
              <a:rPr lang="en-US" altLang="zh-CN" smtClean="0"/>
              <a:t>this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，必须非常小心。箭头函数”绑定”</a:t>
            </a:r>
            <a:r>
              <a:rPr lang="en-US" altLang="zh-CN" smtClean="0"/>
              <a:t>this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，很大程度上解决了这个困扰。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0CAB5-6163-46D3-81D8-F08AFFA19C4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137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定义：是异步编程的解决方案，每个</a:t>
            </a:r>
            <a:r>
              <a:rPr lang="en-US" altLang="zh-CN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Promise</a:t>
            </a:r>
            <a:r>
              <a:rPr lang="zh-CN" altLang="en-US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对象，可以理解为一个异步操作。避免层层嵌套的回调函数（多个异步回调有相关依赖关系的时候）。</a:t>
            </a:r>
            <a:endParaRPr lang="en-US" altLang="zh-CN" b="0" smtClean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Promise</a:t>
            </a:r>
            <a:r>
              <a:rPr lang="zh-CN" altLang="en-US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对象状态：</a:t>
            </a:r>
            <a:r>
              <a:rPr lang="en-US" altLang="zh-CN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pending, resolved,</a:t>
            </a:r>
            <a:r>
              <a:rPr lang="en-US" altLang="zh-CN" b="0" baseline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 rejected</a:t>
            </a:r>
            <a:r>
              <a:rPr lang="zh-CN" altLang="en-US" b="0" baseline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，一旦状态改变，则状态就凝固了，只要之后添加回调函数即可获得这个状态，这个状态不受任何其他外部影响，只取决于异步操作的结果</a:t>
            </a:r>
            <a:endParaRPr lang="en-US" altLang="zh-CN" b="0" baseline="0" smtClean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使用：使用构造函数来新增</a:t>
            </a:r>
            <a:r>
              <a:rPr lang="en-US" altLang="zh-CN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promise</a:t>
            </a:r>
            <a:r>
              <a:rPr lang="zh-CN" altLang="en-US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对象，立即执行代码</a:t>
            </a:r>
            <a:r>
              <a:rPr lang="en-US" altLang="zh-CN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b="0" baseline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 resolve</a:t>
            </a:r>
            <a:r>
              <a:rPr lang="zh-CN" altLang="en-US" b="0" baseline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b="0" baseline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reject</a:t>
            </a:r>
            <a:r>
              <a:rPr lang="zh-CN" altLang="en-US" b="0" baseline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是两个系统函数，用来改变</a:t>
            </a:r>
            <a:r>
              <a:rPr lang="en-US" altLang="zh-CN" b="0" baseline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promise</a:t>
            </a:r>
            <a:r>
              <a:rPr lang="zh-CN" altLang="en-US" b="0" baseline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对象的状态，</a:t>
            </a:r>
            <a:r>
              <a:rPr lang="en-US" altLang="zh-CN" b="0" baseline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then</a:t>
            </a:r>
            <a:r>
              <a:rPr lang="zh-CN" altLang="en-US" b="0" baseline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方法接受两个回调函数为参数（第二个可省略），返回为新的一个</a:t>
            </a:r>
            <a:r>
              <a:rPr lang="en-US" altLang="zh-CN" b="0" baseline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promise</a:t>
            </a:r>
            <a:r>
              <a:rPr lang="zh-CN" altLang="en-US" b="0" baseline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对象，所有可以链式写法，之后的</a:t>
            </a:r>
            <a:r>
              <a:rPr lang="en-US" altLang="zh-CN" b="0" baseline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then</a:t>
            </a:r>
            <a:r>
              <a:rPr lang="zh-CN" altLang="en-US" b="0" baseline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方法要等之前的</a:t>
            </a:r>
            <a:r>
              <a:rPr lang="en-US" altLang="zh-CN" b="0" baseline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promise</a:t>
            </a:r>
            <a:r>
              <a:rPr lang="zh-CN" altLang="en-US" b="0" baseline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对象状态改变后才会执行。</a:t>
            </a:r>
            <a:endParaRPr lang="en-US" altLang="zh-CN" b="0" baseline="0" smtClean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0" baseline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Promise</a:t>
            </a:r>
            <a:r>
              <a:rPr lang="zh-CN" altLang="en-US" b="0" baseline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b="0" baseline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reject</a:t>
            </a:r>
            <a:r>
              <a:rPr lang="zh-CN" altLang="en-US" b="0" baseline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后，错误会向下一直传递到</a:t>
            </a:r>
            <a:r>
              <a:rPr lang="en-US" altLang="zh-CN" b="0" baseline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catch</a:t>
            </a:r>
            <a:r>
              <a:rPr lang="zh-CN" altLang="en-US" b="0" baseline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捕获为止</a:t>
            </a:r>
            <a:r>
              <a:rPr lang="en-US" altLang="zh-CN" b="0" baseline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,catch</a:t>
            </a:r>
            <a:r>
              <a:rPr lang="zh-CN" altLang="en-US" b="0" baseline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返回</a:t>
            </a:r>
            <a:r>
              <a:rPr lang="en-US" altLang="zh-CN" b="0" baseline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promise</a:t>
            </a:r>
            <a:r>
              <a:rPr lang="zh-CN" altLang="en-US" b="0" baseline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对象，还能接</a:t>
            </a:r>
            <a:r>
              <a:rPr lang="en-US" altLang="zh-CN" b="0" baseline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then</a:t>
            </a:r>
            <a:r>
              <a:rPr lang="zh-CN" altLang="en-US" b="0" baseline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方法。</a:t>
            </a:r>
            <a:endParaRPr lang="en-US" altLang="zh-CN" b="0" smtClean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0CAB5-6163-46D3-81D8-F08AFFA19C4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251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语法上更为简洁，更像是同步代码，语义上更好理解，可读性更高</a:t>
            </a:r>
            <a:endParaRPr lang="en-US" altLang="zh-CN" b="0" smtClean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mtClean="0"/>
              <a:t>async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函数返回一个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Promise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对象，可以使用</a:t>
            </a:r>
            <a:r>
              <a:rPr lang="en-US" altLang="zh-CN" smtClean="0"/>
              <a:t>then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方法添加回调函数。当函数执行的时候，一旦遇到</a:t>
            </a:r>
            <a:r>
              <a:rPr lang="en-US" altLang="zh-CN" smtClean="0"/>
              <a:t>await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就会先返回，等到异步操作完成，再接着执行函数体内后面的语句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mtClean="0"/>
              <a:t>return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语句返回的值，会成为</a:t>
            </a:r>
            <a:r>
              <a:rPr lang="en-US" altLang="zh-CN" smtClean="0"/>
              <a:t>then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方法回调函数的参数。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只有</a:t>
            </a:r>
            <a:r>
              <a:rPr lang="en-US" altLang="zh-CN" smtClean="0"/>
              <a:t>async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函数内部的异步操作执行完，才会执行</a:t>
            </a:r>
            <a:r>
              <a:rPr lang="en-US" altLang="zh-CN" smtClean="0"/>
              <a:t>then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方法指定的回调函数。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只要一个</a:t>
            </a:r>
            <a:r>
              <a:rPr lang="en-US" altLang="zh-CN" smtClean="0"/>
              <a:t>await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语句后面的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Promise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变为</a:t>
            </a:r>
            <a:r>
              <a:rPr lang="en-US" altLang="zh-CN" smtClean="0"/>
              <a:t>reject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，那么整个</a:t>
            </a:r>
            <a:r>
              <a:rPr lang="en-US" altLang="zh-CN" smtClean="0"/>
              <a:t>async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函数都会中断执行。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如果需要其中一个异步操作报错后，仍然可以执行下面的异步操作，则需要添加</a:t>
            </a:r>
            <a:r>
              <a:rPr lang="en-US" altLang="zh-CN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catch</a:t>
            </a:r>
            <a:r>
              <a:rPr lang="zh-CN" altLang="en-US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b="0" smtClean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Promise.all</a:t>
            </a:r>
            <a:r>
              <a:rPr lang="zh-CN" altLang="en-US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方法，把多个</a:t>
            </a:r>
            <a:r>
              <a:rPr lang="en-US" altLang="zh-CN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promise</a:t>
            </a:r>
            <a:r>
              <a:rPr lang="zh-CN" altLang="en-US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对象包装成</a:t>
            </a:r>
            <a:r>
              <a:rPr lang="en-US" altLang="zh-CN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个，总的状态取决于各个</a:t>
            </a:r>
            <a:r>
              <a:rPr lang="en-US" altLang="zh-CN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promise</a:t>
            </a:r>
            <a:r>
              <a:rPr lang="zh-CN" altLang="en-US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状态，各个</a:t>
            </a:r>
            <a:r>
              <a:rPr lang="en-US" altLang="zh-CN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promise</a:t>
            </a:r>
            <a:r>
              <a:rPr lang="zh-CN" altLang="en-US" b="0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对象的结果将会合并成一个数组进行返回（同步触发，不是顺序触发）</a:t>
            </a:r>
            <a:endParaRPr lang="en-US" altLang="zh-CN" b="0" smtClean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0CAB5-6163-46D3-81D8-F08AFFA19C4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681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历史上，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一直没有模块（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）体系，无法将一个大程序拆分成互相依赖的小文件，再用简单的方法拼装起来。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ES6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在语言标准的层面上，实现了模块功能。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CommonJS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模块就是对象，实质是整体加载</a:t>
            </a:r>
            <a:r>
              <a:rPr lang="en-US" altLang="zh-CN" smtClean="0"/>
              <a:t>fs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模块（即加载</a:t>
            </a:r>
            <a:r>
              <a:rPr lang="en-US" altLang="zh-CN" smtClean="0"/>
              <a:t>fs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的所有方法），生成一个对象（</a:t>
            </a:r>
            <a:r>
              <a:rPr lang="en-US" altLang="zh-CN" smtClean="0"/>
              <a:t>_fs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），然后再从这个对象上面读取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个方法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ES6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模块不是对象，而是通过</a:t>
            </a:r>
            <a:r>
              <a:rPr lang="en-US" altLang="zh-CN" smtClean="0"/>
              <a:t>export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命令显式指定输出的代码，再通过</a:t>
            </a:r>
            <a:r>
              <a:rPr lang="en-US" altLang="zh-CN" smtClean="0"/>
              <a:t>import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命令输入。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</a:t>
            </a:r>
            <a:r>
              <a:rPr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 default</a:t>
            </a:r>
            <a:r>
              <a:rPr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区别：</a:t>
            </a:r>
            <a:r>
              <a:rPr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 default</a:t>
            </a:r>
            <a:r>
              <a:rPr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是模块默认输出，是唯一的，不能有多个</a:t>
            </a:r>
            <a:r>
              <a:rPr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 default  2</a:t>
            </a:r>
            <a:r>
              <a:rPr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时候无需知道模块内部的名称，可随意取名，不需要用大括号包裹。</a:t>
            </a:r>
            <a:endParaRPr lang="en-US" altLang="zh-CN" sz="1200" b="0" i="0" kern="1200" baseline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：普通用法，重命名，路径支持绝对路径，</a:t>
            </a:r>
            <a:r>
              <a:rPr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后缀名可省略，可直接写模块文件名，但需要配置文件写入路径，默认输出的化，引入时不需加大括号，并且名字可随意取名</a:t>
            </a:r>
            <a:endParaRPr lang="en-US" altLang="zh-CN" sz="1200" b="0" i="0" kern="1200" baseline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用法比较多的是输入一个类，然后引入类并使用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0CAB5-6163-46D3-81D8-F08AFFA19C4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498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C0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5364088" y="-1549"/>
            <a:ext cx="3779912" cy="51511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梯形 6"/>
          <p:cNvSpPr/>
          <p:nvPr userDrawn="1"/>
        </p:nvSpPr>
        <p:spPr>
          <a:xfrm>
            <a:off x="2625534" y="-1548"/>
            <a:ext cx="3892932" cy="5151175"/>
          </a:xfrm>
          <a:prstGeom prst="trapezoi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1"/>
          <p:cNvSpPr txBox="1"/>
          <p:nvPr userDrawn="1"/>
        </p:nvSpPr>
        <p:spPr>
          <a:xfrm>
            <a:off x="1781690" y="1491630"/>
            <a:ext cx="558062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Minimalism &amp; Shape &amp; PPT</a:t>
            </a:r>
          </a:p>
          <a:p>
            <a:pPr algn="ctr"/>
            <a:r>
              <a:rPr lang="zh-CN" altLang="en-US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极简</a:t>
            </a:r>
            <a:r>
              <a:rPr lang="en-US" altLang="zh-CN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模板</a:t>
            </a:r>
            <a:endParaRPr lang="en-US" altLang="zh-CN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作者：木先生</a:t>
            </a: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45243" y="3474636"/>
            <a:ext cx="853514" cy="6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814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611560" y="0"/>
            <a:ext cx="792088" cy="771550"/>
          </a:xfrm>
          <a:prstGeom prst="rect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占位符 1"/>
          <p:cNvSpPr>
            <a:spLocks noGrp="1"/>
          </p:cNvSpPr>
          <p:nvPr>
            <p:ph type="title" hasCustomPrompt="1"/>
          </p:nvPr>
        </p:nvSpPr>
        <p:spPr>
          <a:xfrm>
            <a:off x="1609328" y="123479"/>
            <a:ext cx="72111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 smtClean="0"/>
              <a:t>1.0 </a:t>
            </a:r>
            <a:r>
              <a:rPr lang="zh-CN" altLang="en-US" dirty="0" smtClean="0"/>
              <a:t>请输入标题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975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611560" y="0"/>
            <a:ext cx="792088" cy="771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占位符 1"/>
          <p:cNvSpPr>
            <a:spLocks noGrp="1"/>
          </p:cNvSpPr>
          <p:nvPr>
            <p:ph type="title" hasCustomPrompt="1"/>
          </p:nvPr>
        </p:nvSpPr>
        <p:spPr>
          <a:xfrm>
            <a:off x="1609328" y="123479"/>
            <a:ext cx="72111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 smtClean="0"/>
              <a:t>2.0 </a:t>
            </a:r>
            <a:r>
              <a:rPr lang="zh-CN" altLang="en-US" dirty="0" smtClean="0"/>
              <a:t>请输入标题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6253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611560" y="0"/>
            <a:ext cx="792088" cy="7715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占位符 1"/>
          <p:cNvSpPr>
            <a:spLocks noGrp="1"/>
          </p:cNvSpPr>
          <p:nvPr>
            <p:ph type="title" hasCustomPrompt="1"/>
          </p:nvPr>
        </p:nvSpPr>
        <p:spPr>
          <a:xfrm>
            <a:off x="1609328" y="123479"/>
            <a:ext cx="72111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 smtClean="0"/>
              <a:t>3.0 </a:t>
            </a:r>
            <a:r>
              <a:rPr lang="zh-CN" altLang="en-US" dirty="0" smtClean="0"/>
              <a:t>请输入标题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2730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rgbClr val="00C0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364088" y="-1549"/>
            <a:ext cx="3779912" cy="51511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梯形 9"/>
          <p:cNvSpPr/>
          <p:nvPr userDrawn="1"/>
        </p:nvSpPr>
        <p:spPr>
          <a:xfrm flipV="1">
            <a:off x="2625534" y="-1548"/>
            <a:ext cx="3892932" cy="5151175"/>
          </a:xfrm>
          <a:prstGeom prst="trapezoi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9"/>
          <p:cNvSpPr txBox="1"/>
          <p:nvPr userDrawn="1"/>
        </p:nvSpPr>
        <p:spPr>
          <a:xfrm>
            <a:off x="2699792" y="2830165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rPr>
              <a:t>THANK YOU</a:t>
            </a:r>
            <a:endParaRPr lang="zh-CN" altLang="en-US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75218" y="1574338"/>
            <a:ext cx="1993565" cy="1359526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2771800" y="321982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Mail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muippt@sina.com</a:t>
            </a:r>
            <a:endParaRPr lang="zh-CN" alt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7775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475656" y="123479"/>
            <a:ext cx="72111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3" r:id="rId2"/>
    <p:sldLayoutId id="2147483660" r:id="rId3"/>
    <p:sldLayoutId id="2147483661" r:id="rId4"/>
    <p:sldLayoutId id="2147483662" r:id="rId5"/>
    <p:sldLayoutId id="2147483664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3668" y="602675"/>
            <a:ext cx="25202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en-US" altLang="zh-CN" sz="3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CONTENT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655676" y="1760448"/>
            <a:ext cx="2448272" cy="2372072"/>
            <a:chOff x="755576" y="1711846"/>
            <a:chExt cx="2448272" cy="2372072"/>
          </a:xfrm>
        </p:grpSpPr>
        <p:sp>
          <p:nvSpPr>
            <p:cNvPr id="4" name="矩形 3"/>
            <p:cNvSpPr/>
            <p:nvPr/>
          </p:nvSpPr>
          <p:spPr>
            <a:xfrm>
              <a:off x="755576" y="1711846"/>
              <a:ext cx="2448272" cy="237207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043608" y="2571750"/>
              <a:ext cx="1872208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007604" y="2995087"/>
              <a:ext cx="19442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ES6</a:t>
              </a:r>
              <a:endPara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00454" y="2058402"/>
              <a:ext cx="1358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第一章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220072" y="1760448"/>
            <a:ext cx="2448272" cy="2372072"/>
            <a:chOff x="755576" y="1711846"/>
            <a:chExt cx="2448272" cy="2372072"/>
          </a:xfrm>
        </p:grpSpPr>
        <p:sp>
          <p:nvSpPr>
            <p:cNvPr id="15" name="矩形 14"/>
            <p:cNvSpPr/>
            <p:nvPr/>
          </p:nvSpPr>
          <p:spPr>
            <a:xfrm>
              <a:off x="755576" y="1711846"/>
              <a:ext cx="2448272" cy="2372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1043608" y="2571750"/>
              <a:ext cx="1872208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007604" y="2995087"/>
              <a:ext cx="19442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LESS</a:t>
              </a:r>
              <a:endPara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00454" y="2058402"/>
              <a:ext cx="1358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第二章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571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1.7 </a:t>
            </a:r>
            <a:r>
              <a:rPr lang="en-US" altLang="zh-CN"/>
              <a:t>async </a:t>
            </a:r>
            <a:r>
              <a:rPr lang="zh-CN" altLang="en-US" smtClean="0"/>
              <a:t>函数（</a:t>
            </a:r>
            <a:r>
              <a:rPr lang="en-US" altLang="zh-CN" smtClean="0"/>
              <a:t>es2017</a:t>
            </a:r>
            <a:r>
              <a:rPr lang="zh-CN" altLang="en-US" smtClean="0"/>
              <a:t>）</a:t>
            </a:r>
            <a:endParaRPr lang="zh-CN" altLang="en-US" dirty="0"/>
          </a:p>
        </p:txBody>
      </p:sp>
      <p:cxnSp>
        <p:nvCxnSpPr>
          <p:cNvPr id="37" name="直接连接符 36"/>
          <p:cNvCxnSpPr/>
          <p:nvPr/>
        </p:nvCxnSpPr>
        <p:spPr>
          <a:xfrm>
            <a:off x="827534" y="1374662"/>
            <a:ext cx="3687071" cy="6626"/>
          </a:xfrm>
          <a:prstGeom prst="line">
            <a:avLst/>
          </a:prstGeom>
          <a:ln w="12700">
            <a:solidFill>
              <a:srgbClr val="00C08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971600" y="915566"/>
            <a:ext cx="36003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async</a:t>
            </a:r>
            <a:r>
              <a:rPr lang="zh-CN" altLang="en-US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普通</a:t>
            </a:r>
            <a:endParaRPr lang="en-US" altLang="zh-CN" b="1" dirty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62" y="1491630"/>
            <a:ext cx="3936437" cy="1728192"/>
          </a:xfrm>
          <a:prstGeom prst="rect">
            <a:avLst/>
          </a:prstGeom>
        </p:spPr>
      </p:pic>
      <p:sp>
        <p:nvSpPr>
          <p:cNvPr id="16" name="圆角矩形 15"/>
          <p:cNvSpPr/>
          <p:nvPr/>
        </p:nvSpPr>
        <p:spPr>
          <a:xfrm>
            <a:off x="938056" y="2139701"/>
            <a:ext cx="2304256" cy="1038011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5061393" y="1368036"/>
            <a:ext cx="3687071" cy="66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004048" y="906027"/>
            <a:ext cx="374441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：不中断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1491630"/>
            <a:ext cx="3848316" cy="1728192"/>
          </a:xfrm>
          <a:prstGeom prst="rect">
            <a:avLst/>
          </a:prstGeom>
        </p:spPr>
      </p:pic>
      <p:sp>
        <p:nvSpPr>
          <p:cNvPr id="22" name="圆角矩形 21"/>
          <p:cNvSpPr/>
          <p:nvPr/>
        </p:nvSpPr>
        <p:spPr>
          <a:xfrm>
            <a:off x="7092280" y="2283718"/>
            <a:ext cx="1656184" cy="144016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683468" y="3678918"/>
            <a:ext cx="3687071" cy="6626"/>
          </a:xfrm>
          <a:prstGeom prst="line">
            <a:avLst/>
          </a:prstGeom>
          <a:ln w="12700">
            <a:solidFill>
              <a:srgbClr val="00C08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27534" y="3219822"/>
            <a:ext cx="36003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b="1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：同步触发</a:t>
            </a:r>
            <a:endParaRPr lang="en-US" altLang="zh-CN" b="1" dirty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988" y="3799572"/>
            <a:ext cx="3096444" cy="1220450"/>
          </a:xfrm>
          <a:prstGeom prst="rect">
            <a:avLst/>
          </a:prstGeom>
        </p:spPr>
      </p:pic>
      <p:sp>
        <p:nvSpPr>
          <p:cNvPr id="28" name="圆角矩形 27"/>
          <p:cNvSpPr/>
          <p:nvPr/>
        </p:nvSpPr>
        <p:spPr>
          <a:xfrm>
            <a:off x="1040542" y="4371950"/>
            <a:ext cx="2595354" cy="21602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075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1.8 </a:t>
            </a:r>
            <a:r>
              <a:rPr lang="en-US" altLang="zh-CN"/>
              <a:t>Module </a:t>
            </a:r>
            <a:r>
              <a:rPr lang="zh-CN" altLang="en-US"/>
              <a:t>语法</a:t>
            </a:r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637450" y="1404958"/>
            <a:ext cx="3600400" cy="6626"/>
          </a:xfrm>
          <a:prstGeom prst="line">
            <a:avLst/>
          </a:prstGeom>
          <a:ln w="12700">
            <a:solidFill>
              <a:srgbClr val="00C08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557337" y="1404958"/>
            <a:ext cx="3687071" cy="66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4499992" y="906027"/>
            <a:ext cx="374441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export / 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export default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37450" y="915566"/>
            <a:ext cx="3600399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：编译时加载（静态加载）</a:t>
            </a:r>
            <a:endParaRPr lang="en-US" altLang="zh-CN" b="1" dirty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694795" y="3075806"/>
            <a:ext cx="466929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637450" y="2643758"/>
            <a:ext cx="374441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import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50" y="1473908"/>
            <a:ext cx="3600399" cy="115321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7338" y="1492893"/>
            <a:ext cx="4430268" cy="107885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795" y="3186303"/>
            <a:ext cx="4741301" cy="185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54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1.9 </a:t>
            </a:r>
            <a:r>
              <a:rPr lang="en-US" altLang="zh-CN"/>
              <a:t>… </a:t>
            </a:r>
            <a:r>
              <a:rPr lang="zh-CN" altLang="en-US"/>
              <a:t>语法</a:t>
            </a:r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637450" y="1404958"/>
            <a:ext cx="3600400" cy="6626"/>
          </a:xfrm>
          <a:prstGeom prst="line">
            <a:avLst/>
          </a:prstGeom>
          <a:ln w="12700">
            <a:solidFill>
              <a:srgbClr val="00C08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557337" y="1404958"/>
            <a:ext cx="3687071" cy="66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4499992" y="906027"/>
            <a:ext cx="374441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r>
              <a:rPr lang="en-US" altLang="zh-CN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：扩展运算符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37450" y="915566"/>
            <a:ext cx="36003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r>
              <a:rPr lang="en-US" altLang="zh-CN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：函数</a:t>
            </a:r>
            <a:r>
              <a:rPr lang="en-US" altLang="zh-CN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rest</a:t>
            </a:r>
            <a:r>
              <a:rPr lang="zh-CN" altLang="en-US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参数</a:t>
            </a:r>
            <a:endParaRPr lang="en-US" altLang="zh-CN" b="1" dirty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44" y="1639420"/>
            <a:ext cx="3638155" cy="230048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4927" y="1639420"/>
            <a:ext cx="3706774" cy="100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45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92080" y="1851670"/>
            <a:ext cx="3851920" cy="1440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15616" y="1851670"/>
            <a:ext cx="41764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第二章</a:t>
            </a:r>
            <a:endParaRPr lang="en-US" altLang="zh-CN" sz="4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20000"/>
              </a:lnSpc>
            </a:pPr>
            <a:r>
              <a:rPr lang="en-US" altLang="zh-CN" sz="4000" b="1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LESS</a:t>
            </a:r>
            <a:endParaRPr lang="zh-CN" altLang="en-US" sz="40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75294" y="2283718"/>
            <a:ext cx="3285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参考文献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less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官网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http://lesscss.org/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394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2.0 LESS</a:t>
            </a:r>
            <a:r>
              <a:rPr lang="zh-CN" altLang="en-US" smtClean="0"/>
              <a:t>简介</a:t>
            </a:r>
            <a:endParaRPr lang="zh-CN" altLang="en-US" dirty="0"/>
          </a:p>
        </p:txBody>
      </p:sp>
      <p:sp>
        <p:nvSpPr>
          <p:cNvPr id="24" name="AutoShape 11"/>
          <p:cNvSpPr>
            <a:spLocks noChangeArrowheads="1"/>
          </p:cNvSpPr>
          <p:nvPr/>
        </p:nvSpPr>
        <p:spPr bwMode="gray">
          <a:xfrm>
            <a:off x="2663702" y="1171558"/>
            <a:ext cx="5426487" cy="158417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0" scaled="1"/>
            <a:tileRect/>
          </a:gradFill>
          <a:ln w="6350" algn="ctr">
            <a:noFill/>
            <a:prstDash val="sysDot"/>
            <a:round/>
            <a:headEnd/>
            <a:tailEnd/>
          </a:ln>
          <a:effectLst/>
        </p:spPr>
        <p:txBody>
          <a:bodyPr wrap="none" lIns="360000" tIns="54508" rIns="109015" bIns="54508" anchor="ctr"/>
          <a:lstStyle/>
          <a:p>
            <a:pPr indent="2160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定义：一种动态的样式语言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AutoShape 13"/>
          <p:cNvSpPr>
            <a:spLocks noChangeArrowheads="1"/>
          </p:cNvSpPr>
          <p:nvPr/>
        </p:nvSpPr>
        <p:spPr bwMode="gray">
          <a:xfrm>
            <a:off x="1206056" y="1171558"/>
            <a:ext cx="1457646" cy="158417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>
            <a:noFill/>
            <a:round/>
            <a:headEnd/>
            <a:tailEnd/>
          </a:ln>
          <a:effectLst/>
        </p:spPr>
        <p:txBody>
          <a:bodyPr wrap="none" lIns="109015" tIns="54508" rIns="109015" bIns="54508" anchor="ctr"/>
          <a:lstStyle/>
          <a:p>
            <a:pPr algn="ctr">
              <a:defRPr/>
            </a:pPr>
            <a:r>
              <a:rPr lang="en-US" altLang="zh-C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What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AutoShape 11"/>
          <p:cNvSpPr>
            <a:spLocks noChangeArrowheads="1"/>
          </p:cNvSpPr>
          <p:nvPr/>
        </p:nvSpPr>
        <p:spPr bwMode="gray">
          <a:xfrm>
            <a:off x="2663701" y="2859782"/>
            <a:ext cx="5426487" cy="1584176"/>
          </a:xfrm>
          <a:prstGeom prst="rect">
            <a:avLst/>
          </a:prstGeom>
          <a:gradFill flip="none" rotWithShape="1">
            <a:gsLst>
              <a:gs pos="0">
                <a:srgbClr val="C0504D">
                  <a:tint val="66000"/>
                  <a:satMod val="160000"/>
                </a:srgbClr>
              </a:gs>
              <a:gs pos="50000">
                <a:srgbClr val="C0504D">
                  <a:tint val="44500"/>
                  <a:satMod val="160000"/>
                </a:srgbClr>
              </a:gs>
              <a:gs pos="100000">
                <a:srgbClr val="C0504D">
                  <a:tint val="23500"/>
                  <a:satMod val="160000"/>
                </a:srgbClr>
              </a:gs>
            </a:gsLst>
            <a:lin ang="2700000" scaled="1"/>
            <a:tileRect/>
          </a:gradFill>
          <a:ln w="6350" algn="ctr">
            <a:noFill/>
            <a:prstDash val="sysDot"/>
            <a:round/>
            <a:headEnd/>
            <a:tailEnd/>
          </a:ln>
          <a:effectLst/>
        </p:spPr>
        <p:txBody>
          <a:bodyPr wrap="none" lIns="360000" tIns="54508" rIns="109015" bIns="54508" anchor="ctr"/>
          <a:lstStyle/>
          <a:p>
            <a:pPr indent="2160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bootstrapV3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</a:t>
            </a:r>
          </a:p>
          <a:p>
            <a:pPr indent="2160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蚂蚁金服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框架使用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AutoShape 13"/>
          <p:cNvSpPr>
            <a:spLocks noChangeArrowheads="1"/>
          </p:cNvSpPr>
          <p:nvPr/>
        </p:nvSpPr>
        <p:spPr bwMode="gray">
          <a:xfrm>
            <a:off x="1209380" y="2859782"/>
            <a:ext cx="1457646" cy="1584176"/>
          </a:xfrm>
          <a:prstGeom prst="rect">
            <a:avLst/>
          </a:prstGeom>
          <a:solidFill>
            <a:srgbClr val="C0504D"/>
          </a:solidFill>
          <a:ln w="25400">
            <a:noFill/>
            <a:round/>
            <a:headEnd/>
            <a:tailEnd/>
          </a:ln>
          <a:effectLst/>
        </p:spPr>
        <p:txBody>
          <a:bodyPr wrap="none" lIns="109015" tIns="54508" rIns="109015" bIns="54508" anchor="ctr"/>
          <a:lstStyle/>
          <a:p>
            <a:pPr algn="ctr">
              <a:defRPr/>
            </a:pPr>
            <a:r>
              <a:rPr lang="en-US" altLang="zh-C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Why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302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7" grpId="0" animBg="1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92080" y="1851670"/>
            <a:ext cx="3851920" cy="1440160"/>
          </a:xfrm>
          <a:prstGeom prst="rect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15616" y="1851670"/>
            <a:ext cx="41764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第一章</a:t>
            </a:r>
            <a:endParaRPr lang="en-US" altLang="zh-CN" sz="4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20000"/>
              </a:lnSpc>
            </a:pPr>
            <a:r>
              <a:rPr lang="en-US" altLang="zh-CN" sz="4000" b="1" smtClean="0">
                <a:solidFill>
                  <a:srgbClr val="00CC99"/>
                </a:solidFill>
                <a:latin typeface="微软雅黑" pitchFamily="34" charset="-122"/>
                <a:ea typeface="微软雅黑" pitchFamily="34" charset="-122"/>
              </a:rPr>
              <a:t>ES6</a:t>
            </a:r>
            <a:endParaRPr lang="zh-CN" altLang="en-US" sz="4000" b="1" dirty="0">
              <a:solidFill>
                <a:srgbClr val="00CC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75294" y="2283718"/>
            <a:ext cx="3285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参考文献：阮一峰的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ES6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入门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://es6.ruanyifeng.com/</a:t>
            </a:r>
            <a:endParaRPr lang="zh-CN" altLang="en-US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084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1.0 </a:t>
            </a:r>
            <a:r>
              <a:rPr lang="en-US" altLang="zh-CN" smtClean="0"/>
              <a:t>ES6</a:t>
            </a:r>
            <a:r>
              <a:rPr lang="zh-CN" altLang="en-US" smtClean="0"/>
              <a:t>简介</a:t>
            </a:r>
            <a:r>
              <a:rPr lang="en-US" altLang="zh-CN" smtClean="0"/>
              <a:t>1</a:t>
            </a:r>
            <a:endParaRPr lang="zh-CN" altLang="en-US" dirty="0"/>
          </a:p>
        </p:txBody>
      </p:sp>
      <p:sp>
        <p:nvSpPr>
          <p:cNvPr id="3" name="AutoShape 11"/>
          <p:cNvSpPr>
            <a:spLocks noChangeArrowheads="1"/>
          </p:cNvSpPr>
          <p:nvPr/>
        </p:nvSpPr>
        <p:spPr bwMode="gray">
          <a:xfrm>
            <a:off x="2663702" y="1171558"/>
            <a:ext cx="5426487" cy="158417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0" scaled="1"/>
            <a:tileRect/>
          </a:gradFill>
          <a:ln w="6350" algn="ctr">
            <a:noFill/>
            <a:prstDash val="sysDot"/>
            <a:round/>
            <a:headEnd/>
            <a:tailEnd/>
          </a:ln>
          <a:effectLst/>
        </p:spPr>
        <p:txBody>
          <a:bodyPr wrap="none" lIns="360000" tIns="54508" rIns="109015" bIns="54508" anchor="ctr"/>
          <a:lstStyle/>
          <a:p>
            <a:pPr indent="2160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广义：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语言的下一代标准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2160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狭义：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ES2015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13"/>
          <p:cNvSpPr>
            <a:spLocks noChangeArrowheads="1"/>
          </p:cNvSpPr>
          <p:nvPr/>
        </p:nvSpPr>
        <p:spPr bwMode="gray">
          <a:xfrm>
            <a:off x="1206056" y="1171558"/>
            <a:ext cx="1457646" cy="158417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>
            <a:noFill/>
            <a:round/>
            <a:headEnd/>
            <a:tailEnd/>
          </a:ln>
          <a:effectLst/>
        </p:spPr>
        <p:txBody>
          <a:bodyPr wrap="none" lIns="109015" tIns="54508" rIns="109015" bIns="54508" anchor="ctr"/>
          <a:lstStyle/>
          <a:p>
            <a:pPr algn="ctr">
              <a:defRPr/>
            </a:pPr>
            <a:r>
              <a:rPr lang="en-US" altLang="zh-C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What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gray">
          <a:xfrm>
            <a:off x="2663701" y="2859782"/>
            <a:ext cx="5426487" cy="1584176"/>
          </a:xfrm>
          <a:prstGeom prst="rect">
            <a:avLst/>
          </a:prstGeom>
          <a:gradFill flip="none" rotWithShape="1">
            <a:gsLst>
              <a:gs pos="0">
                <a:srgbClr val="00C08E">
                  <a:tint val="66000"/>
                  <a:satMod val="160000"/>
                </a:srgbClr>
              </a:gs>
              <a:gs pos="50000">
                <a:srgbClr val="00C08E">
                  <a:tint val="44500"/>
                  <a:satMod val="160000"/>
                </a:srgbClr>
              </a:gs>
              <a:gs pos="100000">
                <a:srgbClr val="00C08E">
                  <a:tint val="23500"/>
                  <a:satMod val="160000"/>
                </a:srgbClr>
              </a:gs>
            </a:gsLst>
            <a:lin ang="0" scaled="1"/>
            <a:tileRect/>
          </a:gradFill>
          <a:ln w="6350" algn="ctr">
            <a:noFill/>
            <a:prstDash val="sysDot"/>
            <a:round/>
            <a:headEnd/>
            <a:tailEnd/>
          </a:ln>
          <a:effectLst/>
        </p:spPr>
        <p:txBody>
          <a:bodyPr wrap="none" lIns="360000" tIns="54508" rIns="109015" bIns="54508" anchor="ctr"/>
          <a:lstStyle/>
          <a:p>
            <a:pPr indent="2160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主流前端开发框架采用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(Angular</a:t>
            </a:r>
            <a:r>
              <a:rPr lang="en-US" altLang="zh-CN" smtClean="0"/>
              <a:t>/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Vue/React)</a:t>
            </a:r>
          </a:p>
          <a:p>
            <a:pPr indent="2160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应用越来越广泛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(APP/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小程序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后台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桌面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…)</a:t>
            </a:r>
          </a:p>
        </p:txBody>
      </p:sp>
      <p:sp>
        <p:nvSpPr>
          <p:cNvPr id="6" name="AutoShape 13"/>
          <p:cNvSpPr>
            <a:spLocks noChangeArrowheads="1"/>
          </p:cNvSpPr>
          <p:nvPr/>
        </p:nvSpPr>
        <p:spPr bwMode="gray">
          <a:xfrm>
            <a:off x="1209380" y="2859782"/>
            <a:ext cx="1457646" cy="1584176"/>
          </a:xfrm>
          <a:prstGeom prst="rect">
            <a:avLst/>
          </a:prstGeom>
          <a:solidFill>
            <a:srgbClr val="00C08E"/>
          </a:solidFill>
          <a:ln w="25400">
            <a:noFill/>
            <a:round/>
            <a:headEnd/>
            <a:tailEnd/>
          </a:ln>
          <a:effectLst/>
        </p:spPr>
        <p:txBody>
          <a:bodyPr wrap="none" lIns="109015" tIns="54508" rIns="109015" bIns="54508" anchor="ctr"/>
          <a:lstStyle/>
          <a:p>
            <a:pPr algn="ctr">
              <a:defRPr/>
            </a:pPr>
            <a:r>
              <a:rPr lang="en-US" altLang="zh-CN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Why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925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1.1 </a:t>
            </a:r>
            <a:r>
              <a:rPr lang="en-US" altLang="zh-CN" smtClean="0"/>
              <a:t>ES6</a:t>
            </a:r>
            <a:r>
              <a:rPr lang="zh-CN" altLang="en-US" smtClean="0"/>
              <a:t>简介</a:t>
            </a:r>
            <a:r>
              <a:rPr lang="en-US" altLang="zh-CN" smtClean="0"/>
              <a:t>2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959932" y="1347614"/>
            <a:ext cx="1332148" cy="14401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9932" y="2787774"/>
            <a:ext cx="1332148" cy="1440160"/>
          </a:xfrm>
          <a:prstGeom prst="rect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292080" y="4214682"/>
            <a:ext cx="216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1799932" y="1354240"/>
            <a:ext cx="216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496" y="1419622"/>
            <a:ext cx="3744417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000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兼容性</a:t>
            </a:r>
            <a:endParaRPr lang="en-US" altLang="zh-CN" sz="2000" b="1" smtClean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algn="r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浏览器：</a:t>
            </a:r>
            <a:r>
              <a:rPr lang="en-US" altLang="zh-CN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98%</a:t>
            </a:r>
            <a:r>
              <a:rPr lang="zh-CN" altLang="en-US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以上</a:t>
            </a:r>
            <a:endParaRPr lang="en-US" altLang="zh-CN" smtClean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algn="r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移动端：</a:t>
            </a:r>
            <a:r>
              <a:rPr lang="en-US" altLang="zh-CN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IOS10</a:t>
            </a:r>
            <a:r>
              <a:rPr lang="zh-CN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以上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,Android6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以上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algn="r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服务器端：</a:t>
            </a:r>
            <a:r>
              <a:rPr lang="en-US" altLang="zh-CN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Nodejs</a:t>
            </a:r>
            <a:r>
              <a:rPr lang="zh-CN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97%</a:t>
            </a:r>
            <a:r>
              <a:rPr lang="zh-CN" altLang="en-US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以上</a:t>
            </a:r>
            <a:endParaRPr lang="en-US" altLang="zh-CN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57308" y="3147814"/>
            <a:ext cx="189220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Babel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转码工具</a:t>
            </a:r>
            <a:endParaRPr lang="en-US" altLang="zh-CN" sz="2000" b="1" dirty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599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1.2 </a:t>
            </a:r>
            <a:r>
              <a:rPr lang="en-US" altLang="zh-CN" smtClean="0"/>
              <a:t>let</a:t>
            </a:r>
            <a:r>
              <a:rPr lang="zh-CN" altLang="en-US" smtClean="0"/>
              <a:t>命令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637450" y="1404958"/>
            <a:ext cx="3600400" cy="66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557337" y="1404958"/>
            <a:ext cx="3687071" cy="6626"/>
          </a:xfrm>
          <a:prstGeom prst="line">
            <a:avLst/>
          </a:prstGeom>
          <a:ln w="12700">
            <a:solidFill>
              <a:srgbClr val="00C08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4499992" y="906027"/>
            <a:ext cx="374441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：块级作用域</a:t>
            </a:r>
            <a:endParaRPr lang="en-US" altLang="zh-CN" b="1" dirty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37450" y="915566"/>
            <a:ext cx="36003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：定义变量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50" y="1518449"/>
            <a:ext cx="3600400" cy="83895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/>
          <a:srcRect r="36014"/>
          <a:stretch/>
        </p:blipFill>
        <p:spPr>
          <a:xfrm>
            <a:off x="4557337" y="1491630"/>
            <a:ext cx="3687071" cy="838952"/>
          </a:xfrm>
          <a:prstGeom prst="rect">
            <a:avLst/>
          </a:prstGeom>
        </p:spPr>
      </p:pic>
      <p:cxnSp>
        <p:nvCxnSpPr>
          <p:cNvPr id="42" name="直接连接符 41"/>
          <p:cNvCxnSpPr/>
          <p:nvPr/>
        </p:nvCxnSpPr>
        <p:spPr>
          <a:xfrm>
            <a:off x="694795" y="3214697"/>
            <a:ext cx="3687071" cy="6626"/>
          </a:xfrm>
          <a:prstGeom prst="line">
            <a:avLst/>
          </a:prstGeom>
          <a:ln w="12700">
            <a:solidFill>
              <a:srgbClr val="00C08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637450" y="2715766"/>
            <a:ext cx="374441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b="1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：变量提升</a:t>
            </a:r>
            <a:r>
              <a:rPr lang="en-US" altLang="zh-CN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不存在的</a:t>
            </a:r>
            <a:endParaRPr lang="en-US" altLang="zh-CN" b="1" dirty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450" y="3354033"/>
            <a:ext cx="3744416" cy="732441"/>
          </a:xfrm>
          <a:prstGeom prst="rect">
            <a:avLst/>
          </a:prstGeom>
        </p:spPr>
      </p:pic>
      <p:cxnSp>
        <p:nvCxnSpPr>
          <p:cNvPr id="44" name="直接连接符 43"/>
          <p:cNvCxnSpPr/>
          <p:nvPr/>
        </p:nvCxnSpPr>
        <p:spPr>
          <a:xfrm flipV="1">
            <a:off x="4655837" y="3203483"/>
            <a:ext cx="3600400" cy="66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4655837" y="2714091"/>
            <a:ext cx="36003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：不允许重复声明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5249" y="3357003"/>
            <a:ext cx="3763175" cy="105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16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1.3 </a:t>
            </a:r>
            <a:r>
              <a:rPr lang="zh-CN" altLang="en-US" smtClean="0"/>
              <a:t>解构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637450" y="1404958"/>
            <a:ext cx="3600400" cy="66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557337" y="1404958"/>
            <a:ext cx="3687071" cy="6626"/>
          </a:xfrm>
          <a:prstGeom prst="line">
            <a:avLst/>
          </a:prstGeom>
          <a:ln w="12700">
            <a:solidFill>
              <a:srgbClr val="00C08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4499992" y="906027"/>
            <a:ext cx="374441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：解构数组的特性</a:t>
            </a:r>
            <a:endParaRPr lang="en-US" altLang="zh-CN" b="1" dirty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37450" y="915566"/>
            <a:ext cx="36003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：解构数组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694795" y="3214697"/>
            <a:ext cx="3687071" cy="6626"/>
          </a:xfrm>
          <a:prstGeom prst="line">
            <a:avLst/>
          </a:prstGeom>
          <a:ln w="12700">
            <a:solidFill>
              <a:srgbClr val="00C08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637450" y="2715766"/>
            <a:ext cx="374441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b="1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：解构对象</a:t>
            </a:r>
            <a:endParaRPr lang="en-US" altLang="zh-CN" b="1" dirty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flipV="1">
            <a:off x="4655837" y="3203483"/>
            <a:ext cx="3600400" cy="66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4655837" y="2714091"/>
            <a:ext cx="36003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：解构的常见用法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49" y="1518563"/>
            <a:ext cx="3629971" cy="106676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2707" y="1518563"/>
            <a:ext cx="2931621" cy="108660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449" y="3395472"/>
            <a:ext cx="3724430" cy="101736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8785" y="3371809"/>
            <a:ext cx="3585624" cy="123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09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1.4 </a:t>
            </a:r>
            <a:r>
              <a:rPr lang="zh-CN" altLang="en-US" smtClean="0"/>
              <a:t>模板字符串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637450" y="1404958"/>
            <a:ext cx="3600400" cy="66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557337" y="1404958"/>
            <a:ext cx="3687071" cy="6626"/>
          </a:xfrm>
          <a:prstGeom prst="line">
            <a:avLst/>
          </a:prstGeom>
          <a:ln w="12700">
            <a:solidFill>
              <a:srgbClr val="00C08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4499992" y="906027"/>
            <a:ext cx="374441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：多行字符串格式保留</a:t>
            </a:r>
            <a:endParaRPr lang="en-US" altLang="zh-CN" b="1" dirty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37450" y="915566"/>
            <a:ext cx="36003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：拼接和嵌入变量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694795" y="3070681"/>
            <a:ext cx="3687071" cy="6626"/>
          </a:xfrm>
          <a:prstGeom prst="line">
            <a:avLst/>
          </a:prstGeom>
          <a:ln w="12700">
            <a:solidFill>
              <a:srgbClr val="00C08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637450" y="2571750"/>
            <a:ext cx="374441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b="1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${…}</a:t>
            </a:r>
            <a:r>
              <a:rPr lang="zh-CN" altLang="en-US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嵌入</a:t>
            </a:r>
            <a:endParaRPr lang="en-US" altLang="zh-CN" b="1" dirty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flipV="1">
            <a:off x="4655837" y="3061142"/>
            <a:ext cx="3600400" cy="66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4655837" y="2571750"/>
            <a:ext cx="36003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：支持嵌套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28" y="1491630"/>
            <a:ext cx="3556621" cy="96998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7337" y="1508462"/>
            <a:ext cx="3687071" cy="7348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571" y="3177661"/>
            <a:ext cx="3527278" cy="183124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6016" y="3177660"/>
            <a:ext cx="3456384" cy="192620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285703" y="2387084"/>
            <a:ext cx="572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arr1</a:t>
            </a:r>
          </a:p>
        </p:txBody>
      </p:sp>
    </p:spTree>
    <p:extLst>
      <p:ext uri="{BB962C8B-B14F-4D97-AF65-F5344CB8AC3E}">
        <p14:creationId xmlns:p14="http://schemas.microsoft.com/office/powerpoint/2010/main" val="150747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1.5 </a:t>
            </a:r>
            <a:r>
              <a:rPr lang="zh-CN" altLang="en-US" smtClean="0"/>
              <a:t>箭头函数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637450" y="1404958"/>
            <a:ext cx="3600400" cy="6626"/>
          </a:xfrm>
          <a:prstGeom prst="line">
            <a:avLst/>
          </a:prstGeom>
          <a:ln w="12700">
            <a:solidFill>
              <a:srgbClr val="00C08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557337" y="1404958"/>
            <a:ext cx="3687071" cy="66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4499992" y="906027"/>
            <a:ext cx="374441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：简洁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37450" y="915566"/>
            <a:ext cx="36003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b="1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=&gt;</a:t>
            </a:r>
            <a:r>
              <a:rPr lang="zh-CN" altLang="en-US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写法</a:t>
            </a:r>
            <a:endParaRPr lang="en-US" altLang="zh-CN" b="1" dirty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694795" y="3441839"/>
            <a:ext cx="7581260" cy="89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637450" y="2942908"/>
            <a:ext cx="374441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、例</a:t>
            </a:r>
            <a:r>
              <a:rPr lang="en-US" altLang="zh-CN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zh-CN" altLang="en-US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指针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78" y="1508462"/>
            <a:ext cx="3634689" cy="1319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7336" y="1502888"/>
            <a:ext cx="3718719" cy="103837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656" y="3566185"/>
            <a:ext cx="3688273" cy="94978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7337" y="3566185"/>
            <a:ext cx="3687072" cy="120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33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1.6 Promise</a:t>
            </a:r>
            <a:r>
              <a:rPr lang="zh-CN" altLang="en-US" smtClean="0"/>
              <a:t>对象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637450" y="1411584"/>
            <a:ext cx="3398940" cy="0"/>
          </a:xfrm>
          <a:prstGeom prst="line">
            <a:avLst/>
          </a:prstGeom>
          <a:ln w="12700">
            <a:solidFill>
              <a:srgbClr val="00C08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557337" y="1404958"/>
            <a:ext cx="3687071" cy="66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4499992" y="906027"/>
            <a:ext cx="3744416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Promise</a:t>
            </a:r>
            <a:r>
              <a:rPr lang="zh-CN" altLang="en-US" b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写法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37450" y="915566"/>
            <a:ext cx="3600399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smtClean="0">
                <a:solidFill>
                  <a:srgbClr val="00C08E"/>
                </a:solidFill>
                <a:latin typeface="微软雅黑" pitchFamily="34" charset="-122"/>
                <a:ea typeface="微软雅黑" pitchFamily="34" charset="-122"/>
              </a:rPr>
              <a:t>异步回调写法（原来）</a:t>
            </a:r>
            <a:endParaRPr lang="en-US" altLang="zh-CN" b="1" dirty="0">
              <a:solidFill>
                <a:srgbClr val="00C08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50" y="1529992"/>
            <a:ext cx="3398940" cy="1099793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4577057" y="1529992"/>
            <a:ext cx="2967288" cy="3317818"/>
            <a:chOff x="4577057" y="1529992"/>
            <a:chExt cx="2967288" cy="331781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7057" y="1529992"/>
              <a:ext cx="2947568" cy="168983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77057" y="3147814"/>
              <a:ext cx="2967288" cy="1699996"/>
            </a:xfrm>
            <a:prstGeom prst="rect">
              <a:avLst/>
            </a:prstGeom>
          </p:spPr>
        </p:pic>
      </p:grpSp>
      <p:sp>
        <p:nvSpPr>
          <p:cNvPr id="10" name="圆角矩形 9"/>
          <p:cNvSpPr/>
          <p:nvPr/>
        </p:nvSpPr>
        <p:spPr>
          <a:xfrm>
            <a:off x="4788024" y="4083918"/>
            <a:ext cx="1738536" cy="720080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544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smtClean="0">
            <a:latin typeface="微软雅黑" pitchFamily="34" charset="-122"/>
            <a:ea typeface="微软雅黑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>
              <a:lumMod val="75000"/>
            </a:schemeClr>
          </a:solidFill>
          <a:prstDash val="solid"/>
          <a:tail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1">
                <a:lumMod val="65000"/>
                <a:lumOff val="35000"/>
              </a:schemeClr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</TotalTime>
  <Words>1447</Words>
  <Application>Microsoft Office PowerPoint</Application>
  <PresentationFormat>全屏显示(16:9)</PresentationFormat>
  <Paragraphs>117</Paragraphs>
  <Slides>14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1.0 ES6简介1</vt:lpstr>
      <vt:lpstr>1.1 ES6简介2</vt:lpstr>
      <vt:lpstr>1.2 let命令</vt:lpstr>
      <vt:lpstr>1.3 解构</vt:lpstr>
      <vt:lpstr>1.4 模板字符串</vt:lpstr>
      <vt:lpstr>1.5 箭头函数</vt:lpstr>
      <vt:lpstr>1.6 Promise对象</vt:lpstr>
      <vt:lpstr>1.7 async 函数（es2017）</vt:lpstr>
      <vt:lpstr>1.8 Module 语法</vt:lpstr>
      <vt:lpstr>1.9 … 语法</vt:lpstr>
      <vt:lpstr>PowerPoint 演示文稿</vt:lpstr>
      <vt:lpstr>2.0 LESS简介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极简形状PPT</dc:title>
  <dc:subject>PPT模板</dc:subject>
  <dc:creator>木先生</dc:creator>
  <cp:lastModifiedBy>zjj</cp:lastModifiedBy>
  <cp:revision>267</cp:revision>
  <dcterms:modified xsi:type="dcterms:W3CDTF">2018-03-07T09:41:42Z</dcterms:modified>
</cp:coreProperties>
</file>